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4"/>
    <p:sldMasterId id="2147483751" r:id="rId5"/>
    <p:sldMasterId id="2147483785" r:id="rId6"/>
  </p:sldMasterIdLst>
  <p:notesMasterIdLst>
    <p:notesMasterId r:id="rId27"/>
  </p:notesMasterIdLst>
  <p:handoutMasterIdLst>
    <p:handoutMasterId r:id="rId28"/>
  </p:handoutMasterIdLst>
  <p:sldIdLst>
    <p:sldId id="494" r:id="rId7"/>
    <p:sldId id="499" r:id="rId8"/>
    <p:sldId id="516" r:id="rId9"/>
    <p:sldId id="506" r:id="rId10"/>
    <p:sldId id="507" r:id="rId11"/>
    <p:sldId id="508" r:id="rId12"/>
    <p:sldId id="518" r:id="rId13"/>
    <p:sldId id="427" r:id="rId14"/>
    <p:sldId id="460" r:id="rId15"/>
    <p:sldId id="461" r:id="rId16"/>
    <p:sldId id="462" r:id="rId17"/>
    <p:sldId id="463" r:id="rId18"/>
    <p:sldId id="464" r:id="rId19"/>
    <p:sldId id="465" r:id="rId20"/>
    <p:sldId id="492" r:id="rId21"/>
    <p:sldId id="493" r:id="rId22"/>
    <p:sldId id="517" r:id="rId23"/>
    <p:sldId id="457" r:id="rId24"/>
    <p:sldId id="471" r:id="rId25"/>
    <p:sldId id="495" r:id="rId26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FF"/>
    <a:srgbClr val="CCCCFF"/>
    <a:srgbClr val="800080"/>
    <a:srgbClr val="CC00FF"/>
    <a:srgbClr val="FF9966"/>
    <a:srgbClr val="FFCC00"/>
    <a:srgbClr val="FFFF99"/>
    <a:srgbClr val="649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napToGrid="0" showGuides="1">
      <p:cViewPr varScale="1">
        <p:scale>
          <a:sx n="55" d="100"/>
          <a:sy n="55" d="100"/>
        </p:scale>
        <p:origin x="84" y="2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47" d="100"/>
          <a:sy n="47" d="100"/>
        </p:scale>
        <p:origin x="291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t" anchorCtr="0" compatLnSpc="1">
            <a:prstTxWarp prst="textNoShape">
              <a:avLst/>
            </a:prstTxWarp>
          </a:bodyPr>
          <a:lstStyle>
            <a:lvl1pPr algn="r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l" defTabSz="915904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80" rIns="91559" bIns="4578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3F769B-35E2-44E5-AE10-90330B5C54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100"/>
            </a:lvl1pPr>
          </a:lstStyle>
          <a:p>
            <a:pPr>
              <a:defRPr/>
            </a:pPr>
            <a:fld id="{2832CD7F-9C7C-42E3-8FE3-6BF5627559EC}" type="datetimeFigureOut">
              <a:rPr lang="en-GB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FF27BC3-7C4A-4C1E-A28F-531F0578DF6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4625" y="452438"/>
            <a:ext cx="7207250" cy="40544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4597400"/>
            <a:ext cx="6172200" cy="594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3038" indent="-173038"/>
            <a:endParaRPr lang="en-GB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17728A-127B-4AFF-8519-7B20C4C52D69}" type="slidenum">
              <a:rPr lang="en-GB" alt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GB" alt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GB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BA28005-B83D-433D-A7BE-6AF11884E417}" type="slidenum">
              <a:rPr lang="en-GB" altLang="en-US" sz="1100" smtClean="0"/>
              <a:pPr/>
              <a:t>16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9B67EC5-3228-4449-ABD5-731644594AAD}" type="slidenum">
              <a:rPr lang="en-GB" altLang="en-US" sz="1100" smtClean="0"/>
              <a:pPr/>
              <a:t>17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GB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D3B6A61A-8AE7-48BD-9C27-446748304F71}" type="slidenum">
              <a:rPr lang="en-GB" altLang="en-US" sz="1100" smtClean="0"/>
              <a:pPr/>
              <a:t>18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GB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C745FC8F-3DBA-46F5-88D7-CC2C7B350842}" type="slidenum">
              <a:rPr lang="en-GB" altLang="en-US" sz="1100" smtClean="0"/>
              <a:pPr/>
              <a:t>19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254000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195763"/>
            <a:ext cx="5683250" cy="4605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C6050392-1D7E-4EC1-8FC8-F346ADD417FA}" type="slidenum">
              <a:rPr lang="en-GB" altLang="en-US" sz="1100" smtClean="0"/>
              <a:pPr/>
              <a:t>8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9FB3810D-5D80-4DD2-88F7-3E8B982533F3}" type="slidenum">
              <a:rPr lang="en-GB" altLang="en-US" sz="1100" smtClean="0"/>
              <a:pPr/>
              <a:t>9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CA787EA0-9142-4C4C-AC05-FE1DE4128C13}" type="slidenum">
              <a:rPr lang="en-GB" altLang="en-US" sz="1100" smtClean="0"/>
              <a:pPr/>
              <a:t>10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1906A393-153C-4F0F-82EC-031D703E29F1}" type="slidenum">
              <a:rPr lang="en-GB" altLang="en-US" sz="1100" smtClean="0"/>
              <a:pPr/>
              <a:t>11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87A94EFD-8DFE-4DCA-8611-58D7DAAF8E13}" type="slidenum">
              <a:rPr lang="en-GB" altLang="en-US" sz="1100" smtClean="0"/>
              <a:pPr/>
              <a:t>12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F11C27EC-CE60-4F2C-B1B7-259AAD799698}" type="slidenum">
              <a:rPr lang="en-GB" altLang="en-US" sz="1100" smtClean="0"/>
              <a:pPr/>
              <a:t>13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3FF055B-F808-4BC9-9C58-936958DB5E8E}" type="slidenum">
              <a:rPr lang="en-GB" altLang="en-US" sz="1100" smtClean="0"/>
              <a:pPr/>
              <a:t>14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Char char="•"/>
            </a:pPr>
            <a:endParaRPr lang="en-GB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fld id="{B8A9DD9A-94FC-413B-B2F4-1CFD60AD7A6B}" type="slidenum">
              <a:rPr lang="en-GB" altLang="en-US" sz="1100" smtClean="0"/>
              <a:pPr/>
              <a:t>15</a:t>
            </a:fld>
            <a:endParaRPr lang="en-GB" altLang="en-US" sz="11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12BC1-9678-450A-B62D-CF3E261F3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54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94646-FEE5-4346-9B9E-CD317E83AE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3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7F92D-BFF7-42FB-94F3-DCD94AFBD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0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DD776-3051-4A93-8463-4F901BBB2A4D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D3593-099E-4526-BFE0-61B5E1399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6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2F3A-ADBC-48BF-BD97-C47BB6EC1B8E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9CC0-9DA4-4C60-A0F1-84CA2CEAA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9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F7599-15BD-47D6-A7A8-0CEE454690ED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3B969-3599-4D5C-B795-925F95645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6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FADB-E205-448A-9A6B-E9ED64BAAD26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DD52-A025-4D58-A118-7413B325F2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50C91-8393-4438-AAB1-63B2E1A0AA0A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852E5-A8BC-4833-AADA-32F64D6D0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FB29-1D42-4F9E-9FD7-17400F68E596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EEF0F-5ABF-4C87-A31E-2CAAB9CA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1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B560D-64A4-4470-9B77-A3491BC6B67A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EE227-6721-476A-9A71-8275F9EFB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011F5-106D-4D7F-AD10-E04F3557D899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4F01-5C24-4E9F-855F-E3F9DF0090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8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740AA-F61E-48F9-B33E-6FE5709B2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632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F892-4853-492D-9F83-E1D3030D47FB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C6B3-8930-4907-AF1E-6716EDA31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9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58AF4-B72B-4240-892F-DABBE09943B7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FE4F-AFF2-4663-9B0F-C2FE88484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1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3FE20-3C58-4416-B09B-8BD9BA7A1580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2F1A-DBA6-4260-AE00-516503369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2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F2C0F9-E451-4C3F-9C1C-CD717D6D6277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31F8F-2031-452A-BD33-9961D5EB50B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81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A7CA1-E1E0-4988-804E-3AE039F490AB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E0A60-E6AB-4A66-8E05-61D2CB37BA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29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A966A-42B5-432D-9A39-60B945AAF205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94F09-B470-49E9-9505-97150752DA5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1666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E47CF-2DEC-4375-9D8C-CB38D7B2F232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07DEB-4844-4369-BC27-327BBA4F8AE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23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091B1-D611-48D9-918E-11FF09BB2CD6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821177-1347-458F-8631-9BF9C93460D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87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AFF45-78B8-48DB-9D74-307FBD9BD8AE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CB9A3-860D-4498-B1FA-4C0F96629B3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39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9DEBA7-9F6B-43E5-A7ED-2C71138DC351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1B671-1B75-41CA-914A-9C4EEA4CE38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3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AD486-F722-4BCE-91B2-54D5C8098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789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137D2A-F293-457F-ABA2-F450D5C64DC2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9D781-8FB6-4868-A10E-29D54117EBC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33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B260A6-A9B9-4146-AE88-EAAC0E08BE21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E93BE-2824-4A74-BC58-1FB68D277BB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3766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A5DAB-8DD3-443B-BDC6-A5AC41F9B258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562C1-E5A3-48E0-B6FF-D4C593747F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400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C7142-04C1-4DF6-8EFA-BBF85E579F2C}" type="datetime1">
              <a:rPr lang="en-GB" smtClean="0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7D9BF-F4B0-4EC9-AAB0-81734F9BC29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048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A7CA1-E1E0-4988-804E-3AE039F490AB}" type="datetime1">
              <a:rPr lang="en-GB"/>
              <a:pPr>
                <a:defRPr/>
              </a:pPr>
              <a:t>05/11/2020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E0A60-E6AB-4A66-8E05-61D2CB37B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6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1200A-17BD-4EFD-9E53-A2916BDEAE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45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AB4D5-68C5-4FED-9481-356BB56EF6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35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342C5-4479-4BDD-99A3-82702D2F1D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31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B149E-DCFE-471B-9CD9-4265A0BDF1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33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70FF1-F425-4230-8F5E-DCDF24EF21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E355F-80E1-4DFE-B48A-953189FE0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62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03F91E-E03E-4016-ADB2-2EB94922D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C1FBFA-BF5D-418B-B949-D50D9E53904D}" type="datetime1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262877-182F-45EF-875B-BAAD0C404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B03F91E-E03E-4016-ADB2-2EB94922DE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70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www.plymouth.ac.uk/staff/christopher-berr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7EC729-2DEB-4530-8509-9BA5CC321563}" type="slidenum">
              <a:rPr lang="en-US" altLang="en-US" sz="900">
                <a:solidFill>
                  <a:srgbClr val="898989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 dirty="0">
              <a:solidFill>
                <a:srgbClr val="89898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2850" y="1385888"/>
            <a:ext cx="4686300" cy="456406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000066"/>
                </a:solidFill>
                <a:latin typeface="Calibri" pitchFamily="34" charset="0"/>
              </a:rPr>
              <a:t>PSYC753: Data Fluency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Fitting Curves</a:t>
            </a:r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rgbClr val="000066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r>
              <a:rPr lang="en-GB" dirty="0">
                <a:solidFill>
                  <a:srgbClr val="000066"/>
                </a:solidFill>
                <a:latin typeface="Calibri" pitchFamily="34" charset="0"/>
              </a:rPr>
              <a:t/>
            </a:r>
            <a:br>
              <a:rPr lang="en-GB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</a:rPr>
              <a:t>University of Plymouth</a:t>
            </a:r>
            <a:br>
              <a:rPr lang="en-GB" sz="1800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800" dirty="0">
                <a:solidFill>
                  <a:srgbClr val="990033"/>
                </a:solidFill>
                <a:latin typeface="Calibri" pitchFamily="34" charset="0"/>
                <a:hlinkClick r:id="rId4"/>
              </a:rPr>
              <a:t>www.plymouth.ac.uk/staff/christopher-berry</a:t>
            </a:r>
            <a:endParaRPr lang="en-GB" sz="18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40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350" dirty="0">
              <a:solidFill>
                <a:srgbClr val="990033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776913" y="2984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946275" y="315913"/>
            <a:ext cx="19319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0.5x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1995489" y="1338264"/>
            <a:ext cx="8199437" cy="4251325"/>
          </a:xfrm>
          <a:prstGeom prst="line">
            <a:avLst/>
          </a:prstGeom>
          <a:noFill/>
          <a:ln w="101600">
            <a:solidFill>
              <a:srgbClr val="6495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165351" y="2439988"/>
            <a:ext cx="2136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“Linear”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54980" name="Line 4"/>
          <p:cNvSpPr>
            <a:spLocks noChangeShapeType="1"/>
          </p:cNvSpPr>
          <p:nvPr/>
        </p:nvSpPr>
        <p:spPr bwMode="auto">
          <a:xfrm flipV="1">
            <a:off x="1951038" y="2360614"/>
            <a:ext cx="8229600" cy="15875"/>
          </a:xfrm>
          <a:prstGeom prst="line">
            <a:avLst/>
          </a:prstGeom>
          <a:noFill/>
          <a:ln w="101600">
            <a:solidFill>
              <a:srgbClr val="6495E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5776913" y="2984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63713" y="315913"/>
            <a:ext cx="27559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1 + 0.5x</a:t>
            </a:r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 flipV="1">
            <a:off x="1995489" y="1338264"/>
            <a:ext cx="8199437" cy="4251325"/>
          </a:xfrm>
          <a:prstGeom prst="line">
            <a:avLst/>
          </a:prstGeom>
          <a:noFill/>
          <a:ln w="101600">
            <a:solidFill>
              <a:srgbClr val="6495ED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1979614" y="255589"/>
            <a:ext cx="8199437" cy="4251325"/>
          </a:xfrm>
          <a:prstGeom prst="line">
            <a:avLst/>
          </a:prstGeom>
          <a:noFill/>
          <a:ln w="101600">
            <a:solidFill>
              <a:srgbClr val="6495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6615114" y="3983038"/>
            <a:ext cx="28479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“Constant”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+ “Linear”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776913" y="2984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435225" y="315913"/>
            <a:ext cx="14112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x</a:t>
            </a:r>
            <a:r>
              <a:rPr lang="en-GB" altLang="en-US" sz="4400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2</a:t>
            </a:r>
            <a:endParaRPr lang="en-GB" altLang="en-US" sz="44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CommonBullets" pitchFamily="34" charset="2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792288" y="2439988"/>
            <a:ext cx="28813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“Quadratic”</a:t>
            </a: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921919" y="168275"/>
            <a:ext cx="4433887" cy="3276600"/>
          </a:xfrm>
          <a:custGeom>
            <a:avLst/>
            <a:gdLst>
              <a:gd name="T0" fmla="*/ 0 w 2793"/>
              <a:gd name="T1" fmla="*/ 2147483646 h 2064"/>
              <a:gd name="T2" fmla="*/ 2147483646 w 2793"/>
              <a:gd name="T3" fmla="*/ 2147483646 h 2064"/>
              <a:gd name="T4" fmla="*/ 2147483646 w 2793"/>
              <a:gd name="T5" fmla="*/ 2147483646 h 2064"/>
              <a:gd name="T6" fmla="*/ 2147483646 w 2793"/>
              <a:gd name="T7" fmla="*/ 2147483646 h 2064"/>
              <a:gd name="T8" fmla="*/ 2147483646 w 2793"/>
              <a:gd name="T9" fmla="*/ 2147483646 h 2064"/>
              <a:gd name="T10" fmla="*/ 2147483646 w 2793"/>
              <a:gd name="T11" fmla="*/ 2147483646 h 2064"/>
              <a:gd name="T12" fmla="*/ 2147483646 w 2793"/>
              <a:gd name="T13" fmla="*/ 0 h 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3"/>
              <a:gd name="T22" fmla="*/ 0 h 2064"/>
              <a:gd name="T23" fmla="*/ 2793 w 2793"/>
              <a:gd name="T24" fmla="*/ 2064 h 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3" h="2064">
                <a:moveTo>
                  <a:pt x="0" y="9"/>
                </a:moveTo>
                <a:cubicBezTo>
                  <a:pt x="54" y="159"/>
                  <a:pt x="202" y="640"/>
                  <a:pt x="325" y="912"/>
                </a:cubicBezTo>
                <a:cubicBezTo>
                  <a:pt x="448" y="1184"/>
                  <a:pt x="562" y="1449"/>
                  <a:pt x="738" y="1641"/>
                </a:cubicBezTo>
                <a:cubicBezTo>
                  <a:pt x="914" y="1833"/>
                  <a:pt x="1171" y="2064"/>
                  <a:pt x="1381" y="2064"/>
                </a:cubicBezTo>
                <a:cubicBezTo>
                  <a:pt x="1591" y="2064"/>
                  <a:pt x="1823" y="1836"/>
                  <a:pt x="1996" y="1641"/>
                </a:cubicBezTo>
                <a:cubicBezTo>
                  <a:pt x="2169" y="1446"/>
                  <a:pt x="2285" y="1165"/>
                  <a:pt x="2418" y="892"/>
                </a:cubicBezTo>
                <a:cubicBezTo>
                  <a:pt x="2551" y="619"/>
                  <a:pt x="2715" y="186"/>
                  <a:pt x="2793" y="0"/>
                </a:cubicBezTo>
              </a:path>
            </a:pathLst>
          </a:custGeom>
          <a:noFill/>
          <a:ln w="101600" cap="flat" cmpd="sng">
            <a:solidFill>
              <a:srgbClr val="6495E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776913" y="2984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349501" y="315913"/>
            <a:ext cx="15843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-x</a:t>
            </a:r>
            <a:r>
              <a:rPr lang="en-GB" altLang="en-US" sz="4400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2</a:t>
            </a:r>
            <a:endParaRPr lang="en-GB" altLang="en-US" sz="44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CommonBullets" pitchFamily="34" charset="2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3921919" y="3398838"/>
            <a:ext cx="4433888" cy="3276600"/>
          </a:xfrm>
          <a:custGeom>
            <a:avLst/>
            <a:gdLst>
              <a:gd name="T0" fmla="*/ 0 w 2793"/>
              <a:gd name="T1" fmla="*/ 2147483646 h 2064"/>
              <a:gd name="T2" fmla="*/ 2147483646 w 2793"/>
              <a:gd name="T3" fmla="*/ 2147483646 h 2064"/>
              <a:gd name="T4" fmla="*/ 2147483646 w 2793"/>
              <a:gd name="T5" fmla="*/ 2147483646 h 2064"/>
              <a:gd name="T6" fmla="*/ 2147483646 w 2793"/>
              <a:gd name="T7" fmla="*/ 2147483646 h 2064"/>
              <a:gd name="T8" fmla="*/ 2147483646 w 2793"/>
              <a:gd name="T9" fmla="*/ 2147483646 h 2064"/>
              <a:gd name="T10" fmla="*/ 2147483646 w 2793"/>
              <a:gd name="T11" fmla="*/ 2147483646 h 2064"/>
              <a:gd name="T12" fmla="*/ 2147483646 w 2793"/>
              <a:gd name="T13" fmla="*/ 0 h 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93"/>
              <a:gd name="T22" fmla="*/ 0 h 2064"/>
              <a:gd name="T23" fmla="*/ 2793 w 2793"/>
              <a:gd name="T24" fmla="*/ 2064 h 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93" h="2064">
                <a:moveTo>
                  <a:pt x="0" y="9"/>
                </a:moveTo>
                <a:cubicBezTo>
                  <a:pt x="54" y="159"/>
                  <a:pt x="202" y="640"/>
                  <a:pt x="325" y="912"/>
                </a:cubicBezTo>
                <a:cubicBezTo>
                  <a:pt x="448" y="1184"/>
                  <a:pt x="562" y="1449"/>
                  <a:pt x="738" y="1641"/>
                </a:cubicBezTo>
                <a:cubicBezTo>
                  <a:pt x="914" y="1833"/>
                  <a:pt x="1171" y="2064"/>
                  <a:pt x="1381" y="2064"/>
                </a:cubicBezTo>
                <a:cubicBezTo>
                  <a:pt x="1591" y="2064"/>
                  <a:pt x="1823" y="1836"/>
                  <a:pt x="1996" y="1641"/>
                </a:cubicBezTo>
                <a:cubicBezTo>
                  <a:pt x="2169" y="1446"/>
                  <a:pt x="2285" y="1165"/>
                  <a:pt x="2418" y="892"/>
                </a:cubicBezTo>
                <a:cubicBezTo>
                  <a:pt x="2551" y="619"/>
                  <a:pt x="2715" y="186"/>
                  <a:pt x="2793" y="0"/>
                </a:cubicBezTo>
              </a:path>
            </a:pathLst>
          </a:custGeom>
          <a:noFill/>
          <a:ln w="101600" cap="flat" cmpd="sng">
            <a:solidFill>
              <a:srgbClr val="3366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2"/>
          <p:cNvSpPr>
            <a:spLocks noChangeShapeType="1"/>
          </p:cNvSpPr>
          <p:nvPr/>
        </p:nvSpPr>
        <p:spPr bwMode="auto">
          <a:xfrm>
            <a:off x="6090834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rot="5400000">
            <a:off x="6105122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 flipV="1">
            <a:off x="1945872" y="2360613"/>
            <a:ext cx="8229600" cy="15875"/>
          </a:xfrm>
          <a:prstGeom prst="line">
            <a:avLst/>
          </a:prstGeom>
          <a:noFill/>
          <a:ln w="10160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771747" y="29845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845859" y="315913"/>
            <a:ext cx="36210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1 + 0.5x - x</a:t>
            </a:r>
            <a:r>
              <a:rPr lang="en-GB" altLang="en-US" sz="4400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2</a:t>
            </a:r>
            <a:endParaRPr lang="en-GB" altLang="en-US" sz="44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CommonBullets" pitchFamily="34" charset="2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V="1">
            <a:off x="1990322" y="1338263"/>
            <a:ext cx="8199437" cy="4251325"/>
          </a:xfrm>
          <a:prstGeom prst="line">
            <a:avLst/>
          </a:prstGeom>
          <a:noFill/>
          <a:ln w="101600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3944534" y="3441700"/>
            <a:ext cx="4403725" cy="3233738"/>
          </a:xfrm>
          <a:custGeom>
            <a:avLst/>
            <a:gdLst>
              <a:gd name="T0" fmla="*/ 0 w 3379"/>
              <a:gd name="T1" fmla="*/ 2147483646 h 2104"/>
              <a:gd name="T2" fmla="*/ 2147483646 w 3379"/>
              <a:gd name="T3" fmla="*/ 2147483646 h 2104"/>
              <a:gd name="T4" fmla="*/ 2147483646 w 3379"/>
              <a:gd name="T5" fmla="*/ 2147483646 h 2104"/>
              <a:gd name="T6" fmla="*/ 0 60000 65536"/>
              <a:gd name="T7" fmla="*/ 0 60000 65536"/>
              <a:gd name="T8" fmla="*/ 0 60000 65536"/>
              <a:gd name="T9" fmla="*/ 0 w 3379"/>
              <a:gd name="T10" fmla="*/ 0 h 2104"/>
              <a:gd name="T11" fmla="*/ 3379 w 3379"/>
              <a:gd name="T12" fmla="*/ 2104 h 2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" h="2104">
                <a:moveTo>
                  <a:pt x="0" y="2104"/>
                </a:moveTo>
                <a:cubicBezTo>
                  <a:pt x="553" y="1054"/>
                  <a:pt x="1107" y="4"/>
                  <a:pt x="1670" y="2"/>
                </a:cubicBezTo>
                <a:cubicBezTo>
                  <a:pt x="2233" y="0"/>
                  <a:pt x="3094" y="1745"/>
                  <a:pt x="3379" y="2094"/>
                </a:cubicBezTo>
              </a:path>
            </a:pathLst>
          </a:custGeom>
          <a:noFill/>
          <a:ln w="101600" cap="flat" cmpd="sng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2188759" y="1897063"/>
            <a:ext cx="8763000" cy="6653212"/>
          </a:xfrm>
          <a:custGeom>
            <a:avLst/>
            <a:gdLst>
              <a:gd name="T0" fmla="*/ 0 w 5520"/>
              <a:gd name="T1" fmla="*/ 2147483646 h 4191"/>
              <a:gd name="T2" fmla="*/ 2147483646 w 5520"/>
              <a:gd name="T3" fmla="*/ 2147483646 h 4191"/>
              <a:gd name="T4" fmla="*/ 2147483646 w 5520"/>
              <a:gd name="T5" fmla="*/ 2147483646 h 4191"/>
              <a:gd name="T6" fmla="*/ 2147483646 w 5520"/>
              <a:gd name="T7" fmla="*/ 2147483646 h 4191"/>
              <a:gd name="T8" fmla="*/ 2147483646 w 5520"/>
              <a:gd name="T9" fmla="*/ 2147483646 h 4191"/>
              <a:gd name="T10" fmla="*/ 2147483646 w 5520"/>
              <a:gd name="T11" fmla="*/ 2147483646 h 4191"/>
              <a:gd name="T12" fmla="*/ 2147483646 w 5520"/>
              <a:gd name="T13" fmla="*/ 2147483646 h 4191"/>
              <a:gd name="T14" fmla="*/ 2147483646 w 5520"/>
              <a:gd name="T15" fmla="*/ 2147483646 h 4191"/>
              <a:gd name="T16" fmla="*/ 2147483646 w 5520"/>
              <a:gd name="T17" fmla="*/ 2147483646 h 419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20"/>
              <a:gd name="T28" fmla="*/ 0 h 4191"/>
              <a:gd name="T29" fmla="*/ 5520 w 5520"/>
              <a:gd name="T30" fmla="*/ 4191 h 419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20" h="4191">
                <a:moveTo>
                  <a:pt x="0" y="4191"/>
                </a:moveTo>
                <a:cubicBezTo>
                  <a:pt x="109" y="3933"/>
                  <a:pt x="453" y="3062"/>
                  <a:pt x="653" y="2635"/>
                </a:cubicBezTo>
                <a:cubicBezTo>
                  <a:pt x="853" y="2208"/>
                  <a:pt x="992" y="1944"/>
                  <a:pt x="1200" y="1627"/>
                </a:cubicBezTo>
                <a:cubicBezTo>
                  <a:pt x="1408" y="1310"/>
                  <a:pt x="1693" y="959"/>
                  <a:pt x="1901" y="735"/>
                </a:cubicBezTo>
                <a:cubicBezTo>
                  <a:pt x="2109" y="511"/>
                  <a:pt x="2250" y="401"/>
                  <a:pt x="2448" y="283"/>
                </a:cubicBezTo>
                <a:cubicBezTo>
                  <a:pt x="2646" y="165"/>
                  <a:pt x="2849" y="0"/>
                  <a:pt x="3092" y="24"/>
                </a:cubicBezTo>
                <a:cubicBezTo>
                  <a:pt x="3335" y="48"/>
                  <a:pt x="3620" y="174"/>
                  <a:pt x="3908" y="427"/>
                </a:cubicBezTo>
                <a:cubicBezTo>
                  <a:pt x="4196" y="680"/>
                  <a:pt x="4551" y="1090"/>
                  <a:pt x="4820" y="1541"/>
                </a:cubicBezTo>
                <a:cubicBezTo>
                  <a:pt x="5089" y="1992"/>
                  <a:pt x="5374" y="2803"/>
                  <a:pt x="5520" y="3135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7729134" y="5126038"/>
            <a:ext cx="2149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“Quadratic”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641947" y="706438"/>
            <a:ext cx="160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“Linear”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1998259" y="1697038"/>
            <a:ext cx="20304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2484438"/>
            <a:ext cx="7772400" cy="3611562"/>
          </a:xfrm>
        </p:spPr>
        <p:txBody>
          <a:bodyPr/>
          <a:lstStyle/>
          <a:p>
            <a:r>
              <a:rPr lang="en-GB" altLang="en-US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 statistical significance using a hierarchical modelling approach</a:t>
            </a:r>
          </a:p>
          <a:p>
            <a:pPr lvl="1"/>
            <a:r>
              <a:rPr lang="en-GB" altLang="en-US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ANOVA and Bayes Factors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b="1" dirty="0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polynomials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14600" y="4289426"/>
            <a:ext cx="7162800" cy="85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002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4574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9146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371850" indent="-17145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  <a:defRPr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anova()</a:t>
            </a:r>
          </a:p>
          <a:p>
            <a:pPr>
              <a:buFontTx/>
              <a:buNone/>
              <a:defRPr/>
            </a:pPr>
            <a:r>
              <a:rPr lang="en-GB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lmBF()</a:t>
            </a:r>
          </a:p>
          <a:p>
            <a:pPr>
              <a:buFontTx/>
              <a:buNone/>
              <a:defRPr/>
            </a:pPr>
            <a:endParaRPr lang="en-GB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GB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GB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GB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GB" altLang="en-US" sz="19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524000" y="1"/>
            <a:ext cx="9144000" cy="14001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Assessing statistical significance of polynomial components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GB" altLang="en-US" sz="18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7688" y="1801813"/>
            <a:ext cx="4138612" cy="4614862"/>
          </a:xfrm>
        </p:spPr>
        <p:txBody>
          <a:bodyPr/>
          <a:lstStyle/>
          <a:p>
            <a: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en-GB" altLang="en-US" sz="28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the linear component, x, into the model</a:t>
            </a:r>
          </a:p>
          <a:p>
            <a:r>
              <a:rPr lang="en-GB" altLang="en-US" sz="2800" b="1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GB" altLang="en-US" sz="280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the quadratic component, x</a:t>
            </a:r>
            <a:r>
              <a:rPr lang="en-GB" altLang="en-US" sz="2800" baseline="3000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2800">
                <a:solidFill>
                  <a:srgbClr val="CC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into the model. </a:t>
            </a:r>
            <a:endParaRPr lang="en-GB" altLang="en-US" sz="2800" i="1">
              <a:solidFill>
                <a:srgbClr val="CC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3: </a:t>
            </a:r>
            <a:r>
              <a:rPr lang="en-GB" altLang="en-US" sz="28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the cubic component, x</a:t>
            </a:r>
            <a:r>
              <a:rPr lang="en-GB" altLang="en-US" sz="2800" baseline="30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altLang="en-US" sz="28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into the model. 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6096001" y="1962151"/>
            <a:ext cx="2119313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Test x</a:t>
            </a:r>
            <a:r>
              <a:rPr lang="en-GB" altLang="en-US" sz="2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by seeing if </a:t>
            </a:r>
            <a:r>
              <a:rPr lang="en-GB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variance explained is significant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(Model 2 vs Model 1)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8355013" y="3429001"/>
            <a:ext cx="203835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Test x</a:t>
            </a:r>
            <a:r>
              <a:rPr lang="en-GB" altLang="en-US" sz="2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by seeing if </a:t>
            </a:r>
            <a:r>
              <a:rPr lang="en-GB" alt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variance explained is significant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(Model 3 vs Model 2)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87714" y="6200775"/>
            <a:ext cx="5476875" cy="431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200">
                <a:latin typeface="Calibri" panose="020F0502020204030204" pitchFamily="34" charset="0"/>
                <a:cs typeface="Calibri" panose="020F0502020204030204" pitchFamily="34" charset="0"/>
              </a:rPr>
              <a:t>Supplement with comparison of Bayes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careful if extrapolating (making predictions) beyond the range of data.</a:t>
            </a:r>
          </a:p>
          <a:p>
            <a:pPr lvl="1"/>
            <a:r>
              <a:rPr lang="en-GB" altLang="en-US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same trend may not apply!</a:t>
            </a:r>
          </a:p>
          <a:p>
            <a:pPr lvl="1"/>
            <a:endParaRPr lang="en-GB" altLang="en-US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complex model may fit the data very well, but could be overfitting and may not generalise to new data well.</a:t>
            </a:r>
          </a:p>
          <a:p>
            <a:endParaRPr lang="en-GB" altLang="en-US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cautions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793583" y="-1374775"/>
            <a:ext cx="12968288" cy="8736013"/>
            <a:chOff x="-450" y="-866"/>
            <a:chExt cx="8169" cy="5503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2679" y="1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800">
                  <a:solidFill>
                    <a:schemeClr val="tx2"/>
                  </a:solidFill>
                  <a:sym typeface="CommonBullets" pitchFamily="34" charset="2"/>
                </a:rPr>
                <a:t>0</a:t>
              </a: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3360" y="739"/>
              <a:ext cx="2121" cy="1104"/>
            </a:xfrm>
            <a:prstGeom prst="rect">
              <a:avLst/>
            </a:prstGeom>
            <a:solidFill>
              <a:srgbClr val="E7E7FF"/>
            </a:solidFill>
            <a:ln w="28575">
              <a:solidFill>
                <a:srgbClr val="80008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912" y="1251"/>
              <a:ext cx="5271" cy="3386"/>
            </a:xfrm>
            <a:custGeom>
              <a:avLst/>
              <a:gdLst>
                <a:gd name="T0" fmla="*/ 0 w 4983"/>
                <a:gd name="T1" fmla="*/ 52974 h 2637"/>
                <a:gd name="T2" fmla="*/ 1543 w 4983"/>
                <a:gd name="T3" fmla="*/ 17311 h 2637"/>
                <a:gd name="T4" fmla="*/ 2714 w 4983"/>
                <a:gd name="T5" fmla="*/ 2467 h 2637"/>
                <a:gd name="T6" fmla="*/ 3711 w 4983"/>
                <a:gd name="T7" fmla="*/ 11515 h 2637"/>
                <a:gd name="T8" fmla="*/ 4581 w 4983"/>
                <a:gd name="T9" fmla="*/ 15363 h 2637"/>
                <a:gd name="T10" fmla="*/ 5916 w 4983"/>
                <a:gd name="T11" fmla="*/ 333 h 2637"/>
                <a:gd name="T12" fmla="*/ 9779 w 4983"/>
                <a:gd name="T13" fmla="*/ 13431 h 26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83"/>
                <a:gd name="T22" fmla="*/ 0 h 2637"/>
                <a:gd name="T23" fmla="*/ 4983 w 4983"/>
                <a:gd name="T24" fmla="*/ 2637 h 26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83" h="2637">
                  <a:moveTo>
                    <a:pt x="0" y="2637"/>
                  </a:moveTo>
                  <a:cubicBezTo>
                    <a:pt x="129" y="2341"/>
                    <a:pt x="557" y="1281"/>
                    <a:pt x="787" y="862"/>
                  </a:cubicBezTo>
                  <a:cubicBezTo>
                    <a:pt x="1017" y="443"/>
                    <a:pt x="1199" y="170"/>
                    <a:pt x="1383" y="122"/>
                  </a:cubicBezTo>
                  <a:cubicBezTo>
                    <a:pt x="1567" y="74"/>
                    <a:pt x="1733" y="466"/>
                    <a:pt x="1891" y="573"/>
                  </a:cubicBezTo>
                  <a:cubicBezTo>
                    <a:pt x="2049" y="680"/>
                    <a:pt x="2146" y="858"/>
                    <a:pt x="2333" y="765"/>
                  </a:cubicBezTo>
                  <a:cubicBezTo>
                    <a:pt x="2520" y="672"/>
                    <a:pt x="2573" y="32"/>
                    <a:pt x="3015" y="16"/>
                  </a:cubicBezTo>
                  <a:cubicBezTo>
                    <a:pt x="3457" y="0"/>
                    <a:pt x="4573" y="533"/>
                    <a:pt x="4983" y="669"/>
                  </a:cubicBezTo>
                </a:path>
              </a:pathLst>
            </a:custGeom>
            <a:noFill/>
            <a:ln w="1016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466" y="614"/>
              <a:ext cx="2054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506" y="423"/>
              <a:ext cx="2213" cy="2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2577" y="-866"/>
              <a:ext cx="3799" cy="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-450" y="-109"/>
              <a:ext cx="3775" cy="2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-334" y="1874"/>
              <a:ext cx="6453" cy="2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4083" y="2106"/>
              <a:ext cx="664" cy="4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44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mmonBullets" pitchFamily="34" charset="2"/>
                </a:rPr>
                <a:t>Age</a:t>
              </a:r>
            </a:p>
          </p:txBody>
        </p:sp>
        <p:sp>
          <p:nvSpPr>
            <p:cNvPr id="28" name="Line 2"/>
            <p:cNvSpPr>
              <a:spLocks noChangeShapeType="1"/>
            </p:cNvSpPr>
            <p:nvPr/>
          </p:nvSpPr>
          <p:spPr bwMode="auto">
            <a:xfrm>
              <a:off x="2880" y="91"/>
              <a:ext cx="0" cy="40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29" name="Line 3"/>
            <p:cNvSpPr>
              <a:spLocks noChangeShapeType="1"/>
            </p:cNvSpPr>
            <p:nvPr/>
          </p:nvSpPr>
          <p:spPr bwMode="auto">
            <a:xfrm rot="5400000">
              <a:off x="2889" y="-480"/>
              <a:ext cx="0" cy="52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-132" y="1943"/>
              <a:ext cx="2994" cy="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433" y="2177"/>
              <a:ext cx="659" cy="2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 rot="-5400000">
              <a:off x="2231" y="816"/>
              <a:ext cx="169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440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ommonBullets" pitchFamily="34" charset="2"/>
                </a:rPr>
                <a:t>Prevalence</a:t>
              </a:r>
            </a:p>
          </p:txBody>
        </p:sp>
      </p:grp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4270208" y="4716463"/>
            <a:ext cx="6099175" cy="646112"/>
          </a:xfrm>
          <a:prstGeom prst="rect">
            <a:avLst/>
          </a:pr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chemeClr val="accent2"/>
                </a:solidFill>
              </a:rPr>
              <a:t>y = a + b</a:t>
            </a:r>
            <a:r>
              <a:rPr lang="en-GB" altLang="en-US" sz="3600" baseline="-25000">
                <a:solidFill>
                  <a:schemeClr val="accent2"/>
                </a:solidFill>
              </a:rPr>
              <a:t>1</a:t>
            </a:r>
            <a:r>
              <a:rPr lang="en-GB" altLang="en-US" sz="3600">
                <a:solidFill>
                  <a:schemeClr val="accent2"/>
                </a:solidFill>
              </a:rPr>
              <a:t>x + b</a:t>
            </a:r>
            <a:r>
              <a:rPr lang="en-GB" altLang="en-US" sz="3600" baseline="-25000">
                <a:solidFill>
                  <a:schemeClr val="accent2"/>
                </a:solidFill>
              </a:rPr>
              <a:t>2</a:t>
            </a:r>
            <a:r>
              <a:rPr lang="en-GB" altLang="en-US" sz="3600">
                <a:solidFill>
                  <a:schemeClr val="accent2"/>
                </a:solidFill>
              </a:rPr>
              <a:t>x</a:t>
            </a:r>
            <a:r>
              <a:rPr lang="en-GB" altLang="en-US" sz="3600" baseline="30000">
                <a:solidFill>
                  <a:schemeClr val="accent2"/>
                </a:solidFill>
              </a:rPr>
              <a:t>2 </a:t>
            </a:r>
            <a:r>
              <a:rPr lang="en-GB" altLang="en-US" sz="3600">
                <a:solidFill>
                  <a:schemeClr val="accent2"/>
                </a:solidFill>
              </a:rPr>
              <a:t>+ b</a:t>
            </a:r>
            <a:r>
              <a:rPr lang="en-GB" altLang="en-US" sz="3600" baseline="-25000">
                <a:solidFill>
                  <a:schemeClr val="accent2"/>
                </a:solidFill>
              </a:rPr>
              <a:t>3</a:t>
            </a:r>
            <a:r>
              <a:rPr lang="en-GB" altLang="en-US" sz="3600">
                <a:solidFill>
                  <a:schemeClr val="accent2"/>
                </a:solidFill>
              </a:rPr>
              <a:t>x</a:t>
            </a:r>
            <a:r>
              <a:rPr lang="en-GB" altLang="en-US" sz="3600" baseline="30000">
                <a:solidFill>
                  <a:schemeClr val="accent2"/>
                </a:solidFill>
              </a:rPr>
              <a:t>3 </a:t>
            </a:r>
            <a:r>
              <a:rPr lang="en-GB" altLang="en-US" sz="3600">
                <a:solidFill>
                  <a:schemeClr val="accent2"/>
                </a:solidFill>
              </a:rPr>
              <a:t>+ b</a:t>
            </a:r>
            <a:r>
              <a:rPr lang="en-GB" altLang="en-US" sz="3600" baseline="-25000">
                <a:solidFill>
                  <a:schemeClr val="accent2"/>
                </a:solidFill>
              </a:rPr>
              <a:t>4</a:t>
            </a:r>
            <a:r>
              <a:rPr lang="en-GB" altLang="en-US" sz="3600">
                <a:solidFill>
                  <a:schemeClr val="accent2"/>
                </a:solidFill>
              </a:rPr>
              <a:t>x</a:t>
            </a:r>
            <a:r>
              <a:rPr lang="en-GB" altLang="en-US" sz="3600" baseline="30000">
                <a:solidFill>
                  <a:schemeClr val="accent2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34200" y="1422400"/>
            <a:ext cx="3367088" cy="1752600"/>
          </a:xfrm>
          <a:prstGeom prst="rect">
            <a:avLst/>
          </a:prstGeom>
          <a:solidFill>
            <a:srgbClr val="E7E7FF"/>
          </a:solidFill>
          <a:ln w="2857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776913" y="29845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2971800" y="1985963"/>
            <a:ext cx="8367713" cy="5375275"/>
          </a:xfrm>
          <a:custGeom>
            <a:avLst/>
            <a:gdLst>
              <a:gd name="T0" fmla="*/ 0 w 4983"/>
              <a:gd name="T1" fmla="*/ 2147483646 h 2637"/>
              <a:gd name="T2" fmla="*/ 2147483646 w 4983"/>
              <a:gd name="T3" fmla="*/ 2147483646 h 2637"/>
              <a:gd name="T4" fmla="*/ 2147483646 w 4983"/>
              <a:gd name="T5" fmla="*/ 2147483646 h 2637"/>
              <a:gd name="T6" fmla="*/ 2147483646 w 4983"/>
              <a:gd name="T7" fmla="*/ 2147483646 h 2637"/>
              <a:gd name="T8" fmla="*/ 2147483646 w 4983"/>
              <a:gd name="T9" fmla="*/ 2147483646 h 2637"/>
              <a:gd name="T10" fmla="*/ 2147483646 w 4983"/>
              <a:gd name="T11" fmla="*/ 2147483646 h 2637"/>
              <a:gd name="T12" fmla="*/ 2147483646 w 4983"/>
              <a:gd name="T13" fmla="*/ 2147483646 h 26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83"/>
              <a:gd name="T22" fmla="*/ 0 h 2637"/>
              <a:gd name="T23" fmla="*/ 4983 w 4983"/>
              <a:gd name="T24" fmla="*/ 2637 h 263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83" h="2637">
                <a:moveTo>
                  <a:pt x="0" y="2637"/>
                </a:moveTo>
                <a:cubicBezTo>
                  <a:pt x="129" y="2341"/>
                  <a:pt x="557" y="1281"/>
                  <a:pt x="787" y="862"/>
                </a:cubicBezTo>
                <a:cubicBezTo>
                  <a:pt x="1017" y="443"/>
                  <a:pt x="1199" y="170"/>
                  <a:pt x="1383" y="122"/>
                </a:cubicBezTo>
                <a:cubicBezTo>
                  <a:pt x="1567" y="74"/>
                  <a:pt x="1733" y="466"/>
                  <a:pt x="1891" y="573"/>
                </a:cubicBezTo>
                <a:cubicBezTo>
                  <a:pt x="2049" y="680"/>
                  <a:pt x="2146" y="858"/>
                  <a:pt x="2333" y="765"/>
                </a:cubicBezTo>
                <a:cubicBezTo>
                  <a:pt x="2520" y="672"/>
                  <a:pt x="2573" y="32"/>
                  <a:pt x="3015" y="16"/>
                </a:cubicBezTo>
                <a:cubicBezTo>
                  <a:pt x="3457" y="0"/>
                  <a:pt x="4573" y="533"/>
                  <a:pt x="4983" y="669"/>
                </a:cubicBezTo>
              </a:path>
            </a:pathLst>
          </a:custGeom>
          <a:noFill/>
          <a:ln w="101600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026275" y="974725"/>
            <a:ext cx="32607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>
              <a:solidFill>
                <a:schemeClr val="accent2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638300" y="-1588"/>
            <a:ext cx="4306888" cy="1508126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GB" altLang="en-US" sz="360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Don’t extrapolate outside range of data!</a:t>
            </a:r>
            <a:endParaRPr lang="en-GB" altLang="en-US" sz="36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CommonBullets" pitchFamily="34" charset="2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 rot="16200000">
            <a:off x="5066506" y="1294607"/>
            <a:ext cx="26876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Prevalence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005763" y="3343275"/>
            <a:ext cx="10541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Age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286250" y="4716463"/>
            <a:ext cx="6099175" cy="646112"/>
          </a:xfrm>
          <a:prstGeom prst="rect">
            <a:avLst/>
          </a:prstGeom>
          <a:solidFill>
            <a:srgbClr val="E7E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chemeClr val="accent2"/>
                </a:solidFill>
              </a:rPr>
              <a:t>y = a + b</a:t>
            </a:r>
            <a:r>
              <a:rPr lang="en-GB" altLang="en-US" sz="3600" baseline="-25000">
                <a:solidFill>
                  <a:schemeClr val="accent2"/>
                </a:solidFill>
              </a:rPr>
              <a:t>1</a:t>
            </a:r>
            <a:r>
              <a:rPr lang="en-GB" altLang="en-US" sz="3600">
                <a:solidFill>
                  <a:schemeClr val="accent2"/>
                </a:solidFill>
              </a:rPr>
              <a:t>x + b</a:t>
            </a:r>
            <a:r>
              <a:rPr lang="en-GB" altLang="en-US" sz="3600" baseline="-25000">
                <a:solidFill>
                  <a:schemeClr val="accent2"/>
                </a:solidFill>
              </a:rPr>
              <a:t>2</a:t>
            </a:r>
            <a:r>
              <a:rPr lang="en-GB" altLang="en-US" sz="3600">
                <a:solidFill>
                  <a:schemeClr val="accent2"/>
                </a:solidFill>
              </a:rPr>
              <a:t>x</a:t>
            </a:r>
            <a:r>
              <a:rPr lang="en-GB" altLang="en-US" sz="3600" baseline="30000">
                <a:solidFill>
                  <a:schemeClr val="accent2"/>
                </a:solidFill>
              </a:rPr>
              <a:t>2 </a:t>
            </a:r>
            <a:r>
              <a:rPr lang="en-GB" altLang="en-US" sz="3600">
                <a:solidFill>
                  <a:schemeClr val="accent2"/>
                </a:solidFill>
              </a:rPr>
              <a:t>+ b</a:t>
            </a:r>
            <a:r>
              <a:rPr lang="en-GB" altLang="en-US" sz="3600" baseline="-25000">
                <a:solidFill>
                  <a:schemeClr val="accent2"/>
                </a:solidFill>
              </a:rPr>
              <a:t>3</a:t>
            </a:r>
            <a:r>
              <a:rPr lang="en-GB" altLang="en-US" sz="3600">
                <a:solidFill>
                  <a:schemeClr val="accent2"/>
                </a:solidFill>
              </a:rPr>
              <a:t>x</a:t>
            </a:r>
            <a:r>
              <a:rPr lang="en-GB" altLang="en-US" sz="3600" baseline="30000">
                <a:solidFill>
                  <a:schemeClr val="accent2"/>
                </a:solidFill>
              </a:rPr>
              <a:t>3 </a:t>
            </a:r>
            <a:r>
              <a:rPr lang="en-GB" altLang="en-US" sz="3600">
                <a:solidFill>
                  <a:schemeClr val="accent2"/>
                </a:solidFill>
              </a:rPr>
              <a:t>+ b</a:t>
            </a:r>
            <a:r>
              <a:rPr lang="en-GB" altLang="en-US" sz="3600" baseline="-25000">
                <a:solidFill>
                  <a:schemeClr val="accent2"/>
                </a:solidFill>
              </a:rPr>
              <a:t>4</a:t>
            </a:r>
            <a:r>
              <a:rPr lang="en-GB" altLang="en-US" sz="3600">
                <a:solidFill>
                  <a:schemeClr val="accent2"/>
                </a:solidFill>
              </a:rPr>
              <a:t>x</a:t>
            </a:r>
            <a:r>
              <a:rPr lang="en-GB" altLang="en-US" sz="3600" baseline="30000">
                <a:solidFill>
                  <a:schemeClr val="accent2"/>
                </a:solidFill>
              </a:rPr>
              <a:t>4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813051" y="409576"/>
            <a:ext cx="6564313" cy="5407025"/>
          </a:xfrm>
        </p:spPr>
        <p:txBody>
          <a:bodyPr/>
          <a:lstStyle/>
          <a:p>
            <a:pPr algn="l" eaLnBrk="1" hangingPunct="1">
              <a:defRPr/>
            </a:pPr>
            <a:r>
              <a:rPr lang="en-GB" altLang="en-US" sz="3200" dirty="0">
                <a:solidFill>
                  <a:srgbClr val="002060"/>
                </a:solidFill>
              </a:rPr>
              <a:t>Today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Overview: </a:t>
            </a: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altLang="en-US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</a:rPr>
              <a:t>	- Polynomials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 smtClean="0"/>
              <a:t>	- Workshop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Don’t forget! </a:t>
            </a:r>
            <a:br>
              <a:rPr lang="en-GB" altLang="en-US" sz="3200" dirty="0"/>
            </a:br>
            <a:r>
              <a:rPr lang="en-GB" altLang="en-US" sz="3200" dirty="0"/>
              <a:t>	- </a:t>
            </a: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</a:rPr>
              <a:t>Supplementary </a:t>
            </a:r>
            <a:r>
              <a:rPr lang="en-GB" altLang="en-US" sz="3200" dirty="0" smtClean="0">
                <a:solidFill>
                  <a:schemeClr val="accent1">
                    <a:lumMod val="75000"/>
                  </a:schemeClr>
                </a:solidFill>
              </a:rPr>
              <a:t>sessions</a:t>
            </a:r>
            <a:br>
              <a:rPr lang="en-GB" altLang="en-US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altLang="en-US" sz="3200" dirty="0">
                <a:solidFill>
                  <a:schemeClr val="accent1">
                    <a:lumMod val="75000"/>
                  </a:schemeClr>
                </a:solidFill>
              </a:rPr>
              <a:t>	- Data Analysis and Visualisation 	  </a:t>
            </a:r>
            <a:r>
              <a:rPr lang="en-GB" altLang="en-US" sz="3200" dirty="0" smtClean="0">
                <a:solidFill>
                  <a:schemeClr val="accent1">
                    <a:lumMod val="75000"/>
                  </a:schemeClr>
                </a:solidFill>
              </a:rPr>
              <a:t>Assignment</a:t>
            </a:r>
            <a:endParaRPr lang="en-GB" altLang="en-US" sz="32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 txBox="1">
            <a:spLocks/>
          </p:cNvSpPr>
          <p:nvPr/>
        </p:nvSpPr>
        <p:spPr bwMode="auto">
          <a:xfrm>
            <a:off x="2152650" y="1414463"/>
            <a:ext cx="78867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  <a:t>Workshop</a:t>
            </a:r>
            <a:b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  <a:t/>
            </a:r>
            <a:b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  <a:t>Go to PSYC753 DLE page</a:t>
            </a:r>
            <a:b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  <a:t>Locate link for my workshops</a:t>
            </a:r>
            <a:b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  <a:t/>
            </a:r>
            <a:b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</a:br>
            <a:r>
              <a:rPr lang="en-GB" altLang="en-US" sz="2800" b="1">
                <a:solidFill>
                  <a:srgbClr val="002060"/>
                </a:solidFill>
                <a:latin typeface="Calibri" panose="020F0502020204030204" pitchFamily="34" charset="0"/>
              </a:rPr>
              <a:t>Today’s worksheet: “Fitting Curves”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2771775"/>
            <a:ext cx="8229600" cy="927100"/>
          </a:xfrm>
        </p:spPr>
        <p:txBody>
          <a:bodyPr/>
          <a:lstStyle/>
          <a:p>
            <a:r>
              <a:rPr lang="en-GB" altLang="en-US" sz="3200"/>
              <a:t>Fitting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D9E6F-35D5-46A6-A2C5-31607D08EB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7100"/>
          </a:xfrm>
        </p:spPr>
        <p:txBody>
          <a:bodyPr/>
          <a:lstStyle/>
          <a:p>
            <a:r>
              <a:rPr lang="en-GB" altLang="en-US" sz="3200"/>
              <a:t>Fitting Curves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1414" y="2776539"/>
            <a:ext cx="2289175" cy="22764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8C90B-30DE-47A4-95B6-C2277D91A38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89288" y="1263651"/>
            <a:ext cx="6043612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So far, we’ve only fit </a:t>
            </a:r>
            <a:r>
              <a:rPr lang="en-GB" altLang="en-US" sz="2400" b="1" i="1">
                <a:solidFill>
                  <a:srgbClr val="254061"/>
                </a:solidFill>
                <a:latin typeface="Calibri" panose="020F0502020204030204" pitchFamily="34" charset="0"/>
              </a:rPr>
              <a:t>linear</a:t>
            </a:r>
            <a:r>
              <a:rPr lang="en-GB" altLang="en-US" sz="2400">
                <a:solidFill>
                  <a:schemeClr val="tx1"/>
                </a:solidFill>
                <a:latin typeface="Calibri" panose="020F0502020204030204" pitchFamily="34" charset="0"/>
              </a:rPr>
              <a:t> models of the form:</a:t>
            </a:r>
          </a:p>
          <a:p>
            <a:pPr eaLnBrk="1" hangingPunct="1">
              <a:spcBef>
                <a:spcPct val="20000"/>
              </a:spcBef>
            </a:pPr>
            <a:r>
              <a:rPr lang="en-GB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Ŷ = a + b</a:t>
            </a:r>
            <a:r>
              <a:rPr lang="en-GB" altLang="en-US" sz="36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GB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GB" altLang="en-US" sz="3600" baseline="-250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GB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 + b</a:t>
            </a:r>
            <a:r>
              <a:rPr lang="en-GB" altLang="en-US" sz="36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en-GB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GB" altLang="en-US" sz="3600" baseline="-250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  <a:p>
            <a:endParaRPr lang="en-GB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3814" y="5457826"/>
            <a:ext cx="7083425" cy="46196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tx1"/>
                </a:solidFill>
                <a:latin typeface="+mj-lt"/>
              </a:rPr>
              <a:t>But, maybe non-linear relationships exist in the world!</a:t>
            </a:r>
            <a:endParaRPr lang="en-GB" sz="3600" b="1" baseline="-250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0" y="422275"/>
            <a:ext cx="9144000" cy="1143000"/>
          </a:xfrm>
        </p:spPr>
        <p:txBody>
          <a:bodyPr/>
          <a:lstStyle/>
          <a:p>
            <a:pPr marL="358775" algn="l"/>
            <a:r>
              <a:rPr lang="en-GB" altLang="en-US" smtClean="0"/>
              <a:t>Sternberg et al. (2013)</a:t>
            </a:r>
            <a:br>
              <a:rPr lang="en-GB" altLang="en-US" smtClean="0"/>
            </a:br>
            <a:r>
              <a:rPr lang="en-GB" altLang="en-US" smtClean="0"/>
              <a:t>Lifestyle factors and cognitive 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BDBFA-82DC-4DF9-A734-24214ADA7F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253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478"/>
          <a:stretch>
            <a:fillRect/>
          </a:stretch>
        </p:blipFill>
        <p:spPr bwMode="auto">
          <a:xfrm>
            <a:off x="1968501" y="2119314"/>
            <a:ext cx="2430463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0" r="1938" b="31604"/>
          <a:stretch>
            <a:fillRect/>
          </a:stretch>
        </p:blipFill>
        <p:spPr bwMode="auto">
          <a:xfrm>
            <a:off x="4779964" y="2266950"/>
            <a:ext cx="2581275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636588"/>
            <a:ext cx="8229600" cy="1143000"/>
          </a:xfrm>
        </p:spPr>
        <p:txBody>
          <a:bodyPr/>
          <a:lstStyle/>
          <a:p>
            <a:pPr algn="l"/>
            <a:r>
              <a:rPr lang="en-GB" altLang="en-US" smtClean="0"/>
              <a:t>Randles et al. (2017)</a:t>
            </a:r>
            <a:br>
              <a:rPr lang="en-GB" altLang="en-US" smtClean="0"/>
            </a:br>
            <a:r>
              <a:rPr lang="en-GB" altLang="en-US" smtClean="0"/>
              <a:t>Online session length vs. time of day</a:t>
            </a:r>
          </a:p>
        </p:txBody>
      </p:sp>
      <p:pic>
        <p:nvPicPr>
          <p:cNvPr id="2355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78275" y="2189164"/>
            <a:ext cx="4235450" cy="33480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9420-C8C1-429E-B597-1A8F28B4EF0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1EAA0-5F5C-4F17-A7E5-23A3C737E68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457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0"/>
          <a:stretch>
            <a:fillRect/>
          </a:stretch>
        </p:blipFill>
        <p:spPr bwMode="auto">
          <a:xfrm>
            <a:off x="3675063" y="1965325"/>
            <a:ext cx="49577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itle 1"/>
          <p:cNvSpPr>
            <a:spLocks noGrp="1"/>
          </p:cNvSpPr>
          <p:nvPr>
            <p:ph type="title"/>
          </p:nvPr>
        </p:nvSpPr>
        <p:spPr>
          <a:xfrm>
            <a:off x="1981200" y="636588"/>
            <a:ext cx="8229600" cy="1143000"/>
          </a:xfrm>
        </p:spPr>
        <p:txBody>
          <a:bodyPr/>
          <a:lstStyle/>
          <a:p>
            <a:pPr algn="l"/>
            <a:r>
              <a:rPr lang="en-GB" altLang="en-US" smtClean="0"/>
              <a:t>Aune et al. (2016)</a:t>
            </a:r>
            <a:br>
              <a:rPr lang="en-GB" altLang="en-US" smtClean="0"/>
            </a:br>
            <a:r>
              <a:rPr lang="en-GB" altLang="en-US" smtClean="0"/>
              <a:t>BMI vs Mortality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/>
          <p:cNvGrpSpPr>
            <a:grpSpLocks/>
          </p:cNvGrpSpPr>
          <p:nvPr/>
        </p:nvGrpSpPr>
        <p:grpSpPr bwMode="auto">
          <a:xfrm>
            <a:off x="800100" y="1490663"/>
            <a:ext cx="4672013" cy="4570412"/>
            <a:chOff x="1235" y="879"/>
            <a:chExt cx="2284" cy="2879"/>
          </a:xfrm>
        </p:grpSpPr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1235" y="895"/>
              <a:ext cx="2262" cy="2863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1257" y="879"/>
              <a:ext cx="2262" cy="28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412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11112" y="17463"/>
            <a:ext cx="12180887" cy="8318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b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Fitting curves rather than straight lines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6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 9"/>
          <p:cNvSpPr>
            <a:spLocks/>
          </p:cNvSpPr>
          <p:nvPr/>
        </p:nvSpPr>
        <p:spPr bwMode="auto">
          <a:xfrm>
            <a:off x="1025525" y="1952625"/>
            <a:ext cx="4365625" cy="3333750"/>
          </a:xfrm>
          <a:custGeom>
            <a:avLst/>
            <a:gdLst>
              <a:gd name="T0" fmla="*/ 0 w 2750"/>
              <a:gd name="T1" fmla="*/ 2147483646 h 2100"/>
              <a:gd name="T2" fmla="*/ 2147483646 w 2750"/>
              <a:gd name="T3" fmla="*/ 2147483646 h 2100"/>
              <a:gd name="T4" fmla="*/ 2147483646 w 2750"/>
              <a:gd name="T5" fmla="*/ 2147483646 h 2100"/>
              <a:gd name="T6" fmla="*/ 2147483646 w 2750"/>
              <a:gd name="T7" fmla="*/ 2147483646 h 2100"/>
              <a:gd name="T8" fmla="*/ 2147483646 w 2750"/>
              <a:gd name="T9" fmla="*/ 2147483646 h 2100"/>
              <a:gd name="T10" fmla="*/ 2147483646 w 2750"/>
              <a:gd name="T11" fmla="*/ 2147483646 h 21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50"/>
              <a:gd name="T19" fmla="*/ 0 h 2100"/>
              <a:gd name="T20" fmla="*/ 2750 w 2750"/>
              <a:gd name="T21" fmla="*/ 2100 h 21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50" h="2100">
                <a:moveTo>
                  <a:pt x="0" y="2100"/>
                </a:moveTo>
                <a:cubicBezTo>
                  <a:pt x="356" y="2097"/>
                  <a:pt x="712" y="2095"/>
                  <a:pt x="936" y="1961"/>
                </a:cubicBezTo>
                <a:cubicBezTo>
                  <a:pt x="1160" y="1827"/>
                  <a:pt x="1205" y="1531"/>
                  <a:pt x="1343" y="1294"/>
                </a:cubicBezTo>
                <a:cubicBezTo>
                  <a:pt x="1481" y="1057"/>
                  <a:pt x="1592" y="747"/>
                  <a:pt x="1766" y="538"/>
                </a:cubicBezTo>
                <a:cubicBezTo>
                  <a:pt x="1940" y="329"/>
                  <a:pt x="2220" y="0"/>
                  <a:pt x="2384" y="41"/>
                </a:cubicBezTo>
                <a:cubicBezTo>
                  <a:pt x="2548" y="82"/>
                  <a:pt x="2689" y="658"/>
                  <a:pt x="2750" y="782"/>
                </a:cubicBezTo>
              </a:path>
            </a:pathLst>
          </a:custGeom>
          <a:noFill/>
          <a:ln w="50800">
            <a:solidFill>
              <a:srgbClr val="6495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1446213" y="1014413"/>
            <a:ext cx="54165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Ŷ =a + b</a:t>
            </a:r>
            <a:r>
              <a:rPr lang="en-GB" altLang="en-US" baseline="-25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+ b</a:t>
            </a:r>
            <a:r>
              <a:rPr lang="en-GB" altLang="en-US" baseline="-25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altLang="en-US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</a:t>
            </a:r>
            <a:r>
              <a:rPr lang="en-GB" altLang="en-US" baseline="-25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altLang="en-US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b</a:t>
            </a:r>
            <a:r>
              <a:rPr lang="en-GB" altLang="en-US" baseline="-25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altLang="en-US" baseline="30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GB" altLang="en-US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lang="en-GB" altLang="en-US" baseline="300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1025926" y="1662399"/>
            <a:ext cx="4356100" cy="3810000"/>
            <a:chOff x="2185988" y="1566438"/>
            <a:chExt cx="4355347" cy="380972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3" name="Oval 9"/>
            <p:cNvSpPr>
              <a:spLocks noChangeArrowheads="1"/>
            </p:cNvSpPr>
            <p:nvPr/>
          </p:nvSpPr>
          <p:spPr bwMode="auto">
            <a:xfrm>
              <a:off x="4581984" y="2550825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4" name="Oval 10"/>
            <p:cNvSpPr>
              <a:spLocks noChangeArrowheads="1"/>
            </p:cNvSpPr>
            <p:nvPr/>
          </p:nvSpPr>
          <p:spPr bwMode="auto">
            <a:xfrm>
              <a:off x="3985999" y="3706380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3190587" y="4884626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6" name="Oval 12"/>
            <p:cNvSpPr>
              <a:spLocks noChangeArrowheads="1"/>
            </p:cNvSpPr>
            <p:nvPr/>
          </p:nvSpPr>
          <p:spPr bwMode="auto">
            <a:xfrm>
              <a:off x="2796457" y="5254933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7" name="Oval 13"/>
            <p:cNvSpPr>
              <a:spLocks noChangeArrowheads="1"/>
            </p:cNvSpPr>
            <p:nvPr/>
          </p:nvSpPr>
          <p:spPr bwMode="auto">
            <a:xfrm>
              <a:off x="4753806" y="3585153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8" name="Oval 14"/>
            <p:cNvSpPr>
              <a:spLocks noChangeArrowheads="1"/>
            </p:cNvSpPr>
            <p:nvPr/>
          </p:nvSpPr>
          <p:spPr bwMode="auto">
            <a:xfrm>
              <a:off x="6420108" y="2605326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69" name="Oval 15"/>
            <p:cNvSpPr>
              <a:spLocks noChangeArrowheads="1"/>
            </p:cNvSpPr>
            <p:nvPr/>
          </p:nvSpPr>
          <p:spPr bwMode="auto">
            <a:xfrm>
              <a:off x="5769545" y="2332098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5907469" y="1566438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1" name="Oval 17"/>
            <p:cNvSpPr>
              <a:spLocks noChangeArrowheads="1"/>
            </p:cNvSpPr>
            <p:nvPr/>
          </p:nvSpPr>
          <p:spPr bwMode="auto">
            <a:xfrm>
              <a:off x="4996260" y="2103725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2" name="Oval 18"/>
            <p:cNvSpPr>
              <a:spLocks noChangeArrowheads="1"/>
            </p:cNvSpPr>
            <p:nvPr/>
          </p:nvSpPr>
          <p:spPr bwMode="auto">
            <a:xfrm>
              <a:off x="2185988" y="4922940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3" name="Oval 19"/>
            <p:cNvSpPr>
              <a:spLocks noChangeArrowheads="1"/>
            </p:cNvSpPr>
            <p:nvPr/>
          </p:nvSpPr>
          <p:spPr bwMode="auto">
            <a:xfrm>
              <a:off x="6375230" y="1997508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4" name="Oval 20"/>
            <p:cNvSpPr>
              <a:spLocks noChangeArrowheads="1"/>
            </p:cNvSpPr>
            <p:nvPr/>
          </p:nvSpPr>
          <p:spPr bwMode="auto">
            <a:xfrm>
              <a:off x="6375229" y="3169941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5" name="Oval 21"/>
            <p:cNvSpPr>
              <a:spLocks noChangeArrowheads="1"/>
            </p:cNvSpPr>
            <p:nvPr/>
          </p:nvSpPr>
          <p:spPr bwMode="auto">
            <a:xfrm>
              <a:off x="4415984" y="3279486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6" name="Oval 22"/>
            <p:cNvSpPr>
              <a:spLocks noChangeArrowheads="1"/>
            </p:cNvSpPr>
            <p:nvPr/>
          </p:nvSpPr>
          <p:spPr bwMode="auto">
            <a:xfrm>
              <a:off x="5957490" y="2046440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7" name="Oval 23"/>
            <p:cNvSpPr>
              <a:spLocks noChangeArrowheads="1"/>
            </p:cNvSpPr>
            <p:nvPr/>
          </p:nvSpPr>
          <p:spPr bwMode="auto">
            <a:xfrm>
              <a:off x="4935647" y="2918403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8" name="Oval 24"/>
            <p:cNvSpPr>
              <a:spLocks noChangeArrowheads="1"/>
            </p:cNvSpPr>
            <p:nvPr/>
          </p:nvSpPr>
          <p:spPr bwMode="auto">
            <a:xfrm>
              <a:off x="4081986" y="4475019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79" name="Oval 25"/>
            <p:cNvSpPr>
              <a:spLocks noChangeArrowheads="1"/>
            </p:cNvSpPr>
            <p:nvPr/>
          </p:nvSpPr>
          <p:spPr bwMode="auto">
            <a:xfrm>
              <a:off x="3591125" y="4403726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  <p:sp>
          <p:nvSpPr>
            <p:cNvPr id="80" name="Oval 26"/>
            <p:cNvSpPr>
              <a:spLocks noChangeArrowheads="1"/>
            </p:cNvSpPr>
            <p:nvPr/>
          </p:nvSpPr>
          <p:spPr bwMode="auto">
            <a:xfrm>
              <a:off x="6375229" y="3532983"/>
              <a:ext cx="121227" cy="121227"/>
            </a:xfrm>
            <a:prstGeom prst="ellips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GB" altLang="en-US" sz="2400" smtClean="0"/>
            </a:p>
          </p:txBody>
        </p:sp>
      </p:grp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4527550" y="3527425"/>
            <a:ext cx="3092450" cy="1385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curve can be fitted with a </a:t>
            </a:r>
            <a:r>
              <a:rPr lang="en-GB" altLang="en-US" sz="28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polynomial 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086475" y="5618163"/>
            <a:ext cx="21796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 b="1">
                <a:latin typeface="Calibri" panose="020F0502020204030204" pitchFamily="34" charset="0"/>
                <a:cs typeface="Calibri" panose="020F0502020204030204" pitchFamily="34" charset="0"/>
              </a:rPr>
              <a:t>We can think of a curve as being made up of these components…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1" grpId="0" animBg="1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6096000" y="144463"/>
            <a:ext cx="0" cy="6419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rot="5400000">
            <a:off x="6110288" y="-762000"/>
            <a:ext cx="0" cy="838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1951038" y="2360614"/>
            <a:ext cx="8229600" cy="15875"/>
          </a:xfrm>
          <a:prstGeom prst="line">
            <a:avLst/>
          </a:prstGeom>
          <a:noFill/>
          <a:ln w="101600">
            <a:solidFill>
              <a:srgbClr val="6495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776913" y="2984501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>
                <a:solidFill>
                  <a:schemeClr val="tx2"/>
                </a:solidFill>
                <a:sym typeface="CommonBullets" pitchFamily="34" charset="2"/>
              </a:rPr>
              <a:t>0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281238" y="315913"/>
            <a:ext cx="1262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y = 1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873251" y="2436813"/>
            <a:ext cx="27209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CommonBullets" pitchFamily="34" charset="2"/>
              </a:rPr>
              <a:t>“Constant”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C78F475D24344A969CCF416FCD45BB" ma:contentTypeVersion="13" ma:contentTypeDescription="Create a new document." ma:contentTypeScope="" ma:versionID="a0c5b494e4ac53bd353fcdbd7799a3f3">
  <xsd:schema xmlns:xsd="http://www.w3.org/2001/XMLSchema" xmlns:xs="http://www.w3.org/2001/XMLSchema" xmlns:p="http://schemas.microsoft.com/office/2006/metadata/properties" xmlns:ns3="1114de93-f3f1-4006-86a7-5ccf45982f95" xmlns:ns4="73a95059-53ff-4649-9213-6c5f0c8cde5d" targetNamespace="http://schemas.microsoft.com/office/2006/metadata/properties" ma:root="true" ma:fieldsID="ec7692872867c9011b958cb5bd08a7df" ns3:_="" ns4:_="">
    <xsd:import namespace="1114de93-f3f1-4006-86a7-5ccf45982f95"/>
    <xsd:import namespace="73a95059-53ff-4649-9213-6c5f0c8cde5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4de93-f3f1-4006-86a7-5ccf45982f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95059-53ff-4649-9213-6c5f0c8cde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072510-4ABE-43B1-80AA-AB159106D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0B3847-485F-4BD3-9F8B-04F7B47AE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4de93-f3f1-4006-86a7-5ccf45982f95"/>
    <ds:schemaRef ds:uri="73a95059-53ff-4649-9213-6c5f0c8cd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7B50A-EF57-437B-A02E-6D74C3625B9A}">
  <ds:schemaRefs>
    <ds:schemaRef ds:uri="http://schemas.microsoft.com/office/2006/metadata/properties"/>
    <ds:schemaRef ds:uri="http://purl.org/dc/terms/"/>
    <ds:schemaRef ds:uri="73a95059-53ff-4649-9213-6c5f0c8cde5d"/>
    <ds:schemaRef ds:uri="1114de93-f3f1-4006-86a7-5ccf45982f9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452</Words>
  <Application>Microsoft Office PowerPoint</Application>
  <PresentationFormat>Widescreen</PresentationFormat>
  <Paragraphs>93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CommonBullets</vt:lpstr>
      <vt:lpstr>Courier New</vt:lpstr>
      <vt:lpstr>Times New Roman</vt:lpstr>
      <vt:lpstr>Blank Presentation</vt:lpstr>
      <vt:lpstr>3_Office Theme</vt:lpstr>
      <vt:lpstr>Office Theme</vt:lpstr>
      <vt:lpstr>PowerPoint Presentation</vt:lpstr>
      <vt:lpstr>Today  Overview:   - Polynomials  - Workshop  Don’t forget!   - Supplementary sessions  - Data Analysis and Visualisation    Assignment</vt:lpstr>
      <vt:lpstr>Fitting Curves</vt:lpstr>
      <vt:lpstr>Fitting Curves</vt:lpstr>
      <vt:lpstr>Sternberg et al. (2013) Lifestyle factors and cognitive performance </vt:lpstr>
      <vt:lpstr>Randles et al. (2017) Online session length vs. time of day</vt:lpstr>
      <vt:lpstr>Aune et al. (2016) BMI vs Mortality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polynomials</vt:lpstr>
      <vt:lpstr>PowerPoint Presentation</vt:lpstr>
      <vt:lpstr>Some cautions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2020-02-02T13:53:26Z</dcterms:created>
  <dcterms:modified xsi:type="dcterms:W3CDTF">2020-11-05T21:06:42Z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0x01010039C78F475D24344A969CCF416FCD45BB</vt:lpwstr>
  </property>
</Properties>
</file>