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82" r:id="rId3"/>
    <p:sldId id="293" r:id="rId4"/>
    <p:sldId id="351" r:id="rId5"/>
    <p:sldId id="284" r:id="rId6"/>
    <p:sldId id="288" r:id="rId7"/>
    <p:sldId id="285" r:id="rId8"/>
    <p:sldId id="294" r:id="rId9"/>
    <p:sldId id="352" r:id="rId10"/>
    <p:sldId id="350" r:id="rId11"/>
    <p:sldId id="354" r:id="rId12"/>
    <p:sldId id="355" r:id="rId13"/>
    <p:sldId id="338" r:id="rId14"/>
    <p:sldId id="299" r:id="rId15"/>
    <p:sldId id="356" r:id="rId16"/>
    <p:sldId id="287" r:id="rId17"/>
    <p:sldId id="344" r:id="rId18"/>
    <p:sldId id="357" r:id="rId19"/>
    <p:sldId id="305" r:id="rId20"/>
    <p:sldId id="329" r:id="rId21"/>
    <p:sldId id="353" r:id="rId22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2DCDB"/>
    <a:srgbClr val="95B3D7"/>
    <a:srgbClr val="E6B9B8"/>
    <a:srgbClr val="632523"/>
    <a:srgbClr val="B9CDE5"/>
    <a:srgbClr val="10253F"/>
    <a:srgbClr val="FFFFFF"/>
    <a:srgbClr val="E46C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6" autoAdjust="0"/>
    <p:restoredTop sz="95048" autoAdjust="0"/>
  </p:normalViewPr>
  <p:slideViewPr>
    <p:cSldViewPr snapToGrid="0">
      <p:cViewPr varScale="1">
        <p:scale>
          <a:sx n="50" d="100"/>
          <a:sy n="50" d="100"/>
        </p:scale>
        <p:origin x="48" y="7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928" y="139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21/01/2022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740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181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381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01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556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563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00424"/>
            <a:ext cx="5486400" cy="529607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640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70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8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189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90500" y="4724202"/>
            <a:ext cx="6419850" cy="496455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2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1"/>
            <a:ext cx="5486400" cy="505572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11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5325" y="4558440"/>
            <a:ext cx="5486400" cy="5287792"/>
          </a:xfrm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5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11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658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6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0066"/>
                </a:solidFill>
                <a:latin typeface="Calibri" pitchFamily="34" charset="0"/>
              </a:rPr>
              <a:t>PSYC753</a:t>
            </a:r>
            <a:endParaRPr lang="en-GB" sz="3200" b="1" dirty="0">
              <a:solidFill>
                <a:srgbClr val="000066"/>
              </a:solidFill>
              <a:latin typeface="Calibri" pitchFamily="34" charset="0"/>
            </a:endParaRP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2: </a:t>
            </a: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Multiple Regression</a:t>
            </a:r>
          </a:p>
          <a:p>
            <a:r>
              <a:rPr lang="en-GB" sz="2800" dirty="0" smtClean="0">
                <a:solidFill>
                  <a:srgbClr val="000066"/>
                </a:solidFill>
                <a:latin typeface="Calibri" pitchFamily="34" charset="0"/>
              </a:rPr>
              <a:t>Multiple continuous predictors</a:t>
            </a:r>
            <a:endParaRPr lang="en-GB" sz="2800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</a:rPr>
              <a:t>B212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 smtClean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Visualisation and Correlations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78764" y="3425826"/>
            <a:ext cx="1206500" cy="1170296"/>
          </a:xfrm>
          <a:prstGeom prst="rect">
            <a:avLst/>
          </a:prstGeom>
          <a:solidFill>
            <a:srgbClr val="8CE23E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085264" y="4123686"/>
            <a:ext cx="1328736" cy="472436"/>
          </a:xfrm>
          <a:prstGeom prst="rect">
            <a:avLst/>
          </a:prstGeom>
          <a:solidFill>
            <a:srgbClr val="8CE23E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09650" y="1581834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latin typeface="Lucida Console" panose="020B0609040504020204" pitchFamily="49" charset="0"/>
              </a:rPr>
              <a:t>ggplot</a:t>
            </a:r>
            <a:r>
              <a:rPr lang="en-GB" dirty="0" smtClean="0">
                <a:latin typeface="Lucida Console" panose="020B0609040504020204" pitchFamily="49" charset="0"/>
              </a:rPr>
              <a:t>()</a:t>
            </a:r>
          </a:p>
          <a:p>
            <a:endParaRPr lang="en-GB" b="1" dirty="0">
              <a:latin typeface="Lucida Console" panose="020B0609040504020204" pitchFamily="49" charset="0"/>
            </a:endParaRPr>
          </a:p>
        </p:txBody>
      </p:sp>
      <p:pic>
        <p:nvPicPr>
          <p:cNvPr id="10" name="Picture 2" descr="Wellbeing scores as a function of worry and describing sco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6" y="2483792"/>
            <a:ext cx="6031313" cy="361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728424" y="1666333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Lucida Console" panose="020B0609040504020204" pitchFamily="49" charset="0"/>
              </a:rPr>
              <a:t>correlate()</a:t>
            </a:r>
          </a:p>
          <a:p>
            <a:endParaRPr lang="en-GB" b="1" dirty="0">
              <a:latin typeface="Lucida Console" panose="020B0609040504020204" pitchFamily="49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590098"/>
              </p:ext>
            </p:extLst>
          </p:nvPr>
        </p:nvGraphicFramePr>
        <p:xfrm>
          <a:off x="6728424" y="3126167"/>
          <a:ext cx="5065912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478">
                  <a:extLst>
                    <a:ext uri="{9D8B030D-6E8A-4147-A177-3AD203B41FA5}">
                      <a16:colId xmlns:a16="http://schemas.microsoft.com/office/drawing/2014/main" val="2849911721"/>
                    </a:ext>
                  </a:extLst>
                </a:gridCol>
                <a:gridCol w="1266478">
                  <a:extLst>
                    <a:ext uri="{9D8B030D-6E8A-4147-A177-3AD203B41FA5}">
                      <a16:colId xmlns:a16="http://schemas.microsoft.com/office/drawing/2014/main" val="1936961263"/>
                    </a:ext>
                  </a:extLst>
                </a:gridCol>
                <a:gridCol w="1266478">
                  <a:extLst>
                    <a:ext uri="{9D8B030D-6E8A-4147-A177-3AD203B41FA5}">
                      <a16:colId xmlns:a16="http://schemas.microsoft.com/office/drawing/2014/main" val="572127099"/>
                    </a:ext>
                  </a:extLst>
                </a:gridCol>
                <a:gridCol w="1266478">
                  <a:extLst>
                    <a:ext uri="{9D8B030D-6E8A-4147-A177-3AD203B41FA5}">
                      <a16:colId xmlns:a16="http://schemas.microsoft.com/office/drawing/2014/main" val="3097005815"/>
                    </a:ext>
                  </a:extLst>
                </a:gridCol>
              </a:tblGrid>
              <a:tr h="3563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wellbeing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worry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describing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697039"/>
                  </a:ext>
                </a:extLst>
              </a:tr>
              <a:tr h="356387">
                <a:tc>
                  <a:txBody>
                    <a:bodyPr/>
                    <a:lstStyle/>
                    <a:p>
                      <a:r>
                        <a:rPr lang="en-GB" dirty="0" smtClean="0"/>
                        <a:t>wellbeing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01164"/>
                  </a:ext>
                </a:extLst>
              </a:tr>
              <a:tr h="356387">
                <a:tc>
                  <a:txBody>
                    <a:bodyPr/>
                    <a:lstStyle/>
                    <a:p>
                      <a:r>
                        <a:rPr lang="en-GB" dirty="0" smtClean="0"/>
                        <a:t>worry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-0.54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52461"/>
                  </a:ext>
                </a:extLst>
              </a:tr>
              <a:tr h="356387">
                <a:tc>
                  <a:txBody>
                    <a:bodyPr/>
                    <a:lstStyle/>
                    <a:p>
                      <a:r>
                        <a:rPr lang="en-GB" dirty="0" smtClean="0"/>
                        <a:t>describing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-0.25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017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Fit the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1"/>
            <a:ext cx="10972800" cy="457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Lucida Console" panose="020B0609040504020204" pitchFamily="49" charset="0"/>
              </a:rPr>
              <a:t>lm(</a:t>
            </a:r>
            <a:r>
              <a:rPr lang="en-GB" sz="1800" dirty="0" err="1" smtClean="0">
                <a:latin typeface="Lucida Console" panose="020B0609040504020204" pitchFamily="49" charset="0"/>
              </a:rPr>
              <a:t>outcome_variable</a:t>
            </a:r>
            <a:r>
              <a:rPr lang="en-GB" sz="1800" dirty="0" smtClean="0">
                <a:latin typeface="Lucida Console" panose="020B0609040504020204" pitchFamily="49" charset="0"/>
              </a:rPr>
              <a:t> ~ predictor_1 + predictor_2 + predictor_3, data = </a:t>
            </a:r>
            <a:r>
              <a:rPr lang="en-GB" sz="1800" dirty="0" err="1" smtClean="0">
                <a:latin typeface="Lucida Console" panose="020B0609040504020204" pitchFamily="49" charset="0"/>
              </a:rPr>
              <a:t>mydata</a:t>
            </a:r>
            <a:r>
              <a:rPr lang="en-GB" sz="18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800350"/>
            <a:ext cx="10972800" cy="104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+mj-lt"/>
              </a:rPr>
              <a:t>No need to specify intercept</a:t>
            </a:r>
          </a:p>
          <a:p>
            <a:r>
              <a:rPr lang="en-GB" sz="2400" dirty="0" smtClean="0">
                <a:latin typeface="+mj-lt"/>
              </a:rPr>
              <a:t>Use ‘+’ to add predictors</a:t>
            </a:r>
            <a:endParaRPr lang="en-GB" sz="3600" dirty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124451"/>
            <a:ext cx="10972800" cy="45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 smtClean="0">
                <a:latin typeface="Lucida Console" panose="020B0609040504020204" pitchFamily="49" charset="0"/>
              </a:rPr>
              <a:t>lm(wellbeing ~ worry + describing + </a:t>
            </a:r>
            <a:r>
              <a:rPr lang="en-GB" sz="1800" dirty="0" err="1" smtClean="0">
                <a:latin typeface="Lucida Console" panose="020B0609040504020204" pitchFamily="49" charset="0"/>
              </a:rPr>
              <a:t>emotional_iq</a:t>
            </a:r>
            <a:r>
              <a:rPr lang="en-GB" sz="1800" dirty="0" smtClean="0">
                <a:latin typeface="Lucida Console" panose="020B0609040504020204" pitchFamily="49" charset="0"/>
              </a:rPr>
              <a:t>, data = </a:t>
            </a:r>
            <a:r>
              <a:rPr lang="en-GB" sz="1800" dirty="0" err="1" smtClean="0">
                <a:latin typeface="Lucida Console" panose="020B0609040504020204" pitchFamily="49" charset="0"/>
              </a:rPr>
              <a:t>wellbeing_data</a:t>
            </a:r>
            <a:r>
              <a:rPr lang="en-GB" sz="18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GB" sz="2800" dirty="0" smtClean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622800"/>
            <a:ext cx="10972800" cy="54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>
                <a:latin typeface="+mj-lt"/>
              </a:rPr>
              <a:t>e.g.</a:t>
            </a:r>
            <a:endParaRPr lang="en-GB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333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555751"/>
            <a:ext cx="10972800" cy="45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dirty="0" smtClean="0">
                <a:latin typeface="Lucida Console" panose="020B0609040504020204" pitchFamily="49" charset="0"/>
              </a:rPr>
              <a:t>lm(wellbeing ~ worry + describing, data = </a:t>
            </a:r>
            <a:r>
              <a:rPr lang="en-GB" sz="1800" dirty="0" err="1" smtClean="0">
                <a:latin typeface="Lucida Console" panose="020B0609040504020204" pitchFamily="49" charset="0"/>
              </a:rPr>
              <a:t>wellbeing_data</a:t>
            </a:r>
            <a:r>
              <a:rPr lang="en-GB" sz="18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GB" sz="2800" dirty="0" smtClean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09600" y="2472594"/>
            <a:ext cx="8864606" cy="193899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Call: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lm(formula = wellbeing ~ worry + describing, data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wellbeing_data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Coefficients: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(Intercept)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worry 		describing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	70.7306 	-0.7708 	1.2484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" y="4969253"/>
            <a:ext cx="906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333333"/>
                </a:solidFill>
                <a:latin typeface="MJXc-TeX-math-I"/>
              </a:rPr>
              <a:t>Regression equation:</a:t>
            </a:r>
          </a:p>
          <a:p>
            <a:endParaRPr lang="en-GB" sz="2400" dirty="0" smtClean="0">
              <a:solidFill>
                <a:srgbClr val="333333"/>
              </a:solidFill>
              <a:latin typeface="MJXc-TeX-math-I"/>
            </a:endParaRPr>
          </a:p>
          <a:p>
            <a:r>
              <a:rPr lang="en-GB" sz="2400" dirty="0" smtClean="0">
                <a:solidFill>
                  <a:srgbClr val="333333"/>
                </a:solidFill>
                <a:latin typeface="MJXc-TeX-math-I"/>
              </a:rPr>
              <a:t>Predicted</a:t>
            </a:r>
            <a:r>
              <a:rPr lang="en-GB" sz="2400" dirty="0">
                <a:solidFill>
                  <a:srgbClr val="333333"/>
                </a:solidFill>
                <a:latin typeface="MJXc-TeX-main-R"/>
              </a:rPr>
              <a:t> </a:t>
            </a:r>
            <a:r>
              <a:rPr lang="en-GB" sz="2400" dirty="0" smtClean="0">
                <a:solidFill>
                  <a:srgbClr val="333333"/>
                </a:solidFill>
                <a:latin typeface="MJXc-TeX-math-I"/>
              </a:rPr>
              <a:t>wellbeing </a:t>
            </a:r>
            <a:r>
              <a:rPr lang="en-GB" sz="2400" dirty="0" smtClean="0">
                <a:solidFill>
                  <a:srgbClr val="333333"/>
                </a:solidFill>
                <a:latin typeface="MJXc-TeX-main-R"/>
              </a:rPr>
              <a:t>= 70.73 − 0.77(</a:t>
            </a:r>
            <a:r>
              <a:rPr lang="en-GB" sz="2400" dirty="0" smtClean="0">
                <a:solidFill>
                  <a:srgbClr val="333333"/>
                </a:solidFill>
                <a:latin typeface="MJXc-TeX-math-I"/>
              </a:rPr>
              <a:t>worry</a:t>
            </a:r>
            <a:r>
              <a:rPr lang="en-GB" sz="2400" dirty="0" smtClean="0">
                <a:solidFill>
                  <a:srgbClr val="333333"/>
                </a:solidFill>
                <a:latin typeface="MJXc-TeX-main-R"/>
              </a:rPr>
              <a:t>) + 1.25(</a:t>
            </a:r>
            <a:r>
              <a:rPr lang="en-GB" sz="2400" dirty="0" smtClean="0">
                <a:solidFill>
                  <a:srgbClr val="333333"/>
                </a:solidFill>
                <a:latin typeface="MJXc-TeX-math-I"/>
              </a:rPr>
              <a:t>describing</a:t>
            </a:r>
            <a:r>
              <a:rPr lang="en-GB" sz="2400" dirty="0" smtClean="0">
                <a:solidFill>
                  <a:srgbClr val="333333"/>
                </a:solidFill>
                <a:latin typeface="MJXc-TeX-main-R"/>
              </a:rPr>
              <a:t>)</a:t>
            </a:r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7301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0349"/>
            <a:ext cx="8229600" cy="1143000"/>
          </a:xfrm>
        </p:spPr>
        <p:txBody>
          <a:bodyPr/>
          <a:lstStyle/>
          <a:p>
            <a:r>
              <a:rPr lang="en-GB" dirty="0" smtClean="0"/>
              <a:t>Check Assumptions: Residual Plot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95396" y="3025539"/>
            <a:ext cx="38059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The plot of the </a:t>
            </a:r>
            <a:r>
              <a:rPr lang="en-GB" sz="1600" dirty="0" smtClean="0"/>
              <a:t>predicted (.fitted) values </a:t>
            </a:r>
            <a:r>
              <a:rPr lang="en-GB" sz="1600" dirty="0"/>
              <a:t>vs . </a:t>
            </a:r>
            <a:r>
              <a:rPr lang="en-GB" sz="1600" dirty="0" smtClean="0"/>
              <a:t>the residuals (.</a:t>
            </a:r>
            <a:r>
              <a:rPr lang="en-GB" sz="1600" dirty="0" err="1" smtClean="0"/>
              <a:t>resid</a:t>
            </a:r>
            <a:r>
              <a:rPr lang="en-GB" sz="1600" dirty="0" smtClean="0"/>
              <a:t>). </a:t>
            </a:r>
            <a:endParaRPr lang="en-GB" sz="1600" dirty="0"/>
          </a:p>
          <a:p>
            <a:endParaRPr lang="en-GB" sz="1600" dirty="0"/>
          </a:p>
          <a:p>
            <a:r>
              <a:rPr lang="en-GB" sz="1600" b="1" dirty="0">
                <a:solidFill>
                  <a:schemeClr val="tx2"/>
                </a:solidFill>
              </a:rPr>
              <a:t>Homoscedasticity and </a:t>
            </a:r>
          </a:p>
          <a:p>
            <a:r>
              <a:rPr lang="en-GB" sz="1600" b="1" dirty="0">
                <a:solidFill>
                  <a:schemeClr val="tx2"/>
                </a:solidFill>
              </a:rPr>
              <a:t>independence of residuals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82629" y="413000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GB" sz="3200" dirty="0"/>
          </a:p>
        </p:txBody>
      </p:sp>
      <p:pic>
        <p:nvPicPr>
          <p:cNvPr id="3" name="Picture 2" descr="Scatterplot of the predicted values vs. residu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38" y="1690110"/>
            <a:ext cx="6115507" cy="458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84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4" y="1847850"/>
            <a:ext cx="8708571" cy="4217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b="1" dirty="0" smtClean="0">
                <a:solidFill>
                  <a:schemeClr val="tx2"/>
                </a:solidFill>
              </a:rPr>
              <a:t>R</a:t>
            </a:r>
            <a:r>
              <a:rPr lang="en-GB" sz="2800" b="1" baseline="30000" dirty="0" smtClean="0">
                <a:solidFill>
                  <a:schemeClr val="tx2"/>
                </a:solidFill>
              </a:rPr>
              <a:t>2</a:t>
            </a:r>
            <a:r>
              <a:rPr lang="en-GB" sz="2800" b="1" dirty="0" smtClean="0">
                <a:solidFill>
                  <a:schemeClr val="tx2"/>
                </a:solidFill>
              </a:rPr>
              <a:t>. </a:t>
            </a:r>
            <a:r>
              <a:rPr lang="en-GB" sz="2800" dirty="0"/>
              <a:t>The proportion of total variance in </a:t>
            </a:r>
            <a:r>
              <a:rPr lang="en-GB" sz="2800" dirty="0" smtClean="0"/>
              <a:t>the outcome variable </a:t>
            </a:r>
            <a:r>
              <a:rPr lang="en-GB" sz="2800" dirty="0"/>
              <a:t>explained by the model.</a:t>
            </a:r>
          </a:p>
          <a:p>
            <a:pPr marL="361950" indent="-361950">
              <a:buNone/>
              <a:tabLst>
                <a:tab pos="450850" algn="l"/>
              </a:tabLst>
            </a:pPr>
            <a:r>
              <a:rPr lang="en-GB" sz="2800" dirty="0">
                <a:solidFill>
                  <a:srgbClr val="0070C0"/>
                </a:solidFill>
              </a:rPr>
              <a:t>	</a:t>
            </a:r>
            <a:r>
              <a:rPr lang="en-GB" sz="2800" b="1" dirty="0" smtClean="0">
                <a:solidFill>
                  <a:srgbClr val="0070C0"/>
                </a:solidFill>
              </a:rPr>
              <a:t>e.g., 46.56 % </a:t>
            </a:r>
            <a:r>
              <a:rPr lang="en-GB" sz="2800" b="1" dirty="0">
                <a:solidFill>
                  <a:srgbClr val="0070C0"/>
                </a:solidFill>
              </a:rPr>
              <a:t>of the variance in </a:t>
            </a:r>
            <a:r>
              <a:rPr lang="en-GB" sz="2800" b="1" dirty="0" smtClean="0">
                <a:solidFill>
                  <a:srgbClr val="002060"/>
                </a:solidFill>
              </a:rPr>
              <a:t>wellbeing</a:t>
            </a:r>
            <a:r>
              <a:rPr lang="en-GB" sz="2800" b="1" dirty="0" smtClean="0">
                <a:solidFill>
                  <a:srgbClr val="0070C0"/>
                </a:solidFill>
              </a:rPr>
              <a:t> </a:t>
            </a:r>
            <a:r>
              <a:rPr lang="en-GB" sz="2800" b="1" dirty="0">
                <a:solidFill>
                  <a:srgbClr val="0070C0"/>
                </a:solidFill>
              </a:rPr>
              <a:t>is explained by the regression </a:t>
            </a:r>
            <a:r>
              <a:rPr lang="en-GB" sz="2800" b="1" dirty="0" smtClean="0">
                <a:solidFill>
                  <a:srgbClr val="0070C0"/>
                </a:solidFill>
              </a:rPr>
              <a:t>model containing </a:t>
            </a:r>
            <a:r>
              <a:rPr lang="en-GB" sz="2800" b="1" dirty="0" smtClean="0">
                <a:solidFill>
                  <a:srgbClr val="002060"/>
                </a:solidFill>
              </a:rPr>
              <a:t>worry</a:t>
            </a:r>
            <a:r>
              <a:rPr lang="en-GB" sz="2800" b="1" dirty="0" smtClean="0">
                <a:solidFill>
                  <a:srgbClr val="0070C0"/>
                </a:solidFill>
              </a:rPr>
              <a:t> and </a:t>
            </a:r>
            <a:r>
              <a:rPr lang="en-GB" sz="2800" b="1" dirty="0" smtClean="0">
                <a:solidFill>
                  <a:srgbClr val="002060"/>
                </a:solidFill>
              </a:rPr>
              <a:t>mindfulness</a:t>
            </a:r>
            <a:r>
              <a:rPr lang="en-GB" sz="2800" b="1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  <a:tabLst>
                <a:tab pos="450850" algn="l"/>
              </a:tabLst>
            </a:pPr>
            <a:r>
              <a:rPr lang="en-GB" sz="2800" b="1" dirty="0" smtClean="0">
                <a:solidFill>
                  <a:schemeClr val="tx2"/>
                </a:solidFill>
              </a:rPr>
              <a:t>Adjusted </a:t>
            </a:r>
            <a:r>
              <a:rPr lang="en-GB" sz="2800" b="1" dirty="0">
                <a:solidFill>
                  <a:schemeClr val="tx2"/>
                </a:solidFill>
              </a:rPr>
              <a:t>R Square. </a:t>
            </a:r>
            <a:r>
              <a:rPr lang="en-GB" sz="2800" dirty="0"/>
              <a:t>An estimate of R</a:t>
            </a:r>
            <a:r>
              <a:rPr lang="en-GB" sz="2800" baseline="30000" dirty="0"/>
              <a:t>2</a:t>
            </a:r>
            <a:r>
              <a:rPr lang="en-GB" sz="2800" dirty="0"/>
              <a:t> in the population, which takes the </a:t>
            </a:r>
            <a:r>
              <a:rPr lang="en-GB" sz="2800" dirty="0" smtClean="0"/>
              <a:t>sample size and number </a:t>
            </a:r>
            <a:r>
              <a:rPr lang="en-GB" sz="2800" dirty="0"/>
              <a:t>of predictors into account</a:t>
            </a:r>
            <a:r>
              <a:rPr lang="en-GB" sz="2800" dirty="0" smtClean="0"/>
              <a:t>.</a:t>
            </a:r>
          </a:p>
          <a:p>
            <a:pPr marL="0" indent="0">
              <a:buNone/>
              <a:tabLst>
                <a:tab pos="450850" algn="l"/>
              </a:tabLst>
            </a:pPr>
            <a:r>
              <a:rPr lang="en-GB" sz="2800" b="1" dirty="0">
                <a:solidFill>
                  <a:schemeClr val="tx2"/>
                </a:solidFill>
              </a:rPr>
              <a:t>	</a:t>
            </a:r>
            <a:r>
              <a:rPr lang="en-GB" sz="2800" b="1" dirty="0">
                <a:solidFill>
                  <a:srgbClr val="0070C0"/>
                </a:solidFill>
              </a:rPr>
              <a:t>e.g., adjusted R</a:t>
            </a:r>
            <a:r>
              <a:rPr lang="en-GB" sz="2800" b="1" baseline="30000" dirty="0">
                <a:solidFill>
                  <a:srgbClr val="0070C0"/>
                </a:solidFill>
              </a:rPr>
              <a:t>2</a:t>
            </a:r>
            <a:r>
              <a:rPr lang="en-GB" sz="2800" b="1" dirty="0">
                <a:solidFill>
                  <a:srgbClr val="0070C0"/>
                </a:solidFill>
              </a:rPr>
              <a:t> = 44.83%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Evaluate the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1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4" y="1417638"/>
            <a:ext cx="8708571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tx2"/>
                </a:solidFill>
              </a:rPr>
              <a:t>Bayes Factor. </a:t>
            </a:r>
            <a:r>
              <a:rPr lang="en-GB" sz="1800" dirty="0" smtClean="0"/>
              <a:t>Tells us how many time more likely the model is relative to an intercept-only model. In an intercept-only model, the coefficient for each predictor is zero.</a:t>
            </a:r>
            <a:endParaRPr lang="en-GB" sz="1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Evaluate the model</a:t>
            </a:r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71800" y="2778999"/>
            <a:ext cx="5118389" cy="22159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--------------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[1] worry + describing : 4190994 ±0%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Against denominator: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Intercept only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type: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BFlinearModel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JZS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1714" y="53165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The model is 4,190,994 times more likely than an intercept model. There’s therefore strong evidence for the model.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53517" y="2387393"/>
            <a:ext cx="7554953" cy="2308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lmBF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(wellbeing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worry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describing,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data =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(wellbeing_data))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7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9939"/>
            <a:ext cx="8229600" cy="621101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The unique contribution of predictors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945" y="2019300"/>
            <a:ext cx="8854751" cy="4337050"/>
          </a:xfrm>
        </p:spPr>
        <p:txBody>
          <a:bodyPr>
            <a:normAutofit/>
          </a:bodyPr>
          <a:lstStyle/>
          <a:p>
            <a:pPr lvl="1"/>
            <a:r>
              <a:rPr lang="en-GB" sz="2200" dirty="0" smtClean="0"/>
              <a:t>In </a:t>
            </a:r>
            <a:r>
              <a:rPr lang="en-GB" sz="2200" dirty="0"/>
              <a:t>multiple regression, the </a:t>
            </a:r>
            <a:r>
              <a:rPr lang="en-GB" sz="2200" dirty="0" smtClean="0"/>
              <a:t>unique contribution of a predictor is its contribution to the model only </a:t>
            </a:r>
            <a:r>
              <a:rPr lang="en-GB" sz="2200" b="1" u="sng" dirty="0" smtClean="0">
                <a:solidFill>
                  <a:srgbClr val="C00000"/>
                </a:solidFill>
              </a:rPr>
              <a:t>after the other predictors have been taken into </a:t>
            </a:r>
            <a:r>
              <a:rPr lang="en-GB" sz="2200" b="1" u="sng" dirty="0">
                <a:solidFill>
                  <a:srgbClr val="C00000"/>
                </a:solidFill>
              </a:rPr>
              <a:t>account</a:t>
            </a:r>
            <a:r>
              <a:rPr lang="en-GB" sz="2200" b="1" u="sng" dirty="0" smtClean="0">
                <a:solidFill>
                  <a:srgbClr val="C00000"/>
                </a:solidFill>
              </a:rPr>
              <a:t>!</a:t>
            </a:r>
          </a:p>
          <a:p>
            <a:pPr lvl="1"/>
            <a:r>
              <a:rPr lang="en-GB" sz="2200" dirty="0" smtClean="0">
                <a:solidFill>
                  <a:schemeClr val="accent1">
                    <a:lumMod val="50000"/>
                  </a:schemeClr>
                </a:solidFill>
              </a:rPr>
              <a:t>Predictors are often correlated. This means the variance they explain in the outcome variable is </a:t>
            </a:r>
            <a:r>
              <a:rPr lang="en-GB" sz="2200" u="sng" dirty="0" smtClean="0">
                <a:solidFill>
                  <a:schemeClr val="accent1">
                    <a:lumMod val="50000"/>
                  </a:schemeClr>
                </a:solidFill>
              </a:rPr>
              <a:t>shared</a:t>
            </a:r>
            <a:r>
              <a:rPr lang="en-GB" sz="22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lvl="1"/>
            <a:r>
              <a:rPr lang="en-GB" sz="2200" dirty="0"/>
              <a:t>This affects the amount of </a:t>
            </a:r>
            <a:r>
              <a:rPr lang="en-GB" sz="2200" dirty="0">
                <a:solidFill>
                  <a:schemeClr val="tx2"/>
                </a:solidFill>
              </a:rPr>
              <a:t>unique variance </a:t>
            </a:r>
            <a:r>
              <a:rPr lang="en-GB" sz="2200" dirty="0"/>
              <a:t>explained by a predictor</a:t>
            </a:r>
            <a:endParaRPr lang="en-GB" sz="22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GB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 smtClean="0"/>
              <a:t>Care should be taken when interpreting the model:</a:t>
            </a:r>
          </a:p>
          <a:p>
            <a:r>
              <a:rPr lang="en-GB" sz="2200" dirty="0" smtClean="0"/>
              <a:t>Worry </a:t>
            </a:r>
            <a:r>
              <a:rPr lang="en-GB" sz="2200" dirty="0"/>
              <a:t>is a </a:t>
            </a:r>
            <a:r>
              <a:rPr lang="en-GB" sz="2200" dirty="0" smtClean="0"/>
              <a:t>predictor </a:t>
            </a:r>
            <a:r>
              <a:rPr lang="en-GB" sz="2200" dirty="0"/>
              <a:t>of </a:t>
            </a:r>
            <a:r>
              <a:rPr lang="en-GB" sz="2200" dirty="0" smtClean="0"/>
              <a:t>wellbeing </a:t>
            </a:r>
            <a:r>
              <a:rPr lang="en-GB" sz="2200" u="sng" dirty="0">
                <a:solidFill>
                  <a:schemeClr val="tx2"/>
                </a:solidFill>
              </a:rPr>
              <a:t>after taking </a:t>
            </a:r>
            <a:r>
              <a:rPr lang="en-GB" sz="2200" u="sng" dirty="0" smtClean="0">
                <a:solidFill>
                  <a:schemeClr val="tx2"/>
                </a:solidFill>
              </a:rPr>
              <a:t>mindfulness </a:t>
            </a:r>
            <a:r>
              <a:rPr lang="en-GB" sz="2200" u="sng" dirty="0">
                <a:solidFill>
                  <a:schemeClr val="tx2"/>
                </a:solidFill>
              </a:rPr>
              <a:t>into account</a:t>
            </a:r>
            <a:r>
              <a:rPr lang="en-GB" sz="2200" dirty="0"/>
              <a:t>.</a:t>
            </a:r>
          </a:p>
          <a:p>
            <a:r>
              <a:rPr lang="en-GB" sz="2200" dirty="0" smtClean="0"/>
              <a:t>Mindfulness </a:t>
            </a:r>
            <a:r>
              <a:rPr lang="en-GB" sz="2200" dirty="0"/>
              <a:t>is </a:t>
            </a:r>
            <a:r>
              <a:rPr lang="en-GB" sz="2200" dirty="0" smtClean="0"/>
              <a:t>a </a:t>
            </a:r>
            <a:r>
              <a:rPr lang="en-GB" sz="2200" dirty="0"/>
              <a:t>predictor of </a:t>
            </a:r>
            <a:r>
              <a:rPr lang="en-GB" sz="2200" dirty="0" smtClean="0"/>
              <a:t>wellbeing </a:t>
            </a:r>
            <a:r>
              <a:rPr lang="en-GB" sz="2200" u="sng" dirty="0">
                <a:solidFill>
                  <a:schemeClr val="tx2"/>
                </a:solidFill>
              </a:rPr>
              <a:t>after </a:t>
            </a:r>
            <a:r>
              <a:rPr lang="en-GB" sz="2200" u="sng" dirty="0" smtClean="0">
                <a:solidFill>
                  <a:schemeClr val="tx2"/>
                </a:solidFill>
              </a:rPr>
              <a:t>worry </a:t>
            </a:r>
            <a:r>
              <a:rPr lang="en-GB" sz="2200" u="sng" dirty="0">
                <a:solidFill>
                  <a:schemeClr val="tx2"/>
                </a:solidFill>
              </a:rPr>
              <a:t>into account</a:t>
            </a:r>
            <a:r>
              <a:rPr lang="en-GB" sz="2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10057" y="6356351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14292" y="1005634"/>
            <a:ext cx="8019226" cy="92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 smtClean="0"/>
              <a:t>The unique contribution </a:t>
            </a:r>
            <a:r>
              <a:rPr lang="en-GB" sz="2200" dirty="0" smtClean="0">
                <a:solidFill>
                  <a:schemeClr val="tx2"/>
                </a:solidFill>
              </a:rPr>
              <a:t>of </a:t>
            </a:r>
            <a:r>
              <a:rPr lang="en-GB" sz="2200" dirty="0">
                <a:solidFill>
                  <a:schemeClr val="tx2"/>
                </a:solidFill>
              </a:rPr>
              <a:t>the predictor </a:t>
            </a:r>
            <a:r>
              <a:rPr lang="en-GB" sz="2200" u="sng" dirty="0">
                <a:solidFill>
                  <a:srgbClr val="C00000"/>
                </a:solidFill>
              </a:rPr>
              <a:t>after taking the other predictors into account.</a:t>
            </a:r>
            <a:r>
              <a:rPr lang="en-GB" sz="2200" u="sng" dirty="0"/>
              <a:t> </a:t>
            </a:r>
          </a:p>
          <a:p>
            <a:endParaRPr lang="en-GB" sz="2000" dirty="0"/>
          </a:p>
          <a:p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4556999" y="2406526"/>
            <a:ext cx="2779514" cy="201724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830018" y="2992265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298871" y="3302326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</a:t>
            </a:r>
            <a:endParaRPr lang="en-GB" sz="2800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6289002" y="3295975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endParaRPr lang="en-GB" sz="2800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855981" y="3304825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</a:t>
            </a:r>
            <a:endParaRPr lang="en-GB" sz="2800" b="1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5023795" y="2888969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6394022" y="2492646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worry</a:t>
            </a:r>
            <a:endParaRPr lang="en-GB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4663745" y="2485220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mindfulness</a:t>
            </a:r>
            <a:endParaRPr lang="en-GB" b="1" baseline="-25000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017540" y="439738"/>
            <a:ext cx="8229600" cy="544228"/>
          </a:xfrm>
        </p:spPr>
        <p:txBody>
          <a:bodyPr>
            <a:normAutofit/>
          </a:bodyPr>
          <a:lstStyle/>
          <a:p>
            <a:r>
              <a:rPr lang="en-GB" sz="2400" dirty="0"/>
              <a:t>Understanding the contribution of individual predictors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0356" y="4903914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tx2"/>
                </a:solidFill>
              </a:rPr>
              <a:t>Crescent a</a:t>
            </a:r>
          </a:p>
          <a:p>
            <a:r>
              <a:rPr lang="en-GB" sz="2000" dirty="0" smtClean="0">
                <a:solidFill>
                  <a:schemeClr val="tx2"/>
                </a:solidFill>
              </a:rPr>
              <a:t>Unique contribution of mindfulness to prediction of wellbeing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289903" y="4903914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tx2"/>
                </a:solidFill>
              </a:rPr>
              <a:t>Crescent b</a:t>
            </a:r>
          </a:p>
          <a:p>
            <a:r>
              <a:rPr lang="en-GB" sz="2000" dirty="0" smtClean="0">
                <a:solidFill>
                  <a:schemeClr val="tx2"/>
                </a:solidFill>
              </a:rPr>
              <a:t>Unique contribution of worry to prediction of wellbeing</a:t>
            </a:r>
            <a:endParaRPr lang="en-GB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963454" y="2363158"/>
            <a:ext cx="2752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Box = total variance in wellbeing to be explained</a:t>
            </a:r>
          </a:p>
          <a:p>
            <a:endParaRPr lang="en-GB" dirty="0"/>
          </a:p>
          <a:p>
            <a:r>
              <a:rPr lang="en-GB" dirty="0" smtClean="0"/>
              <a:t>Overlap region (area c) </a:t>
            </a:r>
            <a:r>
              <a:rPr lang="en-GB" dirty="0"/>
              <a:t>= variation in </a:t>
            </a:r>
            <a:r>
              <a:rPr lang="en-GB" dirty="0" smtClean="0"/>
              <a:t>wellbeing </a:t>
            </a:r>
            <a:r>
              <a:rPr lang="en-GB" dirty="0"/>
              <a:t>explained by both </a:t>
            </a:r>
            <a:r>
              <a:rPr lang="en-GB" dirty="0" smtClean="0"/>
              <a:t>worry </a:t>
            </a:r>
            <a:r>
              <a:rPr lang="en-GB" dirty="0"/>
              <a:t>and </a:t>
            </a:r>
            <a:r>
              <a:rPr lang="en-GB" dirty="0" smtClean="0"/>
              <a:t>mindfulness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10057" y="6356351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20300" y="1755042"/>
            <a:ext cx="2779514" cy="201724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9593319" y="2340781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9062172" y="2650842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</a:t>
            </a:r>
            <a:endParaRPr lang="en-GB" sz="2800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052303" y="2644491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endParaRPr lang="en-GB" sz="2800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9619282" y="2653341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</a:t>
            </a:r>
            <a:endParaRPr lang="en-GB" sz="2800" b="1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8787096" y="2237485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10157323" y="1841162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worry</a:t>
            </a:r>
            <a:endParaRPr lang="en-GB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8427046" y="183373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mindfulness</a:t>
            </a:r>
            <a:endParaRPr lang="en-GB" b="1" baseline="-25000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017540" y="439738"/>
            <a:ext cx="8229600" cy="544228"/>
          </a:xfrm>
        </p:spPr>
        <p:txBody>
          <a:bodyPr>
            <a:normAutofit fontScale="90000"/>
          </a:bodyPr>
          <a:lstStyle/>
          <a:p>
            <a:r>
              <a:rPr lang="en-GB" sz="2400" dirty="0" smtClean="0"/>
              <a:t>Using Bayes Factors to assess the unique contribution of predictors</a:t>
            </a:r>
            <a:endParaRPr lang="en-GB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414096" y="4195171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tx2"/>
                </a:solidFill>
              </a:rPr>
              <a:t>Crescent a</a:t>
            </a:r>
          </a:p>
          <a:p>
            <a:r>
              <a:rPr lang="en-GB" sz="2000" dirty="0" smtClean="0">
                <a:solidFill>
                  <a:schemeClr val="tx2"/>
                </a:solidFill>
              </a:rPr>
              <a:t>Unique contribution of mindfulness to prediction of wellbeing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393429" y="5381781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tx2"/>
                </a:solidFill>
              </a:rPr>
              <a:t>Crescent b</a:t>
            </a:r>
          </a:p>
          <a:p>
            <a:r>
              <a:rPr lang="en-GB" sz="2000" dirty="0" smtClean="0">
                <a:solidFill>
                  <a:schemeClr val="tx2"/>
                </a:solidFill>
              </a:rPr>
              <a:t>Unique contribution of worry to prediction of wellbeing</a:t>
            </a:r>
            <a:endParaRPr lang="en-GB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80260" y="961775"/>
            <a:ext cx="43624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Steps:</a:t>
            </a:r>
          </a:p>
          <a:p>
            <a:endParaRPr lang="en-GB" sz="1600" b="1" dirty="0"/>
          </a:p>
          <a:p>
            <a:r>
              <a:rPr lang="en-GB" sz="1600" b="1" dirty="0" smtClean="0"/>
              <a:t>Obtain BF full model</a:t>
            </a:r>
          </a:p>
          <a:p>
            <a:endParaRPr lang="en-GB" sz="1600" b="1" dirty="0"/>
          </a:p>
          <a:p>
            <a:r>
              <a:rPr lang="en-GB" sz="1600" b="1" dirty="0" smtClean="0"/>
              <a:t>BF predictor 1 alone</a:t>
            </a:r>
          </a:p>
          <a:p>
            <a:endParaRPr lang="en-GB" sz="1600" b="1" dirty="0"/>
          </a:p>
          <a:p>
            <a:r>
              <a:rPr lang="en-GB" sz="1600" b="1" dirty="0" smtClean="0"/>
              <a:t>BF predictor 2 alone</a:t>
            </a:r>
          </a:p>
          <a:p>
            <a:endParaRPr lang="en-GB" sz="1600" b="1" dirty="0"/>
          </a:p>
          <a:p>
            <a:r>
              <a:rPr lang="en-GB" sz="1600" b="1" dirty="0" smtClean="0"/>
              <a:t>Unique contribution of predictor:</a:t>
            </a:r>
          </a:p>
          <a:p>
            <a:r>
              <a:rPr lang="en-GB" sz="1600" b="1" dirty="0" smtClean="0"/>
              <a:t>   </a:t>
            </a:r>
            <a:r>
              <a:rPr lang="en-GB" sz="1600" b="1" dirty="0" err="1" smtClean="0"/>
              <a:t>BF_complex_model</a:t>
            </a:r>
            <a:r>
              <a:rPr lang="en-GB" sz="1600" b="1" dirty="0" smtClean="0"/>
              <a:t> / </a:t>
            </a:r>
            <a:r>
              <a:rPr lang="en-GB" sz="1600" b="1" dirty="0" err="1" smtClean="0"/>
              <a:t>BF_simpler_model</a:t>
            </a:r>
            <a:endParaRPr lang="en-GB" sz="1600" b="1" dirty="0" smtClean="0"/>
          </a:p>
          <a:p>
            <a:r>
              <a:rPr lang="en-GB" sz="1600" dirty="0" smtClean="0"/>
              <a:t>Tells us how many times more likely the model is with the predictor than without it.</a:t>
            </a:r>
            <a:endParaRPr lang="en-GB" sz="16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80201" y="1959184"/>
            <a:ext cx="2580835" cy="2462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lmBF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(wellbeing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worry)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3559534" y="2413602"/>
            <a:ext cx="3254096" cy="2462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lmBF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(wellbeing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mindfulness)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3559534" y="1463709"/>
            <a:ext cx="4151778" cy="2462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lmBF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(wellbeing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worry + mindfulness)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5515" y="4602466"/>
            <a:ext cx="350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BF_worry_mindfulness</a:t>
            </a:r>
            <a:r>
              <a:rPr lang="en-GB" b="1" dirty="0" smtClean="0"/>
              <a:t> / </a:t>
            </a:r>
            <a:r>
              <a:rPr lang="en-GB" b="1" dirty="0" err="1" smtClean="0"/>
              <a:t>BF_worry</a:t>
            </a:r>
            <a:endParaRPr lang="en-GB" b="1" dirty="0"/>
          </a:p>
        </p:txBody>
      </p:sp>
      <p:sp>
        <p:nvSpPr>
          <p:cNvPr id="21" name="Rectangle 20"/>
          <p:cNvSpPr/>
          <p:nvPr/>
        </p:nvSpPr>
        <p:spPr>
          <a:xfrm>
            <a:off x="6271200" y="5709220"/>
            <a:ext cx="404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BF_worry_mindfulness</a:t>
            </a:r>
            <a:r>
              <a:rPr lang="en-GB" b="1" dirty="0" smtClean="0"/>
              <a:t> / BF mindfulness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3296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735"/>
            <a:ext cx="8229600" cy="5254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Multicollinearity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25625"/>
            <a:ext cx="8229600" cy="4264706"/>
          </a:xfrm>
        </p:spPr>
        <p:txBody>
          <a:bodyPr>
            <a:normAutofit fontScale="92500"/>
          </a:bodyPr>
          <a:lstStyle/>
          <a:p>
            <a:r>
              <a:rPr lang="en-GB" sz="2800" dirty="0"/>
              <a:t>If two predictor variables are highly correlated (above .80 or </a:t>
            </a:r>
            <a:r>
              <a:rPr lang="en-GB" sz="2800" dirty="0" smtClean="0"/>
              <a:t>.below -0.80), </a:t>
            </a:r>
            <a:r>
              <a:rPr lang="en-GB" sz="2800" dirty="0"/>
              <a:t>this </a:t>
            </a:r>
            <a:r>
              <a:rPr lang="en-GB" sz="2800" dirty="0" smtClean="0"/>
              <a:t>is known as multicollinearity, and can </a:t>
            </a:r>
            <a:r>
              <a:rPr lang="en-GB" sz="2800" dirty="0"/>
              <a:t>cause problems with </a:t>
            </a:r>
            <a:r>
              <a:rPr lang="en-GB" sz="2800" dirty="0">
                <a:solidFill>
                  <a:schemeClr val="tx2"/>
                </a:solidFill>
              </a:rPr>
              <a:t>interpretation</a:t>
            </a:r>
            <a:r>
              <a:rPr lang="en-GB" sz="2800" dirty="0"/>
              <a:t> of the regression.</a:t>
            </a:r>
          </a:p>
          <a:p>
            <a:r>
              <a:rPr lang="en-GB" sz="2800" dirty="0"/>
              <a:t>If so, consider </a:t>
            </a:r>
            <a:r>
              <a:rPr lang="en-GB" sz="2800" dirty="0">
                <a:solidFill>
                  <a:schemeClr val="tx2"/>
                </a:solidFill>
              </a:rPr>
              <a:t>dropping</a:t>
            </a:r>
            <a:r>
              <a:rPr lang="en-GB" sz="2800" dirty="0"/>
              <a:t> one predictor from the model.</a:t>
            </a:r>
          </a:p>
          <a:p>
            <a:r>
              <a:rPr lang="en-GB" sz="2800" dirty="0" smtClean="0"/>
              <a:t>In the extreme scenario, although the model may explain the outcome overall, the unique contribution of each predictor may be negligible.</a:t>
            </a:r>
            <a:endParaRPr lang="en-GB" sz="2800" dirty="0"/>
          </a:p>
          <a:p>
            <a:r>
              <a:rPr lang="en-GB" sz="2800" dirty="0"/>
              <a:t>Example: Suppose that the variable </a:t>
            </a:r>
            <a:r>
              <a:rPr lang="en-GB" sz="2800" dirty="0" smtClean="0">
                <a:solidFill>
                  <a:srgbClr val="002060"/>
                </a:solidFill>
              </a:rPr>
              <a:t>BMI</a:t>
            </a:r>
            <a:r>
              <a:rPr lang="en-GB" sz="2800" dirty="0" smtClean="0"/>
              <a:t> (</a:t>
            </a:r>
            <a:r>
              <a:rPr lang="en-GB" sz="2800" dirty="0" smtClean="0">
                <a:solidFill>
                  <a:schemeClr val="tx2"/>
                </a:solidFill>
              </a:rPr>
              <a:t>Body Mass Index) </a:t>
            </a:r>
            <a:r>
              <a:rPr lang="en-GB" sz="2800" dirty="0"/>
              <a:t>is highly correlated with </a:t>
            </a:r>
            <a:r>
              <a:rPr lang="en-GB" sz="2800" dirty="0" smtClean="0">
                <a:solidFill>
                  <a:srgbClr val="002060"/>
                </a:solidFill>
              </a:rPr>
              <a:t>weight in kg </a:t>
            </a:r>
            <a:r>
              <a:rPr lang="en-GB" sz="2800" dirty="0"/>
              <a:t>(</a:t>
            </a:r>
            <a:r>
              <a:rPr lang="en-GB" sz="2800" i="1" dirty="0"/>
              <a:t>r</a:t>
            </a:r>
            <a:r>
              <a:rPr lang="en-GB" sz="2800" dirty="0"/>
              <a:t> = </a:t>
            </a:r>
            <a:r>
              <a:rPr lang="en-GB" sz="2800" dirty="0" smtClean="0"/>
              <a:t>.85)</a:t>
            </a:r>
            <a:endParaRPr lang="en-GB" sz="2800" dirty="0"/>
          </a:p>
          <a:p>
            <a:endParaRPr lang="en-GB" sz="2200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3972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42962"/>
          </a:xfrm>
        </p:spPr>
        <p:txBody>
          <a:bodyPr/>
          <a:lstStyle/>
          <a:p>
            <a:r>
              <a:rPr lang="en-GB" dirty="0" smtClean="0"/>
              <a:t>Simple Regression (recap)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9" y="1269680"/>
            <a:ext cx="6523184" cy="5016109"/>
          </a:xfrm>
        </p:spPr>
        <p:txBody>
          <a:bodyPr>
            <a:normAutofit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predictor variable (X) </a:t>
            </a:r>
          </a:p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outcome variable (Y)</a:t>
            </a:r>
          </a:p>
          <a:p>
            <a:pPr marL="0" indent="0">
              <a:buNone/>
            </a:pPr>
            <a:r>
              <a:rPr lang="en-GB" sz="2200" dirty="0"/>
              <a:t>	e.g., use </a:t>
            </a:r>
            <a:r>
              <a:rPr lang="en-GB" sz="2200" dirty="0" smtClean="0">
                <a:solidFill>
                  <a:schemeClr val="accent5">
                    <a:lumMod val="50000"/>
                  </a:schemeClr>
                </a:solidFill>
              </a:rPr>
              <a:t>Screen Time </a:t>
            </a:r>
            <a:r>
              <a:rPr lang="en-GB" sz="2200" dirty="0"/>
              <a:t>(X) to predict </a:t>
            </a:r>
            <a:r>
              <a:rPr lang="en-GB" sz="2200" dirty="0" smtClean="0">
                <a:solidFill>
                  <a:schemeClr val="accent5">
                    <a:lumMod val="50000"/>
                  </a:schemeClr>
                </a:solidFill>
              </a:rPr>
              <a:t>Anxiety</a:t>
            </a:r>
            <a:r>
              <a:rPr lang="en-GB" sz="2200" dirty="0" smtClean="0"/>
              <a:t> </a:t>
            </a:r>
            <a:r>
              <a:rPr lang="en-GB" sz="2200" dirty="0"/>
              <a:t>(Y)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Simple regression equation:</a:t>
            </a:r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3600" dirty="0"/>
              <a:t>Ŷ = a + </a:t>
            </a:r>
            <a:r>
              <a:rPr lang="en-GB" sz="3600" dirty="0" err="1"/>
              <a:t>bX</a:t>
            </a:r>
            <a:endParaRPr lang="en-GB" sz="3600" dirty="0"/>
          </a:p>
          <a:p>
            <a:pPr marL="0" indent="0">
              <a:buNone/>
            </a:pPr>
            <a:endParaRPr lang="en-GB" sz="1050" dirty="0"/>
          </a:p>
          <a:p>
            <a:pPr marL="449263" lvl="1" indent="174625">
              <a:buNone/>
            </a:pPr>
            <a:r>
              <a:rPr lang="en-GB" sz="2200" dirty="0"/>
              <a:t>Ŷ    the predicted value of Y</a:t>
            </a:r>
          </a:p>
          <a:p>
            <a:pPr marL="449263" lvl="1" indent="174625">
              <a:buNone/>
            </a:pPr>
            <a:r>
              <a:rPr lang="en-GB" sz="2200" dirty="0"/>
              <a:t>a    the intercept</a:t>
            </a:r>
          </a:p>
          <a:p>
            <a:pPr marL="449263" lvl="1" indent="174625">
              <a:buNone/>
            </a:pPr>
            <a:r>
              <a:rPr lang="en-GB" sz="2200" dirty="0"/>
              <a:t>b    the slope (the coefficient for X)</a:t>
            </a:r>
          </a:p>
          <a:p>
            <a:pPr marL="361950" indent="0">
              <a:buNone/>
            </a:pPr>
            <a:endParaRPr lang="en-GB" sz="2200" dirty="0"/>
          </a:p>
          <a:p>
            <a:pPr marL="361950" indent="0">
              <a:buNone/>
            </a:pPr>
            <a:r>
              <a:rPr lang="en-GB" sz="2200" dirty="0"/>
              <a:t>e.g</a:t>
            </a:r>
            <a:r>
              <a:rPr lang="en-GB" sz="2200" b="1" dirty="0"/>
              <a:t>.,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Predicted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Anxiety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5.59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+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0.13*Screen Time</a:t>
            </a:r>
            <a:endParaRPr lang="en-GB" sz="22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81114" y="3073225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endParaRPr lang="en-GB" sz="3200" baseline="-2500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7890714" y="3416125"/>
            <a:ext cx="129540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196624" y="306797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4229" y="3777734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 smtClean="0"/>
              <a:t>Anxiety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076832" y="3764280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 smtClean="0"/>
              <a:t>Screen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01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Understanding multicollinearity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76983" y="2080817"/>
            <a:ext cx="3804676" cy="27612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492098" y="2846292"/>
            <a:ext cx="1426339" cy="1477599"/>
          </a:xfrm>
          <a:prstGeom prst="ellipse">
            <a:avLst/>
          </a:prstGeom>
          <a:solidFill>
            <a:schemeClr val="accent3">
              <a:lumMod val="60000"/>
              <a:lumOff val="40000"/>
              <a:alpha val="6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360861" y="2846292"/>
            <a:ext cx="1477599" cy="1477599"/>
          </a:xfrm>
          <a:prstGeom prst="ellipse">
            <a:avLst/>
          </a:prstGeom>
          <a:solidFill>
            <a:srgbClr val="B9CDE5">
              <a:alpha val="49020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66871" y="2508969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BMI</a:t>
            </a:r>
            <a:endParaRPr lang="en-GB" b="1" baseline="-250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1835" y="2476959"/>
            <a:ext cx="128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Weight (kg)</a:t>
            </a:r>
            <a:endParaRPr lang="en-GB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981200" y="7059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Venn diagram of model of </a:t>
            </a:r>
            <a:r>
              <a:rPr lang="en-GB" sz="2400" dirty="0" smtClean="0"/>
              <a:t>BMI and weight (kg)</a:t>
            </a:r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3639357" y="5210202"/>
            <a:ext cx="5767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High </a:t>
            </a:r>
            <a:r>
              <a:rPr lang="en-GB" sz="2000" dirty="0" smtClean="0"/>
              <a:t>correlation = high overlap in variance explained</a:t>
            </a:r>
            <a:endParaRPr lang="en-GB" sz="2000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The proportion of variance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000" dirty="0"/>
              <a:t>in </a:t>
            </a:r>
            <a:r>
              <a:rPr lang="en-GB" sz="2000" dirty="0" smtClean="0"/>
              <a:t>the outcome variable </a:t>
            </a:r>
            <a:r>
              <a:rPr lang="en-GB" sz="2000" dirty="0"/>
              <a:t>that is </a:t>
            </a:r>
            <a:r>
              <a:rPr lang="en-GB" sz="2000" dirty="0" smtClean="0"/>
              <a:t>now </a:t>
            </a:r>
            <a:r>
              <a:rPr lang="en-GB" sz="2000" b="1" i="1" dirty="0" smtClean="0"/>
              <a:t>uniquely</a:t>
            </a:r>
            <a:r>
              <a:rPr lang="en-GB" sz="2000" i="1" dirty="0" smtClean="0"/>
              <a:t> </a:t>
            </a:r>
            <a:r>
              <a:rPr lang="en-GB" sz="2000" dirty="0"/>
              <a:t>explained by each predictor is </a:t>
            </a:r>
            <a:r>
              <a:rPr lang="en-GB" sz="2000" dirty="0" smtClean="0"/>
              <a:t>very </a:t>
            </a:r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small</a:t>
            </a:r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435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351782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Activity: Remainder of Session</a:t>
            </a:r>
          </a:p>
          <a:p>
            <a:r>
              <a:rPr lang="en-GB" sz="3200" b="1" dirty="0" smtClean="0"/>
              <a:t>Start Worksheet 2 and Exercises using </a:t>
            </a:r>
            <a:r>
              <a:rPr lang="en-GB" sz="3200" b="1" dirty="0" err="1" smtClean="0"/>
              <a:t>RStudio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885432"/>
            <a:ext cx="96774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Support session Friday 4-5pm on Zoom (Paul)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88849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Regression (recap)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4327" y="5436803"/>
            <a:ext cx="3575414" cy="944563"/>
          </a:xfrm>
          <a:solidFill>
            <a:srgbClr val="FFFF99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800" dirty="0"/>
              <a:t>But, we often want to know whether Y is predicted by </a:t>
            </a:r>
            <a:r>
              <a:rPr lang="en-GB" sz="2800" b="1" dirty="0">
                <a:solidFill>
                  <a:schemeClr val="tx2"/>
                </a:solidFill>
              </a:rPr>
              <a:t>multiple</a:t>
            </a:r>
            <a:r>
              <a:rPr lang="en-GB" sz="2800" dirty="0">
                <a:solidFill>
                  <a:schemeClr val="tx2"/>
                </a:solidFill>
              </a:rPr>
              <a:t> </a:t>
            </a:r>
            <a:r>
              <a:rPr lang="en-GB" sz="2800" dirty="0"/>
              <a:t>variables </a:t>
            </a:r>
            <a:r>
              <a:rPr lang="en-GB" sz="2800" dirty="0">
                <a:sym typeface="Wingdings" panose="05000000000000000000" pitchFamily="2" charset="2"/>
              </a:rPr>
              <a:t></a:t>
            </a:r>
            <a:endParaRPr lang="en-GB" sz="2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4486" y="5097941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173388" y="1287941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0651" y="520975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64514" y="254611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78648" y="5097941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36754" y="5097941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48006" y="5201198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12" name="Line 1077"/>
          <p:cNvSpPr>
            <a:spLocks noChangeShapeType="1"/>
          </p:cNvSpPr>
          <p:nvPr/>
        </p:nvSpPr>
        <p:spPr bwMode="auto">
          <a:xfrm flipV="1">
            <a:off x="3173388" y="2747517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64038" y="3619500"/>
            <a:ext cx="180975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6640" y="366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  <a:endParaRPr lang="en-GB" sz="2000" b="1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5564048" y="3917307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34380" y="3086100"/>
            <a:ext cx="0" cy="53340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4514322" y="3917306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547214" y="3086101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75814" y="3053091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2"/>
                </a:solidFill>
              </a:rPr>
              <a:t>b</a:t>
            </a:r>
            <a:endParaRPr lang="en-GB" sz="2800" b="1" dirty="0">
              <a:solidFill>
                <a:schemeClr val="tx2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8992" y="3951357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64514" y="34941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tx2"/>
                </a:solidFill>
              </a:rPr>
              <a:t>a</a:t>
            </a:r>
            <a:endParaRPr lang="en-GB" b="1" dirty="0">
              <a:solidFill>
                <a:schemeClr val="tx2"/>
              </a:solidFill>
            </a:endParaRPr>
          </a:p>
        </p:txBody>
      </p:sp>
      <p:grpSp>
        <p:nvGrpSpPr>
          <p:cNvPr id="41" name="Group 1058"/>
          <p:cNvGrpSpPr>
            <a:grpSpLocks/>
          </p:cNvGrpSpPr>
          <p:nvPr/>
        </p:nvGrpSpPr>
        <p:grpSpPr bwMode="auto">
          <a:xfrm>
            <a:off x="3454295" y="1518002"/>
            <a:ext cx="4191000" cy="3276600"/>
            <a:chOff x="1392" y="1296"/>
            <a:chExt cx="2640" cy="206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7850112" y="243977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Ŷ = a + </a:t>
            </a:r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bX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3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4" grpId="0"/>
      <p:bldP spid="37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12" y="2000024"/>
            <a:ext cx="5486400" cy="4525963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 smtClean="0">
                <a:solidFill>
                  <a:schemeClr val="tx2"/>
                </a:solidFill>
              </a:rPr>
              <a:t>Iani</a:t>
            </a:r>
            <a:r>
              <a:rPr lang="en-GB" b="1" dirty="0" smtClean="0">
                <a:solidFill>
                  <a:schemeClr val="tx2"/>
                </a:solidFill>
              </a:rPr>
              <a:t> et al. (2019)</a:t>
            </a:r>
          </a:p>
          <a:p>
            <a:pPr marL="0" indent="0">
              <a:buNone/>
            </a:pPr>
            <a:r>
              <a:rPr lang="en-GB" dirty="0" smtClean="0"/>
              <a:t>Used multiple regression to investigate whether </a:t>
            </a:r>
            <a:r>
              <a:rPr lang="en-GB" dirty="0" smtClean="0">
                <a:solidFill>
                  <a:schemeClr val="tx2"/>
                </a:solidFill>
              </a:rPr>
              <a:t>worry</a:t>
            </a:r>
            <a:r>
              <a:rPr lang="en-GB" dirty="0" smtClean="0"/>
              <a:t> and </a:t>
            </a:r>
            <a:r>
              <a:rPr lang="en-GB" dirty="0">
                <a:solidFill>
                  <a:schemeClr val="tx2"/>
                </a:solidFill>
              </a:rPr>
              <a:t>mindfulness</a:t>
            </a:r>
            <a:r>
              <a:rPr lang="en-GB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r>
              <a:rPr lang="en-GB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dirty="0"/>
              <a:t>associated with </a:t>
            </a:r>
            <a:r>
              <a:rPr lang="en-GB" dirty="0">
                <a:solidFill>
                  <a:schemeClr val="tx2"/>
                </a:solidFill>
              </a:rPr>
              <a:t>wellbeing </a:t>
            </a:r>
            <a:r>
              <a:rPr lang="en-GB" dirty="0" smtClean="0"/>
              <a:t>in 66 individuals with Generalised Anxiety disorder 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Mindfulness. Herramienta para fomentar la empatía y el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r="4952"/>
          <a:stretch/>
        </p:blipFill>
        <p:spPr>
          <a:xfrm>
            <a:off x="7107382" y="1801091"/>
            <a:ext cx="4142509" cy="26600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61520" y="5571880"/>
            <a:ext cx="6034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Iani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L., Quinto, R.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Lauriola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Crosta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 L., &amp;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Pozzi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G. (2019). Psychological well-being and distress in patients with generalized anxiety disorder: The roles of positive and negative functioning. </a:t>
            </a:r>
            <a:r>
              <a:rPr lang="en-GB" sz="1400" i="1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 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14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(11), e0225646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.</a:t>
            </a:r>
            <a:endParaRPr lang="en-GB" sz="1400" dirty="0">
              <a:solidFill>
                <a:schemeClr val="bg1">
                  <a:lumMod val="75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9214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3818"/>
            <a:ext cx="5892800" cy="4525963"/>
          </a:xfrm>
        </p:spPr>
        <p:txBody>
          <a:bodyPr>
            <a:normAutofit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More than one </a:t>
            </a:r>
            <a:r>
              <a:rPr lang="en-GB" sz="2200" dirty="0"/>
              <a:t>predictor variable (X</a:t>
            </a:r>
            <a:r>
              <a:rPr lang="en-GB" sz="2200" baseline="-25000" dirty="0"/>
              <a:t>1</a:t>
            </a:r>
            <a:r>
              <a:rPr lang="en-GB" sz="2200" dirty="0"/>
              <a:t>, X</a:t>
            </a:r>
            <a:r>
              <a:rPr lang="en-GB" sz="2200" baseline="-25000" dirty="0"/>
              <a:t>2</a:t>
            </a:r>
            <a:r>
              <a:rPr lang="en-GB" sz="2200" dirty="0"/>
              <a:t>, X</a:t>
            </a:r>
            <a:r>
              <a:rPr lang="en-GB" sz="2200" baseline="-25000" dirty="0"/>
              <a:t>3</a:t>
            </a:r>
            <a:r>
              <a:rPr lang="en-GB" sz="2200" dirty="0"/>
              <a:t>…).</a:t>
            </a:r>
          </a:p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outcome variable (Y).</a:t>
            </a:r>
          </a:p>
          <a:p>
            <a:pPr lvl="1"/>
            <a:r>
              <a:rPr lang="en-GB" sz="2200" dirty="0"/>
              <a:t>E.g., use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worry</a:t>
            </a:r>
            <a:r>
              <a:rPr lang="en-GB" sz="2200" dirty="0" smtClean="0"/>
              <a:t>,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mindfulness</a:t>
            </a:r>
            <a:r>
              <a:rPr lang="en-GB" sz="2200" b="1" dirty="0" smtClean="0"/>
              <a:t> </a:t>
            </a:r>
            <a:r>
              <a:rPr lang="en-GB" sz="2200" i="1" dirty="0"/>
              <a:t>and</a:t>
            </a:r>
            <a:r>
              <a:rPr lang="en-GB" sz="2200" dirty="0"/>
              <a:t>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emotional intelligence</a:t>
            </a:r>
            <a:r>
              <a:rPr lang="en-GB" sz="2200" b="1" dirty="0"/>
              <a:t/>
            </a:r>
            <a:br>
              <a:rPr lang="en-GB" sz="2200" b="1" dirty="0"/>
            </a:br>
            <a:r>
              <a:rPr lang="en-GB" sz="2200" dirty="0"/>
              <a:t>to predict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wellbeing</a:t>
            </a:r>
            <a:endParaRPr lang="en-GB" sz="2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sz="2200" dirty="0"/>
          </a:p>
          <a:p>
            <a:r>
              <a:rPr lang="en-GB" sz="2200" dirty="0"/>
              <a:t>Subscripts label the different predictor (X) variables, </a:t>
            </a:r>
            <a:r>
              <a:rPr lang="en-GB" sz="2200" dirty="0" err="1"/>
              <a:t>eg</a:t>
            </a:r>
            <a:endParaRPr lang="en-GB" sz="2200" dirty="0"/>
          </a:p>
          <a:p>
            <a:pPr lvl="1"/>
            <a:r>
              <a:rPr lang="en-GB" sz="2200" dirty="0"/>
              <a:t>X</a:t>
            </a:r>
            <a:r>
              <a:rPr lang="en-GB" sz="2200" baseline="-25000" dirty="0"/>
              <a:t>1 </a:t>
            </a:r>
            <a:r>
              <a:rPr lang="en-GB" sz="2200" baseline="-25000" dirty="0" smtClean="0"/>
              <a:t>  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worry</a:t>
            </a:r>
            <a:endParaRPr lang="en-GB" sz="2200" dirty="0"/>
          </a:p>
          <a:p>
            <a:pPr lvl="1"/>
            <a:r>
              <a:rPr lang="en-GB" sz="2200" dirty="0"/>
              <a:t>X</a:t>
            </a:r>
            <a:r>
              <a:rPr lang="en-GB" sz="2200" baseline="-25000" dirty="0"/>
              <a:t>2 </a:t>
            </a:r>
            <a:r>
              <a:rPr lang="en-GB" sz="2200" baseline="-25000" dirty="0" smtClean="0"/>
              <a:t>  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mindfulness </a:t>
            </a:r>
          </a:p>
          <a:p>
            <a:pPr lvl="1"/>
            <a:r>
              <a:rPr lang="en-GB" sz="2200" dirty="0" smtClean="0"/>
              <a:t>X</a:t>
            </a:r>
            <a:r>
              <a:rPr lang="en-GB" sz="2200" baseline="-25000" dirty="0" smtClean="0"/>
              <a:t>3   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emotional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intelligence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61523" y="1713742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1</a:t>
            </a: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8371124" y="2056642"/>
            <a:ext cx="1076325" cy="104850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677033" y="2922763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61523" y="2996333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2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8371123" y="3339233"/>
            <a:ext cx="114300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61523" y="4322938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3</a:t>
            </a: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8371124" y="3608564"/>
            <a:ext cx="1076325" cy="105727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7260" y="2399542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worry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627260" y="3682133"/>
            <a:ext cx="141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mindfulness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627260" y="5040462"/>
            <a:ext cx="215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eg</a:t>
            </a:r>
            <a:r>
              <a:rPr lang="en-GB" dirty="0"/>
              <a:t>, </a:t>
            </a: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emotional intelligence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30428" y="3624058"/>
            <a:ext cx="142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wellbeing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7941998" y="5308839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23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6" grpId="0" animBg="1"/>
      <p:bldP spid="15" grpId="0"/>
      <p:bldP spid="18" grpId="0"/>
      <p:bldP spid="19" grpId="0"/>
      <p:bldP spid="21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 flipV="1">
            <a:off x="3607686" y="4258192"/>
            <a:ext cx="2119885" cy="153317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sz="2800" dirty="0"/>
              <a:t>Multiple regression: Visual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214" y="990600"/>
            <a:ext cx="8229600" cy="838200"/>
          </a:xfrm>
        </p:spPr>
        <p:txBody>
          <a:bodyPr>
            <a:normAutofit/>
          </a:bodyPr>
          <a:lstStyle/>
          <a:p>
            <a:r>
              <a:rPr lang="en-GB" sz="2200" dirty="0"/>
              <a:t>With two predictor variables, X</a:t>
            </a:r>
            <a:r>
              <a:rPr lang="en-GB" sz="2800" baseline="-25000" dirty="0"/>
              <a:t>1</a:t>
            </a:r>
            <a:r>
              <a:rPr lang="en-GB" sz="2200" dirty="0"/>
              <a:t> and X</a:t>
            </a:r>
            <a:r>
              <a:rPr lang="en-GB" sz="2800" baseline="-25000" dirty="0"/>
              <a:t>2</a:t>
            </a:r>
            <a:r>
              <a:rPr lang="en-GB" sz="2200" dirty="0"/>
              <a:t>, the regression line is actually a flat plane in 3D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62646" y="5791361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630588" y="1981361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87852" y="5769823"/>
            <a:ext cx="639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r>
              <a:rPr lang="en-GB" sz="4000" b="1" baseline="-25000" dirty="0"/>
              <a:t>1</a:t>
            </a:r>
            <a:endParaRPr lang="en-GB" b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3021714" y="304903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35848" y="5791361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05206" y="5894618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68" name="TextBox 67"/>
          <p:cNvSpPr txBox="1"/>
          <p:nvPr/>
        </p:nvSpPr>
        <p:spPr>
          <a:xfrm rot="19192595">
            <a:off x="4191733" y="4381798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X</a:t>
            </a:r>
            <a:r>
              <a:rPr lang="en-GB" sz="3600" b="1" baseline="-25000" dirty="0"/>
              <a:t>2</a:t>
            </a:r>
            <a:endParaRPr lang="en-GB" sz="1600" b="1" baseline="-250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3367069" y="1878131"/>
            <a:ext cx="6074932" cy="2418319"/>
            <a:chOff x="1497714" y="919161"/>
            <a:chExt cx="6074932" cy="2418319"/>
          </a:xfrm>
        </p:grpSpPr>
        <p:sp>
          <p:nvSpPr>
            <p:cNvPr id="58" name="Flowchart: Data 57"/>
            <p:cNvSpPr/>
            <p:nvPr/>
          </p:nvSpPr>
          <p:spPr>
            <a:xfrm rot="20394448">
              <a:off x="1497714" y="1764467"/>
              <a:ext cx="6074932" cy="746744"/>
            </a:xfrm>
            <a:prstGeom prst="flowChartInputOutpu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2460119" y="999205"/>
              <a:ext cx="4577926" cy="1671073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297628" y="1260657"/>
              <a:ext cx="4577926" cy="1671073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2094239" y="1543162"/>
              <a:ext cx="4577926" cy="1671073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2216717" y="2270679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2673221" y="2128203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120651" y="1961940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518280" y="1833933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3971283" y="1639383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414198" y="1475419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891118" y="1316416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5343169" y="1130779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5892646" y="919161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6252135" y="3358074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7731873" y="2518375"/>
            <a:ext cx="152400" cy="152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4252852" y="35089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8291452" y="25183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6207353" y="2808786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5477465" y="3131753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452857" y="4492536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4931673" y="3230842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4332693" y="4035336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7387189" y="2358189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744909" y="1725731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5658035" y="3476848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6919852" y="22897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8042205" y="1837902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8274376" y="2094657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5" name="Oval 94"/>
          <p:cNvSpPr>
            <a:spLocks noChangeArrowheads="1"/>
          </p:cNvSpPr>
          <p:nvPr/>
        </p:nvSpPr>
        <p:spPr bwMode="auto">
          <a:xfrm>
            <a:off x="4874926" y="3822144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6" name="Oval 95"/>
          <p:cNvSpPr>
            <a:spLocks noChangeArrowheads="1"/>
          </p:cNvSpPr>
          <p:nvPr/>
        </p:nvSpPr>
        <p:spPr bwMode="auto">
          <a:xfrm>
            <a:off x="8897309" y="19581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7" name="Oval 96"/>
          <p:cNvSpPr>
            <a:spLocks noChangeArrowheads="1"/>
          </p:cNvSpPr>
          <p:nvPr/>
        </p:nvSpPr>
        <p:spPr bwMode="auto">
          <a:xfrm>
            <a:off x="3862635" y="402009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8" name="Oval 97"/>
          <p:cNvSpPr>
            <a:spLocks noChangeArrowheads="1"/>
          </p:cNvSpPr>
          <p:nvPr/>
        </p:nvSpPr>
        <p:spPr bwMode="auto">
          <a:xfrm>
            <a:off x="5746805" y="3265987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6455946" y="2350031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6964111" y="300415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101" name="Oval 100"/>
          <p:cNvSpPr>
            <a:spLocks noChangeArrowheads="1"/>
          </p:cNvSpPr>
          <p:nvPr/>
        </p:nvSpPr>
        <p:spPr bwMode="auto">
          <a:xfrm>
            <a:off x="6769130" y="2967789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7359600" y="3079709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54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68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Multiple Regression </a:t>
            </a:r>
            <a:r>
              <a:rPr lang="en-GB" dirty="0"/>
              <a:t>E</a:t>
            </a:r>
            <a:r>
              <a:rPr lang="en-GB" dirty="0" smtClean="0"/>
              <a:t>quation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529" y="1497725"/>
            <a:ext cx="7946571" cy="4857039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GB" sz="4800" dirty="0"/>
              <a:t>Ŷ = a + b</a:t>
            </a:r>
            <a:r>
              <a:rPr lang="en-GB" sz="5400" baseline="-25000" dirty="0"/>
              <a:t>1</a:t>
            </a:r>
            <a:r>
              <a:rPr lang="en-GB" sz="4800" dirty="0"/>
              <a:t>X</a:t>
            </a:r>
            <a:r>
              <a:rPr lang="en-GB" sz="5400" baseline="-25000" dirty="0"/>
              <a:t>1</a:t>
            </a:r>
            <a:r>
              <a:rPr lang="en-GB" sz="4800" dirty="0"/>
              <a:t> + b</a:t>
            </a:r>
            <a:r>
              <a:rPr lang="en-GB" sz="5400" baseline="-25000" dirty="0"/>
              <a:t>2</a:t>
            </a:r>
            <a:r>
              <a:rPr lang="en-GB" sz="4800" dirty="0"/>
              <a:t>X</a:t>
            </a:r>
            <a:r>
              <a:rPr lang="en-GB" sz="5400" baseline="-25000" dirty="0"/>
              <a:t>2</a:t>
            </a:r>
            <a:r>
              <a:rPr lang="en-GB" sz="4800" dirty="0"/>
              <a:t> + …. </a:t>
            </a:r>
            <a:r>
              <a:rPr lang="en-GB" sz="4800" dirty="0" err="1"/>
              <a:t>b</a:t>
            </a:r>
            <a:r>
              <a:rPr lang="en-GB" sz="5400" baseline="-25000" dirty="0" err="1"/>
              <a:t>n</a:t>
            </a:r>
            <a:r>
              <a:rPr lang="en-GB" sz="4800" dirty="0" err="1"/>
              <a:t>X</a:t>
            </a:r>
            <a:r>
              <a:rPr lang="en-GB" sz="5400" baseline="-25000" dirty="0" err="1"/>
              <a:t>n</a:t>
            </a:r>
            <a:endParaRPr lang="en-GB" sz="5400" baseline="-25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/>
              <a:t>where </a:t>
            </a:r>
          </a:p>
          <a:p>
            <a:pPr marL="0" indent="0">
              <a:buNone/>
            </a:pPr>
            <a:r>
              <a:rPr lang="en-GB" sz="2400" b="1" dirty="0"/>
              <a:t>Ŷ</a:t>
            </a:r>
            <a:r>
              <a:rPr lang="en-GB" sz="2400" dirty="0"/>
              <a:t>    the predicted value of the outcome variable Y (e.g., </a:t>
            </a:r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wellbeing</a:t>
            </a:r>
            <a:r>
              <a:rPr lang="en-GB" sz="2400" dirty="0" smtClean="0"/>
              <a:t>)</a:t>
            </a: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a</a:t>
            </a:r>
            <a:r>
              <a:rPr lang="en-GB" sz="2400" dirty="0"/>
              <a:t>    the intercept (constant)</a:t>
            </a:r>
          </a:p>
          <a:p>
            <a:pPr marL="0" indent="0">
              <a:buNone/>
            </a:pPr>
            <a:r>
              <a:rPr lang="en-GB" sz="2400" b="1" dirty="0"/>
              <a:t>X</a:t>
            </a:r>
            <a:r>
              <a:rPr lang="en-GB" sz="2400" dirty="0"/>
              <a:t>    the predictor variables</a:t>
            </a:r>
          </a:p>
          <a:p>
            <a:pPr marL="0" indent="0">
              <a:buNone/>
            </a:pPr>
            <a:r>
              <a:rPr lang="en-GB" sz="2400" b="1" dirty="0" smtClean="0"/>
              <a:t>b</a:t>
            </a:r>
            <a:r>
              <a:rPr lang="en-GB" sz="2400" b="1" baseline="-25000" dirty="0" smtClean="0"/>
              <a:t>1</a:t>
            </a:r>
            <a:r>
              <a:rPr lang="en-GB" sz="2400" dirty="0" smtClean="0"/>
              <a:t>  </a:t>
            </a:r>
            <a:r>
              <a:rPr lang="en-GB" sz="2400" dirty="0"/>
              <a:t>the coefficient (‘slope’) for predictor X</a:t>
            </a:r>
            <a:r>
              <a:rPr lang="en-GB" sz="2400" baseline="-25000" dirty="0"/>
              <a:t>1 </a:t>
            </a:r>
            <a:r>
              <a:rPr lang="en-GB" sz="2400" dirty="0"/>
              <a:t>(e.g., </a:t>
            </a:r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worry</a:t>
            </a:r>
            <a:r>
              <a:rPr lang="en-GB" sz="2400" dirty="0" smtClean="0"/>
              <a:t>)</a:t>
            </a:r>
            <a:endParaRPr lang="en-GB" sz="2400" baseline="-25000" dirty="0"/>
          </a:p>
          <a:p>
            <a:pPr marL="0" indent="0">
              <a:buNone/>
            </a:pPr>
            <a:r>
              <a:rPr lang="en-GB" sz="2400" b="1" dirty="0"/>
              <a:t>b</a:t>
            </a:r>
            <a:r>
              <a:rPr lang="en-GB" sz="2400" b="1" baseline="-25000" dirty="0"/>
              <a:t>2</a:t>
            </a:r>
            <a:r>
              <a:rPr lang="en-GB" sz="2400" dirty="0"/>
              <a:t>  the coefficient (‘slope’) for predictor X</a:t>
            </a:r>
            <a:r>
              <a:rPr lang="en-GB" sz="2400" baseline="-25000" dirty="0"/>
              <a:t>2</a:t>
            </a:r>
            <a:r>
              <a:rPr lang="en-GB" sz="2400" dirty="0"/>
              <a:t> (e.g., </a:t>
            </a:r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mindfulness</a:t>
            </a:r>
            <a:r>
              <a:rPr lang="en-GB" sz="2400" dirty="0" smtClean="0"/>
              <a:t>)</a:t>
            </a:r>
            <a:endParaRPr lang="en-GB" sz="2400" dirty="0"/>
          </a:p>
          <a:p>
            <a:pPr marL="0" indent="0">
              <a:buNone/>
            </a:pPr>
            <a:r>
              <a:rPr lang="en-GB" sz="2400" b="1" dirty="0" err="1"/>
              <a:t>b</a:t>
            </a:r>
            <a:r>
              <a:rPr lang="en-GB" sz="2400" b="1" baseline="-25000" dirty="0" err="1"/>
              <a:t>n</a:t>
            </a:r>
            <a:r>
              <a:rPr lang="en-GB" sz="2400" b="1" dirty="0"/>
              <a:t> </a:t>
            </a:r>
            <a:r>
              <a:rPr lang="en-GB" sz="2400" dirty="0"/>
              <a:t> the coefficient (‘slope’) for predictor n</a:t>
            </a:r>
            <a:endParaRPr lang="en-GB" sz="2400" baseline="-25000" dirty="0"/>
          </a:p>
          <a:p>
            <a:pPr marL="0" indent="0">
              <a:buNone/>
            </a:pPr>
            <a:r>
              <a:rPr lang="en-GB" sz="2400" b="1" dirty="0"/>
              <a:t>n  </a:t>
            </a:r>
            <a:r>
              <a:rPr lang="en-GB" sz="2400" dirty="0"/>
              <a:t>  the number of predictor variables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e.g.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Predicted wellbeing   =   70.73   - 0.77(worry) + 1.25(mindfulness)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Data 39"/>
          <p:cNvSpPr/>
          <p:nvPr/>
        </p:nvSpPr>
        <p:spPr>
          <a:xfrm rot="20394448">
            <a:off x="2291754" y="2774767"/>
            <a:ext cx="6074932" cy="746744"/>
          </a:xfrm>
          <a:prstGeom prst="flowChartInputOutpu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385742" y="4578102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547236" y="4382017"/>
            <a:ext cx="2119885" cy="153317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92162"/>
          </a:xfrm>
        </p:spPr>
        <p:txBody>
          <a:bodyPr>
            <a:normAutofit/>
          </a:bodyPr>
          <a:lstStyle/>
          <a:p>
            <a:r>
              <a:rPr lang="en-GB" sz="2800" dirty="0"/>
              <a:t>Multiple Regression: Visual representation</a:t>
            </a:r>
            <a:endParaRPr lang="en-GB" sz="36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214" y="681926"/>
            <a:ext cx="8229600" cy="1146875"/>
          </a:xfrm>
        </p:spPr>
        <p:txBody>
          <a:bodyPr>
            <a:normAutofit/>
          </a:bodyPr>
          <a:lstStyle/>
          <a:p>
            <a:r>
              <a:rPr lang="en-GB" sz="2000" dirty="0"/>
              <a:t>Two predictor variables (X</a:t>
            </a:r>
            <a:r>
              <a:rPr lang="en-GB" sz="2000" baseline="-25000" dirty="0"/>
              <a:t>1</a:t>
            </a:r>
            <a:r>
              <a:rPr lang="en-GB" sz="2000" dirty="0"/>
              <a:t> and X</a:t>
            </a:r>
            <a:r>
              <a:rPr lang="en-GB" sz="2000" baseline="-25000" dirty="0"/>
              <a:t>2</a:t>
            </a:r>
            <a:r>
              <a:rPr lang="en-GB" sz="2000" dirty="0"/>
              <a:t>)</a:t>
            </a:r>
          </a:p>
          <a:p>
            <a:r>
              <a:rPr lang="en-GB" sz="2000" dirty="0"/>
              <a:t>The intercept </a:t>
            </a:r>
            <a:r>
              <a:rPr lang="en-GB" sz="2000" b="1" dirty="0">
                <a:solidFill>
                  <a:schemeClr val="tx2"/>
                </a:solidFill>
              </a:rPr>
              <a:t>a</a:t>
            </a:r>
            <a:r>
              <a:rPr lang="en-GB" sz="2000" dirty="0"/>
              <a:t> determines the ‘height’ of the plane</a:t>
            </a:r>
          </a:p>
          <a:p>
            <a:r>
              <a:rPr lang="en-GB" sz="2000" dirty="0"/>
              <a:t>The coefficients </a:t>
            </a:r>
            <a:r>
              <a:rPr lang="en-GB" sz="2000" b="1" dirty="0">
                <a:solidFill>
                  <a:schemeClr val="tx2"/>
                </a:solidFill>
              </a:rPr>
              <a:t>b</a:t>
            </a:r>
            <a:r>
              <a:rPr lang="en-GB" sz="2800" b="1" baseline="-25000" dirty="0">
                <a:solidFill>
                  <a:schemeClr val="tx2"/>
                </a:solidFill>
              </a:rPr>
              <a:t>1</a:t>
            </a:r>
            <a:r>
              <a:rPr lang="en-GB" sz="2000" dirty="0"/>
              <a:t> and </a:t>
            </a:r>
            <a:r>
              <a:rPr lang="en-GB" sz="2000" b="1" dirty="0">
                <a:solidFill>
                  <a:schemeClr val="tx2"/>
                </a:solidFill>
              </a:rPr>
              <a:t>b</a:t>
            </a:r>
            <a:r>
              <a:rPr lang="en-GB" sz="2800" b="1" baseline="-25000" dirty="0">
                <a:solidFill>
                  <a:schemeClr val="tx2"/>
                </a:solidFill>
              </a:rPr>
              <a:t>2</a:t>
            </a:r>
            <a:r>
              <a:rPr lang="en-GB" sz="2000" dirty="0"/>
              <a:t> determine the ‘tilt’ of the plane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02196" y="5915186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570138" y="2105186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7402" y="5893648"/>
            <a:ext cx="639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r>
              <a:rPr lang="en-GB" sz="4000" b="1" baseline="-25000" dirty="0"/>
              <a:t>1</a:t>
            </a:r>
            <a:endParaRPr lang="en-GB" b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961264" y="31728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75398" y="5915186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44756" y="6018443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76537" y="3498787"/>
            <a:ext cx="1594704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0176" y="35858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  <a:endParaRPr lang="en-GB" sz="2000" b="1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6367584" y="3842815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052191" y="2912746"/>
            <a:ext cx="0" cy="59416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5317858" y="3842814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265025" y="2912746"/>
            <a:ext cx="0" cy="63226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41226" y="2997694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</a:t>
            </a:r>
            <a:r>
              <a:rPr lang="en-GB" sz="2800" b="1" baseline="-25000" dirty="0"/>
              <a:t>1</a:t>
            </a:r>
            <a:endParaRPr lang="en-GB" sz="2000" b="1" baseline="-25000" dirty="0"/>
          </a:p>
        </p:txBody>
      </p:sp>
      <p:sp>
        <p:nvSpPr>
          <p:cNvPr id="68" name="TextBox 67"/>
          <p:cNvSpPr txBox="1"/>
          <p:nvPr/>
        </p:nvSpPr>
        <p:spPr>
          <a:xfrm rot="19192595">
            <a:off x="3131283" y="4505623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X</a:t>
            </a:r>
            <a:r>
              <a:rPr lang="en-GB" sz="3600" b="1" baseline="-25000" dirty="0"/>
              <a:t>2</a:t>
            </a:r>
            <a:endParaRPr lang="en-GB" sz="1600" b="1" baseline="-25000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240910" y="4578102"/>
            <a:ext cx="0" cy="133708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12551" y="4886991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</a:t>
            </a:r>
            <a:endParaRPr lang="en-GB" sz="2000" b="1" baseline="-250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833722" y="3780083"/>
            <a:ext cx="649724" cy="48311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464396" y="3424577"/>
            <a:ext cx="0" cy="37455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19621266">
            <a:off x="3142996" y="3905019"/>
            <a:ext cx="228195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2400" b="1" dirty="0"/>
              <a:t>1</a:t>
            </a:r>
            <a:endParaRPr lang="en-GB" b="1" dirty="0"/>
          </a:p>
        </p:txBody>
      </p:sp>
      <p:cxnSp>
        <p:nvCxnSpPr>
          <p:cNvPr id="60" name="Straight Arrow Connector 59"/>
          <p:cNvCxnSpPr>
            <a:stCxn id="59" idx="3"/>
          </p:cNvCxnSpPr>
          <p:nvPr/>
        </p:nvCxnSpPr>
        <p:spPr>
          <a:xfrm flipV="1">
            <a:off x="3352806" y="3899269"/>
            <a:ext cx="250278" cy="16466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1"/>
          </p:cNvCxnSpPr>
          <p:nvPr/>
        </p:nvCxnSpPr>
        <p:spPr>
          <a:xfrm flipH="1">
            <a:off x="2898750" y="4188143"/>
            <a:ext cx="262630" cy="18733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592031" y="3405527"/>
            <a:ext cx="0" cy="3942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18323" y="3338117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b</a:t>
            </a:r>
            <a:r>
              <a:rPr lang="en-GB" sz="2400" b="1" baseline="-25000" dirty="0"/>
              <a:t>2</a:t>
            </a:r>
            <a:endParaRPr lang="en-GB" b="1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7796555" y="2074371"/>
            <a:ext cx="2996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Ŷ = a + b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 + b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3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7" grpId="0"/>
      <p:bldP spid="8" grpId="0"/>
      <p:bldP spid="11" grpId="0"/>
      <p:bldP spid="14" grpId="0"/>
      <p:bldP spid="37" grpId="0"/>
      <p:bldP spid="68" grpId="0"/>
      <p:bldP spid="72" grpId="0"/>
      <p:bldP spid="59" grpId="0"/>
      <p:bldP spid="70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Regression: Steps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66950" y="1600201"/>
            <a:ext cx="9315450" cy="4525963"/>
          </a:xfrm>
        </p:spPr>
        <p:txBody>
          <a:bodyPr>
            <a:normAutofit fontScale="70000" lnSpcReduction="20000"/>
          </a:bodyPr>
          <a:lstStyle/>
          <a:p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</a:rPr>
              <a:t>Visualise</a:t>
            </a:r>
            <a:r>
              <a:rPr lang="en-GB" sz="3200" dirty="0" smtClean="0"/>
              <a:t> the data</a:t>
            </a:r>
          </a:p>
          <a:p>
            <a:endParaRPr lang="en-GB" sz="3200" dirty="0" smtClean="0"/>
          </a:p>
          <a:p>
            <a:r>
              <a:rPr lang="en-GB" sz="3200" dirty="0" smtClean="0"/>
              <a:t>Check </a:t>
            </a:r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</a:rPr>
              <a:t>correlations</a:t>
            </a:r>
            <a:r>
              <a:rPr lang="en-GB" sz="3200" dirty="0" smtClean="0"/>
              <a:t> between variables</a:t>
            </a:r>
          </a:p>
          <a:p>
            <a:endParaRPr lang="en-GB" sz="3200" dirty="0"/>
          </a:p>
          <a:p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</a:rPr>
              <a:t>Fit</a:t>
            </a:r>
            <a:r>
              <a:rPr lang="en-GB" sz="3200" dirty="0" smtClean="0"/>
              <a:t> the model</a:t>
            </a:r>
          </a:p>
          <a:p>
            <a:endParaRPr lang="en-GB" sz="3200" dirty="0"/>
          </a:p>
          <a:p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</a:rPr>
              <a:t>Check</a:t>
            </a:r>
            <a:r>
              <a:rPr lang="en-GB" sz="3200" dirty="0" smtClean="0"/>
              <a:t> </a:t>
            </a:r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</a:rPr>
              <a:t>assumptions</a:t>
            </a:r>
            <a:r>
              <a:rPr lang="en-GB" sz="3200" dirty="0" smtClean="0"/>
              <a:t>: residuals</a:t>
            </a:r>
          </a:p>
          <a:p>
            <a:endParaRPr lang="en-GB" sz="3200" dirty="0" smtClean="0"/>
          </a:p>
          <a:p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</a:rPr>
              <a:t>Evaluate the model</a:t>
            </a:r>
          </a:p>
          <a:p>
            <a:pPr lvl="1"/>
            <a:r>
              <a:rPr lang="en-GB" sz="3200" dirty="0" smtClean="0"/>
              <a:t>R</a:t>
            </a:r>
            <a:r>
              <a:rPr lang="en-GB" sz="3200" baseline="30000" dirty="0" smtClean="0"/>
              <a:t>2</a:t>
            </a:r>
          </a:p>
          <a:p>
            <a:pPr lvl="1"/>
            <a:r>
              <a:rPr lang="en-GB" sz="3200" dirty="0" smtClean="0"/>
              <a:t>Bayes Factor for the overall model</a:t>
            </a:r>
          </a:p>
          <a:p>
            <a:pPr lvl="1"/>
            <a:r>
              <a:rPr lang="en-GB" sz="3200" dirty="0" smtClean="0"/>
              <a:t>Assess the unique contribution of predictors</a:t>
            </a:r>
          </a:p>
          <a:p>
            <a:pPr lvl="1"/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52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10346</TotalTime>
  <Words>1279</Words>
  <Application>Microsoft Office PowerPoint</Application>
  <PresentationFormat>Widescreen</PresentationFormat>
  <Paragraphs>256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Consolas</vt:lpstr>
      <vt:lpstr>Helvetica Neue</vt:lpstr>
      <vt:lpstr>Lucida Console</vt:lpstr>
      <vt:lpstr>MJXc-TeX-main-R</vt:lpstr>
      <vt:lpstr>MJXc-TeX-math-I</vt:lpstr>
      <vt:lpstr>Times New Roman</vt:lpstr>
      <vt:lpstr>Wingdings</vt:lpstr>
      <vt:lpstr>Office Theme</vt:lpstr>
      <vt:lpstr>PowerPoint Presentation</vt:lpstr>
      <vt:lpstr>Simple Regression (recap)</vt:lpstr>
      <vt:lpstr>Simple Regression (recap)</vt:lpstr>
      <vt:lpstr>PowerPoint Presentation</vt:lpstr>
      <vt:lpstr>Multiple Regression</vt:lpstr>
      <vt:lpstr>Multiple regression: Visual representation</vt:lpstr>
      <vt:lpstr>The Multiple Regression Equation</vt:lpstr>
      <vt:lpstr>Multiple Regression: Visual representation</vt:lpstr>
      <vt:lpstr>Multiple Regression: Steps</vt:lpstr>
      <vt:lpstr>Visualisation and Correlations</vt:lpstr>
      <vt:lpstr>Fit the model</vt:lpstr>
      <vt:lpstr>Output</vt:lpstr>
      <vt:lpstr>Check Assumptions: Residual Plot</vt:lpstr>
      <vt:lpstr>Evaluate the model</vt:lpstr>
      <vt:lpstr>Evaluate the model</vt:lpstr>
      <vt:lpstr>The unique contribution of predictors</vt:lpstr>
      <vt:lpstr>Understanding the contribution of individual predictors</vt:lpstr>
      <vt:lpstr>Using Bayes Factors to assess the unique contribution of predictors</vt:lpstr>
      <vt:lpstr>Multicollinearity</vt:lpstr>
      <vt:lpstr>Understanding multicollinearity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2878</cp:revision>
  <dcterms:created xsi:type="dcterms:W3CDTF">2006-08-16T00:00:00Z</dcterms:created>
  <dcterms:modified xsi:type="dcterms:W3CDTF">2022-01-21T09:38:00Z</dcterms:modified>
</cp:coreProperties>
</file>