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19"/>
  </p:notesMasterIdLst>
  <p:handoutMasterIdLst>
    <p:handoutMasterId r:id="rId20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1" r:id="rId16"/>
    <p:sldId id="514" r:id="rId17"/>
    <p:sldId id="515" r:id="rId18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43" d="100"/>
          <a:sy n="43" d="100"/>
        </p:scale>
        <p:origin x="60" y="120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10/11/2020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DD776-3051-4A93-8463-4F901BBB2A4D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58AF4-B72B-4240-892F-DABBE09943B7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FE20-3C58-4416-B09B-8BD9BA7A1580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2F3A-ADBC-48BF-BD97-C47BB6EC1B8E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F7599-15BD-47D6-A7A8-0CEE454690ED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FADB-E205-448A-9A6B-E9ED64BAAD26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50C91-8393-4438-AAB1-63B2E1A0AA0A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FB29-1D42-4F9E-9FD7-17400F68E596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560D-64A4-4470-9B77-A3491BC6B67A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011F5-106D-4D7F-AD10-E04F3557D899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F892-4853-492D-9F83-E1D3030D47FB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C1FBFA-BF5D-418B-B949-D50D9E53904D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 smtClean="0">
                <a:solidFill>
                  <a:srgbClr val="0070C0"/>
                </a:solidFill>
              </a:rPr>
              <a:t>R Markdown </a:t>
            </a:r>
            <a:r>
              <a:rPr lang="en-GB" sz="2800" dirty="0" smtClean="0"/>
              <a:t>files allow you to easily embed R code, tables, figures and text within a report</a:t>
            </a:r>
            <a:endParaRPr lang="en-GB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56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Berry. Nov 2020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</a:t>
            </a:r>
            <a:r>
              <a:rPr lang="en-GB" altLang="en-US" dirty="0" smtClean="0"/>
              <a:t>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  <a:endParaRPr lang="en-GB" alt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 smtClean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  <a:endParaRPr lang="en-GB" alt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683389"/>
            <a:ext cx="12003392" cy="18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2471" y="4334072"/>
            <a:ext cx="445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_F_(1, 28) = 123.45, _p_ &lt; .001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3268" y="4229552"/>
            <a:ext cx="3413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(1, 28) = 123.45,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&lt; .001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2471" y="5107185"/>
            <a:ext cx="1011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_R_^2^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3267" y="5010602"/>
            <a:ext cx="4556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tx1"/>
                </a:solidFill>
                <a:latin typeface="+mj-lt"/>
              </a:rPr>
              <a:t>R</a:t>
            </a:r>
            <a:r>
              <a:rPr lang="en-GB" sz="2400" baseline="300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 Markdown </a:t>
            </a:r>
            <a:r>
              <a:rPr lang="en-GB" dirty="0" err="1" smtClean="0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rstudio.com/wp-content/uploads/2015/02/rmarkdown-cheatsheet.pdf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2747"/>
          <a:stretch/>
        </p:blipFill>
        <p:spPr>
          <a:xfrm>
            <a:off x="2475998" y="2305775"/>
            <a:ext cx="7240003" cy="4323625"/>
          </a:xfrm>
          <a:prstGeom prst="rect">
            <a:avLst/>
          </a:prstGeom>
          <a:effectLst>
            <a:outerShdw blurRad="228600" dist="203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 smtClean="0">
                <a:solidFill>
                  <a:schemeClr val="tx1"/>
                </a:solidFill>
              </a:rPr>
              <a:t>Importantly</a:t>
            </a:r>
            <a:endParaRPr lang="en-GB" altLang="en-US" sz="3200" b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3889" y="2954650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format</a:t>
            </a:r>
            <a:b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288"/>
          <a:stretch/>
        </p:blipFill>
        <p:spPr>
          <a:xfrm>
            <a:off x="891540" y="1452283"/>
            <a:ext cx="6226016" cy="4308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43889" y="232435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An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 (text generated by default)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6589"/>
          <a:stretch/>
        </p:blipFill>
        <p:spPr>
          <a:xfrm>
            <a:off x="1644476" y="921157"/>
            <a:ext cx="8903047" cy="5593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0" r="4366" b="28052"/>
          <a:stretch/>
        </p:blipFill>
        <p:spPr>
          <a:xfrm>
            <a:off x="1828800" y="1047624"/>
            <a:ext cx="8531259" cy="5485152"/>
          </a:xfrm>
          <a:prstGeom prst="rect">
            <a:avLst/>
          </a:prstGeom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Click ‘Knit</a:t>
            </a:r>
            <a:r>
              <a:rPr lang="en-GB" altLang="en-US" dirty="0" smtClean="0"/>
              <a:t>’ </a:t>
            </a:r>
            <a:r>
              <a:rPr lang="en-GB" altLang="en-US" dirty="0" smtClean="0"/>
              <a:t>to generate an html report from the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8481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your code very carefully 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if you get an error</a:t>
            </a:r>
            <a:endParaRPr lang="en-GB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6" y="1406425"/>
            <a:ext cx="4894080" cy="52749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0606"/>
          <a:stretch/>
        </p:blipFill>
        <p:spPr>
          <a:xfrm>
            <a:off x="739832" y="2064773"/>
            <a:ext cx="4289539" cy="2418094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html report will </a:t>
            </a:r>
            <a:r>
              <a:rPr lang="en-GB" altLang="en-US" dirty="0" smtClean="0"/>
              <a:t>appear in </a:t>
            </a:r>
            <a:r>
              <a:rPr lang="en-GB" altLang="en-US" dirty="0" smtClean="0"/>
              <a:t>the ‘Files</a:t>
            </a:r>
            <a:r>
              <a:rPr lang="en-GB" altLang="en-US" dirty="0" smtClean="0"/>
              <a:t>’ </a:t>
            </a:r>
            <a:r>
              <a:rPr lang="en-GB" altLang="en-US" dirty="0" smtClean="0"/>
              <a:t>panel </a:t>
            </a:r>
            <a:r>
              <a:rPr lang="en-GB" altLang="en-US" dirty="0" smtClean="0"/>
              <a:t>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html, select view in web browser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92229" y="3707992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how your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came out</a:t>
            </a: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328444"/>
            <a:ext cx="7944959" cy="4201111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To submit to the DLE:</a:t>
            </a:r>
            <a:br>
              <a:rPr lang="en-GB" altLang="en-US" dirty="0" smtClean="0"/>
            </a:br>
            <a:r>
              <a:rPr lang="en-GB" altLang="en-US" dirty="0" smtClean="0"/>
              <a:t>Export </a:t>
            </a:r>
            <a:r>
              <a:rPr lang="en-GB" altLang="en-US" dirty="0" smtClean="0"/>
              <a:t>the </a:t>
            </a:r>
            <a:r>
              <a:rPr lang="en-GB" altLang="en-US" dirty="0" smtClean="0"/>
              <a:t>html file AND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</a:t>
            </a:r>
            <a:r>
              <a:rPr lang="en-GB" altLang="en-US" dirty="0" smtClean="0"/>
              <a:t>file from </a:t>
            </a:r>
            <a:r>
              <a:rPr lang="en-GB" altLang="en-US" dirty="0" err="1" smtClean="0"/>
              <a:t>RStudio</a:t>
            </a:r>
            <a:r>
              <a:rPr lang="en-GB" altLang="en-US" dirty="0" smtClean="0"/>
              <a:t> to </a:t>
            </a:r>
            <a:r>
              <a:rPr lang="en-GB" altLang="en-US" i="1" dirty="0" smtClean="0"/>
              <a:t>your</a:t>
            </a:r>
            <a:r>
              <a:rPr lang="en-GB" altLang="en-US" dirty="0" smtClean="0"/>
              <a:t> </a:t>
            </a:r>
            <a:r>
              <a:rPr lang="en-GB" altLang="en-US" dirty="0" smtClean="0"/>
              <a:t>PC first</a:t>
            </a:r>
            <a:endParaRPr lang="en-GB" altLang="en-US" dirty="0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62707" y="1716709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95182" y="3120472"/>
            <a:ext cx="1236773" cy="3224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 smtClean="0"/>
              <a:t>Once the files are on your hard drive, submit to the DLE as usual </a:t>
            </a:r>
            <a:endParaRPr lang="en-GB" alt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1777509" y="3106580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783362" y="2875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en-GB" sz="24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9072" y="13938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en-GB" sz="24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5103" y="27484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3</a:t>
            </a:r>
            <a:endParaRPr lang="en-GB" sz="2400" b="1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</a:t>
            </a:r>
            <a:r>
              <a:rPr lang="en-GB" altLang="en-US" dirty="0" smtClean="0"/>
              <a:t>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  <a:endParaRPr lang="en-GB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chunks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: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2866946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</a:t>
            </a: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in a chunk </a:t>
            </a: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at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start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code (and associated output) won’t appear in the </a:t>
            </a: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PDF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 in chunks by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 smtClean="0"/>
              <a:t>Tips </a:t>
            </a:r>
            <a:r>
              <a:rPr lang="en-GB" altLang="en-US" dirty="0" smtClean="0"/>
              <a:t>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B50A-EF57-437B-A02E-6D74C3625B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73a95059-53ff-4649-9213-6c5f0c8cde5d"/>
    <ds:schemaRef ds:uri="1114de93-f3f1-4006-86a7-5ccf45982f9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378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Tips on writing your Rmd file</vt:lpstr>
      <vt:lpstr>Useful R Markdown Cheatsheet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2020-11-10T18:20:08Z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