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51" r:id="rId4"/>
  </p:sldMasterIdLst>
  <p:notesMasterIdLst>
    <p:notesMasterId r:id="rId23"/>
  </p:notesMasterIdLst>
  <p:handoutMasterIdLst>
    <p:handoutMasterId r:id="rId24"/>
  </p:handoutMasterIdLst>
  <p:sldIdLst>
    <p:sldId id="500" r:id="rId5"/>
    <p:sldId id="501" r:id="rId6"/>
    <p:sldId id="504" r:id="rId7"/>
    <p:sldId id="516" r:id="rId8"/>
    <p:sldId id="503" r:id="rId9"/>
    <p:sldId id="505" r:id="rId10"/>
    <p:sldId id="512" r:id="rId11"/>
    <p:sldId id="510" r:id="rId12"/>
    <p:sldId id="513" r:id="rId13"/>
    <p:sldId id="518" r:id="rId14"/>
    <p:sldId id="517" r:id="rId15"/>
    <p:sldId id="514" r:id="rId16"/>
    <p:sldId id="511" r:id="rId17"/>
    <p:sldId id="524" r:id="rId18"/>
    <p:sldId id="523" r:id="rId19"/>
    <p:sldId id="521" r:id="rId20"/>
    <p:sldId id="522" r:id="rId21"/>
    <p:sldId id="515" r:id="rId22"/>
  </p:sldIdLst>
  <p:sldSz cx="12192000" cy="6858000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7E7FF"/>
    <a:srgbClr val="CCCCFF"/>
    <a:srgbClr val="800080"/>
    <a:srgbClr val="CC00FF"/>
    <a:srgbClr val="FF9966"/>
    <a:srgbClr val="FFCC00"/>
    <a:srgbClr val="649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77" autoAdjust="0"/>
  </p:normalViewPr>
  <p:slideViewPr>
    <p:cSldViewPr snapToGrid="0" showGuides="1">
      <p:cViewPr varScale="1">
        <p:scale>
          <a:sx n="37" d="100"/>
          <a:sy n="37" d="100"/>
        </p:scale>
        <p:origin x="780" y="24"/>
      </p:cViewPr>
      <p:guideLst>
        <p:guide orient="horz" pos="2205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7" d="100"/>
          <a:sy n="47" d="100"/>
        </p:scale>
        <p:origin x="291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r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3F769B-35E2-44E5-AE10-90330B5C544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r">
              <a:defRPr sz="1100"/>
            </a:lvl1pPr>
          </a:lstStyle>
          <a:p>
            <a:pPr>
              <a:defRPr/>
            </a:pPr>
            <a:fld id="{2832CD7F-9C7C-42E3-8FE3-6BF5627559EC}" type="datetimeFigureOut">
              <a:rPr lang="en-GB"/>
              <a:pPr>
                <a:defRPr/>
              </a:pPr>
              <a:t>06/02/2022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5" rIns="91432" bIns="45715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32" tIns="45715" rIns="91432" bIns="4571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EFF27BC3-7C4A-4C1E-A28F-531F0578DF6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8AE2B-ECF0-4072-8601-7E29B00449D7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D3593-099E-4526-BFE0-61B5E139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3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0F8F6-53B3-42AE-829D-21D7D54CF6BD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6FE4F-AFF2-4663-9B0F-C2FE88484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1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19B0-9CE1-4A0E-A22D-E01F28C71D01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42F1A-DBA6-4260-AE00-516503369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9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1382E-B55B-49C9-92A2-AE919AA3C288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9CC0-9DA4-4C60-A0F1-84CA2CEAA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0D65C-9047-40E1-8646-09522FD99458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3B969-3599-4D5C-B795-925F95645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8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2AC8D-2DE8-482E-A220-B592FB00498C}" type="datetime1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ADD52-A025-4D58-A118-7413B325F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7EBD7-8C49-41D2-8069-61FFFCED6E6A}" type="datetime1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852E5-A8BC-4833-AADA-32F64D6D0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FF57A-6776-46C9-A679-AAC6EBC344C6}" type="datetime1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EEF0F-5ABF-4C87-A31E-2CAAB9CA2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06737-7E8E-458F-ADB4-3371CC83C825}" type="datetime1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EE227-6721-476A-9A71-8275F9EFB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1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F52C8-7BDB-4CCF-8FDC-E811525F152F}" type="datetime1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34F01-5C24-4E9F-855F-E3F9DF009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8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E4405-A394-4682-9451-194CA4F70646}" type="datetime1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0C6B3-8930-4907-AF1E-6716EDA31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1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0EE670A-C192-4868-88AA-127F9F3CDE67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262877-182F-45EF-875B-BAAD0C404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aw.githubusercontent.com/rstudio/cheatsheets/main/rmarkdown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hrisjberry.github.io/datafluencyCB/faq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2422"/>
            <a:ext cx="10972800" cy="4525963"/>
          </a:xfrm>
        </p:spPr>
        <p:txBody>
          <a:bodyPr/>
          <a:lstStyle/>
          <a:p>
            <a:pPr marL="0" indent="0">
              <a:buNone/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24CB3-A017-4BC9-9D47-DB338A8692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993877"/>
            <a:ext cx="6705600" cy="2790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200" y="2531914"/>
            <a:ext cx="670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Go to File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&gt; New File &gt; R Markdown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22641" y="877773"/>
            <a:ext cx="794671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sz="2800" dirty="0" smtClean="0">
                <a:solidFill>
                  <a:srgbClr val="0070C0"/>
                </a:solidFill>
              </a:rPr>
              <a:t>R Markdown </a:t>
            </a:r>
            <a:r>
              <a:rPr lang="en-GB" sz="2800" dirty="0" smtClean="0"/>
              <a:t>files allow you to easily embed R code, tables, figures and text within a report</a:t>
            </a:r>
            <a:endParaRPr lang="en-GB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80125" y="6444477"/>
            <a:ext cx="2278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Using </a:t>
            </a:r>
            <a:r>
              <a:rPr lang="en-GB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Rmd</a:t>
            </a: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files. Chris </a:t>
            </a: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Berry. 2022</a:t>
            </a:r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A2032B47-59F9-4D84-9FCE-95A61DA1DFC6}" type="slidenum">
              <a:rPr lang="en-US" altLang="en-US" sz="900">
                <a:solidFill>
                  <a:srgbClr val="898989"/>
                </a:solidFill>
              </a:rPr>
              <a:pPr/>
              <a:t>10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" y="1721702"/>
            <a:ext cx="1097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Use echo = FALSE to show the output (e.g., a figure), but not the code in your report</a:t>
            </a:r>
            <a:endParaRPr lang="en-GB" sz="2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AutoShape 6" descr="https://rstudio.plymouth.ac.uk/s/0eb18cfc78a3100139210/chunk_output/9CFAB10500139210/0AEB6816/cc6fi9t3u90qz/000006.png?resize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020" y="2867342"/>
            <a:ext cx="4153480" cy="25625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762000" y="4270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mtClean="0"/>
              <a:t>Tips on writing your Rmd file</a:t>
            </a:r>
            <a:endParaRPr lang="en-GB" alt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064863"/>
            <a:ext cx="672558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032B47-59F9-4D84-9FCE-95A61DA1DFC6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46348" y="1184702"/>
            <a:ext cx="8899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i="1" u="sng" noProof="0" dirty="0" smtClean="0">
                <a:solidFill>
                  <a:prstClr val="black"/>
                </a:solidFill>
                <a:latin typeface="Calibri"/>
              </a:rPr>
              <a:t>Outside</a:t>
            </a:r>
            <a:r>
              <a:rPr lang="en-GB" sz="2400" noProof="0" dirty="0" smtClean="0">
                <a:solidFill>
                  <a:prstClr val="black"/>
                </a:solidFill>
                <a:latin typeface="Calibri"/>
              </a:rPr>
              <a:t> the code chunk: Write your text; 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u</a:t>
            </a:r>
            <a:r>
              <a:rPr lang="en-GB" sz="2400" noProof="0" dirty="0" smtClean="0">
                <a:solidFill>
                  <a:prstClr val="black"/>
                </a:solidFill>
                <a:latin typeface="Calibri"/>
              </a:rPr>
              <a:t>se “#” to specify a heading.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6" y="2015699"/>
            <a:ext cx="9250066" cy="3972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64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R Markdown </a:t>
            </a:r>
            <a:r>
              <a:rPr lang="en-GB" dirty="0" err="1" smtClean="0"/>
              <a:t>Cheatsheet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2432"/>
            <a:ext cx="10972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raw.githubusercontent.com/rstudio/cheatsheets/main/rmarkdown.pdf</a:t>
            </a: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202" y="1830707"/>
            <a:ext cx="8722571" cy="4251666"/>
          </a:xfrm>
          <a:prstGeom prst="rect">
            <a:avLst/>
          </a:prstGeom>
          <a:effectLst>
            <a:outerShdw blurRad="50800" dist="50800" dir="5400000" sx="7000" sy="7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4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9A5FD3B5-5A57-44F6-BEB4-C127BF948CA1}" type="slidenum">
              <a:rPr lang="en-US" altLang="en-US" sz="900">
                <a:solidFill>
                  <a:srgbClr val="898989"/>
                </a:solidFill>
              </a:rPr>
              <a:pPr/>
              <a:t>13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05408" y="4352662"/>
            <a:ext cx="922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_r_ </a:t>
            </a:r>
            <a:endParaRPr lang="en-GB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9131" y="4261672"/>
            <a:ext cx="32573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i="1" dirty="0" smtClean="0">
                <a:solidFill>
                  <a:schemeClr val="tx1"/>
                </a:solidFill>
                <a:latin typeface="+mj-lt"/>
              </a:rPr>
              <a:t>r</a:t>
            </a:r>
            <a:endParaRPr lang="en-GB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05408" y="5176862"/>
            <a:ext cx="2581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_R_^2</a:t>
            </a:r>
            <a:r>
              <a:rPr lang="en-GB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 = 0.43</a:t>
            </a:r>
            <a:endParaRPr lang="en-GB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9130" y="5042722"/>
            <a:ext cx="1636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GB" baseline="300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= 0.43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272" y="1321147"/>
            <a:ext cx="7392432" cy="281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at the top of a code chunk, e.g.  </a:t>
            </a:r>
            <a:r>
              <a:rPr lang="en-GB" dirty="0" smtClean="0">
                <a:latin typeface="Lucida Console" panose="020B0609040504020204" pitchFamily="49" charset="0"/>
              </a:rPr>
              <a:t>```{r, include=FALSE}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707333" y="1624013"/>
            <a:ext cx="9875067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dirty="0"/>
              <a:t>i</a:t>
            </a:r>
            <a:r>
              <a:rPr lang="en-GB" dirty="0">
                <a:latin typeface="Lucida Console" panose="020B0609040504020204" pitchFamily="49" charset="0"/>
              </a:rPr>
              <a:t>nclude = </a:t>
            </a:r>
            <a:r>
              <a:rPr lang="en-GB" dirty="0" smtClean="0">
                <a:latin typeface="Lucida Console" panose="020B0609040504020204" pitchFamily="49" charset="0"/>
              </a:rPr>
              <a:t>FALSE		</a:t>
            </a:r>
            <a:r>
              <a:rPr lang="en-GB" dirty="0" smtClean="0"/>
              <a:t>prevents </a:t>
            </a:r>
            <a:r>
              <a:rPr lang="en-GB" dirty="0"/>
              <a:t>code and results from appearing in the finished </a:t>
            </a:r>
            <a:r>
              <a:rPr lang="en-GB" dirty="0" smtClean="0"/>
              <a:t>					file</a:t>
            </a:r>
            <a:r>
              <a:rPr lang="en-GB" dirty="0"/>
              <a:t>. R Markdown still runs the code in the chunk, and the </a:t>
            </a:r>
            <a:r>
              <a:rPr lang="en-GB" dirty="0" smtClean="0"/>
              <a:t>					results </a:t>
            </a:r>
            <a:r>
              <a:rPr lang="en-GB" dirty="0"/>
              <a:t>can be used by other </a:t>
            </a:r>
            <a:r>
              <a:rPr lang="en-GB" dirty="0" smtClean="0"/>
              <a:t>chunks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>
                <a:latin typeface="Lucida Console" panose="020B0609040504020204" pitchFamily="49" charset="0"/>
              </a:rPr>
              <a:t>echo </a:t>
            </a:r>
            <a:r>
              <a:rPr lang="en-GB" dirty="0">
                <a:latin typeface="Lucida Console" panose="020B0609040504020204" pitchFamily="49" charset="0"/>
              </a:rPr>
              <a:t>= FALSE </a:t>
            </a:r>
            <a:r>
              <a:rPr lang="en-GB" dirty="0" smtClean="0">
                <a:latin typeface="Lucida Console" panose="020B0609040504020204" pitchFamily="49" charset="0"/>
              </a:rPr>
              <a:t>		</a:t>
            </a:r>
            <a:r>
              <a:rPr lang="en-GB" dirty="0" smtClean="0"/>
              <a:t>prevents </a:t>
            </a:r>
            <a:r>
              <a:rPr lang="en-GB" dirty="0"/>
              <a:t>code, but not the results from appearing in the </a:t>
            </a:r>
            <a:r>
              <a:rPr lang="en-GB" dirty="0" smtClean="0"/>
              <a:t>						finished </a:t>
            </a:r>
            <a:r>
              <a:rPr lang="en-GB" dirty="0"/>
              <a:t>file. This is a useful way to embed figures</a:t>
            </a:r>
            <a:r>
              <a:rPr lang="en-GB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>
                <a:latin typeface="Lucida Console" panose="020B0609040504020204" pitchFamily="49" charset="0"/>
              </a:rPr>
              <a:t>message </a:t>
            </a:r>
            <a:r>
              <a:rPr lang="en-GB" dirty="0">
                <a:latin typeface="Lucida Console" panose="020B0609040504020204" pitchFamily="49" charset="0"/>
              </a:rPr>
              <a:t>= FALSE </a:t>
            </a:r>
            <a:r>
              <a:rPr lang="en-GB" dirty="0" smtClean="0">
                <a:latin typeface="Lucida Console" panose="020B0609040504020204" pitchFamily="49" charset="0"/>
              </a:rPr>
              <a:t>		</a:t>
            </a:r>
            <a:r>
              <a:rPr lang="en-GB" dirty="0" smtClean="0"/>
              <a:t>prevents </a:t>
            </a:r>
            <a:r>
              <a:rPr lang="en-GB" dirty="0"/>
              <a:t>messages that are generated by code from </a:t>
            </a:r>
            <a:r>
              <a:rPr lang="en-GB" dirty="0" smtClean="0"/>
              <a:t>						appearing </a:t>
            </a:r>
            <a:r>
              <a:rPr lang="en-GB" dirty="0"/>
              <a:t>in the finished file</a:t>
            </a:r>
            <a:r>
              <a:rPr lang="en-GB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>
                <a:latin typeface="Lucida Console" panose="020B0609040504020204" pitchFamily="49" charset="0"/>
              </a:rPr>
              <a:t>warning </a:t>
            </a:r>
            <a:r>
              <a:rPr lang="en-GB" dirty="0">
                <a:latin typeface="Lucida Console" panose="020B0609040504020204" pitchFamily="49" charset="0"/>
              </a:rPr>
              <a:t>= FALSE </a:t>
            </a:r>
            <a:r>
              <a:rPr lang="en-GB" dirty="0" smtClean="0">
                <a:latin typeface="Lucida Console" panose="020B0609040504020204" pitchFamily="49" charset="0"/>
              </a:rPr>
              <a:t>		</a:t>
            </a:r>
            <a:r>
              <a:rPr lang="en-GB" dirty="0" smtClean="0"/>
              <a:t>prevents </a:t>
            </a:r>
            <a:r>
              <a:rPr lang="en-GB" dirty="0"/>
              <a:t>warnings that are generated by code from </a:t>
            </a:r>
            <a:r>
              <a:rPr lang="en-GB" dirty="0" smtClean="0"/>
              <a:t>						appearing </a:t>
            </a:r>
            <a:r>
              <a:rPr lang="en-GB" dirty="0"/>
              <a:t>in the finished</a:t>
            </a:r>
            <a:r>
              <a:rPr lang="en-GB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err="1" smtClean="0">
                <a:latin typeface="Lucida Console" panose="020B0609040504020204" pitchFamily="49" charset="0"/>
              </a:rPr>
              <a:t>fig.cap</a:t>
            </a:r>
            <a:r>
              <a:rPr lang="en-GB" dirty="0" smtClean="0"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= </a:t>
            </a:r>
            <a:r>
              <a:rPr lang="en-GB" dirty="0" smtClean="0">
                <a:latin typeface="Lucida Console" panose="020B0609040504020204" pitchFamily="49" charset="0"/>
              </a:rPr>
              <a:t>"...“		</a:t>
            </a:r>
            <a:r>
              <a:rPr lang="en-GB" dirty="0" smtClean="0"/>
              <a:t>adds </a:t>
            </a:r>
            <a:r>
              <a:rPr lang="en-GB" dirty="0"/>
              <a:t>a caption to graphical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</a:t>
            </a:r>
            <a:r>
              <a:rPr lang="en-GB" dirty="0" err="1" smtClean="0"/>
              <a:t>cheatsheets</a:t>
            </a:r>
            <a:r>
              <a:rPr lang="en-GB" dirty="0" smtClean="0"/>
              <a:t> (e.g., ggplot2)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46610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dirty="0">
                <a:hlinkClick r:id="rId2"/>
              </a:rPr>
              <a:t>https://</a:t>
            </a:r>
            <a:r>
              <a:rPr lang="en-GB" sz="3200">
                <a:hlinkClick r:id="rId2"/>
              </a:rPr>
              <a:t>www.rstudio.com/resources/cheatsheets</a:t>
            </a:r>
            <a:r>
              <a:rPr lang="en-GB" sz="3200" smtClean="0">
                <a:hlinkClick r:id="rId2"/>
              </a:rPr>
              <a:t>/</a:t>
            </a:r>
            <a:endParaRPr lang="en-GB" sz="3200" smtClean="0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57" y="2429376"/>
            <a:ext cx="8678486" cy="5410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0134"/>
            <a:ext cx="10972800" cy="552689"/>
          </a:xfrm>
        </p:spPr>
        <p:txBody>
          <a:bodyPr/>
          <a:lstStyle/>
          <a:p>
            <a:r>
              <a:rPr lang="en-GB" dirty="0" smtClean="0"/>
              <a:t>How your report might look – basic structure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1182006" y="5767321"/>
            <a:ext cx="4285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/>
                </a:solidFill>
                <a:latin typeface="+mj-lt"/>
              </a:rPr>
              <a:t>Text visible</a:t>
            </a:r>
          </a:p>
          <a:p>
            <a:pPr algn="ctr"/>
            <a:r>
              <a:rPr lang="en-GB" sz="1600" dirty="0" smtClean="0">
                <a:solidFill>
                  <a:schemeClr val="tx2"/>
                </a:solidFill>
                <a:latin typeface="+mj-lt"/>
              </a:rPr>
              <a:t>Key plots visible</a:t>
            </a:r>
          </a:p>
          <a:p>
            <a:pPr algn="ctr"/>
            <a:r>
              <a:rPr lang="en-GB" sz="1600" dirty="0" smtClean="0">
                <a:solidFill>
                  <a:schemeClr val="tx2"/>
                </a:solidFill>
                <a:latin typeface="+mj-lt"/>
              </a:rPr>
              <a:t>No code</a:t>
            </a:r>
            <a:r>
              <a:rPr lang="en-GB" sz="1600" dirty="0" smtClean="0">
                <a:solidFill>
                  <a:schemeClr val="tx2"/>
                </a:solidFill>
                <a:latin typeface="+mj-lt"/>
              </a:rPr>
              <a:t> visible</a:t>
            </a:r>
          </a:p>
          <a:p>
            <a:pPr algn="ctr"/>
            <a:endParaRPr lang="en-GB" sz="16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77607" y="775258"/>
            <a:ext cx="2147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  <a:latin typeface="+mj-lt"/>
              </a:rPr>
              <a:t>html 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92457" y="749924"/>
            <a:ext cx="772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err="1" smtClean="0">
                <a:solidFill>
                  <a:schemeClr val="tx2"/>
                </a:solidFill>
                <a:latin typeface="+mj-lt"/>
              </a:rPr>
              <a:t>Rmd</a:t>
            </a:r>
            <a:endParaRPr lang="en-GB" sz="24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86" y="1341611"/>
            <a:ext cx="4206734" cy="4223166"/>
          </a:xfrm>
          <a:prstGeom prst="rect">
            <a:avLst/>
          </a:prstGeom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53" y="1413611"/>
            <a:ext cx="4839375" cy="3867690"/>
          </a:xfrm>
          <a:prstGeom prst="rect">
            <a:avLst/>
          </a:prstGeom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1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FAQs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3200" dirty="0">
                <a:hlinkClick r:id="rId2"/>
              </a:rPr>
              <a:t>https://</a:t>
            </a:r>
            <a:r>
              <a:rPr lang="en-GB" sz="3200" dirty="0" smtClean="0">
                <a:hlinkClick r:id="rId2"/>
              </a:rPr>
              <a:t>chrisjberry.github.io/datafluencyCB/faqs.html</a:t>
            </a:r>
            <a:endParaRPr lang="en-GB" sz="3200" dirty="0" smtClean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809" y="2287003"/>
            <a:ext cx="6009358" cy="3625211"/>
          </a:xfrm>
          <a:prstGeom prst="rect">
            <a:avLst/>
          </a:prstGeom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6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1054968"/>
            <a:ext cx="8229600" cy="636587"/>
          </a:xfrm>
        </p:spPr>
        <p:txBody>
          <a:bodyPr/>
          <a:lstStyle/>
          <a:p>
            <a:r>
              <a:rPr lang="en-GB" altLang="en-US" sz="3200" dirty="0" smtClean="0">
                <a:solidFill>
                  <a:schemeClr val="tx1"/>
                </a:solidFill>
              </a:rPr>
              <a:t>Importantly</a:t>
            </a:r>
            <a:endParaRPr lang="en-GB" altLang="en-US" sz="3200" b="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981200" y="2051918"/>
            <a:ext cx="822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>
                <a:solidFill>
                  <a:schemeClr val="tx2"/>
                </a:solidFill>
              </a:rPr>
              <a:t>Start early</a:t>
            </a:r>
            <a:endParaRPr lang="en-GB" altLang="en-US" sz="320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981200" y="3186980"/>
            <a:ext cx="82296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 dirty="0" smtClean="0">
                <a:solidFill>
                  <a:schemeClr val="tx2"/>
                </a:solidFill>
              </a:rPr>
              <a:t>Play around</a:t>
            </a:r>
            <a:endParaRPr lang="en-GB" altLang="en-US" sz="3200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981200" y="4336330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 dirty="0">
                <a:solidFill>
                  <a:schemeClr val="tx2"/>
                </a:solidFill>
              </a:rPr>
              <a:t>Persevere!</a:t>
            </a:r>
            <a:endParaRPr lang="en-GB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 Markdown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A3559-C6D9-4B46-BF9D-1E1E74DE7B6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43889" y="1469441"/>
            <a:ext cx="33385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Give your assignment a title</a:t>
            </a:r>
          </a:p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(you can change it later)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3570" y="3246349"/>
            <a:ext cx="288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html 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as output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format</a:t>
            </a:r>
            <a:b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(should be by default)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242572" y="1974976"/>
            <a:ext cx="876301" cy="57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159227" y="3311608"/>
            <a:ext cx="917974" cy="301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43889" y="2511783"/>
            <a:ext cx="33385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SRN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179905" y="2511783"/>
            <a:ext cx="896937" cy="291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40" y="1708088"/>
            <a:ext cx="5506218" cy="3810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4131"/>
          </a:xfrm>
        </p:spPr>
        <p:txBody>
          <a:bodyPr/>
          <a:lstStyle/>
          <a:p>
            <a:r>
              <a:rPr lang="en-GB" altLang="en-US" dirty="0" smtClean="0"/>
              <a:t>An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document (text generated by default)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D5F3E-0FC1-4494-B497-C77096907A8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21" y="1028769"/>
            <a:ext cx="9667671" cy="5327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68" y="1028769"/>
            <a:ext cx="7592485" cy="4163006"/>
          </a:xfrm>
          <a:prstGeom prst="rect">
            <a:avLst/>
          </a:prstGeom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4131"/>
          </a:xfrm>
        </p:spPr>
        <p:txBody>
          <a:bodyPr/>
          <a:lstStyle/>
          <a:p>
            <a:r>
              <a:rPr lang="en-GB" altLang="en-US" dirty="0" smtClean="0"/>
              <a:t>Click ‘Knit’ to generate an html report from the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54607"/>
            <a:ext cx="10972800" cy="4525963"/>
          </a:xfrm>
        </p:spPr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D5F3E-0FC1-4494-B497-C77096907A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13820" y="2122607"/>
            <a:ext cx="1447511" cy="4698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397746" y="1956613"/>
            <a:ext cx="1200150" cy="2397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737600" y="5508113"/>
            <a:ext cx="3109078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Check 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your code very carefully </a:t>
            </a:r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if you get an error</a:t>
            </a:r>
            <a:endParaRPr lang="en-GB" sz="18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721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08" y="1551701"/>
            <a:ext cx="4685408" cy="3947193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The html report will </a:t>
            </a:r>
            <a:r>
              <a:rPr lang="en-GB" altLang="en-US" dirty="0" smtClean="0"/>
              <a:t>appear </a:t>
            </a:r>
            <a:r>
              <a:rPr lang="en-GB" altLang="en-US" dirty="0" smtClean="0"/>
              <a:t>in the ‘Files’ panel of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4798423" cy="4525963"/>
          </a:xfrm>
        </p:spPr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09339B52-2B4E-453D-8651-E9D1678A4EE9}" type="slidenum">
              <a:rPr lang="en-US" altLang="en-US" sz="900">
                <a:solidFill>
                  <a:srgbClr val="898989"/>
                </a:solidFill>
              </a:rPr>
              <a:pPr/>
              <a:t>5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2213" y="5680076"/>
            <a:ext cx="25300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Click on the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html, select view in web browser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884602" y="3937167"/>
            <a:ext cx="511063" cy="1623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44080" y="3087053"/>
            <a:ext cx="1485900" cy="41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51260" y="4880294"/>
            <a:ext cx="3620556" cy="101566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See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how your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html came out</a:t>
            </a:r>
          </a:p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Edit the </a:t>
            </a:r>
            <a:r>
              <a:rPr lang="en-GB" sz="20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Rmd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Repeat as required 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21" y="1699521"/>
            <a:ext cx="4334480" cy="2029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06" y="1575040"/>
            <a:ext cx="7953214" cy="4996077"/>
          </a:xfrm>
          <a:prstGeom prst="rect">
            <a:avLst/>
          </a:prstGeom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To submit to the DLE:</a:t>
            </a:r>
            <a:br>
              <a:rPr lang="en-GB" altLang="en-US" dirty="0" smtClean="0"/>
            </a:br>
            <a:r>
              <a:rPr lang="en-GB" altLang="en-US" dirty="0" smtClean="0"/>
              <a:t>Export the html file AND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 from </a:t>
            </a:r>
            <a:r>
              <a:rPr lang="en-GB" altLang="en-US" dirty="0" err="1" smtClean="0"/>
              <a:t>RStudio</a:t>
            </a:r>
            <a:r>
              <a:rPr lang="en-GB" altLang="en-US" dirty="0" smtClean="0"/>
              <a:t> to </a:t>
            </a:r>
            <a:r>
              <a:rPr lang="en-GB" altLang="en-US" i="1" dirty="0" smtClean="0"/>
              <a:t>your</a:t>
            </a:r>
            <a:r>
              <a:rPr lang="en-GB" altLang="en-US" dirty="0" smtClean="0"/>
              <a:t> PC first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161DD155-741C-4443-BD75-29056FE9AB62}" type="slidenum">
              <a:rPr lang="en-US" altLang="en-US" sz="900">
                <a:solidFill>
                  <a:srgbClr val="898989"/>
                </a:solidFill>
              </a:rPr>
              <a:pPr/>
              <a:t>6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78251" y="1961812"/>
            <a:ext cx="974019" cy="3499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929379" y="3623339"/>
            <a:ext cx="1236773" cy="3281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09600" y="544036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dirty="0" smtClean="0"/>
              <a:t>Once the files are on your hard drive, submit to the DLE </a:t>
            </a:r>
            <a:r>
              <a:rPr lang="en-GB" altLang="en-US" dirty="0" smtClean="0"/>
              <a:t>with coversheet</a:t>
            </a:r>
            <a:endParaRPr lang="en-GB" altLang="en-US" dirty="0" smtClean="0"/>
          </a:p>
        </p:txBody>
      </p:sp>
      <p:sp>
        <p:nvSpPr>
          <p:cNvPr id="11" name="Oval 10"/>
          <p:cNvSpPr/>
          <p:nvPr/>
        </p:nvSpPr>
        <p:spPr>
          <a:xfrm>
            <a:off x="1832339" y="2869487"/>
            <a:ext cx="4318490" cy="10455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838192" y="26386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64616" y="16389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j-lt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6665" y="3267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j-lt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2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506415AD-FB07-4561-9B23-C4AC7BBF28CA}" type="slidenum">
              <a:rPr lang="en-US" altLang="en-US" sz="900">
                <a:solidFill>
                  <a:srgbClr val="898989"/>
                </a:solidFill>
              </a:rPr>
              <a:pPr/>
              <a:t>7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573214"/>
            <a:ext cx="767238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R code is embedded in </a:t>
            </a:r>
            <a:r>
              <a:rPr lang="en-GB" sz="2400" i="1" dirty="0" smtClean="0">
                <a:solidFill>
                  <a:schemeClr val="tx1"/>
                </a:solidFill>
                <a:latin typeface="+mj-lt"/>
              </a:rPr>
              <a:t>chunks.</a:t>
            </a:r>
          </a:p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Use CTRL + Alt + I to create a new chunk.</a:t>
            </a:r>
            <a:endParaRPr lang="en-GB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4946651"/>
            <a:ext cx="767238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GB" sz="2400" dirty="0" err="1">
                <a:solidFill>
                  <a:schemeClr val="tx1"/>
                </a:solidFill>
                <a:latin typeface="+mj-lt"/>
              </a:rPr>
              <a:t>backtick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” symbol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`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is the top left key of most keyboards</a:t>
            </a:r>
          </a:p>
        </p:txBody>
      </p:sp>
      <p:pic>
        <p:nvPicPr>
          <p:cNvPr id="1028" name="Picture 4" descr="https://www.computerhope.com/cdn/keyboard/til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78" y="4863464"/>
            <a:ext cx="4253441" cy="158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483" y="2886473"/>
            <a:ext cx="6516009" cy="1124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1736726"/>
            <a:ext cx="7672388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Load up packages </a:t>
            </a:r>
            <a:r>
              <a:rPr lang="en-GB" sz="2400" b="1" dirty="0" smtClean="0">
                <a:solidFill>
                  <a:schemeClr val="tx1"/>
                </a:solidFill>
                <a:latin typeface="+mj-lt"/>
              </a:rPr>
              <a:t>in a chunk at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the start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/>
            </a:r>
            <a:br>
              <a:rPr lang="en-GB" sz="2400" dirty="0">
                <a:solidFill>
                  <a:schemeClr val="tx1"/>
                </a:solidFill>
                <a:latin typeface="+mj-lt"/>
              </a:rPr>
            </a:br>
            <a:r>
              <a:rPr lang="en-GB" sz="2400" dirty="0">
                <a:solidFill>
                  <a:schemeClr val="tx1"/>
                </a:solidFill>
                <a:latin typeface="+mj-lt"/>
              </a:rPr>
              <a:t>(you only have to load packages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once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), e.g.,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1" y="4797426"/>
            <a:ext cx="83724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= FALSE</a:t>
            </a:r>
          </a:p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means 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the code (and associated output) won’t appear in </a:t>
            </a:r>
            <a:r>
              <a:rPr lang="en-GB" sz="240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the </a:t>
            </a:r>
            <a:r>
              <a:rPr lang="en-GB" sz="24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html</a:t>
            </a:r>
            <a:endParaRPr lang="en-GB" sz="24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Handy to hide unnecessary output in your report</a:t>
            </a:r>
            <a:endParaRPr lang="en-GB" sz="24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61" y="2857220"/>
            <a:ext cx="5038478" cy="142316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762000" y="4270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mtClean="0"/>
              <a:t>Tips on writing your Rmd file</a:t>
            </a:r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A2032B47-59F9-4D84-9FCE-95A61DA1DFC6}" type="slidenum">
              <a:rPr lang="en-US" altLang="en-US" sz="900">
                <a:solidFill>
                  <a:srgbClr val="898989"/>
                </a:solidFill>
              </a:rPr>
              <a:pPr/>
              <a:t>9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1221" y="1721702"/>
            <a:ext cx="767238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You can add </a:t>
            </a:r>
            <a:r>
              <a:rPr lang="en-GB" sz="2400" i="1" dirty="0" smtClean="0">
                <a:solidFill>
                  <a:schemeClr val="tx1"/>
                </a:solidFill>
                <a:latin typeface="+mj-lt"/>
              </a:rPr>
              <a:t>comments</a:t>
            </a: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 in chunks by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using </a:t>
            </a: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#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033"/>
          <a:stretch/>
        </p:blipFill>
        <p:spPr>
          <a:xfrm>
            <a:off x="1075500" y="2604302"/>
            <a:ext cx="9671367" cy="2213026"/>
          </a:xfrm>
          <a:prstGeom prst="rect">
            <a:avLst/>
          </a:prstGeom>
          <a:effectLst>
            <a:outerShdw blurRad="889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8F475D24344A969CCF416FCD45BB" ma:contentTypeVersion="13" ma:contentTypeDescription="Create a new document." ma:contentTypeScope="" ma:versionID="a0c5b494e4ac53bd353fcdbd7799a3f3">
  <xsd:schema xmlns:xsd="http://www.w3.org/2001/XMLSchema" xmlns:xs="http://www.w3.org/2001/XMLSchema" xmlns:p="http://schemas.microsoft.com/office/2006/metadata/properties" xmlns:ns3="1114de93-f3f1-4006-86a7-5ccf45982f95" xmlns:ns4="73a95059-53ff-4649-9213-6c5f0c8cde5d" targetNamespace="http://schemas.microsoft.com/office/2006/metadata/properties" ma:root="true" ma:fieldsID="ec7692872867c9011b958cb5bd08a7df" ns3:_="" ns4:_="">
    <xsd:import namespace="1114de93-f3f1-4006-86a7-5ccf45982f95"/>
    <xsd:import namespace="73a95059-53ff-4649-9213-6c5f0c8cde5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4de93-f3f1-4006-86a7-5ccf45982f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95059-53ff-4649-9213-6c5f0c8cd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0B3847-485F-4BD3-9F8B-04F7B47AEA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4de93-f3f1-4006-86a7-5ccf45982f95"/>
    <ds:schemaRef ds:uri="73a95059-53ff-4649-9213-6c5f0c8cd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7B50A-EF57-437B-A02E-6D74C3625B9A}">
  <ds:schemaRefs>
    <ds:schemaRef ds:uri="http://purl.org/dc/terms/"/>
    <ds:schemaRef ds:uri="73a95059-53ff-4649-9213-6c5f0c8cde5d"/>
    <ds:schemaRef ds:uri="1114de93-f3f1-4006-86a7-5ccf45982f95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3072510-4ABE-43B1-80AA-AB159106D3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566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Lucida Console</vt:lpstr>
      <vt:lpstr>Times New Roman</vt:lpstr>
      <vt:lpstr>3_Office Theme</vt:lpstr>
      <vt:lpstr>PowerPoint Presentation</vt:lpstr>
      <vt:lpstr>R Markdown files</vt:lpstr>
      <vt:lpstr>An Rmd document (text generated by default)</vt:lpstr>
      <vt:lpstr>Click ‘Knit’ to generate an html report from the Rmd document</vt:lpstr>
      <vt:lpstr>The html report will appear in the ‘Files’ panel of R studio</vt:lpstr>
      <vt:lpstr>To submit to the DLE: Export the html file AND Rmd file from RStudio to your PC first</vt:lpstr>
      <vt:lpstr>Tips on writing your Rmd file</vt:lpstr>
      <vt:lpstr>PowerPoint Presentation</vt:lpstr>
      <vt:lpstr>Tips on writing your Rmd file</vt:lpstr>
      <vt:lpstr>PowerPoint Presentation</vt:lpstr>
      <vt:lpstr>Tips on writing your Rmd file</vt:lpstr>
      <vt:lpstr>Useful R Markdown Cheatsheet</vt:lpstr>
      <vt:lpstr>Tips on writing your Rmd file</vt:lpstr>
      <vt:lpstr>Code at the top of a code chunk, e.g.  ```{r, include=FALSE}</vt:lpstr>
      <vt:lpstr>Other useful cheatsheets (e.g., ggplot2)</vt:lpstr>
      <vt:lpstr>How your report might look – basic structure</vt:lpstr>
      <vt:lpstr>FAQs</vt:lpstr>
      <vt:lpstr>Importantly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2020-02-02T13:53:26Z</dcterms:created>
  <dcterms:modified xsi:type="dcterms:W3CDTF">2022-02-06T12:08:48Z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0x01010039C78F475D24344A969CCF416FCD45BB</vt:lpwstr>
  </property>
</Properties>
</file>