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334" r:id="rId4"/>
    <p:sldId id="305" r:id="rId5"/>
    <p:sldId id="337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8" r:id="rId16"/>
    <p:sldId id="319" r:id="rId17"/>
    <p:sldId id="321" r:id="rId18"/>
    <p:sldId id="322" r:id="rId19"/>
    <p:sldId id="325" r:id="rId20"/>
    <p:sldId id="326" r:id="rId21"/>
    <p:sldId id="327" r:id="rId22"/>
    <p:sldId id="331" r:id="rId23"/>
    <p:sldId id="335" r:id="rId24"/>
    <p:sldId id="336" r:id="rId25"/>
    <p:sldId id="333" r:id="rId26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8000"/>
    <a:srgbClr val="FFFFFF"/>
    <a:srgbClr val="8CE23E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22" autoAdjust="0"/>
  </p:normalViewPr>
  <p:slideViewPr>
    <p:cSldViewPr>
      <p:cViewPr varScale="1">
        <p:scale>
          <a:sx n="58" d="100"/>
          <a:sy n="58" d="100"/>
        </p:scale>
        <p:origin x="108" y="318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50" d="100"/>
        <a:sy n="150" d="100"/>
      </p:scale>
      <p:origin x="0" y="-11628"/>
    </p:cViewPr>
  </p:sorterViewPr>
  <p:notesViewPr>
    <p:cSldViewPr>
      <p:cViewPr>
        <p:scale>
          <a:sx n="50" d="100"/>
          <a:sy n="50" d="100"/>
        </p:scale>
        <p:origin x="-2874" y="-54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berry2\OneDrive\Teaching\2016-17\PSYC201\Resources\Examples\Examples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0"/>
            <c:spPr>
              <a:solidFill>
                <a:schemeClr val="accent2">
                  <a:lumMod val="75000"/>
                  <a:alpha val="89000"/>
                </a:schemeClr>
              </a:solidFill>
              <a:ln>
                <a:noFill/>
              </a:ln>
            </c:spPr>
          </c:marker>
          <c:trendline>
            <c:spPr>
              <a:ln w="19050"/>
            </c:spPr>
            <c:trendlineType val="linear"/>
            <c:dispRSqr val="0"/>
            <c:dispEq val="0"/>
          </c:trendline>
          <c:xVal>
            <c:numRef>
              <c:f>anscombe2!$B$3:$B$23</c:f>
              <c:numCache>
                <c:formatCode>0.0</c:formatCode>
                <c:ptCount val="21"/>
                <c:pt idx="0">
                  <c:v>10</c:v>
                </c:pt>
                <c:pt idx="1">
                  <c:v>8</c:v>
                </c:pt>
                <c:pt idx="2">
                  <c:v>13</c:v>
                </c:pt>
                <c:pt idx="3">
                  <c:v>9</c:v>
                </c:pt>
                <c:pt idx="4">
                  <c:v>11</c:v>
                </c:pt>
                <c:pt idx="5">
                  <c:v>14</c:v>
                </c:pt>
                <c:pt idx="6">
                  <c:v>6</c:v>
                </c:pt>
                <c:pt idx="7">
                  <c:v>4</c:v>
                </c:pt>
                <c:pt idx="8">
                  <c:v>12</c:v>
                </c:pt>
                <c:pt idx="9">
                  <c:v>7</c:v>
                </c:pt>
                <c:pt idx="10">
                  <c:v>5</c:v>
                </c:pt>
              </c:numCache>
            </c:numRef>
          </c:xVal>
          <c:yVal>
            <c:numRef>
              <c:f>anscombe2!$C$3:$C$23</c:f>
              <c:numCache>
                <c:formatCode>0.0</c:formatCode>
                <c:ptCount val="21"/>
                <c:pt idx="0">
                  <c:v>9.14</c:v>
                </c:pt>
                <c:pt idx="1">
                  <c:v>8.14</c:v>
                </c:pt>
                <c:pt idx="2">
                  <c:v>8.74</c:v>
                </c:pt>
                <c:pt idx="3">
                  <c:v>8.77</c:v>
                </c:pt>
                <c:pt idx="4">
                  <c:v>9.26</c:v>
                </c:pt>
                <c:pt idx="5">
                  <c:v>8.1</c:v>
                </c:pt>
                <c:pt idx="6">
                  <c:v>6.13</c:v>
                </c:pt>
                <c:pt idx="7">
                  <c:v>3.1</c:v>
                </c:pt>
                <c:pt idx="8">
                  <c:v>9.1300000000000008</c:v>
                </c:pt>
                <c:pt idx="9">
                  <c:v>7.26</c:v>
                </c:pt>
                <c:pt idx="10">
                  <c:v>4.74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F25-4A5E-823B-5A5A391FCB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659904"/>
        <c:axId val="115661824"/>
      </c:scatterChart>
      <c:valAx>
        <c:axId val="115659904"/>
        <c:scaling>
          <c:orientation val="minMax"/>
          <c:max val="1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/>
                  <a:t>x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spPr>
          <a:ln w="38100">
            <a:solidFill>
              <a:schemeClr val="tx1"/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115661824"/>
        <c:crosses val="autoZero"/>
        <c:crossBetween val="midCat"/>
        <c:majorUnit val="3"/>
      </c:valAx>
      <c:valAx>
        <c:axId val="115661824"/>
        <c:scaling>
          <c:orientation val="minMax"/>
          <c:max val="12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 dirty="0"/>
                  <a:t>y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spPr>
          <a:ln w="28575">
            <a:solidFill>
              <a:sysClr val="windowText" lastClr="000000"/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115659904"/>
        <c:crosses val="autoZero"/>
        <c:crossBetween val="midCat"/>
        <c:majorUnit val="3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D6DD-4541-4B93-806A-3220459C2350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389CB-4AB2-48ED-86A4-620027DCA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17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350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090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250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217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190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724202"/>
            <a:ext cx="5486400" cy="48968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491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429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738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531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9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856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889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735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418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0586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642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4089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29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724202"/>
            <a:ext cx="5486400" cy="50492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46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653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956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355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038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455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7200" y="1371600"/>
            <a:ext cx="7162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0066"/>
                </a:solidFill>
                <a:latin typeface="Calibri" pitchFamily="34" charset="0"/>
              </a:rPr>
              <a:t>PSYC753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1</a:t>
            </a: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.</a:t>
            </a:r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 Simple Regression</a:t>
            </a:r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dirty="0" smtClean="0">
                <a:solidFill>
                  <a:srgbClr val="000066"/>
                </a:solidFill>
                <a:latin typeface="Calibri" pitchFamily="34" charset="0"/>
              </a:rPr>
              <a:t>2022</a:t>
            </a:r>
            <a:endParaRPr lang="en-GB" sz="2800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Dr Chris </a:t>
            </a: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Berry</a:t>
            </a:r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</a:t>
            </a:r>
            <a:r>
              <a:rPr lang="en-GB" dirty="0" smtClean="0">
                <a:solidFill>
                  <a:srgbClr val="990033"/>
                </a:solidFill>
                <a:latin typeface="Calibri" pitchFamily="34" charset="0"/>
              </a:rPr>
              <a:t>B212 </a:t>
            </a:r>
            <a:r>
              <a:rPr lang="en-GB" dirty="0" smtClean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76400"/>
            <a:ext cx="4834790" cy="44153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649"/>
            <a:ext cx="10972800" cy="1143000"/>
          </a:xfrm>
        </p:spPr>
        <p:txBody>
          <a:bodyPr/>
          <a:lstStyle/>
          <a:p>
            <a:r>
              <a:rPr lang="en-GB" dirty="0" smtClean="0"/>
              <a:t>Anxiety Example: The Intercept 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4091" y="2705725"/>
            <a:ext cx="3509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If 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a = </a:t>
            </a:r>
            <a:r>
              <a:rPr lang="en-GB" sz="2200" b="1" dirty="0" smtClean="0">
                <a:solidFill>
                  <a:schemeClr val="accent6">
                    <a:lumMod val="50000"/>
                  </a:schemeClr>
                </a:solidFill>
              </a:rPr>
              <a:t>5.59</a:t>
            </a:r>
            <a:r>
              <a:rPr lang="en-GB" sz="2200" dirty="0" smtClean="0"/>
              <a:t>, </a:t>
            </a:r>
            <a:r>
              <a:rPr lang="en-GB" sz="2200" dirty="0"/>
              <a:t>this means that if the </a:t>
            </a:r>
            <a:r>
              <a:rPr lang="en-GB" sz="2200" dirty="0" smtClean="0"/>
              <a:t>Screen Time </a:t>
            </a:r>
            <a:r>
              <a:rPr lang="en-GB" sz="2200" dirty="0"/>
              <a:t>score </a:t>
            </a:r>
            <a:r>
              <a:rPr lang="en-GB" sz="2200" dirty="0" smtClean="0"/>
              <a:t>were </a:t>
            </a:r>
            <a:r>
              <a:rPr lang="en-GB" sz="2200" dirty="0"/>
              <a:t>equal to zero, the </a:t>
            </a:r>
            <a:r>
              <a:rPr lang="en-GB" sz="2200" dirty="0" smtClean="0"/>
              <a:t>Anxiety </a:t>
            </a:r>
            <a:r>
              <a:rPr lang="en-GB" sz="2200" dirty="0"/>
              <a:t>score would be </a:t>
            </a:r>
            <a:r>
              <a:rPr lang="en-GB" sz="2200" b="1" dirty="0" smtClean="0">
                <a:solidFill>
                  <a:schemeClr val="tx2"/>
                </a:solidFill>
              </a:rPr>
              <a:t>5.59</a:t>
            </a:r>
            <a:endParaRPr lang="en-GB" sz="2200" b="1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667000" y="3370944"/>
            <a:ext cx="3238501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901370" y="4071258"/>
            <a:ext cx="8382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37438" y="3868056"/>
            <a:ext cx="81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</a:rPr>
              <a:t>5.59</a:t>
            </a:r>
            <a:endParaRPr lang="en-GB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632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8229600" cy="1143000"/>
          </a:xfrm>
        </p:spPr>
        <p:txBody>
          <a:bodyPr/>
          <a:lstStyle/>
          <a:p>
            <a:r>
              <a:rPr lang="en-GB" dirty="0" smtClean="0"/>
              <a:t>The Slope b</a:t>
            </a:r>
            <a:endParaRPr lang="en-GB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998072" y="5287962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026974" y="1477962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43442" y="5799276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X</a:t>
            </a:r>
            <a:endParaRPr lang="en-GB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16236" y="2468562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Y</a:t>
            </a:r>
            <a:endParaRPr lang="en-GB" b="1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3032234" y="5287962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890340" y="5287962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801592" y="5391219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0</a:t>
            </a:r>
            <a:endParaRPr lang="en-GB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924800" y="1653597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</a:rPr>
              <a:t>b</a:t>
            </a:r>
            <a:r>
              <a:rPr lang="en-GB" sz="2400" dirty="0" smtClean="0"/>
              <a:t> is the amount of change in Y with a one unit increase in X.</a:t>
            </a:r>
          </a:p>
          <a:p>
            <a:endParaRPr lang="en-GB" sz="2400" dirty="0"/>
          </a:p>
          <a:p>
            <a:r>
              <a:rPr lang="en-GB" sz="2400" b="1" dirty="0">
                <a:solidFill>
                  <a:schemeClr val="tx2"/>
                </a:solidFill>
              </a:rPr>
              <a:t>b</a:t>
            </a:r>
            <a:r>
              <a:rPr lang="en-GB" sz="2400" dirty="0" smtClean="0"/>
              <a:t> can be positive or negative.</a:t>
            </a:r>
            <a:endParaRPr lang="en-GB" sz="2400" dirty="0"/>
          </a:p>
        </p:txBody>
      </p:sp>
      <p:sp>
        <p:nvSpPr>
          <p:cNvPr id="71" name="Line 1077"/>
          <p:cNvSpPr>
            <a:spLocks noChangeShapeType="1"/>
          </p:cNvSpPr>
          <p:nvPr/>
        </p:nvSpPr>
        <p:spPr bwMode="auto">
          <a:xfrm flipV="1">
            <a:off x="3026974" y="2937538"/>
            <a:ext cx="4419600" cy="1207424"/>
          </a:xfrm>
          <a:prstGeom prst="line">
            <a:avLst/>
          </a:prstGeom>
          <a:noFill/>
          <a:ln w="101600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417624" y="3809521"/>
            <a:ext cx="180975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050226" y="38503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1</a:t>
            </a:r>
            <a:endParaRPr lang="en-GB" sz="2000" b="1" dirty="0"/>
          </a:p>
        </p:txBody>
      </p:sp>
      <p:cxnSp>
        <p:nvCxnSpPr>
          <p:cNvPr id="74" name="Straight Arrow Connector 73"/>
          <p:cNvCxnSpPr>
            <a:stCxn id="73" idx="3"/>
          </p:cNvCxnSpPr>
          <p:nvPr/>
        </p:nvCxnSpPr>
        <p:spPr>
          <a:xfrm flipV="1">
            <a:off x="5417634" y="4107327"/>
            <a:ext cx="754566" cy="46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187966" y="3276121"/>
            <a:ext cx="0" cy="53340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1058"/>
          <p:cNvGrpSpPr>
            <a:grpSpLocks/>
          </p:cNvGrpSpPr>
          <p:nvPr/>
        </p:nvGrpSpPr>
        <p:grpSpPr bwMode="auto">
          <a:xfrm>
            <a:off x="3124200" y="1828321"/>
            <a:ext cx="4191000" cy="3276600"/>
            <a:chOff x="1392" y="1296"/>
            <a:chExt cx="2640" cy="20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0" name="Oval 89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1" name="Oval 90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</p:grpSp>
      <p:cxnSp>
        <p:nvCxnSpPr>
          <p:cNvPr id="94" name="Straight Arrow Connector 93"/>
          <p:cNvCxnSpPr/>
          <p:nvPr/>
        </p:nvCxnSpPr>
        <p:spPr>
          <a:xfrm rot="10800000">
            <a:off x="4367908" y="4107327"/>
            <a:ext cx="68034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6324600" y="3276121"/>
            <a:ext cx="0" cy="53340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629400" y="324311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b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76299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slope (b) determines how steep the line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54111" y="1846950"/>
            <a:ext cx="0" cy="3124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77911" y="3610980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25757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20711" y="18497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486400" y="1849796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10200" y="3613826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10492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3000" y="18526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325024" y="2820025"/>
            <a:ext cx="1837914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473440" y="1841559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397240" y="3605589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226040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40040" y="18444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8321040" y="3031442"/>
            <a:ext cx="1467184" cy="138815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073157" y="2034463"/>
            <a:ext cx="1905046" cy="1571127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23338" y="342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81541" y="5270213"/>
            <a:ext cx="121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b = 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38880" y="5285633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b =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73440" y="5254171"/>
            <a:ext cx="1337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b = -10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48478" y="3431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69347" y="3431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4897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  <p:bldP spid="22" grpId="0"/>
      <p:bldP spid="30" grpId="0"/>
      <p:bldP spid="31" grpId="0"/>
      <p:bldP spid="39" grpId="0"/>
      <p:bldP spid="41" grpId="0"/>
      <p:bldP spid="42" grpId="0"/>
      <p:bldP spid="43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10" y="1902860"/>
            <a:ext cx="4834790" cy="4415391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2438400" y="3722701"/>
            <a:ext cx="3657600" cy="68915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Anxiety Example: Slope 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0" y="234823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</a:t>
            </a:r>
            <a:r>
              <a:rPr lang="en-GB" sz="2400" b="1" dirty="0">
                <a:solidFill>
                  <a:schemeClr val="tx2"/>
                </a:solidFill>
              </a:rPr>
              <a:t>b = </a:t>
            </a:r>
            <a:r>
              <a:rPr lang="en-GB" sz="2400" b="1" dirty="0" smtClean="0">
                <a:solidFill>
                  <a:srgbClr val="C00000"/>
                </a:solidFill>
              </a:rPr>
              <a:t>0.13</a:t>
            </a:r>
            <a:r>
              <a:rPr lang="en-GB" sz="2400" dirty="0" smtClean="0"/>
              <a:t>, </a:t>
            </a:r>
            <a:r>
              <a:rPr lang="en-GB" sz="2400" dirty="0"/>
              <a:t>this means that for each unit </a:t>
            </a:r>
            <a:r>
              <a:rPr lang="en-GB" sz="2400" dirty="0" smtClean="0"/>
              <a:t>(1) increase in Screen Time, </a:t>
            </a:r>
            <a:r>
              <a:rPr lang="en-GB" sz="2400" dirty="0"/>
              <a:t>the </a:t>
            </a:r>
            <a:r>
              <a:rPr lang="en-GB" sz="2400" dirty="0" smtClean="0"/>
              <a:t>predicted Anxiety Score increases </a:t>
            </a:r>
            <a:r>
              <a:rPr lang="en-GB" sz="2400" dirty="0"/>
              <a:t>by </a:t>
            </a:r>
            <a:r>
              <a:rPr lang="en-GB" sz="2400" b="1" dirty="0" smtClean="0">
                <a:solidFill>
                  <a:srgbClr val="C00000"/>
                </a:solidFill>
              </a:rPr>
              <a:t>0.13</a:t>
            </a:r>
            <a:r>
              <a:rPr lang="en-GB" sz="2400" dirty="0" smtClean="0">
                <a:solidFill>
                  <a:srgbClr val="C00000"/>
                </a:solidFill>
              </a:rPr>
              <a:t>.</a:t>
            </a:r>
            <a:endParaRPr lang="en-GB" sz="24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071355" y="3913740"/>
            <a:ext cx="0" cy="11763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21331" y="4017243"/>
            <a:ext cx="0" cy="10728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695931" y="4010881"/>
            <a:ext cx="375424" cy="636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52048" y="3913740"/>
            <a:ext cx="3675304" cy="0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76400" y="3991669"/>
            <a:ext cx="3064650" cy="0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25655" y="3874812"/>
            <a:ext cx="0" cy="166734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73782" y="3803199"/>
            <a:ext cx="75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0.13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28030" y="4049725"/>
            <a:ext cx="19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21961" y="395942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6">
                    <a:lumMod val="50000"/>
                  </a:schemeClr>
                </a:solidFill>
              </a:rPr>
              <a:t>6.91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75622" y="376844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6">
                    <a:lumMod val="50000"/>
                  </a:schemeClr>
                </a:solidFill>
              </a:rPr>
              <a:t>7.04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023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the Regression Equation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1357285"/>
            <a:ext cx="7543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Using the general regression equation:</a:t>
            </a:r>
          </a:p>
          <a:p>
            <a:endParaRPr lang="en-GB" sz="2400" b="1" dirty="0"/>
          </a:p>
          <a:p>
            <a:r>
              <a:rPr lang="en-GB" sz="2800" b="1" dirty="0"/>
              <a:t>Ŷ      =  a        +     bX </a:t>
            </a:r>
          </a:p>
          <a:p>
            <a:endParaRPr lang="en-GB" sz="2400" b="1" dirty="0"/>
          </a:p>
          <a:p>
            <a:r>
              <a:rPr lang="en-GB" sz="2400" dirty="0"/>
              <a:t>if the intercept </a:t>
            </a:r>
            <a:r>
              <a:rPr lang="en-GB" sz="2400" dirty="0">
                <a:solidFill>
                  <a:schemeClr val="tx2"/>
                </a:solidFill>
              </a:rPr>
              <a:t>a = </a:t>
            </a:r>
            <a:r>
              <a:rPr lang="en-GB" sz="2400" dirty="0" smtClean="0">
                <a:solidFill>
                  <a:schemeClr val="tx2"/>
                </a:solidFill>
              </a:rPr>
              <a:t>5.59</a:t>
            </a:r>
          </a:p>
          <a:p>
            <a:r>
              <a:rPr lang="en-GB" sz="2400" dirty="0" smtClean="0"/>
              <a:t>and </a:t>
            </a:r>
            <a:r>
              <a:rPr lang="en-GB" sz="2400" dirty="0"/>
              <a:t>the slope </a:t>
            </a:r>
            <a:r>
              <a:rPr lang="en-GB" sz="2400" dirty="0">
                <a:solidFill>
                  <a:schemeClr val="tx2"/>
                </a:solidFill>
              </a:rPr>
              <a:t>b = </a:t>
            </a:r>
            <a:r>
              <a:rPr lang="en-GB" sz="2400" dirty="0" smtClean="0">
                <a:solidFill>
                  <a:schemeClr val="tx2"/>
                </a:solidFill>
              </a:rPr>
              <a:t>0.13</a:t>
            </a:r>
            <a:r>
              <a:rPr lang="en-GB" sz="2400" dirty="0" smtClean="0"/>
              <a:t>,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then the regression equation </a:t>
            </a:r>
            <a:br>
              <a:rPr lang="en-GB" sz="2400" dirty="0"/>
            </a:br>
            <a:r>
              <a:rPr lang="en-GB" sz="2400" dirty="0"/>
              <a:t>for </a:t>
            </a:r>
            <a:r>
              <a:rPr lang="en-GB" sz="2400" dirty="0" smtClean="0"/>
              <a:t>Anxiety </a:t>
            </a:r>
            <a:r>
              <a:rPr lang="en-GB" sz="2400" dirty="0"/>
              <a:t>and </a:t>
            </a:r>
            <a:r>
              <a:rPr lang="en-GB" sz="2400" dirty="0" smtClean="0"/>
              <a:t>Screen Time </a:t>
            </a:r>
            <a:r>
              <a:rPr lang="en-GB" sz="2400" dirty="0"/>
              <a:t>is </a:t>
            </a:r>
          </a:p>
          <a:p>
            <a:endParaRPr lang="en-GB" sz="2400" dirty="0"/>
          </a:p>
          <a:p>
            <a:r>
              <a:rPr lang="en-GB" sz="2800" b="1" dirty="0"/>
              <a:t>Predicted </a:t>
            </a:r>
            <a:r>
              <a:rPr lang="en-GB" sz="2800" b="1" dirty="0" smtClean="0"/>
              <a:t>Anxiety </a:t>
            </a:r>
            <a:r>
              <a:rPr lang="en-GB" sz="2800" b="1" dirty="0"/>
              <a:t>= </a:t>
            </a:r>
            <a:r>
              <a:rPr lang="en-GB" sz="2800" b="1" dirty="0" smtClean="0"/>
              <a:t> 5.59   </a:t>
            </a:r>
            <a:r>
              <a:rPr lang="en-GB" sz="2800" b="1" dirty="0"/>
              <a:t>+   </a:t>
            </a:r>
            <a:r>
              <a:rPr lang="en-GB" sz="2800" b="1" dirty="0" smtClean="0"/>
              <a:t>0.13*Screen Time</a:t>
            </a:r>
            <a:endParaRPr lang="en-GB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105" y="1684627"/>
            <a:ext cx="3386990" cy="309318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7924800" y="3048000"/>
            <a:ext cx="2286000" cy="38463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24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833" y="1479636"/>
            <a:ext cx="4834790" cy="4415391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2690923" y="3276600"/>
            <a:ext cx="3657600" cy="68915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02222"/>
          </a:xfrm>
        </p:spPr>
        <p:txBody>
          <a:bodyPr/>
          <a:lstStyle/>
          <a:p>
            <a:r>
              <a:rPr lang="en-GB" dirty="0" smtClean="0"/>
              <a:t>Residuals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39000" y="1446979"/>
            <a:ext cx="43434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Residual:</a:t>
            </a:r>
            <a:r>
              <a:rPr lang="en-GB" sz="2400" dirty="0"/>
              <a:t> the error in the prediction of Y for a given data point.</a:t>
            </a:r>
          </a:p>
          <a:p>
            <a:endParaRPr lang="en-GB" sz="2400" dirty="0"/>
          </a:p>
          <a:p>
            <a:r>
              <a:rPr lang="en-GB" sz="2400" dirty="0"/>
              <a:t>This is the difference between a data point’s Y value and the Y value predicted by the line (Ŷ):</a:t>
            </a:r>
          </a:p>
          <a:p>
            <a:endParaRPr lang="en-GB" sz="2000" dirty="0"/>
          </a:p>
          <a:p>
            <a:r>
              <a:rPr lang="en-GB" sz="2400" b="1" dirty="0" smtClean="0">
                <a:solidFill>
                  <a:srgbClr val="FF0000"/>
                </a:solidFill>
              </a:rPr>
              <a:t>Residual = Observed - Predicted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Residual </a:t>
            </a:r>
            <a:r>
              <a:rPr lang="en-GB" sz="2400" b="1" dirty="0">
                <a:solidFill>
                  <a:srgbClr val="FF0000"/>
                </a:solidFill>
              </a:rPr>
              <a:t>= Y - Ŷ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44256" y="2590800"/>
            <a:ext cx="0" cy="109264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8432" y="2787356"/>
            <a:ext cx="9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Residual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29200" y="3575418"/>
            <a:ext cx="0" cy="34577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54532" y="3383231"/>
            <a:ext cx="0" cy="24177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76859" y="2269524"/>
            <a:ext cx="0" cy="1159476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4797" y="231255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68074" y="370523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Ŷ</a:t>
            </a:r>
          </a:p>
        </p:txBody>
      </p:sp>
    </p:spTree>
    <p:extLst>
      <p:ext uri="{BB962C8B-B14F-4D97-AF65-F5344CB8AC3E}">
        <p14:creationId xmlns:p14="http://schemas.microsoft.com/office/powerpoint/2010/main" val="44079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of Least Squares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63427"/>
            <a:ext cx="5791200" cy="4525963"/>
          </a:xfrm>
        </p:spPr>
        <p:txBody>
          <a:bodyPr>
            <a:normAutofit/>
          </a:bodyPr>
          <a:lstStyle/>
          <a:p>
            <a:pPr marL="457200" indent="-457200"/>
            <a:r>
              <a:rPr lang="en-GB" dirty="0" smtClean="0"/>
              <a:t>The </a:t>
            </a:r>
            <a:r>
              <a:rPr lang="en-GB" dirty="0"/>
              <a:t>goal of </a:t>
            </a:r>
            <a:r>
              <a:rPr lang="en-GB" dirty="0" smtClean="0"/>
              <a:t>regression </a:t>
            </a:r>
            <a:r>
              <a:rPr lang="en-GB" dirty="0"/>
              <a:t>is to find the values of the </a:t>
            </a:r>
            <a:r>
              <a:rPr lang="en-GB" dirty="0" smtClean="0"/>
              <a:t>intercept a and slope b that minimise the residuals (errors).</a:t>
            </a:r>
          </a:p>
          <a:p>
            <a:pPr marL="457200" indent="-457200"/>
            <a:r>
              <a:rPr lang="en-GB" dirty="0" smtClean="0"/>
              <a:t>Specifically, we want to minimise the </a:t>
            </a:r>
            <a:r>
              <a:rPr lang="en-GB" b="1" dirty="0" smtClean="0">
                <a:solidFill>
                  <a:schemeClr val="tx2"/>
                </a:solidFill>
              </a:rPr>
              <a:t>sum of the </a:t>
            </a:r>
            <a:r>
              <a:rPr lang="en-GB" b="1" u="sng" dirty="0" smtClean="0">
                <a:solidFill>
                  <a:schemeClr val="tx2"/>
                </a:solidFill>
              </a:rPr>
              <a:t>squared</a:t>
            </a:r>
            <a:r>
              <a:rPr lang="en-GB" b="1" dirty="0" smtClean="0">
                <a:solidFill>
                  <a:schemeClr val="tx2"/>
                </a:solidFill>
              </a:rPr>
              <a:t> residuals</a:t>
            </a:r>
            <a:endParaRPr lang="en-GB" dirty="0" smtClean="0"/>
          </a:p>
          <a:p>
            <a:r>
              <a:rPr lang="en-GB" dirty="0" smtClean="0"/>
              <a:t>This method of finding the “best fitting line” is called </a:t>
            </a:r>
            <a:r>
              <a:rPr lang="en-GB" dirty="0"/>
              <a:t>the </a:t>
            </a:r>
            <a:r>
              <a:rPr lang="en-GB" b="1" dirty="0" smtClean="0">
                <a:solidFill>
                  <a:schemeClr val="tx2"/>
                </a:solidFill>
              </a:rPr>
              <a:t>method </a:t>
            </a:r>
            <a:r>
              <a:rPr lang="en-GB" b="1" dirty="0">
                <a:solidFill>
                  <a:schemeClr val="tx2"/>
                </a:solidFill>
              </a:rPr>
              <a:t>of least </a:t>
            </a:r>
            <a:r>
              <a:rPr lang="en-GB" b="1" dirty="0" smtClean="0">
                <a:solidFill>
                  <a:schemeClr val="tx2"/>
                </a:solidFill>
              </a:rPr>
              <a:t>squares.</a:t>
            </a:r>
          </a:p>
          <a:p>
            <a:r>
              <a:rPr lang="en-GB" dirty="0" smtClean="0"/>
              <a:t>Automatically obtained by statistical software (e.g., R Studio)</a:t>
            </a:r>
            <a:endParaRPr lang="en-GB" dirty="0"/>
          </a:p>
          <a:p>
            <a:pPr marL="0" indent="0">
              <a:buNone/>
            </a:pPr>
            <a:endParaRPr lang="en-GB" b="1" baseline="30000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2" t="10346" b="3068"/>
          <a:stretch/>
        </p:blipFill>
        <p:spPr bwMode="auto">
          <a:xfrm>
            <a:off x="6357007" y="1752599"/>
            <a:ext cx="4879428" cy="426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51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Interim Summary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 smtClean="0"/>
              <a:t>The regression equation is </a:t>
            </a:r>
          </a:p>
          <a:p>
            <a:endParaRPr lang="en-GB" sz="1800" dirty="0"/>
          </a:p>
          <a:p>
            <a:pPr marL="0" indent="0" algn="ctr">
              <a:buNone/>
            </a:pPr>
            <a:r>
              <a:rPr lang="en-GB" sz="4400" dirty="0"/>
              <a:t>Ŷ = a + bX</a:t>
            </a:r>
          </a:p>
          <a:p>
            <a:endParaRPr lang="en-GB" sz="1800" dirty="0"/>
          </a:p>
          <a:p>
            <a:r>
              <a:rPr lang="en-GB" dirty="0" smtClean="0"/>
              <a:t>This is a </a:t>
            </a:r>
            <a:r>
              <a:rPr lang="en-GB" b="1" dirty="0" smtClean="0">
                <a:solidFill>
                  <a:schemeClr val="tx2"/>
                </a:solidFill>
              </a:rPr>
              <a:t>linear model </a:t>
            </a:r>
            <a:r>
              <a:rPr lang="en-GB" dirty="0" smtClean="0"/>
              <a:t>of our data</a:t>
            </a:r>
          </a:p>
          <a:p>
            <a:endParaRPr lang="en-GB" dirty="0"/>
          </a:p>
          <a:p>
            <a:r>
              <a:rPr lang="en-GB" dirty="0" smtClean="0"/>
              <a:t>The values of </a:t>
            </a:r>
            <a:r>
              <a:rPr lang="en-GB" b="1" dirty="0" smtClean="0"/>
              <a:t>a</a:t>
            </a:r>
            <a:r>
              <a:rPr lang="en-GB" dirty="0" smtClean="0"/>
              <a:t> (the intercept) and </a:t>
            </a:r>
            <a:r>
              <a:rPr lang="en-GB" b="1" dirty="0" smtClean="0"/>
              <a:t>b</a:t>
            </a:r>
            <a:r>
              <a:rPr lang="en-GB" dirty="0" smtClean="0"/>
              <a:t> (the slope) are the values that minimize the sum of the squared residuals </a:t>
            </a:r>
          </a:p>
          <a:p>
            <a:endParaRPr lang="en-GB" dirty="0" smtClean="0"/>
          </a:p>
          <a:p>
            <a:r>
              <a:rPr lang="en-GB" b="1" dirty="0" smtClean="0"/>
              <a:t>a</a:t>
            </a:r>
            <a:r>
              <a:rPr lang="en-GB" dirty="0" smtClean="0"/>
              <a:t> and </a:t>
            </a:r>
            <a:r>
              <a:rPr lang="en-GB" b="1" dirty="0" smtClean="0"/>
              <a:t>b</a:t>
            </a:r>
            <a:r>
              <a:rPr lang="en-GB" dirty="0" smtClean="0"/>
              <a:t> are automatically calculated by </a:t>
            </a:r>
            <a:r>
              <a:rPr lang="en-GB" dirty="0" err="1" smtClean="0"/>
              <a:t>RStudio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08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10" y="1902860"/>
            <a:ext cx="4834790" cy="441539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438400" y="3722701"/>
            <a:ext cx="3657600" cy="68915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02222"/>
          </a:xfrm>
        </p:spPr>
        <p:txBody>
          <a:bodyPr/>
          <a:lstStyle/>
          <a:p>
            <a:r>
              <a:rPr lang="en-GB" dirty="0" smtClean="0"/>
              <a:t>Using the regression equation for </a:t>
            </a:r>
            <a:r>
              <a:rPr lang="en-GB" u="sng" dirty="0" smtClean="0"/>
              <a:t>prediction</a:t>
            </a:r>
            <a:endParaRPr lang="en-GB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41932" y="1376861"/>
            <a:ext cx="469286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/>
              <a:t>The regression equation can be used to predict the value of Y for a given value of X.</a:t>
            </a:r>
          </a:p>
          <a:p>
            <a:endParaRPr lang="en-GB" sz="2300" dirty="0"/>
          </a:p>
          <a:p>
            <a:r>
              <a:rPr lang="en-GB" sz="2300" dirty="0"/>
              <a:t>If a person’s </a:t>
            </a:r>
            <a:r>
              <a:rPr lang="en-GB" sz="2300" dirty="0" smtClean="0"/>
              <a:t>Screen Time </a:t>
            </a:r>
            <a:r>
              <a:rPr lang="en-GB" sz="2300" dirty="0"/>
              <a:t>score = </a:t>
            </a:r>
            <a:r>
              <a:rPr lang="en-GB" sz="2300" b="1" dirty="0" smtClean="0">
                <a:solidFill>
                  <a:schemeClr val="tx2"/>
                </a:solidFill>
              </a:rPr>
              <a:t>7 hours</a:t>
            </a:r>
            <a:r>
              <a:rPr lang="en-GB" sz="2300" dirty="0" smtClean="0"/>
              <a:t>, </a:t>
            </a:r>
            <a:r>
              <a:rPr lang="en-GB" sz="2300" dirty="0"/>
              <a:t>what is their predicted </a:t>
            </a:r>
            <a:r>
              <a:rPr lang="en-GB" sz="2300" dirty="0" smtClean="0"/>
              <a:t>Anxiety score?</a:t>
            </a:r>
            <a:endParaRPr lang="en-GB" sz="2300" dirty="0"/>
          </a:p>
          <a:p>
            <a:endParaRPr lang="en-GB" sz="2300" b="1" dirty="0"/>
          </a:p>
          <a:p>
            <a:r>
              <a:rPr lang="en-GB" sz="2300" b="1" dirty="0" smtClean="0"/>
              <a:t>Anxiety </a:t>
            </a:r>
            <a:r>
              <a:rPr lang="en-GB" sz="2300" b="1" dirty="0"/>
              <a:t>= </a:t>
            </a:r>
            <a:r>
              <a:rPr lang="en-GB" sz="2300" b="1" dirty="0" smtClean="0"/>
              <a:t>5.59 </a:t>
            </a:r>
            <a:r>
              <a:rPr lang="en-GB" sz="2300" b="1" dirty="0"/>
              <a:t>+ </a:t>
            </a:r>
            <a:r>
              <a:rPr lang="en-GB" sz="2300" b="1" dirty="0" smtClean="0"/>
              <a:t>0.13*Screen Time </a:t>
            </a:r>
            <a:endParaRPr lang="en-GB" sz="2300" b="1" dirty="0"/>
          </a:p>
          <a:p>
            <a:endParaRPr lang="en-GB" sz="2300" b="1" dirty="0"/>
          </a:p>
          <a:p>
            <a:r>
              <a:rPr lang="en-GB" sz="2300" b="1" dirty="0" smtClean="0"/>
              <a:t>Anxiety </a:t>
            </a:r>
            <a:r>
              <a:rPr lang="en-GB" sz="2300" b="1" dirty="0"/>
              <a:t>= </a:t>
            </a:r>
            <a:r>
              <a:rPr lang="en-GB" sz="2300" b="1" dirty="0" smtClean="0"/>
              <a:t>5.59 </a:t>
            </a:r>
            <a:r>
              <a:rPr lang="en-GB" sz="2300" b="1" dirty="0"/>
              <a:t>+ </a:t>
            </a:r>
            <a:r>
              <a:rPr lang="en-GB" sz="2300" b="1" dirty="0" smtClean="0"/>
              <a:t>(0.13*7)</a:t>
            </a:r>
            <a:endParaRPr lang="en-GB" sz="2300" b="1" dirty="0"/>
          </a:p>
          <a:p>
            <a:r>
              <a:rPr lang="en-GB" sz="2300" b="1" dirty="0" smtClean="0"/>
              <a:t>Anxiety </a:t>
            </a:r>
            <a:r>
              <a:rPr lang="en-GB" sz="2300" b="1" dirty="0"/>
              <a:t>= </a:t>
            </a:r>
            <a:r>
              <a:rPr lang="en-GB" sz="2300" b="1" dirty="0" smtClean="0"/>
              <a:t>6.5</a:t>
            </a:r>
            <a:endParaRPr lang="en-GB" sz="2300" b="1" dirty="0"/>
          </a:p>
          <a:p>
            <a:endParaRPr lang="en-GB" sz="2300" b="1" dirty="0"/>
          </a:p>
          <a:p>
            <a:r>
              <a:rPr lang="en-GB" sz="2300" b="1" u="sng" dirty="0">
                <a:solidFill>
                  <a:schemeClr val="tx2"/>
                </a:solidFill>
              </a:rPr>
              <a:t>The predicted </a:t>
            </a:r>
            <a:r>
              <a:rPr lang="en-GB" sz="2300" b="1" u="sng" dirty="0" smtClean="0">
                <a:solidFill>
                  <a:schemeClr val="tx2"/>
                </a:solidFill>
              </a:rPr>
              <a:t>Anxiety Score is 6.5</a:t>
            </a:r>
            <a:endParaRPr lang="en-GB" sz="2300" b="1" u="sng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038600" y="4117032"/>
            <a:ext cx="17679" cy="1006269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135785" y="4114800"/>
            <a:ext cx="1902815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56198" y="388620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B050"/>
                </a:solidFill>
              </a:rPr>
              <a:t>6.5</a:t>
            </a:r>
            <a:endParaRPr lang="en-GB" sz="20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6200" y="50585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B050"/>
                </a:solidFill>
              </a:rPr>
              <a:t>7</a:t>
            </a:r>
            <a:endParaRPr lang="en-GB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8418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Assumptions of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362200"/>
            <a:ext cx="4267200" cy="4191000"/>
          </a:xfrm>
        </p:spPr>
        <p:txBody>
          <a:bodyPr>
            <a:no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Linearity</a:t>
            </a:r>
          </a:p>
          <a:p>
            <a:pPr lvl="1"/>
            <a:r>
              <a:rPr lang="en-GB" sz="2400" dirty="0"/>
              <a:t>There should be a </a:t>
            </a:r>
            <a:r>
              <a:rPr lang="en-GB" sz="2400" dirty="0">
                <a:solidFill>
                  <a:schemeClr val="tx2"/>
                </a:solidFill>
              </a:rPr>
              <a:t>linear relationship </a:t>
            </a:r>
            <a:r>
              <a:rPr lang="en-GB" sz="2400" dirty="0"/>
              <a:t>between the values of X and values of Y (at least over the range of X considered).</a:t>
            </a:r>
          </a:p>
          <a:p>
            <a:pPr lvl="1"/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400" dirty="0"/>
              <a:t>with a </a:t>
            </a:r>
            <a:r>
              <a:rPr lang="en-GB" sz="2400" dirty="0">
                <a:solidFill>
                  <a:schemeClr val="tx2"/>
                </a:solidFill>
              </a:rPr>
              <a:t>scatterplot</a:t>
            </a:r>
            <a:r>
              <a:rPr lang="en-GB" sz="2400" dirty="0"/>
              <a:t>.</a:t>
            </a:r>
          </a:p>
          <a:p>
            <a:endParaRPr lang="en-GB" sz="2200" dirty="0"/>
          </a:p>
          <a:p>
            <a:pPr lvl="1"/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269278"/>
              </p:ext>
            </p:extLst>
          </p:nvPr>
        </p:nvGraphicFramePr>
        <p:xfrm>
          <a:off x="6597648" y="2514600"/>
          <a:ext cx="3079752" cy="2728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9677400" y="3167390"/>
            <a:ext cx="412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  <a:sym typeface="Wingdings"/>
              </a:rPr>
              <a:t>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98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4722"/>
            <a:ext cx="10972800" cy="891380"/>
          </a:xfrm>
        </p:spPr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9296400" cy="3916363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</a:rPr>
              <a:t>Sessions</a:t>
            </a:r>
          </a:p>
          <a:p>
            <a:pPr lvl="1"/>
            <a:r>
              <a:rPr lang="en-GB" sz="2400" dirty="0" smtClean="0"/>
              <a:t>7 sessions, weekly until 07/03/22</a:t>
            </a:r>
          </a:p>
          <a:p>
            <a:pPr lvl="1"/>
            <a:r>
              <a:rPr lang="en-GB" sz="2400" dirty="0" smtClean="0"/>
              <a:t>No session on 21/02/22</a:t>
            </a:r>
          </a:p>
          <a:p>
            <a:r>
              <a:rPr lang="en-GB" sz="2400" b="1" dirty="0" smtClean="0">
                <a:solidFill>
                  <a:schemeClr val="tx2"/>
                </a:solidFill>
              </a:rPr>
              <a:t>Format</a:t>
            </a:r>
          </a:p>
          <a:p>
            <a:pPr lvl="1"/>
            <a:r>
              <a:rPr lang="en-GB" sz="2400" dirty="0" smtClean="0"/>
              <a:t>Mondays</a:t>
            </a:r>
          </a:p>
          <a:p>
            <a:pPr lvl="2"/>
            <a:r>
              <a:rPr lang="en-GB" sz="2400" dirty="0" smtClean="0"/>
              <a:t>Short lecture</a:t>
            </a:r>
          </a:p>
          <a:p>
            <a:pPr lvl="2"/>
            <a:r>
              <a:rPr lang="en-GB" sz="2400" dirty="0" smtClean="0"/>
              <a:t>Worksheet</a:t>
            </a:r>
          </a:p>
          <a:p>
            <a:pPr lvl="1"/>
            <a:r>
              <a:rPr lang="en-GB" sz="2400" dirty="0" smtClean="0"/>
              <a:t>Fridays</a:t>
            </a:r>
          </a:p>
          <a:p>
            <a:pPr lvl="2"/>
            <a:r>
              <a:rPr lang="en-GB" sz="2400" dirty="0" smtClean="0"/>
              <a:t>Support session (4-5pm first two </a:t>
            </a:r>
            <a:r>
              <a:rPr lang="en-GB" sz="2400" dirty="0" err="1" smtClean="0"/>
              <a:t>wks</a:t>
            </a:r>
            <a:r>
              <a:rPr lang="en-GB" sz="2400" dirty="0" smtClean="0"/>
              <a:t>, then 1-2pm after)</a:t>
            </a:r>
            <a:endParaRPr lang="en-GB" sz="2400" dirty="0"/>
          </a:p>
          <a:p>
            <a:r>
              <a:rPr lang="en-GB" sz="2400" b="1" dirty="0" smtClean="0">
                <a:solidFill>
                  <a:schemeClr val="tx2"/>
                </a:solidFill>
              </a:rPr>
              <a:t>Analysis Assessment</a:t>
            </a:r>
            <a:r>
              <a:rPr lang="en-GB" sz="2400" b="1" dirty="0">
                <a:solidFill>
                  <a:schemeClr val="tx2"/>
                </a:solidFill>
              </a:rPr>
              <a:t> </a:t>
            </a:r>
            <a:r>
              <a:rPr lang="en-GB" sz="2400" b="1" dirty="0" smtClean="0">
                <a:solidFill>
                  <a:schemeClr val="tx2"/>
                </a:solidFill>
              </a:rPr>
              <a:t>(50%)</a:t>
            </a:r>
          </a:p>
          <a:p>
            <a:pPr lvl="1"/>
            <a:r>
              <a:rPr lang="en-GB" sz="2400" dirty="0"/>
              <a:t>Details released in third session</a:t>
            </a:r>
          </a:p>
          <a:p>
            <a:pPr lvl="2"/>
            <a:r>
              <a:rPr lang="en-GB" sz="2400" dirty="0"/>
              <a:t>31/03/22. </a:t>
            </a:r>
            <a:r>
              <a:rPr lang="en-GB" sz="2400" dirty="0" smtClean="0"/>
              <a:t>Submission deadline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Assumptions of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857839"/>
            <a:ext cx="9525000" cy="45259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Constant variance of the residuals (homoscedasticity)</a:t>
            </a:r>
          </a:p>
          <a:p>
            <a:pPr lvl="1"/>
            <a:r>
              <a:rPr lang="en-GB" sz="2200" dirty="0"/>
              <a:t>For each value of X, the residuals should have the same </a:t>
            </a:r>
            <a:r>
              <a:rPr lang="en-GB" sz="2200" dirty="0" smtClean="0"/>
              <a:t>variance.</a:t>
            </a:r>
          </a:p>
          <a:p>
            <a:pPr lvl="1"/>
            <a:r>
              <a:rPr lang="en-GB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200" dirty="0"/>
              <a:t>with scatterplot of predicted </a:t>
            </a:r>
            <a:r>
              <a:rPr lang="en-GB" sz="2200" dirty="0" smtClean="0"/>
              <a:t>(fitted) values </a:t>
            </a:r>
            <a:r>
              <a:rPr lang="en-GB" sz="2200" dirty="0"/>
              <a:t>vs. </a:t>
            </a:r>
            <a:r>
              <a:rPr lang="en-GB" sz="2200" dirty="0" smtClean="0"/>
              <a:t>residuals:</a:t>
            </a:r>
            <a:endParaRPr lang="en-GB" sz="2200" dirty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84165" y="4256533"/>
            <a:ext cx="8194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>
                <a:solidFill>
                  <a:srgbClr val="00B050"/>
                </a:solidFill>
                <a:sym typeface="Wingdings"/>
              </a:rPr>
              <a:t>ok</a:t>
            </a:r>
            <a:r>
              <a:rPr lang="en-GB" sz="32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GB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154435"/>
            <a:ext cx="5457447" cy="4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14042"/>
            <a:ext cx="8229600" cy="46575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Assumptions of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5410200" cy="3172293"/>
          </a:xfrm>
        </p:spPr>
        <p:txBody>
          <a:bodyPr>
            <a:noAutofit/>
          </a:bodyPr>
          <a:lstStyle/>
          <a:p>
            <a:pPr marL="266700" indent="0">
              <a:buNone/>
            </a:pPr>
            <a:r>
              <a:rPr lang="en-GB" sz="2200" b="1" dirty="0">
                <a:solidFill>
                  <a:schemeClr val="tx2"/>
                </a:solidFill>
              </a:rPr>
              <a:t>Independence of residuals</a:t>
            </a:r>
          </a:p>
          <a:p>
            <a:pPr lvl="1"/>
            <a:r>
              <a:rPr lang="en-GB" sz="2200" dirty="0"/>
              <a:t>The value of one residual should not be correlated with the next (the value of one residual does not predict another).</a:t>
            </a:r>
          </a:p>
          <a:p>
            <a:pPr lvl="1"/>
            <a:r>
              <a:rPr lang="en-GB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200" dirty="0"/>
              <a:t>with scatterplot of </a:t>
            </a:r>
            <a:r>
              <a:rPr lang="en-GB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residuals vs. predicted </a:t>
            </a:r>
            <a:r>
              <a:rPr lang="en-GB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values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37400" y="6255326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81914" y="4410031"/>
            <a:ext cx="18680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  <a:sym typeface="Wingdings"/>
              </a:rPr>
              <a:t> </a:t>
            </a:r>
            <a:r>
              <a:rPr lang="en-GB" b="1" dirty="0">
                <a:solidFill>
                  <a:srgbClr val="C00000"/>
                </a:solidFill>
                <a:sym typeface="Wingdings"/>
              </a:rPr>
              <a:t>non-independence evident</a:t>
            </a:r>
            <a:endParaRPr lang="en-GB" sz="1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7400" y="27432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sym typeface="Wingdings"/>
              </a:rPr>
              <a:t></a:t>
            </a:r>
            <a:r>
              <a:rPr lang="en-GB" sz="2800" b="1" dirty="0">
                <a:solidFill>
                  <a:srgbClr val="00B050"/>
                </a:solidFill>
                <a:sym typeface="Wingdings"/>
              </a:rPr>
              <a:t> </a:t>
            </a:r>
            <a:r>
              <a:rPr lang="en-GB" b="1" dirty="0">
                <a:solidFill>
                  <a:srgbClr val="00B050"/>
                </a:solidFill>
                <a:sym typeface="Wingdings"/>
              </a:rPr>
              <a:t>Pattern </a:t>
            </a:r>
            <a:r>
              <a:rPr lang="en-GB" b="1" dirty="0" smtClean="0">
                <a:solidFill>
                  <a:srgbClr val="00B050"/>
                </a:solidFill>
                <a:sym typeface="Wingdings"/>
              </a:rPr>
              <a:t>ok</a:t>
            </a:r>
            <a:endParaRPr lang="en-GB" sz="1400" b="1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026453"/>
            <a:ext cx="3142494" cy="2612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146541"/>
            <a:ext cx="3142494" cy="26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3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905000"/>
            <a:ext cx="7162800" cy="4068764"/>
          </a:xfrm>
        </p:spPr>
        <p:txBody>
          <a:bodyPr>
            <a:normAutofit/>
          </a:bodyPr>
          <a:lstStyle/>
          <a:p>
            <a:r>
              <a:rPr lang="en-GB" dirty="0" smtClean="0"/>
              <a:t>The proportion of the total variability in the outcome variable that can be accounted for by the model is given by R</a:t>
            </a:r>
            <a:r>
              <a:rPr lang="en-GB" baseline="30000" dirty="0" smtClean="0"/>
              <a:t>2</a:t>
            </a:r>
            <a:endParaRPr lang="en-GB" dirty="0"/>
          </a:p>
          <a:p>
            <a:r>
              <a:rPr lang="en-GB" dirty="0" smtClean="0"/>
              <a:t>Multiply R</a:t>
            </a:r>
            <a:r>
              <a:rPr lang="en-GB" baseline="30000" dirty="0" smtClean="0"/>
              <a:t>2</a:t>
            </a:r>
            <a:r>
              <a:rPr lang="en-GB" dirty="0" smtClean="0"/>
              <a:t> by 100 to report as a percentage. </a:t>
            </a:r>
          </a:p>
          <a:p>
            <a:r>
              <a:rPr lang="en-GB" dirty="0" smtClean="0"/>
              <a:t>For example, if </a:t>
            </a:r>
            <a:r>
              <a:rPr lang="en-GB" b="1" dirty="0" smtClean="0"/>
              <a:t>R</a:t>
            </a:r>
            <a:r>
              <a:rPr lang="en-GB" b="1" baseline="30000" dirty="0" smtClean="0"/>
              <a:t>2</a:t>
            </a:r>
            <a:r>
              <a:rPr lang="en-GB" b="1" dirty="0" smtClean="0"/>
              <a:t> = .3412</a:t>
            </a:r>
            <a:r>
              <a:rPr lang="en-GB" dirty="0" smtClean="0"/>
              <a:t>, then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34.12% of the total variability in the outcome variable (anxiety) can be accounted for by the regression model (screen time)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540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Evaluating the Regression Model: R</a:t>
            </a:r>
            <a:r>
              <a:rPr lang="en-GB" sz="2800" baseline="30000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377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9093"/>
            <a:ext cx="6756400" cy="3992564"/>
          </a:xfrm>
        </p:spPr>
        <p:txBody>
          <a:bodyPr>
            <a:normAutofit/>
          </a:bodyPr>
          <a:lstStyle/>
          <a:p>
            <a:r>
              <a:rPr lang="en-GB" dirty="0" smtClean="0"/>
              <a:t>If we only had the outcome variable (and no predictor), the </a:t>
            </a:r>
            <a:r>
              <a:rPr lang="en-GB" smtClean="0"/>
              <a:t>best prediction or </a:t>
            </a:r>
            <a:r>
              <a:rPr lang="en-GB" dirty="0" smtClean="0"/>
              <a:t>“model” of the outcome would be its </a:t>
            </a:r>
            <a:r>
              <a:rPr lang="en-GB" b="1" dirty="0" smtClean="0">
                <a:solidFill>
                  <a:schemeClr val="tx2"/>
                </a:solidFill>
              </a:rPr>
              <a:t>mean value</a:t>
            </a:r>
            <a:r>
              <a:rPr lang="en-GB" dirty="0" smtClean="0">
                <a:solidFill>
                  <a:schemeClr val="tx2"/>
                </a:solidFill>
              </a:rPr>
              <a:t> </a:t>
            </a:r>
            <a:r>
              <a:rPr lang="en-GB" dirty="0" smtClean="0"/>
              <a:t>(e.g., the mean Anxiety Score).</a:t>
            </a:r>
          </a:p>
          <a:p>
            <a:r>
              <a:rPr lang="en-GB" dirty="0" smtClean="0"/>
              <a:t>This is called the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null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tx2"/>
                </a:solidFill>
              </a:rPr>
              <a:t>model</a:t>
            </a:r>
            <a:r>
              <a:rPr lang="en-GB" dirty="0" smtClean="0"/>
              <a:t> or </a:t>
            </a:r>
            <a:r>
              <a:rPr lang="en-GB" b="1" dirty="0" smtClean="0">
                <a:solidFill>
                  <a:schemeClr val="tx2"/>
                </a:solidFill>
              </a:rPr>
              <a:t>Intercept-only model</a:t>
            </a:r>
            <a:r>
              <a:rPr lang="en-GB" dirty="0" smtClean="0"/>
              <a:t>.</a:t>
            </a:r>
          </a:p>
          <a:p>
            <a:r>
              <a:rPr lang="en-GB" dirty="0" smtClean="0"/>
              <a:t>It is the scenario where the predictor does not predict the outcome at all and has a zero-slope (a flat regression line).</a:t>
            </a:r>
          </a:p>
          <a:p>
            <a:endParaRPr lang="en-GB" b="1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Evaluating the Regression Model: </a:t>
            </a:r>
            <a:r>
              <a:rPr lang="en-GB" sz="2800" dirty="0" smtClean="0">
                <a:solidFill>
                  <a:schemeClr val="accent4">
                    <a:lumMod val="50000"/>
                  </a:schemeClr>
                </a:solidFill>
              </a:rPr>
              <a:t>Intercept-only model</a:t>
            </a:r>
            <a:endParaRPr lang="en-GB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976703"/>
            <a:ext cx="3823686" cy="3491996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8686800" y="3660775"/>
            <a:ext cx="2667000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72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06502"/>
            <a:ext cx="9144000" cy="2666999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tx2"/>
                </a:solidFill>
              </a:rPr>
              <a:t>Bayes Factor </a:t>
            </a:r>
            <a:r>
              <a:rPr lang="en-GB" dirty="0"/>
              <a:t>can </a:t>
            </a:r>
            <a:r>
              <a:rPr lang="en-GB" dirty="0" smtClean="0"/>
              <a:t>tell </a:t>
            </a:r>
            <a:r>
              <a:rPr lang="en-GB" dirty="0"/>
              <a:t>us whether </a:t>
            </a:r>
            <a:r>
              <a:rPr lang="en-GB" dirty="0" smtClean="0"/>
              <a:t>there’s more evidence for the regression </a:t>
            </a:r>
            <a:r>
              <a:rPr lang="en-GB" dirty="0"/>
              <a:t>model </a:t>
            </a:r>
            <a:r>
              <a:rPr lang="en-GB" dirty="0" smtClean="0"/>
              <a:t>than </a:t>
            </a:r>
            <a:r>
              <a:rPr lang="en-GB" dirty="0"/>
              <a:t>the intercept-only model.</a:t>
            </a:r>
          </a:p>
          <a:p>
            <a:r>
              <a:rPr lang="en-GB" dirty="0" smtClean="0"/>
              <a:t>More formally, the BF is the likelihood of the model given the data, relative to that of another model (</a:t>
            </a:r>
            <a:r>
              <a:rPr lang="en-GB" dirty="0" err="1" smtClean="0"/>
              <a:t>Rouder</a:t>
            </a:r>
            <a:r>
              <a:rPr lang="en-GB" dirty="0" smtClean="0"/>
              <a:t> &amp; Morey, 2013)</a:t>
            </a:r>
          </a:p>
          <a:p>
            <a:r>
              <a:rPr lang="en-GB" dirty="0" smtClean="0"/>
              <a:t>For example, if the BF for a simple regression model is </a:t>
            </a:r>
            <a:r>
              <a:rPr lang="en-GB" b="1" dirty="0" smtClean="0">
                <a:solidFill>
                  <a:schemeClr val="tx2"/>
                </a:solidFill>
              </a:rPr>
              <a:t>3</a:t>
            </a:r>
            <a:r>
              <a:rPr lang="en-GB" dirty="0" smtClean="0"/>
              <a:t>, then it is </a:t>
            </a:r>
            <a:r>
              <a:rPr lang="en-GB" dirty="0" smtClean="0">
                <a:solidFill>
                  <a:schemeClr val="tx2"/>
                </a:solidFill>
              </a:rPr>
              <a:t>three</a:t>
            </a:r>
            <a:r>
              <a:rPr lang="en-GB" dirty="0" smtClean="0"/>
              <a:t> times more likely than the intercept only model.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Evaluating the Regression Model: </a:t>
            </a:r>
            <a:r>
              <a:rPr lang="en-GB" sz="2800" dirty="0" smtClean="0">
                <a:solidFill>
                  <a:schemeClr val="accent4">
                    <a:lumMod val="50000"/>
                  </a:schemeClr>
                </a:solidFill>
              </a:rPr>
              <a:t>Bayes Factor</a:t>
            </a:r>
            <a:endParaRPr lang="en-GB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783" y="6077248"/>
            <a:ext cx="7297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Rouder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J. N., &amp; Morey, R. D. (2012). Default Bayes factors for model selection in regression. 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Multivariate </a:t>
            </a:r>
            <a:r>
              <a:rPr lang="en-GB" i="1" dirty="0" err="1">
                <a:solidFill>
                  <a:schemeClr val="bg1">
                    <a:lumMod val="50000"/>
                  </a:schemeClr>
                </a:solidFill>
              </a:rPr>
              <a:t>Behavioral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 Research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 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47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(6), 877-903.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543800" y="6042098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*Other approaches exist (e.g., frequentist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approaches using 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-values)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596099" y="3981130"/>
            <a:ext cx="7504875" cy="1631216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BFs greater than 1 </a:t>
            </a:r>
            <a:r>
              <a:rPr lang="en-GB" sz="2000" dirty="0"/>
              <a:t>= regression model more </a:t>
            </a:r>
            <a:r>
              <a:rPr lang="en-GB" sz="2000" dirty="0" smtClean="0"/>
              <a:t>likely than intercept-only</a:t>
            </a:r>
            <a:endParaRPr lang="en-GB" sz="2000" dirty="0"/>
          </a:p>
          <a:p>
            <a:r>
              <a:rPr lang="en-GB" sz="2000" b="1" dirty="0">
                <a:solidFill>
                  <a:schemeClr val="tx2"/>
                </a:solidFill>
              </a:rPr>
              <a:t>BFs less than 1</a:t>
            </a:r>
            <a:r>
              <a:rPr lang="en-GB" sz="2000" b="1" dirty="0"/>
              <a:t> </a:t>
            </a:r>
            <a:r>
              <a:rPr lang="en-GB" sz="2000" dirty="0"/>
              <a:t>= intercept-only model more likely</a:t>
            </a:r>
          </a:p>
          <a:p>
            <a:r>
              <a:rPr lang="en-GB" sz="2000" b="1" dirty="0">
                <a:solidFill>
                  <a:schemeClr val="tx2"/>
                </a:solidFill>
              </a:rPr>
              <a:t>BFs greater than 3 </a:t>
            </a:r>
            <a:r>
              <a:rPr lang="en-GB" sz="2000" dirty="0"/>
              <a:t>= </a:t>
            </a:r>
            <a:r>
              <a:rPr lang="en-GB" sz="2000" dirty="0" smtClean="0"/>
              <a:t>substantial </a:t>
            </a:r>
            <a:r>
              <a:rPr lang="en-GB" sz="2000" dirty="0"/>
              <a:t>evidence for the regression model</a:t>
            </a:r>
          </a:p>
          <a:p>
            <a:r>
              <a:rPr lang="en-GB" sz="2000" b="1" dirty="0">
                <a:solidFill>
                  <a:schemeClr val="tx2"/>
                </a:solidFill>
              </a:rPr>
              <a:t>BFs less than 0.33 </a:t>
            </a:r>
            <a:r>
              <a:rPr lang="en-GB" sz="2000" dirty="0"/>
              <a:t>= </a:t>
            </a:r>
            <a:r>
              <a:rPr lang="en-GB" sz="2000" dirty="0" smtClean="0"/>
              <a:t>substantial </a:t>
            </a:r>
            <a:r>
              <a:rPr lang="en-GB" sz="2000" dirty="0"/>
              <a:t>evidence for the intercept-only model </a:t>
            </a:r>
          </a:p>
          <a:p>
            <a:r>
              <a:rPr lang="en-GB" sz="2000" b="1" dirty="0" smtClean="0">
                <a:solidFill>
                  <a:schemeClr val="tx2"/>
                </a:solidFill>
              </a:rPr>
              <a:t>BFs </a:t>
            </a:r>
            <a:r>
              <a:rPr lang="en-GB" sz="2000" b="1" dirty="0">
                <a:solidFill>
                  <a:schemeClr val="tx2"/>
                </a:solidFill>
              </a:rPr>
              <a:t>between 0.33 to 3 </a:t>
            </a:r>
            <a:r>
              <a:rPr lang="en-GB" sz="2000" dirty="0"/>
              <a:t>are considered </a:t>
            </a:r>
            <a:r>
              <a:rPr lang="en-GB" sz="2000" dirty="0">
                <a:solidFill>
                  <a:schemeClr val="tx2"/>
                </a:solidFill>
              </a:rPr>
              <a:t>inconclusive</a:t>
            </a:r>
            <a:r>
              <a:rPr lang="en-GB" sz="2000" dirty="0"/>
              <a:t> </a:t>
            </a:r>
            <a:r>
              <a:rPr lang="en-GB" sz="2000" dirty="0" smtClean="0"/>
              <a:t>evidence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57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2438400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Activity: Remainder of Session</a:t>
            </a:r>
          </a:p>
          <a:p>
            <a:r>
              <a:rPr lang="en-GB" sz="3200" b="1" dirty="0" smtClean="0"/>
              <a:t>Start Worksheet 1 and Exercises using </a:t>
            </a:r>
            <a:r>
              <a:rPr lang="en-GB" sz="3200" b="1" dirty="0" err="1" smtClean="0"/>
              <a:t>RStudio</a:t>
            </a:r>
            <a:endParaRPr lang="en-GB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66800" y="4250928"/>
            <a:ext cx="1021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2060"/>
                </a:solidFill>
                <a:hlinkClick r:id="rId3"/>
              </a:rPr>
              <a:t>https://chrisjberry.github.io/datafluencyCB/</a:t>
            </a:r>
            <a:endParaRPr lang="en-GB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611" y="990600"/>
            <a:ext cx="109728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Why Are We Doing This?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133600"/>
            <a:ext cx="6705600" cy="39925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/>
              <a:t>Become better psychologists</a:t>
            </a:r>
          </a:p>
          <a:p>
            <a:pPr>
              <a:lnSpc>
                <a:spcPct val="150000"/>
              </a:lnSpc>
            </a:pPr>
            <a:r>
              <a:rPr lang="en-GB" sz="3200" dirty="0" smtClean="0"/>
              <a:t>Draw sound inferences from data</a:t>
            </a:r>
          </a:p>
          <a:p>
            <a:pPr>
              <a:lnSpc>
                <a:spcPct val="150000"/>
              </a:lnSpc>
            </a:pPr>
            <a:r>
              <a:rPr lang="en-GB" sz="3200" dirty="0" smtClean="0"/>
              <a:t>To better understand the literature</a:t>
            </a:r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44780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Closely related to </a:t>
            </a:r>
            <a:r>
              <a:rPr lang="en-GB" b="1" dirty="0" smtClean="0">
                <a:solidFill>
                  <a:schemeClr val="tx2"/>
                </a:solidFill>
              </a:rPr>
              <a:t>correlation</a:t>
            </a:r>
            <a:r>
              <a:rPr lang="en-GB" dirty="0" smtClean="0"/>
              <a:t>, which describes the </a:t>
            </a:r>
            <a:r>
              <a:rPr lang="en-GB" b="1" dirty="0" smtClean="0">
                <a:solidFill>
                  <a:schemeClr val="accent1"/>
                </a:solidFill>
              </a:rPr>
              <a:t>strength of association </a:t>
            </a:r>
            <a:r>
              <a:rPr lang="en-GB" dirty="0" smtClean="0"/>
              <a:t>between two variables (X and Y).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b="1" dirty="0" smtClean="0">
                <a:solidFill>
                  <a:schemeClr val="tx2"/>
                </a:solidFill>
              </a:rPr>
              <a:t>Regression</a:t>
            </a:r>
            <a:r>
              <a:rPr lang="en-GB" dirty="0" smtClean="0"/>
              <a:t>: </a:t>
            </a:r>
            <a:br>
              <a:rPr lang="en-GB" dirty="0" smtClean="0"/>
            </a:br>
            <a:r>
              <a:rPr lang="en-GB" dirty="0" smtClean="0"/>
              <a:t>enables the </a:t>
            </a:r>
            <a:r>
              <a:rPr lang="en-GB" b="1" dirty="0" smtClean="0">
                <a:solidFill>
                  <a:schemeClr val="accent1"/>
                </a:solidFill>
              </a:rPr>
              <a:t>prediction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 smtClean="0"/>
              <a:t>of values of Y from values of X.</a:t>
            </a:r>
          </a:p>
          <a:p>
            <a:pPr lvl="1"/>
            <a:r>
              <a:rPr lang="en-GB" dirty="0" smtClean="0"/>
              <a:t>A </a:t>
            </a:r>
            <a:r>
              <a:rPr lang="en-GB" b="1" dirty="0" smtClean="0">
                <a:solidFill>
                  <a:schemeClr val="tx2"/>
                </a:solidFill>
              </a:rPr>
              <a:t>linear</a:t>
            </a:r>
            <a:r>
              <a:rPr lang="en-GB" dirty="0" smtClean="0"/>
              <a:t> equation relates scores of X (e.g., Anxiety) to scores of Y (e.g., Screen Time).</a:t>
            </a:r>
          </a:p>
          <a:p>
            <a:pPr lvl="1"/>
            <a:r>
              <a:rPr lang="en-GB" dirty="0" smtClean="0"/>
              <a:t>The equation is a </a:t>
            </a:r>
            <a:r>
              <a:rPr lang="en-GB" b="1" dirty="0" smtClean="0">
                <a:solidFill>
                  <a:srgbClr val="0070C0"/>
                </a:solidFill>
              </a:rPr>
              <a:t>statistical model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of the relationship between X and Y.</a:t>
            </a:r>
          </a:p>
          <a:p>
            <a:pPr lvl="1"/>
            <a:endParaRPr lang="en-GB" dirty="0" smtClean="0"/>
          </a:p>
          <a:p>
            <a:r>
              <a:rPr lang="en-GB" b="1" dirty="0">
                <a:solidFill>
                  <a:schemeClr val="tx2"/>
                </a:solidFill>
              </a:rPr>
              <a:t>Widely used in </a:t>
            </a:r>
            <a:r>
              <a:rPr lang="en-GB" b="1" dirty="0" smtClean="0">
                <a:solidFill>
                  <a:schemeClr val="tx2"/>
                </a:solidFill>
              </a:rPr>
              <a:t>psychology</a:t>
            </a:r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2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712" y="2000024"/>
            <a:ext cx="5486400" cy="4525963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 smtClean="0">
                <a:solidFill>
                  <a:schemeClr val="tx2"/>
                </a:solidFill>
              </a:rPr>
              <a:t>Teychenne</a:t>
            </a:r>
            <a:r>
              <a:rPr lang="en-GB" b="1" dirty="0" smtClean="0">
                <a:solidFill>
                  <a:schemeClr val="tx2"/>
                </a:solidFill>
              </a:rPr>
              <a:t> &amp; </a:t>
            </a:r>
            <a:r>
              <a:rPr lang="en-GB" b="1" dirty="0" err="1" smtClean="0">
                <a:solidFill>
                  <a:schemeClr val="tx2"/>
                </a:solidFill>
              </a:rPr>
              <a:t>Hinkley</a:t>
            </a:r>
            <a:r>
              <a:rPr lang="en-GB" b="1" dirty="0" smtClean="0">
                <a:solidFill>
                  <a:schemeClr val="tx2"/>
                </a:solidFill>
              </a:rPr>
              <a:t> (2016)</a:t>
            </a:r>
          </a:p>
          <a:p>
            <a:pPr marL="0" indent="0">
              <a:buNone/>
            </a:pPr>
            <a:r>
              <a:rPr lang="en-GB" dirty="0" smtClean="0"/>
              <a:t>Used regression to investigate whether </a:t>
            </a:r>
            <a:r>
              <a:rPr lang="en-GB" dirty="0" smtClean="0">
                <a:solidFill>
                  <a:schemeClr val="tx2"/>
                </a:solidFill>
              </a:rPr>
              <a:t>screen time </a:t>
            </a:r>
            <a:r>
              <a:rPr lang="en-GB" dirty="0" smtClean="0"/>
              <a:t>is associated with </a:t>
            </a:r>
            <a:r>
              <a:rPr lang="en-GB" dirty="0" smtClean="0">
                <a:solidFill>
                  <a:schemeClr val="tx2"/>
                </a:solidFill>
              </a:rPr>
              <a:t>anxiety</a:t>
            </a:r>
            <a:r>
              <a:rPr lang="en-GB" dirty="0" smtClean="0"/>
              <a:t> symptoms in 528 mothers with young children </a:t>
            </a:r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512" y="1830388"/>
            <a:ext cx="4194175" cy="279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48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2" name="Title 40"/>
          <p:cNvSpPr txBox="1">
            <a:spLocks/>
          </p:cNvSpPr>
          <p:nvPr/>
        </p:nvSpPr>
        <p:spPr>
          <a:xfrm>
            <a:off x="1977753" y="2951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Simple Linear Regression</a:t>
            </a:r>
            <a:endParaRPr lang="en-GB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606201" y="5334000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1058"/>
          <p:cNvGrpSpPr>
            <a:grpSpLocks/>
          </p:cNvGrpSpPr>
          <p:nvPr/>
        </p:nvGrpSpPr>
        <p:grpSpPr bwMode="auto">
          <a:xfrm>
            <a:off x="3730353" y="1874359"/>
            <a:ext cx="4191000" cy="3276600"/>
            <a:chOff x="1392" y="1296"/>
            <a:chExt cx="2640" cy="20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</p:grpSp>
      <p:sp>
        <p:nvSpPr>
          <p:cNvPr id="82" name="Line 1077"/>
          <p:cNvSpPr>
            <a:spLocks noChangeShapeType="1"/>
          </p:cNvSpPr>
          <p:nvPr/>
        </p:nvSpPr>
        <p:spPr bwMode="auto">
          <a:xfrm flipV="1">
            <a:off x="3635103" y="3017359"/>
            <a:ext cx="4419600" cy="1207424"/>
          </a:xfrm>
          <a:prstGeom prst="line">
            <a:avLst/>
          </a:prstGeom>
          <a:ln w="57150">
            <a:headEnd/>
            <a:tailEnd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GB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3635103" y="1524000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646326" y="5437256"/>
            <a:ext cx="25526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 smtClean="0"/>
              <a:t>X</a:t>
            </a:r>
          </a:p>
          <a:p>
            <a:pPr algn="ctr"/>
            <a:r>
              <a:rPr lang="en-GB" sz="2400" b="1" dirty="0" smtClean="0">
                <a:solidFill>
                  <a:schemeClr val="tx2"/>
                </a:solidFill>
              </a:rPr>
              <a:t>(e.g., Screen Time)</a:t>
            </a:r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69115" y="2878650"/>
            <a:ext cx="19659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 smtClean="0"/>
              <a:t>Y</a:t>
            </a:r>
          </a:p>
          <a:p>
            <a:pPr algn="ctr"/>
            <a:r>
              <a:rPr lang="en-GB" sz="2400" b="1" dirty="0" smtClean="0">
                <a:solidFill>
                  <a:schemeClr val="tx2"/>
                </a:solidFill>
              </a:rPr>
              <a:t>(e.g., Anxiety)</a:t>
            </a:r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501384" y="1365307"/>
            <a:ext cx="26380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 smtClean="0"/>
          </a:p>
          <a:p>
            <a:r>
              <a:rPr lang="en-GB" sz="2000" dirty="0" smtClean="0"/>
              <a:t>The relation between variables X and Y is described as a </a:t>
            </a:r>
            <a:br>
              <a:rPr lang="en-GB" sz="2000" dirty="0" smtClean="0"/>
            </a:br>
            <a:r>
              <a:rPr lang="en-GB" sz="2000" b="1" dirty="0" smtClean="0">
                <a:solidFill>
                  <a:schemeClr val="accent1"/>
                </a:solidFill>
              </a:rPr>
              <a:t>straight line </a:t>
            </a:r>
            <a:br>
              <a:rPr lang="en-GB" sz="2000" b="1" dirty="0" smtClean="0">
                <a:solidFill>
                  <a:schemeClr val="accent1"/>
                </a:solidFill>
              </a:rPr>
            </a:br>
            <a:r>
              <a:rPr lang="en-GB" sz="2000" dirty="0" smtClean="0"/>
              <a:t>(i.e., a linear relationship).</a:t>
            </a:r>
          </a:p>
          <a:p>
            <a:endParaRPr lang="en-GB" sz="2000" b="1" dirty="0"/>
          </a:p>
          <a:p>
            <a:r>
              <a:rPr lang="en-GB" sz="2000" dirty="0" smtClean="0"/>
              <a:t>The line is </a:t>
            </a:r>
            <a:r>
              <a:rPr lang="en-GB" sz="2000" b="1" dirty="0" smtClean="0">
                <a:solidFill>
                  <a:schemeClr val="accent1"/>
                </a:solidFill>
              </a:rPr>
              <a:t>described by an equation </a:t>
            </a:r>
            <a:r>
              <a:rPr lang="en-GB" sz="2000" dirty="0" smtClean="0"/>
              <a:t>that relates the values of X to the values of Y.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3880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/>
          <a:lstStyle/>
          <a:p>
            <a:r>
              <a:rPr lang="en-GB" dirty="0" smtClean="0"/>
              <a:t>The Simple Regression Equation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4953000"/>
          </a:xfrm>
        </p:spPr>
        <p:txBody>
          <a:bodyPr>
            <a:normAutofit/>
          </a:bodyPr>
          <a:lstStyle/>
          <a:p>
            <a:pPr marL="400050" lvl="1" indent="0" algn="ctr">
              <a:buNone/>
            </a:pPr>
            <a:endParaRPr lang="en-GB" sz="1800" dirty="0"/>
          </a:p>
          <a:p>
            <a:pPr marL="400050" lvl="1" indent="0" algn="ctr">
              <a:buNone/>
            </a:pPr>
            <a:r>
              <a:rPr lang="en-GB" sz="5800" dirty="0"/>
              <a:t>Ŷ = a + bX</a:t>
            </a:r>
          </a:p>
          <a:p>
            <a:pPr marL="400050" lvl="1" indent="0">
              <a:buNone/>
            </a:pPr>
            <a:endParaRPr lang="en-GB" dirty="0"/>
          </a:p>
          <a:p>
            <a:pPr marL="400050" lvl="1" indent="0">
              <a:buNone/>
            </a:pPr>
            <a:r>
              <a:rPr lang="en-GB" b="1" dirty="0" smtClean="0"/>
              <a:t>Ŷ</a:t>
            </a:r>
            <a:r>
              <a:rPr lang="en-GB" dirty="0" smtClean="0"/>
              <a:t> </a:t>
            </a:r>
            <a:r>
              <a:rPr lang="en-GB" dirty="0"/>
              <a:t> </a:t>
            </a:r>
            <a:r>
              <a:rPr lang="en-GB" dirty="0" smtClean="0"/>
              <a:t>	The predicted value of the outcome variable </a:t>
            </a:r>
            <a:br>
              <a:rPr lang="en-GB" dirty="0" smtClean="0"/>
            </a:br>
            <a:r>
              <a:rPr lang="en-GB" dirty="0" smtClean="0"/>
              <a:t>	(e.g., </a:t>
            </a:r>
            <a:r>
              <a:rPr lang="en-GB" b="1" dirty="0" smtClean="0">
                <a:solidFill>
                  <a:schemeClr val="tx2"/>
                </a:solidFill>
              </a:rPr>
              <a:t>Anxiety</a:t>
            </a:r>
            <a:r>
              <a:rPr lang="en-GB" dirty="0" smtClean="0"/>
              <a:t> score) (pronounced “y-hat”)</a:t>
            </a:r>
          </a:p>
          <a:p>
            <a:pPr marL="400050" lvl="1" indent="0">
              <a:buNone/>
            </a:pPr>
            <a:r>
              <a:rPr lang="en-GB" b="1" dirty="0" smtClean="0"/>
              <a:t>a</a:t>
            </a:r>
            <a:r>
              <a:rPr lang="en-GB" dirty="0" smtClean="0"/>
              <a:t>	The </a:t>
            </a:r>
            <a:r>
              <a:rPr lang="en-GB" dirty="0"/>
              <a:t>intercept</a:t>
            </a:r>
          </a:p>
          <a:p>
            <a:pPr marL="400050" lvl="1" indent="0">
              <a:buNone/>
            </a:pPr>
            <a:r>
              <a:rPr lang="en-GB" b="1" dirty="0"/>
              <a:t>b</a:t>
            </a:r>
            <a:r>
              <a:rPr lang="en-GB" dirty="0"/>
              <a:t> 	</a:t>
            </a:r>
            <a:r>
              <a:rPr lang="en-GB" dirty="0" smtClean="0"/>
              <a:t>The </a:t>
            </a:r>
            <a:r>
              <a:rPr lang="en-GB" dirty="0"/>
              <a:t>slope</a:t>
            </a:r>
          </a:p>
          <a:p>
            <a:pPr marL="400050" lvl="1" indent="0">
              <a:buNone/>
            </a:pPr>
            <a:r>
              <a:rPr lang="en-GB" b="1" dirty="0" smtClean="0"/>
              <a:t>X</a:t>
            </a:r>
            <a:r>
              <a:rPr lang="en-GB" dirty="0" smtClean="0"/>
              <a:t>	The predictor variable (e.g., </a:t>
            </a:r>
            <a:r>
              <a:rPr lang="en-GB" b="1" dirty="0" smtClean="0">
                <a:solidFill>
                  <a:schemeClr val="tx2"/>
                </a:solidFill>
              </a:rPr>
              <a:t>Screen Time </a:t>
            </a:r>
            <a:r>
              <a:rPr lang="en-GB" dirty="0" smtClean="0"/>
              <a:t>score)</a:t>
            </a:r>
          </a:p>
          <a:p>
            <a:pPr marL="40005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4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2514600" y="274638"/>
            <a:ext cx="8229600" cy="1143000"/>
          </a:xfrm>
        </p:spPr>
        <p:txBody>
          <a:bodyPr/>
          <a:lstStyle/>
          <a:p>
            <a:r>
              <a:rPr lang="en-GB" dirty="0" smtClean="0"/>
              <a:t>The Intercept a</a:t>
            </a:r>
            <a:endParaRPr lang="en-GB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226672" y="5334000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255574" y="1524000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372042" y="54372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X</a:t>
            </a:r>
            <a:endParaRPr lang="en-GB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444836" y="2514600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Y</a:t>
            </a:r>
            <a:endParaRPr lang="en-GB" b="1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260834" y="5334000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097914" y="4188370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118940" y="5334000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73436" y="3731170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>
                <a:solidFill>
                  <a:schemeClr val="tx2"/>
                </a:solidFill>
              </a:rPr>
              <a:t>a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30192" y="543725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0</a:t>
            </a:r>
            <a:endParaRPr lang="en-GB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360985" y="1646771"/>
            <a:ext cx="23832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 intercept </a:t>
            </a:r>
            <a:r>
              <a:rPr lang="en-GB" sz="2400" b="1" dirty="0" smtClean="0">
                <a:solidFill>
                  <a:schemeClr val="tx2"/>
                </a:solidFill>
              </a:rPr>
              <a:t>a</a:t>
            </a:r>
            <a:r>
              <a:rPr lang="en-GB" sz="2400" dirty="0" smtClean="0"/>
              <a:t> is the value of Y when X equals </a:t>
            </a:r>
            <a:r>
              <a:rPr lang="en-GB" sz="2400" dirty="0" smtClean="0">
                <a:solidFill>
                  <a:schemeClr val="accent1"/>
                </a:solidFill>
              </a:rPr>
              <a:t>zero</a:t>
            </a:r>
            <a:r>
              <a:rPr lang="en-GB" sz="2400" dirty="0" smtClean="0"/>
              <a:t>.</a:t>
            </a:r>
          </a:p>
          <a:p>
            <a:endParaRPr lang="en-GB" sz="2400" dirty="0"/>
          </a:p>
          <a:p>
            <a:r>
              <a:rPr lang="en-GB" sz="2400" dirty="0" smtClean="0"/>
              <a:t>The point where the line ‘cuts’ the y-axis</a:t>
            </a:r>
            <a:endParaRPr lang="en-GB" sz="2400" dirty="0"/>
          </a:p>
        </p:txBody>
      </p:sp>
      <p:sp>
        <p:nvSpPr>
          <p:cNvPr id="68" name="Line 1077"/>
          <p:cNvSpPr>
            <a:spLocks noChangeShapeType="1"/>
          </p:cNvSpPr>
          <p:nvPr/>
        </p:nvSpPr>
        <p:spPr bwMode="auto">
          <a:xfrm flipV="1">
            <a:off x="3255574" y="2983576"/>
            <a:ext cx="4419600" cy="1207424"/>
          </a:xfrm>
          <a:prstGeom prst="line">
            <a:avLst/>
          </a:prstGeom>
          <a:noFill/>
          <a:ln w="101600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 dirty="0"/>
          </a:p>
        </p:txBody>
      </p:sp>
      <p:grpSp>
        <p:nvGrpSpPr>
          <p:cNvPr id="69" name="Group 1058"/>
          <p:cNvGrpSpPr>
            <a:grpSpLocks/>
          </p:cNvGrpSpPr>
          <p:nvPr/>
        </p:nvGrpSpPr>
        <p:grpSpPr bwMode="auto">
          <a:xfrm>
            <a:off x="3352800" y="1874359"/>
            <a:ext cx="4191000" cy="3276600"/>
            <a:chOff x="1392" y="1296"/>
            <a:chExt cx="2640" cy="20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072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intercept (a) determines the “height” of the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54111" y="1846950"/>
            <a:ext cx="0" cy="3124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77911" y="3610980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25757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20711" y="18497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486400" y="1849796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10200" y="3613826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10492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3000" y="18526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318760" y="2951708"/>
            <a:ext cx="1752600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473440" y="1841559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397240" y="3605589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226040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40040" y="18444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377911" y="26670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321040" y="44196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244932" y="3804618"/>
            <a:ext cx="1752600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225603" y="2034462"/>
            <a:ext cx="1752600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06899" y="2482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50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23338" y="342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847868" y="42349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-50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81541" y="5270213"/>
            <a:ext cx="1189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a = 50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86401" y="5270213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a =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73440" y="5254171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a = -50</a:t>
            </a:r>
          </a:p>
        </p:txBody>
      </p:sp>
    </p:spTree>
    <p:extLst>
      <p:ext uri="{BB962C8B-B14F-4D97-AF65-F5344CB8AC3E}">
        <p14:creationId xmlns:p14="http://schemas.microsoft.com/office/powerpoint/2010/main" val="249637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  <p:bldP spid="22" grpId="0"/>
      <p:bldP spid="30" grpId="0"/>
      <p:bldP spid="31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7747</TotalTime>
  <Words>1281</Words>
  <Application>Microsoft Office PowerPoint</Application>
  <PresentationFormat>Widescreen</PresentationFormat>
  <Paragraphs>243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Office Theme</vt:lpstr>
      <vt:lpstr>PowerPoint Presentation</vt:lpstr>
      <vt:lpstr>Overview</vt:lpstr>
      <vt:lpstr>Why Are We Doing This?</vt:lpstr>
      <vt:lpstr>Simple Regression</vt:lpstr>
      <vt:lpstr>PowerPoint Presentation</vt:lpstr>
      <vt:lpstr>PowerPoint Presentation</vt:lpstr>
      <vt:lpstr>The Simple Regression Equation</vt:lpstr>
      <vt:lpstr>The Intercept a</vt:lpstr>
      <vt:lpstr>The intercept (a) determines the “height” of the line</vt:lpstr>
      <vt:lpstr>Anxiety Example: The Intercept a</vt:lpstr>
      <vt:lpstr>The Slope b</vt:lpstr>
      <vt:lpstr>The slope (b) determines how steep the line is</vt:lpstr>
      <vt:lpstr>Anxiety Example: Slope b</vt:lpstr>
      <vt:lpstr>Writing the Regression Equation</vt:lpstr>
      <vt:lpstr>Residuals</vt:lpstr>
      <vt:lpstr>Method of Least Squares</vt:lpstr>
      <vt:lpstr>Interim Summary</vt:lpstr>
      <vt:lpstr>Using the regression equation for prediction</vt:lpstr>
      <vt:lpstr>Assumptions of Regression</vt:lpstr>
      <vt:lpstr>Assumptions of Regression</vt:lpstr>
      <vt:lpstr>Assumptions of Regression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1363</cp:revision>
  <cp:lastPrinted>2016-09-25T17:01:48Z</cp:lastPrinted>
  <dcterms:created xsi:type="dcterms:W3CDTF">2006-08-16T00:00:00Z</dcterms:created>
  <dcterms:modified xsi:type="dcterms:W3CDTF">2022-01-16T17:27:15Z</dcterms:modified>
</cp:coreProperties>
</file>