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358" r:id="rId3"/>
    <p:sldId id="359" r:id="rId4"/>
    <p:sldId id="360" r:id="rId5"/>
    <p:sldId id="364" r:id="rId6"/>
    <p:sldId id="361" r:id="rId7"/>
    <p:sldId id="381" r:id="rId8"/>
    <p:sldId id="379" r:id="rId9"/>
    <p:sldId id="380" r:id="rId10"/>
    <p:sldId id="376" r:id="rId11"/>
    <p:sldId id="363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62" r:id="rId20"/>
    <p:sldId id="374" r:id="rId21"/>
    <p:sldId id="375" r:id="rId22"/>
    <p:sldId id="377" r:id="rId23"/>
    <p:sldId id="357" r:id="rId24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  <a:srgbClr val="003300"/>
    <a:srgbClr val="F2DCDB"/>
    <a:srgbClr val="95B3D7"/>
    <a:srgbClr val="E6B9B8"/>
    <a:srgbClr val="632523"/>
    <a:srgbClr val="B9CDE5"/>
    <a:srgbClr val="10253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F529BD-40B1-4B31-993E-97B24F7148F1}" v="766" dt="2024-03-18T13:32:25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3284" autoAdjust="0"/>
  </p:normalViewPr>
  <p:slideViewPr>
    <p:cSldViewPr snapToGrid="0">
      <p:cViewPr varScale="1">
        <p:scale>
          <a:sx n="80" d="100"/>
          <a:sy n="80" d="100"/>
        </p:scale>
        <p:origin x="1536" y="84"/>
      </p:cViewPr>
      <p:guideLst>
        <p:guide orient="horz" pos="2183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716" y="36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676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875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56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38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45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142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83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18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372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56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41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le.plymouth.ac.uk/mod/scheduler/view.php?id=140262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0956797620985832" TargetMode="External"/><Relationship Id="rId2" Type="http://schemas.openxmlformats.org/officeDocument/2006/relationships/hyperlink" Target="https://doi.org/10.1177/251524592096035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77/0956797618778235" TargetMode="External"/><Relationship Id="rId4" Type="http://schemas.openxmlformats.org/officeDocument/2006/relationships/hyperlink" Target="https://journals.sagepub.com/doi/10.1177/09567976231158292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251524592096035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sycnet.apa.org/doi/10.1177/251524592096035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sycnet.apa.org/doi/10.1177/251524592096035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PSYC761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8: Mixed Models</a:t>
            </a:r>
            <a:br>
              <a:rPr lang="en-GB" sz="2800" b="1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(an introduction)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University of Plymouth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58EE26-6A31-F6E0-A773-CDEFDF4FF4F3}"/>
              </a:ext>
            </a:extLst>
          </p:cNvPr>
          <p:cNvSpPr txBox="1">
            <a:spLocks/>
          </p:cNvSpPr>
          <p:nvPr/>
        </p:nvSpPr>
        <p:spPr>
          <a:xfrm>
            <a:off x="3027939" y="5267001"/>
            <a:ext cx="3265095" cy="1057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Book an office appointment: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Usually Tue and Fri 1-2pm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Scan QR code or click 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here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3B557-DA86-33D1-63D3-921A594C5736}"/>
              </a:ext>
            </a:extLst>
          </p:cNvPr>
          <p:cNvSpPr/>
          <p:nvPr/>
        </p:nvSpPr>
        <p:spPr>
          <a:xfrm>
            <a:off x="9526843" y="5267002"/>
            <a:ext cx="2388254" cy="914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 in code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**-**-**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B6A30-7CE3-D289-A64A-7ACC31F19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3650" y="5097651"/>
            <a:ext cx="1587722" cy="1587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DA8EC4-EDA1-C620-F8F8-24C4A74914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t="15443" r="6024" b="14050"/>
          <a:stretch/>
        </p:blipFill>
        <p:spPr bwMode="auto">
          <a:xfrm>
            <a:off x="8801100" y="320156"/>
            <a:ext cx="3140698" cy="948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9A0D-965D-3FE6-19B0-98BA2957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57233"/>
          </a:xfrm>
        </p:spPr>
        <p:txBody>
          <a:bodyPr/>
          <a:lstStyle/>
          <a:p>
            <a:pPr algn="l"/>
            <a:r>
              <a:rPr lang="en-GB" dirty="0"/>
              <a:t>More on </a:t>
            </a:r>
            <a:r>
              <a:rPr lang="en-GB" dirty="0">
                <a:solidFill>
                  <a:srgbClr val="00B050"/>
                </a:solidFill>
              </a:rPr>
              <a:t>Random Intercepts </a:t>
            </a:r>
            <a:r>
              <a:rPr lang="en-GB" dirty="0"/>
              <a:t>and </a:t>
            </a:r>
            <a:r>
              <a:rPr lang="en-GB" dirty="0">
                <a:solidFill>
                  <a:srgbClr val="00B050"/>
                </a:solidFill>
              </a:rPr>
              <a:t>Slopes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9E0E-934F-23FC-DB41-00465DF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EEDE7-5EF6-66FC-578F-8D372C0689F7}"/>
              </a:ext>
            </a:extLst>
          </p:cNvPr>
          <p:cNvSpPr txBox="1"/>
          <p:nvPr/>
        </p:nvSpPr>
        <p:spPr>
          <a:xfrm>
            <a:off x="609600" y="1585814"/>
            <a:ext cx="1025491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Random Intercepts</a:t>
            </a:r>
          </a:p>
          <a:p>
            <a:r>
              <a:rPr lang="en-GB" sz="2600" dirty="0">
                <a:solidFill>
                  <a:schemeClr val="accent4">
                    <a:lumMod val="75000"/>
                  </a:schemeClr>
                </a:solidFill>
              </a:rPr>
              <a:t>Represent</a:t>
            </a:r>
            <a:r>
              <a:rPr lang="en-GB" sz="26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2600" dirty="0">
                <a:solidFill>
                  <a:schemeClr val="accent1">
                    <a:lumMod val="50000"/>
                  </a:schemeClr>
                </a:solidFill>
              </a:rPr>
              <a:t>individual differences in the </a:t>
            </a:r>
            <a:r>
              <a:rPr lang="en-GB" sz="2600" b="1" dirty="0">
                <a:solidFill>
                  <a:schemeClr val="accent1">
                    <a:lumMod val="50000"/>
                  </a:schemeClr>
                </a:solidFill>
              </a:rPr>
              <a:t>mean</a:t>
            </a:r>
            <a:r>
              <a:rPr lang="en-GB" sz="2600" dirty="0">
                <a:solidFill>
                  <a:schemeClr val="accent1">
                    <a:lumMod val="50000"/>
                  </a:schemeClr>
                </a:solidFill>
              </a:rPr>
              <a:t> across all conditions. Can be</a:t>
            </a:r>
          </a:p>
          <a:p>
            <a:r>
              <a:rPr lang="en-GB" sz="2600" dirty="0">
                <a:solidFill>
                  <a:schemeClr val="accent1">
                    <a:lumMod val="50000"/>
                  </a:schemeClr>
                </a:solidFill>
              </a:rPr>
              <a:t>	By-participant</a:t>
            </a:r>
          </a:p>
          <a:p>
            <a:r>
              <a:rPr lang="en-GB" sz="2600" dirty="0">
                <a:solidFill>
                  <a:schemeClr val="accent1">
                    <a:lumMod val="50000"/>
                  </a:schemeClr>
                </a:solidFill>
              </a:rPr>
              <a:t>	By-item</a:t>
            </a:r>
          </a:p>
          <a:p>
            <a:endParaRPr lang="en-GB" sz="28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GB" sz="2800" b="1" dirty="0">
                <a:solidFill>
                  <a:srgbClr val="00B050"/>
                </a:solidFill>
              </a:rPr>
              <a:t>Random slopes</a:t>
            </a:r>
          </a:p>
          <a:p>
            <a:r>
              <a:rPr lang="en-GB" sz="2600" dirty="0">
                <a:solidFill>
                  <a:schemeClr val="accent1">
                    <a:lumMod val="50000"/>
                  </a:schemeClr>
                </a:solidFill>
              </a:rPr>
              <a:t>Represent</a:t>
            </a:r>
            <a:r>
              <a:rPr lang="en-GB" sz="2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600" dirty="0">
                <a:solidFill>
                  <a:schemeClr val="accent1">
                    <a:lumMod val="50000"/>
                  </a:schemeClr>
                </a:solidFill>
              </a:rPr>
              <a:t>individual difference in the </a:t>
            </a:r>
            <a:r>
              <a:rPr lang="en-GB" sz="2600" b="1" i="1" dirty="0">
                <a:solidFill>
                  <a:schemeClr val="accent1">
                    <a:lumMod val="50000"/>
                  </a:schemeClr>
                </a:solidFill>
              </a:rPr>
              <a:t>effect</a:t>
            </a:r>
            <a:r>
              <a:rPr lang="en-GB" sz="2600" dirty="0">
                <a:solidFill>
                  <a:schemeClr val="accent1">
                    <a:lumMod val="50000"/>
                  </a:schemeClr>
                </a:solidFill>
              </a:rPr>
              <a:t> of a predictor</a:t>
            </a:r>
          </a:p>
          <a:p>
            <a:r>
              <a:rPr lang="en-GB" sz="2600" dirty="0">
                <a:solidFill>
                  <a:schemeClr val="accent1">
                    <a:lumMod val="50000"/>
                  </a:schemeClr>
                </a:solidFill>
              </a:rPr>
              <a:t>	By-participant</a:t>
            </a:r>
          </a:p>
          <a:p>
            <a:r>
              <a:rPr lang="en-GB" sz="2600" dirty="0">
                <a:solidFill>
                  <a:schemeClr val="accent1">
                    <a:lumMod val="50000"/>
                  </a:schemeClr>
                </a:solidFill>
              </a:rPr>
              <a:t>	By-item</a:t>
            </a:r>
          </a:p>
          <a:p>
            <a:endParaRPr lang="en-GB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1186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9A0D-965D-3FE6-19B0-98BA2957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88" y="274638"/>
            <a:ext cx="10972800" cy="1143000"/>
          </a:xfrm>
        </p:spPr>
        <p:txBody>
          <a:bodyPr/>
          <a:lstStyle/>
          <a:p>
            <a:pPr algn="l"/>
            <a:r>
              <a:rPr lang="en-GB" dirty="0"/>
              <a:t>An example with </a:t>
            </a:r>
            <a:r>
              <a:rPr lang="en-GB" dirty="0">
                <a:solidFill>
                  <a:srgbClr val="00B050"/>
                </a:solidFill>
              </a:rPr>
              <a:t>items</a:t>
            </a:r>
            <a:r>
              <a:rPr lang="en-GB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9E0E-934F-23FC-DB41-00465DF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B896F-A828-124C-F8A4-494314C24342}"/>
              </a:ext>
            </a:extLst>
          </p:cNvPr>
          <p:cNvSpPr txBox="1"/>
          <p:nvPr/>
        </p:nvSpPr>
        <p:spPr>
          <a:xfrm>
            <a:off x="178526" y="5851569"/>
            <a:ext cx="502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 algn="l"/>
            <a:r>
              <a:rPr lang="en-GB" sz="1200" b="0" i="0" u="none" strike="noStrike" baseline="0" dirty="0">
                <a:latin typeface="NimbusRomNo9L-Regu"/>
              </a:rPr>
              <a:t>From:</a:t>
            </a:r>
          </a:p>
          <a:p>
            <a:pPr marL="352425" indent="-352425" algn="l"/>
            <a:r>
              <a:rPr lang="en-GB" sz="1200" b="0" i="0" u="none" strike="noStrike" baseline="0" dirty="0" err="1">
                <a:latin typeface="NimbusRomNo9L-Regu"/>
              </a:rPr>
              <a:t>Singmann</a:t>
            </a:r>
            <a:r>
              <a:rPr lang="en-GB" sz="1200" b="0" i="0" u="none" strike="noStrike" baseline="0" dirty="0">
                <a:latin typeface="NimbusRomNo9L-Regu"/>
              </a:rPr>
              <a:t>, H., &amp; Kellen, D. (2019). An Introduction to Mixed Models for Experimental Psychology. In D. H. Spieler &amp; E. Schumacher (Eds.), </a:t>
            </a:r>
            <a:r>
              <a:rPr lang="en-GB" sz="1200" b="0" i="0" u="none" strike="noStrike" baseline="0" dirty="0">
                <a:latin typeface="NimbusRomNo9L-ReguItal"/>
              </a:rPr>
              <a:t>New Methods in Cognitive Psychology </a:t>
            </a:r>
            <a:r>
              <a:rPr lang="en-GB" sz="1200" b="0" i="0" u="none" strike="noStrike" baseline="0" dirty="0">
                <a:latin typeface="NimbusRomNo9L-Regu"/>
              </a:rPr>
              <a:t>(pp. 4–31). Psychology Press.</a:t>
            </a:r>
            <a:endParaRPr lang="en-GB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C6A4B7-04EB-8CD8-B3F3-AA83F4650FCE}"/>
              </a:ext>
            </a:extLst>
          </p:cNvPr>
          <p:cNvGrpSpPr/>
          <p:nvPr/>
        </p:nvGrpSpPr>
        <p:grpSpPr>
          <a:xfrm>
            <a:off x="5453148" y="1409378"/>
            <a:ext cx="6517661" cy="3945670"/>
            <a:chOff x="5453148" y="1409378"/>
            <a:chExt cx="6517661" cy="394567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9C9BF5-A506-37EC-79CE-016FF9A029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67"/>
            <a:stretch/>
          </p:blipFill>
          <p:spPr>
            <a:xfrm>
              <a:off x="5453148" y="1409378"/>
              <a:ext cx="6517661" cy="394567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65538-19D6-AEF0-1E12-CAEF761881EB}"/>
                </a:ext>
              </a:extLst>
            </p:cNvPr>
            <p:cNvSpPr/>
            <p:nvPr/>
          </p:nvSpPr>
          <p:spPr>
            <a:xfrm>
              <a:off x="7354390" y="1546220"/>
              <a:ext cx="168510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FB6CDA-93F0-CCD5-14AC-05B685F6A0D7}"/>
                </a:ext>
              </a:extLst>
            </p:cNvPr>
            <p:cNvSpPr/>
            <p:nvPr/>
          </p:nvSpPr>
          <p:spPr>
            <a:xfrm>
              <a:off x="10485122" y="3460723"/>
              <a:ext cx="1245326" cy="358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4725EC-92C6-B745-FC87-CC0A5166257F}"/>
                </a:ext>
              </a:extLst>
            </p:cNvPr>
            <p:cNvSpPr/>
            <p:nvPr/>
          </p:nvSpPr>
          <p:spPr>
            <a:xfrm>
              <a:off x="6457407" y="3320694"/>
              <a:ext cx="583475" cy="358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84417-B44F-ADB7-BDA3-752765974500}"/>
                </a:ext>
              </a:extLst>
            </p:cNvPr>
            <p:cNvSpPr/>
            <p:nvPr/>
          </p:nvSpPr>
          <p:spPr>
            <a:xfrm>
              <a:off x="7393579" y="2726756"/>
              <a:ext cx="583475" cy="358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76663B-84E1-A1FF-3525-B01487F27BDB}"/>
                </a:ext>
              </a:extLst>
            </p:cNvPr>
            <p:cNvSpPr/>
            <p:nvPr/>
          </p:nvSpPr>
          <p:spPr>
            <a:xfrm>
              <a:off x="8223069" y="3476654"/>
              <a:ext cx="583475" cy="358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BBAB5-E475-2BEB-07AA-B4C98C8CC386}"/>
                </a:ext>
              </a:extLst>
            </p:cNvPr>
            <p:cNvSpPr/>
            <p:nvPr/>
          </p:nvSpPr>
          <p:spPr>
            <a:xfrm>
              <a:off x="9086095" y="2726755"/>
              <a:ext cx="583475" cy="358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7DEEDE7-5EF6-66FC-578F-8D372C0689F7}"/>
              </a:ext>
            </a:extLst>
          </p:cNvPr>
          <p:cNvSpPr txBox="1"/>
          <p:nvPr/>
        </p:nvSpPr>
        <p:spPr>
          <a:xfrm>
            <a:off x="506082" y="1707446"/>
            <a:ext cx="36658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A reaction time (RT) experiment:</a:t>
            </a:r>
          </a:p>
          <a:p>
            <a:pPr marL="285750" indent="-285750">
              <a:buFontTx/>
              <a:buChar char="-"/>
            </a:pPr>
            <a:r>
              <a:rPr lang="en-GB" sz="2000" b="1" dirty="0">
                <a:solidFill>
                  <a:schemeClr val="accent1"/>
                </a:solidFill>
              </a:rPr>
              <a:t>Conditions</a:t>
            </a:r>
            <a:r>
              <a:rPr lang="en-GB" sz="2000" dirty="0"/>
              <a:t>: Easy, Hard</a:t>
            </a:r>
          </a:p>
          <a:p>
            <a:pPr marL="285750" indent="-285750">
              <a:buFontTx/>
              <a:buChar char="-"/>
            </a:pPr>
            <a:r>
              <a:rPr lang="en-GB" sz="2000" b="1" dirty="0">
                <a:solidFill>
                  <a:srgbClr val="00B050"/>
                </a:solidFill>
              </a:rPr>
              <a:t>Participants</a:t>
            </a:r>
            <a:r>
              <a:rPr lang="en-GB" sz="2000" dirty="0"/>
              <a:t>: 1, 2</a:t>
            </a:r>
          </a:p>
          <a:p>
            <a:pPr marL="285750" indent="-285750">
              <a:buFontTx/>
              <a:buChar char="-"/>
            </a:pPr>
            <a:r>
              <a:rPr lang="en-GB" sz="2000" b="1" dirty="0">
                <a:solidFill>
                  <a:srgbClr val="00B050"/>
                </a:solidFill>
              </a:rPr>
              <a:t>Items</a:t>
            </a:r>
            <a:r>
              <a:rPr lang="en-GB" sz="2000" dirty="0"/>
              <a:t>: I</a:t>
            </a:r>
            <a:r>
              <a:rPr lang="en-GB" sz="2000" baseline="-25000" dirty="0"/>
              <a:t>1</a:t>
            </a:r>
            <a:r>
              <a:rPr lang="en-GB" sz="2000" dirty="0"/>
              <a:t>, I</a:t>
            </a:r>
            <a:r>
              <a:rPr lang="en-GB" sz="2000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D3717-448A-3DAF-A2EA-F08771339893}"/>
              </a:ext>
            </a:extLst>
          </p:cNvPr>
          <p:cNvSpPr txBox="1"/>
          <p:nvPr/>
        </p:nvSpPr>
        <p:spPr>
          <a:xfrm>
            <a:off x="471246" y="3320693"/>
            <a:ext cx="51598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Trends in the data (</a:t>
            </a:r>
            <a:r>
              <a:rPr lang="en-GB" sz="2000" b="1" dirty="0">
                <a:sym typeface="Wingdings" panose="05000000000000000000" pitchFamily="2" charset="2"/>
              </a:rPr>
              <a:t></a:t>
            </a:r>
            <a:r>
              <a:rPr lang="en-GB" sz="2000" b="1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en-GB" sz="2000" b="1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GB" sz="2000" dirty="0"/>
              <a:t>RTs tend to be:</a:t>
            </a:r>
          </a:p>
          <a:p>
            <a:pPr marL="742950" lvl="1" indent="-285750">
              <a:buFontTx/>
              <a:buChar char="-"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slower</a:t>
            </a:r>
            <a:r>
              <a:rPr lang="en-GB" sz="2000" dirty="0"/>
              <a:t> in the 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hard</a:t>
            </a:r>
            <a:r>
              <a:rPr lang="en-GB" sz="2000" dirty="0"/>
              <a:t> </a:t>
            </a:r>
            <a:r>
              <a:rPr lang="en-GB" sz="2000" b="1" dirty="0">
                <a:solidFill>
                  <a:schemeClr val="accent1"/>
                </a:solidFill>
              </a:rPr>
              <a:t>condition</a:t>
            </a:r>
          </a:p>
          <a:p>
            <a:pPr marL="742950" lvl="1" indent="-285750">
              <a:buFontTx/>
              <a:buChar char="-"/>
            </a:pPr>
            <a:r>
              <a:rPr lang="en-GB" sz="2000" dirty="0"/>
              <a:t>slower for </a:t>
            </a:r>
            <a:r>
              <a:rPr lang="en-GB" sz="2000" b="1" dirty="0">
                <a:solidFill>
                  <a:srgbClr val="00B050"/>
                </a:solidFill>
              </a:rPr>
              <a:t>participant</a:t>
            </a:r>
            <a:r>
              <a:rPr lang="en-GB" sz="2000" dirty="0"/>
              <a:t> 1</a:t>
            </a:r>
          </a:p>
          <a:p>
            <a:pPr marL="742950" lvl="1" indent="-285750">
              <a:buFontTx/>
              <a:buChar char="-"/>
            </a:pPr>
            <a:r>
              <a:rPr lang="en-GB" sz="2000" dirty="0"/>
              <a:t>slower for </a:t>
            </a:r>
            <a:r>
              <a:rPr lang="en-GB" sz="2000" b="1" dirty="0">
                <a:solidFill>
                  <a:srgbClr val="00B050"/>
                </a:solidFill>
              </a:rPr>
              <a:t>item</a:t>
            </a:r>
            <a:r>
              <a:rPr lang="en-GB" sz="2000" dirty="0"/>
              <a:t>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DFDF0-4A96-0C16-A4D6-A133AF35336C}"/>
              </a:ext>
            </a:extLst>
          </p:cNvPr>
          <p:cNvSpPr txBox="1"/>
          <p:nvPr/>
        </p:nvSpPr>
        <p:spPr>
          <a:xfrm>
            <a:off x="6096000" y="5569222"/>
            <a:ext cx="4665621" cy="92333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What are the fixed and random effects?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/>
                </a:solidFill>
              </a:rPr>
              <a:t>Fixed</a:t>
            </a:r>
            <a:r>
              <a:rPr lang="en-GB" dirty="0">
                <a:solidFill>
                  <a:schemeClr val="tx2"/>
                </a:solidFill>
              </a:rPr>
              <a:t>: </a:t>
            </a:r>
            <a:r>
              <a:rPr lang="en-GB" dirty="0">
                <a:solidFill>
                  <a:srgbClr val="0070C0"/>
                </a:solidFill>
              </a:rPr>
              <a:t>Condition (difficulty)</a:t>
            </a:r>
            <a:endParaRPr lang="en-GB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/>
                </a:solidFill>
              </a:rPr>
              <a:t>Random: </a:t>
            </a:r>
            <a:r>
              <a:rPr lang="en-GB" dirty="0">
                <a:solidFill>
                  <a:srgbClr val="00B050"/>
                </a:solidFill>
              </a:rPr>
              <a:t>Participants, Items</a:t>
            </a:r>
          </a:p>
        </p:txBody>
      </p:sp>
    </p:spTree>
    <p:extLst>
      <p:ext uri="{BB962C8B-B14F-4D97-AF65-F5344CB8AC3E}">
        <p14:creationId xmlns:p14="http://schemas.microsoft.com/office/powerpoint/2010/main" val="149669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9A0D-965D-3FE6-19B0-98BA2957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24" y="306911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dirty="0"/>
              <a:t>The </a:t>
            </a:r>
            <a:r>
              <a:rPr lang="en-GB" dirty="0">
                <a:solidFill>
                  <a:schemeClr val="accent1"/>
                </a:solidFill>
              </a:rPr>
              <a:t>Fixed Effects </a:t>
            </a:r>
            <a:r>
              <a:rPr lang="en-GB" dirty="0"/>
              <a:t>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9E0E-934F-23FC-DB41-00465DF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B896F-A828-124C-F8A4-494314C24342}"/>
              </a:ext>
            </a:extLst>
          </p:cNvPr>
          <p:cNvSpPr txBox="1"/>
          <p:nvPr/>
        </p:nvSpPr>
        <p:spPr>
          <a:xfrm>
            <a:off x="178526" y="5851569"/>
            <a:ext cx="502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 algn="l"/>
            <a:r>
              <a:rPr lang="en-GB" sz="1200" b="0" i="0" u="none" strike="noStrike" baseline="0" dirty="0">
                <a:latin typeface="NimbusRomNo9L-Regu"/>
              </a:rPr>
              <a:t>From:</a:t>
            </a:r>
          </a:p>
          <a:p>
            <a:pPr marL="352425" indent="-352425" algn="l"/>
            <a:r>
              <a:rPr lang="en-GB" sz="1200" b="0" i="0" u="none" strike="noStrike" baseline="0" dirty="0" err="1">
                <a:latin typeface="NimbusRomNo9L-Regu"/>
              </a:rPr>
              <a:t>Singmann</a:t>
            </a:r>
            <a:r>
              <a:rPr lang="en-GB" sz="1200" b="0" i="0" u="none" strike="noStrike" baseline="0" dirty="0">
                <a:latin typeface="NimbusRomNo9L-Regu"/>
              </a:rPr>
              <a:t>, H., &amp; Kellen, D. (2019). An Introduction to Mixed Models for Experimental Psychology. In D. H. Spieler &amp; E. Schumacher (Eds.), </a:t>
            </a:r>
            <a:r>
              <a:rPr lang="en-GB" sz="1200" b="0" i="0" u="none" strike="noStrike" baseline="0" dirty="0">
                <a:latin typeface="NimbusRomNo9L-ReguItal"/>
              </a:rPr>
              <a:t>New Methods in Cognitive Psychology </a:t>
            </a:r>
            <a:r>
              <a:rPr lang="en-GB" sz="1200" b="0" i="0" u="none" strike="noStrike" baseline="0" dirty="0">
                <a:latin typeface="NimbusRomNo9L-Regu"/>
              </a:rPr>
              <a:t>(pp. 4–31). Psychology Press.</a:t>
            </a:r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C9BF5-A506-37EC-79CE-016FF9A02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3"/>
          <a:stretch/>
        </p:blipFill>
        <p:spPr>
          <a:xfrm>
            <a:off x="5419898" y="1409378"/>
            <a:ext cx="6550912" cy="3945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DEEDE7-5EF6-66FC-578F-8D372C0689F7}"/>
              </a:ext>
            </a:extLst>
          </p:cNvPr>
          <p:cNvSpPr txBox="1"/>
          <p:nvPr/>
        </p:nvSpPr>
        <p:spPr>
          <a:xfrm>
            <a:off x="482620" y="2177945"/>
            <a:ext cx="4149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Accounts for the </a:t>
            </a:r>
            <a:r>
              <a:rPr lang="en-GB" sz="2000" dirty="0"/>
              <a:t>difference in easy vs. hard (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</a:t>
            </a:r>
            <a:r>
              <a:rPr lang="en-GB" sz="2000" dirty="0"/>
              <a:t>) only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D3717-448A-3DAF-A2EA-F08771339893}"/>
              </a:ext>
            </a:extLst>
          </p:cNvPr>
          <p:cNvSpPr txBox="1"/>
          <p:nvPr/>
        </p:nvSpPr>
        <p:spPr>
          <a:xfrm>
            <a:off x="481624" y="3382213"/>
            <a:ext cx="51598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BUT ignores the dependencies within</a:t>
            </a:r>
          </a:p>
          <a:p>
            <a:pPr marL="285750" indent="-285750">
              <a:buFontTx/>
              <a:buChar char="-"/>
            </a:pPr>
            <a:r>
              <a:rPr lang="en-GB" sz="2000" b="1" dirty="0">
                <a:solidFill>
                  <a:srgbClr val="00B050"/>
                </a:solidFill>
              </a:rPr>
              <a:t>Participant</a:t>
            </a:r>
          </a:p>
          <a:p>
            <a:pPr marL="285750" indent="-285750">
              <a:buFontTx/>
              <a:buChar char="-"/>
            </a:pPr>
            <a:r>
              <a:rPr lang="en-GB" sz="2000" b="1" dirty="0">
                <a:solidFill>
                  <a:srgbClr val="00B050"/>
                </a:solidFill>
              </a:rPr>
              <a:t>Item</a:t>
            </a:r>
          </a:p>
          <a:p>
            <a:endParaRPr lang="en-GB" sz="2000" dirty="0">
              <a:solidFill>
                <a:schemeClr val="tx2"/>
              </a:solidFill>
            </a:endParaRPr>
          </a:p>
          <a:p>
            <a:endParaRPr lang="en-GB" sz="2000" dirty="0">
              <a:solidFill>
                <a:schemeClr val="tx2"/>
              </a:solidFill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398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9A0D-965D-3FE6-19B0-98BA2957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Intercepts Model (</a:t>
            </a:r>
            <a:r>
              <a:rPr lang="en-GB" dirty="0">
                <a:solidFill>
                  <a:srgbClr val="00B050"/>
                </a:solidFill>
              </a:rPr>
              <a:t>Participant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9E0E-934F-23FC-DB41-00465DF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B896F-A828-124C-F8A4-494314C24342}"/>
              </a:ext>
            </a:extLst>
          </p:cNvPr>
          <p:cNvSpPr txBox="1"/>
          <p:nvPr/>
        </p:nvSpPr>
        <p:spPr>
          <a:xfrm>
            <a:off x="178526" y="5851569"/>
            <a:ext cx="502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 algn="l"/>
            <a:r>
              <a:rPr lang="en-GB" sz="1200" b="0" i="0" u="none" strike="noStrike" baseline="0" dirty="0">
                <a:latin typeface="NimbusRomNo9L-Regu"/>
              </a:rPr>
              <a:t>From:</a:t>
            </a:r>
          </a:p>
          <a:p>
            <a:pPr marL="352425" indent="-352425" algn="l"/>
            <a:r>
              <a:rPr lang="en-GB" sz="1200" b="0" i="0" u="none" strike="noStrike" baseline="0" dirty="0" err="1">
                <a:latin typeface="NimbusRomNo9L-Regu"/>
              </a:rPr>
              <a:t>Singmann</a:t>
            </a:r>
            <a:r>
              <a:rPr lang="en-GB" sz="1200" b="0" i="0" u="none" strike="noStrike" baseline="0" dirty="0">
                <a:latin typeface="NimbusRomNo9L-Regu"/>
              </a:rPr>
              <a:t>, H., &amp; Kellen, D. (2019). An Introduction to Mixed Models for Experimental Psychology. In D. H. Spieler &amp; E. Schumacher (Eds.), </a:t>
            </a:r>
            <a:r>
              <a:rPr lang="en-GB" sz="1200" b="0" i="0" u="none" strike="noStrike" baseline="0" dirty="0">
                <a:latin typeface="NimbusRomNo9L-ReguItal"/>
              </a:rPr>
              <a:t>New Methods in Cognitive Psychology </a:t>
            </a:r>
            <a:r>
              <a:rPr lang="en-GB" sz="1200" b="0" i="0" u="none" strike="noStrike" baseline="0" dirty="0">
                <a:latin typeface="NimbusRomNo9L-Regu"/>
              </a:rPr>
              <a:t>(pp. 4–31). Psychology Press.</a:t>
            </a:r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C9BF5-A506-37EC-79CE-016FF9A029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"/>
          <a:stretch/>
        </p:blipFill>
        <p:spPr>
          <a:xfrm>
            <a:off x="5816574" y="1437894"/>
            <a:ext cx="4604683" cy="3945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DEEDE7-5EF6-66FC-578F-8D372C0689F7}"/>
              </a:ext>
            </a:extLst>
          </p:cNvPr>
          <p:cNvSpPr txBox="1"/>
          <p:nvPr/>
        </p:nvSpPr>
        <p:spPr>
          <a:xfrm>
            <a:off x="444725" y="2143955"/>
            <a:ext cx="52988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tx2"/>
                </a:solidFill>
              </a:rPr>
              <a:t>Each </a:t>
            </a:r>
            <a:r>
              <a:rPr lang="en-GB" sz="2200" b="1" dirty="0">
                <a:solidFill>
                  <a:srgbClr val="00B050"/>
                </a:solidFill>
              </a:rPr>
              <a:t>participant</a:t>
            </a:r>
            <a:r>
              <a:rPr lang="en-GB" sz="2200" dirty="0">
                <a:solidFill>
                  <a:schemeClr val="tx2"/>
                </a:solidFill>
              </a:rPr>
              <a:t> also has their own mean RT </a:t>
            </a:r>
          </a:p>
          <a:p>
            <a:endParaRPr lang="en-GB" sz="2200" b="1" dirty="0">
              <a:solidFill>
                <a:schemeClr val="tx2"/>
              </a:solidFill>
            </a:endParaRPr>
          </a:p>
          <a:p>
            <a:r>
              <a:rPr lang="en-GB" sz="2200" b="1" dirty="0">
                <a:solidFill>
                  <a:srgbClr val="00B050"/>
                </a:solidFill>
              </a:rPr>
              <a:t>Participant</a:t>
            </a:r>
            <a:r>
              <a:rPr lang="en-GB" sz="2200" b="1" dirty="0">
                <a:solidFill>
                  <a:schemeClr val="tx2"/>
                </a:solidFill>
              </a:rPr>
              <a:t> </a:t>
            </a:r>
            <a:r>
              <a:rPr lang="en-GB" sz="2200" dirty="0">
                <a:solidFill>
                  <a:schemeClr val="tx2"/>
                </a:solidFill>
              </a:rPr>
              <a:t>1 is </a:t>
            </a:r>
            <a:r>
              <a:rPr lang="en-GB" sz="2200" i="1" dirty="0">
                <a:solidFill>
                  <a:schemeClr val="tx2"/>
                </a:solidFill>
              </a:rPr>
              <a:t>slower</a:t>
            </a: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A3B62-D2BA-6D10-F8A3-1DBA4AC9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138" y="2985174"/>
            <a:ext cx="1299529" cy="81059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FC383FA-127D-D629-FEEE-BFC8D4CB8D42}"/>
              </a:ext>
            </a:extLst>
          </p:cNvPr>
          <p:cNvSpPr/>
          <p:nvPr/>
        </p:nvSpPr>
        <p:spPr>
          <a:xfrm rot="3202599">
            <a:off x="6994739" y="2028398"/>
            <a:ext cx="1018903" cy="1913551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67A952-095F-42F0-471B-0F11CAB186EC}"/>
              </a:ext>
            </a:extLst>
          </p:cNvPr>
          <p:cNvSpPr/>
          <p:nvPr/>
        </p:nvSpPr>
        <p:spPr>
          <a:xfrm rot="3475330">
            <a:off x="8690720" y="2777626"/>
            <a:ext cx="1018903" cy="1913551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D88C9-C664-CFC6-2890-970EE44256FC}"/>
              </a:ext>
            </a:extLst>
          </p:cNvPr>
          <p:cNvCxnSpPr>
            <a:cxnSpLocks/>
          </p:cNvCxnSpPr>
          <p:nvPr/>
        </p:nvCxnSpPr>
        <p:spPr>
          <a:xfrm>
            <a:off x="8359929" y="2985173"/>
            <a:ext cx="0" cy="810599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5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9A0D-965D-3FE6-19B0-98BA2957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Intercepts Model (</a:t>
            </a:r>
            <a:r>
              <a:rPr lang="en-GB" dirty="0">
                <a:solidFill>
                  <a:srgbClr val="00B050"/>
                </a:solidFill>
              </a:rPr>
              <a:t>Item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9E0E-934F-23FC-DB41-00465DF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B896F-A828-124C-F8A4-494314C24342}"/>
              </a:ext>
            </a:extLst>
          </p:cNvPr>
          <p:cNvSpPr txBox="1"/>
          <p:nvPr/>
        </p:nvSpPr>
        <p:spPr>
          <a:xfrm>
            <a:off x="178526" y="5851569"/>
            <a:ext cx="502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 algn="l"/>
            <a:r>
              <a:rPr lang="en-GB" sz="1200" b="0" i="0" u="none" strike="noStrike" baseline="0" dirty="0">
                <a:latin typeface="NimbusRomNo9L-Regu"/>
              </a:rPr>
              <a:t>From:</a:t>
            </a:r>
          </a:p>
          <a:p>
            <a:pPr marL="352425" indent="-352425" algn="l"/>
            <a:r>
              <a:rPr lang="en-GB" sz="1200" b="0" i="0" u="none" strike="noStrike" baseline="0" dirty="0" err="1">
                <a:latin typeface="NimbusRomNo9L-Regu"/>
              </a:rPr>
              <a:t>Singmann</a:t>
            </a:r>
            <a:r>
              <a:rPr lang="en-GB" sz="1200" b="0" i="0" u="none" strike="noStrike" baseline="0" dirty="0">
                <a:latin typeface="NimbusRomNo9L-Regu"/>
              </a:rPr>
              <a:t>, H., &amp; Kellen, D. (2019). An Introduction to Mixed Models for Experimental Psychology. In D. H. Spieler &amp; E. Schumacher (Eds.), </a:t>
            </a:r>
            <a:r>
              <a:rPr lang="en-GB" sz="1200" b="0" i="0" u="none" strike="noStrike" baseline="0" dirty="0">
                <a:latin typeface="NimbusRomNo9L-ReguItal"/>
              </a:rPr>
              <a:t>New Methods in Cognitive Psychology </a:t>
            </a:r>
            <a:r>
              <a:rPr lang="en-GB" sz="1200" b="0" i="0" u="none" strike="noStrike" baseline="0" dirty="0">
                <a:latin typeface="NimbusRomNo9L-Regu"/>
              </a:rPr>
              <a:t>(pp. 4–31). Psychology Press.</a:t>
            </a:r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C9BF5-A506-37EC-79CE-016FF9A02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7330" y="1437894"/>
            <a:ext cx="4494102" cy="3945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DEEDE7-5EF6-66FC-578F-8D372C0689F7}"/>
              </a:ext>
            </a:extLst>
          </p:cNvPr>
          <p:cNvSpPr txBox="1"/>
          <p:nvPr/>
        </p:nvSpPr>
        <p:spPr>
          <a:xfrm>
            <a:off x="609600" y="2299748"/>
            <a:ext cx="4755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Each</a:t>
            </a:r>
            <a:r>
              <a:rPr lang="en-GB" sz="2400" b="1" dirty="0">
                <a:solidFill>
                  <a:schemeClr val="tx2"/>
                </a:solidFill>
              </a:rPr>
              <a:t> </a:t>
            </a:r>
            <a:r>
              <a:rPr lang="en-GB" sz="2400" b="1" dirty="0">
                <a:solidFill>
                  <a:srgbClr val="00B050"/>
                </a:solidFill>
              </a:rPr>
              <a:t>item</a:t>
            </a:r>
            <a:r>
              <a:rPr lang="en-GB" sz="2400" dirty="0">
                <a:solidFill>
                  <a:schemeClr val="tx2"/>
                </a:solidFill>
              </a:rPr>
              <a:t> now also has its own mean RT </a:t>
            </a:r>
          </a:p>
          <a:p>
            <a:endParaRPr lang="en-GB" sz="2400" b="1" dirty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RTs for </a:t>
            </a:r>
            <a:r>
              <a:rPr lang="en-GB" sz="2400" dirty="0">
                <a:solidFill>
                  <a:srgbClr val="00B050"/>
                </a:solidFill>
              </a:rPr>
              <a:t>Item</a:t>
            </a:r>
            <a:r>
              <a:rPr lang="en-GB" sz="2400" dirty="0">
                <a:solidFill>
                  <a:schemeClr val="tx2"/>
                </a:solidFill>
              </a:rPr>
              <a:t> 2 are slower</a:t>
            </a: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A3B62-D2BA-6D10-F8A3-1DBA4AC9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138" y="2985174"/>
            <a:ext cx="1299529" cy="81059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D88C9-C664-CFC6-2890-970EE44256FC}"/>
              </a:ext>
            </a:extLst>
          </p:cNvPr>
          <p:cNvCxnSpPr>
            <a:cxnSpLocks/>
          </p:cNvCxnSpPr>
          <p:nvPr/>
        </p:nvCxnSpPr>
        <p:spPr>
          <a:xfrm>
            <a:off x="7139354" y="3429000"/>
            <a:ext cx="0" cy="43821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7CC763-D9E2-B6EB-14E3-B4835034CFB5}"/>
              </a:ext>
            </a:extLst>
          </p:cNvPr>
          <p:cNvCxnSpPr>
            <a:cxnSpLocks/>
          </p:cNvCxnSpPr>
          <p:nvPr/>
        </p:nvCxnSpPr>
        <p:spPr>
          <a:xfrm>
            <a:off x="7964381" y="2766065"/>
            <a:ext cx="0" cy="43821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3FA57F-A6D7-E4B2-DD44-F8057A1A644D}"/>
              </a:ext>
            </a:extLst>
          </p:cNvPr>
          <p:cNvCxnSpPr>
            <a:cxnSpLocks/>
          </p:cNvCxnSpPr>
          <p:nvPr/>
        </p:nvCxnSpPr>
        <p:spPr>
          <a:xfrm>
            <a:off x="9731573" y="2766064"/>
            <a:ext cx="0" cy="43821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45F9C6-B487-BCAB-20B3-24A76ABA20F1}"/>
              </a:ext>
            </a:extLst>
          </p:cNvPr>
          <p:cNvCxnSpPr>
            <a:cxnSpLocks/>
          </p:cNvCxnSpPr>
          <p:nvPr/>
        </p:nvCxnSpPr>
        <p:spPr>
          <a:xfrm>
            <a:off x="8855002" y="3448455"/>
            <a:ext cx="0" cy="438217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67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9C9BF5-A506-37EC-79CE-016FF9A02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7330" y="1596076"/>
            <a:ext cx="4494102" cy="3629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59A0D-965D-3FE6-19B0-98BA2957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Intercepts </a:t>
            </a:r>
            <a:r>
              <a:rPr lang="en-GB" u="sng" dirty="0"/>
              <a:t>and</a:t>
            </a:r>
            <a:r>
              <a:rPr lang="en-GB" dirty="0"/>
              <a:t> Slopes Model (</a:t>
            </a:r>
            <a:r>
              <a:rPr lang="en-GB" dirty="0">
                <a:solidFill>
                  <a:srgbClr val="00B050"/>
                </a:solidFill>
              </a:rPr>
              <a:t>Participant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9E0E-934F-23FC-DB41-00465DF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B896F-A828-124C-F8A4-494314C24342}"/>
              </a:ext>
            </a:extLst>
          </p:cNvPr>
          <p:cNvSpPr txBox="1"/>
          <p:nvPr/>
        </p:nvSpPr>
        <p:spPr>
          <a:xfrm>
            <a:off x="178526" y="5851569"/>
            <a:ext cx="502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 algn="l"/>
            <a:r>
              <a:rPr lang="en-GB" sz="1200" b="0" i="0" u="none" strike="noStrike" baseline="0" dirty="0">
                <a:latin typeface="NimbusRomNo9L-Regu"/>
              </a:rPr>
              <a:t>From:</a:t>
            </a:r>
          </a:p>
          <a:p>
            <a:pPr marL="352425" indent="-352425" algn="l"/>
            <a:r>
              <a:rPr lang="en-GB" sz="1200" b="0" i="0" u="none" strike="noStrike" baseline="0" dirty="0" err="1">
                <a:latin typeface="NimbusRomNo9L-Regu"/>
              </a:rPr>
              <a:t>Singmann</a:t>
            </a:r>
            <a:r>
              <a:rPr lang="en-GB" sz="1200" b="0" i="0" u="none" strike="noStrike" baseline="0" dirty="0">
                <a:latin typeface="NimbusRomNo9L-Regu"/>
              </a:rPr>
              <a:t>, H., &amp; Kellen, D. (2019). An Introduction to Mixed Models for Experimental Psychology. In D. H. Spieler &amp; E. Schumacher (Eds.), </a:t>
            </a:r>
            <a:r>
              <a:rPr lang="en-GB" sz="1200" b="0" i="0" u="none" strike="noStrike" baseline="0" dirty="0">
                <a:latin typeface="NimbusRomNo9L-ReguItal"/>
              </a:rPr>
              <a:t>New Methods in Cognitive Psychology </a:t>
            </a:r>
            <a:r>
              <a:rPr lang="en-GB" sz="1200" b="0" i="0" u="none" strike="noStrike" baseline="0" dirty="0">
                <a:latin typeface="NimbusRomNo9L-Regu"/>
              </a:rPr>
              <a:t>(pp. 4–31). Psychology Press.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EEDE7-5EF6-66FC-578F-8D372C0689F7}"/>
              </a:ext>
            </a:extLst>
          </p:cNvPr>
          <p:cNvSpPr txBox="1"/>
          <p:nvPr/>
        </p:nvSpPr>
        <p:spPr>
          <a:xfrm>
            <a:off x="723753" y="1387834"/>
            <a:ext cx="48334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b="1" dirty="0">
              <a:solidFill>
                <a:schemeClr val="tx2"/>
              </a:solidFill>
            </a:endParaRPr>
          </a:p>
          <a:p>
            <a:r>
              <a:rPr lang="en-GB" sz="2400" b="1" dirty="0">
                <a:solidFill>
                  <a:srgbClr val="00B050"/>
                </a:solidFill>
              </a:rPr>
              <a:t>Random</a:t>
            </a:r>
            <a:r>
              <a:rPr lang="en-GB" sz="2400" b="1" dirty="0">
                <a:solidFill>
                  <a:schemeClr val="tx2"/>
                </a:solidFill>
              </a:rPr>
              <a:t> </a:t>
            </a:r>
            <a:r>
              <a:rPr lang="en-GB" sz="2400" b="1" dirty="0">
                <a:solidFill>
                  <a:srgbClr val="00B050"/>
                </a:solidFill>
              </a:rPr>
              <a:t>slopes</a:t>
            </a:r>
            <a:endParaRPr lang="en-GB" sz="2400" b="1" dirty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The fixed effect of difficulty can be </a:t>
            </a:r>
            <a:r>
              <a:rPr lang="en-GB" sz="2400" i="1" dirty="0">
                <a:solidFill>
                  <a:schemeClr val="tx2"/>
                </a:solidFill>
              </a:rPr>
              <a:t>different</a:t>
            </a:r>
            <a:r>
              <a:rPr lang="en-GB" sz="2400" dirty="0">
                <a:solidFill>
                  <a:schemeClr val="tx2"/>
                </a:solidFill>
              </a:rPr>
              <a:t> for each </a:t>
            </a:r>
            <a:r>
              <a:rPr lang="en-GB" sz="2400" b="1" dirty="0">
                <a:solidFill>
                  <a:srgbClr val="00B050"/>
                </a:solidFill>
              </a:rPr>
              <a:t>participant</a:t>
            </a:r>
            <a:endParaRPr lang="en-GB" sz="2400" dirty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e.g., smaller for Participant 2</a:t>
            </a:r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A3B62-D2BA-6D10-F8A3-1DBA4AC93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2138" y="2985174"/>
            <a:ext cx="1299529" cy="81059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D88C9-C664-CFC6-2890-970EE44256FC}"/>
              </a:ext>
            </a:extLst>
          </p:cNvPr>
          <p:cNvCxnSpPr>
            <a:cxnSpLocks/>
          </p:cNvCxnSpPr>
          <p:nvPr/>
        </p:nvCxnSpPr>
        <p:spPr>
          <a:xfrm>
            <a:off x="7421005" y="2458872"/>
            <a:ext cx="0" cy="883153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2F551C8-4FED-0C05-0D92-FB710BDD0A4F}"/>
              </a:ext>
            </a:extLst>
          </p:cNvPr>
          <p:cNvSpPr/>
          <p:nvPr/>
        </p:nvSpPr>
        <p:spPr>
          <a:xfrm rot="2706085">
            <a:off x="6768785" y="3116770"/>
            <a:ext cx="478230" cy="513623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68FED8-45CA-C5CE-5C52-386117F438F7}"/>
              </a:ext>
            </a:extLst>
          </p:cNvPr>
          <p:cNvCxnSpPr>
            <a:cxnSpLocks/>
          </p:cNvCxnSpPr>
          <p:nvPr/>
        </p:nvCxnSpPr>
        <p:spPr>
          <a:xfrm>
            <a:off x="9020285" y="3275093"/>
            <a:ext cx="0" cy="520679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F0BAAFC-19A6-251B-7792-714BF1AD49DE}"/>
              </a:ext>
            </a:extLst>
          </p:cNvPr>
          <p:cNvSpPr/>
          <p:nvPr/>
        </p:nvSpPr>
        <p:spPr>
          <a:xfrm rot="2706085">
            <a:off x="7588120" y="2152282"/>
            <a:ext cx="478230" cy="513623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B9BFA57-8D47-F4DB-5958-350FCC58DB13}"/>
              </a:ext>
            </a:extLst>
          </p:cNvPr>
          <p:cNvSpPr/>
          <p:nvPr/>
        </p:nvSpPr>
        <p:spPr>
          <a:xfrm rot="2706085">
            <a:off x="8390993" y="3467419"/>
            <a:ext cx="478230" cy="513623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1044F3-D658-747D-0037-CF4DB6A2249F}"/>
              </a:ext>
            </a:extLst>
          </p:cNvPr>
          <p:cNvSpPr/>
          <p:nvPr/>
        </p:nvSpPr>
        <p:spPr>
          <a:xfrm rot="2706085">
            <a:off x="9211802" y="3116769"/>
            <a:ext cx="478230" cy="513623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9A0D-965D-3FE6-19B0-98BA2957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Intercepts and Slopes Model (</a:t>
            </a:r>
            <a:r>
              <a:rPr lang="en-GB" dirty="0">
                <a:solidFill>
                  <a:srgbClr val="00B050"/>
                </a:solidFill>
              </a:rPr>
              <a:t>Item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9E0E-934F-23FC-DB41-00465DF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B896F-A828-124C-F8A4-494314C24342}"/>
              </a:ext>
            </a:extLst>
          </p:cNvPr>
          <p:cNvSpPr txBox="1"/>
          <p:nvPr/>
        </p:nvSpPr>
        <p:spPr>
          <a:xfrm>
            <a:off x="178526" y="5851569"/>
            <a:ext cx="502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 algn="l"/>
            <a:r>
              <a:rPr lang="en-GB" sz="1200" b="0" i="0" u="none" strike="noStrike" baseline="0" dirty="0">
                <a:latin typeface="NimbusRomNo9L-Regu"/>
              </a:rPr>
              <a:t>From:</a:t>
            </a:r>
          </a:p>
          <a:p>
            <a:pPr marL="352425" indent="-352425" algn="l"/>
            <a:r>
              <a:rPr lang="en-GB" sz="1200" b="0" i="0" u="none" strike="noStrike" baseline="0" dirty="0" err="1">
                <a:latin typeface="NimbusRomNo9L-Regu"/>
              </a:rPr>
              <a:t>Singmann</a:t>
            </a:r>
            <a:r>
              <a:rPr lang="en-GB" sz="1200" b="0" i="0" u="none" strike="noStrike" baseline="0" dirty="0">
                <a:latin typeface="NimbusRomNo9L-Regu"/>
              </a:rPr>
              <a:t>, H., &amp; Kellen, D. (2019). An Introduction to Mixed Models for Experimental Psychology. In D. H. Spieler &amp; E. Schumacher (Eds.), </a:t>
            </a:r>
            <a:r>
              <a:rPr lang="en-GB" sz="1200" b="0" i="0" u="none" strike="noStrike" baseline="0" dirty="0">
                <a:latin typeface="NimbusRomNo9L-ReguItal"/>
              </a:rPr>
              <a:t>New Methods in Cognitive Psychology </a:t>
            </a:r>
            <a:r>
              <a:rPr lang="en-GB" sz="1200" b="0" i="0" u="none" strike="noStrike" baseline="0" dirty="0">
                <a:latin typeface="NimbusRomNo9L-Regu"/>
              </a:rPr>
              <a:t>(pp. 4–31). Psychology Press.</a:t>
            </a:r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C9BF5-A506-37EC-79CE-016FF9A02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7330" y="1575517"/>
            <a:ext cx="4494102" cy="3670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3A3B62-D2BA-6D10-F8A3-1DBA4AC9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138" y="2985174"/>
            <a:ext cx="1299529" cy="81059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7D88C9-C664-CFC6-2890-970EE44256FC}"/>
              </a:ext>
            </a:extLst>
          </p:cNvPr>
          <p:cNvCxnSpPr>
            <a:cxnSpLocks/>
          </p:cNvCxnSpPr>
          <p:nvPr/>
        </p:nvCxnSpPr>
        <p:spPr>
          <a:xfrm>
            <a:off x="6896814" y="2985174"/>
            <a:ext cx="0" cy="855445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28750E-1D7A-1D09-526A-E7A149C311D3}"/>
              </a:ext>
            </a:extLst>
          </p:cNvPr>
          <p:cNvCxnSpPr>
            <a:cxnSpLocks/>
          </p:cNvCxnSpPr>
          <p:nvPr/>
        </p:nvCxnSpPr>
        <p:spPr>
          <a:xfrm>
            <a:off x="7180842" y="2790467"/>
            <a:ext cx="0" cy="347663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CBB477-D475-A84C-0684-16E010C7EB29}"/>
              </a:ext>
            </a:extLst>
          </p:cNvPr>
          <p:cNvCxnSpPr>
            <a:cxnSpLocks/>
          </p:cNvCxnSpPr>
          <p:nvPr/>
        </p:nvCxnSpPr>
        <p:spPr>
          <a:xfrm>
            <a:off x="8547273" y="2962750"/>
            <a:ext cx="0" cy="855445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97DD32-953A-FC3A-C26F-A0F4B4ECDB9C}"/>
              </a:ext>
            </a:extLst>
          </p:cNvPr>
          <p:cNvCxnSpPr>
            <a:cxnSpLocks/>
          </p:cNvCxnSpPr>
          <p:nvPr/>
        </p:nvCxnSpPr>
        <p:spPr>
          <a:xfrm>
            <a:off x="8831301" y="2768043"/>
            <a:ext cx="0" cy="347663"/>
          </a:xfrm>
          <a:prstGeom prst="straightConnector1">
            <a:avLst/>
          </a:prstGeom>
          <a:ln w="444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7E9439-DDB5-2998-10D0-0BC554FF9EC5}"/>
              </a:ext>
            </a:extLst>
          </p:cNvPr>
          <p:cNvSpPr txBox="1"/>
          <p:nvPr/>
        </p:nvSpPr>
        <p:spPr>
          <a:xfrm>
            <a:off x="599865" y="1417638"/>
            <a:ext cx="48334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b="1" dirty="0">
              <a:solidFill>
                <a:schemeClr val="tx2"/>
              </a:solidFill>
            </a:endParaRPr>
          </a:p>
          <a:p>
            <a:r>
              <a:rPr lang="en-GB" sz="2400" b="1" dirty="0">
                <a:solidFill>
                  <a:srgbClr val="00B050"/>
                </a:solidFill>
              </a:rPr>
              <a:t>Random</a:t>
            </a:r>
            <a:r>
              <a:rPr lang="en-GB" sz="2400" b="1" dirty="0">
                <a:solidFill>
                  <a:schemeClr val="tx2"/>
                </a:solidFill>
              </a:rPr>
              <a:t> </a:t>
            </a:r>
            <a:r>
              <a:rPr lang="en-GB" sz="2400" b="1" dirty="0">
                <a:solidFill>
                  <a:srgbClr val="00B050"/>
                </a:solidFill>
              </a:rPr>
              <a:t>slopes</a:t>
            </a:r>
            <a:endParaRPr lang="en-GB" sz="2400" b="1" dirty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The fixed effect of difficulty can be </a:t>
            </a:r>
            <a:r>
              <a:rPr lang="en-GB" sz="2400" i="1" dirty="0">
                <a:solidFill>
                  <a:schemeClr val="tx2"/>
                </a:solidFill>
              </a:rPr>
              <a:t>different</a:t>
            </a:r>
            <a:r>
              <a:rPr lang="en-GB" sz="2400" dirty="0">
                <a:solidFill>
                  <a:schemeClr val="tx2"/>
                </a:solidFill>
              </a:rPr>
              <a:t> for each </a:t>
            </a:r>
            <a:r>
              <a:rPr lang="en-GB" sz="2400" b="1" dirty="0">
                <a:solidFill>
                  <a:srgbClr val="00B050"/>
                </a:solidFill>
              </a:rPr>
              <a:t>item</a:t>
            </a:r>
            <a:endParaRPr lang="en-GB" sz="2400" dirty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e.g., smaller for Item 2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0197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9A0D-965D-3FE6-19B0-98BA2957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solidFill>
                  <a:srgbClr val="00B050"/>
                </a:solidFill>
              </a:rPr>
              <a:t>Crossed</a:t>
            </a:r>
            <a:r>
              <a:rPr lang="en-GB" dirty="0">
                <a:solidFill>
                  <a:srgbClr val="00B050"/>
                </a:solidFill>
              </a:rPr>
              <a:t> Random Effects</a:t>
            </a:r>
            <a:br>
              <a:rPr lang="en-GB" dirty="0"/>
            </a:br>
            <a:r>
              <a:rPr lang="en-GB" dirty="0"/>
              <a:t>Random Intercepts and Slopes Model (</a:t>
            </a:r>
            <a:r>
              <a:rPr lang="en-GB" dirty="0">
                <a:solidFill>
                  <a:srgbClr val="00B050"/>
                </a:solidFill>
              </a:rPr>
              <a:t>Participant</a:t>
            </a:r>
            <a:r>
              <a:rPr lang="en-GB" dirty="0"/>
              <a:t> AND </a:t>
            </a:r>
            <a:r>
              <a:rPr lang="en-GB" dirty="0">
                <a:solidFill>
                  <a:srgbClr val="00B050"/>
                </a:solidFill>
              </a:rPr>
              <a:t>Item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9E0E-934F-23FC-DB41-00465DF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B896F-A828-124C-F8A4-494314C24342}"/>
              </a:ext>
            </a:extLst>
          </p:cNvPr>
          <p:cNvSpPr txBox="1"/>
          <p:nvPr/>
        </p:nvSpPr>
        <p:spPr>
          <a:xfrm>
            <a:off x="178526" y="5851569"/>
            <a:ext cx="502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 algn="l"/>
            <a:r>
              <a:rPr lang="en-GB" sz="1200" b="0" i="0" u="none" strike="noStrike" baseline="0" dirty="0">
                <a:latin typeface="NimbusRomNo9L-Regu"/>
              </a:rPr>
              <a:t>From:</a:t>
            </a:r>
          </a:p>
          <a:p>
            <a:pPr marL="352425" indent="-352425" algn="l"/>
            <a:r>
              <a:rPr lang="en-GB" sz="1200" b="0" i="0" u="none" strike="noStrike" baseline="0" dirty="0" err="1">
                <a:latin typeface="NimbusRomNo9L-Regu"/>
              </a:rPr>
              <a:t>Singmann</a:t>
            </a:r>
            <a:r>
              <a:rPr lang="en-GB" sz="1200" b="0" i="0" u="none" strike="noStrike" baseline="0" dirty="0">
                <a:latin typeface="NimbusRomNo9L-Regu"/>
              </a:rPr>
              <a:t>, H., &amp; Kellen, D. (2019). An Introduction to Mixed Models for Experimental Psychology. In D. H. Spieler &amp; E. Schumacher (Eds.), </a:t>
            </a:r>
            <a:r>
              <a:rPr lang="en-GB" sz="1200" b="0" i="0" u="none" strike="noStrike" baseline="0" dirty="0">
                <a:latin typeface="NimbusRomNo9L-ReguItal"/>
              </a:rPr>
              <a:t>New Methods in Cognitive Psychology </a:t>
            </a:r>
            <a:r>
              <a:rPr lang="en-GB" sz="1200" b="0" i="0" u="none" strike="noStrike" baseline="0" dirty="0">
                <a:latin typeface="NimbusRomNo9L-Regu"/>
              </a:rPr>
              <a:t>(pp. 4–31). Psychology Press.</a:t>
            </a:r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C9BF5-A506-37EC-79CE-016FF9A02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7330" y="1821511"/>
            <a:ext cx="4494102" cy="31784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DEEDE7-5EF6-66FC-578F-8D372C0689F7}"/>
              </a:ext>
            </a:extLst>
          </p:cNvPr>
          <p:cNvSpPr txBox="1"/>
          <p:nvPr/>
        </p:nvSpPr>
        <p:spPr>
          <a:xfrm>
            <a:off x="609600" y="2423090"/>
            <a:ext cx="5107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b="1" dirty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The fixed effect of difficulty is different for each </a:t>
            </a:r>
            <a:r>
              <a:rPr lang="en-GB" sz="2400" dirty="0">
                <a:solidFill>
                  <a:srgbClr val="00B050"/>
                </a:solidFill>
              </a:rPr>
              <a:t>participant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u="sng" dirty="0">
                <a:solidFill>
                  <a:schemeClr val="tx2"/>
                </a:solidFill>
              </a:rPr>
              <a:t>AND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>
                <a:solidFill>
                  <a:srgbClr val="00B050"/>
                </a:solidFill>
              </a:rPr>
              <a:t>item</a:t>
            </a:r>
            <a:endParaRPr lang="en-GB" sz="2400" dirty="0">
              <a:solidFill>
                <a:schemeClr val="tx2"/>
              </a:solidFill>
            </a:endParaRP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A3B62-D2BA-6D10-F8A3-1DBA4AC9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138" y="2985174"/>
            <a:ext cx="1299529" cy="8105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F3F904-D1AE-B55C-C759-6604F8BA6CF8}"/>
              </a:ext>
            </a:extLst>
          </p:cNvPr>
          <p:cNvSpPr txBox="1"/>
          <p:nvPr/>
        </p:nvSpPr>
        <p:spPr>
          <a:xfrm>
            <a:off x="6041098" y="5205238"/>
            <a:ext cx="4099788" cy="1477328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accent4">
                    <a:lumMod val="75000"/>
                  </a:schemeClr>
                </a:solidFill>
              </a:rPr>
              <a:t>There are now too many parameters relative to data points necessary to identify them.</a:t>
            </a:r>
          </a:p>
          <a:p>
            <a:r>
              <a:rPr lang="en-GB" dirty="0"/>
              <a:t>The model perfectly describes the data, but is said to be “</a:t>
            </a:r>
            <a:r>
              <a:rPr lang="en-GB" b="1" dirty="0">
                <a:solidFill>
                  <a:srgbClr val="C00000"/>
                </a:solidFill>
              </a:rPr>
              <a:t>non-identifiable</a:t>
            </a:r>
            <a:r>
              <a:rPr lang="en-GB" dirty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282382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9E0E-934F-23FC-DB41-00465DF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EEDE7-5EF6-66FC-578F-8D372C0689F7}"/>
              </a:ext>
            </a:extLst>
          </p:cNvPr>
          <p:cNvSpPr txBox="1"/>
          <p:nvPr/>
        </p:nvSpPr>
        <p:spPr>
          <a:xfrm>
            <a:off x="1245140" y="1226613"/>
            <a:ext cx="931909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rgbClr val="00B050"/>
                </a:solidFill>
              </a:rPr>
              <a:t>Random effects (intercepts and slopes) can be </a:t>
            </a:r>
            <a:r>
              <a:rPr lang="en-GB" sz="2800" b="1" u="sng" dirty="0">
                <a:solidFill>
                  <a:srgbClr val="00B050"/>
                </a:solidFill>
              </a:rPr>
              <a:t>correlated.</a:t>
            </a:r>
            <a:r>
              <a:rPr lang="en-GB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e.g., </a:t>
            </a:r>
            <a:r>
              <a:rPr lang="en-GB" sz="2800" i="1" dirty="0"/>
              <a:t>slower</a:t>
            </a:r>
            <a:r>
              <a:rPr lang="en-GB" sz="2800" dirty="0"/>
              <a:t> participants have a </a:t>
            </a:r>
            <a:r>
              <a:rPr lang="en-GB" sz="2800" i="1" dirty="0"/>
              <a:t>larger</a:t>
            </a:r>
            <a:r>
              <a:rPr lang="en-GB" sz="2800" dirty="0"/>
              <a:t> difficulty effect.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The correlation can included or constrained to be zero</a:t>
            </a:r>
          </a:p>
          <a:p>
            <a:pPr lvl="1"/>
            <a:endParaRPr lang="en-GB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800" dirty="0"/>
              <a:t>Not including </a:t>
            </a:r>
            <a:r>
              <a:rPr lang="en-GB" sz="2800" b="1" dirty="0">
                <a:solidFill>
                  <a:srgbClr val="00B050"/>
                </a:solidFill>
              </a:rPr>
              <a:t>random slopes</a:t>
            </a:r>
            <a:r>
              <a:rPr lang="en-GB" sz="2800" dirty="0">
                <a:solidFill>
                  <a:srgbClr val="00B050"/>
                </a:solidFill>
              </a:rPr>
              <a:t> </a:t>
            </a:r>
            <a:r>
              <a:rPr lang="en-GB" sz="2800" dirty="0"/>
              <a:t>can inflate the Type I error 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i.e., You are more likely to falsely find that a fixed effect is significant</a:t>
            </a:r>
          </a:p>
          <a:p>
            <a:r>
              <a:rPr lang="en-GB" sz="2800" dirty="0">
                <a:solidFill>
                  <a:schemeClr val="tx2"/>
                </a:solidFill>
              </a:rPr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2948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15F3-90BE-C43E-786F-F6600CB5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Which model?</a:t>
            </a:r>
            <a:br>
              <a:rPr lang="en-GB" dirty="0"/>
            </a:br>
            <a:r>
              <a:rPr lang="en-GB" sz="2800" dirty="0"/>
              <a:t>Keep it maximal (Barr et al., 2013)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B3090-3CEE-44D7-4B89-02868996E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999" y="2021305"/>
            <a:ext cx="6610002" cy="3924134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In general, greatest accuracy is achieved by adopting the </a:t>
            </a:r>
            <a:r>
              <a:rPr lang="en-GB" b="1" i="1" dirty="0">
                <a:solidFill>
                  <a:schemeClr val="accent4">
                    <a:lumMod val="75000"/>
                  </a:schemeClr>
                </a:solidFill>
              </a:rPr>
              <a:t>maximal random effects structure justified by the design.</a:t>
            </a:r>
          </a:p>
          <a:p>
            <a:r>
              <a:rPr lang="en-GB" dirty="0"/>
              <a:t>Include random intercepts, slopes, and their correlation for a given random effect as a starting point</a:t>
            </a:r>
          </a:p>
          <a:p>
            <a:r>
              <a:rPr lang="en-GB" dirty="0"/>
              <a:t>Each random effect grouping variable must have at least 5 or 6 levels (</a:t>
            </a:r>
            <a:r>
              <a:rPr lang="en-GB" dirty="0" err="1"/>
              <a:t>Bolker</a:t>
            </a:r>
            <a:r>
              <a:rPr lang="en-GB" dirty="0"/>
              <a:t>, 2015).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40980-928E-19DE-4297-A1629324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6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BCF3-383D-CF92-A80C-6522FDD8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639"/>
            <a:ext cx="10972800" cy="1143000"/>
          </a:xfrm>
        </p:spPr>
        <p:txBody>
          <a:bodyPr/>
          <a:lstStyle/>
          <a:p>
            <a:r>
              <a:rPr lang="en-GB" dirty="0"/>
              <a:t>Dependency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2D50-DC79-A78E-3C99-72074FA03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752" y="1166018"/>
            <a:ext cx="9581804" cy="5190333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Dependencies</a:t>
            </a:r>
            <a:r>
              <a:rPr lang="en-GB" dirty="0"/>
              <a:t> often exist in psychological data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There may be multiple data points from different:</a:t>
            </a:r>
          </a:p>
          <a:p>
            <a:pPr lvl="1"/>
            <a:r>
              <a:rPr lang="en-GB" b="1" dirty="0">
                <a:solidFill>
                  <a:schemeClr val="tx2"/>
                </a:solidFill>
              </a:rPr>
              <a:t>participants</a:t>
            </a:r>
          </a:p>
          <a:p>
            <a:pPr lvl="1"/>
            <a:r>
              <a:rPr lang="en-GB" b="1" dirty="0">
                <a:solidFill>
                  <a:schemeClr val="tx2"/>
                </a:solidFill>
              </a:rPr>
              <a:t>classrooms</a:t>
            </a:r>
          </a:p>
          <a:p>
            <a:pPr lvl="1"/>
            <a:r>
              <a:rPr lang="en-GB" b="1" dirty="0">
                <a:solidFill>
                  <a:schemeClr val="tx2"/>
                </a:solidFill>
              </a:rPr>
              <a:t>hospitals</a:t>
            </a:r>
          </a:p>
          <a:p>
            <a:pPr lvl="1"/>
            <a:r>
              <a:rPr lang="en-GB" b="1" dirty="0">
                <a:solidFill>
                  <a:schemeClr val="tx2"/>
                </a:solidFill>
              </a:rPr>
              <a:t>items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Data within each of these </a:t>
            </a:r>
            <a:r>
              <a:rPr lang="en-GB" b="1" i="1" dirty="0"/>
              <a:t>groupings</a:t>
            </a:r>
            <a:r>
              <a:rPr lang="en-GB" i="1" dirty="0"/>
              <a:t> </a:t>
            </a:r>
            <a:r>
              <a:rPr lang="en-GB" dirty="0"/>
              <a:t>tends to be </a:t>
            </a:r>
            <a:r>
              <a:rPr lang="en-GB" b="1" i="1" dirty="0">
                <a:solidFill>
                  <a:schemeClr val="tx2"/>
                </a:solidFill>
              </a:rPr>
              <a:t>correlated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some participants may do better than others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some stimuli are easy/difficult</a:t>
            </a:r>
          </a:p>
          <a:p>
            <a:endParaRPr lang="en-GB" b="1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dirty="0"/>
              <a:t>Technically, such dependencies violate the assumption of </a:t>
            </a:r>
            <a:r>
              <a:rPr lang="en-GB" b="1" dirty="0">
                <a:solidFill>
                  <a:schemeClr val="accent4"/>
                </a:solidFill>
              </a:rPr>
              <a:t>independence</a:t>
            </a:r>
            <a:r>
              <a:rPr lang="en-GB" dirty="0"/>
              <a:t> of data points in regression/ANOVA.</a:t>
            </a:r>
            <a:br>
              <a:rPr lang="en-GB" dirty="0"/>
            </a:br>
            <a:r>
              <a:rPr lang="en-GB" dirty="0"/>
              <a:t>A traditional approach is to average over data points </a:t>
            </a:r>
            <a:r>
              <a:rPr lang="en-GB" i="1" dirty="0"/>
              <a:t>prior</a:t>
            </a:r>
            <a:r>
              <a:rPr lang="en-GB" dirty="0"/>
              <a:t> to analysis </a:t>
            </a:r>
            <a:br>
              <a:rPr lang="en-GB" dirty="0"/>
            </a:br>
            <a:r>
              <a:rPr lang="en-GB" dirty="0"/>
              <a:t>(e.g., average RTs across items, then do a repeated measures ANOVA).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78EBE-4D31-78E1-3B15-75B4B054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6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15F3-90BE-C43E-786F-F6600CB5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Mixed Models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B3090-3CEE-44D7-4B89-02868996E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038" y="1624013"/>
            <a:ext cx="8741923" cy="4525963"/>
          </a:xfrm>
        </p:spPr>
        <p:txBody>
          <a:bodyPr>
            <a:normAutofit/>
          </a:bodyPr>
          <a:lstStyle/>
          <a:p>
            <a:r>
              <a:rPr lang="en-GB" dirty="0"/>
              <a:t>R package for mixed models: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lme4</a:t>
            </a:r>
            <a:r>
              <a:rPr lang="en-GB" dirty="0"/>
              <a:t> (</a:t>
            </a:r>
            <a:r>
              <a:rPr lang="en-GB" sz="2800" dirty="0">
                <a:latin typeface="NimbusRomNo9L-Regu"/>
              </a:rPr>
              <a:t>Bates et al., 2015).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The function for </a:t>
            </a:r>
            <a:r>
              <a:rPr lang="en-GB" b="1" dirty="0">
                <a:solidFill>
                  <a:schemeClr val="tx2"/>
                </a:solidFill>
              </a:rPr>
              <a:t>linear mixed model (LMM)</a:t>
            </a:r>
            <a:r>
              <a:rPr lang="en-GB" dirty="0"/>
              <a:t>: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lmer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algn="l"/>
            <a:endParaRPr lang="en-GB" sz="1800" dirty="0">
              <a:latin typeface="NimbusRomNo9L-Regu"/>
            </a:endParaRPr>
          </a:p>
          <a:p>
            <a:pPr algn="l"/>
            <a:r>
              <a:rPr lang="en-GB" dirty="0"/>
              <a:t>Data needs to be in </a:t>
            </a:r>
            <a:r>
              <a:rPr lang="en-GB" b="1" dirty="0">
                <a:solidFill>
                  <a:schemeClr val="tx2"/>
                </a:solidFill>
              </a:rPr>
              <a:t>long format </a:t>
            </a:r>
            <a:br>
              <a:rPr lang="en-GB" dirty="0"/>
            </a:br>
            <a:endParaRPr lang="en-GB" dirty="0"/>
          </a:p>
          <a:p>
            <a:pPr algn="l"/>
            <a:r>
              <a:rPr lang="en-GB" dirty="0"/>
              <a:t>In LMM, the outcome variable is </a:t>
            </a:r>
            <a:r>
              <a:rPr lang="en-GB" b="1" dirty="0">
                <a:solidFill>
                  <a:schemeClr val="tx2"/>
                </a:solidFill>
              </a:rPr>
              <a:t>continuous</a:t>
            </a:r>
          </a:p>
          <a:p>
            <a:pPr algn="l"/>
            <a:endParaRPr lang="en-GB" dirty="0"/>
          </a:p>
          <a:p>
            <a:pPr algn="l"/>
            <a:endParaRPr lang="en-GB" sz="1800" dirty="0">
              <a:latin typeface="NimbusRomNo9L-Regu"/>
            </a:endParaRPr>
          </a:p>
          <a:p>
            <a:pPr algn="l"/>
            <a:endParaRPr lang="en-GB" sz="1800" dirty="0">
              <a:latin typeface="NimbusRomNo9L-Regu"/>
            </a:endParaRPr>
          </a:p>
          <a:p>
            <a:pPr algn="l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40980-928E-19DE-4297-A1629324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9548-73D6-41BE-0AC3-D2C71A01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Types of Mixed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6A185-1DEC-1263-C5E7-5B863E76B87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a </a:t>
            </a:r>
            <a:r>
              <a:rPr lang="en-GB" b="1" dirty="0">
                <a:solidFill>
                  <a:schemeClr val="tx2"/>
                </a:solidFill>
              </a:rPr>
              <a:t>binary </a:t>
            </a:r>
            <a:r>
              <a:rPr lang="en-GB" dirty="0">
                <a:solidFill>
                  <a:schemeClr val="tx2"/>
                </a:solidFill>
              </a:rPr>
              <a:t>outcome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dirty="0"/>
              <a:t>variables, e.g., </a:t>
            </a:r>
          </a:p>
          <a:p>
            <a:r>
              <a:rPr lang="en-GB" dirty="0"/>
              <a:t>Correct vs. incorrect</a:t>
            </a:r>
          </a:p>
          <a:p>
            <a:r>
              <a:rPr lang="en-GB" dirty="0"/>
              <a:t>Success vs. failure</a:t>
            </a:r>
          </a:p>
          <a:p>
            <a:r>
              <a:rPr lang="en-GB" dirty="0"/>
              <a:t>Attended vs. absent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 model is called a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Generalised Linear Mixed effects Model </a:t>
            </a:r>
            <a:r>
              <a:rPr lang="en-GB" dirty="0"/>
              <a:t>(GLMM)</a:t>
            </a:r>
          </a:p>
          <a:p>
            <a:r>
              <a:rPr lang="en-GB" dirty="0"/>
              <a:t>Use the </a:t>
            </a:r>
            <a:r>
              <a:rPr lang="en-GB" dirty="0" err="1">
                <a:latin typeface="Lucida Console" panose="020B0609040504020204" pitchFamily="49" charset="0"/>
              </a:rPr>
              <a:t>glmer</a:t>
            </a:r>
            <a:r>
              <a:rPr lang="en-GB" dirty="0">
                <a:latin typeface="Lucida Console" panose="020B0609040504020204" pitchFamily="49" charset="0"/>
              </a:rPr>
              <a:t>() </a:t>
            </a:r>
            <a:r>
              <a:rPr lang="en-GB" dirty="0"/>
              <a:t>function in </a:t>
            </a:r>
            <a:r>
              <a:rPr lang="en-GB" dirty="0">
                <a:latin typeface="Lucida Console" panose="020B0609040504020204" pitchFamily="49" charset="0"/>
              </a:rPr>
              <a:t>lme4</a:t>
            </a:r>
            <a:r>
              <a:rPr lang="en-GB" dirty="0"/>
              <a:t> package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F025C-0755-BEFA-FDF8-503C826B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1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945B-32B4-430B-028B-671245F8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Mixed models in the literature…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9CE5-8773-7AA4-F880-4486889A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417638"/>
            <a:ext cx="95504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LMMs</a:t>
            </a:r>
          </a:p>
          <a:p>
            <a:r>
              <a:rPr lang="en-GB" dirty="0"/>
              <a:t>Effects of </a:t>
            </a:r>
            <a:r>
              <a:rPr lang="en-GB" b="1" dirty="0">
                <a:solidFill>
                  <a:schemeClr val="tx2"/>
                </a:solidFill>
              </a:rPr>
              <a:t>difficulty</a:t>
            </a:r>
            <a:r>
              <a:rPr lang="en-GB" dirty="0"/>
              <a:t> and </a:t>
            </a:r>
            <a:r>
              <a:rPr lang="en-GB" b="1" dirty="0">
                <a:solidFill>
                  <a:schemeClr val="tx2"/>
                </a:solidFill>
              </a:rPr>
              <a:t>signal-to-noise ratio </a:t>
            </a:r>
            <a:r>
              <a:rPr lang="en-GB" dirty="0"/>
              <a:t>on RT after accounting for </a:t>
            </a:r>
            <a:r>
              <a:rPr lang="en-GB" b="1" dirty="0">
                <a:solidFill>
                  <a:srgbClr val="006600"/>
                </a:solidFill>
              </a:rPr>
              <a:t>participant</a:t>
            </a:r>
            <a:r>
              <a:rPr lang="en-GB" dirty="0"/>
              <a:t> and </a:t>
            </a:r>
            <a:r>
              <a:rPr lang="en-GB" b="1" dirty="0">
                <a:solidFill>
                  <a:srgbClr val="006600"/>
                </a:solidFill>
              </a:rPr>
              <a:t>item</a:t>
            </a:r>
            <a:r>
              <a:rPr lang="en-GB" dirty="0"/>
              <a:t> effects (</a:t>
            </a:r>
            <a:r>
              <a:rPr lang="en-GB" dirty="0">
                <a:hlinkClick r:id="rId2"/>
              </a:rPr>
              <a:t>Brown, 2021</a:t>
            </a:r>
            <a:r>
              <a:rPr lang="en-GB" dirty="0"/>
              <a:t>).</a:t>
            </a:r>
          </a:p>
          <a:p>
            <a:r>
              <a:rPr lang="en-GB" dirty="0"/>
              <a:t>Predicting hallucinatory experiences from </a:t>
            </a:r>
            <a:r>
              <a:rPr lang="en-GB" b="1" dirty="0">
                <a:solidFill>
                  <a:schemeClr val="tx2"/>
                </a:solidFill>
              </a:rPr>
              <a:t>demographic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/>
              <a:t>variables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>
                <a:solidFill>
                  <a:schemeClr val="tx2"/>
                </a:solidFill>
              </a:rPr>
              <a:t>(</a:t>
            </a:r>
            <a:r>
              <a:rPr lang="en-GB" dirty="0">
                <a:solidFill>
                  <a:schemeClr val="tx2"/>
                </a:solidFill>
              </a:rPr>
              <a:t>e.g., age, gender</a:t>
            </a:r>
            <a:r>
              <a:rPr lang="en-GB" b="1" dirty="0">
                <a:solidFill>
                  <a:schemeClr val="tx2"/>
                </a:solidFill>
              </a:rPr>
              <a:t>),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tx2"/>
                </a:solidFill>
              </a:rPr>
              <a:t>measures of cognitive performance (</a:t>
            </a:r>
            <a:r>
              <a:rPr lang="en-GB" dirty="0">
                <a:solidFill>
                  <a:schemeClr val="tx2"/>
                </a:solidFill>
              </a:rPr>
              <a:t>e.g., digit span</a:t>
            </a:r>
            <a:r>
              <a:rPr lang="en-GB" b="1" dirty="0">
                <a:solidFill>
                  <a:schemeClr val="tx2"/>
                </a:solidFill>
              </a:rPr>
              <a:t>)</a:t>
            </a:r>
            <a:r>
              <a:rPr lang="en-GB" dirty="0"/>
              <a:t>, controlling for </a:t>
            </a:r>
            <a:r>
              <a:rPr lang="en-GB" b="1" dirty="0">
                <a:solidFill>
                  <a:srgbClr val="006600"/>
                </a:solidFill>
              </a:rPr>
              <a:t>data-collection site </a:t>
            </a:r>
            <a:r>
              <a:rPr lang="en-GB" dirty="0"/>
              <a:t>(</a:t>
            </a:r>
            <a:r>
              <a:rPr lang="en-GB" dirty="0">
                <a:hlinkClick r:id="rId3"/>
              </a:rPr>
              <a:t>Moseley et al., 2021</a:t>
            </a:r>
            <a:r>
              <a:rPr lang="en-GB" dirty="0"/>
              <a:t>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GLMMs</a:t>
            </a:r>
          </a:p>
          <a:p>
            <a:r>
              <a:rPr lang="en-GB" dirty="0"/>
              <a:t>Effects of </a:t>
            </a:r>
            <a:r>
              <a:rPr lang="en-GB" b="1" dirty="0">
                <a:solidFill>
                  <a:schemeClr val="tx2"/>
                </a:solidFill>
              </a:rPr>
              <a:t>predictability</a:t>
            </a:r>
            <a:r>
              <a:rPr lang="en-GB" dirty="0"/>
              <a:t> and </a:t>
            </a:r>
            <a:r>
              <a:rPr lang="en-GB" b="1" dirty="0">
                <a:solidFill>
                  <a:schemeClr val="tx2"/>
                </a:solidFill>
              </a:rPr>
              <a:t>sequence position </a:t>
            </a:r>
            <a:r>
              <a:rPr lang="en-GB" dirty="0"/>
              <a:t>on a binary memory accuracy measure, controlling for </a:t>
            </a:r>
            <a:r>
              <a:rPr lang="en-GB" b="1" dirty="0">
                <a:solidFill>
                  <a:srgbClr val="006600"/>
                </a:solidFill>
              </a:rPr>
              <a:t>participant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dirty="0"/>
              <a:t>(</a:t>
            </a:r>
            <a:r>
              <a:rPr lang="en-GB" dirty="0">
                <a:hlinkClick r:id="rId4"/>
              </a:rPr>
              <a:t>Gasser &amp; </a:t>
            </a:r>
            <a:r>
              <a:rPr lang="en-GB" dirty="0" err="1">
                <a:hlinkClick r:id="rId4"/>
              </a:rPr>
              <a:t>Davachi</a:t>
            </a:r>
            <a:r>
              <a:rPr lang="en-GB" dirty="0">
                <a:hlinkClick r:id="rId4"/>
              </a:rPr>
              <a:t>, 2023</a:t>
            </a:r>
            <a:r>
              <a:rPr lang="en-GB" dirty="0"/>
              <a:t>)</a:t>
            </a:r>
          </a:p>
          <a:p>
            <a:r>
              <a:rPr lang="en-GB" dirty="0"/>
              <a:t>Effects of </a:t>
            </a:r>
            <a:r>
              <a:rPr lang="en-GB" b="1" dirty="0">
                <a:solidFill>
                  <a:schemeClr val="tx2"/>
                </a:solidFill>
              </a:rPr>
              <a:t>experimental condition </a:t>
            </a:r>
            <a:r>
              <a:rPr lang="en-GB" dirty="0"/>
              <a:t>on binary accuracy measure, controlling for </a:t>
            </a:r>
            <a:r>
              <a:rPr lang="en-GB" b="1" dirty="0">
                <a:solidFill>
                  <a:srgbClr val="006600"/>
                </a:solidFill>
              </a:rPr>
              <a:t>participant</a:t>
            </a:r>
            <a:r>
              <a:rPr lang="en-GB" dirty="0"/>
              <a:t> and </a:t>
            </a:r>
            <a:r>
              <a:rPr lang="en-GB" b="1" dirty="0">
                <a:solidFill>
                  <a:srgbClr val="006600"/>
                </a:solidFill>
              </a:rPr>
              <a:t>trial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(</a:t>
            </a:r>
            <a:r>
              <a:rPr lang="en-GB" dirty="0">
                <a:hlinkClick r:id="rId5"/>
              </a:rPr>
              <a:t>Bryant et al., 2018</a:t>
            </a:r>
            <a:r>
              <a:rPr lang="en-GB" dirty="0"/>
              <a:t>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A07E1-761F-FEAF-52D2-B548755F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5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1335894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8 and Exercises using RStudio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7300" y="3697986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8: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300" y="2453361"/>
            <a:ext cx="629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Please ask me if you have any questions on the code or concepts.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E268E-C5E3-04D1-AB63-9C69B2CBD4AC}"/>
              </a:ext>
            </a:extLst>
          </p:cNvPr>
          <p:cNvSpPr txBox="1"/>
          <p:nvPr/>
        </p:nvSpPr>
        <p:spPr>
          <a:xfrm>
            <a:off x="4095705" y="5773608"/>
            <a:ext cx="41237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Good luck in the assignment, don’t forget instructions on DLE and FAQ webpage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95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BCF3-383D-CF92-A80C-6522FDD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Mixed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2D50-DC79-A78E-3C99-72074FA03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106" y="1417638"/>
            <a:ext cx="9033164" cy="49357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Short for </a:t>
            </a:r>
            <a:r>
              <a:rPr lang="en-GB" b="1" dirty="0">
                <a:solidFill>
                  <a:schemeClr val="tx2"/>
                </a:solidFill>
              </a:rPr>
              <a:t>Linear Mixed Models (LMM)</a:t>
            </a:r>
          </a:p>
          <a:p>
            <a:r>
              <a:rPr lang="en-GB" dirty="0"/>
              <a:t>A generalisation of multiple regression</a:t>
            </a:r>
          </a:p>
          <a:p>
            <a:r>
              <a:rPr lang="en-GB" dirty="0"/>
              <a:t>Increasingly popular in psychology</a:t>
            </a:r>
          </a:p>
          <a:p>
            <a:endParaRPr lang="en-GB" dirty="0"/>
          </a:p>
          <a:p>
            <a:r>
              <a:rPr lang="en-GB" dirty="0"/>
              <a:t>Accounts for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the dependencies between groupings </a:t>
            </a:r>
            <a:r>
              <a:rPr lang="en-GB" dirty="0"/>
              <a:t>in the data</a:t>
            </a:r>
          </a:p>
          <a:p>
            <a:endParaRPr lang="en-GB" dirty="0"/>
          </a:p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Other known advantages</a:t>
            </a:r>
          </a:p>
          <a:p>
            <a:pPr lvl="1"/>
            <a:r>
              <a:rPr lang="en-GB" dirty="0"/>
              <a:t>Provides more </a:t>
            </a:r>
            <a:r>
              <a:rPr lang="en-GB" b="1" i="1" dirty="0">
                <a:solidFill>
                  <a:schemeClr val="tx2">
                    <a:lumMod val="50000"/>
                  </a:schemeClr>
                </a:solidFill>
              </a:rPr>
              <a:t>accurate</a:t>
            </a:r>
            <a:r>
              <a:rPr lang="en-GB" dirty="0"/>
              <a:t> and </a:t>
            </a:r>
            <a:r>
              <a:rPr lang="en-GB" b="1" i="1" dirty="0">
                <a:solidFill>
                  <a:schemeClr val="tx2">
                    <a:lumMod val="50000"/>
                  </a:schemeClr>
                </a:solidFill>
              </a:rPr>
              <a:t>generalisable</a:t>
            </a:r>
            <a:r>
              <a:rPr lang="en-GB" dirty="0"/>
              <a:t> estimates of effects</a:t>
            </a:r>
          </a:p>
          <a:p>
            <a:pPr lvl="1"/>
            <a:r>
              <a:rPr lang="en-GB" dirty="0"/>
              <a:t>Greater statistical 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power</a:t>
            </a:r>
          </a:p>
          <a:p>
            <a:pPr lvl="1"/>
            <a:r>
              <a:rPr lang="en-GB" dirty="0"/>
              <a:t>Non-inflated Type I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78EBE-4D31-78E1-3B15-75B4B054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2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8BDE-9FAB-435B-AAC6-5629DB13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888"/>
            <a:ext cx="10972800" cy="114300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Fixed</a:t>
            </a:r>
            <a:r>
              <a:rPr lang="en-GB" dirty="0"/>
              <a:t> vs. </a:t>
            </a:r>
            <a:r>
              <a:rPr lang="en-GB" dirty="0">
                <a:solidFill>
                  <a:srgbClr val="00B050"/>
                </a:solidFill>
              </a:rPr>
              <a:t>Random</a:t>
            </a:r>
            <a:r>
              <a:rPr lang="en-GB" dirty="0"/>
              <a:t>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9CAD-0E20-E0B9-3AF5-106FADC8B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09" y="1281273"/>
            <a:ext cx="9762979" cy="5107694"/>
          </a:xfrm>
        </p:spPr>
        <p:txBody>
          <a:bodyPr>
            <a:normAutofit lnSpcReduction="10000"/>
          </a:bodyPr>
          <a:lstStyle/>
          <a:p>
            <a:pPr marL="457200" lvl="1" indent="-282575"/>
            <a:r>
              <a:rPr lang="en-GB" sz="2400" b="1" dirty="0">
                <a:solidFill>
                  <a:schemeClr val="accent1"/>
                </a:solidFill>
              </a:rPr>
              <a:t>Fixed effect</a:t>
            </a:r>
            <a:r>
              <a:rPr lang="en-GB" sz="2400" dirty="0"/>
              <a:t>:</a:t>
            </a:r>
          </a:p>
          <a:p>
            <a:pPr marL="857250" lvl="2" indent="-282575"/>
            <a:r>
              <a:rPr lang="en-GB" sz="2400" dirty="0"/>
              <a:t>An effect thought to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generalise</a:t>
            </a:r>
            <a:r>
              <a:rPr lang="en-GB" sz="2400" dirty="0"/>
              <a:t> to the population.</a:t>
            </a:r>
          </a:p>
          <a:p>
            <a:pPr marL="857250" lvl="2" indent="-282575"/>
            <a:r>
              <a:rPr lang="en-GB" sz="2400" dirty="0"/>
              <a:t>Usually a manipulated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independent variable</a:t>
            </a:r>
            <a:r>
              <a:rPr lang="en-GB" sz="2400" dirty="0"/>
              <a:t>.</a:t>
            </a:r>
          </a:p>
          <a:p>
            <a:pPr marL="457200" lvl="1" indent="-282575"/>
            <a:r>
              <a:rPr lang="en-GB" sz="2400" b="1" dirty="0">
                <a:solidFill>
                  <a:srgbClr val="00B050"/>
                </a:solidFill>
              </a:rPr>
              <a:t>Random effect</a:t>
            </a:r>
            <a:r>
              <a:rPr lang="en-GB" sz="2400" b="1" dirty="0">
                <a:solidFill>
                  <a:schemeClr val="tx2"/>
                </a:solidFill>
              </a:rPr>
              <a:t>:</a:t>
            </a:r>
            <a:r>
              <a:rPr lang="en-GB" sz="2400" dirty="0"/>
              <a:t> </a:t>
            </a:r>
          </a:p>
          <a:p>
            <a:pPr marL="857250" lvl="2" indent="-282575"/>
            <a:r>
              <a:rPr lang="en-GB" sz="2400" dirty="0"/>
              <a:t>Explains variance in the outcome variable</a:t>
            </a:r>
          </a:p>
          <a:p>
            <a:pPr marL="857250" lvl="2" indent="-282575"/>
            <a:r>
              <a:rPr lang="en-GB" sz="2400" dirty="0"/>
              <a:t>but is usually treated as a ‘nuisance’ background variable</a:t>
            </a:r>
          </a:p>
          <a:p>
            <a:pPr marL="857250" lvl="2" indent="-282575"/>
            <a:r>
              <a:rPr lang="en-GB" sz="2400" dirty="0"/>
              <a:t>Sometimes referred to as a </a:t>
            </a:r>
            <a:r>
              <a:rPr lang="en-GB" sz="2400" i="1" dirty="0">
                <a:solidFill>
                  <a:schemeClr val="tx2">
                    <a:lumMod val="50000"/>
                  </a:schemeClr>
                </a:solidFill>
              </a:rPr>
              <a:t>grouping factor</a:t>
            </a:r>
            <a:r>
              <a:rPr lang="en-GB" sz="2400" i="1" dirty="0"/>
              <a:t>. </a:t>
            </a:r>
          </a:p>
          <a:p>
            <a:pPr marL="857250" lvl="2" indent="-282575"/>
            <a:r>
              <a:rPr lang="en-GB" sz="2400" i="1" dirty="0"/>
              <a:t>Always</a:t>
            </a:r>
            <a:r>
              <a:rPr lang="en-GB" sz="2400" dirty="0"/>
              <a:t> a </a:t>
            </a:r>
            <a:r>
              <a:rPr lang="en-GB" sz="2400" dirty="0">
                <a:solidFill>
                  <a:srgbClr val="00B050"/>
                </a:solidFill>
              </a:rPr>
              <a:t>categorical variable</a:t>
            </a:r>
            <a:r>
              <a:rPr lang="en-GB" sz="2400" dirty="0"/>
              <a:t>, e.g., </a:t>
            </a:r>
          </a:p>
          <a:p>
            <a:pPr marL="1314450" lvl="3" indent="-282575"/>
            <a:r>
              <a:rPr lang="en-GB" sz="2400" b="1" dirty="0">
                <a:solidFill>
                  <a:srgbClr val="00B050"/>
                </a:solidFill>
              </a:rPr>
              <a:t>Participant</a:t>
            </a:r>
          </a:p>
          <a:p>
            <a:pPr marL="1314450" lvl="3" indent="-282575"/>
            <a:r>
              <a:rPr lang="en-GB" sz="2400" b="1" dirty="0">
                <a:solidFill>
                  <a:srgbClr val="00B050"/>
                </a:solidFill>
              </a:rPr>
              <a:t>Item</a:t>
            </a:r>
          </a:p>
          <a:p>
            <a:pPr marL="1314450" lvl="3" indent="-282575"/>
            <a:r>
              <a:rPr lang="en-GB" sz="2400" b="1" dirty="0">
                <a:solidFill>
                  <a:srgbClr val="00B050"/>
                </a:solidFill>
              </a:rPr>
              <a:t>Classroom</a:t>
            </a:r>
          </a:p>
          <a:p>
            <a:pPr marL="1314450" lvl="3" indent="-282575"/>
            <a:r>
              <a:rPr lang="en-GB" sz="2400" b="1" dirty="0">
                <a:solidFill>
                  <a:srgbClr val="00B050"/>
                </a:solidFill>
              </a:rPr>
              <a:t>Hospital</a:t>
            </a:r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13C85-7D0D-19B7-F453-5DBFD235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2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8BDE-9FAB-435B-AAC6-5629DB13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6951"/>
            <a:ext cx="10972800" cy="1143000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Fixed</a:t>
            </a:r>
            <a:r>
              <a:rPr lang="en-GB" dirty="0"/>
              <a:t> vs. </a:t>
            </a:r>
            <a:r>
              <a:rPr lang="en-GB" dirty="0">
                <a:solidFill>
                  <a:srgbClr val="00B050"/>
                </a:solidFill>
              </a:rPr>
              <a:t>Random</a:t>
            </a:r>
            <a:r>
              <a:rPr lang="en-GB" dirty="0"/>
              <a:t>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9CAD-0E20-E0B9-3AF5-106FADC8B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455" y="1629295"/>
            <a:ext cx="7523090" cy="4448367"/>
          </a:xfrm>
        </p:spPr>
        <p:txBody>
          <a:bodyPr>
            <a:normAutofit/>
          </a:bodyPr>
          <a:lstStyle/>
          <a:p>
            <a:r>
              <a:rPr lang="en-GB" sz="2800" dirty="0"/>
              <a:t>We usually want to know the </a:t>
            </a:r>
            <a:r>
              <a:rPr lang="en-GB" sz="2800" b="1" dirty="0">
                <a:solidFill>
                  <a:srgbClr val="0070C0"/>
                </a:solidFill>
              </a:rPr>
              <a:t>fixed effect </a:t>
            </a:r>
            <a:r>
              <a:rPr lang="en-GB" sz="2800" b="1" i="1" dirty="0">
                <a:solidFill>
                  <a:schemeClr val="tx2">
                    <a:lumMod val="50000"/>
                  </a:schemeClr>
                </a:solidFill>
              </a:rPr>
              <a:t>after</a:t>
            </a:r>
            <a:r>
              <a:rPr lang="en-GB" sz="2800" dirty="0"/>
              <a:t> accounting for any </a:t>
            </a:r>
            <a:r>
              <a:rPr lang="en-GB" sz="2800" b="1" dirty="0">
                <a:solidFill>
                  <a:srgbClr val="00B050"/>
                </a:solidFill>
              </a:rPr>
              <a:t>random effects</a:t>
            </a:r>
            <a:r>
              <a:rPr lang="en-GB" sz="2800" dirty="0"/>
              <a:t>.</a:t>
            </a:r>
          </a:p>
          <a:p>
            <a:pPr lvl="1"/>
            <a:r>
              <a:rPr lang="en-GB" sz="2800" dirty="0"/>
              <a:t>e.g. what is the effect of </a:t>
            </a:r>
            <a:r>
              <a:rPr lang="en-GB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difficulty</a:t>
            </a:r>
            <a:r>
              <a:rPr lang="en-GB" sz="2800" dirty="0"/>
              <a:t>, generalised across </a:t>
            </a:r>
            <a:r>
              <a:rPr lang="en-GB" sz="2800" b="1" dirty="0">
                <a:solidFill>
                  <a:srgbClr val="00B050"/>
                </a:solidFill>
              </a:rPr>
              <a:t>participants</a:t>
            </a:r>
            <a:r>
              <a:rPr lang="en-GB" sz="2800" dirty="0"/>
              <a:t>?</a:t>
            </a:r>
          </a:p>
          <a:p>
            <a:r>
              <a:rPr lang="en-GB" sz="2800" dirty="0"/>
              <a:t>You can have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several fixed and random effects</a:t>
            </a:r>
            <a:endParaRPr lang="en-GB" sz="2800" dirty="0"/>
          </a:p>
          <a:p>
            <a:r>
              <a:rPr lang="en-GB" sz="2800" dirty="0"/>
              <a:t>Repeated measures ANOVA is a special case of LMM where </a:t>
            </a:r>
            <a:r>
              <a:rPr lang="en-GB" sz="2800" dirty="0">
                <a:solidFill>
                  <a:schemeClr val="tx2">
                    <a:lumMod val="50000"/>
                  </a:schemeClr>
                </a:solidFill>
              </a:rPr>
              <a:t>participant</a:t>
            </a:r>
            <a:r>
              <a:rPr lang="en-GB" sz="2800" dirty="0"/>
              <a:t> is a random effect.</a:t>
            </a:r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13C85-7D0D-19B7-F453-5DBFD235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14971" y="6060089"/>
            <a:ext cx="3420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Area of box = variance in DV to be explained.</a:t>
            </a:r>
          </a:p>
          <a:p>
            <a:r>
              <a:rPr lang="en-GB" sz="1200" dirty="0">
                <a:latin typeface="+mj-lt"/>
              </a:rPr>
              <a:t>Area outside circle = the remaining variance to be explained, also called the residual or error variance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5967"/>
            <a:ext cx="10972800" cy="597617"/>
          </a:xfrm>
        </p:spPr>
        <p:txBody>
          <a:bodyPr>
            <a:normAutofit/>
          </a:bodyPr>
          <a:lstStyle/>
          <a:p>
            <a:r>
              <a:rPr lang="en-GB" sz="2400" dirty="0"/>
              <a:t>Conceptual representation: Venn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20" y="1248342"/>
            <a:ext cx="5500101" cy="4811747"/>
          </a:xfrm>
        </p:spPr>
        <p:txBody>
          <a:bodyPr>
            <a:noAutofit/>
          </a:bodyPr>
          <a:lstStyle/>
          <a:p>
            <a:pPr marL="460375" lvl="1"/>
            <a:r>
              <a:rPr lang="en-GB" sz="2000" dirty="0"/>
              <a:t>The variance explained by the </a:t>
            </a:r>
            <a:r>
              <a:rPr lang="en-GB" sz="2000" b="1" dirty="0">
                <a:solidFill>
                  <a:srgbClr val="00B050"/>
                </a:solidFill>
              </a:rPr>
              <a:t>random effect (e.g., participant, item) </a:t>
            </a:r>
            <a:r>
              <a:rPr lang="en-GB" sz="2000" dirty="0"/>
              <a:t>is first accounted for.</a:t>
            </a:r>
          </a:p>
          <a:p>
            <a:pPr marL="460375" lvl="1"/>
            <a:endParaRPr lang="en-GB" sz="2000" dirty="0"/>
          </a:p>
          <a:p>
            <a:pPr marL="460375" lvl="1"/>
            <a:r>
              <a:rPr lang="en-GB" sz="2000" dirty="0"/>
              <a:t>Then the unique contribution of the 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fixed effect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000" dirty="0"/>
              <a:t>(e.g., 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Difficulty</a:t>
            </a:r>
            <a:r>
              <a:rPr lang="en-GB" sz="2000" dirty="0"/>
              <a:t>) is assessed.</a:t>
            </a:r>
          </a:p>
          <a:p>
            <a:pPr marL="460375" lvl="1"/>
            <a:endParaRPr lang="en-GB" sz="2000" dirty="0"/>
          </a:p>
          <a:p>
            <a:pPr marL="457200" lvl="1" indent="-282575"/>
            <a:r>
              <a:rPr lang="en-GB" sz="2000" dirty="0"/>
              <a:t>The 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fixed effect </a:t>
            </a:r>
            <a:r>
              <a:rPr lang="en-GB" sz="2000" dirty="0"/>
              <a:t>explains a greater proportion of the </a:t>
            </a:r>
            <a:r>
              <a:rPr lang="en-GB" sz="2000" i="1" dirty="0"/>
              <a:t>remaining variance</a:t>
            </a:r>
            <a:r>
              <a:rPr lang="en-GB" sz="2000" dirty="0"/>
              <a:t>, compared to a model that does not include </a:t>
            </a:r>
            <a:r>
              <a:rPr lang="en-GB" sz="2000" b="1" dirty="0">
                <a:solidFill>
                  <a:srgbClr val="00B050"/>
                </a:solidFill>
              </a:rPr>
              <a:t>the random effect</a:t>
            </a:r>
            <a:r>
              <a:rPr lang="en-GB" sz="2000" dirty="0"/>
              <a:t>. </a:t>
            </a:r>
          </a:p>
          <a:p>
            <a:pPr marL="457200" lvl="1" indent="-282575"/>
            <a:endParaRPr lang="en-GB" sz="2000" dirty="0"/>
          </a:p>
          <a:p>
            <a:pPr marL="457200" lvl="1" indent="-282575"/>
            <a:r>
              <a:rPr lang="en-GB" sz="2000" dirty="0"/>
              <a:t>Therefore, there’s typically greater power to detect the fixed effect.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96184" y="6281867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14971" y="1248342"/>
            <a:ext cx="3420167" cy="218065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856383" y="1565421"/>
            <a:ext cx="1016336" cy="9117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978301" y="1350008"/>
            <a:ext cx="12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Participant</a:t>
            </a:r>
            <a:endParaRPr lang="en-GB" b="1" baseline="-25000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00089" y="3734824"/>
            <a:ext cx="3420167" cy="218065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8736319" y="4134284"/>
            <a:ext cx="1005145" cy="97400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38891" y="37893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Difficulty</a:t>
            </a:r>
            <a:endParaRPr lang="en-GB" b="1" baseline="-25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1462" y="1186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65641" y="367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F40F54-ACF1-03F1-8F65-4535A213422A}"/>
              </a:ext>
            </a:extLst>
          </p:cNvPr>
          <p:cNvSpPr/>
          <p:nvPr/>
        </p:nvSpPr>
        <p:spPr>
          <a:xfrm>
            <a:off x="8326974" y="2338671"/>
            <a:ext cx="726597" cy="65184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F57615-A024-53B7-E612-D653042387B9}"/>
              </a:ext>
            </a:extLst>
          </p:cNvPr>
          <p:cNvSpPr txBox="1"/>
          <p:nvPr/>
        </p:nvSpPr>
        <p:spPr>
          <a:xfrm>
            <a:off x="7439036" y="2661238"/>
            <a:ext cx="118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Item</a:t>
            </a:r>
            <a:endParaRPr lang="en-GB" b="1" baseline="-25000" dirty="0">
              <a:solidFill>
                <a:srgbClr val="00B05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DE26E1-E840-3A99-61C0-E960D985929B}"/>
              </a:ext>
            </a:extLst>
          </p:cNvPr>
          <p:cNvSpPr/>
          <p:nvPr/>
        </p:nvSpPr>
        <p:spPr>
          <a:xfrm>
            <a:off x="7802452" y="4004781"/>
            <a:ext cx="1016336" cy="91177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01DF2-0999-EB4D-CF41-91C99EEBD12D}"/>
              </a:ext>
            </a:extLst>
          </p:cNvPr>
          <p:cNvSpPr txBox="1"/>
          <p:nvPr/>
        </p:nvSpPr>
        <p:spPr>
          <a:xfrm>
            <a:off x="6924370" y="3789368"/>
            <a:ext cx="12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Participant</a:t>
            </a:r>
            <a:endParaRPr lang="en-GB" b="1" baseline="-25000" dirty="0">
              <a:solidFill>
                <a:srgbClr val="00B05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53512CB-D0C0-9856-2DB5-CC60F37E86E4}"/>
              </a:ext>
            </a:extLst>
          </p:cNvPr>
          <p:cNvSpPr/>
          <p:nvPr/>
        </p:nvSpPr>
        <p:spPr>
          <a:xfrm>
            <a:off x="8313114" y="4782364"/>
            <a:ext cx="726597" cy="65184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80FBB5-8167-2E2A-00EE-E74E8C1F5EA4}"/>
              </a:ext>
            </a:extLst>
          </p:cNvPr>
          <p:cNvSpPr txBox="1"/>
          <p:nvPr/>
        </p:nvSpPr>
        <p:spPr>
          <a:xfrm>
            <a:off x="7529072" y="5204812"/>
            <a:ext cx="118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Item</a:t>
            </a:r>
            <a:endParaRPr lang="en-GB" b="1" baseline="-250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DC4AD-0558-D234-2EF3-9A5E82058A4A}"/>
              </a:ext>
            </a:extLst>
          </p:cNvPr>
          <p:cNvSpPr txBox="1"/>
          <p:nvPr/>
        </p:nvSpPr>
        <p:spPr>
          <a:xfrm>
            <a:off x="10854966" y="5659979"/>
            <a:ext cx="1186018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More </a:t>
            </a:r>
            <a:r>
              <a:rPr lang="en-GB" sz="2000" b="1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endParaRPr lang="en-GB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6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EEE9-6C61-A2D5-93B2-31D3AAE7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Conceptual representation: Regression Line</a:t>
            </a:r>
            <a:br>
              <a:rPr lang="en-GB" sz="3200" dirty="0"/>
            </a:b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Fixed effects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702BC8-D874-5188-5E63-908D9062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FD154-7040-CE7D-38AC-39538A1B6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0053" y="1417638"/>
            <a:ext cx="5114967" cy="4058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0D46C5-D631-9E7C-2BE7-C775B3E7D890}"/>
              </a:ext>
            </a:extLst>
          </p:cNvPr>
          <p:cNvSpPr txBox="1"/>
          <p:nvPr/>
        </p:nvSpPr>
        <p:spPr>
          <a:xfrm>
            <a:off x="-1" y="5844698"/>
            <a:ext cx="77372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Brown, V. A. (2021). An introduction to linear mixed-effects </a:t>
            </a:r>
            <a:r>
              <a:rPr lang="en-GB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en-GB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in R. </a:t>
            </a:r>
            <a:r>
              <a:rPr lang="en-GB" sz="1600" b="0" i="1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Advances in Methods and Practices in Psychological Science, 4</a:t>
            </a:r>
            <a:r>
              <a:rPr lang="en-GB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(1), Article 2515245920960351. </a:t>
            </a:r>
            <a:r>
              <a:rPr lang="en-GB" sz="16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https://doi.org/10.1177/2515245920960351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4A267-363F-A211-BBEA-AAA4D4C6AC9D}"/>
              </a:ext>
            </a:extLst>
          </p:cNvPr>
          <p:cNvSpPr txBox="1"/>
          <p:nvPr/>
        </p:nvSpPr>
        <p:spPr>
          <a:xfrm>
            <a:off x="8424297" y="4740190"/>
            <a:ext cx="3462904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Large residual error (vertical distances)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1FEA6-93FD-1C65-3F16-E2925864AE23}"/>
              </a:ext>
            </a:extLst>
          </p:cNvPr>
          <p:cNvSpPr txBox="1"/>
          <p:nvPr/>
        </p:nvSpPr>
        <p:spPr>
          <a:xfrm>
            <a:off x="8424297" y="1702311"/>
            <a:ext cx="3158103" cy="2062103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Simple example:</a:t>
            </a:r>
          </a:p>
          <a:p>
            <a:r>
              <a:rPr lang="en-GB" sz="2000" dirty="0"/>
              <a:t>The effects of word 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difficulty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dirty="0"/>
              <a:t>on RT</a:t>
            </a:r>
          </a:p>
          <a:p>
            <a:endParaRPr lang="en-GB" sz="2400" dirty="0"/>
          </a:p>
          <a:p>
            <a:r>
              <a:rPr lang="en-GB" sz="2000" dirty="0"/>
              <a:t>Each ppt represented by diff type symbol (</a:t>
            </a:r>
            <a:r>
              <a:rPr lang="en-GB" sz="2000" dirty="0">
                <a:sym typeface="Wingdings" panose="05000000000000000000" pitchFamily="2" charset="2"/>
              </a:rPr>
              <a:t>, </a:t>
            </a:r>
            <a:r>
              <a:rPr lang="en-GB" sz="2000" dirty="0">
                <a:sym typeface="Wingdings 3" panose="05040102010807070707" pitchFamily="18" charset="2"/>
              </a:rPr>
              <a:t> etc.)</a:t>
            </a:r>
            <a:endParaRPr lang="en-GB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981033-E5DE-E2CD-C1A4-6FF27B4387DA}"/>
              </a:ext>
            </a:extLst>
          </p:cNvPr>
          <p:cNvSpPr txBox="1">
            <a:spLocks/>
          </p:cNvSpPr>
          <p:nvPr/>
        </p:nvSpPr>
        <p:spPr>
          <a:xfrm>
            <a:off x="609600" y="215967"/>
            <a:ext cx="10972800" cy="597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21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702BC8-D874-5188-5E63-908D9062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4D485-6300-A0EF-1278-CE06A8261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9790" y="1417638"/>
            <a:ext cx="5283065" cy="4191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1BAB7A-03E6-D056-F792-92AC7C44CAA5}"/>
              </a:ext>
            </a:extLst>
          </p:cNvPr>
          <p:cNvSpPr txBox="1"/>
          <p:nvPr/>
        </p:nvSpPr>
        <p:spPr>
          <a:xfrm>
            <a:off x="-1" y="5844698"/>
            <a:ext cx="77372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Brown, V. A. (2021). An introduction to linear mixed-effects </a:t>
            </a:r>
            <a:r>
              <a:rPr lang="en-GB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en-GB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in R. </a:t>
            </a:r>
            <a:r>
              <a:rPr lang="en-GB" sz="1600" b="0" i="1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Advances in Methods and Practices in Psychological Science, 4</a:t>
            </a:r>
            <a:r>
              <a:rPr lang="en-GB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(1), Article 2515245920960351. </a:t>
            </a:r>
            <a:r>
              <a:rPr lang="en-GB" sz="16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https://doi.org/10.1177/2515245920960351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D6EBA-7361-B491-F3CD-78824F73BC86}"/>
              </a:ext>
            </a:extLst>
          </p:cNvPr>
          <p:cNvSpPr txBox="1"/>
          <p:nvPr/>
        </p:nvSpPr>
        <p:spPr>
          <a:xfrm>
            <a:off x="8253046" y="3839081"/>
            <a:ext cx="3462904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The residual error </a:t>
            </a:r>
            <a:r>
              <a:rPr lang="en-GB" sz="2400" b="1" i="1" dirty="0">
                <a:solidFill>
                  <a:schemeClr val="tx2"/>
                </a:solidFill>
              </a:rPr>
              <a:t>decreases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F47A6-CD64-D55C-98EE-BCE4AB4ADF6A}"/>
              </a:ext>
            </a:extLst>
          </p:cNvPr>
          <p:cNvSpPr txBox="1"/>
          <p:nvPr/>
        </p:nvSpPr>
        <p:spPr>
          <a:xfrm>
            <a:off x="8253046" y="1949749"/>
            <a:ext cx="3462904" cy="156966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Each </a:t>
            </a:r>
            <a:r>
              <a:rPr lang="en-GB" sz="2400" b="1" dirty="0">
                <a:solidFill>
                  <a:srgbClr val="00B050"/>
                </a:solidFill>
              </a:rPr>
              <a:t>participant</a:t>
            </a:r>
            <a:r>
              <a:rPr lang="en-GB" sz="2400" dirty="0">
                <a:solidFill>
                  <a:schemeClr val="tx2"/>
                </a:solidFill>
              </a:rPr>
              <a:t> is now modelled as having their own regression line with its own </a:t>
            </a:r>
            <a:r>
              <a:rPr lang="en-GB" sz="2400" b="1" dirty="0">
                <a:solidFill>
                  <a:schemeClr val="tx2"/>
                </a:solidFill>
              </a:rPr>
              <a:t>intercept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0F10E05-90EF-8227-3EAB-7BF3F28E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GB" sz="2400" dirty="0"/>
              <a:t>Conceptual representation: Regression Line</a:t>
            </a:r>
            <a:br>
              <a:rPr lang="en-GB" sz="2400" dirty="0"/>
            </a:br>
            <a:r>
              <a:rPr lang="en-GB" sz="2400" dirty="0"/>
              <a:t>+ </a:t>
            </a:r>
            <a:r>
              <a:rPr lang="en-GB" sz="2400" dirty="0">
                <a:solidFill>
                  <a:srgbClr val="00B050"/>
                </a:solidFill>
              </a:rPr>
              <a:t>Random Intercepts</a:t>
            </a:r>
          </a:p>
        </p:txBody>
      </p:sp>
    </p:spTree>
    <p:extLst>
      <p:ext uri="{BB962C8B-B14F-4D97-AF65-F5344CB8AC3E}">
        <p14:creationId xmlns:p14="http://schemas.microsoft.com/office/powerpoint/2010/main" val="7038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702BC8-D874-5188-5E63-908D9062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53765-8E9C-307F-1F2D-2B9B61F4D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3041" y="1233181"/>
            <a:ext cx="5311882" cy="4214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86E3A-9634-82CA-3A00-594A17833C4D}"/>
              </a:ext>
            </a:extLst>
          </p:cNvPr>
          <p:cNvSpPr txBox="1"/>
          <p:nvPr/>
        </p:nvSpPr>
        <p:spPr>
          <a:xfrm>
            <a:off x="-1" y="5844698"/>
            <a:ext cx="77372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Brown, V. A. (2021). An introduction to linear mixed-effects </a:t>
            </a:r>
            <a:r>
              <a:rPr lang="en-GB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en-GB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in R. </a:t>
            </a:r>
            <a:r>
              <a:rPr lang="en-GB" sz="1600" b="0" i="1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Advances in Methods and Practices in Psychological Science, 4</a:t>
            </a:r>
            <a:r>
              <a:rPr lang="en-GB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(1), Article 2515245920960351. </a:t>
            </a:r>
            <a:r>
              <a:rPr lang="en-GB" sz="16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https://doi.org/10.1177/2515245920960351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8CF156-EAA5-1AA6-173F-944478A150C3}"/>
              </a:ext>
            </a:extLst>
          </p:cNvPr>
          <p:cNvSpPr txBox="1">
            <a:spLocks/>
          </p:cNvSpPr>
          <p:nvPr/>
        </p:nvSpPr>
        <p:spPr>
          <a:xfrm>
            <a:off x="521368" y="25084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Conceptual representation: Regression Line</a:t>
            </a:r>
            <a:br>
              <a:rPr lang="en-GB" dirty="0"/>
            </a:br>
            <a:r>
              <a:rPr lang="en-GB" sz="2400" dirty="0"/>
              <a:t>+ </a:t>
            </a:r>
            <a:r>
              <a:rPr lang="en-GB" sz="2400" dirty="0">
                <a:solidFill>
                  <a:srgbClr val="00B050"/>
                </a:solidFill>
              </a:rPr>
              <a:t>Random slopes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6BB7D-2D4A-D50E-9E5B-D9A9B5E76743}"/>
              </a:ext>
            </a:extLst>
          </p:cNvPr>
          <p:cNvSpPr txBox="1"/>
          <p:nvPr/>
        </p:nvSpPr>
        <p:spPr>
          <a:xfrm>
            <a:off x="8253046" y="3707923"/>
            <a:ext cx="3462904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The residual error </a:t>
            </a:r>
            <a:r>
              <a:rPr lang="en-GB" sz="2400" b="1" i="1" dirty="0">
                <a:solidFill>
                  <a:schemeClr val="tx2"/>
                </a:solidFill>
              </a:rPr>
              <a:t>decreases even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9096A-7121-0670-E60F-21424B3AB086}"/>
              </a:ext>
            </a:extLst>
          </p:cNvPr>
          <p:cNvSpPr txBox="1"/>
          <p:nvPr/>
        </p:nvSpPr>
        <p:spPr>
          <a:xfrm>
            <a:off x="8253046" y="1949749"/>
            <a:ext cx="3462904" cy="120032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Each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b="1" dirty="0">
                <a:solidFill>
                  <a:srgbClr val="00B050"/>
                </a:solidFill>
              </a:rPr>
              <a:t>participant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/>
              <a:t>is now modelled as also having their own </a:t>
            </a:r>
            <a:r>
              <a:rPr lang="en-GB" sz="2400" b="1" dirty="0"/>
              <a:t>slope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CA5DB-AD40-6BA6-6114-60D849D7B188}"/>
              </a:ext>
            </a:extLst>
          </p:cNvPr>
          <p:cNvSpPr txBox="1"/>
          <p:nvPr/>
        </p:nvSpPr>
        <p:spPr>
          <a:xfrm>
            <a:off x="8253046" y="5244533"/>
            <a:ext cx="28448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“By-participant” </a:t>
            </a:r>
          </a:p>
          <a:p>
            <a:r>
              <a:rPr lang="en-GB" sz="2400" dirty="0">
                <a:solidFill>
                  <a:schemeClr val="tx2"/>
                </a:solidFill>
              </a:rPr>
              <a:t>random intercepts and slopes</a:t>
            </a:r>
          </a:p>
        </p:txBody>
      </p:sp>
    </p:spTree>
    <p:extLst>
      <p:ext uri="{BB962C8B-B14F-4D97-AF65-F5344CB8AC3E}">
        <p14:creationId xmlns:p14="http://schemas.microsoft.com/office/powerpoint/2010/main" val="348769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27210</TotalTime>
  <Words>1712</Words>
  <Application>Microsoft Office PowerPoint</Application>
  <PresentationFormat>Widescreen</PresentationFormat>
  <Paragraphs>237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Lucida Console</vt:lpstr>
      <vt:lpstr>NimbusRomNo9L-Regu</vt:lpstr>
      <vt:lpstr>NimbusRomNo9L-ReguItal</vt:lpstr>
      <vt:lpstr>Office Theme</vt:lpstr>
      <vt:lpstr>PowerPoint Presentation</vt:lpstr>
      <vt:lpstr>Dependency in data</vt:lpstr>
      <vt:lpstr>Mixed Models</vt:lpstr>
      <vt:lpstr>Fixed vs. Random Effects</vt:lpstr>
      <vt:lpstr>Fixed vs. Random Effects</vt:lpstr>
      <vt:lpstr>Conceptual representation: Venn Diagram</vt:lpstr>
      <vt:lpstr>Conceptual representation: Regression Line Fixed effects model</vt:lpstr>
      <vt:lpstr>Conceptual representation: Regression Line + Random Intercepts</vt:lpstr>
      <vt:lpstr>PowerPoint Presentation</vt:lpstr>
      <vt:lpstr>More on Random Intercepts and Slopes</vt:lpstr>
      <vt:lpstr>An example with items…</vt:lpstr>
      <vt:lpstr>The Fixed Effects Model</vt:lpstr>
      <vt:lpstr>Random Intercepts Model (Participant)</vt:lpstr>
      <vt:lpstr>Random Intercepts Model (Item)</vt:lpstr>
      <vt:lpstr>Random Intercepts and Slopes Model (Participant)</vt:lpstr>
      <vt:lpstr>Random Intercepts and Slopes Model (Item)</vt:lpstr>
      <vt:lpstr>Crossed Random Effects Random Intercepts and Slopes Model (Participant AND Item)</vt:lpstr>
      <vt:lpstr>PowerPoint Presentation</vt:lpstr>
      <vt:lpstr>Which model? Keep it maximal (Barr et al., 2013)</vt:lpstr>
      <vt:lpstr>Mixed Models in R</vt:lpstr>
      <vt:lpstr>Other Types of Mixed Models</vt:lpstr>
      <vt:lpstr>Mixed models in the literature…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3262</cp:revision>
  <cp:lastPrinted>2024-03-14T12:03:46Z</cp:lastPrinted>
  <dcterms:created xsi:type="dcterms:W3CDTF">2006-08-16T00:00:00Z</dcterms:created>
  <dcterms:modified xsi:type="dcterms:W3CDTF">2024-03-18T13:33:03Z</dcterms:modified>
</cp:coreProperties>
</file>