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</p:sldMasterIdLst>
  <p:notesMasterIdLst>
    <p:notesMasterId r:id="rId19"/>
  </p:notesMasterIdLst>
  <p:handoutMasterIdLst>
    <p:handoutMasterId r:id="rId20"/>
  </p:handoutMasterIdLst>
  <p:sldIdLst>
    <p:sldId id="500" r:id="rId5"/>
    <p:sldId id="501" r:id="rId6"/>
    <p:sldId id="504" r:id="rId7"/>
    <p:sldId id="516" r:id="rId8"/>
    <p:sldId id="503" r:id="rId9"/>
    <p:sldId id="505" r:id="rId10"/>
    <p:sldId id="512" r:id="rId11"/>
    <p:sldId id="510" r:id="rId12"/>
    <p:sldId id="513" r:id="rId13"/>
    <p:sldId id="518" r:id="rId14"/>
    <p:sldId id="517" r:id="rId15"/>
    <p:sldId id="511" r:id="rId16"/>
    <p:sldId id="514" r:id="rId17"/>
    <p:sldId id="515" r:id="rId18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E7FF"/>
    <a:srgbClr val="CCCCFF"/>
    <a:srgbClr val="800080"/>
    <a:srgbClr val="CC00FF"/>
    <a:srgbClr val="FF9966"/>
    <a:srgbClr val="FFCC00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 snapToGrid="0" showGuides="1">
      <p:cViewPr varScale="1">
        <p:scale>
          <a:sx n="111" d="100"/>
          <a:sy n="111" d="100"/>
        </p:scale>
        <p:origin x="474" y="114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3F769B-35E2-44E5-AE10-90330B5C5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2832CD7F-9C7C-42E3-8FE3-6BF5627559EC}" type="datetimeFigureOut">
              <a:rPr lang="en-GB"/>
              <a:pPr>
                <a:defRPr/>
              </a:pPr>
              <a:t>17/11/2020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FF27BC3-7C4A-4C1E-A28F-531F0578DF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8AE2B-ECF0-4072-8601-7E29B00449D7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3593-099E-4526-BFE0-61B5E139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0F8F6-53B3-42AE-829D-21D7D54CF6BD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FE4F-AFF2-4663-9B0F-C2FE88484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19B0-9CE1-4A0E-A22D-E01F28C71D01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2F1A-DBA6-4260-AE00-516503369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1382E-B55B-49C9-92A2-AE919AA3C288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9CC0-9DA4-4C60-A0F1-84CA2CEAA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D65C-9047-40E1-8646-09522FD99458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3B969-3599-4D5C-B795-925F95645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2AC8D-2DE8-482E-A220-B592FB00498C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DD52-A025-4D58-A118-7413B325F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7EBD7-8C49-41D2-8069-61FFFCED6E6A}" type="datetime1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52E5-A8BC-4833-AADA-32F64D6D0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F57A-6776-46C9-A679-AAC6EBC344C6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EEF0F-5ABF-4C87-A31E-2CAAB9CA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06737-7E8E-458F-ADB4-3371CC83C825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E227-6721-476A-9A71-8275F9EF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F52C8-7BDB-4CCF-8FDC-E811525F152F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4F01-5C24-4E9F-855F-E3F9DF009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E4405-A394-4682-9451-194CA4F70646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C6B3-8930-4907-AF1E-6716EDA31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EE670A-C192-4868-88AA-127F9F3CDE67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262877-182F-45EF-875B-BAAD0C404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studio.com/wp-content/uploads/2015/02/rmarkdown-cheatsheet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2422"/>
            <a:ext cx="10972800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24CB3-A017-4BC9-9D47-DB338A8692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993877"/>
            <a:ext cx="6705600" cy="2790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2531914"/>
            <a:ext cx="670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Go to File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 New File &gt; R Markdown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22641" y="877773"/>
            <a:ext cx="794671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2800" dirty="0" smtClean="0">
                <a:solidFill>
                  <a:srgbClr val="0070C0"/>
                </a:solidFill>
              </a:rPr>
              <a:t>R Markdown </a:t>
            </a:r>
            <a:r>
              <a:rPr lang="en-GB" sz="2800" dirty="0" smtClean="0"/>
              <a:t>files allow you to easily embed R code, tables, figures and text within a report</a:t>
            </a:r>
            <a:endParaRPr lang="en-GB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80125" y="6444477"/>
            <a:ext cx="2563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Using </a:t>
            </a:r>
            <a:r>
              <a:rPr lang="en-GB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Rmd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files. Chris Berry. Nov 2020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" y="1721702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Use echo = FALSE to show the output (e.g., a figure), but not the code in your report</a:t>
            </a:r>
            <a:endParaRPr lang="en-GB" sz="2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AutoShape 6" descr="https://rstudio.plymouth.ac.uk/s/0eb18cfc78a3100139210/chunk_output/9CFAB10500139210/0AEB6816/cc6fi9t3u90qz/000006.png?resize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20" y="2867342"/>
            <a:ext cx="4153480" cy="25625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64863"/>
            <a:ext cx="672558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32B47-59F9-4D84-9FCE-95A61DA1DFC6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6348" y="1184702"/>
            <a:ext cx="8899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i="1" u="sng" noProof="0" dirty="0" smtClean="0">
                <a:solidFill>
                  <a:prstClr val="black"/>
                </a:solidFill>
                <a:latin typeface="Calibri"/>
              </a:rPr>
              <a:t>Outside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 the code chunk: Write your text; 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se “#” to specify a heading.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6" y="2015699"/>
            <a:ext cx="9250066" cy="3972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A5FD3B5-5A57-44F6-BEB4-C127BF948CA1}" type="slidenum">
              <a:rPr lang="en-US" altLang="en-US" sz="900">
                <a:solidFill>
                  <a:srgbClr val="898989"/>
                </a:solidFill>
              </a:rPr>
              <a:pPr/>
              <a:t>12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1843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1" y="1683389"/>
            <a:ext cx="12003392" cy="18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2471" y="4334072"/>
            <a:ext cx="445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_F_(1, 28) = 123.45, _p_ &lt; .001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3268" y="4229552"/>
            <a:ext cx="3413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(1, 28) = 123.45,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 &lt; .001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2471" y="5107185"/>
            <a:ext cx="1011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_R_^2^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3267" y="5010602"/>
            <a:ext cx="4556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tx1"/>
                </a:solidFill>
                <a:latin typeface="+mj-lt"/>
              </a:rPr>
              <a:t>R</a:t>
            </a:r>
            <a:r>
              <a:rPr lang="en-GB" sz="2400" baseline="30000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 Markdown </a:t>
            </a:r>
            <a:r>
              <a:rPr lang="en-GB" dirty="0" err="1" smtClean="0"/>
              <a:t>Cheatsheet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rstudio.com/wp-content/uploads/2015/02/rmarkdown-cheatsheet.pdf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2747"/>
          <a:stretch/>
        </p:blipFill>
        <p:spPr>
          <a:xfrm>
            <a:off x="2475998" y="2305775"/>
            <a:ext cx="7240003" cy="4323625"/>
          </a:xfrm>
          <a:prstGeom prst="rect">
            <a:avLst/>
          </a:prstGeom>
          <a:effectLst>
            <a:outerShdw blurRad="228600" dist="2032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054968"/>
            <a:ext cx="8229600" cy="636587"/>
          </a:xfrm>
        </p:spPr>
        <p:txBody>
          <a:bodyPr/>
          <a:lstStyle/>
          <a:p>
            <a:r>
              <a:rPr lang="en-GB" altLang="en-US" sz="3200" dirty="0" smtClean="0">
                <a:solidFill>
                  <a:schemeClr val="tx1"/>
                </a:solidFill>
              </a:rPr>
              <a:t>Importantly</a:t>
            </a:r>
            <a:endParaRPr lang="en-GB" altLang="en-US" sz="3200" b="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2051918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>
                <a:solidFill>
                  <a:schemeClr val="tx2"/>
                </a:solidFill>
              </a:rPr>
              <a:t>Start early</a:t>
            </a:r>
            <a:endParaRPr lang="en-GB" altLang="en-US" sz="320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3186980"/>
            <a:ext cx="82296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Play around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4336330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Persevere!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 Markdown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A3559-C6D9-4B46-BF9D-1E1E74DE7B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3889" y="1469441"/>
            <a:ext cx="3338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Give your assignment a title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(you can change it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3889" y="2954650"/>
            <a:ext cx="288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as output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format</a:t>
            </a:r>
            <a:b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(should be by default)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2572" y="1974976"/>
            <a:ext cx="876301" cy="5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59227" y="3311608"/>
            <a:ext cx="917974" cy="301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288"/>
          <a:stretch/>
        </p:blipFill>
        <p:spPr>
          <a:xfrm>
            <a:off x="891540" y="1452283"/>
            <a:ext cx="6226016" cy="43084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43889" y="2324353"/>
            <a:ext cx="33385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SRN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179905" y="2511783"/>
            <a:ext cx="896937" cy="291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An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 (text generated by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6589"/>
          <a:stretch/>
        </p:blipFill>
        <p:spPr>
          <a:xfrm>
            <a:off x="1644476" y="921157"/>
            <a:ext cx="8903047" cy="5593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0" r="4366" b="28052"/>
          <a:stretch/>
        </p:blipFill>
        <p:spPr>
          <a:xfrm>
            <a:off x="1828800" y="1047624"/>
            <a:ext cx="8531259" cy="5485152"/>
          </a:xfrm>
          <a:prstGeom prst="rect">
            <a:avLst/>
          </a:prstGeom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Click ‘Knit’ to generate an html report from the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8481"/>
            <a:ext cx="10972800" cy="4525963"/>
          </a:xfrm>
        </p:spPr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3820" y="2122607"/>
            <a:ext cx="1447511" cy="469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397746" y="1956613"/>
            <a:ext cx="1200150" cy="2397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737600" y="5508113"/>
            <a:ext cx="3109078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Check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your code very carefully </a:t>
            </a: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if you get an error</a:t>
            </a:r>
            <a:endParaRPr lang="en-GB" sz="1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2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36" y="1406425"/>
            <a:ext cx="4894080" cy="527498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0606"/>
          <a:stretch/>
        </p:blipFill>
        <p:spPr>
          <a:xfrm>
            <a:off x="739832" y="2064773"/>
            <a:ext cx="4289539" cy="2418094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html report will appear in the ‘Files’ panel of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09339B52-2B4E-453D-8651-E9D1678A4EE9}" type="slidenum">
              <a:rPr lang="en-US" altLang="en-US" sz="900">
                <a:solidFill>
                  <a:srgbClr val="898989"/>
                </a:solidFill>
              </a:rPr>
              <a:pPr/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2213" y="5680076"/>
            <a:ext cx="2530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Click on the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html, select view in web browser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84602" y="3937167"/>
            <a:ext cx="511063" cy="1623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92229" y="3707992"/>
            <a:ext cx="1485900" cy="41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51260" y="4880294"/>
            <a:ext cx="3620556" cy="101566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See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how your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came out</a:t>
            </a: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Edit the 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Rmd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Repeat as required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1328444"/>
            <a:ext cx="7944959" cy="4201111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To submit to the DLE:</a:t>
            </a:r>
            <a:br>
              <a:rPr lang="en-GB" altLang="en-US" dirty="0" smtClean="0"/>
            </a:br>
            <a:r>
              <a:rPr lang="en-GB" altLang="en-US" dirty="0" smtClean="0"/>
              <a:t>Export the html file AND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 from </a:t>
            </a:r>
            <a:r>
              <a:rPr lang="en-GB" altLang="en-US" dirty="0" err="1" smtClean="0"/>
              <a:t>RStudio</a:t>
            </a:r>
            <a:r>
              <a:rPr lang="en-GB" altLang="en-US" dirty="0" smtClean="0"/>
              <a:t> to </a:t>
            </a:r>
            <a:r>
              <a:rPr lang="en-GB" altLang="en-US" i="1" dirty="0" smtClean="0"/>
              <a:t>your</a:t>
            </a:r>
            <a:r>
              <a:rPr lang="en-GB" altLang="en-US" dirty="0" smtClean="0"/>
              <a:t> PC first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61DD155-741C-4443-BD75-29056FE9AB62}" type="slidenum">
              <a:rPr lang="en-US" altLang="en-US" sz="900">
                <a:solidFill>
                  <a:srgbClr val="898989"/>
                </a:solidFill>
              </a:rPr>
              <a:pPr/>
              <a:t>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62707" y="1716709"/>
            <a:ext cx="974019" cy="3499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995182" y="3120472"/>
            <a:ext cx="1236773" cy="3224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09600" y="544036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dirty="0" smtClean="0"/>
              <a:t>Once the files are on your hard drive, submit to the DLE as usual </a:t>
            </a:r>
          </a:p>
        </p:txBody>
      </p:sp>
      <p:sp>
        <p:nvSpPr>
          <p:cNvPr id="11" name="Oval 10"/>
          <p:cNvSpPr/>
          <p:nvPr/>
        </p:nvSpPr>
        <p:spPr>
          <a:xfrm>
            <a:off x="1777509" y="3106580"/>
            <a:ext cx="4318490" cy="1045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783362" y="2875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9072" y="13938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25103" y="27484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506415AD-FB07-4561-9B23-C4AC7BBF28CA}" type="slidenum">
              <a:rPr lang="en-US" altLang="en-US" sz="900">
                <a:solidFill>
                  <a:srgbClr val="898989"/>
                </a:solidFill>
              </a:rPr>
              <a:pPr/>
              <a:t>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573214"/>
            <a:ext cx="76723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R code is embedded in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chunks</a:t>
            </a: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:</a:t>
            </a: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4946651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backtick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symbol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`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is the top left key of most keyboards</a:t>
            </a:r>
          </a:p>
        </p:txBody>
      </p:sp>
      <p:pic>
        <p:nvPicPr>
          <p:cNvPr id="1028" name="Picture 4" descr="https://www.computerhope.com/cdn/keyboard/til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78" y="4863464"/>
            <a:ext cx="4253441" cy="158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95" y="2866946"/>
            <a:ext cx="6516009" cy="1124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736726"/>
            <a:ext cx="767238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Load up packages </a:t>
            </a:r>
            <a:r>
              <a:rPr lang="en-GB" sz="2400" b="1" dirty="0" smtClean="0">
                <a:solidFill>
                  <a:schemeClr val="tx1"/>
                </a:solidFill>
                <a:latin typeface="+mj-lt"/>
              </a:rPr>
              <a:t>in a chunk at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the start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+mj-lt"/>
              </a:rPr>
            </a:br>
            <a:r>
              <a:rPr lang="en-GB" sz="2400" dirty="0">
                <a:solidFill>
                  <a:schemeClr val="tx1"/>
                </a:solidFill>
                <a:latin typeface="+mj-lt"/>
              </a:rPr>
              <a:t>(you only have to load packages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once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), e.g.,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1" y="4797426"/>
            <a:ext cx="83724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 FALSE</a:t>
            </a: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means 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code (and associated output) won’t appear in </a:t>
            </a:r>
            <a:r>
              <a:rPr lang="en-GB" sz="24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</a:t>
            </a:r>
            <a:r>
              <a:rPr lang="en-GB" sz="2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html</a:t>
            </a:r>
            <a:endParaRPr lang="en-GB" sz="24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Handy to hide unnecessary output in your report</a:t>
            </a:r>
            <a:endParaRPr lang="en-GB" sz="2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61" y="2857220"/>
            <a:ext cx="5038478" cy="142316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1221" y="1721702"/>
            <a:ext cx="76723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You can add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comments</a:t>
            </a: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 in chunks by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using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33"/>
          <a:stretch/>
        </p:blipFill>
        <p:spPr>
          <a:xfrm>
            <a:off x="1075500" y="2604302"/>
            <a:ext cx="9671367" cy="2213026"/>
          </a:xfrm>
          <a:prstGeom prst="rect">
            <a:avLst/>
          </a:prstGeom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0B3847-485F-4BD3-9F8B-04F7B47AE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072510-4ABE-43B1-80AA-AB159106D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B50A-EF57-437B-A02E-6D74C3625B9A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73a95059-53ff-4649-9213-6c5f0c8cde5d"/>
    <ds:schemaRef ds:uri="1114de93-f3f1-4006-86a7-5ccf45982f95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379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3_Office Theme</vt:lpstr>
      <vt:lpstr>PowerPoint Presentation</vt:lpstr>
      <vt:lpstr>R Markdown files</vt:lpstr>
      <vt:lpstr>An Rmd document (text generated by default)</vt:lpstr>
      <vt:lpstr>Click ‘Knit’ to generate an html report from the Rmd document</vt:lpstr>
      <vt:lpstr>The html report will appear in the ‘Files’ panel of R studio</vt:lpstr>
      <vt:lpstr>To submit to the DLE: Export the html file AND Rmd file from RStudio to your PC first</vt:lpstr>
      <vt:lpstr>Tips on writing your Rmd file</vt:lpstr>
      <vt:lpstr>PowerPoint Presentation</vt:lpstr>
      <vt:lpstr>Tips on writing your Rmd file</vt:lpstr>
      <vt:lpstr>PowerPoint Presentation</vt:lpstr>
      <vt:lpstr>Tips on writing your Rmd file</vt:lpstr>
      <vt:lpstr>Tips on writing your Rmd file</vt:lpstr>
      <vt:lpstr>Useful R Markdown Cheatsheet</vt:lpstr>
      <vt:lpstr>Importantly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2020-02-02T13:53:26Z</dcterms:created>
  <dcterms:modified xsi:type="dcterms:W3CDTF">2020-11-17T09:29:47Z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