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334" r:id="rId4"/>
    <p:sldId id="305" r:id="rId5"/>
    <p:sldId id="33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8" r:id="rId16"/>
    <p:sldId id="319" r:id="rId17"/>
    <p:sldId id="321" r:id="rId18"/>
    <p:sldId id="322" r:id="rId19"/>
    <p:sldId id="325" r:id="rId20"/>
    <p:sldId id="326" r:id="rId21"/>
    <p:sldId id="327" r:id="rId22"/>
    <p:sldId id="331" r:id="rId23"/>
    <p:sldId id="335" r:id="rId24"/>
    <p:sldId id="336" r:id="rId25"/>
    <p:sldId id="333" r:id="rId26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66" autoAdjust="0"/>
  </p:normalViewPr>
  <p:slideViewPr>
    <p:cSldViewPr>
      <p:cViewPr varScale="1">
        <p:scale>
          <a:sx n="69" d="100"/>
          <a:sy n="69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anscombe2!$C$2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.</a:t>
            </a: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 Simple Regression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2022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Dr Chris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 smtClean="0"/>
              <a:t>Anxiety Example: The Intercept 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</a:t>
            </a:r>
            <a:r>
              <a:rPr lang="en-GB" sz="2200" b="1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r>
              <a:rPr lang="en-GB" sz="2200" dirty="0" smtClean="0"/>
              <a:t>, </a:t>
            </a:r>
            <a:r>
              <a:rPr lang="en-GB" sz="2200" dirty="0"/>
              <a:t>this means that if the </a:t>
            </a:r>
            <a:r>
              <a:rPr lang="en-GB" sz="2200" dirty="0" smtClean="0"/>
              <a:t>Screen Time </a:t>
            </a:r>
            <a:r>
              <a:rPr lang="en-GB" sz="2200" dirty="0"/>
              <a:t>score </a:t>
            </a:r>
            <a:r>
              <a:rPr lang="en-GB" sz="2200" dirty="0" smtClean="0"/>
              <a:t>were </a:t>
            </a:r>
            <a:r>
              <a:rPr lang="en-GB" sz="2200" dirty="0"/>
              <a:t>equal to zero, the </a:t>
            </a:r>
            <a:r>
              <a:rPr lang="en-GB" sz="2200" dirty="0" smtClean="0"/>
              <a:t>Anxiety </a:t>
            </a:r>
            <a:r>
              <a:rPr lang="en-GB" sz="2200" dirty="0"/>
              <a:t>score would be </a:t>
            </a:r>
            <a:r>
              <a:rPr lang="en-GB" sz="2200" b="1" dirty="0" smtClean="0">
                <a:solidFill>
                  <a:schemeClr val="tx2"/>
                </a:solidFill>
              </a:rPr>
              <a:t>5.59</a:t>
            </a:r>
            <a:endParaRPr lang="en-GB" sz="2200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The Slope b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can be positive or negative.</a:t>
            </a:r>
            <a:endParaRPr lang="en-GB" sz="2400" dirty="0"/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Anxiety Example: Slope 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/>
              <a:t>, </a:t>
            </a:r>
            <a:r>
              <a:rPr lang="en-GB" sz="2400" dirty="0"/>
              <a:t>this means that for each unit </a:t>
            </a:r>
            <a:r>
              <a:rPr lang="en-GB" sz="2400" dirty="0" smtClean="0"/>
              <a:t>(1) increase in Screen Time, </a:t>
            </a:r>
            <a:r>
              <a:rPr lang="en-GB" sz="2400" dirty="0"/>
              <a:t>the </a:t>
            </a:r>
            <a:r>
              <a:rPr lang="en-GB" sz="2400" dirty="0" smtClean="0"/>
              <a:t>predicted Anxiety Score increases </a:t>
            </a:r>
            <a:r>
              <a:rPr lang="en-GB" sz="2400" dirty="0"/>
              <a:t>by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>
                <a:solidFill>
                  <a:srgbClr val="C00000"/>
                </a:solidFill>
              </a:rPr>
              <a:t>.</a:t>
            </a:r>
            <a:endParaRPr lang="en-GB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71355" y="3913740"/>
            <a:ext cx="0" cy="11763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1331" y="4017243"/>
            <a:ext cx="0" cy="1072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3782" y="3803199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0.13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9594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6.91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5622" y="376844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7.04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the Regression Equation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</a:t>
            </a:r>
            <a:r>
              <a:rPr lang="en-GB" sz="2400" dirty="0" smtClean="0">
                <a:solidFill>
                  <a:schemeClr val="tx2"/>
                </a:solidFill>
              </a:rPr>
              <a:t>5.59</a:t>
            </a:r>
          </a:p>
          <a:p>
            <a:r>
              <a:rPr lang="en-GB" sz="2400" dirty="0" smtClean="0"/>
              <a:t>and </a:t>
            </a:r>
            <a:r>
              <a:rPr lang="en-GB" sz="2400" dirty="0"/>
              <a:t>the slope </a:t>
            </a:r>
            <a:r>
              <a:rPr lang="en-GB" sz="2400" dirty="0">
                <a:solidFill>
                  <a:schemeClr val="tx2"/>
                </a:solidFill>
              </a:rPr>
              <a:t>b = </a:t>
            </a:r>
            <a:r>
              <a:rPr lang="en-GB" sz="2400" dirty="0" smtClean="0">
                <a:solidFill>
                  <a:schemeClr val="tx2"/>
                </a:solidFill>
              </a:rPr>
              <a:t>0.13</a:t>
            </a:r>
            <a:r>
              <a:rPr lang="en-GB" sz="2400" dirty="0" smtClean="0"/>
              <a:t>,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</a:t>
            </a:r>
            <a:r>
              <a:rPr lang="en-GB" sz="2400" dirty="0" smtClean="0"/>
              <a:t>Anxiety </a:t>
            </a:r>
            <a:r>
              <a:rPr lang="en-GB" sz="2400" dirty="0"/>
              <a:t>and </a:t>
            </a:r>
            <a:r>
              <a:rPr lang="en-GB" sz="2400" dirty="0" smtClean="0"/>
              <a:t>Screen Time </a:t>
            </a:r>
            <a:r>
              <a:rPr lang="en-GB" sz="2400" dirty="0"/>
              <a:t>is </a:t>
            </a:r>
          </a:p>
          <a:p>
            <a:endParaRPr lang="en-GB" sz="2400" dirty="0"/>
          </a:p>
          <a:p>
            <a:r>
              <a:rPr lang="en-GB" sz="2800" b="1" dirty="0"/>
              <a:t>Predicted </a:t>
            </a:r>
            <a:r>
              <a:rPr lang="en-GB" sz="2800" b="1" dirty="0" smtClean="0"/>
              <a:t>Anxiety </a:t>
            </a:r>
            <a:r>
              <a:rPr lang="en-GB" sz="2800" b="1" dirty="0"/>
              <a:t>= </a:t>
            </a:r>
            <a:r>
              <a:rPr lang="en-GB" sz="2800" b="1" dirty="0" smtClean="0"/>
              <a:t> 5.59   </a:t>
            </a:r>
            <a:r>
              <a:rPr lang="en-GB" sz="2800" b="1" dirty="0"/>
              <a:t>+   </a:t>
            </a:r>
            <a:r>
              <a:rPr lang="en-GB" sz="2800" b="1" dirty="0" smtClean="0"/>
              <a:t>0.13*Screen Time</a:t>
            </a:r>
            <a:endParaRPr lang="en-GB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Residuals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</a:t>
            </a:r>
            <a:r>
              <a:rPr lang="en-GB" sz="2400" b="1" dirty="0">
                <a:solidFill>
                  <a:srgbClr val="FF0000"/>
                </a:solidFill>
              </a:rPr>
              <a:t>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Least Squares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The </a:t>
            </a:r>
            <a:r>
              <a:rPr lang="en-GB" dirty="0"/>
              <a:t>goal of </a:t>
            </a:r>
            <a:r>
              <a:rPr lang="en-GB" dirty="0" smtClean="0"/>
              <a:t>regression </a:t>
            </a:r>
            <a:r>
              <a:rPr lang="en-GB" dirty="0"/>
              <a:t>is to find the values of the </a:t>
            </a:r>
            <a:r>
              <a:rPr lang="en-GB" dirty="0" smtClean="0"/>
              <a:t>intercept a and slope b that minimise the residuals (errors).</a:t>
            </a:r>
          </a:p>
          <a:p>
            <a:pPr marL="457200" indent="-457200"/>
            <a:r>
              <a:rPr lang="en-GB" dirty="0" smtClean="0"/>
              <a:t>Specifically, we want to minimise the </a:t>
            </a:r>
            <a:r>
              <a:rPr lang="en-GB" b="1" dirty="0" smtClean="0">
                <a:solidFill>
                  <a:schemeClr val="tx2"/>
                </a:solidFill>
              </a:rPr>
              <a:t>sum of the </a:t>
            </a:r>
            <a:r>
              <a:rPr lang="en-GB" b="1" u="sng" dirty="0" smtClean="0">
                <a:solidFill>
                  <a:schemeClr val="tx2"/>
                </a:solidFill>
              </a:rPr>
              <a:t>squared</a:t>
            </a:r>
            <a:r>
              <a:rPr lang="en-GB" b="1" dirty="0" smtClean="0">
                <a:solidFill>
                  <a:schemeClr val="tx2"/>
                </a:solidFill>
              </a:rPr>
              <a:t> residuals</a:t>
            </a:r>
            <a:endParaRPr lang="en-GB" dirty="0" smtClean="0"/>
          </a:p>
          <a:p>
            <a:r>
              <a:rPr lang="en-GB" dirty="0" smtClean="0"/>
              <a:t>This method of finding the “best fitting line” is called </a:t>
            </a:r>
            <a:r>
              <a:rPr lang="en-GB" dirty="0"/>
              <a:t>the </a:t>
            </a:r>
            <a:r>
              <a:rPr lang="en-GB" b="1" dirty="0" smtClean="0">
                <a:solidFill>
                  <a:schemeClr val="tx2"/>
                </a:solidFill>
              </a:rPr>
              <a:t>method </a:t>
            </a:r>
            <a:r>
              <a:rPr lang="en-GB" b="1" dirty="0">
                <a:solidFill>
                  <a:schemeClr val="tx2"/>
                </a:solidFill>
              </a:rPr>
              <a:t>of least </a:t>
            </a:r>
            <a:r>
              <a:rPr lang="en-GB" b="1" dirty="0" smtClean="0">
                <a:solidFill>
                  <a:schemeClr val="tx2"/>
                </a:solidFill>
              </a:rPr>
              <a:t>squares.</a:t>
            </a:r>
          </a:p>
          <a:p>
            <a:r>
              <a:rPr lang="en-GB" dirty="0" smtClean="0"/>
              <a:t>Automatically obtained by statistical software (e.g., R Studio)</a:t>
            </a:r>
            <a:endParaRPr lang="en-GB" dirty="0"/>
          </a:p>
          <a:p>
            <a:pPr marL="0" indent="0">
              <a:buNone/>
            </a:pPr>
            <a:endParaRPr lang="en-GB" b="1" baseline="300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 b="3068"/>
          <a:stretch/>
        </p:blipFill>
        <p:spPr bwMode="auto">
          <a:xfrm>
            <a:off x="6357007" y="1752599"/>
            <a:ext cx="4879428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Interim Summary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 smtClean="0"/>
              <a:t>This is a </a:t>
            </a:r>
            <a:r>
              <a:rPr lang="en-GB" b="1" dirty="0" smtClean="0">
                <a:solidFill>
                  <a:schemeClr val="tx2"/>
                </a:solidFill>
              </a:rPr>
              <a:t>linear model </a:t>
            </a:r>
            <a:r>
              <a:rPr lang="en-GB" dirty="0" smtClean="0"/>
              <a:t>of our data</a:t>
            </a:r>
          </a:p>
          <a:p>
            <a:endParaRPr lang="en-GB" dirty="0"/>
          </a:p>
          <a:p>
            <a:r>
              <a:rPr lang="en-GB" dirty="0" smtClean="0"/>
              <a:t>The values of </a:t>
            </a:r>
            <a:r>
              <a:rPr lang="en-GB" b="1" dirty="0" smtClean="0"/>
              <a:t>a</a:t>
            </a:r>
            <a:r>
              <a:rPr lang="en-GB" dirty="0" smtClean="0"/>
              <a:t> (the intercept) and </a:t>
            </a:r>
            <a:r>
              <a:rPr lang="en-GB" b="1" dirty="0" smtClean="0"/>
              <a:t>b</a:t>
            </a:r>
            <a:r>
              <a:rPr lang="en-GB" dirty="0" smtClean="0"/>
              <a:t> (the slope) are the values that minimize the sum of the squared residuals </a:t>
            </a:r>
          </a:p>
          <a:p>
            <a:endParaRPr lang="en-GB" dirty="0" smtClean="0"/>
          </a:p>
          <a:p>
            <a:r>
              <a:rPr lang="en-GB" b="1" dirty="0" smtClean="0"/>
              <a:t>a</a:t>
            </a:r>
            <a:r>
              <a:rPr lang="en-GB" dirty="0" smtClean="0"/>
              <a:t> and </a:t>
            </a:r>
            <a:r>
              <a:rPr lang="en-GB" b="1" dirty="0" smtClean="0"/>
              <a:t>b</a:t>
            </a:r>
            <a:r>
              <a:rPr lang="en-GB" dirty="0" smtClean="0"/>
              <a:t> are automatically calculated by </a:t>
            </a:r>
            <a:r>
              <a:rPr lang="en-GB" dirty="0" err="1" smtClean="0"/>
              <a:t>RStudio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Using the regression equation for </a:t>
            </a:r>
            <a:r>
              <a:rPr lang="en-GB" u="sng" dirty="0" smtClean="0"/>
              <a:t>prediction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</a:t>
            </a:r>
            <a:r>
              <a:rPr lang="en-GB" sz="2300" dirty="0" smtClean="0"/>
              <a:t>Screen Time </a:t>
            </a:r>
            <a:r>
              <a:rPr lang="en-GB" sz="2300" dirty="0"/>
              <a:t>score = </a:t>
            </a:r>
            <a:r>
              <a:rPr lang="en-GB" sz="2300" b="1" dirty="0" smtClean="0">
                <a:solidFill>
                  <a:schemeClr val="tx2"/>
                </a:solidFill>
              </a:rPr>
              <a:t>7 </a:t>
            </a:r>
            <a:r>
              <a:rPr lang="en-GB" sz="2300" b="1" dirty="0" smtClean="0">
                <a:solidFill>
                  <a:schemeClr val="tx2"/>
                </a:solidFill>
              </a:rPr>
              <a:t>hours</a:t>
            </a:r>
            <a:r>
              <a:rPr lang="en-GB" sz="2300" dirty="0" smtClean="0"/>
              <a:t>, </a:t>
            </a:r>
            <a:r>
              <a:rPr lang="en-GB" sz="2300" dirty="0"/>
              <a:t>what is their predicted </a:t>
            </a:r>
            <a:r>
              <a:rPr lang="en-GB" sz="2300" dirty="0" smtClean="0"/>
              <a:t>Anxiety score?</a:t>
            </a:r>
            <a:endParaRPr lang="en-GB" sz="2300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0.13*Screen Time 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(</a:t>
            </a:r>
            <a:r>
              <a:rPr lang="en-GB" sz="2300" b="1" dirty="0" smtClean="0"/>
              <a:t>0.13*7)</a:t>
            </a:r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6.5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</a:t>
            </a:r>
            <a:r>
              <a:rPr lang="en-GB" sz="2300" b="1" u="sng" dirty="0" smtClean="0">
                <a:solidFill>
                  <a:schemeClr val="tx2"/>
                </a:solidFill>
              </a:rPr>
              <a:t>Anxiety Score is </a:t>
            </a:r>
            <a:r>
              <a:rPr lang="en-GB" sz="2300" b="1" u="sng" dirty="0" smtClean="0">
                <a:solidFill>
                  <a:schemeClr val="tx2"/>
                </a:solidFill>
              </a:rPr>
              <a:t>6.5</a:t>
            </a:r>
            <a:endParaRPr lang="en-GB" sz="2300" b="1" u="sng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4117032"/>
            <a:ext cx="17679" cy="1006269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135785" y="4114800"/>
            <a:ext cx="190281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6198" y="3886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6.5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50585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7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 smtClean="0"/>
              <a:t>7 sessions, weekly until 07/03/22</a:t>
            </a:r>
          </a:p>
          <a:p>
            <a:pPr lvl="1"/>
            <a:r>
              <a:rPr lang="en-GB" sz="2400" dirty="0" smtClean="0"/>
              <a:t>No session on 21/02/22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 smtClean="0"/>
              <a:t>Mondays</a:t>
            </a:r>
          </a:p>
          <a:p>
            <a:pPr lvl="2"/>
            <a:r>
              <a:rPr lang="en-GB" sz="2400" dirty="0" smtClean="0"/>
              <a:t>Short lecture</a:t>
            </a:r>
          </a:p>
          <a:p>
            <a:pPr lvl="2"/>
            <a:r>
              <a:rPr lang="en-GB" sz="2400" dirty="0" smtClean="0"/>
              <a:t>Worksheet</a:t>
            </a:r>
          </a:p>
          <a:p>
            <a:pPr lvl="1"/>
            <a:r>
              <a:rPr lang="en-GB" sz="2400" dirty="0" smtClean="0"/>
              <a:t>Fridays</a:t>
            </a:r>
          </a:p>
          <a:p>
            <a:pPr lvl="2"/>
            <a:r>
              <a:rPr lang="en-GB" sz="2400" dirty="0" smtClean="0"/>
              <a:t>Support session (4-5pm first two </a:t>
            </a:r>
            <a:r>
              <a:rPr lang="en-GB" sz="2400" dirty="0" err="1" smtClean="0"/>
              <a:t>wks</a:t>
            </a:r>
            <a:r>
              <a:rPr lang="en-GB" sz="2400" dirty="0" smtClean="0"/>
              <a:t>, then 1-2pm after)</a:t>
            </a:r>
            <a:endParaRPr lang="en-GB" sz="2400" dirty="0"/>
          </a:p>
          <a:p>
            <a:r>
              <a:rPr lang="en-GB" sz="2400" b="1" dirty="0" smtClean="0">
                <a:solidFill>
                  <a:schemeClr val="tx2"/>
                </a:solidFill>
              </a:rPr>
              <a:t>Analysis Assessment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31/03/22. </a:t>
            </a:r>
            <a:r>
              <a:rPr lang="en-GB" sz="2400" dirty="0" smtClean="0"/>
              <a:t>Submission deadline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857839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</a:t>
            </a:r>
            <a:r>
              <a:rPr lang="en-GB" sz="2200" dirty="0" smtClean="0"/>
              <a:t>variance.</a:t>
            </a:r>
          </a:p>
          <a:p>
            <a:pPr lvl="1"/>
            <a:r>
              <a:rPr lang="en-GB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</a:t>
            </a:r>
            <a:r>
              <a:rPr lang="en-GB" sz="2200" dirty="0" smtClean="0"/>
              <a:t>(fitted) values </a:t>
            </a:r>
            <a:r>
              <a:rPr lang="en-GB" sz="2200" dirty="0"/>
              <a:t>vs. </a:t>
            </a:r>
            <a:r>
              <a:rPr lang="en-GB" sz="2200" dirty="0" smtClean="0"/>
              <a:t>residuals:</a:t>
            </a:r>
            <a:endParaRPr lang="en-GB" sz="2200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54435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7400" y="62553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914" y="4410031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43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</a:t>
            </a:r>
            <a:r>
              <a:rPr lang="en-GB" b="1" dirty="0" smtClean="0">
                <a:solidFill>
                  <a:srgbClr val="00B050"/>
                </a:solidFill>
                <a:sym typeface="Wingdings"/>
              </a:rPr>
              <a:t>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26453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46541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 smtClean="0"/>
              <a:t>The proportion of the total variability in the outcome variable that can be accounted for by the model is given by R</a:t>
            </a:r>
            <a:r>
              <a:rPr lang="en-GB" baseline="30000" dirty="0" smtClean="0"/>
              <a:t>2</a:t>
            </a:r>
            <a:endParaRPr lang="en-GB" dirty="0"/>
          </a:p>
          <a:p>
            <a:r>
              <a:rPr lang="en-GB" dirty="0" smtClean="0"/>
              <a:t>Multiply R</a:t>
            </a:r>
            <a:r>
              <a:rPr lang="en-GB" baseline="30000" dirty="0" smtClean="0"/>
              <a:t>2</a:t>
            </a:r>
            <a:r>
              <a:rPr lang="en-GB" dirty="0" smtClean="0"/>
              <a:t> by 100 to report as a percentage. </a:t>
            </a:r>
          </a:p>
          <a:p>
            <a:r>
              <a:rPr lang="en-GB" dirty="0" smtClean="0"/>
              <a:t>For example, if </a:t>
            </a:r>
            <a:r>
              <a:rPr lang="en-GB" b="1" dirty="0" smtClean="0"/>
              <a:t>R</a:t>
            </a:r>
            <a:r>
              <a:rPr lang="en-GB" b="1" baseline="30000" dirty="0" smtClean="0"/>
              <a:t>2</a:t>
            </a:r>
            <a:r>
              <a:rPr lang="en-GB" b="1" dirty="0" smtClean="0"/>
              <a:t> = .3412</a:t>
            </a:r>
            <a:r>
              <a:rPr lang="en-GB" dirty="0" smtClean="0"/>
              <a:t>, then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34.12% of the total variability in the outcome variable (anxiety) can be accounted for by the regression model (screen time)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93"/>
            <a:ext cx="6756400" cy="3992564"/>
          </a:xfrm>
        </p:spPr>
        <p:txBody>
          <a:bodyPr>
            <a:normAutofit/>
          </a:bodyPr>
          <a:lstStyle/>
          <a:p>
            <a:r>
              <a:rPr lang="en-GB" dirty="0" smtClean="0"/>
              <a:t>If we only had the outcome variable (and no predictor), the best estimate or “model” of the outcome would be its </a:t>
            </a:r>
            <a:r>
              <a:rPr lang="en-GB" b="1" dirty="0" smtClean="0">
                <a:solidFill>
                  <a:schemeClr val="tx2"/>
                </a:solidFill>
              </a:rPr>
              <a:t>mean value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(e.g., the mean Anxiety Score).</a:t>
            </a:r>
          </a:p>
          <a:p>
            <a:r>
              <a:rPr lang="en-GB" dirty="0" smtClean="0"/>
              <a:t>This is called 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2"/>
                </a:solidFill>
              </a:rPr>
              <a:t>model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tx2"/>
                </a:solidFill>
              </a:rPr>
              <a:t>Intercept-only model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the scenario where the predictor does not predict the outcome at all and has a zero-slope (a flat regression line).</a:t>
            </a:r>
          </a:p>
          <a:p>
            <a:endParaRPr lang="en-GB" b="1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Intercept-only model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06502"/>
            <a:ext cx="9144000" cy="266699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Bayes Factor </a:t>
            </a:r>
            <a:r>
              <a:rPr lang="en-GB" dirty="0"/>
              <a:t>can </a:t>
            </a:r>
            <a:r>
              <a:rPr lang="en-GB" dirty="0" smtClean="0"/>
              <a:t>tell </a:t>
            </a:r>
            <a:r>
              <a:rPr lang="en-GB" dirty="0"/>
              <a:t>us whether </a:t>
            </a:r>
            <a:r>
              <a:rPr lang="en-GB" dirty="0" smtClean="0"/>
              <a:t>there’s more evidence for the regression </a:t>
            </a:r>
            <a:r>
              <a:rPr lang="en-GB" dirty="0"/>
              <a:t>model </a:t>
            </a:r>
            <a:r>
              <a:rPr lang="en-GB" dirty="0" smtClean="0"/>
              <a:t>than </a:t>
            </a:r>
            <a:r>
              <a:rPr lang="en-GB" dirty="0"/>
              <a:t>the intercept-only model.</a:t>
            </a:r>
          </a:p>
          <a:p>
            <a:r>
              <a:rPr lang="en-GB" dirty="0" smtClean="0"/>
              <a:t>More formally, the BF is the likelihood of the model given the data, relative to that of another model (</a:t>
            </a:r>
            <a:r>
              <a:rPr lang="en-GB" dirty="0" err="1" smtClean="0"/>
              <a:t>Rouder</a:t>
            </a:r>
            <a:r>
              <a:rPr lang="en-GB" dirty="0" smtClean="0"/>
              <a:t> &amp; Morey, 2013)</a:t>
            </a:r>
          </a:p>
          <a:p>
            <a:r>
              <a:rPr lang="en-GB" dirty="0" smtClean="0"/>
              <a:t>For example, if the BF for a simple regression model is </a:t>
            </a:r>
            <a:r>
              <a:rPr lang="en-GB" b="1" dirty="0" smtClean="0">
                <a:solidFill>
                  <a:schemeClr val="tx2"/>
                </a:solidFill>
              </a:rPr>
              <a:t>3</a:t>
            </a:r>
            <a:r>
              <a:rPr lang="en-GB" dirty="0" smtClean="0"/>
              <a:t>, then it is </a:t>
            </a:r>
            <a:r>
              <a:rPr lang="en-GB" dirty="0" smtClean="0">
                <a:solidFill>
                  <a:schemeClr val="tx2"/>
                </a:solidFill>
              </a:rPr>
              <a:t>three</a:t>
            </a:r>
            <a:r>
              <a:rPr lang="en-GB" dirty="0" smtClean="0"/>
              <a:t> times more likely than the intercept only model.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Bayes Factor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83" y="6077248"/>
            <a:ext cx="7297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(6), 877-903.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604209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*Other approaches exist (e.g., frequentist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approaches using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-values)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96099" y="3981130"/>
            <a:ext cx="7387215" cy="1631216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BFs greater than 1 </a:t>
            </a:r>
            <a:r>
              <a:rPr lang="en-GB" sz="2000" dirty="0"/>
              <a:t>= regression model more </a:t>
            </a:r>
            <a:r>
              <a:rPr lang="en-GB" sz="2000" dirty="0" smtClean="0"/>
              <a:t>likely than intercept-only</a:t>
            </a:r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BFs less than 1</a:t>
            </a:r>
            <a:r>
              <a:rPr lang="en-GB" sz="2000" b="1" dirty="0"/>
              <a:t> </a:t>
            </a:r>
            <a:r>
              <a:rPr lang="en-GB" sz="2000" dirty="0"/>
              <a:t>= intercept-only model more likely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greater than 3 </a:t>
            </a:r>
            <a:r>
              <a:rPr lang="en-GB" sz="2000" dirty="0"/>
              <a:t>= strong evidence for the regression model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less than 0.33 </a:t>
            </a:r>
            <a:r>
              <a:rPr lang="en-GB" sz="2000" dirty="0"/>
              <a:t>= strong evidence for the intercept-only model </a:t>
            </a:r>
          </a:p>
          <a:p>
            <a:r>
              <a:rPr lang="en-GB" sz="2000" b="1" dirty="0" smtClean="0">
                <a:solidFill>
                  <a:schemeClr val="tx2"/>
                </a:solidFill>
              </a:rPr>
              <a:t>BFs </a:t>
            </a:r>
            <a:r>
              <a:rPr lang="en-GB" sz="2000" b="1" dirty="0">
                <a:solidFill>
                  <a:schemeClr val="tx2"/>
                </a:solidFill>
              </a:rPr>
              <a:t>between 0.33 to 3 </a:t>
            </a:r>
            <a:r>
              <a:rPr lang="en-GB" sz="2000" dirty="0"/>
              <a:t>are considered </a:t>
            </a:r>
            <a:r>
              <a:rPr lang="en-GB" sz="2000" dirty="0">
                <a:solidFill>
                  <a:schemeClr val="tx2"/>
                </a:solidFill>
              </a:rPr>
              <a:t>inconclusive</a:t>
            </a:r>
            <a:r>
              <a:rPr lang="en-GB" sz="2000" dirty="0"/>
              <a:t> </a:t>
            </a:r>
            <a:r>
              <a:rPr lang="en-GB" sz="2000" dirty="0" smtClean="0"/>
              <a:t>evidence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885182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1 and Exercises </a:t>
            </a:r>
            <a:r>
              <a:rPr lang="en-GB" sz="3200" b="1" dirty="0" smtClean="0"/>
              <a:t>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Why Are We Doing This?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 smtClean="0">
                <a:solidFill>
                  <a:schemeClr val="tx2"/>
                </a:solidFill>
              </a:rPr>
              <a:t>correlation</a:t>
            </a:r>
            <a:r>
              <a:rPr lang="en-GB" dirty="0" smtClean="0"/>
              <a:t>, which describes the </a:t>
            </a:r>
            <a:r>
              <a:rPr lang="en-GB" b="1" dirty="0" smtClean="0">
                <a:solidFill>
                  <a:schemeClr val="accent1"/>
                </a:solidFill>
              </a:rPr>
              <a:t>strength of association </a:t>
            </a:r>
            <a:r>
              <a:rPr lang="en-GB" dirty="0" smtClean="0"/>
              <a:t>between two variables (X and Y).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Regression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enables the </a:t>
            </a:r>
            <a:r>
              <a:rPr lang="en-GB" b="1" dirty="0" smtClean="0">
                <a:solidFill>
                  <a:schemeClr val="accent1"/>
                </a:solidFill>
              </a:rPr>
              <a:t>prediction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of values of Y from values of X.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>
                <a:solidFill>
                  <a:schemeClr val="tx2"/>
                </a:solidFill>
              </a:rPr>
              <a:t>linear</a:t>
            </a:r>
            <a:r>
              <a:rPr lang="en-GB" dirty="0" smtClean="0"/>
              <a:t> equation relates scores of X (e.g., Anxiety) to scores of Y (e.g., Screen Time).</a:t>
            </a:r>
          </a:p>
          <a:p>
            <a:pPr lvl="1"/>
            <a:r>
              <a:rPr lang="en-GB" dirty="0" smtClean="0"/>
              <a:t>The equation is a </a:t>
            </a:r>
            <a:r>
              <a:rPr lang="en-GB" b="1" dirty="0" smtClean="0">
                <a:solidFill>
                  <a:srgbClr val="0070C0"/>
                </a:solidFill>
              </a:rPr>
              <a:t>statistical model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of the relationship between X and Y.</a:t>
            </a:r>
          </a:p>
          <a:p>
            <a:pPr lvl="1"/>
            <a:endParaRPr lang="en-GB" dirty="0" smtClean="0"/>
          </a:p>
          <a:p>
            <a:r>
              <a:rPr lang="en-GB" b="1" dirty="0">
                <a:solidFill>
                  <a:schemeClr val="tx2"/>
                </a:solidFill>
              </a:rPr>
              <a:t>Widely used in </a:t>
            </a:r>
            <a:r>
              <a:rPr lang="en-GB" b="1" dirty="0" smtClean="0">
                <a:solidFill>
                  <a:schemeClr val="tx2"/>
                </a:solidFill>
              </a:rPr>
              <a:t>psychology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Teychenne</a:t>
            </a:r>
            <a:r>
              <a:rPr lang="en-GB" b="1" dirty="0" smtClean="0">
                <a:solidFill>
                  <a:schemeClr val="tx2"/>
                </a:solidFill>
              </a:rPr>
              <a:t> &amp; </a:t>
            </a:r>
            <a:r>
              <a:rPr lang="en-GB" b="1" dirty="0" err="1" smtClean="0">
                <a:solidFill>
                  <a:schemeClr val="tx2"/>
                </a:solidFill>
              </a:rPr>
              <a:t>Hinkley</a:t>
            </a:r>
            <a:r>
              <a:rPr lang="en-GB" b="1" dirty="0" smtClean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 smtClean="0"/>
              <a:t>Used regression to investigate whether </a:t>
            </a:r>
            <a:r>
              <a:rPr lang="en-GB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is associated with </a:t>
            </a:r>
            <a:r>
              <a:rPr lang="en-GB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symptoms in 528 mothers with young children 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Simple Linear Regression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X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Screen Time)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Y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Anxiety)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The relation between variables X and Y is described as a </a:t>
            </a:r>
            <a:br>
              <a:rPr lang="en-GB" sz="2000" dirty="0" smtClean="0"/>
            </a:br>
            <a:r>
              <a:rPr lang="en-GB" sz="2000" b="1" dirty="0" smtClean="0">
                <a:solidFill>
                  <a:schemeClr val="accent1"/>
                </a:solidFill>
              </a:rPr>
              <a:t>straight line </a:t>
            </a:r>
            <a:br>
              <a:rPr lang="en-GB" sz="2000" b="1" dirty="0" smtClean="0">
                <a:solidFill>
                  <a:schemeClr val="accent1"/>
                </a:solidFill>
              </a:rPr>
            </a:br>
            <a:r>
              <a:rPr lang="en-GB" sz="2000" dirty="0" smtClean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 smtClean="0"/>
              <a:t>The line is </a:t>
            </a:r>
            <a:r>
              <a:rPr lang="en-GB" sz="2000" b="1" dirty="0" smtClean="0">
                <a:solidFill>
                  <a:schemeClr val="accent1"/>
                </a:solidFill>
              </a:rPr>
              <a:t>described by an equation </a:t>
            </a:r>
            <a:r>
              <a:rPr lang="en-GB" sz="2000" dirty="0" smtClean="0"/>
              <a:t>that relates the values of X to the values of 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 smtClean="0"/>
              <a:t>The Simple Regression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 smtClean="0"/>
              <a:t>Ŷ</a:t>
            </a:r>
            <a:r>
              <a:rPr lang="en-GB" dirty="0" smtClean="0"/>
              <a:t> </a:t>
            </a:r>
            <a:r>
              <a:rPr lang="en-GB" dirty="0"/>
              <a:t> </a:t>
            </a:r>
            <a:r>
              <a:rPr lang="en-GB" dirty="0" smtClean="0"/>
              <a:t>	The predicted value of the outcome variable </a:t>
            </a:r>
            <a:br>
              <a:rPr lang="en-GB" dirty="0" smtClean="0"/>
            </a:br>
            <a:r>
              <a:rPr lang="en-GB" dirty="0" smtClean="0"/>
              <a:t>	(e.g., </a:t>
            </a:r>
            <a:r>
              <a:rPr lang="en-GB" b="1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 smtClean="0"/>
              <a:t>a</a:t>
            </a:r>
            <a:r>
              <a:rPr lang="en-GB" dirty="0" smtClean="0"/>
              <a:t>	The </a:t>
            </a:r>
            <a:r>
              <a:rPr lang="en-GB" dirty="0"/>
              <a:t>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</a:t>
            </a:r>
            <a:r>
              <a:rPr lang="en-GB" dirty="0" smtClean="0"/>
              <a:t>The </a:t>
            </a:r>
            <a:r>
              <a:rPr lang="en-GB" dirty="0"/>
              <a:t>slope</a:t>
            </a:r>
          </a:p>
          <a:p>
            <a:pPr marL="400050" lvl="1" indent="0">
              <a:buNone/>
            </a:pPr>
            <a:r>
              <a:rPr lang="en-GB" b="1" dirty="0" smtClean="0"/>
              <a:t>X</a:t>
            </a:r>
            <a:r>
              <a:rPr lang="en-GB" dirty="0" smtClean="0"/>
              <a:t>	The predictor variable (e.g., </a:t>
            </a:r>
            <a:r>
              <a:rPr lang="en-GB" b="1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The Intercept a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intercept </a:t>
            </a:r>
            <a:r>
              <a:rPr lang="en-GB" sz="2400" b="1" dirty="0" smtClean="0">
                <a:solidFill>
                  <a:schemeClr val="tx2"/>
                </a:solidFill>
              </a:rPr>
              <a:t>a</a:t>
            </a:r>
            <a:r>
              <a:rPr lang="en-GB" sz="2400" dirty="0" smtClean="0"/>
              <a:t> is the value of Y when X equals </a:t>
            </a:r>
            <a:r>
              <a:rPr lang="en-GB" sz="2400" dirty="0" smtClean="0">
                <a:solidFill>
                  <a:schemeClr val="accent1"/>
                </a:solidFill>
              </a:rPr>
              <a:t>zero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The point where the line ‘cuts’ the y-axis</a:t>
            </a:r>
            <a:endParaRPr lang="en-GB" sz="2400" dirty="0"/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7687</TotalTime>
  <Words>1276</Words>
  <Application>Microsoft Office PowerPoint</Application>
  <PresentationFormat>Widescreen</PresentationFormat>
  <Paragraphs>241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PowerPoint Presentation</vt:lpstr>
      <vt:lpstr>Overview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1343</cp:revision>
  <cp:lastPrinted>2016-09-25T17:01:48Z</cp:lastPrinted>
  <dcterms:created xsi:type="dcterms:W3CDTF">2006-08-16T00:00:00Z</dcterms:created>
  <dcterms:modified xsi:type="dcterms:W3CDTF">2022-01-12T20:58:35Z</dcterms:modified>
</cp:coreProperties>
</file>