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46C0A"/>
    <a:srgbClr val="FFFF99"/>
    <a:srgbClr val="F2DCDB"/>
    <a:srgbClr val="95B3D7"/>
    <a:srgbClr val="E6B9B8"/>
    <a:srgbClr val="632523"/>
    <a:srgbClr val="B9CDE5"/>
    <a:srgbClr val="1025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AE2B4-7AD8-4759-8833-D1F885ADA32C}" v="181" dt="2023-02-16T10:38:35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6" autoAdjust="0"/>
    <p:restoredTop sz="94854" autoAdjust="0"/>
  </p:normalViewPr>
  <p:slideViewPr>
    <p:cSldViewPr snapToGrid="0">
      <p:cViewPr varScale="1">
        <p:scale>
          <a:sx n="93" d="100"/>
          <a:sy n="93" d="100"/>
        </p:scale>
        <p:origin x="1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232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87CAE2B4-7AD8-4759-8833-D1F885ADA32C}"/>
    <pc:docChg chg="undo custSel modSld">
      <pc:chgData name="Christopher Berry" userId="468ae48a-5539-4b21-98ea-6081f4d86140" providerId="ADAL" clId="{87CAE2B4-7AD8-4759-8833-D1F885ADA32C}" dt="2023-02-16T10:38:35.390" v="424"/>
      <pc:docMkLst>
        <pc:docMk/>
      </pc:docMkLst>
      <pc:sldChg chg="modSp mod">
        <pc:chgData name="Christopher Berry" userId="468ae48a-5539-4b21-98ea-6081f4d86140" providerId="ADAL" clId="{87CAE2B4-7AD8-4759-8833-D1F885ADA32C}" dt="2023-02-16T10:27:52.195" v="219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87CAE2B4-7AD8-4759-8833-D1F885ADA32C}" dt="2023-02-16T10:27:52.195" v="219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">
        <pc:chgData name="Christopher Berry" userId="468ae48a-5539-4b21-98ea-6081f4d86140" providerId="ADAL" clId="{87CAE2B4-7AD8-4759-8833-D1F885ADA32C}" dt="2023-02-16T10:28:44.546" v="221"/>
        <pc:sldMkLst>
          <pc:docMk/>
          <pc:sldMk cId="1050599960" sldId="363"/>
        </pc:sldMkLst>
        <pc:spChg chg="mod">
          <ac:chgData name="Christopher Berry" userId="468ae48a-5539-4b21-98ea-6081f4d86140" providerId="ADAL" clId="{87CAE2B4-7AD8-4759-8833-D1F885ADA32C}" dt="2023-02-16T10:28:44.546" v="221"/>
          <ac:spMkLst>
            <pc:docMk/>
            <pc:sldMk cId="1050599960" sldId="363"/>
            <ac:spMk id="7" creationId="{00000000-0000-0000-0000-000000000000}"/>
          </ac:spMkLst>
        </pc:spChg>
      </pc:sldChg>
      <pc:sldChg chg="modSp mod modAnim">
        <pc:chgData name="Christopher Berry" userId="468ae48a-5539-4b21-98ea-6081f4d86140" providerId="ADAL" clId="{87CAE2B4-7AD8-4759-8833-D1F885ADA32C}" dt="2023-02-16T10:26:12.876" v="145" actId="404"/>
        <pc:sldMkLst>
          <pc:docMk/>
          <pc:sldMk cId="1608245533" sldId="372"/>
        </pc:sldMkLst>
        <pc:spChg chg="mod">
          <ac:chgData name="Christopher Berry" userId="468ae48a-5539-4b21-98ea-6081f4d86140" providerId="ADAL" clId="{87CAE2B4-7AD8-4759-8833-D1F885ADA32C}" dt="2023-02-16T10:26:12.876" v="145" actId="404"/>
          <ac:spMkLst>
            <pc:docMk/>
            <pc:sldMk cId="1608245533" sldId="372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25:53.917" v="141" actId="14100"/>
          <ac:spMkLst>
            <pc:docMk/>
            <pc:sldMk cId="1608245533" sldId="372"/>
            <ac:spMk id="7" creationId="{00000000-0000-0000-0000-000000000000}"/>
          </ac:spMkLst>
        </pc:spChg>
      </pc:sldChg>
      <pc:sldChg chg="addSp delSp modSp mod">
        <pc:chgData name="Christopher Berry" userId="468ae48a-5539-4b21-98ea-6081f4d86140" providerId="ADAL" clId="{87CAE2B4-7AD8-4759-8833-D1F885ADA32C}" dt="2023-02-16T10:27:30.259" v="206" actId="20577"/>
        <pc:sldMkLst>
          <pc:docMk/>
          <pc:sldMk cId="1022977136" sldId="374"/>
        </pc:sldMkLst>
        <pc:spChg chg="add del mod">
          <ac:chgData name="Christopher Berry" userId="468ae48a-5539-4b21-98ea-6081f4d86140" providerId="ADAL" clId="{87CAE2B4-7AD8-4759-8833-D1F885ADA32C}" dt="2023-02-16T10:26:49.461" v="154" actId="478"/>
          <ac:spMkLst>
            <pc:docMk/>
            <pc:sldMk cId="1022977136" sldId="374"/>
            <ac:spMk id="3" creationId="{1F2A05A6-4038-40BD-8058-CB0692C79A3D}"/>
          </ac:spMkLst>
        </pc:spChg>
        <pc:spChg chg="mod">
          <ac:chgData name="Christopher Berry" userId="468ae48a-5539-4b21-98ea-6081f4d86140" providerId="ADAL" clId="{87CAE2B4-7AD8-4759-8833-D1F885ADA32C}" dt="2023-02-16T10:27:30.259" v="206" actId="20577"/>
          <ac:spMkLst>
            <pc:docMk/>
            <pc:sldMk cId="1022977136" sldId="374"/>
            <ac:spMk id="16" creationId="{00000000-0000-0000-0000-000000000000}"/>
          </ac:spMkLst>
        </pc:spChg>
      </pc:sldChg>
      <pc:sldChg chg="addSp modSp mod modAnim">
        <pc:chgData name="Christopher Berry" userId="468ae48a-5539-4b21-98ea-6081f4d86140" providerId="ADAL" clId="{87CAE2B4-7AD8-4759-8833-D1F885ADA32C}" dt="2023-02-16T10:38:35.390" v="424"/>
        <pc:sldMkLst>
          <pc:docMk/>
          <pc:sldMk cId="799028471" sldId="375"/>
        </pc:sldMkLst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2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5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87CAE2B4-7AD8-4759-8833-D1F885ADA32C}" dt="2023-02-16T10:38:25.794" v="423" actId="20577"/>
          <ac:spMkLst>
            <pc:docMk/>
            <pc:sldMk cId="799028471" sldId="375"/>
            <ac:spMk id="7" creationId="{8B6E7831-4F87-4C73-852B-30DE49D4C660}"/>
          </ac:spMkLst>
        </pc:spChg>
      </pc:sldChg>
    </pc:docChg>
  </pc:docChgLst>
  <pc:docChgLst>
    <pc:chgData name="Christopher Berry" userId="468ae48a-5539-4b21-98ea-6081f4d86140" providerId="ADAL" clId="{D825986F-9104-43F2-BF1A-62F5A5A4690B}"/>
    <pc:docChg chg="custSel modSld">
      <pc:chgData name="Christopher Berry" userId="468ae48a-5539-4b21-98ea-6081f4d86140" providerId="ADAL" clId="{D825986F-9104-43F2-BF1A-62F5A5A4690B}" dt="2023-02-16T10:39:28.425" v="33" actId="368"/>
      <pc:docMkLst>
        <pc:docMk/>
      </pc:docMkLst>
      <pc:sldChg chg="modNotes">
        <pc:chgData name="Christopher Berry" userId="468ae48a-5539-4b21-98ea-6081f4d86140" providerId="ADAL" clId="{D825986F-9104-43F2-BF1A-62F5A5A4690B}" dt="2023-02-16T10:39:28.264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D825986F-9104-43F2-BF1A-62F5A5A4690B}" dt="2023-02-16T10:39:28.279" v="3" actId="368"/>
        <pc:sldMkLst>
          <pc:docMk/>
          <pc:sldMk cId="1712097344" sldId="314"/>
        </pc:sldMkLst>
      </pc:sldChg>
      <pc:sldChg chg="modNotes">
        <pc:chgData name="Christopher Berry" userId="468ae48a-5539-4b21-98ea-6081f4d86140" providerId="ADAL" clId="{D825986F-9104-43F2-BF1A-62F5A5A4690B}" dt="2023-02-16T10:39:28.291" v="5" actId="368"/>
        <pc:sldMkLst>
          <pc:docMk/>
          <pc:sldMk cId="1050599960" sldId="363"/>
        </pc:sldMkLst>
      </pc:sldChg>
      <pc:sldChg chg="modNotes">
        <pc:chgData name="Christopher Berry" userId="468ae48a-5539-4b21-98ea-6081f4d86140" providerId="ADAL" clId="{D825986F-9104-43F2-BF1A-62F5A5A4690B}" dt="2023-02-16T10:39:28.354" v="17" actId="368"/>
        <pc:sldMkLst>
          <pc:docMk/>
          <pc:sldMk cId="868580765" sldId="364"/>
        </pc:sldMkLst>
      </pc:sldChg>
      <pc:sldChg chg="modNotes">
        <pc:chgData name="Christopher Berry" userId="468ae48a-5539-4b21-98ea-6081f4d86140" providerId="ADAL" clId="{D825986F-9104-43F2-BF1A-62F5A5A4690B}" dt="2023-02-16T10:39:28.362" v="19" actId="368"/>
        <pc:sldMkLst>
          <pc:docMk/>
          <pc:sldMk cId="3319223748" sldId="366"/>
        </pc:sldMkLst>
      </pc:sldChg>
      <pc:sldChg chg="modNotes">
        <pc:chgData name="Christopher Berry" userId="468ae48a-5539-4b21-98ea-6081f4d86140" providerId="ADAL" clId="{D825986F-9104-43F2-BF1A-62F5A5A4690B}" dt="2023-02-16T10:39:28.371" v="21" actId="368"/>
        <pc:sldMkLst>
          <pc:docMk/>
          <pc:sldMk cId="3483724441" sldId="367"/>
        </pc:sldMkLst>
      </pc:sldChg>
      <pc:sldChg chg="modNotes">
        <pc:chgData name="Christopher Berry" userId="468ae48a-5539-4b21-98ea-6081f4d86140" providerId="ADAL" clId="{D825986F-9104-43F2-BF1A-62F5A5A4690B}" dt="2023-02-16T10:39:28.381" v="23" actId="368"/>
        <pc:sldMkLst>
          <pc:docMk/>
          <pc:sldMk cId="1456163847" sldId="369"/>
        </pc:sldMkLst>
      </pc:sldChg>
      <pc:sldChg chg="modNotes">
        <pc:chgData name="Christopher Berry" userId="468ae48a-5539-4b21-98ea-6081f4d86140" providerId="ADAL" clId="{D825986F-9104-43F2-BF1A-62F5A5A4690B}" dt="2023-02-16T10:39:28.316" v="9" actId="368"/>
        <pc:sldMkLst>
          <pc:docMk/>
          <pc:sldMk cId="801254343" sldId="370"/>
        </pc:sldMkLst>
      </pc:sldChg>
      <pc:sldChg chg="modNotes">
        <pc:chgData name="Christopher Berry" userId="468ae48a-5539-4b21-98ea-6081f4d86140" providerId="ADAL" clId="{D825986F-9104-43F2-BF1A-62F5A5A4690B}" dt="2023-02-16T10:39:28.345" v="15" actId="368"/>
        <pc:sldMkLst>
          <pc:docMk/>
          <pc:sldMk cId="4038527501" sldId="371"/>
        </pc:sldMkLst>
      </pc:sldChg>
      <pc:sldChg chg="modNotes">
        <pc:chgData name="Christopher Berry" userId="468ae48a-5539-4b21-98ea-6081f4d86140" providerId="ADAL" clId="{D825986F-9104-43F2-BF1A-62F5A5A4690B}" dt="2023-02-16T10:39:28.398" v="27" actId="368"/>
        <pc:sldMkLst>
          <pc:docMk/>
          <pc:sldMk cId="1608245533" sldId="372"/>
        </pc:sldMkLst>
      </pc:sldChg>
      <pc:sldChg chg="modNotes">
        <pc:chgData name="Christopher Berry" userId="468ae48a-5539-4b21-98ea-6081f4d86140" providerId="ADAL" clId="{D825986F-9104-43F2-BF1A-62F5A5A4690B}" dt="2023-02-16T10:39:28.406" v="29" actId="368"/>
        <pc:sldMkLst>
          <pc:docMk/>
          <pc:sldMk cId="807854647" sldId="373"/>
        </pc:sldMkLst>
      </pc:sldChg>
      <pc:sldChg chg="modNotes">
        <pc:chgData name="Christopher Berry" userId="468ae48a-5539-4b21-98ea-6081f4d86140" providerId="ADAL" clId="{D825986F-9104-43F2-BF1A-62F5A5A4690B}" dt="2023-02-16T10:39:28.416" v="31" actId="368"/>
        <pc:sldMkLst>
          <pc:docMk/>
          <pc:sldMk cId="1022977136" sldId="374"/>
        </pc:sldMkLst>
      </pc:sldChg>
      <pc:sldChg chg="modNotes">
        <pc:chgData name="Christopher Berry" userId="468ae48a-5539-4b21-98ea-6081f4d86140" providerId="ADAL" clId="{D825986F-9104-43F2-BF1A-62F5A5A4690B}" dt="2023-02-16T10:39:28.425" v="33" actId="368"/>
        <pc:sldMkLst>
          <pc:docMk/>
          <pc:sldMk cId="799028471" sldId="375"/>
        </pc:sldMkLst>
      </pc:sldChg>
      <pc:sldChg chg="modNotes">
        <pc:chgData name="Christopher Berry" userId="468ae48a-5539-4b21-98ea-6081f4d86140" providerId="ADAL" clId="{D825986F-9104-43F2-BF1A-62F5A5A4690B}" dt="2023-02-16T10:39:28.302" v="7" actId="368"/>
        <pc:sldMkLst>
          <pc:docMk/>
          <pc:sldMk cId="2123990893" sldId="379"/>
        </pc:sldMkLst>
      </pc:sldChg>
      <pc:sldChg chg="modNotes">
        <pc:chgData name="Christopher Berry" userId="468ae48a-5539-4b21-98ea-6081f4d86140" providerId="ADAL" clId="{D825986F-9104-43F2-BF1A-62F5A5A4690B}" dt="2023-02-16T10:39:28.337" v="13" actId="368"/>
        <pc:sldMkLst>
          <pc:docMk/>
          <pc:sldMk cId="2847794192" sldId="380"/>
        </pc:sldMkLst>
      </pc:sldChg>
      <pc:sldChg chg="modNotes">
        <pc:chgData name="Christopher Berry" userId="468ae48a-5539-4b21-98ea-6081f4d86140" providerId="ADAL" clId="{D825986F-9104-43F2-BF1A-62F5A5A4690B}" dt="2023-02-16T10:39:28.327" v="11" actId="368"/>
        <pc:sldMkLst>
          <pc:docMk/>
          <pc:sldMk cId="1343114204" sldId="382"/>
        </pc:sldMkLst>
      </pc:sldChg>
      <pc:sldChg chg="modNotes">
        <pc:chgData name="Christopher Berry" userId="468ae48a-5539-4b21-98ea-6081f4d86140" providerId="ADAL" clId="{D825986F-9104-43F2-BF1A-62F5A5A4690B}" dt="2023-02-16T10:39:28.389" v="25" actId="368"/>
        <pc:sldMkLst>
          <pc:docMk/>
          <pc:sldMk cId="1016740621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5: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 </a:t>
            </a:r>
            <a:r>
              <a:rPr lang="en-GB" sz="2000" i="1" dirty="0"/>
              <a:t>and </a:t>
            </a:r>
            <a:r>
              <a:rPr lang="en-GB" sz="2000" dirty="0"/>
              <a:t>worry explains </a:t>
            </a:r>
            <a:br>
              <a:rPr lang="en-GB" sz="2000" dirty="0"/>
            </a:br>
            <a:r>
              <a:rPr lang="en-GB" sz="2000" b="1" dirty="0"/>
              <a:t>R</a:t>
            </a:r>
            <a:r>
              <a:rPr lang="en-GB" sz="2000" b="1" baseline="30000" dirty="0"/>
              <a:t>2</a:t>
            </a:r>
            <a:r>
              <a:rPr lang="en-GB" sz="2000" b="1" dirty="0"/>
              <a:t> = 0.33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change in R</a:t>
            </a:r>
            <a:r>
              <a:rPr lang="en-GB" sz="2000" b="1" baseline="30000" dirty="0"/>
              <a:t>2 </a:t>
            </a:r>
            <a:r>
              <a:rPr lang="en-GB" sz="2000" b="1" dirty="0"/>
              <a:t> </a:t>
            </a:r>
            <a:r>
              <a:rPr lang="en-GB" sz="2000" dirty="0"/>
              <a:t>associated with the addition of worry to the model is</a:t>
            </a:r>
          </a:p>
          <a:p>
            <a:r>
              <a:rPr lang="en-GB" sz="2000" dirty="0"/>
              <a:t>0.33 – 0.19 = </a:t>
            </a:r>
            <a:r>
              <a:rPr lang="en-GB" sz="2000" b="1" u="sng" dirty="0">
                <a:solidFill>
                  <a:schemeClr val="tx2"/>
                </a:solidFill>
              </a:rPr>
              <a:t>0.14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comparing the model in Step 2 vs. Step 1 is </a:t>
            </a:r>
            <a:r>
              <a:rPr lang="en-GB" sz="2000" b="1" u="sng" dirty="0">
                <a:solidFill>
                  <a:schemeClr val="tx2"/>
                </a:solidFill>
              </a:rPr>
              <a:t>56.11</a:t>
            </a: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3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and the mindfulness variables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0.53 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mindfulness the model is</a:t>
            </a:r>
          </a:p>
          <a:p>
            <a:r>
              <a:rPr lang="en-GB" sz="2000" dirty="0"/>
              <a:t>0.53 – 0.33 = </a:t>
            </a:r>
            <a:r>
              <a:rPr lang="en-GB" sz="2000" b="1" u="sng" dirty="0">
                <a:solidFill>
                  <a:schemeClr val="tx2"/>
                </a:solidFill>
              </a:rPr>
              <a:t>0.20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Step 3 vs. Step 2 is </a:t>
            </a:r>
            <a:r>
              <a:rPr lang="en-GB" sz="2000" b="1" u="sng" dirty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4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br>
              <a:rPr lang="en-GB" sz="2400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mindfulness and emotional intelligence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0.60 of the variance in wellbeing scores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worry to the model is therefore</a:t>
            </a:r>
          </a:p>
          <a:p>
            <a:r>
              <a:rPr lang="en-GB" sz="2000" dirty="0"/>
              <a:t>0.60 – 0.53 = </a:t>
            </a:r>
            <a:r>
              <a:rPr lang="en-GB" sz="2000" b="1" u="sng" dirty="0">
                <a:solidFill>
                  <a:schemeClr val="tx2"/>
                </a:solidFill>
              </a:rPr>
              <a:t>0.07</a:t>
            </a: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representing evidence for the model in Step 4 vs. Step 3 is: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/>
              <a:t>The evidence for the model in Step 4 vs. Step 3 is inconclusive.</a:t>
            </a:r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insufficient evidence that emotional intelligence predicts wellbeing after controlling for brooding, worry and mindfulness.</a:t>
            </a:r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6366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Ratschen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/>
              <a:t>Investigated whether </a:t>
            </a:r>
            <a:r>
              <a:rPr lang="en-GB" dirty="0">
                <a:solidFill>
                  <a:schemeClr val="tx2"/>
                </a:solidFill>
              </a:rPr>
              <a:t>comfort from animal companions </a:t>
            </a:r>
            <a:r>
              <a:rPr lang="en-GB" dirty="0"/>
              <a:t>predicted </a:t>
            </a:r>
            <a:r>
              <a:rPr lang="en-GB" dirty="0">
                <a:solidFill>
                  <a:schemeClr val="tx2"/>
                </a:solidFill>
              </a:rPr>
              <a:t>mental health </a:t>
            </a:r>
            <a:r>
              <a:rPr lang="en-GB" dirty="0"/>
              <a:t>of individuals before and during the Covid-19 lockdown once background variables had been controlled for.</a:t>
            </a:r>
          </a:p>
          <a:p>
            <a:pPr marL="0" indent="0">
              <a:buNone/>
            </a:pPr>
            <a:endParaRPr lang="en-GB" sz="9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Because the variables controlled for are assumed to </a:t>
            </a:r>
            <a:br>
              <a:rPr lang="en-GB" dirty="0"/>
            </a:br>
            <a:r>
              <a:rPr lang="en-GB" dirty="0"/>
              <a:t>co-vary with the outcome variable to some degree, they are often called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b="1" dirty="0"/>
              <a:t>Outcome variable: </a:t>
            </a:r>
            <a:r>
              <a:rPr lang="en-GB" dirty="0"/>
              <a:t>mental health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b="1" dirty="0"/>
              <a:t>Categorical covariates:</a:t>
            </a:r>
            <a:endParaRPr lang="en-GB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Age group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r>
              <a:rPr lang="en-GB" b="1" dirty="0"/>
              <a:t>Continuous covariate: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Loneliness</a:t>
            </a:r>
          </a:p>
          <a:p>
            <a:endParaRPr lang="en-GB" sz="900" dirty="0"/>
          </a:p>
          <a:p>
            <a:pPr marL="0" indent="0">
              <a:buNone/>
            </a:pPr>
            <a:r>
              <a:rPr lang="en-GB" b="1" dirty="0"/>
              <a:t>Predictor variable: </a:t>
            </a:r>
            <a:r>
              <a:rPr lang="en-GB" dirty="0">
                <a:solidFill>
                  <a:schemeClr val="tx2"/>
                </a:solidFill>
              </a:rPr>
              <a:t>comfort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4392" y="5415529"/>
            <a:ext cx="6247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Ratschen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, 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15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(9):e0239397.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https://doi.org/10.1371/journal.pone.0239397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Helvetica Neue"/>
            </a:endParaRP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covariates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0.119</a:t>
            </a:r>
          </a:p>
        </p:txBody>
      </p:sp>
      <p:sp>
        <p:nvSpPr>
          <p:cNvPr id="22" name="Oval 21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28" name="Oval 27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2" grpId="0" animBg="1"/>
      <p:bldP spid="30" grpId="0"/>
      <p:bldP spid="27" grpId="0"/>
      <p:bldP spid="28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8" name="Oval 27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46" name="Oval 45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>
                <a:latin typeface="Lucida Console" panose="020B0609040504020204" pitchFamily="49" charset="0"/>
              </a:rPr>
              <a:t> 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Step 2 is 4.97.</a:t>
            </a:r>
          </a:p>
          <a:p>
            <a:r>
              <a:rPr lang="en-GB" sz="2000" dirty="0"/>
              <a:t>There’s substantial evidence for unique contribution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  <a:r>
              <a:rPr lang="en-GB" sz="2000" dirty="0"/>
              <a:t> to the model (even though associated R</a:t>
            </a:r>
            <a:r>
              <a:rPr lang="en-GB" sz="2000" baseline="30000" dirty="0"/>
              <a:t>2 </a:t>
            </a:r>
            <a:r>
              <a:rPr lang="en-GB" sz="2000" dirty="0"/>
              <a:t>is so low)</a:t>
            </a:r>
            <a:endParaRPr lang="en-GB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/>
              <a:t>R</a:t>
            </a:r>
            <a:r>
              <a:rPr lang="en-GB" sz="2000" baseline="30000" dirty="0"/>
              <a:t>2 </a:t>
            </a:r>
            <a:r>
              <a:rPr lang="en-GB" sz="2000" dirty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E46C0A"/>
                </a:solidFill>
              </a:rPr>
              <a:t>comfort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addition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0.121</a:t>
            </a:r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086" y="601122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5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5086" y="2658606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1-2pm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5086" y="3897520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5086" y="1718589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</a:t>
            </a:r>
            <a:r>
              <a:rPr lang="en-GB"/>
              <a:t>or Rory </a:t>
            </a:r>
            <a:r>
              <a:rPr lang="en-GB" dirty="0"/>
              <a:t>during the session if you have any questions on the code or concepts.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E7831-4F87-4C73-852B-30DE49D4C660}"/>
              </a:ext>
            </a:extLst>
          </p:cNvPr>
          <p:cNvSpPr txBox="1"/>
          <p:nvPr/>
        </p:nvSpPr>
        <p:spPr>
          <a:xfrm>
            <a:off x="3882026" y="5506863"/>
            <a:ext cx="5676810" cy="923330"/>
          </a:xfrm>
          <a:prstGeom prst="rect">
            <a:avLst/>
          </a:prstGeom>
          <a:solidFill>
            <a:srgbClr val="FF3300">
              <a:alpha val="67059"/>
            </a:srgb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Please note! </a:t>
            </a:r>
            <a:r>
              <a:rPr lang="en-GB" dirty="0"/>
              <a:t>the session next Monday has been rescheduled to </a:t>
            </a:r>
            <a:r>
              <a:rPr lang="en-GB" b="1" u="sng" dirty="0"/>
              <a:t>Friday 3</a:t>
            </a:r>
            <a:r>
              <a:rPr lang="en-GB" b="1" u="sng" baseline="30000" dirty="0"/>
              <a:t>rd</a:t>
            </a:r>
            <a:r>
              <a:rPr lang="en-GB" b="1" u="sng" dirty="0"/>
              <a:t> March 11am-1pm </a:t>
            </a:r>
            <a:r>
              <a:rPr lang="en-GB" b="1" u="sng" dirty="0" err="1"/>
              <a:t>Emdeck</a:t>
            </a:r>
            <a:r>
              <a:rPr lang="en-GB" b="1" u="sng" dirty="0"/>
              <a:t> 211a </a:t>
            </a:r>
            <a:r>
              <a:rPr lang="en-GB" dirty="0"/>
              <a:t>due to industrial action.  Apologies for any inconvenience.</a:t>
            </a:r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/>
              <a:t>Hierarchical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/>
              <a:t>predictor variables are entered in different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/>
              <a:t> (or blocks) in a multiple regression. </a:t>
            </a:r>
          </a:p>
          <a:p>
            <a:r>
              <a:rPr lang="en-GB" sz="2200" dirty="0"/>
              <a:t>Sometimes called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steps, and several predictors on each step.</a:t>
            </a:r>
          </a:p>
          <a:p>
            <a:r>
              <a:rPr lang="en-GB" sz="2200" dirty="0"/>
              <a:t>Look at:</a:t>
            </a:r>
          </a:p>
          <a:p>
            <a:pPr lvl="1"/>
            <a:r>
              <a:rPr lang="en-GB" sz="2200" dirty="0"/>
              <a:t>change in R</a:t>
            </a:r>
            <a:r>
              <a:rPr lang="en-GB" sz="2200" baseline="30000" dirty="0"/>
              <a:t>2</a:t>
            </a:r>
            <a:r>
              <a:rPr lang="en-GB" sz="2200" dirty="0"/>
              <a:t> between steps</a:t>
            </a:r>
          </a:p>
          <a:p>
            <a:pPr lvl="1"/>
            <a:r>
              <a:rPr lang="en-GB" sz="2200" dirty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/>
              <a:t> considerations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/>
              <a:t>Determine contribution particular </a:t>
            </a:r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/>
              <a:t> of predictors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a hierarchical regression approach with continuous variables to investigate whether </a:t>
            </a:r>
            <a:r>
              <a:rPr lang="en-GB" dirty="0">
                <a:solidFill>
                  <a:schemeClr val="tx2"/>
                </a:solidFill>
              </a:rPr>
              <a:t>mindfulness </a:t>
            </a:r>
            <a:r>
              <a:rPr lang="en-GB" dirty="0"/>
              <a:t>and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/>
              <a:t>explain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/>
              <a:t>in 66 individuals with Generalised Anxiety Disorder, but </a:t>
            </a:r>
            <a:r>
              <a:rPr lang="en-GB" i="1" dirty="0"/>
              <a:t>after</a:t>
            </a:r>
            <a:r>
              <a:rPr lang="en-GB" dirty="0"/>
              <a:t> controlling 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/>
              <a:t>between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Nonreactivity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Nonjudging</a:t>
            </a: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 https://doi.org/10.1371/journal.pone.0225646</a:t>
            </a: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wellbeing, after controlling for brooding and worry?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the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using </a:t>
            </a:r>
            <a:r>
              <a:rPr lang="en-GB" dirty="0">
                <a:latin typeface="Lucida Console" panose="020B0609040504020204" pitchFamily="49" charset="0"/>
              </a:rPr>
              <a:t>glance()</a:t>
            </a:r>
            <a:endParaRPr lang="en-GB" sz="2000" baseline="30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Work out the change in R</a:t>
            </a:r>
            <a:r>
              <a:rPr lang="en-GB" sz="2000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)</a:t>
            </a:r>
          </a:p>
          <a:p>
            <a:pPr lvl="2"/>
            <a:r>
              <a:rPr lang="en-GB" sz="1600" dirty="0">
                <a:latin typeface="+mj-lt"/>
              </a:rPr>
              <a:t>e.g., Step 2: 0.33 – 0.19 = 0.14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in </a:t>
                </a:r>
                <a:br>
                  <a:rPr lang="en-GB" dirty="0"/>
                </a:br>
                <a:r>
                  <a:rPr lang="en-GB" dirty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additional predictors in </a:t>
                </a:r>
                <a:br>
                  <a:rPr lang="en-GB" dirty="0"/>
                </a:br>
                <a:r>
                  <a:rPr lang="en-GB" dirty="0"/>
                  <a:t>Step 2 make a unique contribution to the prediction of the outcome variable or not.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4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model with both brooding and </a:t>
            </a:r>
            <a:r>
              <a:rPr lang="en-GB" sz="1600" dirty="0">
                <a:latin typeface="Lucida Console" panose="020B0609040504020204" pitchFamily="49" charset="0"/>
              </a:rPr>
              <a:t>worry</a:t>
            </a:r>
            <a:r>
              <a:rPr lang="en-GB" dirty="0">
                <a:latin typeface="+mj-lt"/>
              </a:rPr>
              <a:t> is over 50 times more likely than the model with only </a:t>
            </a:r>
            <a:r>
              <a:rPr lang="en-GB" sz="1600" dirty="0">
                <a:latin typeface="Lucida Console" panose="020B0609040504020204" pitchFamily="49" charset="0"/>
              </a:rPr>
              <a:t>brooding</a:t>
            </a:r>
            <a:r>
              <a:rPr lang="en-GB" dirty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Follow same process for each subsequent step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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a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the model vs. intercept-only model</a:t>
            </a:r>
            <a:endParaRPr lang="en-GB" sz="2000" baseline="30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model on step vs. previous 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Intercept only model</a:t>
            </a:r>
            <a:br>
              <a:rPr lang="en-GB" sz="2400" dirty="0"/>
            </a:br>
            <a:r>
              <a:rPr lang="en-GB" sz="2400" dirty="0">
                <a:latin typeface="Lucida Console" panose="020B0609040504020204" pitchFamily="49" charset="0"/>
              </a:rPr>
              <a:t>wellbeing ~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box represents all of the variance in the wellbeing scores relative to the mean wellbeing score 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brooding explains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1 vs. an intercept only model is  95.76. This model is over 90 times more likely than an intercept-only model.</a:t>
            </a:r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12027</TotalTime>
  <Words>1659</Words>
  <Application>Microsoft Office PowerPoint</Application>
  <PresentationFormat>Widescreen</PresentationFormat>
  <Paragraphs>295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+ species   </vt:lpstr>
      <vt:lpstr>Step 2 mental_health ~ gender + age + partner + loneliness + species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3109</cp:revision>
  <dcterms:created xsi:type="dcterms:W3CDTF">2006-08-16T00:00:00Z</dcterms:created>
  <dcterms:modified xsi:type="dcterms:W3CDTF">2023-02-16T10:39:37Z</dcterms:modified>
</cp:coreProperties>
</file>