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7" r:id="rId2"/>
    <p:sldId id="350" r:id="rId3"/>
    <p:sldId id="355" r:id="rId4"/>
    <p:sldId id="352" r:id="rId5"/>
    <p:sldId id="357" r:id="rId6"/>
    <p:sldId id="366" r:id="rId7"/>
    <p:sldId id="356" r:id="rId8"/>
    <p:sldId id="358" r:id="rId9"/>
    <p:sldId id="359" r:id="rId10"/>
    <p:sldId id="360" r:id="rId11"/>
    <p:sldId id="367" r:id="rId12"/>
    <p:sldId id="361" r:id="rId13"/>
    <p:sldId id="368" r:id="rId14"/>
    <p:sldId id="351" r:id="rId15"/>
    <p:sldId id="363" r:id="rId16"/>
    <p:sldId id="369" r:id="rId17"/>
    <p:sldId id="371" r:id="rId18"/>
    <p:sldId id="372" r:id="rId19"/>
    <p:sldId id="370" r:id="rId20"/>
  </p:sldIdLst>
  <p:sldSz cx="12192000" cy="6858000"/>
  <p:notesSz cx="6858000" cy="99456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33">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339933"/>
    <a:srgbClr val="00CC00"/>
    <a:srgbClr val="FFFF99"/>
    <a:srgbClr val="F2DCDB"/>
    <a:srgbClr val="95B3D7"/>
    <a:srgbClr val="E6B9B8"/>
    <a:srgbClr val="632523"/>
    <a:srgbClr val="B9CDE5"/>
    <a:srgbClr val="1025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86" autoAdjust="0"/>
    <p:restoredTop sz="94710" autoAdjust="0"/>
  </p:normalViewPr>
  <p:slideViewPr>
    <p:cSldViewPr snapToGrid="0">
      <p:cViewPr>
        <p:scale>
          <a:sx n="75" d="100"/>
          <a:sy n="75" d="100"/>
        </p:scale>
        <p:origin x="510" y="-16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p:scale>
          <a:sx n="125" d="100"/>
          <a:sy n="125" d="100"/>
        </p:scale>
        <p:origin x="-2928" y="1398"/>
      </p:cViewPr>
      <p:guideLst>
        <p:guide orient="horz" pos="3133"/>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68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96888"/>
          </a:xfrm>
          <a:prstGeom prst="rect">
            <a:avLst/>
          </a:prstGeom>
        </p:spPr>
        <p:txBody>
          <a:bodyPr vert="horz" lIns="91440" tIns="45720" rIns="91440" bIns="45720" rtlCol="0"/>
          <a:lstStyle>
            <a:lvl1pPr algn="r">
              <a:defRPr sz="1200"/>
            </a:lvl1pPr>
          </a:lstStyle>
          <a:p>
            <a:fld id="{39F2F66B-899D-484E-9C99-E1DBE23F9DE9}" type="datetimeFigureOut">
              <a:rPr lang="en-GB" smtClean="0"/>
              <a:t>25/02/2022</a:t>
            </a:fld>
            <a:endParaRPr lang="en-GB"/>
          </a:p>
        </p:txBody>
      </p:sp>
      <p:sp>
        <p:nvSpPr>
          <p:cNvPr id="4" name="Footer Placeholder 3"/>
          <p:cNvSpPr>
            <a:spLocks noGrp="1"/>
          </p:cNvSpPr>
          <p:nvPr>
            <p:ph type="ftr" sz="quarter" idx="2"/>
          </p:nvPr>
        </p:nvSpPr>
        <p:spPr>
          <a:xfrm>
            <a:off x="0" y="9447213"/>
            <a:ext cx="2971800" cy="4968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9447213"/>
            <a:ext cx="2971800" cy="496887"/>
          </a:xfrm>
          <a:prstGeom prst="rect">
            <a:avLst/>
          </a:prstGeom>
        </p:spPr>
        <p:txBody>
          <a:bodyPr vert="horz" lIns="91440" tIns="45720" rIns="91440" bIns="45720" rtlCol="0" anchor="b"/>
          <a:lstStyle>
            <a:lvl1pPr algn="r">
              <a:defRPr sz="1200"/>
            </a:lvl1pPr>
          </a:lstStyle>
          <a:p>
            <a:fld id="{18A13842-9D9C-478B-B245-0FF6DC2C0CEF}" type="slidenum">
              <a:rPr lang="en-GB" smtClean="0"/>
              <a:t>‹#›</a:t>
            </a:fld>
            <a:endParaRPr lang="en-GB"/>
          </a:p>
        </p:txBody>
      </p:sp>
    </p:spTree>
    <p:extLst>
      <p:ext uri="{BB962C8B-B14F-4D97-AF65-F5344CB8AC3E}">
        <p14:creationId xmlns:p14="http://schemas.microsoft.com/office/powerpoint/2010/main" val="3709491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7284"/>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97284"/>
          </a:xfrm>
          <a:prstGeom prst="rect">
            <a:avLst/>
          </a:prstGeom>
        </p:spPr>
        <p:txBody>
          <a:bodyPr vert="horz" lIns="91440" tIns="45720" rIns="91440" bIns="45720" rtlCol="0"/>
          <a:lstStyle>
            <a:lvl1pPr algn="r">
              <a:defRPr sz="1200"/>
            </a:lvl1pPr>
          </a:lstStyle>
          <a:p>
            <a:fld id="{2C09A945-60CF-41CC-BF14-DA645D9ABE0F}" type="datetimeFigureOut">
              <a:rPr lang="en-GB" smtClean="0"/>
              <a:pPr/>
              <a:t>25/02/2022</a:t>
            </a:fld>
            <a:endParaRPr lang="en-GB"/>
          </a:p>
        </p:txBody>
      </p:sp>
      <p:sp>
        <p:nvSpPr>
          <p:cNvPr id="4" name="Slide Image Placeholder 3"/>
          <p:cNvSpPr>
            <a:spLocks noGrp="1" noRot="1" noChangeAspect="1"/>
          </p:cNvSpPr>
          <p:nvPr>
            <p:ph type="sldImg" idx="2"/>
          </p:nvPr>
        </p:nvSpPr>
        <p:spPr>
          <a:xfrm>
            <a:off x="114300" y="746125"/>
            <a:ext cx="6629400" cy="3729038"/>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724202"/>
            <a:ext cx="5486400" cy="447556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Footer Placeholder 5"/>
          <p:cNvSpPr>
            <a:spLocks noGrp="1"/>
          </p:cNvSpPr>
          <p:nvPr>
            <p:ph type="ftr" sz="quarter" idx="4"/>
          </p:nvPr>
        </p:nvSpPr>
        <p:spPr>
          <a:xfrm>
            <a:off x="0" y="9446678"/>
            <a:ext cx="2971800" cy="497284"/>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9446678"/>
            <a:ext cx="2971800" cy="497284"/>
          </a:xfrm>
          <a:prstGeom prst="rect">
            <a:avLst/>
          </a:prstGeom>
        </p:spPr>
        <p:txBody>
          <a:bodyPr vert="horz" lIns="91440" tIns="45720" rIns="91440" bIns="45720" rtlCol="0" anchor="b"/>
          <a:lstStyle>
            <a:lvl1pPr algn="r">
              <a:defRPr sz="1200"/>
            </a:lvl1pPr>
          </a:lstStyle>
          <a:p>
            <a:fld id="{46EF6F6D-23AC-402A-8000-0A495137CF31}" type="slidenum">
              <a:rPr lang="en-GB" smtClean="0"/>
              <a:pPr/>
              <a:t>‹#›</a:t>
            </a:fld>
            <a:endParaRPr lang="en-GB"/>
          </a:p>
        </p:txBody>
      </p:sp>
    </p:spTree>
    <p:extLst>
      <p:ext uri="{BB962C8B-B14F-4D97-AF65-F5344CB8AC3E}">
        <p14:creationId xmlns:p14="http://schemas.microsoft.com/office/powerpoint/2010/main" val="1332016933"/>
      </p:ext>
    </p:extLst>
  </p:cSld>
  <p:clrMap bg1="lt1" tx1="dk1" bg2="lt2" tx2="dk2" accent1="accent1" accent2="accent2" accent3="accent3" accent4="accent4" accent5="accent5" accent6="accent6" hlink="hlink" folHlink="folHlink"/>
  <p:notesStyle>
    <a:lvl1pPr marL="17145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1pPr>
    <a:lvl2pPr marL="62865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108585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154305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200025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415925"/>
            <a:ext cx="6626225" cy="3727450"/>
          </a:xfrm>
        </p:spPr>
      </p:sp>
      <p:sp>
        <p:nvSpPr>
          <p:cNvPr id="3" name="Notes Placeholder 2"/>
          <p:cNvSpPr>
            <a:spLocks noGrp="1"/>
          </p:cNvSpPr>
          <p:nvPr>
            <p:ph type="body" idx="1"/>
          </p:nvPr>
        </p:nvSpPr>
        <p:spPr>
          <a:xfrm>
            <a:off x="381001" y="4226919"/>
            <a:ext cx="6172200" cy="5470129"/>
          </a:xfrm>
        </p:spPr>
        <p:txBody>
          <a:bodyPr/>
          <a:lstStyle/>
          <a:p>
            <a:endParaRPr lang="en-GB" dirty="0"/>
          </a:p>
        </p:txBody>
      </p:sp>
      <p:sp>
        <p:nvSpPr>
          <p:cNvPr id="4" name="Slide Number Placeholder 3"/>
          <p:cNvSpPr>
            <a:spLocks noGrp="1"/>
          </p:cNvSpPr>
          <p:nvPr>
            <p:ph type="sldNum" sz="quarter" idx="10"/>
          </p:nvPr>
        </p:nvSpPr>
        <p:spPr/>
        <p:txBody>
          <a:bodyPr/>
          <a:lstStyle/>
          <a:p>
            <a:fld id="{DE345F15-5817-47BC-B9C8-06AECA930AC7}" type="slidenum">
              <a:rPr lang="en-GB" smtClean="0"/>
              <a:pPr/>
              <a:t>1</a:t>
            </a:fld>
            <a:endParaRPr lang="en-GB"/>
          </a:p>
        </p:txBody>
      </p:sp>
    </p:spTree>
    <p:extLst>
      <p:ext uri="{BB962C8B-B14F-4D97-AF65-F5344CB8AC3E}">
        <p14:creationId xmlns:p14="http://schemas.microsoft.com/office/powerpoint/2010/main" val="3976680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282575"/>
            <a:endParaRPr lang="en-GB" dirty="0"/>
          </a:p>
        </p:txBody>
      </p:sp>
      <p:sp>
        <p:nvSpPr>
          <p:cNvPr id="4" name="Slide Number Placeholder 3"/>
          <p:cNvSpPr>
            <a:spLocks noGrp="1"/>
          </p:cNvSpPr>
          <p:nvPr>
            <p:ph type="sldNum" sz="quarter" idx="10"/>
          </p:nvPr>
        </p:nvSpPr>
        <p:spPr/>
        <p:txBody>
          <a:bodyPr/>
          <a:lstStyle/>
          <a:p>
            <a:fld id="{46EF6F6D-23AC-402A-8000-0A495137CF31}" type="slidenum">
              <a:rPr lang="en-GB" smtClean="0"/>
              <a:pPr/>
              <a:t>4</a:t>
            </a:fld>
            <a:endParaRPr lang="en-GB"/>
          </a:p>
        </p:txBody>
      </p:sp>
    </p:spTree>
    <p:extLst>
      <p:ext uri="{BB962C8B-B14F-4D97-AF65-F5344CB8AC3E}">
        <p14:creationId xmlns:p14="http://schemas.microsoft.com/office/powerpoint/2010/main" val="1314713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6EF6F6D-23AC-402A-8000-0A495137CF31}" type="slidenum">
              <a:rPr lang="en-GB" smtClean="0"/>
              <a:pPr/>
              <a:t>5</a:t>
            </a:fld>
            <a:endParaRPr lang="en-GB"/>
          </a:p>
        </p:txBody>
      </p:sp>
    </p:spTree>
    <p:extLst>
      <p:ext uri="{BB962C8B-B14F-4D97-AF65-F5344CB8AC3E}">
        <p14:creationId xmlns:p14="http://schemas.microsoft.com/office/powerpoint/2010/main" val="3059835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6EF6F6D-23AC-402A-8000-0A495137CF31}" type="slidenum">
              <a:rPr lang="en-GB" smtClean="0"/>
              <a:pPr/>
              <a:t>7</a:t>
            </a:fld>
            <a:endParaRPr lang="en-GB"/>
          </a:p>
        </p:txBody>
      </p:sp>
    </p:spTree>
    <p:extLst>
      <p:ext uri="{BB962C8B-B14F-4D97-AF65-F5344CB8AC3E}">
        <p14:creationId xmlns:p14="http://schemas.microsoft.com/office/powerpoint/2010/main" val="3599788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6EF6F6D-23AC-402A-8000-0A495137CF31}" type="slidenum">
              <a:rPr lang="en-GB" smtClean="0"/>
              <a:pPr/>
              <a:t>13</a:t>
            </a:fld>
            <a:endParaRPr lang="en-GB"/>
          </a:p>
        </p:txBody>
      </p:sp>
    </p:spTree>
    <p:extLst>
      <p:ext uri="{BB962C8B-B14F-4D97-AF65-F5344CB8AC3E}">
        <p14:creationId xmlns:p14="http://schemas.microsoft.com/office/powerpoint/2010/main" val="12192962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6EF6F6D-23AC-402A-8000-0A495137CF31}" type="slidenum">
              <a:rPr lang="en-GB" smtClean="0"/>
              <a:pPr/>
              <a:t>15</a:t>
            </a:fld>
            <a:endParaRPr lang="en-GB"/>
          </a:p>
        </p:txBody>
      </p:sp>
    </p:spTree>
    <p:extLst>
      <p:ext uri="{BB962C8B-B14F-4D97-AF65-F5344CB8AC3E}">
        <p14:creationId xmlns:p14="http://schemas.microsoft.com/office/powerpoint/2010/main" val="3397512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6EF6F6D-23AC-402A-8000-0A495137CF31}" type="slidenum">
              <a:rPr lang="en-GB" smtClean="0"/>
              <a:pPr/>
              <a:t>17</a:t>
            </a:fld>
            <a:endParaRPr lang="en-GB"/>
          </a:p>
        </p:txBody>
      </p:sp>
    </p:spTree>
    <p:extLst>
      <p:ext uri="{BB962C8B-B14F-4D97-AF65-F5344CB8AC3E}">
        <p14:creationId xmlns:p14="http://schemas.microsoft.com/office/powerpoint/2010/main" val="34113314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6EF6F6D-23AC-402A-8000-0A495137CF31}" type="slidenum">
              <a:rPr lang="en-GB" smtClean="0"/>
              <a:pPr/>
              <a:t>18</a:t>
            </a:fld>
            <a:endParaRPr lang="en-GB"/>
          </a:p>
        </p:txBody>
      </p:sp>
    </p:spTree>
    <p:extLst>
      <p:ext uri="{BB962C8B-B14F-4D97-AF65-F5344CB8AC3E}">
        <p14:creationId xmlns:p14="http://schemas.microsoft.com/office/powerpoint/2010/main" val="3491727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6EF6F6D-23AC-402A-8000-0A495137CF31}" type="slidenum">
              <a:rPr lang="en-GB" smtClean="0"/>
              <a:t>19</a:t>
            </a:fld>
            <a:endParaRPr lang="en-GB" dirty="0"/>
          </a:p>
        </p:txBody>
      </p:sp>
    </p:spTree>
    <p:extLst>
      <p:ext uri="{BB962C8B-B14F-4D97-AF65-F5344CB8AC3E}">
        <p14:creationId xmlns:p14="http://schemas.microsoft.com/office/powerpoint/2010/main" val="1331429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207E47-C1CA-47C9-BFA1-FDEFD1CE1BAA}" type="datetime1">
              <a:rPr lang="en-US" smtClean="0"/>
              <a:pPr/>
              <a:t>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C692B5-BE86-445D-88C0-242C83A9421E}" type="datetime1">
              <a:rPr lang="en-US" smtClean="0"/>
              <a:pPr/>
              <a:t>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70B350-EB04-4702-A2C6-BB029CC917C4}" type="datetime1">
              <a:rPr lang="en-US" smtClean="0"/>
              <a:pPr/>
              <a:t>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9C5C7B-1CCF-4D03-A2E8-D3591213E0F6}" type="datetime1">
              <a:rPr lang="en-US" smtClean="0"/>
              <a:pPr/>
              <a:t>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7DE08F-8114-45C2-9520-EC1882F8A669}" type="datetime1">
              <a:rPr lang="en-US" smtClean="0"/>
              <a:pPr/>
              <a:t>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FBBCEA-51D6-4D4F-B700-EBDD8904452C}" type="datetime1">
              <a:rPr lang="en-US" smtClean="0"/>
              <a:pPr/>
              <a:t>2/25/2022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C3355C0-4DE2-42D1-B918-7B0FCE7481FD}" type="datetime1">
              <a:rPr lang="en-US" smtClean="0"/>
              <a:pPr/>
              <a:t>2/25/2022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F9056E-53B5-467C-A68C-D5DD1F771BB5}" type="datetime1">
              <a:rPr lang="en-US" smtClean="0"/>
              <a:pPr/>
              <a:t>2/25/2022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236B7C-1414-4D49-8A59-8F56128C501B}" type="datetime1">
              <a:rPr lang="en-US" smtClean="0"/>
              <a:pPr/>
              <a:t>2/25/2022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0AEADC-23C0-4767-9AD7-3E7B6C343A0A}" type="datetime1">
              <a:rPr lang="en-US" smtClean="0"/>
              <a:pPr/>
              <a:t>2/25/2022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762B3B-4AFD-4E39-B6F8-E1A2354BA336}" type="datetime1">
              <a:rPr lang="en-US" smtClean="0"/>
              <a:pPr/>
              <a:t>2/25/2022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C4ABC6-3BA1-4854-92CA-2B0133ECAB44}" type="datetime1">
              <a:rPr lang="en-US" smtClean="0"/>
              <a:pPr/>
              <a:t>2/25/2022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3200" b="1" kern="1200">
          <a:solidFill>
            <a:schemeClr val="tx2"/>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christopher.berry@plymouth.ac.u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chrisjberry.github.io/datafluencyCB/"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54332" y="1505396"/>
            <a:ext cx="7162800" cy="3847207"/>
          </a:xfrm>
          <a:prstGeom prst="rect">
            <a:avLst/>
          </a:prstGeom>
        </p:spPr>
        <p:txBody>
          <a:bodyPr wrap="square">
            <a:spAutoFit/>
          </a:bodyPr>
          <a:lstStyle/>
          <a:p>
            <a:r>
              <a:rPr lang="en-GB" sz="3200" b="1" dirty="0" smtClean="0">
                <a:solidFill>
                  <a:srgbClr val="000066"/>
                </a:solidFill>
                <a:latin typeface="Calibri" pitchFamily="34" charset="0"/>
              </a:rPr>
              <a:t>PSYC753</a:t>
            </a:r>
            <a:endParaRPr lang="en-GB" sz="3200" b="1" dirty="0">
              <a:solidFill>
                <a:srgbClr val="000066"/>
              </a:solidFill>
              <a:latin typeface="Calibri" pitchFamily="34" charset="0"/>
            </a:endParaRPr>
          </a:p>
          <a:p>
            <a:endParaRPr lang="en-GB" sz="2800" b="1" dirty="0">
              <a:solidFill>
                <a:srgbClr val="000066"/>
              </a:solidFill>
              <a:latin typeface="Calibri" pitchFamily="34" charset="0"/>
            </a:endParaRPr>
          </a:p>
          <a:p>
            <a:r>
              <a:rPr lang="en-GB" sz="2800" b="1" dirty="0" smtClean="0">
                <a:solidFill>
                  <a:srgbClr val="000066"/>
                </a:solidFill>
                <a:latin typeface="Calibri" pitchFamily="34" charset="0"/>
              </a:rPr>
              <a:t>6: ANOVA</a:t>
            </a:r>
            <a:endParaRPr lang="en-GB" sz="2800" b="1" dirty="0">
              <a:solidFill>
                <a:srgbClr val="000066"/>
              </a:solidFill>
              <a:latin typeface="Calibri" pitchFamily="34" charset="0"/>
            </a:endParaRPr>
          </a:p>
          <a:p>
            <a:r>
              <a:rPr lang="en-GB" sz="2800" smtClean="0">
                <a:solidFill>
                  <a:srgbClr val="000066"/>
                </a:solidFill>
                <a:latin typeface="Calibri" pitchFamily="34" charset="0"/>
              </a:rPr>
              <a:t>Repeated measures</a:t>
            </a:r>
            <a:endParaRPr lang="en-GB" sz="2800" dirty="0">
              <a:solidFill>
                <a:srgbClr val="000066"/>
              </a:solidFill>
              <a:latin typeface="Calibri" pitchFamily="34" charset="0"/>
            </a:endParaRPr>
          </a:p>
          <a:p>
            <a:r>
              <a:rPr lang="en-GB" sz="2800" dirty="0">
                <a:solidFill>
                  <a:srgbClr val="000066"/>
                </a:solidFill>
                <a:latin typeface="Calibri" pitchFamily="34" charset="0"/>
              </a:rPr>
              <a:t/>
            </a:r>
            <a:br>
              <a:rPr lang="en-GB" sz="2800" dirty="0">
                <a:solidFill>
                  <a:srgbClr val="000066"/>
                </a:solidFill>
                <a:latin typeface="Calibri" pitchFamily="34" charset="0"/>
              </a:rPr>
            </a:br>
            <a:r>
              <a:rPr lang="en-GB" sz="2800" b="1" dirty="0">
                <a:solidFill>
                  <a:srgbClr val="000066"/>
                </a:solidFill>
                <a:latin typeface="Calibri" pitchFamily="34" charset="0"/>
              </a:rPr>
              <a:t>Dr Chris Berry</a:t>
            </a:r>
            <a:r>
              <a:rPr lang="en-GB" sz="2800" dirty="0">
                <a:solidFill>
                  <a:srgbClr val="000066"/>
                </a:solidFill>
                <a:latin typeface="Calibri" pitchFamily="34" charset="0"/>
              </a:rPr>
              <a:t/>
            </a:r>
            <a:br>
              <a:rPr lang="en-GB" sz="2800" dirty="0">
                <a:solidFill>
                  <a:srgbClr val="000066"/>
                </a:solidFill>
                <a:latin typeface="Calibri" pitchFamily="34" charset="0"/>
              </a:rPr>
            </a:br>
            <a:r>
              <a:rPr lang="en-GB" dirty="0">
                <a:solidFill>
                  <a:srgbClr val="990033"/>
                </a:solidFill>
                <a:latin typeface="Calibri" pitchFamily="34" charset="0"/>
              </a:rPr>
              <a:t>School of Psychology </a:t>
            </a:r>
            <a:br>
              <a:rPr lang="en-GB" dirty="0">
                <a:solidFill>
                  <a:srgbClr val="990033"/>
                </a:solidFill>
                <a:latin typeface="Calibri" pitchFamily="34" charset="0"/>
              </a:rPr>
            </a:br>
            <a:r>
              <a:rPr lang="en-GB" dirty="0">
                <a:solidFill>
                  <a:srgbClr val="990033"/>
                </a:solidFill>
                <a:latin typeface="Calibri" pitchFamily="34" charset="0"/>
              </a:rPr>
              <a:t>Plymouth University</a:t>
            </a:r>
            <a:br>
              <a:rPr lang="en-GB" dirty="0">
                <a:solidFill>
                  <a:srgbClr val="990033"/>
                </a:solidFill>
                <a:latin typeface="Calibri" pitchFamily="34" charset="0"/>
              </a:rPr>
            </a:br>
            <a:r>
              <a:rPr lang="en-GB" dirty="0">
                <a:solidFill>
                  <a:srgbClr val="990033"/>
                </a:solidFill>
                <a:latin typeface="Calibri" pitchFamily="34" charset="0"/>
              </a:rPr>
              <a:t>PSQ </a:t>
            </a:r>
            <a:r>
              <a:rPr lang="en-GB" dirty="0" smtClean="0">
                <a:solidFill>
                  <a:srgbClr val="990033"/>
                </a:solidFill>
                <a:latin typeface="Calibri" pitchFamily="34" charset="0"/>
              </a:rPr>
              <a:t>B212 </a:t>
            </a:r>
            <a:r>
              <a:rPr lang="en-GB" dirty="0" smtClean="0">
                <a:solidFill>
                  <a:srgbClr val="990033"/>
                </a:solidFill>
                <a:latin typeface="Calibri" pitchFamily="34" charset="0"/>
                <a:hlinkClick r:id="rId3"/>
              </a:rPr>
              <a:t>christopher.berry@plymouth.ac.uk</a:t>
            </a:r>
            <a:endParaRPr lang="en-GB" dirty="0" smtClean="0">
              <a:solidFill>
                <a:srgbClr val="990033"/>
              </a:solidFill>
              <a:latin typeface="Calibri" pitchFamily="34" charset="0"/>
            </a:endParaRPr>
          </a:p>
          <a:p>
            <a:endParaRPr lang="en-GB" dirty="0">
              <a:solidFill>
                <a:srgbClr val="990033"/>
              </a:solidFill>
              <a:latin typeface="Calibri" pitchFamily="34"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13377382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smtClean="0"/>
              <a:t>Figure</a:t>
            </a:r>
            <a:endParaRPr lang="en-GB"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
        <p:nvSpPr>
          <p:cNvPr id="2" name="AutoShape 2" descr="http://127.0.0.1:36015/chunk_output/s/004995BA/c86fj339zt3zk/000011.png?fixed_size=1"/>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28" name="Picture 4" descr="https://chrisjberry.github.io/datafluencyCB/06_anova_repeated_measures_files/figure-html/unnamed-chunk-6-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6684" y="1580613"/>
            <a:ext cx="6784976" cy="407098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8737600" y="2692776"/>
            <a:ext cx="2546485" cy="923330"/>
          </a:xfrm>
          <a:prstGeom prst="rect">
            <a:avLst/>
          </a:prstGeom>
          <a:noFill/>
        </p:spPr>
        <p:txBody>
          <a:bodyPr wrap="square" rtlCol="0">
            <a:spAutoFit/>
          </a:bodyPr>
          <a:lstStyle/>
          <a:p>
            <a:r>
              <a:rPr lang="en-GB" b="1" dirty="0" smtClean="0">
                <a:solidFill>
                  <a:schemeClr val="tx2"/>
                </a:solidFill>
              </a:rPr>
              <a:t>Does there seem to be an effect of time on performance?</a:t>
            </a:r>
          </a:p>
        </p:txBody>
      </p:sp>
    </p:spTree>
    <p:extLst>
      <p:ext uri="{BB962C8B-B14F-4D97-AF65-F5344CB8AC3E}">
        <p14:creationId xmlns:p14="http://schemas.microsoft.com/office/powerpoint/2010/main" val="21651473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4517571" cy="1143000"/>
          </a:xfrm>
        </p:spPr>
        <p:txBody>
          <a:bodyPr/>
          <a:lstStyle/>
          <a:p>
            <a:r>
              <a:rPr lang="en-GB" dirty="0" smtClean="0"/>
              <a:t>Convert to long format</a:t>
            </a:r>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pic>
        <p:nvPicPr>
          <p:cNvPr id="5" name="Picture 4"/>
          <p:cNvPicPr>
            <a:picLocks noChangeAspect="1"/>
          </p:cNvPicPr>
          <p:nvPr/>
        </p:nvPicPr>
        <p:blipFill>
          <a:blip r:embed="rId2"/>
          <a:stretch>
            <a:fillRect/>
          </a:stretch>
        </p:blipFill>
        <p:spPr>
          <a:xfrm>
            <a:off x="7275308" y="513943"/>
            <a:ext cx="2924583" cy="5830114"/>
          </a:xfrm>
          <a:prstGeom prst="rect">
            <a:avLst/>
          </a:prstGeom>
        </p:spPr>
      </p:pic>
      <p:pic>
        <p:nvPicPr>
          <p:cNvPr id="6" name="Picture 5"/>
          <p:cNvPicPr>
            <a:picLocks noChangeAspect="1"/>
          </p:cNvPicPr>
          <p:nvPr/>
        </p:nvPicPr>
        <p:blipFill>
          <a:blip r:embed="rId3"/>
          <a:stretch>
            <a:fillRect/>
          </a:stretch>
        </p:blipFill>
        <p:spPr>
          <a:xfrm>
            <a:off x="858612" y="2505819"/>
            <a:ext cx="3248478" cy="2391109"/>
          </a:xfrm>
          <a:prstGeom prst="rect">
            <a:avLst/>
          </a:prstGeom>
        </p:spPr>
      </p:pic>
      <p:cxnSp>
        <p:nvCxnSpPr>
          <p:cNvPr id="7" name="Straight Arrow Connector 6"/>
          <p:cNvCxnSpPr/>
          <p:nvPr/>
        </p:nvCxnSpPr>
        <p:spPr>
          <a:xfrm flipV="1">
            <a:off x="4989398" y="4124528"/>
            <a:ext cx="1020080" cy="27196"/>
          </a:xfrm>
          <a:prstGeom prst="straightConnector1">
            <a:avLst/>
          </a:prstGeom>
          <a:ln w="38100">
            <a:solidFill>
              <a:schemeClr val="accent4">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573881" y="3516707"/>
            <a:ext cx="2137124" cy="369332"/>
          </a:xfrm>
          <a:prstGeom prst="rect">
            <a:avLst/>
          </a:prstGeom>
        </p:spPr>
        <p:txBody>
          <a:bodyPr wrap="none">
            <a:spAutoFit/>
          </a:bodyPr>
          <a:lstStyle/>
          <a:p>
            <a:r>
              <a:rPr lang="en-GB" dirty="0" err="1">
                <a:latin typeface="Lucida Console" panose="020B0609040504020204" pitchFamily="49" charset="0"/>
              </a:rPr>
              <a:t>pivot_longer</a:t>
            </a:r>
            <a:r>
              <a:rPr lang="en-GB" dirty="0">
                <a:latin typeface="Lucida Console" panose="020B0609040504020204" pitchFamily="49" charset="0"/>
              </a:rPr>
              <a:t>()</a:t>
            </a:r>
          </a:p>
        </p:txBody>
      </p:sp>
    </p:spTree>
    <p:extLst>
      <p:ext uri="{BB962C8B-B14F-4D97-AF65-F5344CB8AC3E}">
        <p14:creationId xmlns:p14="http://schemas.microsoft.com/office/powerpoint/2010/main" val="2031647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99543"/>
            <a:ext cx="10972800" cy="1143000"/>
          </a:xfrm>
        </p:spPr>
        <p:txBody>
          <a:bodyPr/>
          <a:lstStyle/>
          <a:p>
            <a:r>
              <a:rPr lang="en-GB" dirty="0" smtClean="0"/>
              <a:t>Bayes Factor</a:t>
            </a:r>
            <a:endParaRPr lang="en-GB" dirty="0"/>
          </a:p>
        </p:txBody>
      </p:sp>
      <p:sp>
        <p:nvSpPr>
          <p:cNvPr id="8" name="Rectangle 1"/>
          <p:cNvSpPr>
            <a:spLocks noChangeArrowheads="1"/>
          </p:cNvSpPr>
          <p:nvPr/>
        </p:nvSpPr>
        <p:spPr bwMode="auto">
          <a:xfrm>
            <a:off x="982420" y="1242543"/>
            <a:ext cx="10227159" cy="369332"/>
          </a:xfrm>
          <a:prstGeom prst="rect">
            <a:avLst/>
          </a:prstGeom>
          <a:solidFill>
            <a:schemeClr val="bg1"/>
          </a:solidFill>
          <a:ln>
            <a:noFill/>
          </a:ln>
          <a:effectLst/>
        </p:spPr>
        <p:txBody>
          <a:bodyPr vert="horz" wrap="none" lIns="0" tIns="0" rIns="0" bIns="0" numCol="1" anchor="ctr" anchorCtr="0" compatLnSpc="1">
            <a:prstTxWarp prst="textNoShape">
              <a:avLst/>
            </a:prstTxWarp>
            <a:spAutoFit/>
          </a:bodyPr>
          <a:lstStyle/>
          <a:p>
            <a:pPr lvl="0" eaLnBrk="0" fontAlgn="base" hangingPunct="0">
              <a:spcBef>
                <a:spcPct val="0"/>
              </a:spcBef>
              <a:spcAft>
                <a:spcPct val="0"/>
              </a:spcAft>
            </a:pPr>
            <a:r>
              <a:rPr kumimoji="0" lang="en-US" altLang="en-US" sz="2400" b="0" i="0" u="none" strike="noStrike" cap="none" normalizeH="0" baseline="0" dirty="0" err="1" smtClean="0">
                <a:ln>
                  <a:noFill/>
                </a:ln>
                <a:solidFill>
                  <a:srgbClr val="06287E"/>
                </a:solidFill>
                <a:effectLst/>
                <a:latin typeface="Lucida Console" panose="020B0609040504020204" pitchFamily="49" charset="0"/>
              </a:rPr>
              <a:t>anovaBF</a:t>
            </a:r>
            <a:r>
              <a:rPr kumimoji="0" lang="en-US" altLang="en-US" sz="2400" b="0" i="0" u="none" strike="noStrike" cap="none" normalizeH="0" baseline="0" dirty="0" smtClean="0">
                <a:ln>
                  <a:noFill/>
                </a:ln>
                <a:solidFill>
                  <a:srgbClr val="333333"/>
                </a:solidFill>
                <a:effectLst/>
                <a:latin typeface="Lucida Console" panose="020B0609040504020204" pitchFamily="49" charset="0"/>
              </a:rPr>
              <a:t>(performance </a:t>
            </a:r>
            <a:r>
              <a:rPr kumimoji="0" lang="en-US" altLang="en-US" sz="2400" b="0" i="0" u="none" strike="noStrike" cap="none" normalizeH="0" baseline="0" dirty="0" smtClean="0">
                <a:ln>
                  <a:noFill/>
                </a:ln>
                <a:solidFill>
                  <a:srgbClr val="4070A0"/>
                </a:solidFill>
                <a:effectLst/>
                <a:latin typeface="Lucida Console" panose="020B0609040504020204" pitchFamily="49" charset="0"/>
              </a:rPr>
              <a:t>~</a:t>
            </a:r>
            <a:r>
              <a:rPr kumimoji="0" lang="en-US" altLang="en-US" sz="2400" b="0" i="0" u="none" strike="noStrike" cap="none" normalizeH="0" baseline="0" dirty="0" smtClean="0">
                <a:ln>
                  <a:noFill/>
                </a:ln>
                <a:solidFill>
                  <a:srgbClr val="333333"/>
                </a:solidFill>
                <a:effectLst/>
                <a:latin typeface="Lucida Console" panose="020B0609040504020204" pitchFamily="49" charset="0"/>
              </a:rPr>
              <a:t> </a:t>
            </a:r>
            <a:r>
              <a:rPr kumimoji="0" lang="en-US" altLang="en-US" sz="2400" b="0" i="0" u="none" strike="noStrike" cap="none" normalizeH="0" baseline="0" dirty="0" smtClean="0">
                <a:ln>
                  <a:noFill/>
                </a:ln>
                <a:solidFill>
                  <a:schemeClr val="accent6">
                    <a:lumMod val="50000"/>
                  </a:schemeClr>
                </a:solidFill>
                <a:effectLst/>
                <a:latin typeface="Lucida Console" panose="020B0609040504020204" pitchFamily="49" charset="0"/>
              </a:rPr>
              <a:t>time</a:t>
            </a:r>
            <a:r>
              <a:rPr kumimoji="0" lang="en-US" altLang="en-US" sz="2400" b="0" i="0" u="none" strike="noStrike" cap="none" normalizeH="0" baseline="0" dirty="0" smtClean="0">
                <a:ln>
                  <a:noFill/>
                </a:ln>
                <a:solidFill>
                  <a:srgbClr val="333333"/>
                </a:solidFill>
                <a:effectLst/>
                <a:latin typeface="Lucida Console" panose="020B0609040504020204" pitchFamily="49" charset="0"/>
              </a:rPr>
              <a:t> </a:t>
            </a:r>
            <a:r>
              <a:rPr kumimoji="0" lang="en-US" altLang="en-US" sz="2400" b="0" i="0" u="none" strike="noStrike" cap="none" normalizeH="0" baseline="0" dirty="0" smtClean="0">
                <a:ln>
                  <a:noFill/>
                </a:ln>
                <a:solidFill>
                  <a:srgbClr val="4070A0"/>
                </a:solidFill>
                <a:effectLst/>
                <a:latin typeface="Lucida Console" panose="020B0609040504020204" pitchFamily="49" charset="0"/>
              </a:rPr>
              <a:t>+</a:t>
            </a:r>
            <a:r>
              <a:rPr kumimoji="0" lang="en-US" altLang="en-US" sz="2400" b="0" i="0" u="none" strike="noStrike" cap="none" normalizeH="0" baseline="0" dirty="0" smtClean="0">
                <a:ln>
                  <a:noFill/>
                </a:ln>
                <a:solidFill>
                  <a:srgbClr val="333333"/>
                </a:solidFill>
                <a:effectLst/>
                <a:latin typeface="Lucida Console" panose="020B0609040504020204" pitchFamily="49" charset="0"/>
              </a:rPr>
              <a:t> </a:t>
            </a:r>
            <a:r>
              <a:rPr kumimoji="0" lang="en-US" altLang="en-US" sz="2400" b="0" i="0" u="none" strike="noStrike" cap="none" normalizeH="0" baseline="0" dirty="0" err="1" smtClean="0">
                <a:ln>
                  <a:noFill/>
                </a:ln>
                <a:solidFill>
                  <a:srgbClr val="006600"/>
                </a:solidFill>
                <a:effectLst/>
                <a:latin typeface="Lucida Console" panose="020B0609040504020204" pitchFamily="49" charset="0"/>
              </a:rPr>
              <a:t>ppt</a:t>
            </a:r>
            <a:r>
              <a:rPr kumimoji="0" lang="en-US" altLang="en-US" sz="2400" b="0" i="0" u="none" strike="noStrike" cap="none" normalizeH="0" baseline="0" dirty="0" smtClean="0">
                <a:ln>
                  <a:noFill/>
                </a:ln>
                <a:solidFill>
                  <a:srgbClr val="333333"/>
                </a:solidFill>
                <a:effectLst/>
                <a:latin typeface="Lucida Console" panose="020B0609040504020204" pitchFamily="49" charset="0"/>
              </a:rPr>
              <a:t>, </a:t>
            </a:r>
            <a:r>
              <a:rPr kumimoji="0" lang="en-US" altLang="en-US" sz="2400" b="0" i="0" u="none" strike="noStrike" cap="none" normalizeH="0" baseline="0" dirty="0" err="1" smtClean="0">
                <a:ln>
                  <a:noFill/>
                </a:ln>
                <a:effectLst/>
                <a:latin typeface="Lucida Console" panose="020B0609040504020204" pitchFamily="49" charset="0"/>
              </a:rPr>
              <a:t>whichRandom</a:t>
            </a:r>
            <a:r>
              <a:rPr kumimoji="0" lang="en-US" altLang="en-US" sz="2400" b="0" i="0" u="none" strike="noStrike" cap="none" normalizeH="0" baseline="0" dirty="0" smtClean="0">
                <a:ln>
                  <a:noFill/>
                </a:ln>
                <a:effectLst/>
                <a:latin typeface="Lucida Console" panose="020B0609040504020204" pitchFamily="49" charset="0"/>
              </a:rPr>
              <a:t> =</a:t>
            </a:r>
            <a:r>
              <a:rPr kumimoji="0" lang="en-US" altLang="en-US" sz="2400" b="0" i="0" u="none" strike="noStrike" cap="none" normalizeH="0" baseline="0" dirty="0" smtClean="0">
                <a:ln>
                  <a:noFill/>
                </a:ln>
                <a:solidFill>
                  <a:srgbClr val="333333"/>
                </a:solidFill>
                <a:effectLst/>
                <a:latin typeface="Lucida Console" panose="020B0609040504020204" pitchFamily="49" charset="0"/>
              </a:rPr>
              <a:t> </a:t>
            </a:r>
            <a:r>
              <a:rPr kumimoji="0" lang="en-US" altLang="en-US" sz="2400" b="0" i="0" u="none" strike="noStrike" cap="none" normalizeH="0" baseline="0" dirty="0" smtClean="0">
                <a:ln>
                  <a:noFill/>
                </a:ln>
                <a:solidFill>
                  <a:srgbClr val="4070A0"/>
                </a:solidFill>
                <a:effectLst/>
                <a:latin typeface="Lucida Console" panose="020B0609040504020204" pitchFamily="49" charset="0"/>
              </a:rPr>
              <a:t>"</a:t>
            </a:r>
            <a:r>
              <a:rPr lang="en-US" altLang="en-US" sz="2400" dirty="0" err="1" smtClean="0">
                <a:solidFill>
                  <a:srgbClr val="006600"/>
                </a:solidFill>
                <a:latin typeface="Lucida Console" panose="020B0609040504020204" pitchFamily="49" charset="0"/>
              </a:rPr>
              <a:t>ppt</a:t>
            </a:r>
            <a:r>
              <a:rPr lang="en-US" altLang="en-US" sz="2400" dirty="0" smtClean="0">
                <a:solidFill>
                  <a:srgbClr val="4070A0"/>
                </a:solidFill>
                <a:latin typeface="Lucida Console" panose="020B0609040504020204" pitchFamily="49" charset="0"/>
              </a:rPr>
              <a:t>"</a:t>
            </a:r>
            <a:r>
              <a:rPr kumimoji="0" lang="en-US" altLang="en-US" sz="2400" b="0" i="0" u="none" strike="noStrike" cap="none" normalizeH="0" baseline="0" dirty="0" smtClean="0">
                <a:ln>
                  <a:noFill/>
                </a:ln>
                <a:solidFill>
                  <a:srgbClr val="4070A0"/>
                </a:solidFill>
                <a:effectLst/>
                <a:latin typeface="Lucida Console" panose="020B0609040504020204" pitchFamily="49" charset="0"/>
              </a:rPr>
              <a:t>)</a:t>
            </a:r>
            <a:endParaRPr kumimoji="0" lang="en-US" altLang="en-US" sz="300" b="0" i="0" u="none" strike="noStrike" cap="none" normalizeH="0" baseline="0" dirty="0" smtClean="0">
              <a:ln>
                <a:noFill/>
              </a:ln>
              <a:solidFill>
                <a:schemeClr val="tx1"/>
              </a:solidFill>
              <a:effectLst/>
              <a:latin typeface="Lucida Console" panose="020B0609040504020204" pitchFamily="49" charset="0"/>
            </a:endParaRPr>
          </a:p>
        </p:txBody>
      </p:sp>
      <p:sp>
        <p:nvSpPr>
          <p:cNvPr id="9" name="Rectangle 8"/>
          <p:cNvSpPr/>
          <p:nvPr/>
        </p:nvSpPr>
        <p:spPr>
          <a:xfrm>
            <a:off x="2596244" y="1885738"/>
            <a:ext cx="6236472" cy="2554545"/>
          </a:xfrm>
          <a:prstGeom prst="rect">
            <a:avLst/>
          </a:prstGeom>
          <a:solidFill>
            <a:schemeClr val="bg1"/>
          </a:solidFill>
        </p:spPr>
        <p:txBody>
          <a:bodyPr wrap="square">
            <a:spAutoFit/>
          </a:bodyPr>
          <a:lstStyle/>
          <a:p>
            <a:r>
              <a:rPr lang="en-GB" sz="2000" dirty="0">
                <a:latin typeface="Lucida Console" panose="020B0609040504020204" pitchFamily="49" charset="0"/>
              </a:rPr>
              <a:t>Bayes factor analysis</a:t>
            </a:r>
          </a:p>
          <a:p>
            <a:r>
              <a:rPr lang="en-GB" sz="2000" dirty="0">
                <a:latin typeface="Lucida Console" panose="020B0609040504020204" pitchFamily="49" charset="0"/>
              </a:rPr>
              <a:t>--------------</a:t>
            </a:r>
          </a:p>
          <a:p>
            <a:r>
              <a:rPr lang="en-GB" sz="2000" dirty="0">
                <a:latin typeface="Lucida Console" panose="020B0609040504020204" pitchFamily="49" charset="0"/>
              </a:rPr>
              <a:t>[1] time + </a:t>
            </a:r>
            <a:r>
              <a:rPr lang="en-GB" sz="2000" dirty="0" err="1">
                <a:latin typeface="Lucida Console" panose="020B0609040504020204" pitchFamily="49" charset="0"/>
              </a:rPr>
              <a:t>ppt</a:t>
            </a:r>
            <a:r>
              <a:rPr lang="en-GB" sz="2000" dirty="0">
                <a:latin typeface="Lucida Console" panose="020B0609040504020204" pitchFamily="49" charset="0"/>
              </a:rPr>
              <a:t> : 331.4158 ±0.66%</a:t>
            </a:r>
          </a:p>
          <a:p>
            <a:endParaRPr lang="en-GB" sz="2000" dirty="0">
              <a:latin typeface="Lucida Console" panose="020B0609040504020204" pitchFamily="49" charset="0"/>
            </a:endParaRPr>
          </a:p>
          <a:p>
            <a:r>
              <a:rPr lang="en-GB" sz="2000" dirty="0">
                <a:latin typeface="Lucida Console" panose="020B0609040504020204" pitchFamily="49" charset="0"/>
              </a:rPr>
              <a:t>Against denominator:</a:t>
            </a:r>
          </a:p>
          <a:p>
            <a:r>
              <a:rPr lang="en-GB" sz="2000" dirty="0">
                <a:latin typeface="Lucida Console" panose="020B0609040504020204" pitchFamily="49" charset="0"/>
              </a:rPr>
              <a:t>  performance ~ </a:t>
            </a:r>
            <a:r>
              <a:rPr lang="en-GB" sz="2000" dirty="0" err="1">
                <a:latin typeface="Lucida Console" panose="020B0609040504020204" pitchFamily="49" charset="0"/>
              </a:rPr>
              <a:t>ppt</a:t>
            </a:r>
            <a:r>
              <a:rPr lang="en-GB" sz="2000" dirty="0">
                <a:latin typeface="Lucida Console" panose="020B0609040504020204" pitchFamily="49" charset="0"/>
              </a:rPr>
              <a:t> </a:t>
            </a:r>
          </a:p>
          <a:p>
            <a:r>
              <a:rPr lang="en-GB" sz="2000" dirty="0">
                <a:latin typeface="Lucida Console" panose="020B0609040504020204" pitchFamily="49" charset="0"/>
              </a:rPr>
              <a:t>---</a:t>
            </a:r>
          </a:p>
          <a:p>
            <a:r>
              <a:rPr lang="en-GB" sz="2000" dirty="0">
                <a:latin typeface="Lucida Console" panose="020B0609040504020204" pitchFamily="49" charset="0"/>
              </a:rPr>
              <a:t>Bayes factor type: </a:t>
            </a:r>
            <a:r>
              <a:rPr lang="en-GB" sz="2000" dirty="0" err="1">
                <a:latin typeface="Lucida Console" panose="020B0609040504020204" pitchFamily="49" charset="0"/>
              </a:rPr>
              <a:t>BFlinearModel</a:t>
            </a:r>
            <a:r>
              <a:rPr lang="en-GB" sz="2000" dirty="0">
                <a:latin typeface="Lucida Console" panose="020B0609040504020204" pitchFamily="49" charset="0"/>
              </a:rPr>
              <a:t>, JZS</a:t>
            </a:r>
          </a:p>
        </p:txBody>
      </p:sp>
      <p:cxnSp>
        <p:nvCxnSpPr>
          <p:cNvPr id="10" name="Straight Arrow Connector 9"/>
          <p:cNvCxnSpPr/>
          <p:nvPr/>
        </p:nvCxnSpPr>
        <p:spPr>
          <a:xfrm flipH="1">
            <a:off x="8281980" y="3470787"/>
            <a:ext cx="1045605" cy="81436"/>
          </a:xfrm>
          <a:prstGeom prst="straightConnector1">
            <a:avLst/>
          </a:prstGeom>
          <a:ln w="38100">
            <a:solidFill>
              <a:srgbClr val="006600"/>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327585" y="2685957"/>
            <a:ext cx="2254815" cy="1754326"/>
          </a:xfrm>
          <a:prstGeom prst="rect">
            <a:avLst/>
          </a:prstGeom>
          <a:noFill/>
        </p:spPr>
        <p:txBody>
          <a:bodyPr wrap="square" rtlCol="0">
            <a:spAutoFit/>
          </a:bodyPr>
          <a:lstStyle/>
          <a:p>
            <a:r>
              <a:rPr lang="en-GB" dirty="0" smtClean="0">
                <a:solidFill>
                  <a:srgbClr val="006600"/>
                </a:solidFill>
                <a:latin typeface="+mj-lt"/>
              </a:rPr>
              <a:t>Notice that the model is assessed relative to the null model of </a:t>
            </a:r>
            <a:r>
              <a:rPr lang="en-GB" dirty="0" err="1" smtClean="0">
                <a:solidFill>
                  <a:srgbClr val="006600"/>
                </a:solidFill>
                <a:latin typeface="Lucida Console" panose="020B0609040504020204" pitchFamily="49" charset="0"/>
              </a:rPr>
              <a:t>ppt</a:t>
            </a:r>
            <a:r>
              <a:rPr lang="en-GB" dirty="0" smtClean="0">
                <a:solidFill>
                  <a:srgbClr val="006600"/>
                </a:solidFill>
                <a:latin typeface="+mj-lt"/>
              </a:rPr>
              <a:t> on its own</a:t>
            </a:r>
            <a:br>
              <a:rPr lang="en-GB" dirty="0" smtClean="0">
                <a:solidFill>
                  <a:srgbClr val="006600"/>
                </a:solidFill>
                <a:latin typeface="+mj-lt"/>
              </a:rPr>
            </a:br>
            <a:r>
              <a:rPr lang="en-GB" dirty="0" smtClean="0">
                <a:solidFill>
                  <a:srgbClr val="006600"/>
                </a:solidFill>
                <a:latin typeface="+mj-lt"/>
              </a:rPr>
              <a:t>(NOT intercept only model)</a:t>
            </a:r>
            <a:endParaRPr lang="en-GB" sz="2400" dirty="0">
              <a:solidFill>
                <a:srgbClr val="006600"/>
              </a:solidFill>
              <a:latin typeface="+mj-lt"/>
            </a:endParaRPr>
          </a:p>
        </p:txBody>
      </p:sp>
      <p:sp>
        <p:nvSpPr>
          <p:cNvPr id="13" name="TextBox 12"/>
          <p:cNvSpPr txBox="1"/>
          <p:nvPr/>
        </p:nvSpPr>
        <p:spPr>
          <a:xfrm>
            <a:off x="1864467" y="4544869"/>
            <a:ext cx="8463063" cy="1785104"/>
          </a:xfrm>
          <a:prstGeom prst="rect">
            <a:avLst/>
          </a:prstGeom>
          <a:noFill/>
        </p:spPr>
        <p:txBody>
          <a:bodyPr wrap="square" rtlCol="0">
            <a:spAutoFit/>
          </a:bodyPr>
          <a:lstStyle/>
          <a:p>
            <a:pPr marL="285750" indent="-285750">
              <a:buFont typeface="Arial" panose="020B0604020202020204" pitchFamily="34" charset="0"/>
              <a:buChar char="•"/>
            </a:pPr>
            <a:r>
              <a:rPr lang="en-GB" sz="2200" dirty="0" smtClean="0"/>
              <a:t>The model with </a:t>
            </a:r>
            <a:r>
              <a:rPr lang="en-GB" sz="2200" dirty="0" smtClean="0">
                <a:latin typeface="Lucida Console" panose="020B0609040504020204" pitchFamily="49" charset="0"/>
              </a:rPr>
              <a:t>time + </a:t>
            </a:r>
            <a:r>
              <a:rPr lang="en-GB" sz="2200" dirty="0" err="1" smtClean="0">
                <a:latin typeface="Lucida Console" panose="020B0609040504020204" pitchFamily="49" charset="0"/>
              </a:rPr>
              <a:t>ppt</a:t>
            </a:r>
            <a:r>
              <a:rPr lang="en-GB" sz="2200" dirty="0" smtClean="0">
                <a:latin typeface="Lucida Console" panose="020B0609040504020204" pitchFamily="49" charset="0"/>
              </a:rPr>
              <a:t> </a:t>
            </a:r>
            <a:r>
              <a:rPr lang="en-GB" sz="2200" dirty="0" smtClean="0"/>
              <a:t>is over 300 times more likely than the model with </a:t>
            </a:r>
            <a:r>
              <a:rPr lang="en-GB" sz="2200" dirty="0" err="1" smtClean="0">
                <a:latin typeface="Lucida Console" panose="020B0609040504020204" pitchFamily="49" charset="0"/>
              </a:rPr>
              <a:t>ppt</a:t>
            </a:r>
            <a:r>
              <a:rPr lang="en-GB" sz="2200" dirty="0"/>
              <a:t> </a:t>
            </a:r>
            <a:r>
              <a:rPr lang="en-GB" sz="2200" dirty="0" smtClean="0"/>
              <a:t>only.</a:t>
            </a:r>
          </a:p>
          <a:p>
            <a:pPr marL="285750" indent="-285750">
              <a:buFont typeface="Arial" panose="020B0604020202020204" pitchFamily="34" charset="0"/>
              <a:buChar char="•"/>
            </a:pPr>
            <a:r>
              <a:rPr lang="en-GB" sz="2200" dirty="0" smtClean="0"/>
              <a:t>It’s over 300 times more likely that there’s a difference between the time conditions, than there is no difference.</a:t>
            </a:r>
          </a:p>
          <a:p>
            <a:pPr marL="285750" indent="-285750">
              <a:buFont typeface="Arial" panose="020B0604020202020204" pitchFamily="34" charset="0"/>
              <a:buChar char="•"/>
            </a:pPr>
            <a:r>
              <a:rPr lang="en-GB" sz="2200" dirty="0" smtClean="0"/>
              <a:t>There’s evidence for an effect of time on performance, BF = 331.42.</a:t>
            </a:r>
            <a:endParaRPr lang="en-GB" sz="2200" dirty="0"/>
          </a:p>
        </p:txBody>
      </p:sp>
    </p:spTree>
    <p:extLst>
      <p:ext uri="{BB962C8B-B14F-4D97-AF65-F5344CB8AC3E}">
        <p14:creationId xmlns:p14="http://schemas.microsoft.com/office/powerpoint/2010/main" val="3041962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1"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Follow-up comparisons</a:t>
            </a:r>
            <a:endParaRPr lang="en-GB" dirty="0">
              <a:latin typeface="Lucida Console" panose="020B0609040504020204" pitchFamily="49"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
        <p:nvSpPr>
          <p:cNvPr id="7" name="TextBox 6"/>
          <p:cNvSpPr txBox="1"/>
          <p:nvPr/>
        </p:nvSpPr>
        <p:spPr>
          <a:xfrm>
            <a:off x="6781919" y="2563555"/>
            <a:ext cx="4973285" cy="1323439"/>
          </a:xfrm>
          <a:prstGeom prst="rect">
            <a:avLst/>
          </a:prstGeom>
          <a:noFill/>
        </p:spPr>
        <p:txBody>
          <a:bodyPr wrap="none" rtlCol="0">
            <a:spAutoFit/>
          </a:bodyPr>
          <a:lstStyle/>
          <a:p>
            <a:r>
              <a:rPr lang="en-GB" sz="2000" b="1" dirty="0" smtClean="0">
                <a:solidFill>
                  <a:schemeClr val="tx2"/>
                </a:solidFill>
              </a:rPr>
              <a:t>Pairwise comparisons:</a:t>
            </a:r>
          </a:p>
          <a:p>
            <a:r>
              <a:rPr lang="en-GB" sz="2000" dirty="0" smtClean="0"/>
              <a:t>Is the mean of </a:t>
            </a:r>
            <a:r>
              <a:rPr lang="en-GB" dirty="0" smtClean="0">
                <a:solidFill>
                  <a:schemeClr val="tx2"/>
                </a:solidFill>
                <a:latin typeface="Lucida Console" panose="020B0609040504020204" pitchFamily="49" charset="0"/>
              </a:rPr>
              <a:t>pre</a:t>
            </a:r>
            <a:r>
              <a:rPr lang="en-GB" sz="2000" dirty="0" smtClean="0"/>
              <a:t> different from </a:t>
            </a:r>
            <a:r>
              <a:rPr lang="en-GB" dirty="0" smtClean="0">
                <a:solidFill>
                  <a:schemeClr val="tx2"/>
                </a:solidFill>
                <a:latin typeface="Lucida Console" panose="020B0609040504020204" pitchFamily="49" charset="0"/>
              </a:rPr>
              <a:t>day3</a:t>
            </a:r>
            <a:r>
              <a:rPr lang="en-GB" sz="2000" dirty="0" smtClean="0"/>
              <a:t>?</a:t>
            </a:r>
          </a:p>
          <a:p>
            <a:r>
              <a:rPr lang="en-GB" sz="2000" dirty="0" smtClean="0"/>
              <a:t>Is the mean of </a:t>
            </a:r>
            <a:r>
              <a:rPr lang="en-GB" dirty="0" smtClean="0">
                <a:solidFill>
                  <a:schemeClr val="tx2"/>
                </a:solidFill>
                <a:latin typeface="Lucida Console" panose="020B0609040504020204" pitchFamily="49" charset="0"/>
              </a:rPr>
              <a:t>pre</a:t>
            </a:r>
            <a:r>
              <a:rPr lang="en-GB" sz="2000" dirty="0" smtClean="0"/>
              <a:t> different from </a:t>
            </a:r>
            <a:r>
              <a:rPr lang="en-GB" dirty="0" smtClean="0">
                <a:solidFill>
                  <a:schemeClr val="tx2"/>
                </a:solidFill>
                <a:latin typeface="Lucida Console" panose="020B0609040504020204" pitchFamily="49" charset="0"/>
              </a:rPr>
              <a:t>month2</a:t>
            </a:r>
            <a:r>
              <a:rPr lang="en-GB" sz="2000" dirty="0" smtClean="0"/>
              <a:t>?</a:t>
            </a:r>
          </a:p>
          <a:p>
            <a:r>
              <a:rPr lang="en-GB" sz="2000" dirty="0" smtClean="0"/>
              <a:t>Is the mean of </a:t>
            </a:r>
            <a:r>
              <a:rPr lang="en-GB" dirty="0" smtClean="0">
                <a:solidFill>
                  <a:schemeClr val="tx2"/>
                </a:solidFill>
                <a:latin typeface="Lucida Console" panose="020B0609040504020204" pitchFamily="49" charset="0"/>
              </a:rPr>
              <a:t>day3</a:t>
            </a:r>
            <a:r>
              <a:rPr lang="en-GB" sz="2000" dirty="0" smtClean="0"/>
              <a:t> different from </a:t>
            </a:r>
            <a:r>
              <a:rPr lang="en-GB" dirty="0" smtClean="0">
                <a:solidFill>
                  <a:schemeClr val="tx2"/>
                </a:solidFill>
                <a:latin typeface="Lucida Console" panose="020B0609040504020204" pitchFamily="49" charset="0"/>
              </a:rPr>
              <a:t>month2</a:t>
            </a:r>
            <a:r>
              <a:rPr lang="en-GB" sz="2000" dirty="0" smtClean="0"/>
              <a:t>?</a:t>
            </a:r>
          </a:p>
        </p:txBody>
      </p:sp>
      <p:sp>
        <p:nvSpPr>
          <p:cNvPr id="8" name="TextBox 7"/>
          <p:cNvSpPr txBox="1"/>
          <p:nvPr/>
        </p:nvSpPr>
        <p:spPr>
          <a:xfrm>
            <a:off x="6781247" y="5127383"/>
            <a:ext cx="4973957" cy="923330"/>
          </a:xfrm>
          <a:prstGeom prst="rect">
            <a:avLst/>
          </a:prstGeom>
          <a:solidFill>
            <a:schemeClr val="accent6">
              <a:lumMod val="60000"/>
              <a:lumOff val="40000"/>
            </a:schemeClr>
          </a:solidFill>
        </p:spPr>
        <p:txBody>
          <a:bodyPr wrap="square" rtlCol="0">
            <a:spAutoFit/>
          </a:bodyPr>
          <a:lstStyle/>
          <a:p>
            <a:r>
              <a:rPr lang="en-GB" sz="1600" dirty="0" smtClean="0">
                <a:latin typeface="Lucida Console" panose="020B0609040504020204" pitchFamily="49" charset="0"/>
              </a:rPr>
              <a:t>filter()</a:t>
            </a:r>
            <a:r>
              <a:rPr lang="en-GB" dirty="0" smtClean="0">
                <a:latin typeface="+mj-lt"/>
              </a:rPr>
              <a:t> the data for the pairs of conditions we want, then use </a:t>
            </a:r>
            <a:r>
              <a:rPr lang="en-GB" dirty="0" err="1" smtClean="0">
                <a:latin typeface="Lucida Console" panose="020B0609040504020204" pitchFamily="49" charset="0"/>
              </a:rPr>
              <a:t>anovaBF</a:t>
            </a:r>
            <a:r>
              <a:rPr lang="en-GB" dirty="0" smtClean="0">
                <a:latin typeface="Lucida Console" panose="020B0609040504020204" pitchFamily="49" charset="0"/>
              </a:rPr>
              <a:t>()</a:t>
            </a:r>
            <a:r>
              <a:rPr lang="en-GB" sz="900" dirty="0" smtClean="0">
                <a:latin typeface="Lucida Console" panose="020B0609040504020204" pitchFamily="49" charset="0"/>
              </a:rPr>
              <a:t> </a:t>
            </a:r>
            <a:r>
              <a:rPr lang="en-GB" dirty="0" smtClean="0">
                <a:latin typeface="+mj-lt"/>
              </a:rPr>
              <a:t>again but with the filtered data</a:t>
            </a:r>
            <a:endParaRPr lang="en-GB" dirty="0">
              <a:latin typeface="+mj-lt"/>
            </a:endParaRPr>
          </a:p>
        </p:txBody>
      </p:sp>
      <p:sp>
        <p:nvSpPr>
          <p:cNvPr id="9" name="TextBox 8"/>
          <p:cNvSpPr txBox="1"/>
          <p:nvPr/>
        </p:nvSpPr>
        <p:spPr>
          <a:xfrm>
            <a:off x="904872" y="1241929"/>
            <a:ext cx="1194558" cy="461665"/>
          </a:xfrm>
          <a:prstGeom prst="rect">
            <a:avLst/>
          </a:prstGeom>
          <a:noFill/>
        </p:spPr>
        <p:txBody>
          <a:bodyPr wrap="none" rtlCol="0">
            <a:spAutoFit/>
          </a:bodyPr>
          <a:lstStyle/>
          <a:p>
            <a:r>
              <a:rPr lang="en-GB" sz="2400" b="1" dirty="0" smtClean="0">
                <a:solidFill>
                  <a:schemeClr val="tx2"/>
                </a:solidFill>
              </a:rPr>
              <a:t>If BF &gt; 3</a:t>
            </a:r>
            <a:endParaRPr lang="en-GB" sz="2400" b="1" dirty="0">
              <a:solidFill>
                <a:schemeClr val="tx2"/>
              </a:solidFill>
            </a:endParaRPr>
          </a:p>
        </p:txBody>
      </p:sp>
      <p:pic>
        <p:nvPicPr>
          <p:cNvPr id="10" name="Picture 4" descr="https://chrisjberry.github.io/datafluencyCB/06_anova_repeated_measures_files/figure-html/unnamed-chunk-6-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872" y="1782853"/>
            <a:ext cx="5128809" cy="3077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2933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
        <p:nvSpPr>
          <p:cNvPr id="3" name="Content Placeholder 2"/>
          <p:cNvSpPr>
            <a:spLocks noGrp="1"/>
          </p:cNvSpPr>
          <p:nvPr>
            <p:ph idx="1"/>
          </p:nvPr>
        </p:nvSpPr>
        <p:spPr>
          <a:xfrm>
            <a:off x="268900" y="1092391"/>
            <a:ext cx="5660571" cy="2573396"/>
          </a:xfrm>
        </p:spPr>
        <p:txBody>
          <a:bodyPr>
            <a:normAutofit fontScale="92500" lnSpcReduction="10000"/>
          </a:bodyPr>
          <a:lstStyle/>
          <a:p>
            <a:pPr marL="0" indent="0">
              <a:buNone/>
            </a:pPr>
            <a:r>
              <a:rPr lang="en-GB" sz="2200" b="1" dirty="0" err="1">
                <a:solidFill>
                  <a:schemeClr val="tx2"/>
                </a:solidFill>
              </a:rPr>
              <a:t>Kreysa</a:t>
            </a:r>
            <a:r>
              <a:rPr lang="en-GB" sz="2200" b="1" dirty="0">
                <a:solidFill>
                  <a:schemeClr val="tx2"/>
                </a:solidFill>
              </a:rPr>
              <a:t> et al. (2016</a:t>
            </a:r>
            <a:r>
              <a:rPr lang="en-GB" sz="2200" b="1" dirty="0" smtClean="0">
                <a:solidFill>
                  <a:schemeClr val="tx2"/>
                </a:solidFill>
              </a:rPr>
              <a:t>)</a:t>
            </a:r>
          </a:p>
          <a:p>
            <a:pPr marL="0" indent="0">
              <a:buNone/>
            </a:pPr>
            <a:r>
              <a:rPr lang="en-GB" sz="2200" dirty="0" smtClean="0"/>
              <a:t>Analysed RTs of “no” and “yes” decisions made to statements spoken by faces according to whether the eyes were averted to the left, right, or were looking directly at the participant.</a:t>
            </a:r>
          </a:p>
          <a:p>
            <a:r>
              <a:rPr lang="en-GB" sz="2200" dirty="0" smtClean="0"/>
              <a:t>Dependent variable: </a:t>
            </a:r>
            <a:r>
              <a:rPr lang="en-GB" sz="2200" b="1" dirty="0" smtClean="0">
                <a:solidFill>
                  <a:schemeClr val="tx2"/>
                </a:solidFill>
              </a:rPr>
              <a:t>log</a:t>
            </a:r>
            <a:r>
              <a:rPr lang="en-GB" sz="2200" dirty="0" smtClean="0">
                <a:solidFill>
                  <a:schemeClr val="tx2"/>
                </a:solidFill>
              </a:rPr>
              <a:t> </a:t>
            </a:r>
            <a:r>
              <a:rPr lang="en-GB" sz="2200" b="1" dirty="0" smtClean="0">
                <a:solidFill>
                  <a:schemeClr val="tx2"/>
                </a:solidFill>
              </a:rPr>
              <a:t>RT</a:t>
            </a:r>
          </a:p>
          <a:p>
            <a:r>
              <a:rPr lang="en-GB" sz="2200" dirty="0" smtClean="0"/>
              <a:t>Independent variable 1: </a:t>
            </a:r>
            <a:r>
              <a:rPr lang="en-GB" sz="2200" b="1" dirty="0" smtClean="0">
                <a:solidFill>
                  <a:schemeClr val="tx2"/>
                </a:solidFill>
              </a:rPr>
              <a:t>Agreement (2 levels)</a:t>
            </a:r>
          </a:p>
          <a:p>
            <a:r>
              <a:rPr lang="en-GB" sz="2200" dirty="0" smtClean="0"/>
              <a:t>Independent variable 2: </a:t>
            </a:r>
            <a:r>
              <a:rPr lang="en-GB" sz="2200" b="1" dirty="0" smtClean="0">
                <a:solidFill>
                  <a:schemeClr val="tx2"/>
                </a:solidFill>
              </a:rPr>
              <a:t>Gaze </a:t>
            </a:r>
            <a:r>
              <a:rPr lang="en-GB" sz="2200" b="1" smtClean="0">
                <a:solidFill>
                  <a:schemeClr val="tx2"/>
                </a:solidFill>
              </a:rPr>
              <a:t>Direction (3 </a:t>
            </a:r>
            <a:r>
              <a:rPr lang="en-GB" sz="2200" b="1" dirty="0" smtClean="0">
                <a:solidFill>
                  <a:schemeClr val="tx2"/>
                </a:solidFill>
              </a:rPr>
              <a:t>levels)</a:t>
            </a:r>
          </a:p>
          <a:p>
            <a:endParaRPr lang="en-GB" b="1" dirty="0">
              <a:solidFill>
                <a:schemeClr val="tx2"/>
              </a:solidFill>
            </a:endParaRPr>
          </a:p>
          <a:p>
            <a:pPr marL="0" indent="0">
              <a:buNone/>
            </a:pPr>
            <a:endParaRPr lang="en-GB" b="1" dirty="0">
              <a:solidFill>
                <a:schemeClr val="tx2"/>
              </a:solidFill>
            </a:endParaRPr>
          </a:p>
        </p:txBody>
      </p:sp>
      <p:pic>
        <p:nvPicPr>
          <p:cNvPr id="6" name="Picture 5"/>
          <p:cNvPicPr>
            <a:picLocks noChangeAspect="1"/>
          </p:cNvPicPr>
          <p:nvPr/>
        </p:nvPicPr>
        <p:blipFill rotWithShape="1">
          <a:blip r:embed="rId2"/>
          <a:srcRect r="50419"/>
          <a:stretch/>
        </p:blipFill>
        <p:spPr>
          <a:xfrm>
            <a:off x="9979788" y="3684487"/>
            <a:ext cx="1539704" cy="1123687"/>
          </a:xfrm>
          <a:prstGeom prst="rect">
            <a:avLst/>
          </a:prstGeom>
        </p:spPr>
      </p:pic>
      <p:pic>
        <p:nvPicPr>
          <p:cNvPr id="7" name="Picture 6"/>
          <p:cNvPicPr>
            <a:picLocks noChangeAspect="1"/>
          </p:cNvPicPr>
          <p:nvPr/>
        </p:nvPicPr>
        <p:blipFill rotWithShape="1">
          <a:blip r:embed="rId2"/>
          <a:srcRect l="49946"/>
          <a:stretch/>
        </p:blipFill>
        <p:spPr>
          <a:xfrm>
            <a:off x="6591781" y="3684488"/>
            <a:ext cx="1554408" cy="1123687"/>
          </a:xfrm>
          <a:prstGeom prst="rect">
            <a:avLst/>
          </a:prstGeom>
        </p:spPr>
      </p:pic>
      <p:pic>
        <p:nvPicPr>
          <p:cNvPr id="8" name="Picture 7"/>
          <p:cNvPicPr>
            <a:picLocks noChangeAspect="1"/>
          </p:cNvPicPr>
          <p:nvPr/>
        </p:nvPicPr>
        <p:blipFill rotWithShape="1">
          <a:blip r:embed="rId2"/>
          <a:srcRect l="49946"/>
          <a:stretch/>
        </p:blipFill>
        <p:spPr>
          <a:xfrm flipH="1">
            <a:off x="8261156" y="3708635"/>
            <a:ext cx="1554410" cy="1123687"/>
          </a:xfrm>
          <a:prstGeom prst="rect">
            <a:avLst/>
          </a:prstGeom>
        </p:spPr>
      </p:pic>
      <p:sp>
        <p:nvSpPr>
          <p:cNvPr id="9" name="TextBox 8"/>
          <p:cNvSpPr txBox="1"/>
          <p:nvPr/>
        </p:nvSpPr>
        <p:spPr>
          <a:xfrm>
            <a:off x="5749052" y="5227309"/>
            <a:ext cx="914400" cy="400110"/>
          </a:xfrm>
          <a:prstGeom prst="rect">
            <a:avLst/>
          </a:prstGeom>
          <a:noFill/>
        </p:spPr>
        <p:txBody>
          <a:bodyPr wrap="square" rtlCol="0">
            <a:spAutoFit/>
          </a:bodyPr>
          <a:lstStyle/>
          <a:p>
            <a:r>
              <a:rPr lang="en-GB" sz="2000" b="1" dirty="0" smtClean="0"/>
              <a:t>Yes</a:t>
            </a:r>
            <a:endParaRPr lang="en-GB" sz="2000" b="1" dirty="0"/>
          </a:p>
        </p:txBody>
      </p:sp>
      <p:sp>
        <p:nvSpPr>
          <p:cNvPr id="10" name="TextBox 9"/>
          <p:cNvSpPr txBox="1"/>
          <p:nvPr/>
        </p:nvSpPr>
        <p:spPr>
          <a:xfrm>
            <a:off x="5749052" y="4856469"/>
            <a:ext cx="847725" cy="400110"/>
          </a:xfrm>
          <a:prstGeom prst="rect">
            <a:avLst/>
          </a:prstGeom>
          <a:noFill/>
        </p:spPr>
        <p:txBody>
          <a:bodyPr wrap="square" rtlCol="0">
            <a:spAutoFit/>
          </a:bodyPr>
          <a:lstStyle/>
          <a:p>
            <a:r>
              <a:rPr lang="en-GB" sz="2000" b="1" dirty="0" smtClean="0"/>
              <a:t>No</a:t>
            </a:r>
            <a:endParaRPr lang="en-GB" sz="2000" b="1" dirty="0"/>
          </a:p>
        </p:txBody>
      </p:sp>
      <p:sp>
        <p:nvSpPr>
          <p:cNvPr id="11" name="Rectangle 10"/>
          <p:cNvSpPr/>
          <p:nvPr/>
        </p:nvSpPr>
        <p:spPr>
          <a:xfrm>
            <a:off x="268900" y="290065"/>
            <a:ext cx="7100085" cy="523220"/>
          </a:xfrm>
          <a:prstGeom prst="rect">
            <a:avLst/>
          </a:prstGeom>
        </p:spPr>
        <p:txBody>
          <a:bodyPr wrap="none">
            <a:spAutoFit/>
          </a:bodyPr>
          <a:lstStyle/>
          <a:p>
            <a:r>
              <a:rPr lang="en-GB" sz="2800" b="1" dirty="0" smtClean="0">
                <a:solidFill>
                  <a:schemeClr val="tx2"/>
                </a:solidFill>
                <a:latin typeface="+mj-lt"/>
              </a:rPr>
              <a:t>Example: Two-way repeated measures ANOVA</a:t>
            </a:r>
            <a:endParaRPr lang="en-GB" sz="2800" b="1" dirty="0">
              <a:solidFill>
                <a:schemeClr val="tx2"/>
              </a:solidFill>
              <a:latin typeface="+mj-lt"/>
            </a:endParaRPr>
          </a:p>
        </p:txBody>
      </p:sp>
      <p:sp>
        <p:nvSpPr>
          <p:cNvPr id="2" name="TextBox 1"/>
          <p:cNvSpPr txBox="1"/>
          <p:nvPr/>
        </p:nvSpPr>
        <p:spPr>
          <a:xfrm>
            <a:off x="8016061" y="2745951"/>
            <a:ext cx="2044599" cy="461665"/>
          </a:xfrm>
          <a:prstGeom prst="rect">
            <a:avLst/>
          </a:prstGeom>
          <a:noFill/>
        </p:spPr>
        <p:txBody>
          <a:bodyPr wrap="none" rtlCol="0">
            <a:spAutoFit/>
          </a:bodyPr>
          <a:lstStyle/>
          <a:p>
            <a:r>
              <a:rPr lang="en-GB" sz="2400" b="1" u="sng" dirty="0" smtClean="0"/>
              <a:t>Gaze Direction</a:t>
            </a:r>
            <a:endParaRPr lang="en-GB" sz="2400" b="1" u="sng" dirty="0"/>
          </a:p>
        </p:txBody>
      </p:sp>
      <p:sp>
        <p:nvSpPr>
          <p:cNvPr id="12" name="TextBox 11"/>
          <p:cNvSpPr txBox="1"/>
          <p:nvPr/>
        </p:nvSpPr>
        <p:spPr>
          <a:xfrm>
            <a:off x="6591781" y="3219690"/>
            <a:ext cx="1515928" cy="400110"/>
          </a:xfrm>
          <a:prstGeom prst="rect">
            <a:avLst/>
          </a:prstGeom>
          <a:noFill/>
        </p:spPr>
        <p:txBody>
          <a:bodyPr wrap="none" rtlCol="0">
            <a:spAutoFit/>
          </a:bodyPr>
          <a:lstStyle/>
          <a:p>
            <a:r>
              <a:rPr lang="en-GB" sz="2000" b="1" dirty="0" err="1" smtClean="0"/>
              <a:t>averted_left</a:t>
            </a:r>
            <a:endParaRPr lang="en-GB" sz="2000" b="1" dirty="0"/>
          </a:p>
        </p:txBody>
      </p:sp>
      <p:sp>
        <p:nvSpPr>
          <p:cNvPr id="13" name="TextBox 12"/>
          <p:cNvSpPr txBox="1"/>
          <p:nvPr/>
        </p:nvSpPr>
        <p:spPr>
          <a:xfrm>
            <a:off x="8251192" y="3210109"/>
            <a:ext cx="1654877" cy="400110"/>
          </a:xfrm>
          <a:prstGeom prst="rect">
            <a:avLst/>
          </a:prstGeom>
          <a:noFill/>
        </p:spPr>
        <p:txBody>
          <a:bodyPr wrap="none" rtlCol="0">
            <a:spAutoFit/>
          </a:bodyPr>
          <a:lstStyle/>
          <a:p>
            <a:r>
              <a:rPr lang="en-GB" sz="2000" b="1" dirty="0" err="1" smtClean="0"/>
              <a:t>averted_right</a:t>
            </a:r>
            <a:endParaRPr lang="en-GB" sz="2000" b="1" dirty="0"/>
          </a:p>
        </p:txBody>
      </p:sp>
      <p:sp>
        <p:nvSpPr>
          <p:cNvPr id="14" name="TextBox 13"/>
          <p:cNvSpPr txBox="1"/>
          <p:nvPr/>
        </p:nvSpPr>
        <p:spPr>
          <a:xfrm>
            <a:off x="10350171" y="3210116"/>
            <a:ext cx="798937" cy="400110"/>
          </a:xfrm>
          <a:prstGeom prst="rect">
            <a:avLst/>
          </a:prstGeom>
          <a:noFill/>
        </p:spPr>
        <p:txBody>
          <a:bodyPr wrap="none" rtlCol="0">
            <a:spAutoFit/>
          </a:bodyPr>
          <a:lstStyle/>
          <a:p>
            <a:r>
              <a:rPr lang="en-GB" sz="2000" b="1" dirty="0" smtClean="0"/>
              <a:t>direct</a:t>
            </a:r>
            <a:endParaRPr lang="en-GB" sz="2000" b="1" dirty="0"/>
          </a:p>
        </p:txBody>
      </p:sp>
      <p:graphicFrame>
        <p:nvGraphicFramePr>
          <p:cNvPr id="5" name="Table 4"/>
          <p:cNvGraphicFramePr>
            <a:graphicFrameLocks noGrp="1"/>
          </p:cNvGraphicFramePr>
          <p:nvPr>
            <p:extLst>
              <p:ext uri="{D42A27DB-BD31-4B8C-83A1-F6EECF244321}">
                <p14:modId xmlns:p14="http://schemas.microsoft.com/office/powerpoint/2010/main" val="4048201004"/>
              </p:ext>
            </p:extLst>
          </p:nvPr>
        </p:nvGraphicFramePr>
        <p:xfrm>
          <a:off x="6494322" y="4856469"/>
          <a:ext cx="5088078" cy="741680"/>
        </p:xfrm>
        <a:graphic>
          <a:graphicData uri="http://schemas.openxmlformats.org/drawingml/2006/table">
            <a:tbl>
              <a:tblPr firstRow="1" bandRow="1">
                <a:tableStyleId>{5940675A-B579-460E-94D1-54222C63F5DA}</a:tableStyleId>
              </a:tblPr>
              <a:tblGrid>
                <a:gridCol w="1696026">
                  <a:extLst>
                    <a:ext uri="{9D8B030D-6E8A-4147-A177-3AD203B41FA5}">
                      <a16:colId xmlns:a16="http://schemas.microsoft.com/office/drawing/2014/main" val="1278078064"/>
                    </a:ext>
                  </a:extLst>
                </a:gridCol>
                <a:gridCol w="1696026">
                  <a:extLst>
                    <a:ext uri="{9D8B030D-6E8A-4147-A177-3AD203B41FA5}">
                      <a16:colId xmlns:a16="http://schemas.microsoft.com/office/drawing/2014/main" val="2668152872"/>
                    </a:ext>
                  </a:extLst>
                </a:gridCol>
                <a:gridCol w="1696026">
                  <a:extLst>
                    <a:ext uri="{9D8B030D-6E8A-4147-A177-3AD203B41FA5}">
                      <a16:colId xmlns:a16="http://schemas.microsoft.com/office/drawing/2014/main" val="3539136192"/>
                    </a:ext>
                  </a:extLst>
                </a:gridCol>
              </a:tblGrid>
              <a:tr h="370840">
                <a:tc>
                  <a:txBody>
                    <a:bodyPr/>
                    <a:lstStyle/>
                    <a:p>
                      <a:pPr algn="ctr"/>
                      <a:r>
                        <a:rPr lang="en-GB" dirty="0" smtClean="0">
                          <a:sym typeface="Wingdings" panose="05000000000000000000" pitchFamily="2" charset="2"/>
                        </a:rPr>
                        <a:t></a:t>
                      </a:r>
                      <a:endParaRPr lang="en-GB"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smtClean="0">
                          <a:sym typeface="Wingdings" panose="05000000000000000000" pitchFamily="2" charset="2"/>
                        </a:rPr>
                        <a:t></a:t>
                      </a:r>
                      <a:endParaRPr lang="en-GB"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smtClean="0">
                          <a:sym typeface="Wingdings" panose="05000000000000000000" pitchFamily="2" charset="2"/>
                        </a:rPr>
                        <a:t></a:t>
                      </a:r>
                      <a:endParaRPr lang="en-GB" dirty="0"/>
                    </a:p>
                  </a:txBody>
                  <a:tcPr/>
                </a:tc>
                <a:extLst>
                  <a:ext uri="{0D108BD9-81ED-4DB2-BD59-A6C34878D82A}">
                    <a16:rowId xmlns:a16="http://schemas.microsoft.com/office/drawing/2014/main" val="406166653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smtClean="0">
                          <a:sym typeface="Wingdings" panose="05000000000000000000" pitchFamily="2" charset="2"/>
                        </a:rPr>
                        <a:t></a:t>
                      </a:r>
                      <a:endParaRPr lang="en-GB"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smtClean="0">
                          <a:sym typeface="Wingdings" panose="05000000000000000000" pitchFamily="2" charset="2"/>
                        </a:rPr>
                        <a:t></a:t>
                      </a:r>
                      <a:endParaRPr lang="en-GB"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smtClean="0">
                          <a:sym typeface="Wingdings" panose="05000000000000000000" pitchFamily="2" charset="2"/>
                        </a:rPr>
                        <a:t></a:t>
                      </a:r>
                      <a:endParaRPr lang="en-GB" dirty="0"/>
                    </a:p>
                  </a:txBody>
                  <a:tcPr/>
                </a:tc>
                <a:extLst>
                  <a:ext uri="{0D108BD9-81ED-4DB2-BD59-A6C34878D82A}">
                    <a16:rowId xmlns:a16="http://schemas.microsoft.com/office/drawing/2014/main" val="1585038377"/>
                  </a:ext>
                </a:extLst>
              </a:tr>
            </a:tbl>
          </a:graphicData>
        </a:graphic>
      </p:graphicFrame>
      <p:sp>
        <p:nvSpPr>
          <p:cNvPr id="15" name="TextBox 14"/>
          <p:cNvSpPr txBox="1"/>
          <p:nvPr/>
        </p:nvSpPr>
        <p:spPr>
          <a:xfrm>
            <a:off x="3911076" y="4808174"/>
            <a:ext cx="1960922" cy="830997"/>
          </a:xfrm>
          <a:prstGeom prst="rect">
            <a:avLst/>
          </a:prstGeom>
          <a:noFill/>
        </p:spPr>
        <p:txBody>
          <a:bodyPr wrap="square" rtlCol="0">
            <a:spAutoFit/>
          </a:bodyPr>
          <a:lstStyle/>
          <a:p>
            <a:r>
              <a:rPr lang="en-GB" sz="2400" b="1" u="sng" dirty="0" smtClean="0"/>
              <a:t>Agree with statement?</a:t>
            </a:r>
            <a:endParaRPr lang="en-GB" sz="2400" b="1" u="sng" dirty="0"/>
          </a:p>
        </p:txBody>
      </p:sp>
      <p:sp>
        <p:nvSpPr>
          <p:cNvPr id="16" name="Content Placeholder 2"/>
          <p:cNvSpPr txBox="1">
            <a:spLocks/>
          </p:cNvSpPr>
          <p:nvPr/>
        </p:nvSpPr>
        <p:spPr>
          <a:xfrm>
            <a:off x="676887" y="4362633"/>
            <a:ext cx="2338688" cy="667055"/>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dirty="0" smtClean="0">
                <a:solidFill>
                  <a:schemeClr val="tx2"/>
                </a:solidFill>
              </a:rPr>
              <a:t>2 x 3 = 6 cells of the design</a:t>
            </a:r>
            <a:endParaRPr lang="en-GB" dirty="0">
              <a:solidFill>
                <a:schemeClr val="tx2"/>
              </a:solidFill>
            </a:endParaRPr>
          </a:p>
        </p:txBody>
      </p:sp>
    </p:spTree>
    <p:extLst>
      <p:ext uri="{BB962C8B-B14F-4D97-AF65-F5344CB8AC3E}">
        <p14:creationId xmlns:p14="http://schemas.microsoft.com/office/powerpoint/2010/main" val="1017607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09600" y="274638"/>
            <a:ext cx="1627762" cy="1143000"/>
          </a:xfrm>
        </p:spPr>
        <p:txBody>
          <a:bodyPr/>
          <a:lstStyle/>
          <a:p>
            <a:r>
              <a:rPr lang="en-GB" dirty="0" smtClean="0"/>
              <a:t>Figure</a:t>
            </a:r>
            <a:endParaRPr lang="en-GB"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pic>
        <p:nvPicPr>
          <p:cNvPr id="3074" name="Picture 2" descr="https://chrisjberry.github.io/datafluencyCB/06_anova_repeated_measures_files/figure-html/unnamed-chunk-17-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417638"/>
            <a:ext cx="7497134" cy="449828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8737600" y="2315183"/>
            <a:ext cx="2546485" cy="1754326"/>
          </a:xfrm>
          <a:prstGeom prst="rect">
            <a:avLst/>
          </a:prstGeom>
          <a:noFill/>
        </p:spPr>
        <p:txBody>
          <a:bodyPr wrap="square" rtlCol="0">
            <a:spAutoFit/>
          </a:bodyPr>
          <a:lstStyle/>
          <a:p>
            <a:r>
              <a:rPr lang="en-GB" b="1" dirty="0" smtClean="0">
                <a:solidFill>
                  <a:schemeClr val="tx2"/>
                </a:solidFill>
              </a:rPr>
              <a:t>Is an interaction evident?</a:t>
            </a:r>
          </a:p>
          <a:p>
            <a:r>
              <a:rPr lang="en-GB" dirty="0" smtClean="0"/>
              <a:t>Does the effect of agreement seem to be the same at each level of gaze direction? </a:t>
            </a:r>
          </a:p>
        </p:txBody>
      </p:sp>
    </p:spTree>
    <p:extLst>
      <p:ext uri="{BB962C8B-B14F-4D97-AF65-F5344CB8AC3E}">
        <p14:creationId xmlns:p14="http://schemas.microsoft.com/office/powerpoint/2010/main" val="21949938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09600" y="138453"/>
            <a:ext cx="10972800" cy="1143000"/>
          </a:xfrm>
        </p:spPr>
        <p:txBody>
          <a:bodyPr/>
          <a:lstStyle/>
          <a:p>
            <a:r>
              <a:rPr lang="en-GB" dirty="0" smtClean="0"/>
              <a:t>Bayes Factor </a:t>
            </a:r>
            <a:endParaRPr lang="en-GB"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dirty="0"/>
          </a:p>
        </p:txBody>
      </p:sp>
      <p:sp>
        <p:nvSpPr>
          <p:cNvPr id="3" name="Rectangle 2"/>
          <p:cNvSpPr/>
          <p:nvPr/>
        </p:nvSpPr>
        <p:spPr>
          <a:xfrm>
            <a:off x="304800" y="1723154"/>
            <a:ext cx="11582400" cy="3139321"/>
          </a:xfrm>
          <a:prstGeom prst="rect">
            <a:avLst/>
          </a:prstGeom>
          <a:solidFill>
            <a:schemeClr val="bg1"/>
          </a:solidFill>
        </p:spPr>
        <p:txBody>
          <a:bodyPr wrap="square">
            <a:spAutoFit/>
          </a:bodyPr>
          <a:lstStyle/>
          <a:p>
            <a:r>
              <a:rPr lang="en-GB" dirty="0">
                <a:latin typeface="Lucida Console" panose="020B0609040504020204" pitchFamily="49" charset="0"/>
              </a:rPr>
              <a:t>Bayes factor analysis</a:t>
            </a:r>
          </a:p>
          <a:p>
            <a:r>
              <a:rPr lang="en-GB" dirty="0">
                <a:latin typeface="Lucida Console" panose="020B0609040504020204" pitchFamily="49" charset="0"/>
              </a:rPr>
              <a:t>--------------</a:t>
            </a:r>
          </a:p>
          <a:p>
            <a:r>
              <a:rPr lang="en-GB" dirty="0">
                <a:latin typeface="Lucida Console" panose="020B0609040504020204" pitchFamily="49" charset="0"/>
              </a:rPr>
              <a:t>[1] </a:t>
            </a:r>
            <a:r>
              <a:rPr lang="en-GB" b="1" dirty="0" err="1" smtClean="0">
                <a:solidFill>
                  <a:schemeClr val="accent6">
                    <a:lumMod val="50000"/>
                  </a:schemeClr>
                </a:solidFill>
                <a:latin typeface="Lucida Console" panose="020B0609040504020204" pitchFamily="49" charset="0"/>
              </a:rPr>
              <a:t>gaze_direction</a:t>
            </a:r>
            <a:r>
              <a:rPr lang="en-GB" dirty="0" smtClean="0">
                <a:latin typeface="Lucida Console" panose="020B0609040504020204" pitchFamily="49" charset="0"/>
              </a:rPr>
              <a:t> + </a:t>
            </a:r>
            <a:r>
              <a:rPr lang="en-GB" b="1" dirty="0" err="1">
                <a:solidFill>
                  <a:srgbClr val="006600"/>
                </a:solidFill>
                <a:latin typeface="Lucida Console" panose="020B0609040504020204" pitchFamily="49" charset="0"/>
              </a:rPr>
              <a:t>ppt</a:t>
            </a:r>
            <a:r>
              <a:rPr lang="en-GB" dirty="0">
                <a:latin typeface="Lucida Console" panose="020B0609040504020204" pitchFamily="49" charset="0"/>
              </a:rPr>
              <a:t>                                        : 25.97482  ±0.59%</a:t>
            </a:r>
          </a:p>
          <a:p>
            <a:r>
              <a:rPr lang="en-GB" dirty="0">
                <a:latin typeface="Lucida Console" panose="020B0609040504020204" pitchFamily="49" charset="0"/>
              </a:rPr>
              <a:t>[2] </a:t>
            </a:r>
            <a:r>
              <a:rPr lang="en-GB" b="1" dirty="0" smtClean="0">
                <a:solidFill>
                  <a:schemeClr val="accent6">
                    <a:lumMod val="50000"/>
                  </a:schemeClr>
                </a:solidFill>
                <a:latin typeface="Lucida Console" panose="020B0609040504020204" pitchFamily="49" charset="0"/>
              </a:rPr>
              <a:t>agreement</a:t>
            </a:r>
            <a:r>
              <a:rPr lang="en-GB" dirty="0" smtClean="0">
                <a:latin typeface="Lucida Console" panose="020B0609040504020204" pitchFamily="49" charset="0"/>
              </a:rPr>
              <a:t> </a:t>
            </a:r>
            <a:r>
              <a:rPr lang="en-GB" dirty="0">
                <a:latin typeface="Lucida Console" panose="020B0609040504020204" pitchFamily="49" charset="0"/>
              </a:rPr>
              <a:t>+ </a:t>
            </a:r>
            <a:r>
              <a:rPr lang="en-GB" b="1" dirty="0" err="1">
                <a:solidFill>
                  <a:srgbClr val="006600"/>
                </a:solidFill>
                <a:latin typeface="Lucida Console" panose="020B0609040504020204" pitchFamily="49" charset="0"/>
              </a:rPr>
              <a:t>ppt</a:t>
            </a:r>
            <a:r>
              <a:rPr lang="en-GB" dirty="0">
                <a:latin typeface="Lucida Console" panose="020B0609040504020204" pitchFamily="49" charset="0"/>
              </a:rPr>
              <a:t>                                             : 0.2666747 ±1.02%</a:t>
            </a:r>
          </a:p>
          <a:p>
            <a:r>
              <a:rPr lang="en-GB" dirty="0">
                <a:latin typeface="Lucida Console" panose="020B0609040504020204" pitchFamily="49" charset="0"/>
              </a:rPr>
              <a:t>[3] </a:t>
            </a:r>
            <a:r>
              <a:rPr lang="en-GB" b="1" dirty="0" err="1">
                <a:solidFill>
                  <a:schemeClr val="accent6">
                    <a:lumMod val="50000"/>
                  </a:schemeClr>
                </a:solidFill>
                <a:latin typeface="Lucida Console" panose="020B0609040504020204" pitchFamily="49" charset="0"/>
              </a:rPr>
              <a:t>gaze_direction</a:t>
            </a:r>
            <a:r>
              <a:rPr lang="en-GB" dirty="0">
                <a:latin typeface="Lucida Console" panose="020B0609040504020204" pitchFamily="49" charset="0"/>
              </a:rPr>
              <a:t> + </a:t>
            </a:r>
            <a:r>
              <a:rPr lang="en-GB" b="1" dirty="0">
                <a:solidFill>
                  <a:schemeClr val="accent6">
                    <a:lumMod val="50000"/>
                  </a:schemeClr>
                </a:solidFill>
                <a:latin typeface="Lucida Console" panose="020B0609040504020204" pitchFamily="49" charset="0"/>
              </a:rPr>
              <a:t>agreement</a:t>
            </a:r>
            <a:r>
              <a:rPr lang="en-GB" dirty="0">
                <a:latin typeface="Lucida Console" panose="020B0609040504020204" pitchFamily="49" charset="0"/>
              </a:rPr>
              <a:t> + </a:t>
            </a:r>
            <a:r>
              <a:rPr lang="en-GB" b="1" dirty="0" err="1">
                <a:solidFill>
                  <a:srgbClr val="006600"/>
                </a:solidFill>
                <a:latin typeface="Lucida Console" panose="020B0609040504020204" pitchFamily="49" charset="0"/>
              </a:rPr>
              <a:t>ppt</a:t>
            </a:r>
            <a:r>
              <a:rPr lang="en-GB" dirty="0">
                <a:latin typeface="Lucida Console" panose="020B0609040504020204" pitchFamily="49" charset="0"/>
              </a:rPr>
              <a:t>                            : 7.263328  ±1.39%</a:t>
            </a:r>
          </a:p>
          <a:p>
            <a:r>
              <a:rPr lang="en-GB" dirty="0">
                <a:latin typeface="Lucida Console" panose="020B0609040504020204" pitchFamily="49" charset="0"/>
              </a:rPr>
              <a:t>[4] </a:t>
            </a:r>
            <a:r>
              <a:rPr lang="en-GB" b="1" dirty="0" err="1">
                <a:solidFill>
                  <a:schemeClr val="accent6">
                    <a:lumMod val="50000"/>
                  </a:schemeClr>
                </a:solidFill>
                <a:latin typeface="Lucida Console" panose="020B0609040504020204" pitchFamily="49" charset="0"/>
              </a:rPr>
              <a:t>gaze_direction</a:t>
            </a:r>
            <a:r>
              <a:rPr lang="en-GB" dirty="0">
                <a:latin typeface="Lucida Console" panose="020B0609040504020204" pitchFamily="49" charset="0"/>
              </a:rPr>
              <a:t> + </a:t>
            </a:r>
            <a:r>
              <a:rPr lang="en-GB" b="1" dirty="0">
                <a:solidFill>
                  <a:schemeClr val="accent6">
                    <a:lumMod val="50000"/>
                  </a:schemeClr>
                </a:solidFill>
                <a:latin typeface="Lucida Console" panose="020B0609040504020204" pitchFamily="49" charset="0"/>
              </a:rPr>
              <a:t>agreement</a:t>
            </a:r>
            <a:r>
              <a:rPr lang="en-GB" dirty="0">
                <a:latin typeface="Lucida Console" panose="020B0609040504020204" pitchFamily="49" charset="0"/>
              </a:rPr>
              <a:t> + </a:t>
            </a:r>
            <a:r>
              <a:rPr lang="en-GB" b="1" dirty="0" err="1">
                <a:solidFill>
                  <a:schemeClr val="accent6">
                    <a:lumMod val="50000"/>
                  </a:schemeClr>
                </a:solidFill>
                <a:latin typeface="Lucida Console" panose="020B0609040504020204" pitchFamily="49" charset="0"/>
              </a:rPr>
              <a:t>gaze_direction:agreement</a:t>
            </a:r>
            <a:r>
              <a:rPr lang="en-GB" dirty="0">
                <a:latin typeface="Lucida Console" panose="020B0609040504020204" pitchFamily="49" charset="0"/>
              </a:rPr>
              <a:t> + </a:t>
            </a:r>
            <a:r>
              <a:rPr lang="en-GB" b="1" dirty="0" err="1">
                <a:solidFill>
                  <a:srgbClr val="006600"/>
                </a:solidFill>
                <a:latin typeface="Lucida Console" panose="020B0609040504020204" pitchFamily="49" charset="0"/>
              </a:rPr>
              <a:t>ppt</a:t>
            </a:r>
            <a:r>
              <a:rPr lang="en-GB" dirty="0">
                <a:latin typeface="Lucida Console" panose="020B0609040504020204" pitchFamily="49" charset="0"/>
              </a:rPr>
              <a:t> : 48.13779  ±7.26%</a:t>
            </a:r>
          </a:p>
          <a:p>
            <a:endParaRPr lang="en-GB" dirty="0">
              <a:latin typeface="Lucida Console" panose="020B0609040504020204" pitchFamily="49" charset="0"/>
            </a:endParaRPr>
          </a:p>
          <a:p>
            <a:r>
              <a:rPr lang="en-GB" dirty="0">
                <a:latin typeface="Lucida Console" panose="020B0609040504020204" pitchFamily="49" charset="0"/>
              </a:rPr>
              <a:t>Against denominator:</a:t>
            </a:r>
          </a:p>
          <a:p>
            <a:r>
              <a:rPr lang="en-GB" dirty="0">
                <a:latin typeface="Lucida Console" panose="020B0609040504020204" pitchFamily="49" charset="0"/>
              </a:rPr>
              <a:t>  </a:t>
            </a:r>
            <a:r>
              <a:rPr lang="en-GB" dirty="0" err="1">
                <a:latin typeface="Lucida Console" panose="020B0609040504020204" pitchFamily="49" charset="0"/>
              </a:rPr>
              <a:t>logRT</a:t>
            </a:r>
            <a:r>
              <a:rPr lang="en-GB" dirty="0">
                <a:latin typeface="Lucida Console" panose="020B0609040504020204" pitchFamily="49" charset="0"/>
              </a:rPr>
              <a:t> ~ </a:t>
            </a:r>
            <a:r>
              <a:rPr lang="en-GB" b="1" dirty="0" err="1">
                <a:solidFill>
                  <a:srgbClr val="006600"/>
                </a:solidFill>
                <a:latin typeface="Lucida Console" panose="020B0609040504020204" pitchFamily="49" charset="0"/>
              </a:rPr>
              <a:t>ppt</a:t>
            </a:r>
            <a:r>
              <a:rPr lang="en-GB" dirty="0">
                <a:latin typeface="Lucida Console" panose="020B0609040504020204" pitchFamily="49" charset="0"/>
              </a:rPr>
              <a:t> </a:t>
            </a:r>
          </a:p>
          <a:p>
            <a:r>
              <a:rPr lang="en-GB" dirty="0">
                <a:latin typeface="Lucida Console" panose="020B0609040504020204" pitchFamily="49" charset="0"/>
              </a:rPr>
              <a:t>---</a:t>
            </a:r>
          </a:p>
          <a:p>
            <a:r>
              <a:rPr lang="en-GB" dirty="0">
                <a:latin typeface="Lucida Console" panose="020B0609040504020204" pitchFamily="49" charset="0"/>
              </a:rPr>
              <a:t>Bayes factor type: </a:t>
            </a:r>
            <a:r>
              <a:rPr lang="en-GB" dirty="0" err="1">
                <a:latin typeface="Lucida Console" panose="020B0609040504020204" pitchFamily="49" charset="0"/>
              </a:rPr>
              <a:t>BFlinearModel</a:t>
            </a:r>
            <a:r>
              <a:rPr lang="en-GB" dirty="0">
                <a:latin typeface="Lucida Console" panose="020B0609040504020204" pitchFamily="49" charset="0"/>
              </a:rPr>
              <a:t>, JZS</a:t>
            </a:r>
          </a:p>
        </p:txBody>
      </p:sp>
      <p:sp>
        <p:nvSpPr>
          <p:cNvPr id="4" name="Rectangle 3"/>
          <p:cNvSpPr/>
          <p:nvPr/>
        </p:nvSpPr>
        <p:spPr>
          <a:xfrm>
            <a:off x="304800" y="1184622"/>
            <a:ext cx="11582400" cy="369332"/>
          </a:xfrm>
          <a:prstGeom prst="rect">
            <a:avLst/>
          </a:prstGeom>
          <a:solidFill>
            <a:schemeClr val="bg1"/>
          </a:solidFill>
        </p:spPr>
        <p:txBody>
          <a:bodyPr wrap="square">
            <a:spAutoFit/>
          </a:bodyPr>
          <a:lstStyle/>
          <a:p>
            <a:r>
              <a:rPr lang="en-GB" dirty="0" err="1">
                <a:latin typeface="Lucida Console" panose="020B0609040504020204" pitchFamily="49" charset="0"/>
              </a:rPr>
              <a:t>anovaBF</a:t>
            </a:r>
            <a:r>
              <a:rPr lang="en-GB" dirty="0">
                <a:latin typeface="Lucida Console" panose="020B0609040504020204" pitchFamily="49" charset="0"/>
              </a:rPr>
              <a:t>(</a:t>
            </a:r>
            <a:r>
              <a:rPr lang="en-GB" dirty="0" err="1">
                <a:latin typeface="Lucida Console" panose="020B0609040504020204" pitchFamily="49" charset="0"/>
              </a:rPr>
              <a:t>logRT</a:t>
            </a:r>
            <a:r>
              <a:rPr lang="en-GB" dirty="0">
                <a:latin typeface="Lucida Console" panose="020B0609040504020204" pitchFamily="49" charset="0"/>
              </a:rPr>
              <a:t> ~ </a:t>
            </a:r>
            <a:r>
              <a:rPr lang="en-GB" b="1" dirty="0" err="1" smtClean="0">
                <a:solidFill>
                  <a:schemeClr val="accent6">
                    <a:lumMod val="50000"/>
                  </a:schemeClr>
                </a:solidFill>
                <a:latin typeface="Lucida Console" panose="020B0609040504020204" pitchFamily="49" charset="0"/>
              </a:rPr>
              <a:t>gaze_direction</a:t>
            </a:r>
            <a:r>
              <a:rPr lang="en-GB" dirty="0" smtClean="0">
                <a:latin typeface="Lucida Console" panose="020B0609040504020204" pitchFamily="49" charset="0"/>
              </a:rPr>
              <a:t> * </a:t>
            </a:r>
            <a:r>
              <a:rPr lang="en-GB" b="1" dirty="0" smtClean="0">
                <a:solidFill>
                  <a:schemeClr val="accent6">
                    <a:lumMod val="50000"/>
                  </a:schemeClr>
                </a:solidFill>
                <a:latin typeface="Lucida Console" panose="020B0609040504020204" pitchFamily="49" charset="0"/>
              </a:rPr>
              <a:t>agreement</a:t>
            </a:r>
            <a:r>
              <a:rPr lang="en-GB" dirty="0" smtClean="0">
                <a:latin typeface="Lucida Console" panose="020B0609040504020204" pitchFamily="49" charset="0"/>
              </a:rPr>
              <a:t> </a:t>
            </a:r>
            <a:r>
              <a:rPr lang="en-GB" dirty="0">
                <a:latin typeface="Lucida Console" panose="020B0609040504020204" pitchFamily="49" charset="0"/>
              </a:rPr>
              <a:t>+ </a:t>
            </a:r>
            <a:r>
              <a:rPr lang="en-GB" b="1" dirty="0" err="1">
                <a:solidFill>
                  <a:srgbClr val="006600"/>
                </a:solidFill>
                <a:latin typeface="Lucida Console" panose="020B0609040504020204" pitchFamily="49" charset="0"/>
              </a:rPr>
              <a:t>ppt</a:t>
            </a:r>
            <a:r>
              <a:rPr lang="en-GB" dirty="0">
                <a:latin typeface="Lucida Console" panose="020B0609040504020204" pitchFamily="49" charset="0"/>
              </a:rPr>
              <a:t>, </a:t>
            </a:r>
            <a:r>
              <a:rPr lang="en-GB" dirty="0" err="1" smtClean="0">
                <a:latin typeface="Lucida Console" panose="020B0609040504020204" pitchFamily="49" charset="0"/>
              </a:rPr>
              <a:t>whichRandom</a:t>
            </a:r>
            <a:r>
              <a:rPr lang="en-GB" dirty="0" smtClean="0">
                <a:latin typeface="Lucida Console" panose="020B0609040504020204" pitchFamily="49" charset="0"/>
              </a:rPr>
              <a:t> </a:t>
            </a:r>
            <a:r>
              <a:rPr lang="en-GB" dirty="0">
                <a:latin typeface="Lucida Console" panose="020B0609040504020204" pitchFamily="49" charset="0"/>
              </a:rPr>
              <a:t>= "</a:t>
            </a:r>
            <a:r>
              <a:rPr lang="en-GB" b="1" dirty="0" err="1" smtClean="0">
                <a:solidFill>
                  <a:srgbClr val="006600"/>
                </a:solidFill>
                <a:latin typeface="Lucida Console" panose="020B0609040504020204" pitchFamily="49" charset="0"/>
              </a:rPr>
              <a:t>ppt</a:t>
            </a:r>
            <a:r>
              <a:rPr lang="en-GB" dirty="0" smtClean="0">
                <a:latin typeface="Lucida Console" panose="020B0609040504020204" pitchFamily="49" charset="0"/>
              </a:rPr>
              <a:t>“)</a:t>
            </a:r>
            <a:endParaRPr lang="en-GB" dirty="0">
              <a:latin typeface="Lucida Console" panose="020B0609040504020204" pitchFamily="49" charset="0"/>
            </a:endParaRPr>
          </a:p>
        </p:txBody>
      </p:sp>
      <p:sp>
        <p:nvSpPr>
          <p:cNvPr id="8" name="TextBox 7"/>
          <p:cNvSpPr txBox="1"/>
          <p:nvPr/>
        </p:nvSpPr>
        <p:spPr>
          <a:xfrm>
            <a:off x="304800" y="5171988"/>
            <a:ext cx="10765277" cy="1015663"/>
          </a:xfrm>
          <a:prstGeom prst="rect">
            <a:avLst/>
          </a:prstGeom>
          <a:noFill/>
        </p:spPr>
        <p:txBody>
          <a:bodyPr wrap="square" rtlCol="0">
            <a:spAutoFit/>
          </a:bodyPr>
          <a:lstStyle/>
          <a:p>
            <a:r>
              <a:rPr lang="en-GB" sz="2000" dirty="0" smtClean="0">
                <a:latin typeface="+mj-lt"/>
              </a:rPr>
              <a:t>Again, notice that the model is assessed relative to the null model of </a:t>
            </a:r>
            <a:r>
              <a:rPr lang="en-GB" sz="2000" dirty="0" err="1" smtClean="0">
                <a:solidFill>
                  <a:srgbClr val="006600"/>
                </a:solidFill>
                <a:latin typeface="Lucida Console" panose="020B0609040504020204" pitchFamily="49" charset="0"/>
              </a:rPr>
              <a:t>ppt</a:t>
            </a:r>
            <a:r>
              <a:rPr lang="en-GB" sz="2000" dirty="0" smtClean="0">
                <a:latin typeface="+mj-lt"/>
              </a:rPr>
              <a:t> on its own.</a:t>
            </a:r>
          </a:p>
          <a:p>
            <a:r>
              <a:rPr lang="en-GB" sz="2000" dirty="0" smtClean="0">
                <a:latin typeface="+mj-lt"/>
              </a:rPr>
              <a:t>[1]: Evidence for a main effect of </a:t>
            </a:r>
            <a:r>
              <a:rPr lang="en-GB" b="1" dirty="0" err="1" smtClean="0">
                <a:solidFill>
                  <a:schemeClr val="accent6">
                    <a:lumMod val="50000"/>
                  </a:schemeClr>
                </a:solidFill>
                <a:latin typeface="Lucida Console" panose="020B0609040504020204" pitchFamily="49" charset="0"/>
              </a:rPr>
              <a:t>gaze_direction</a:t>
            </a:r>
            <a:r>
              <a:rPr lang="en-GB" dirty="0" smtClean="0">
                <a:latin typeface="Lucida Console" panose="020B0609040504020204" pitchFamily="49" charset="0"/>
              </a:rPr>
              <a:t>, BF = 25.97</a:t>
            </a:r>
          </a:p>
          <a:p>
            <a:r>
              <a:rPr lang="en-GB" sz="2000" dirty="0" smtClean="0">
                <a:latin typeface="+mj-lt"/>
              </a:rPr>
              <a:t>[2]: Evidence against a main effect of </a:t>
            </a:r>
            <a:r>
              <a:rPr lang="en-GB" b="1" dirty="0" smtClean="0">
                <a:solidFill>
                  <a:schemeClr val="accent6">
                    <a:lumMod val="50000"/>
                  </a:schemeClr>
                </a:solidFill>
                <a:latin typeface="Lucida Console" panose="020B0609040504020204" pitchFamily="49" charset="0"/>
              </a:rPr>
              <a:t>agreement</a:t>
            </a:r>
            <a:r>
              <a:rPr lang="en-GB" dirty="0" smtClean="0">
                <a:latin typeface="Lucida Console" panose="020B0609040504020204" pitchFamily="49" charset="0"/>
              </a:rPr>
              <a:t>, BF = 0.27</a:t>
            </a:r>
            <a:endParaRPr lang="en-GB" sz="2000" dirty="0">
              <a:latin typeface="Lucida Console" panose="020B0609040504020204" pitchFamily="49" charset="0"/>
            </a:endParaRPr>
          </a:p>
        </p:txBody>
      </p:sp>
    </p:spTree>
    <p:extLst>
      <p:ext uri="{BB962C8B-B14F-4D97-AF65-F5344CB8AC3E}">
        <p14:creationId xmlns:p14="http://schemas.microsoft.com/office/powerpoint/2010/main" val="2646392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09600" y="138453"/>
            <a:ext cx="10972800" cy="1143000"/>
          </a:xfrm>
        </p:spPr>
        <p:txBody>
          <a:bodyPr/>
          <a:lstStyle/>
          <a:p>
            <a:r>
              <a:rPr lang="en-GB" dirty="0" smtClean="0"/>
              <a:t>Bayes Factor: Interaction</a:t>
            </a:r>
            <a:endParaRPr lang="en-GB"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dirty="0"/>
          </a:p>
        </p:txBody>
      </p:sp>
      <p:sp>
        <p:nvSpPr>
          <p:cNvPr id="3" name="Rectangle 2"/>
          <p:cNvSpPr/>
          <p:nvPr/>
        </p:nvSpPr>
        <p:spPr>
          <a:xfrm>
            <a:off x="304800" y="1723154"/>
            <a:ext cx="11582400" cy="3139321"/>
          </a:xfrm>
          <a:prstGeom prst="rect">
            <a:avLst/>
          </a:prstGeom>
          <a:solidFill>
            <a:schemeClr val="bg1"/>
          </a:solidFill>
        </p:spPr>
        <p:txBody>
          <a:bodyPr wrap="square">
            <a:spAutoFit/>
          </a:bodyPr>
          <a:lstStyle/>
          <a:p>
            <a:r>
              <a:rPr lang="en-GB" dirty="0">
                <a:latin typeface="Lucida Console" panose="020B0609040504020204" pitchFamily="49" charset="0"/>
              </a:rPr>
              <a:t>Bayes factor analysis</a:t>
            </a:r>
          </a:p>
          <a:p>
            <a:r>
              <a:rPr lang="en-GB" dirty="0">
                <a:latin typeface="Lucida Console" panose="020B0609040504020204" pitchFamily="49" charset="0"/>
              </a:rPr>
              <a:t>--------------</a:t>
            </a:r>
          </a:p>
          <a:p>
            <a:r>
              <a:rPr lang="en-GB" dirty="0">
                <a:latin typeface="Lucida Console" panose="020B0609040504020204" pitchFamily="49" charset="0"/>
              </a:rPr>
              <a:t>[1] </a:t>
            </a:r>
            <a:r>
              <a:rPr lang="en-GB" b="1" dirty="0" err="1" smtClean="0">
                <a:solidFill>
                  <a:schemeClr val="accent6">
                    <a:lumMod val="50000"/>
                  </a:schemeClr>
                </a:solidFill>
                <a:latin typeface="Lucida Console" panose="020B0609040504020204" pitchFamily="49" charset="0"/>
              </a:rPr>
              <a:t>gaze_direction</a:t>
            </a:r>
            <a:r>
              <a:rPr lang="en-GB" dirty="0" smtClean="0">
                <a:latin typeface="Lucida Console" panose="020B0609040504020204" pitchFamily="49" charset="0"/>
              </a:rPr>
              <a:t> + </a:t>
            </a:r>
            <a:r>
              <a:rPr lang="en-GB" b="1" dirty="0" err="1">
                <a:solidFill>
                  <a:srgbClr val="006600"/>
                </a:solidFill>
                <a:latin typeface="Lucida Console" panose="020B0609040504020204" pitchFamily="49" charset="0"/>
              </a:rPr>
              <a:t>ppt</a:t>
            </a:r>
            <a:r>
              <a:rPr lang="en-GB" dirty="0">
                <a:latin typeface="Lucida Console" panose="020B0609040504020204" pitchFamily="49" charset="0"/>
              </a:rPr>
              <a:t>                                        : 25.97482  ±0.59%</a:t>
            </a:r>
          </a:p>
          <a:p>
            <a:r>
              <a:rPr lang="en-GB" dirty="0">
                <a:latin typeface="Lucida Console" panose="020B0609040504020204" pitchFamily="49" charset="0"/>
              </a:rPr>
              <a:t>[2] </a:t>
            </a:r>
            <a:r>
              <a:rPr lang="en-GB" b="1" dirty="0" smtClean="0">
                <a:solidFill>
                  <a:schemeClr val="accent6">
                    <a:lumMod val="50000"/>
                  </a:schemeClr>
                </a:solidFill>
                <a:latin typeface="Lucida Console" panose="020B0609040504020204" pitchFamily="49" charset="0"/>
              </a:rPr>
              <a:t>agreement</a:t>
            </a:r>
            <a:r>
              <a:rPr lang="en-GB" dirty="0" smtClean="0">
                <a:latin typeface="Lucida Console" panose="020B0609040504020204" pitchFamily="49" charset="0"/>
              </a:rPr>
              <a:t> </a:t>
            </a:r>
            <a:r>
              <a:rPr lang="en-GB" dirty="0">
                <a:latin typeface="Lucida Console" panose="020B0609040504020204" pitchFamily="49" charset="0"/>
              </a:rPr>
              <a:t>+ </a:t>
            </a:r>
            <a:r>
              <a:rPr lang="en-GB" b="1" dirty="0" err="1">
                <a:solidFill>
                  <a:srgbClr val="006600"/>
                </a:solidFill>
                <a:latin typeface="Lucida Console" panose="020B0609040504020204" pitchFamily="49" charset="0"/>
              </a:rPr>
              <a:t>ppt</a:t>
            </a:r>
            <a:r>
              <a:rPr lang="en-GB" dirty="0">
                <a:latin typeface="Lucida Console" panose="020B0609040504020204" pitchFamily="49" charset="0"/>
              </a:rPr>
              <a:t>                                             : 0.2666747 ±1.02%</a:t>
            </a:r>
          </a:p>
          <a:p>
            <a:r>
              <a:rPr lang="en-GB" dirty="0">
                <a:latin typeface="Lucida Console" panose="020B0609040504020204" pitchFamily="49" charset="0"/>
              </a:rPr>
              <a:t>[3] </a:t>
            </a:r>
            <a:r>
              <a:rPr lang="en-GB" b="1" dirty="0" err="1">
                <a:solidFill>
                  <a:schemeClr val="accent6">
                    <a:lumMod val="50000"/>
                  </a:schemeClr>
                </a:solidFill>
                <a:latin typeface="Lucida Console" panose="020B0609040504020204" pitchFamily="49" charset="0"/>
              </a:rPr>
              <a:t>gaze_direction</a:t>
            </a:r>
            <a:r>
              <a:rPr lang="en-GB" dirty="0">
                <a:latin typeface="Lucida Console" panose="020B0609040504020204" pitchFamily="49" charset="0"/>
              </a:rPr>
              <a:t> + </a:t>
            </a:r>
            <a:r>
              <a:rPr lang="en-GB" b="1" dirty="0">
                <a:solidFill>
                  <a:schemeClr val="accent6">
                    <a:lumMod val="50000"/>
                  </a:schemeClr>
                </a:solidFill>
                <a:latin typeface="Lucida Console" panose="020B0609040504020204" pitchFamily="49" charset="0"/>
              </a:rPr>
              <a:t>agreement</a:t>
            </a:r>
            <a:r>
              <a:rPr lang="en-GB" dirty="0">
                <a:latin typeface="Lucida Console" panose="020B0609040504020204" pitchFamily="49" charset="0"/>
              </a:rPr>
              <a:t> + </a:t>
            </a:r>
            <a:r>
              <a:rPr lang="en-GB" b="1" dirty="0" err="1">
                <a:solidFill>
                  <a:srgbClr val="006600"/>
                </a:solidFill>
                <a:latin typeface="Lucida Console" panose="020B0609040504020204" pitchFamily="49" charset="0"/>
              </a:rPr>
              <a:t>ppt</a:t>
            </a:r>
            <a:r>
              <a:rPr lang="en-GB" dirty="0">
                <a:latin typeface="Lucida Console" panose="020B0609040504020204" pitchFamily="49" charset="0"/>
              </a:rPr>
              <a:t>                            : 7.263328  ±1.39%</a:t>
            </a:r>
          </a:p>
          <a:p>
            <a:r>
              <a:rPr lang="en-GB" dirty="0">
                <a:latin typeface="Lucida Console" panose="020B0609040504020204" pitchFamily="49" charset="0"/>
              </a:rPr>
              <a:t>[4] </a:t>
            </a:r>
            <a:r>
              <a:rPr lang="en-GB" b="1" dirty="0" err="1">
                <a:solidFill>
                  <a:schemeClr val="accent6">
                    <a:lumMod val="50000"/>
                  </a:schemeClr>
                </a:solidFill>
                <a:latin typeface="Lucida Console" panose="020B0609040504020204" pitchFamily="49" charset="0"/>
              </a:rPr>
              <a:t>gaze_direction</a:t>
            </a:r>
            <a:r>
              <a:rPr lang="en-GB" dirty="0">
                <a:latin typeface="Lucida Console" panose="020B0609040504020204" pitchFamily="49" charset="0"/>
              </a:rPr>
              <a:t> + </a:t>
            </a:r>
            <a:r>
              <a:rPr lang="en-GB" b="1" dirty="0">
                <a:solidFill>
                  <a:schemeClr val="accent6">
                    <a:lumMod val="50000"/>
                  </a:schemeClr>
                </a:solidFill>
                <a:latin typeface="Lucida Console" panose="020B0609040504020204" pitchFamily="49" charset="0"/>
              </a:rPr>
              <a:t>agreement</a:t>
            </a:r>
            <a:r>
              <a:rPr lang="en-GB" dirty="0">
                <a:latin typeface="Lucida Console" panose="020B0609040504020204" pitchFamily="49" charset="0"/>
              </a:rPr>
              <a:t> + </a:t>
            </a:r>
            <a:r>
              <a:rPr lang="en-GB" b="1" dirty="0" err="1">
                <a:solidFill>
                  <a:schemeClr val="accent6">
                    <a:lumMod val="50000"/>
                  </a:schemeClr>
                </a:solidFill>
                <a:latin typeface="Lucida Console" panose="020B0609040504020204" pitchFamily="49" charset="0"/>
              </a:rPr>
              <a:t>gaze_direction:agreement</a:t>
            </a:r>
            <a:r>
              <a:rPr lang="en-GB" dirty="0">
                <a:latin typeface="Lucida Console" panose="020B0609040504020204" pitchFamily="49" charset="0"/>
              </a:rPr>
              <a:t> + </a:t>
            </a:r>
            <a:r>
              <a:rPr lang="en-GB" b="1" dirty="0" err="1">
                <a:solidFill>
                  <a:srgbClr val="006600"/>
                </a:solidFill>
                <a:latin typeface="Lucida Console" panose="020B0609040504020204" pitchFamily="49" charset="0"/>
              </a:rPr>
              <a:t>ppt</a:t>
            </a:r>
            <a:r>
              <a:rPr lang="en-GB" dirty="0">
                <a:latin typeface="Lucida Console" panose="020B0609040504020204" pitchFamily="49" charset="0"/>
              </a:rPr>
              <a:t> : 48.13779  ±7.26%</a:t>
            </a:r>
          </a:p>
          <a:p>
            <a:endParaRPr lang="en-GB" dirty="0">
              <a:latin typeface="Lucida Console" panose="020B0609040504020204" pitchFamily="49" charset="0"/>
            </a:endParaRPr>
          </a:p>
          <a:p>
            <a:r>
              <a:rPr lang="en-GB" dirty="0">
                <a:latin typeface="Lucida Console" panose="020B0609040504020204" pitchFamily="49" charset="0"/>
              </a:rPr>
              <a:t>Against denominator:</a:t>
            </a:r>
          </a:p>
          <a:p>
            <a:r>
              <a:rPr lang="en-GB" dirty="0">
                <a:latin typeface="Lucida Console" panose="020B0609040504020204" pitchFamily="49" charset="0"/>
              </a:rPr>
              <a:t>  </a:t>
            </a:r>
            <a:r>
              <a:rPr lang="en-GB" dirty="0" err="1">
                <a:latin typeface="Lucida Console" panose="020B0609040504020204" pitchFamily="49" charset="0"/>
              </a:rPr>
              <a:t>logRT</a:t>
            </a:r>
            <a:r>
              <a:rPr lang="en-GB" dirty="0">
                <a:latin typeface="Lucida Console" panose="020B0609040504020204" pitchFamily="49" charset="0"/>
              </a:rPr>
              <a:t> ~ </a:t>
            </a:r>
            <a:r>
              <a:rPr lang="en-GB" b="1" dirty="0" err="1">
                <a:solidFill>
                  <a:srgbClr val="006600"/>
                </a:solidFill>
                <a:latin typeface="Lucida Console" panose="020B0609040504020204" pitchFamily="49" charset="0"/>
              </a:rPr>
              <a:t>ppt</a:t>
            </a:r>
            <a:r>
              <a:rPr lang="en-GB" dirty="0">
                <a:latin typeface="Lucida Console" panose="020B0609040504020204" pitchFamily="49" charset="0"/>
              </a:rPr>
              <a:t> </a:t>
            </a:r>
          </a:p>
          <a:p>
            <a:r>
              <a:rPr lang="en-GB" dirty="0">
                <a:latin typeface="Lucida Console" panose="020B0609040504020204" pitchFamily="49" charset="0"/>
              </a:rPr>
              <a:t>---</a:t>
            </a:r>
          </a:p>
          <a:p>
            <a:r>
              <a:rPr lang="en-GB" dirty="0">
                <a:latin typeface="Lucida Console" panose="020B0609040504020204" pitchFamily="49" charset="0"/>
              </a:rPr>
              <a:t>Bayes factor type: </a:t>
            </a:r>
            <a:r>
              <a:rPr lang="en-GB" dirty="0" err="1">
                <a:latin typeface="Lucida Console" panose="020B0609040504020204" pitchFamily="49" charset="0"/>
              </a:rPr>
              <a:t>BFlinearModel</a:t>
            </a:r>
            <a:r>
              <a:rPr lang="en-GB" dirty="0">
                <a:latin typeface="Lucida Console" panose="020B0609040504020204" pitchFamily="49" charset="0"/>
              </a:rPr>
              <a:t>, JZS</a:t>
            </a:r>
          </a:p>
        </p:txBody>
      </p:sp>
      <p:sp>
        <p:nvSpPr>
          <p:cNvPr id="4" name="Rectangle 3"/>
          <p:cNvSpPr/>
          <p:nvPr/>
        </p:nvSpPr>
        <p:spPr>
          <a:xfrm>
            <a:off x="304800" y="1184622"/>
            <a:ext cx="11582400" cy="369332"/>
          </a:xfrm>
          <a:prstGeom prst="rect">
            <a:avLst/>
          </a:prstGeom>
          <a:solidFill>
            <a:schemeClr val="bg1"/>
          </a:solidFill>
        </p:spPr>
        <p:txBody>
          <a:bodyPr wrap="square">
            <a:spAutoFit/>
          </a:bodyPr>
          <a:lstStyle/>
          <a:p>
            <a:r>
              <a:rPr lang="en-GB" dirty="0" err="1">
                <a:latin typeface="Lucida Console" panose="020B0609040504020204" pitchFamily="49" charset="0"/>
              </a:rPr>
              <a:t>anovaBF</a:t>
            </a:r>
            <a:r>
              <a:rPr lang="en-GB" dirty="0">
                <a:latin typeface="Lucida Console" panose="020B0609040504020204" pitchFamily="49" charset="0"/>
              </a:rPr>
              <a:t>(</a:t>
            </a:r>
            <a:r>
              <a:rPr lang="en-GB" dirty="0" err="1">
                <a:latin typeface="Lucida Console" panose="020B0609040504020204" pitchFamily="49" charset="0"/>
              </a:rPr>
              <a:t>logRT</a:t>
            </a:r>
            <a:r>
              <a:rPr lang="en-GB" dirty="0">
                <a:latin typeface="Lucida Console" panose="020B0609040504020204" pitchFamily="49" charset="0"/>
              </a:rPr>
              <a:t> ~ </a:t>
            </a:r>
            <a:r>
              <a:rPr lang="en-GB" b="1" dirty="0" err="1" smtClean="0">
                <a:solidFill>
                  <a:schemeClr val="accent6">
                    <a:lumMod val="50000"/>
                  </a:schemeClr>
                </a:solidFill>
                <a:latin typeface="Lucida Console" panose="020B0609040504020204" pitchFamily="49" charset="0"/>
              </a:rPr>
              <a:t>gaze_direction</a:t>
            </a:r>
            <a:r>
              <a:rPr lang="en-GB" dirty="0" smtClean="0">
                <a:latin typeface="Lucida Console" panose="020B0609040504020204" pitchFamily="49" charset="0"/>
              </a:rPr>
              <a:t> * </a:t>
            </a:r>
            <a:r>
              <a:rPr lang="en-GB" b="1" dirty="0" smtClean="0">
                <a:solidFill>
                  <a:schemeClr val="accent6">
                    <a:lumMod val="50000"/>
                  </a:schemeClr>
                </a:solidFill>
                <a:latin typeface="Lucida Console" panose="020B0609040504020204" pitchFamily="49" charset="0"/>
              </a:rPr>
              <a:t>agreement</a:t>
            </a:r>
            <a:r>
              <a:rPr lang="en-GB" dirty="0" smtClean="0">
                <a:latin typeface="Lucida Console" panose="020B0609040504020204" pitchFamily="49" charset="0"/>
              </a:rPr>
              <a:t> </a:t>
            </a:r>
            <a:r>
              <a:rPr lang="en-GB" dirty="0">
                <a:latin typeface="Lucida Console" panose="020B0609040504020204" pitchFamily="49" charset="0"/>
              </a:rPr>
              <a:t>+ </a:t>
            </a:r>
            <a:r>
              <a:rPr lang="en-GB" b="1" dirty="0" err="1">
                <a:solidFill>
                  <a:srgbClr val="006600"/>
                </a:solidFill>
                <a:latin typeface="Lucida Console" panose="020B0609040504020204" pitchFamily="49" charset="0"/>
              </a:rPr>
              <a:t>ppt</a:t>
            </a:r>
            <a:r>
              <a:rPr lang="en-GB" dirty="0">
                <a:latin typeface="Lucida Console" panose="020B0609040504020204" pitchFamily="49" charset="0"/>
              </a:rPr>
              <a:t>, </a:t>
            </a:r>
            <a:r>
              <a:rPr lang="en-GB" dirty="0" err="1" smtClean="0">
                <a:latin typeface="Lucida Console" panose="020B0609040504020204" pitchFamily="49" charset="0"/>
              </a:rPr>
              <a:t>whichRandom</a:t>
            </a:r>
            <a:r>
              <a:rPr lang="en-GB" dirty="0" smtClean="0">
                <a:latin typeface="Lucida Console" panose="020B0609040504020204" pitchFamily="49" charset="0"/>
              </a:rPr>
              <a:t> </a:t>
            </a:r>
            <a:r>
              <a:rPr lang="en-GB" dirty="0">
                <a:latin typeface="Lucida Console" panose="020B0609040504020204" pitchFamily="49" charset="0"/>
              </a:rPr>
              <a:t>= "</a:t>
            </a:r>
            <a:r>
              <a:rPr lang="en-GB" b="1" dirty="0" err="1" smtClean="0">
                <a:solidFill>
                  <a:srgbClr val="006600"/>
                </a:solidFill>
                <a:latin typeface="Lucida Console" panose="020B0609040504020204" pitchFamily="49" charset="0"/>
              </a:rPr>
              <a:t>ppt</a:t>
            </a:r>
            <a:r>
              <a:rPr lang="en-GB" dirty="0" smtClean="0">
                <a:latin typeface="Lucida Console" panose="020B0609040504020204" pitchFamily="49" charset="0"/>
              </a:rPr>
              <a:t>“)</a:t>
            </a:r>
            <a:endParaRPr lang="en-GB" dirty="0">
              <a:latin typeface="Lucida Console" panose="020B0609040504020204" pitchFamily="49" charset="0"/>
            </a:endParaRPr>
          </a:p>
        </p:txBody>
      </p:sp>
      <p:sp>
        <p:nvSpPr>
          <p:cNvPr id="8" name="TextBox 7"/>
          <p:cNvSpPr txBox="1"/>
          <p:nvPr/>
        </p:nvSpPr>
        <p:spPr>
          <a:xfrm>
            <a:off x="304800" y="5171988"/>
            <a:ext cx="10765277" cy="1261884"/>
          </a:xfrm>
          <a:prstGeom prst="rect">
            <a:avLst/>
          </a:prstGeom>
          <a:noFill/>
        </p:spPr>
        <p:txBody>
          <a:bodyPr wrap="square" rtlCol="0">
            <a:spAutoFit/>
          </a:bodyPr>
          <a:lstStyle/>
          <a:p>
            <a:r>
              <a:rPr lang="en-GB" sz="2000" dirty="0" smtClean="0">
                <a:latin typeface="+mj-lt"/>
              </a:rPr>
              <a:t>Evidence for the interaction is assessed by comparing [4] and [3]</a:t>
            </a:r>
          </a:p>
          <a:p>
            <a:r>
              <a:rPr lang="en-GB" dirty="0" smtClean="0">
                <a:latin typeface="Lucida Console" panose="020B0609040504020204" pitchFamily="49" charset="0"/>
              </a:rPr>
              <a:t>	bf[4] / bf[3]</a:t>
            </a:r>
          </a:p>
          <a:p>
            <a:endParaRPr lang="en-GB" dirty="0" smtClean="0">
              <a:latin typeface="Lucida Console" panose="020B0609040504020204" pitchFamily="49" charset="0"/>
            </a:endParaRPr>
          </a:p>
          <a:p>
            <a:r>
              <a:rPr lang="en-GB" sz="2000" dirty="0" smtClean="0">
                <a:latin typeface="+mj-lt"/>
              </a:rPr>
              <a:t>There’s substantial evidence for an interaction between </a:t>
            </a:r>
            <a:r>
              <a:rPr lang="en-GB" b="1" dirty="0" err="1" smtClean="0">
                <a:solidFill>
                  <a:schemeClr val="accent6">
                    <a:lumMod val="50000"/>
                  </a:schemeClr>
                </a:solidFill>
                <a:latin typeface="Lucida Console" panose="020B0609040504020204" pitchFamily="49" charset="0"/>
              </a:rPr>
              <a:t>gaze_direction</a:t>
            </a:r>
            <a:r>
              <a:rPr lang="en-GB" sz="2000" dirty="0" smtClean="0">
                <a:latin typeface="+mj-lt"/>
              </a:rPr>
              <a:t> and </a:t>
            </a:r>
            <a:r>
              <a:rPr lang="en-GB" b="1" dirty="0" smtClean="0">
                <a:solidFill>
                  <a:schemeClr val="accent6">
                    <a:lumMod val="50000"/>
                  </a:schemeClr>
                </a:solidFill>
                <a:latin typeface="Lucida Console" panose="020B0609040504020204" pitchFamily="49" charset="0"/>
              </a:rPr>
              <a:t>agreement</a:t>
            </a:r>
            <a:r>
              <a:rPr lang="en-GB" sz="2000" dirty="0" smtClean="0">
                <a:latin typeface="+mj-lt"/>
              </a:rPr>
              <a:t>, BF ≈ 6</a:t>
            </a:r>
            <a:endParaRPr lang="en-GB" sz="2000" dirty="0">
              <a:latin typeface="Lucida Console" panose="020B0609040504020204" pitchFamily="49" charset="0"/>
            </a:endParaRPr>
          </a:p>
        </p:txBody>
      </p:sp>
    </p:spTree>
    <p:extLst>
      <p:ext uri="{BB962C8B-B14F-4D97-AF65-F5344CB8AC3E}">
        <p14:creationId xmlns:p14="http://schemas.microsoft.com/office/powerpoint/2010/main" val="3046018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2388" y="1166018"/>
            <a:ext cx="5625012" cy="4525963"/>
          </a:xfrm>
        </p:spPr>
        <p:txBody>
          <a:bodyPr>
            <a:normAutofit/>
          </a:bodyPr>
          <a:lstStyle/>
          <a:p>
            <a:r>
              <a:rPr lang="en-GB" sz="2200" dirty="0" smtClean="0"/>
              <a:t>If there’s evidence for an interaction (BF &gt; 3), </a:t>
            </a:r>
            <a:r>
              <a:rPr lang="en-GB" sz="2200" dirty="0" smtClean="0">
                <a:solidFill>
                  <a:schemeClr val="tx2"/>
                </a:solidFill>
              </a:rPr>
              <a:t>follow-up</a:t>
            </a:r>
            <a:r>
              <a:rPr lang="en-GB" sz="2200" dirty="0" smtClean="0"/>
              <a:t> </a:t>
            </a:r>
            <a:r>
              <a:rPr lang="en-GB" sz="2200" dirty="0" smtClean="0">
                <a:solidFill>
                  <a:schemeClr val="tx2"/>
                </a:solidFill>
              </a:rPr>
              <a:t>comparisons</a:t>
            </a:r>
            <a:r>
              <a:rPr lang="en-GB" sz="2200" dirty="0" smtClean="0"/>
              <a:t> can be conducted to determine whether there’s evidence for an effect of a factor </a:t>
            </a:r>
            <a:r>
              <a:rPr lang="en-GB" sz="2200" i="1" dirty="0" smtClean="0"/>
              <a:t>at</a:t>
            </a:r>
            <a:r>
              <a:rPr lang="en-GB" sz="2200" dirty="0" smtClean="0"/>
              <a:t> </a:t>
            </a:r>
            <a:r>
              <a:rPr lang="en-GB" sz="2200" i="1" dirty="0" smtClean="0"/>
              <a:t>each level </a:t>
            </a:r>
            <a:r>
              <a:rPr lang="en-GB" sz="2200" dirty="0" smtClean="0"/>
              <a:t>of the other factor. </a:t>
            </a:r>
          </a:p>
          <a:p>
            <a:r>
              <a:rPr lang="en-GB" sz="2200" dirty="0" smtClean="0"/>
              <a:t>e.g., </a:t>
            </a:r>
          </a:p>
          <a:p>
            <a:pPr lvl="1"/>
            <a:r>
              <a:rPr lang="en-GB" sz="2200" dirty="0" smtClean="0"/>
              <a:t>is there evidence of an effect of </a:t>
            </a:r>
            <a:r>
              <a:rPr lang="en-GB" sz="2200" b="1" dirty="0" smtClean="0">
                <a:solidFill>
                  <a:schemeClr val="accent6">
                    <a:lumMod val="50000"/>
                  </a:schemeClr>
                </a:solidFill>
              </a:rPr>
              <a:t>agreement</a:t>
            </a:r>
            <a:r>
              <a:rPr lang="en-GB" sz="2200" dirty="0" smtClean="0"/>
              <a:t> in:</a:t>
            </a:r>
          </a:p>
          <a:p>
            <a:pPr lvl="2"/>
            <a:r>
              <a:rPr lang="en-GB" sz="2200" dirty="0" smtClean="0"/>
              <a:t>the </a:t>
            </a:r>
            <a:r>
              <a:rPr lang="en-GB" sz="2200" dirty="0" err="1" smtClean="0">
                <a:solidFill>
                  <a:schemeClr val="tx2"/>
                </a:solidFill>
              </a:rPr>
              <a:t>averted_left</a:t>
            </a:r>
            <a:r>
              <a:rPr lang="en-GB" sz="2200" dirty="0" smtClean="0"/>
              <a:t> condition?</a:t>
            </a:r>
          </a:p>
          <a:p>
            <a:pPr lvl="2"/>
            <a:r>
              <a:rPr lang="en-GB" sz="2200" dirty="0" smtClean="0"/>
              <a:t>the </a:t>
            </a:r>
            <a:r>
              <a:rPr lang="en-GB" sz="2200" dirty="0" err="1" smtClean="0">
                <a:solidFill>
                  <a:schemeClr val="tx2"/>
                </a:solidFill>
              </a:rPr>
              <a:t>averted_right</a:t>
            </a:r>
            <a:r>
              <a:rPr lang="en-GB" sz="2200" dirty="0" smtClean="0"/>
              <a:t> condition?</a:t>
            </a:r>
          </a:p>
          <a:p>
            <a:pPr lvl="2"/>
            <a:r>
              <a:rPr lang="en-GB" sz="2200" dirty="0" smtClean="0"/>
              <a:t>the </a:t>
            </a:r>
            <a:r>
              <a:rPr lang="en-GB" sz="2200" dirty="0" smtClean="0">
                <a:solidFill>
                  <a:schemeClr val="tx2"/>
                </a:solidFill>
              </a:rPr>
              <a:t>direct</a:t>
            </a:r>
            <a:r>
              <a:rPr lang="en-GB" sz="2200" dirty="0" smtClean="0"/>
              <a:t> condition?</a:t>
            </a:r>
          </a:p>
          <a:p>
            <a:pPr marL="457200" lvl="1" indent="0">
              <a:buNone/>
            </a:pPr>
            <a:endParaRPr lang="en-GB" dirty="0" smtClean="0"/>
          </a:p>
          <a:p>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
        <p:nvSpPr>
          <p:cNvPr id="5" name="TextBox 4"/>
          <p:cNvSpPr txBox="1"/>
          <p:nvPr/>
        </p:nvSpPr>
        <p:spPr>
          <a:xfrm>
            <a:off x="743175" y="5678002"/>
            <a:ext cx="4973957" cy="646331"/>
          </a:xfrm>
          <a:prstGeom prst="rect">
            <a:avLst/>
          </a:prstGeom>
          <a:solidFill>
            <a:schemeClr val="accent6">
              <a:lumMod val="60000"/>
              <a:lumOff val="40000"/>
            </a:schemeClr>
          </a:solidFill>
        </p:spPr>
        <p:txBody>
          <a:bodyPr wrap="square" rtlCol="0">
            <a:spAutoFit/>
          </a:bodyPr>
          <a:lstStyle/>
          <a:p>
            <a:r>
              <a:rPr lang="en-GB" sz="1600" dirty="0" smtClean="0">
                <a:latin typeface="Lucida Console" panose="020B0609040504020204" pitchFamily="49" charset="0"/>
              </a:rPr>
              <a:t>filter</a:t>
            </a:r>
            <a:r>
              <a:rPr lang="en-GB" dirty="0" smtClean="0">
                <a:latin typeface="+mj-lt"/>
              </a:rPr>
              <a:t> the data for </a:t>
            </a:r>
            <a:r>
              <a:rPr lang="en-GB" smtClean="0">
                <a:latin typeface="+mj-lt"/>
              </a:rPr>
              <a:t>the </a:t>
            </a:r>
            <a:r>
              <a:rPr lang="en-GB" smtClean="0">
                <a:latin typeface="+mj-lt"/>
              </a:rPr>
              <a:t>condition </a:t>
            </a:r>
            <a:r>
              <a:rPr lang="en-GB" dirty="0" smtClean="0">
                <a:latin typeface="+mj-lt"/>
              </a:rPr>
              <a:t>we want, then use </a:t>
            </a:r>
            <a:r>
              <a:rPr lang="en-GB" dirty="0" err="1" smtClean="0">
                <a:latin typeface="Lucida Console" panose="020B0609040504020204" pitchFamily="49" charset="0"/>
              </a:rPr>
              <a:t>anovaBF</a:t>
            </a:r>
            <a:r>
              <a:rPr lang="en-GB" dirty="0" smtClean="0">
                <a:latin typeface="Lucida Console" panose="020B0609040504020204" pitchFamily="49" charset="0"/>
              </a:rPr>
              <a:t>()</a:t>
            </a:r>
            <a:r>
              <a:rPr lang="en-GB" sz="900" dirty="0" smtClean="0">
                <a:latin typeface="Lucida Console" panose="020B0609040504020204" pitchFamily="49" charset="0"/>
              </a:rPr>
              <a:t> </a:t>
            </a:r>
            <a:r>
              <a:rPr lang="en-GB" dirty="0" smtClean="0">
                <a:latin typeface="+mj-lt"/>
              </a:rPr>
              <a:t>again but with the filtered data</a:t>
            </a:r>
            <a:endParaRPr lang="en-GB" dirty="0">
              <a:latin typeface="+mj-lt"/>
            </a:endParaRPr>
          </a:p>
        </p:txBody>
      </p:sp>
      <p:pic>
        <p:nvPicPr>
          <p:cNvPr id="6" name="Picture 2" descr="https://chrisjberry.github.io/datafluencyCB/06_anova_repeated_measures_files/figure-html/unnamed-chunk-17-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7920" y="1449494"/>
            <a:ext cx="5730240" cy="3438144"/>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a:spLocks noGrp="1"/>
          </p:cNvSpPr>
          <p:nvPr>
            <p:ph type="title"/>
          </p:nvPr>
        </p:nvSpPr>
        <p:spPr>
          <a:xfrm>
            <a:off x="609600" y="274638"/>
            <a:ext cx="10972800" cy="655002"/>
          </a:xfrm>
        </p:spPr>
        <p:txBody>
          <a:bodyPr/>
          <a:lstStyle/>
          <a:p>
            <a:pPr algn="l"/>
            <a:r>
              <a:rPr lang="en-GB" dirty="0" smtClean="0"/>
              <a:t>Follow-up comparisons</a:t>
            </a:r>
            <a:endParaRPr lang="en-GB" dirty="0">
              <a:latin typeface="Lucida Console" panose="020B0609040504020204" pitchFamily="49" charset="0"/>
            </a:endParaRPr>
          </a:p>
        </p:txBody>
      </p:sp>
      <p:sp>
        <p:nvSpPr>
          <p:cNvPr id="2" name="Oval 1"/>
          <p:cNvSpPr/>
          <p:nvPr/>
        </p:nvSpPr>
        <p:spPr>
          <a:xfrm>
            <a:off x="7620000" y="2804160"/>
            <a:ext cx="594360" cy="1234440"/>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9083040" y="3421380"/>
            <a:ext cx="594360" cy="1234440"/>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p:cNvSpPr/>
          <p:nvPr/>
        </p:nvSpPr>
        <p:spPr>
          <a:xfrm>
            <a:off x="10637520" y="2069380"/>
            <a:ext cx="594360" cy="1816819"/>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07019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P spid="8"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dirty="0"/>
          </a:p>
        </p:txBody>
      </p:sp>
      <p:sp>
        <p:nvSpPr>
          <p:cNvPr id="6" name="TextBox 5"/>
          <p:cNvSpPr txBox="1"/>
          <p:nvPr/>
        </p:nvSpPr>
        <p:spPr>
          <a:xfrm>
            <a:off x="1257300" y="738909"/>
            <a:ext cx="9677400" cy="1077218"/>
          </a:xfrm>
          <a:prstGeom prst="rect">
            <a:avLst/>
          </a:prstGeom>
          <a:solidFill>
            <a:schemeClr val="accent1">
              <a:lumMod val="40000"/>
              <a:lumOff val="60000"/>
            </a:schemeClr>
          </a:solidFill>
        </p:spPr>
        <p:txBody>
          <a:bodyPr wrap="square" rtlCol="0">
            <a:spAutoFit/>
          </a:bodyPr>
          <a:lstStyle/>
          <a:p>
            <a:r>
              <a:rPr lang="en-GB" sz="3200" b="1" dirty="0" smtClean="0"/>
              <a:t>Activity: Remainder of Session</a:t>
            </a:r>
          </a:p>
          <a:p>
            <a:r>
              <a:rPr lang="en-GB" sz="3200" b="1" dirty="0" smtClean="0"/>
              <a:t>Start Worksheet 6 and Exercises using </a:t>
            </a:r>
            <a:r>
              <a:rPr lang="en-GB" sz="3200" b="1" dirty="0" err="1" smtClean="0"/>
              <a:t>RStudio</a:t>
            </a:r>
            <a:endParaRPr lang="en-GB" sz="3200" b="1" dirty="0"/>
          </a:p>
        </p:txBody>
      </p:sp>
      <p:sp>
        <p:nvSpPr>
          <p:cNvPr id="5" name="TextBox 4"/>
          <p:cNvSpPr txBox="1"/>
          <p:nvPr/>
        </p:nvSpPr>
        <p:spPr>
          <a:xfrm>
            <a:off x="1257300" y="2796393"/>
            <a:ext cx="9677400" cy="584775"/>
          </a:xfrm>
          <a:prstGeom prst="rect">
            <a:avLst/>
          </a:prstGeom>
          <a:solidFill>
            <a:schemeClr val="accent3">
              <a:lumMod val="40000"/>
              <a:lumOff val="60000"/>
            </a:schemeClr>
          </a:solidFill>
        </p:spPr>
        <p:txBody>
          <a:bodyPr wrap="square" rtlCol="0">
            <a:spAutoFit/>
          </a:bodyPr>
          <a:lstStyle/>
          <a:p>
            <a:r>
              <a:rPr lang="en-GB" sz="3200" b="1" dirty="0" smtClean="0"/>
              <a:t>Support session Friday 1-2pm on Zoom (Paul)</a:t>
            </a:r>
            <a:endParaRPr lang="en-GB" sz="3200" b="1" dirty="0"/>
          </a:p>
        </p:txBody>
      </p:sp>
      <p:sp>
        <p:nvSpPr>
          <p:cNvPr id="2" name="Rectangle 1"/>
          <p:cNvSpPr/>
          <p:nvPr/>
        </p:nvSpPr>
        <p:spPr>
          <a:xfrm>
            <a:off x="1257300" y="4035307"/>
            <a:ext cx="5676810" cy="1200329"/>
          </a:xfrm>
          <a:prstGeom prst="rect">
            <a:avLst/>
          </a:prstGeom>
          <a:solidFill>
            <a:schemeClr val="accent6">
              <a:lumMod val="60000"/>
              <a:lumOff val="40000"/>
            </a:schemeClr>
          </a:solidFill>
        </p:spPr>
        <p:txBody>
          <a:bodyPr wrap="none">
            <a:spAutoFit/>
          </a:bodyPr>
          <a:lstStyle/>
          <a:p>
            <a:r>
              <a:rPr lang="en-GB" sz="2400" dirty="0"/>
              <a:t>Worksheet </a:t>
            </a:r>
            <a:r>
              <a:rPr lang="en-GB" sz="2400" dirty="0" smtClean="0"/>
              <a:t>6: </a:t>
            </a:r>
            <a:endParaRPr lang="en-GB" sz="2400" dirty="0">
              <a:hlinkClick r:id="rId3"/>
            </a:endParaRPr>
          </a:p>
          <a:p>
            <a:r>
              <a:rPr lang="en-GB" sz="2400" dirty="0" smtClean="0">
                <a:hlinkClick r:id="rId3"/>
              </a:rPr>
              <a:t>https</a:t>
            </a:r>
            <a:r>
              <a:rPr lang="en-GB" sz="2400" dirty="0">
                <a:hlinkClick r:id="rId3"/>
              </a:rPr>
              <a:t>://chrisjberry.github.io/datafluencyCB</a:t>
            </a:r>
            <a:r>
              <a:rPr lang="en-GB" sz="2400" dirty="0" smtClean="0">
                <a:hlinkClick r:id="rId3"/>
              </a:rPr>
              <a:t>/</a:t>
            </a:r>
            <a:endParaRPr lang="en-GB" sz="2400" dirty="0" smtClean="0"/>
          </a:p>
          <a:p>
            <a:r>
              <a:rPr lang="en-GB" sz="2400" dirty="0" smtClean="0"/>
              <a:t>(or DLE)</a:t>
            </a:r>
            <a:endParaRPr lang="en-GB" sz="2400" dirty="0"/>
          </a:p>
        </p:txBody>
      </p:sp>
      <p:sp>
        <p:nvSpPr>
          <p:cNvPr id="3" name="TextBox 2"/>
          <p:cNvSpPr txBox="1"/>
          <p:nvPr/>
        </p:nvSpPr>
        <p:spPr>
          <a:xfrm>
            <a:off x="1257300" y="1856376"/>
            <a:ext cx="8711231" cy="646331"/>
          </a:xfrm>
          <a:prstGeom prst="rect">
            <a:avLst/>
          </a:prstGeom>
          <a:noFill/>
        </p:spPr>
        <p:txBody>
          <a:bodyPr wrap="none" rtlCol="0">
            <a:spAutoFit/>
          </a:bodyPr>
          <a:lstStyle/>
          <a:p>
            <a:r>
              <a:rPr lang="en-GB" dirty="0" smtClean="0"/>
              <a:t>Finish for next session.</a:t>
            </a:r>
            <a:br>
              <a:rPr lang="en-GB" dirty="0" smtClean="0"/>
            </a:br>
            <a:r>
              <a:rPr lang="en-GB" dirty="0" smtClean="0"/>
              <a:t>Please ask me or Paul during the session if you have any questions on the code or concepts.</a:t>
            </a:r>
            <a:endParaRPr lang="en-GB" dirty="0"/>
          </a:p>
        </p:txBody>
      </p:sp>
      <p:sp>
        <p:nvSpPr>
          <p:cNvPr id="7" name="TextBox 6"/>
          <p:cNvSpPr txBox="1"/>
          <p:nvPr/>
        </p:nvSpPr>
        <p:spPr>
          <a:xfrm>
            <a:off x="3953820" y="5632790"/>
            <a:ext cx="4284378" cy="646331"/>
          </a:xfrm>
          <a:prstGeom prst="rect">
            <a:avLst/>
          </a:prstGeom>
          <a:solidFill>
            <a:schemeClr val="accent4">
              <a:lumMod val="40000"/>
              <a:lumOff val="60000"/>
            </a:schemeClr>
          </a:solidFill>
        </p:spPr>
        <p:txBody>
          <a:bodyPr wrap="none" rtlCol="0">
            <a:spAutoFit/>
          </a:bodyPr>
          <a:lstStyle/>
          <a:p>
            <a:pPr algn="ctr"/>
            <a:r>
              <a:rPr lang="en-GB" dirty="0" smtClean="0"/>
              <a:t>Remember, next week is our last session! </a:t>
            </a:r>
            <a:r>
              <a:rPr lang="en-GB" dirty="0" smtClean="0">
                <a:sym typeface="Wingdings" panose="05000000000000000000" pitchFamily="2" charset="2"/>
              </a:rPr>
              <a:t></a:t>
            </a:r>
            <a:br>
              <a:rPr lang="en-GB" dirty="0" smtClean="0">
                <a:sym typeface="Wingdings" panose="05000000000000000000" pitchFamily="2" charset="2"/>
              </a:rPr>
            </a:br>
            <a:r>
              <a:rPr lang="en-GB" dirty="0" smtClean="0">
                <a:sym typeface="Wingdings" panose="05000000000000000000" pitchFamily="2" charset="2"/>
              </a:rPr>
              <a:t>(Please bring your questions!)</a:t>
            </a:r>
            <a:endParaRPr lang="en-GB" b="1" dirty="0"/>
          </a:p>
        </p:txBody>
      </p:sp>
    </p:spTree>
    <p:extLst>
      <p:ext uri="{BB962C8B-B14F-4D97-AF65-F5344CB8AC3E}">
        <p14:creationId xmlns:p14="http://schemas.microsoft.com/office/powerpoint/2010/main" val="178463925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80">
                                          <p:stCondLst>
                                            <p:cond delay="0"/>
                                          </p:stCondLst>
                                        </p:cTn>
                                        <p:tgtEl>
                                          <p:spTgt spid="7"/>
                                        </p:tgtEl>
                                      </p:cBhvr>
                                    </p:animEffect>
                                    <p:anim calcmode="lin" valueType="num">
                                      <p:cBhvr>
                                        <p:cTn id="20"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5" dur="26">
                                          <p:stCondLst>
                                            <p:cond delay="650"/>
                                          </p:stCondLst>
                                        </p:cTn>
                                        <p:tgtEl>
                                          <p:spTgt spid="7"/>
                                        </p:tgtEl>
                                      </p:cBhvr>
                                      <p:to x="100000" y="60000"/>
                                    </p:animScale>
                                    <p:animScale>
                                      <p:cBhvr>
                                        <p:cTn id="26" dur="166" decel="50000">
                                          <p:stCondLst>
                                            <p:cond delay="676"/>
                                          </p:stCondLst>
                                        </p:cTn>
                                        <p:tgtEl>
                                          <p:spTgt spid="7"/>
                                        </p:tgtEl>
                                      </p:cBhvr>
                                      <p:to x="100000" y="100000"/>
                                    </p:animScale>
                                    <p:animScale>
                                      <p:cBhvr>
                                        <p:cTn id="27" dur="26">
                                          <p:stCondLst>
                                            <p:cond delay="1312"/>
                                          </p:stCondLst>
                                        </p:cTn>
                                        <p:tgtEl>
                                          <p:spTgt spid="7"/>
                                        </p:tgtEl>
                                      </p:cBhvr>
                                      <p:to x="100000" y="80000"/>
                                    </p:animScale>
                                    <p:animScale>
                                      <p:cBhvr>
                                        <p:cTn id="28" dur="166" decel="50000">
                                          <p:stCondLst>
                                            <p:cond delay="1338"/>
                                          </p:stCondLst>
                                        </p:cTn>
                                        <p:tgtEl>
                                          <p:spTgt spid="7"/>
                                        </p:tgtEl>
                                      </p:cBhvr>
                                      <p:to x="100000" y="100000"/>
                                    </p:animScale>
                                    <p:animScale>
                                      <p:cBhvr>
                                        <p:cTn id="29" dur="26">
                                          <p:stCondLst>
                                            <p:cond delay="1642"/>
                                          </p:stCondLst>
                                        </p:cTn>
                                        <p:tgtEl>
                                          <p:spTgt spid="7"/>
                                        </p:tgtEl>
                                      </p:cBhvr>
                                      <p:to x="100000" y="90000"/>
                                    </p:animScale>
                                    <p:animScale>
                                      <p:cBhvr>
                                        <p:cTn id="30" dur="166" decel="50000">
                                          <p:stCondLst>
                                            <p:cond delay="1668"/>
                                          </p:stCondLst>
                                        </p:cTn>
                                        <p:tgtEl>
                                          <p:spTgt spid="7"/>
                                        </p:tgtEl>
                                      </p:cBhvr>
                                      <p:to x="100000" y="100000"/>
                                    </p:animScale>
                                    <p:animScale>
                                      <p:cBhvr>
                                        <p:cTn id="31" dur="26">
                                          <p:stCondLst>
                                            <p:cond delay="1808"/>
                                          </p:stCondLst>
                                        </p:cTn>
                                        <p:tgtEl>
                                          <p:spTgt spid="7"/>
                                        </p:tgtEl>
                                      </p:cBhvr>
                                      <p:to x="100000" y="95000"/>
                                    </p:animScale>
                                    <p:animScale>
                                      <p:cBhvr>
                                        <p:cTn id="32"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P spid="3" grpId="0"/>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Repeated measures or within-subjects designs</a:t>
            </a:r>
            <a:endParaRPr lang="en-GB" dirty="0"/>
          </a:p>
        </p:txBody>
      </p:sp>
      <p:sp>
        <p:nvSpPr>
          <p:cNvPr id="3" name="Content Placeholder 2"/>
          <p:cNvSpPr>
            <a:spLocks noGrp="1"/>
          </p:cNvSpPr>
          <p:nvPr>
            <p:ph idx="1"/>
          </p:nvPr>
        </p:nvSpPr>
        <p:spPr>
          <a:xfrm>
            <a:off x="858945" y="1494617"/>
            <a:ext cx="5116286" cy="4525963"/>
          </a:xfrm>
        </p:spPr>
        <p:txBody>
          <a:bodyPr>
            <a:normAutofit/>
          </a:bodyPr>
          <a:lstStyle/>
          <a:p>
            <a:r>
              <a:rPr lang="en-GB" sz="2400" dirty="0" smtClean="0"/>
              <a:t>In a </a:t>
            </a:r>
            <a:r>
              <a:rPr lang="en-GB" sz="2400" dirty="0" smtClean="0">
                <a:solidFill>
                  <a:schemeClr val="tx2"/>
                </a:solidFill>
              </a:rPr>
              <a:t>within-subjects design</a:t>
            </a:r>
            <a:r>
              <a:rPr lang="en-GB" sz="2400" dirty="0" smtClean="0"/>
              <a:t>, each participant takes part in every condition in the design. </a:t>
            </a:r>
            <a:br>
              <a:rPr lang="en-GB" sz="2400" dirty="0" smtClean="0"/>
            </a:br>
            <a:r>
              <a:rPr lang="en-GB" sz="2400" dirty="0" smtClean="0"/>
              <a:t>e.g</a:t>
            </a:r>
            <a:r>
              <a:rPr lang="en-GB" sz="2400" dirty="0"/>
              <a:t>., performance on a cognitive task at time 1, time 2, and time 3.</a:t>
            </a:r>
          </a:p>
          <a:p>
            <a:r>
              <a:rPr lang="en-GB" sz="2400" dirty="0" smtClean="0"/>
              <a:t>Each participant therefore contributes </a:t>
            </a:r>
            <a:r>
              <a:rPr lang="en-GB" sz="2400" dirty="0">
                <a:solidFill>
                  <a:schemeClr val="tx2"/>
                </a:solidFill>
              </a:rPr>
              <a:t>m</a:t>
            </a:r>
            <a:r>
              <a:rPr lang="en-GB" sz="2400" dirty="0" smtClean="0">
                <a:solidFill>
                  <a:schemeClr val="tx2"/>
                </a:solidFill>
              </a:rPr>
              <a:t>ultiple scores</a:t>
            </a:r>
            <a:r>
              <a:rPr lang="en-GB" sz="2400" dirty="0" smtClean="0"/>
              <a:t/>
            </a:r>
            <a:br>
              <a:rPr lang="en-GB" sz="2400" dirty="0" smtClean="0"/>
            </a:br>
            <a:endParaRPr lang="en-GB" sz="2400" dirty="0" smtClean="0"/>
          </a:p>
          <a:p>
            <a:r>
              <a:rPr lang="en-GB" sz="2400" dirty="0" smtClean="0"/>
              <a:t>The terms </a:t>
            </a:r>
            <a:r>
              <a:rPr lang="en-GB" sz="2400" dirty="0" smtClean="0">
                <a:solidFill>
                  <a:schemeClr val="tx2"/>
                </a:solidFill>
              </a:rPr>
              <a:t>repeated measures </a:t>
            </a:r>
            <a:r>
              <a:rPr lang="en-GB" sz="2400" dirty="0" smtClean="0"/>
              <a:t>and </a:t>
            </a:r>
            <a:r>
              <a:rPr lang="en-GB" sz="2400" dirty="0" smtClean="0">
                <a:solidFill>
                  <a:schemeClr val="tx2"/>
                </a:solidFill>
              </a:rPr>
              <a:t>within-subjects are </a:t>
            </a:r>
            <a:r>
              <a:rPr lang="en-GB" sz="2400" dirty="0" smtClean="0"/>
              <a:t>used interchangeably.</a:t>
            </a:r>
            <a:endParaRPr lang="en-GB"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pic>
        <p:nvPicPr>
          <p:cNvPr id="8" name="Picture 7"/>
          <p:cNvPicPr>
            <a:picLocks noChangeAspect="1"/>
          </p:cNvPicPr>
          <p:nvPr/>
        </p:nvPicPr>
        <p:blipFill>
          <a:blip r:embed="rId2"/>
          <a:stretch>
            <a:fillRect/>
          </a:stretch>
        </p:blipFill>
        <p:spPr>
          <a:xfrm>
            <a:off x="7205093" y="2376280"/>
            <a:ext cx="3791479" cy="1381318"/>
          </a:xfrm>
          <a:prstGeom prst="rect">
            <a:avLst/>
          </a:prstGeom>
        </p:spPr>
      </p:pic>
      <p:sp>
        <p:nvSpPr>
          <p:cNvPr id="5" name="TextBox 4"/>
          <p:cNvSpPr txBox="1"/>
          <p:nvPr/>
        </p:nvSpPr>
        <p:spPr>
          <a:xfrm>
            <a:off x="7634378" y="4071668"/>
            <a:ext cx="2941607" cy="738664"/>
          </a:xfrm>
          <a:prstGeom prst="rect">
            <a:avLst/>
          </a:prstGeom>
          <a:noFill/>
        </p:spPr>
        <p:txBody>
          <a:bodyPr wrap="square" rtlCol="0">
            <a:spAutoFit/>
          </a:bodyPr>
          <a:lstStyle/>
          <a:p>
            <a:r>
              <a:rPr lang="en-GB" sz="1400" dirty="0" smtClean="0">
                <a:solidFill>
                  <a:schemeClr val="tx2"/>
                </a:solidFill>
              </a:rPr>
              <a:t>Three scores per participant</a:t>
            </a:r>
          </a:p>
          <a:p>
            <a:r>
              <a:rPr lang="en-GB" sz="1400" dirty="0" smtClean="0">
                <a:solidFill>
                  <a:schemeClr val="tx2"/>
                </a:solidFill>
              </a:rPr>
              <a:t>on the dependent variable </a:t>
            </a:r>
            <a:br>
              <a:rPr lang="en-GB" sz="1400" dirty="0" smtClean="0">
                <a:solidFill>
                  <a:schemeClr val="tx2"/>
                </a:solidFill>
              </a:rPr>
            </a:br>
            <a:r>
              <a:rPr lang="en-GB" sz="1400" dirty="0" smtClean="0">
                <a:solidFill>
                  <a:schemeClr val="tx2"/>
                </a:solidFill>
              </a:rPr>
              <a:t>(e.g., accuracy on a task)</a:t>
            </a:r>
            <a:endParaRPr lang="en-GB" sz="1400" dirty="0">
              <a:solidFill>
                <a:schemeClr val="tx2"/>
              </a:solidFill>
            </a:endParaRPr>
          </a:p>
        </p:txBody>
      </p:sp>
    </p:spTree>
    <p:extLst>
      <p:ext uri="{BB962C8B-B14F-4D97-AF65-F5344CB8AC3E}">
        <p14:creationId xmlns:p14="http://schemas.microsoft.com/office/powerpoint/2010/main" val="2042449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Repeated measures or within-subjects designs</a:t>
            </a:r>
            <a:endParaRPr lang="en-GB" dirty="0"/>
          </a:p>
        </p:txBody>
      </p:sp>
      <p:sp>
        <p:nvSpPr>
          <p:cNvPr id="3" name="Content Placeholder 2"/>
          <p:cNvSpPr>
            <a:spLocks noGrp="1"/>
          </p:cNvSpPr>
          <p:nvPr>
            <p:ph idx="1"/>
          </p:nvPr>
        </p:nvSpPr>
        <p:spPr>
          <a:xfrm>
            <a:off x="439126" y="2200859"/>
            <a:ext cx="5418210" cy="2456281"/>
          </a:xfrm>
        </p:spPr>
        <p:txBody>
          <a:bodyPr>
            <a:normAutofit/>
          </a:bodyPr>
          <a:lstStyle/>
          <a:p>
            <a:pPr marL="0" indent="0">
              <a:buNone/>
            </a:pPr>
            <a:r>
              <a:rPr lang="en-GB" sz="2400" dirty="0" smtClean="0"/>
              <a:t>The levels of the independent variable are usually referred to as </a:t>
            </a:r>
            <a:r>
              <a:rPr lang="en-GB" sz="2400" b="1" dirty="0" smtClean="0">
                <a:solidFill>
                  <a:schemeClr val="tx2"/>
                </a:solidFill>
              </a:rPr>
              <a:t>conditions</a:t>
            </a:r>
          </a:p>
          <a:p>
            <a:pPr marL="457200" lvl="1" indent="0">
              <a:buNone/>
            </a:pPr>
            <a:r>
              <a:rPr lang="en-GB" sz="2400" dirty="0" smtClean="0"/>
              <a:t>E.g., Time has 3 levels or conditions, </a:t>
            </a:r>
          </a:p>
          <a:p>
            <a:pPr marL="457200" lvl="1" indent="0">
              <a:buNone/>
            </a:pPr>
            <a:r>
              <a:rPr lang="en-GB" sz="2400" dirty="0" smtClean="0"/>
              <a:t>time 1, time 2, time 3</a:t>
            </a:r>
          </a:p>
          <a:p>
            <a:pPr marL="457200" lvl="1" indent="0">
              <a:buNone/>
            </a:pPr>
            <a:endParaRPr lang="en-GB"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cxnSp>
        <p:nvCxnSpPr>
          <p:cNvPr id="9" name="Straight Arrow Connector 8"/>
          <p:cNvCxnSpPr/>
          <p:nvPr/>
        </p:nvCxnSpPr>
        <p:spPr>
          <a:xfrm flipH="1" flipV="1">
            <a:off x="8971473" y="4080294"/>
            <a:ext cx="232912" cy="6124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9727723" y="4080294"/>
            <a:ext cx="2873" cy="6124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10317192" y="4080294"/>
            <a:ext cx="296177" cy="6124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923472" y="4910935"/>
            <a:ext cx="6268527" cy="707886"/>
          </a:xfrm>
          <a:prstGeom prst="rect">
            <a:avLst/>
          </a:prstGeom>
        </p:spPr>
        <p:txBody>
          <a:bodyPr wrap="square">
            <a:spAutoFit/>
          </a:bodyPr>
          <a:lstStyle/>
          <a:p>
            <a:pPr lvl="1"/>
            <a:r>
              <a:rPr lang="en-GB" sz="2000" dirty="0"/>
              <a:t>ANOVA can be used to determine whether </a:t>
            </a:r>
            <a:r>
              <a:rPr lang="en-GB" sz="2000" dirty="0" smtClean="0"/>
              <a:t>there’s evidence that the </a:t>
            </a:r>
            <a:r>
              <a:rPr lang="en-GB" sz="2000" b="1" dirty="0">
                <a:solidFill>
                  <a:schemeClr val="tx2"/>
                </a:solidFill>
              </a:rPr>
              <a:t>Ms </a:t>
            </a:r>
            <a:r>
              <a:rPr lang="en-GB" sz="2000" dirty="0" smtClean="0"/>
              <a:t>(</a:t>
            </a:r>
            <a:r>
              <a:rPr lang="en-GB" sz="2000" b="1" dirty="0" smtClean="0">
                <a:solidFill>
                  <a:schemeClr val="tx2"/>
                </a:solidFill>
              </a:rPr>
              <a:t>means) </a:t>
            </a:r>
            <a:r>
              <a:rPr lang="en-GB" sz="2000" b="1" dirty="0">
                <a:solidFill>
                  <a:schemeClr val="tx2"/>
                </a:solidFill>
              </a:rPr>
              <a:t>of the </a:t>
            </a:r>
            <a:r>
              <a:rPr lang="en-GB" sz="2000" b="1" dirty="0" smtClean="0">
                <a:solidFill>
                  <a:schemeClr val="tx2"/>
                </a:solidFill>
              </a:rPr>
              <a:t>conditions differ.</a:t>
            </a:r>
            <a:endParaRPr lang="en-GB" sz="2000" b="1" dirty="0">
              <a:solidFill>
                <a:schemeClr val="tx2"/>
              </a:solidFill>
            </a:endParaRPr>
          </a:p>
        </p:txBody>
      </p:sp>
      <p:pic>
        <p:nvPicPr>
          <p:cNvPr id="18" name="Picture 17"/>
          <p:cNvPicPr>
            <a:picLocks noChangeAspect="1"/>
          </p:cNvPicPr>
          <p:nvPr/>
        </p:nvPicPr>
        <p:blipFill>
          <a:blip r:embed="rId2"/>
          <a:stretch>
            <a:fillRect/>
          </a:stretch>
        </p:blipFill>
        <p:spPr>
          <a:xfrm>
            <a:off x="7308645" y="2316443"/>
            <a:ext cx="3791479" cy="1695687"/>
          </a:xfrm>
          <a:prstGeom prst="rect">
            <a:avLst/>
          </a:prstGeom>
        </p:spPr>
      </p:pic>
    </p:spTree>
    <p:extLst>
      <p:ext uri="{BB962C8B-B14F-4D97-AF65-F5344CB8AC3E}">
        <p14:creationId xmlns:p14="http://schemas.microsoft.com/office/powerpoint/2010/main" val="3251947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1069"/>
            <a:ext cx="10972800" cy="603186"/>
          </a:xfrm>
        </p:spPr>
        <p:txBody>
          <a:bodyPr/>
          <a:lstStyle/>
          <a:p>
            <a:r>
              <a:rPr lang="en-GB" dirty="0" smtClean="0"/>
              <a:t>Individual differences</a:t>
            </a:r>
            <a:endParaRPr lang="en-GB" dirty="0"/>
          </a:p>
        </p:txBody>
      </p:sp>
      <p:sp>
        <p:nvSpPr>
          <p:cNvPr id="3" name="Content Placeholder 2"/>
          <p:cNvSpPr>
            <a:spLocks noGrp="1"/>
          </p:cNvSpPr>
          <p:nvPr>
            <p:ph idx="1"/>
          </p:nvPr>
        </p:nvSpPr>
        <p:spPr>
          <a:xfrm>
            <a:off x="1224127" y="1613647"/>
            <a:ext cx="5159828" cy="4742704"/>
          </a:xfrm>
        </p:spPr>
        <p:txBody>
          <a:bodyPr>
            <a:normAutofit/>
          </a:bodyPr>
          <a:lstStyle/>
          <a:p>
            <a:pPr marL="457200" lvl="1" indent="-282575"/>
            <a:r>
              <a:rPr lang="en-GB" sz="2000" dirty="0" smtClean="0"/>
              <a:t>Participants’ performance is often </a:t>
            </a:r>
            <a:r>
              <a:rPr lang="en-GB" sz="2000" i="1" dirty="0" smtClean="0">
                <a:solidFill>
                  <a:schemeClr val="tx2"/>
                </a:solidFill>
              </a:rPr>
              <a:t>correlated</a:t>
            </a:r>
            <a:r>
              <a:rPr lang="en-GB" sz="2000" dirty="0" smtClean="0"/>
              <a:t> across conditions:</a:t>
            </a:r>
            <a:br>
              <a:rPr lang="en-GB" sz="2000" dirty="0" smtClean="0"/>
            </a:br>
            <a:r>
              <a:rPr lang="en-GB" sz="2000" dirty="0" smtClean="0"/>
              <a:t>e.g., if perform well at time 1, likely perform well at time 2, and time 3. </a:t>
            </a:r>
          </a:p>
          <a:p>
            <a:pPr marL="457200" lvl="1" indent="-282575"/>
            <a:r>
              <a:rPr lang="en-GB" sz="2000" dirty="0" smtClean="0"/>
              <a:t>Thus, some </a:t>
            </a:r>
            <a:r>
              <a:rPr lang="en-GB" sz="2000" dirty="0" smtClean="0">
                <a:solidFill>
                  <a:schemeClr val="tx2"/>
                </a:solidFill>
              </a:rPr>
              <a:t>variability in the dependent variable is explained by the participants</a:t>
            </a:r>
            <a:r>
              <a:rPr lang="en-GB" sz="2000" dirty="0" smtClean="0"/>
              <a:t> themselves.</a:t>
            </a:r>
          </a:p>
          <a:p>
            <a:pPr marL="457200" lvl="1" indent="-282575"/>
            <a:r>
              <a:rPr lang="en-GB" sz="2000" dirty="0" smtClean="0"/>
              <a:t>We’d like to </a:t>
            </a:r>
            <a:r>
              <a:rPr lang="en-GB" sz="2000" dirty="0" smtClean="0">
                <a:solidFill>
                  <a:schemeClr val="tx2"/>
                </a:solidFill>
              </a:rPr>
              <a:t>account for this </a:t>
            </a:r>
            <a:r>
              <a:rPr lang="en-GB" sz="2000" dirty="0" smtClean="0"/>
              <a:t>in some way, before looking at the effect of the independent variable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pic>
        <p:nvPicPr>
          <p:cNvPr id="6" name="Picture 5"/>
          <p:cNvPicPr>
            <a:picLocks noChangeAspect="1"/>
          </p:cNvPicPr>
          <p:nvPr/>
        </p:nvPicPr>
        <p:blipFill>
          <a:blip r:embed="rId3"/>
          <a:stretch>
            <a:fillRect/>
          </a:stretch>
        </p:blipFill>
        <p:spPr>
          <a:xfrm>
            <a:off x="7195930" y="1311216"/>
            <a:ext cx="3868885" cy="3954104"/>
          </a:xfrm>
          <a:prstGeom prst="rect">
            <a:avLst/>
          </a:prstGeom>
        </p:spPr>
      </p:pic>
      <p:sp>
        <p:nvSpPr>
          <p:cNvPr id="5" name="TextBox 4"/>
          <p:cNvSpPr txBox="1"/>
          <p:nvPr/>
        </p:nvSpPr>
        <p:spPr>
          <a:xfrm>
            <a:off x="7341132" y="5472281"/>
            <a:ext cx="3578480" cy="338554"/>
          </a:xfrm>
          <a:prstGeom prst="rect">
            <a:avLst/>
          </a:prstGeom>
          <a:noFill/>
        </p:spPr>
        <p:txBody>
          <a:bodyPr wrap="none" rtlCol="0">
            <a:spAutoFit/>
          </a:bodyPr>
          <a:lstStyle/>
          <a:p>
            <a:r>
              <a:rPr lang="en-GB" sz="1600" dirty="0" smtClean="0">
                <a:solidFill>
                  <a:schemeClr val="tx2"/>
                </a:solidFill>
              </a:rPr>
              <a:t>Consistencies </a:t>
            </a:r>
            <a:r>
              <a:rPr lang="en-GB" sz="1600" i="1" dirty="0" smtClean="0">
                <a:solidFill>
                  <a:schemeClr val="tx2"/>
                </a:solidFill>
              </a:rPr>
              <a:t>within</a:t>
            </a:r>
            <a:r>
              <a:rPr lang="en-GB" sz="1600" dirty="0" smtClean="0">
                <a:solidFill>
                  <a:schemeClr val="tx2"/>
                </a:solidFill>
              </a:rPr>
              <a:t> participants evident</a:t>
            </a:r>
            <a:endParaRPr lang="en-GB" sz="1600" dirty="0">
              <a:solidFill>
                <a:schemeClr val="tx2"/>
              </a:solidFill>
            </a:endParaRPr>
          </a:p>
        </p:txBody>
      </p:sp>
    </p:spTree>
    <p:extLst>
      <p:ext uri="{BB962C8B-B14F-4D97-AF65-F5344CB8AC3E}">
        <p14:creationId xmlns:p14="http://schemas.microsoft.com/office/powerpoint/2010/main" val="417894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914971" y="6060089"/>
            <a:ext cx="3420167" cy="646331"/>
          </a:xfrm>
          <a:prstGeom prst="rect">
            <a:avLst/>
          </a:prstGeom>
          <a:noFill/>
        </p:spPr>
        <p:txBody>
          <a:bodyPr wrap="square" rtlCol="0">
            <a:spAutoFit/>
          </a:bodyPr>
          <a:lstStyle/>
          <a:p>
            <a:r>
              <a:rPr lang="en-GB" sz="1200" dirty="0" smtClean="0">
                <a:latin typeface="+mj-lt"/>
              </a:rPr>
              <a:t>Area of box = variance in DV to be explained.</a:t>
            </a:r>
          </a:p>
          <a:p>
            <a:r>
              <a:rPr lang="en-GB" sz="1200" dirty="0" smtClean="0">
                <a:latin typeface="+mj-lt"/>
              </a:rPr>
              <a:t>Area outside circle = the remaining variance to be explained, also called the residual or error variance</a:t>
            </a:r>
          </a:p>
        </p:txBody>
      </p:sp>
      <p:sp>
        <p:nvSpPr>
          <p:cNvPr id="2" name="Title 1"/>
          <p:cNvSpPr>
            <a:spLocks noGrp="1"/>
          </p:cNvSpPr>
          <p:nvPr>
            <p:ph type="title"/>
          </p:nvPr>
        </p:nvSpPr>
        <p:spPr>
          <a:xfrm>
            <a:off x="609600" y="274638"/>
            <a:ext cx="10972800" cy="597617"/>
          </a:xfrm>
        </p:spPr>
        <p:txBody>
          <a:bodyPr>
            <a:normAutofit/>
          </a:bodyPr>
          <a:lstStyle/>
          <a:p>
            <a:r>
              <a:rPr lang="en-GB" sz="2400" dirty="0" smtClean="0"/>
              <a:t>Repeated measures ANOVA: representation</a:t>
            </a:r>
            <a:endParaRPr lang="en-GB" sz="2400" dirty="0"/>
          </a:p>
        </p:txBody>
      </p:sp>
      <p:sp>
        <p:nvSpPr>
          <p:cNvPr id="3" name="Content Placeholder 2"/>
          <p:cNvSpPr>
            <a:spLocks noGrp="1"/>
          </p:cNvSpPr>
          <p:nvPr>
            <p:ph idx="1"/>
          </p:nvPr>
        </p:nvSpPr>
        <p:spPr>
          <a:xfrm>
            <a:off x="1127224" y="1186251"/>
            <a:ext cx="4482096" cy="5121275"/>
          </a:xfrm>
        </p:spPr>
        <p:txBody>
          <a:bodyPr>
            <a:normAutofit/>
          </a:bodyPr>
          <a:lstStyle/>
          <a:p>
            <a:pPr marL="457200" lvl="1" indent="-282575"/>
            <a:r>
              <a:rPr lang="en-GB" sz="1800" dirty="0"/>
              <a:t>In </a:t>
            </a:r>
            <a:r>
              <a:rPr lang="en-GB" sz="1800" dirty="0" smtClean="0"/>
              <a:t>a repeated </a:t>
            </a:r>
            <a:r>
              <a:rPr lang="en-GB" sz="1800" dirty="0"/>
              <a:t>measures </a:t>
            </a:r>
            <a:r>
              <a:rPr lang="en-GB" sz="1800" dirty="0" smtClean="0"/>
              <a:t>ANOVA:</a:t>
            </a:r>
          </a:p>
          <a:p>
            <a:pPr marL="574675" lvl="2" indent="0">
              <a:buNone/>
            </a:pPr>
            <a:r>
              <a:rPr lang="en-GB" sz="1800" dirty="0" smtClean="0"/>
              <a:t>1.</a:t>
            </a:r>
            <a:r>
              <a:rPr lang="en-GB" sz="1800" dirty="0" smtClean="0">
                <a:solidFill>
                  <a:schemeClr val="tx2"/>
                </a:solidFill>
              </a:rPr>
              <a:t> </a:t>
            </a:r>
            <a:r>
              <a:rPr lang="en-GB" sz="1800" dirty="0" smtClean="0"/>
              <a:t>The variance explained by the </a:t>
            </a:r>
            <a:r>
              <a:rPr lang="en-GB" sz="1800" b="1" dirty="0" smtClean="0">
                <a:solidFill>
                  <a:srgbClr val="006600"/>
                </a:solidFill>
              </a:rPr>
              <a:t>participant</a:t>
            </a:r>
            <a:r>
              <a:rPr lang="en-GB" sz="1800" b="1" dirty="0" smtClean="0">
                <a:solidFill>
                  <a:schemeClr val="tx2"/>
                </a:solidFill>
              </a:rPr>
              <a:t> </a:t>
            </a:r>
            <a:r>
              <a:rPr lang="en-GB" sz="1800" dirty="0" smtClean="0"/>
              <a:t>is first accounted for.</a:t>
            </a:r>
            <a:endParaRPr lang="en-GB" sz="1800" dirty="0"/>
          </a:p>
          <a:p>
            <a:pPr marL="574675" lvl="2" indent="0">
              <a:buNone/>
            </a:pPr>
            <a:r>
              <a:rPr lang="en-GB" sz="1800" dirty="0" smtClean="0"/>
              <a:t>2. Then </a:t>
            </a:r>
            <a:r>
              <a:rPr lang="en-GB" sz="1800" dirty="0"/>
              <a:t>the unique contribution of the </a:t>
            </a:r>
            <a:r>
              <a:rPr lang="en-GB" sz="1800" b="1" dirty="0">
                <a:solidFill>
                  <a:schemeClr val="accent6">
                    <a:lumMod val="50000"/>
                  </a:schemeClr>
                </a:solidFill>
              </a:rPr>
              <a:t>independent </a:t>
            </a:r>
            <a:r>
              <a:rPr lang="en-GB" sz="1800" b="1" dirty="0" smtClean="0">
                <a:solidFill>
                  <a:schemeClr val="accent6">
                    <a:lumMod val="50000"/>
                  </a:schemeClr>
                </a:solidFill>
              </a:rPr>
              <a:t>variable </a:t>
            </a:r>
            <a:r>
              <a:rPr lang="en-GB" sz="1800" dirty="0" smtClean="0"/>
              <a:t>(e.g., </a:t>
            </a:r>
            <a:r>
              <a:rPr lang="en-GB" sz="1800" dirty="0" smtClean="0">
                <a:solidFill>
                  <a:schemeClr val="accent6">
                    <a:lumMod val="50000"/>
                  </a:schemeClr>
                </a:solidFill>
              </a:rPr>
              <a:t>Time</a:t>
            </a:r>
            <a:r>
              <a:rPr lang="en-GB" sz="1800" dirty="0" smtClean="0"/>
              <a:t>) is assessed.</a:t>
            </a:r>
            <a:endParaRPr lang="en-GB" sz="1800" dirty="0"/>
          </a:p>
          <a:p>
            <a:pPr marL="457200" lvl="1" indent="-282575"/>
            <a:r>
              <a:rPr lang="en-GB" sz="1800" dirty="0" smtClean="0"/>
              <a:t>Once </a:t>
            </a:r>
            <a:r>
              <a:rPr lang="en-GB" sz="1800" b="1" dirty="0">
                <a:solidFill>
                  <a:srgbClr val="006600"/>
                </a:solidFill>
              </a:rPr>
              <a:t>participant</a:t>
            </a:r>
            <a:r>
              <a:rPr lang="en-GB" sz="1800" dirty="0" smtClean="0"/>
              <a:t> has been accounted for, the </a:t>
            </a:r>
            <a:r>
              <a:rPr lang="en-GB" sz="1800" b="1" dirty="0" smtClean="0">
                <a:solidFill>
                  <a:schemeClr val="accent6">
                    <a:lumMod val="50000"/>
                  </a:schemeClr>
                </a:solidFill>
              </a:rPr>
              <a:t>independent variable </a:t>
            </a:r>
            <a:r>
              <a:rPr lang="en-GB" sz="1800" dirty="0" smtClean="0"/>
              <a:t>explains a greater proportion of the </a:t>
            </a:r>
            <a:r>
              <a:rPr lang="en-GB" sz="1800" i="1" dirty="0" smtClean="0"/>
              <a:t>remaining variance</a:t>
            </a:r>
            <a:r>
              <a:rPr lang="en-GB" sz="1800" dirty="0" smtClean="0"/>
              <a:t>, compared to a model that does not include </a:t>
            </a:r>
            <a:r>
              <a:rPr lang="en-GB" sz="1800" b="1" dirty="0" smtClean="0">
                <a:solidFill>
                  <a:srgbClr val="006600"/>
                </a:solidFill>
              </a:rPr>
              <a:t>participant</a:t>
            </a:r>
            <a:r>
              <a:rPr lang="en-GB" sz="1800" dirty="0" smtClean="0"/>
              <a:t>. </a:t>
            </a:r>
          </a:p>
          <a:p>
            <a:pPr marL="457200" lvl="1" indent="-282575"/>
            <a:r>
              <a:rPr lang="en-GB" sz="1800" dirty="0" smtClean="0"/>
              <a:t>It’s therefore more likely there’s evidence for </a:t>
            </a:r>
            <a:r>
              <a:rPr lang="en-GB" sz="1800" b="1" dirty="0">
                <a:solidFill>
                  <a:schemeClr val="accent6">
                    <a:lumMod val="50000"/>
                  </a:schemeClr>
                </a:solidFill>
              </a:rPr>
              <a:t>independent variable’s </a:t>
            </a:r>
            <a:r>
              <a:rPr lang="en-GB" sz="1800" dirty="0" smtClean="0"/>
              <a:t>unique contribution to the prediction of the outcome.</a:t>
            </a:r>
            <a:br>
              <a:rPr lang="en-GB" sz="1800" dirty="0" smtClean="0"/>
            </a:br>
            <a:endParaRPr lang="en-GB" sz="1800" dirty="0"/>
          </a:p>
        </p:txBody>
      </p:sp>
      <p:sp>
        <p:nvSpPr>
          <p:cNvPr id="4" name="Slide Number Placeholder 3"/>
          <p:cNvSpPr>
            <a:spLocks noGrp="1"/>
          </p:cNvSpPr>
          <p:nvPr>
            <p:ph type="sldNum" sz="quarter" idx="12"/>
          </p:nvPr>
        </p:nvSpPr>
        <p:spPr>
          <a:xfrm>
            <a:off x="9196184" y="6281867"/>
            <a:ext cx="2844800" cy="365125"/>
          </a:xfrm>
        </p:spPr>
        <p:txBody>
          <a:bodyPr/>
          <a:lstStyle/>
          <a:p>
            <a:fld id="{B6F15528-21DE-4FAA-801E-634DDDAF4B2B}" type="slidenum">
              <a:rPr lang="en-US" smtClean="0"/>
              <a:pPr/>
              <a:t>5</a:t>
            </a:fld>
            <a:endParaRPr lang="en-US" dirty="0"/>
          </a:p>
        </p:txBody>
      </p:sp>
      <p:sp>
        <p:nvSpPr>
          <p:cNvPr id="6" name="Rectangle 5"/>
          <p:cNvSpPr/>
          <p:nvPr/>
        </p:nvSpPr>
        <p:spPr>
          <a:xfrm>
            <a:off x="6914971" y="1249297"/>
            <a:ext cx="3420167" cy="2180658"/>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p:nvSpPr>
        <p:spPr>
          <a:xfrm>
            <a:off x="7273543" y="1915190"/>
            <a:ext cx="1084858" cy="1083460"/>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p:cNvSpPr txBox="1"/>
          <p:nvPr/>
        </p:nvSpPr>
        <p:spPr>
          <a:xfrm>
            <a:off x="7094729" y="1523935"/>
            <a:ext cx="1226426" cy="369332"/>
          </a:xfrm>
          <a:prstGeom prst="rect">
            <a:avLst/>
          </a:prstGeom>
          <a:noFill/>
        </p:spPr>
        <p:txBody>
          <a:bodyPr wrap="none" rtlCol="0">
            <a:spAutoFit/>
          </a:bodyPr>
          <a:lstStyle/>
          <a:p>
            <a:r>
              <a:rPr lang="en-GB" b="1" dirty="0" smtClean="0">
                <a:solidFill>
                  <a:schemeClr val="accent3">
                    <a:lumMod val="50000"/>
                  </a:schemeClr>
                </a:solidFill>
              </a:rPr>
              <a:t>Participant</a:t>
            </a:r>
            <a:endParaRPr lang="en-GB" b="1" baseline="-25000" dirty="0">
              <a:solidFill>
                <a:schemeClr val="accent3">
                  <a:lumMod val="50000"/>
                </a:schemeClr>
              </a:solidFill>
            </a:endParaRPr>
          </a:p>
        </p:txBody>
      </p:sp>
      <p:sp>
        <p:nvSpPr>
          <p:cNvPr id="12" name="Rectangle 11"/>
          <p:cNvSpPr/>
          <p:nvPr/>
        </p:nvSpPr>
        <p:spPr>
          <a:xfrm>
            <a:off x="6900089" y="3734824"/>
            <a:ext cx="3420167" cy="2180658"/>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p:cNvSpPr/>
          <p:nvPr/>
        </p:nvSpPr>
        <p:spPr>
          <a:xfrm>
            <a:off x="8757327" y="4337541"/>
            <a:ext cx="1005145" cy="974003"/>
          </a:xfrm>
          <a:prstGeom prst="ellipse">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6">
                  <a:lumMod val="75000"/>
                </a:schemeClr>
              </a:solidFill>
            </a:endParaRPr>
          </a:p>
        </p:txBody>
      </p:sp>
      <p:sp>
        <p:nvSpPr>
          <p:cNvPr id="14" name="TextBox 13"/>
          <p:cNvSpPr txBox="1"/>
          <p:nvPr/>
        </p:nvSpPr>
        <p:spPr>
          <a:xfrm>
            <a:off x="8921315" y="3968209"/>
            <a:ext cx="657552" cy="369332"/>
          </a:xfrm>
          <a:prstGeom prst="rect">
            <a:avLst/>
          </a:prstGeom>
          <a:noFill/>
        </p:spPr>
        <p:txBody>
          <a:bodyPr wrap="none" rtlCol="0">
            <a:spAutoFit/>
          </a:bodyPr>
          <a:lstStyle/>
          <a:p>
            <a:r>
              <a:rPr lang="en-GB" b="1" dirty="0" smtClean="0">
                <a:solidFill>
                  <a:schemeClr val="accent6">
                    <a:lumMod val="50000"/>
                  </a:schemeClr>
                </a:solidFill>
              </a:rPr>
              <a:t>Time</a:t>
            </a:r>
            <a:endParaRPr lang="en-GB" b="1" baseline="-25000" dirty="0">
              <a:solidFill>
                <a:schemeClr val="accent6">
                  <a:lumMod val="50000"/>
                </a:schemeClr>
              </a:solidFill>
            </a:endParaRPr>
          </a:p>
        </p:txBody>
      </p:sp>
      <p:sp>
        <p:nvSpPr>
          <p:cNvPr id="15" name="Oval 14"/>
          <p:cNvSpPr/>
          <p:nvPr/>
        </p:nvSpPr>
        <p:spPr>
          <a:xfrm>
            <a:off x="7258661" y="4400717"/>
            <a:ext cx="1105890" cy="1104465"/>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p:cNvSpPr txBox="1"/>
          <p:nvPr/>
        </p:nvSpPr>
        <p:spPr>
          <a:xfrm>
            <a:off x="7079847" y="4009462"/>
            <a:ext cx="1226426" cy="369332"/>
          </a:xfrm>
          <a:prstGeom prst="rect">
            <a:avLst/>
          </a:prstGeom>
          <a:noFill/>
        </p:spPr>
        <p:txBody>
          <a:bodyPr wrap="none" rtlCol="0">
            <a:spAutoFit/>
          </a:bodyPr>
          <a:lstStyle/>
          <a:p>
            <a:r>
              <a:rPr lang="en-GB" b="1" dirty="0" smtClean="0">
                <a:solidFill>
                  <a:schemeClr val="accent3">
                    <a:lumMod val="50000"/>
                  </a:schemeClr>
                </a:solidFill>
              </a:rPr>
              <a:t>Participant</a:t>
            </a:r>
            <a:endParaRPr lang="en-GB" b="1" baseline="-25000" dirty="0">
              <a:solidFill>
                <a:schemeClr val="accent3">
                  <a:lumMod val="50000"/>
                </a:schemeClr>
              </a:solidFill>
            </a:endParaRPr>
          </a:p>
        </p:txBody>
      </p:sp>
      <p:sp>
        <p:nvSpPr>
          <p:cNvPr id="5" name="TextBox 4"/>
          <p:cNvSpPr txBox="1"/>
          <p:nvPr/>
        </p:nvSpPr>
        <p:spPr>
          <a:xfrm>
            <a:off x="6551462" y="1186251"/>
            <a:ext cx="301686" cy="369332"/>
          </a:xfrm>
          <a:prstGeom prst="rect">
            <a:avLst/>
          </a:prstGeom>
          <a:noFill/>
        </p:spPr>
        <p:txBody>
          <a:bodyPr wrap="none" rtlCol="0">
            <a:spAutoFit/>
          </a:bodyPr>
          <a:lstStyle/>
          <a:p>
            <a:r>
              <a:rPr lang="en-GB" dirty="0" smtClean="0">
                <a:solidFill>
                  <a:schemeClr val="accent3">
                    <a:lumMod val="50000"/>
                  </a:schemeClr>
                </a:solidFill>
              </a:rPr>
              <a:t>1</a:t>
            </a:r>
            <a:endParaRPr lang="en-GB" dirty="0">
              <a:solidFill>
                <a:schemeClr val="accent3">
                  <a:lumMod val="50000"/>
                </a:schemeClr>
              </a:solidFill>
            </a:endParaRPr>
          </a:p>
        </p:txBody>
      </p:sp>
      <p:sp>
        <p:nvSpPr>
          <p:cNvPr id="17" name="TextBox 16"/>
          <p:cNvSpPr txBox="1"/>
          <p:nvPr/>
        </p:nvSpPr>
        <p:spPr>
          <a:xfrm>
            <a:off x="6565641" y="3671778"/>
            <a:ext cx="301686" cy="369332"/>
          </a:xfrm>
          <a:prstGeom prst="rect">
            <a:avLst/>
          </a:prstGeom>
          <a:noFill/>
        </p:spPr>
        <p:txBody>
          <a:bodyPr wrap="none" rtlCol="0">
            <a:spAutoFit/>
          </a:bodyPr>
          <a:lstStyle/>
          <a:p>
            <a:r>
              <a:rPr lang="en-GB" dirty="0" smtClean="0">
                <a:solidFill>
                  <a:schemeClr val="accent3">
                    <a:lumMod val="50000"/>
                  </a:schemeClr>
                </a:solidFill>
              </a:rPr>
              <a:t>2</a:t>
            </a:r>
            <a:endParaRPr lang="en-GB" dirty="0">
              <a:solidFill>
                <a:schemeClr val="accent3">
                  <a:lumMod val="50000"/>
                </a:schemeClr>
              </a:solidFill>
            </a:endParaRPr>
          </a:p>
        </p:txBody>
      </p:sp>
    </p:spTree>
    <p:extLst>
      <p:ext uri="{BB962C8B-B14F-4D97-AF65-F5344CB8AC3E}">
        <p14:creationId xmlns:p14="http://schemas.microsoft.com/office/powerpoint/2010/main" val="1463765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3"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1+#ppt_w/2"/>
                                          </p:val>
                                        </p:tav>
                                        <p:tav tm="100000">
                                          <p:val>
                                            <p:strVal val="#ppt_x"/>
                                          </p:val>
                                        </p:tav>
                                      </p:tavLst>
                                    </p:anim>
                                    <p:anim calcmode="lin" valueType="num">
                                      <p:cBhvr additive="base">
                                        <p:cTn id="38" dur="500" fill="hold"/>
                                        <p:tgtEl>
                                          <p:spTgt spid="13"/>
                                        </p:tgtEl>
                                        <p:attrNameLst>
                                          <p:attrName>ppt_y</p:attrName>
                                        </p:attrNameLst>
                                      </p:cBhvr>
                                      <p:tavLst>
                                        <p:tav tm="0">
                                          <p:val>
                                            <p:strVal val="0-#ppt_h/2"/>
                                          </p:val>
                                        </p:tav>
                                        <p:tav tm="100000">
                                          <p:val>
                                            <p:strVal val="#ppt_y"/>
                                          </p:val>
                                        </p:tav>
                                      </p:tavLst>
                                    </p:anim>
                                  </p:childTnLst>
                                </p:cTn>
                              </p:par>
                              <p:par>
                                <p:cTn id="39" presetID="2" presetClass="entr" presetSubtype="3"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1+#ppt_w/2"/>
                                          </p:val>
                                        </p:tav>
                                        <p:tav tm="100000">
                                          <p:val>
                                            <p:strVal val="#ppt_x"/>
                                          </p:val>
                                        </p:tav>
                                      </p:tavLst>
                                    </p:anim>
                                    <p:anim calcmode="lin" valueType="num">
                                      <p:cBhvr additive="base">
                                        <p:cTn id="42"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animBg="1"/>
      <p:bldP spid="13" grpId="0" animBg="1"/>
      <p:bldP spid="14" grpId="0"/>
      <p:bldP spid="15" grpId="0" animBg="1"/>
      <p:bldP spid="16" grpId="0"/>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Fixed vs. Random Factors</a:t>
            </a:r>
            <a:endParaRPr lang="en-GB" dirty="0"/>
          </a:p>
        </p:txBody>
      </p:sp>
      <p:sp>
        <p:nvSpPr>
          <p:cNvPr id="3" name="Content Placeholder 2"/>
          <p:cNvSpPr>
            <a:spLocks noGrp="1"/>
          </p:cNvSpPr>
          <p:nvPr>
            <p:ph idx="1"/>
          </p:nvPr>
        </p:nvSpPr>
        <p:spPr>
          <a:xfrm>
            <a:off x="2511910" y="1417638"/>
            <a:ext cx="7168179" cy="4525963"/>
          </a:xfrm>
        </p:spPr>
        <p:txBody>
          <a:bodyPr>
            <a:normAutofit lnSpcReduction="10000"/>
          </a:bodyPr>
          <a:lstStyle/>
          <a:p>
            <a:pPr marL="857250" lvl="2" indent="-282575"/>
            <a:r>
              <a:rPr lang="en-GB" sz="2400" b="1" dirty="0" smtClean="0">
                <a:solidFill>
                  <a:srgbClr val="006600"/>
                </a:solidFill>
              </a:rPr>
              <a:t>Random factors</a:t>
            </a:r>
            <a:r>
              <a:rPr lang="en-GB" sz="2400" b="1" dirty="0" smtClean="0">
                <a:solidFill>
                  <a:schemeClr val="tx2"/>
                </a:solidFill>
              </a:rPr>
              <a:t>:</a:t>
            </a:r>
            <a:r>
              <a:rPr lang="en-GB" sz="2400" dirty="0" smtClean="0"/>
              <a:t> explain </a:t>
            </a:r>
            <a:r>
              <a:rPr lang="en-GB" sz="2400" dirty="0"/>
              <a:t>variance in outcome variable, but are treated as </a:t>
            </a:r>
            <a:r>
              <a:rPr lang="en-GB" sz="2400" dirty="0" smtClean="0"/>
              <a:t>nuisance background </a:t>
            </a:r>
            <a:r>
              <a:rPr lang="en-GB" sz="2400" dirty="0"/>
              <a:t>variables </a:t>
            </a:r>
            <a:r>
              <a:rPr lang="en-GB" sz="2400" dirty="0" smtClean="0"/>
              <a:t>and </a:t>
            </a:r>
            <a:r>
              <a:rPr lang="en-GB" sz="2400" dirty="0"/>
              <a:t>are not individually assessed </a:t>
            </a:r>
            <a:r>
              <a:rPr lang="en-GB" sz="2400" dirty="0" smtClean="0"/>
              <a:t/>
            </a:r>
            <a:br>
              <a:rPr lang="en-GB" sz="2400" dirty="0" smtClean="0"/>
            </a:br>
            <a:r>
              <a:rPr lang="en-GB" sz="2400" dirty="0" smtClean="0"/>
              <a:t>(</a:t>
            </a:r>
            <a:r>
              <a:rPr lang="en-GB" sz="2400" dirty="0"/>
              <a:t>e.g., </a:t>
            </a:r>
            <a:r>
              <a:rPr lang="en-GB" sz="2400" dirty="0">
                <a:solidFill>
                  <a:srgbClr val="006600"/>
                </a:solidFill>
              </a:rPr>
              <a:t>participant</a:t>
            </a:r>
            <a:r>
              <a:rPr lang="en-GB" sz="2400" dirty="0"/>
              <a:t>).</a:t>
            </a:r>
          </a:p>
          <a:p>
            <a:pPr marL="857250" lvl="2" indent="-282575"/>
            <a:r>
              <a:rPr lang="en-GB" sz="2400" b="1" dirty="0">
                <a:solidFill>
                  <a:schemeClr val="accent6">
                    <a:lumMod val="50000"/>
                  </a:schemeClr>
                </a:solidFill>
              </a:rPr>
              <a:t>Fixed </a:t>
            </a:r>
            <a:r>
              <a:rPr lang="en-GB" sz="2400" b="1" dirty="0" smtClean="0">
                <a:solidFill>
                  <a:schemeClr val="accent6">
                    <a:lumMod val="50000"/>
                  </a:schemeClr>
                </a:solidFill>
              </a:rPr>
              <a:t>factors</a:t>
            </a:r>
            <a:r>
              <a:rPr lang="en-GB" sz="2400" dirty="0" smtClean="0"/>
              <a:t>: </a:t>
            </a:r>
            <a:r>
              <a:rPr lang="en-GB" sz="2400" dirty="0"/>
              <a:t>manipulated </a:t>
            </a:r>
            <a:r>
              <a:rPr lang="en-GB" sz="2400" dirty="0">
                <a:solidFill>
                  <a:schemeClr val="accent6">
                    <a:lumMod val="50000"/>
                  </a:schemeClr>
                </a:solidFill>
              </a:rPr>
              <a:t>independent variable </a:t>
            </a:r>
            <a:r>
              <a:rPr lang="en-GB" sz="2400" dirty="0"/>
              <a:t>(e.g., </a:t>
            </a:r>
            <a:r>
              <a:rPr lang="en-GB" sz="2400" dirty="0">
                <a:solidFill>
                  <a:schemeClr val="accent6">
                    <a:lumMod val="50000"/>
                  </a:schemeClr>
                </a:solidFill>
              </a:rPr>
              <a:t>time</a:t>
            </a:r>
            <a:r>
              <a:rPr lang="en-GB" sz="2400" dirty="0"/>
              <a:t>).</a:t>
            </a:r>
          </a:p>
          <a:p>
            <a:r>
              <a:rPr lang="en-GB" sz="2400" dirty="0">
                <a:solidFill>
                  <a:srgbClr val="006600"/>
                </a:solidFill>
              </a:rPr>
              <a:t>Participant</a:t>
            </a:r>
            <a:r>
              <a:rPr lang="en-GB" sz="2400" dirty="0"/>
              <a:t> is therefore treated as a </a:t>
            </a:r>
            <a:r>
              <a:rPr lang="en-GB" sz="2400" i="1" dirty="0">
                <a:solidFill>
                  <a:srgbClr val="006600"/>
                </a:solidFill>
              </a:rPr>
              <a:t>random factor</a:t>
            </a:r>
            <a:r>
              <a:rPr lang="en-GB" sz="2400" b="1" dirty="0">
                <a:solidFill>
                  <a:srgbClr val="006600"/>
                </a:solidFill>
              </a:rPr>
              <a:t> </a:t>
            </a:r>
            <a:r>
              <a:rPr lang="en-GB" sz="2400" dirty="0"/>
              <a:t>in the </a:t>
            </a:r>
            <a:r>
              <a:rPr lang="en-GB" sz="2400" dirty="0" smtClean="0"/>
              <a:t>repeated measures ANOVA model</a:t>
            </a:r>
            <a:r>
              <a:rPr lang="en-GB" sz="2400" dirty="0"/>
              <a:t>. </a:t>
            </a:r>
          </a:p>
          <a:p>
            <a:r>
              <a:rPr lang="en-GB" sz="2400" dirty="0" smtClean="0"/>
              <a:t>Benefit</a:t>
            </a:r>
            <a:r>
              <a:rPr lang="en-GB" sz="2400" dirty="0"/>
              <a:t>: </a:t>
            </a:r>
            <a:r>
              <a:rPr lang="en-GB" sz="2400" dirty="0">
                <a:solidFill>
                  <a:schemeClr val="tx2"/>
                </a:solidFill>
              </a:rPr>
              <a:t>statistical power </a:t>
            </a:r>
            <a:r>
              <a:rPr lang="en-GB" sz="2400" dirty="0"/>
              <a:t>of repeated measures designs tends to be greater </a:t>
            </a:r>
            <a:r>
              <a:rPr lang="en-GB" sz="2400" dirty="0" smtClean="0"/>
              <a:t>(you’re more </a:t>
            </a:r>
            <a:r>
              <a:rPr lang="en-GB" sz="2400" dirty="0"/>
              <a:t>likely to detect an effect </a:t>
            </a:r>
            <a:r>
              <a:rPr lang="en-GB" sz="2400" dirty="0" smtClean="0"/>
              <a:t>of the fixed factor if </a:t>
            </a:r>
            <a:r>
              <a:rPr lang="en-GB" sz="2400" dirty="0"/>
              <a:t>there is a genuine one to be detected).</a:t>
            </a:r>
          </a:p>
          <a:p>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1256812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6744548" y="1547694"/>
            <a:ext cx="2697092" cy="475340"/>
          </a:xfrm>
        </p:spPr>
        <p:txBody>
          <a:bodyPr>
            <a:normAutofit fontScale="92500" lnSpcReduction="10000"/>
          </a:bodyPr>
          <a:lstStyle/>
          <a:p>
            <a:pPr marL="0" indent="0">
              <a:buNone/>
            </a:pPr>
            <a:r>
              <a:rPr lang="en-GB" b="1" dirty="0" smtClean="0">
                <a:solidFill>
                  <a:schemeClr val="tx2"/>
                </a:solidFill>
              </a:rPr>
              <a:t>Long format</a:t>
            </a:r>
            <a:endParaRPr lang="en-GB" b="1" dirty="0">
              <a:solidFill>
                <a:schemeClr val="tx2"/>
              </a:solidFill>
            </a:endParaRPr>
          </a:p>
        </p:txBody>
      </p:sp>
      <p:sp>
        <p:nvSpPr>
          <p:cNvPr id="6" name="Content Placeholder 5"/>
          <p:cNvSpPr>
            <a:spLocks noGrp="1"/>
          </p:cNvSpPr>
          <p:nvPr>
            <p:ph sz="half" idx="2"/>
          </p:nvPr>
        </p:nvSpPr>
        <p:spPr>
          <a:xfrm>
            <a:off x="972018" y="1547694"/>
            <a:ext cx="5384800" cy="4525963"/>
          </a:xfrm>
        </p:spPr>
        <p:txBody>
          <a:bodyPr>
            <a:normAutofit fontScale="92500" lnSpcReduction="10000"/>
          </a:bodyPr>
          <a:lstStyle/>
          <a:p>
            <a:pPr marL="0" indent="0">
              <a:buNone/>
            </a:pPr>
            <a:r>
              <a:rPr lang="en-GB" b="1" dirty="0" smtClean="0">
                <a:solidFill>
                  <a:schemeClr val="tx2"/>
                </a:solidFill>
              </a:rPr>
              <a:t>Wide format</a:t>
            </a:r>
            <a:endParaRPr lang="en-GB" b="1" dirty="0">
              <a:solidFill>
                <a:schemeClr val="tx2"/>
              </a:solidFill>
            </a:endParaRPr>
          </a:p>
        </p:txBody>
      </p:sp>
      <p:sp>
        <p:nvSpPr>
          <p:cNvPr id="4" name="Slide Number Placeholder 3"/>
          <p:cNvSpPr>
            <a:spLocks noGrp="1"/>
          </p:cNvSpPr>
          <p:nvPr>
            <p:ph type="sldNum" sz="quarter" idx="12"/>
          </p:nvPr>
        </p:nvSpPr>
        <p:spPr/>
        <p:txBody>
          <a:bodyPr/>
          <a:lstStyle/>
          <a:p>
            <a:pPr>
              <a:defRPr/>
            </a:pPr>
            <a:fld id="{65C39CC0-9DA4-4C60-A0F1-84CA2CEAA927}" type="slidenum">
              <a:rPr lang="en-US" smtClean="0"/>
              <a:pPr>
                <a:defRPr/>
              </a:pPr>
              <a:t>7</a:t>
            </a:fld>
            <a:endParaRPr lang="en-US"/>
          </a:p>
        </p:txBody>
      </p:sp>
      <p:sp>
        <p:nvSpPr>
          <p:cNvPr id="11" name="TextBox 10"/>
          <p:cNvSpPr txBox="1"/>
          <p:nvPr/>
        </p:nvSpPr>
        <p:spPr>
          <a:xfrm>
            <a:off x="6631021" y="5093554"/>
            <a:ext cx="4402739" cy="1477328"/>
          </a:xfrm>
          <a:prstGeom prst="rect">
            <a:avLst/>
          </a:prstGeom>
          <a:noFill/>
        </p:spPr>
        <p:txBody>
          <a:bodyPr wrap="square" rtlCol="0">
            <a:spAutoFit/>
          </a:bodyPr>
          <a:lstStyle/>
          <a:p>
            <a:pPr marL="342900" indent="-342900">
              <a:buFont typeface="Arial" panose="020B0604020202020204" pitchFamily="34" charset="0"/>
              <a:buChar char="•"/>
            </a:pPr>
            <a:r>
              <a:rPr lang="en-GB" dirty="0" smtClean="0">
                <a:solidFill>
                  <a:schemeClr val="tx1"/>
                </a:solidFill>
                <a:latin typeface="+mj-lt"/>
              </a:rPr>
              <a:t>Each column is </a:t>
            </a:r>
            <a:r>
              <a:rPr lang="en-GB" dirty="0" smtClean="0">
                <a:solidFill>
                  <a:schemeClr val="tx2"/>
                </a:solidFill>
                <a:latin typeface="+mj-lt"/>
              </a:rPr>
              <a:t>one variable</a:t>
            </a:r>
          </a:p>
          <a:p>
            <a:pPr marL="342900" indent="-342900">
              <a:buFont typeface="Arial" panose="020B0604020202020204" pitchFamily="34" charset="0"/>
              <a:buChar char="•"/>
            </a:pPr>
            <a:r>
              <a:rPr lang="en-GB" dirty="0" smtClean="0">
                <a:solidFill>
                  <a:schemeClr val="tx1"/>
                </a:solidFill>
                <a:latin typeface="+mj-lt"/>
              </a:rPr>
              <a:t>Each row is </a:t>
            </a:r>
            <a:r>
              <a:rPr lang="en-GB" dirty="0" smtClean="0">
                <a:solidFill>
                  <a:schemeClr val="tx2"/>
                </a:solidFill>
                <a:latin typeface="+mj-lt"/>
              </a:rPr>
              <a:t>one observation </a:t>
            </a:r>
            <a:r>
              <a:rPr lang="en-GB" dirty="0" smtClean="0">
                <a:solidFill>
                  <a:schemeClr val="tx1"/>
                </a:solidFill>
                <a:latin typeface="+mj-lt"/>
              </a:rPr>
              <a:t>or trial</a:t>
            </a:r>
          </a:p>
          <a:p>
            <a:pPr marL="342900" indent="-342900">
              <a:buFont typeface="Arial" panose="020B0604020202020204" pitchFamily="34" charset="0"/>
              <a:buChar char="•"/>
            </a:pPr>
            <a:r>
              <a:rPr lang="en-GB" dirty="0" smtClean="0">
                <a:solidFill>
                  <a:schemeClr val="tx1"/>
                </a:solidFill>
                <a:latin typeface="+mj-lt"/>
              </a:rPr>
              <a:t>Observations for a given participant stacked row-on-row</a:t>
            </a:r>
          </a:p>
          <a:p>
            <a:pPr marL="342900" indent="-342900">
              <a:buFont typeface="Arial" panose="020B0604020202020204" pitchFamily="34" charset="0"/>
              <a:buChar char="•"/>
            </a:pPr>
            <a:r>
              <a:rPr lang="en-GB" sz="1600" dirty="0" err="1" smtClean="0">
                <a:latin typeface="Lucida Console" panose="020B0609040504020204" pitchFamily="49" charset="0"/>
              </a:rPr>
              <a:t>pivot_longer</a:t>
            </a:r>
            <a:r>
              <a:rPr lang="en-GB" sz="1600" dirty="0" smtClean="0">
                <a:latin typeface="Lucida Console" panose="020B0609040504020204" pitchFamily="49" charset="0"/>
              </a:rPr>
              <a:t>()</a:t>
            </a:r>
            <a:endParaRPr lang="en-GB" sz="1600" dirty="0" smtClean="0">
              <a:solidFill>
                <a:schemeClr val="tx1"/>
              </a:solidFill>
              <a:latin typeface="Lucida Console" panose="020B0609040504020204" pitchFamily="49" charset="0"/>
            </a:endParaRPr>
          </a:p>
        </p:txBody>
      </p:sp>
      <p:sp>
        <p:nvSpPr>
          <p:cNvPr id="12" name="TextBox 11"/>
          <p:cNvSpPr txBox="1"/>
          <p:nvPr/>
        </p:nvSpPr>
        <p:spPr>
          <a:xfrm>
            <a:off x="1149478" y="3410565"/>
            <a:ext cx="2970172" cy="400110"/>
          </a:xfrm>
          <a:prstGeom prst="rect">
            <a:avLst/>
          </a:prstGeom>
          <a:noFill/>
        </p:spPr>
        <p:txBody>
          <a:bodyPr wrap="none" rtlCol="0">
            <a:spAutoFit/>
          </a:bodyPr>
          <a:lstStyle/>
          <a:p>
            <a:r>
              <a:rPr lang="en-GB" sz="2000" dirty="0" smtClean="0">
                <a:solidFill>
                  <a:schemeClr val="tx1"/>
                </a:solidFill>
                <a:latin typeface="+mj-lt"/>
              </a:rPr>
              <a:t>Each row = one participant</a:t>
            </a:r>
          </a:p>
        </p:txBody>
      </p:sp>
      <p:sp>
        <p:nvSpPr>
          <p:cNvPr id="2" name="Rectangle 1"/>
          <p:cNvSpPr/>
          <p:nvPr/>
        </p:nvSpPr>
        <p:spPr>
          <a:xfrm>
            <a:off x="488017" y="315396"/>
            <a:ext cx="9392379" cy="954107"/>
          </a:xfrm>
          <a:prstGeom prst="rect">
            <a:avLst/>
          </a:prstGeom>
        </p:spPr>
        <p:txBody>
          <a:bodyPr wrap="none">
            <a:spAutoFit/>
          </a:bodyPr>
          <a:lstStyle/>
          <a:p>
            <a:r>
              <a:rPr lang="en-GB" sz="2800" b="1" dirty="0" smtClean="0">
                <a:solidFill>
                  <a:schemeClr val="tx2"/>
                </a:solidFill>
              </a:rPr>
              <a:t>Practicalities:</a:t>
            </a:r>
          </a:p>
          <a:p>
            <a:r>
              <a:rPr lang="en-GB" sz="2800" b="1" dirty="0" smtClean="0">
                <a:solidFill>
                  <a:schemeClr val="tx2"/>
                </a:solidFill>
              </a:rPr>
              <a:t>Data for repeated measures ANOVA need </a:t>
            </a:r>
            <a:r>
              <a:rPr lang="en-GB" sz="2800" b="1" dirty="0">
                <a:solidFill>
                  <a:schemeClr val="tx2"/>
                </a:solidFill>
              </a:rPr>
              <a:t>to be in </a:t>
            </a:r>
            <a:r>
              <a:rPr lang="en-GB" sz="2800" b="1" u="sng" dirty="0">
                <a:solidFill>
                  <a:schemeClr val="tx2"/>
                </a:solidFill>
              </a:rPr>
              <a:t>long format</a:t>
            </a:r>
          </a:p>
        </p:txBody>
      </p:sp>
      <p:pic>
        <p:nvPicPr>
          <p:cNvPr id="13" name="Picture 12"/>
          <p:cNvPicPr>
            <a:picLocks noChangeAspect="1"/>
          </p:cNvPicPr>
          <p:nvPr/>
        </p:nvPicPr>
        <p:blipFill>
          <a:blip r:embed="rId3"/>
          <a:stretch>
            <a:fillRect/>
          </a:stretch>
        </p:blipFill>
        <p:spPr>
          <a:xfrm>
            <a:off x="7251031" y="2023034"/>
            <a:ext cx="2629365" cy="2938703"/>
          </a:xfrm>
          <a:prstGeom prst="rect">
            <a:avLst/>
          </a:prstGeom>
        </p:spPr>
      </p:pic>
      <p:pic>
        <p:nvPicPr>
          <p:cNvPr id="14" name="Picture 13"/>
          <p:cNvPicPr>
            <a:picLocks noChangeAspect="1"/>
          </p:cNvPicPr>
          <p:nvPr/>
        </p:nvPicPr>
        <p:blipFill>
          <a:blip r:embed="rId4"/>
          <a:stretch>
            <a:fillRect/>
          </a:stretch>
        </p:blipFill>
        <p:spPr>
          <a:xfrm>
            <a:off x="1264066" y="2023034"/>
            <a:ext cx="3791479" cy="1381318"/>
          </a:xfrm>
          <a:prstGeom prst="rect">
            <a:avLst/>
          </a:prstGeom>
        </p:spPr>
      </p:pic>
    </p:spTree>
    <p:extLst>
      <p:ext uri="{BB962C8B-B14F-4D97-AF65-F5344CB8AC3E}">
        <p14:creationId xmlns:p14="http://schemas.microsoft.com/office/powerpoint/2010/main" val="2510309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5C39CC0-9DA4-4C60-A0F1-84CA2CEAA927}" type="slidenum">
              <a:rPr lang="en-US" smtClean="0"/>
              <a:pPr>
                <a:defRPr/>
              </a:pPr>
              <a:t>8</a:t>
            </a:fld>
            <a:endParaRPr lang="en-US"/>
          </a:p>
        </p:txBody>
      </p:sp>
      <p:sp>
        <p:nvSpPr>
          <p:cNvPr id="2" name="Rectangle 1"/>
          <p:cNvSpPr/>
          <p:nvPr/>
        </p:nvSpPr>
        <p:spPr>
          <a:xfrm>
            <a:off x="490952" y="348733"/>
            <a:ext cx="7811800" cy="830997"/>
          </a:xfrm>
          <a:prstGeom prst="rect">
            <a:avLst/>
          </a:prstGeom>
        </p:spPr>
        <p:txBody>
          <a:bodyPr wrap="square">
            <a:spAutoFit/>
          </a:bodyPr>
          <a:lstStyle/>
          <a:p>
            <a:r>
              <a:rPr lang="en-GB" sz="2400" b="1" dirty="0">
                <a:solidFill>
                  <a:schemeClr val="tx2"/>
                </a:solidFill>
                <a:latin typeface="+mj-lt"/>
              </a:rPr>
              <a:t>Repeated measures </a:t>
            </a:r>
            <a:r>
              <a:rPr lang="en-GB" sz="2400" b="1" dirty="0" smtClean="0">
                <a:solidFill>
                  <a:schemeClr val="tx2"/>
                </a:solidFill>
                <a:latin typeface="+mj-lt"/>
              </a:rPr>
              <a:t>ANOVA in R</a:t>
            </a:r>
          </a:p>
          <a:p>
            <a:r>
              <a:rPr lang="en-GB" sz="2400" b="1" dirty="0" smtClean="0">
                <a:solidFill>
                  <a:schemeClr val="tx2"/>
                </a:solidFill>
                <a:latin typeface="+mj-lt"/>
              </a:rPr>
              <a:t> </a:t>
            </a:r>
            <a:r>
              <a:rPr lang="en-GB" sz="2000" b="1" dirty="0" err="1" smtClean="0">
                <a:solidFill>
                  <a:schemeClr val="tx2"/>
                </a:solidFill>
                <a:latin typeface="Lucida Console" panose="020B0609040504020204" pitchFamily="49" charset="0"/>
              </a:rPr>
              <a:t>BayesFactor</a:t>
            </a:r>
            <a:r>
              <a:rPr lang="en-GB" sz="2400" b="1" dirty="0" smtClean="0">
                <a:solidFill>
                  <a:schemeClr val="tx2"/>
                </a:solidFill>
                <a:latin typeface="+mj-lt"/>
              </a:rPr>
              <a:t> package: </a:t>
            </a:r>
            <a:r>
              <a:rPr lang="en-GB" sz="2000" b="1" dirty="0" err="1" smtClean="0">
                <a:solidFill>
                  <a:schemeClr val="tx2"/>
                </a:solidFill>
                <a:latin typeface="Lucida Console" panose="020B0609040504020204" pitchFamily="49" charset="0"/>
              </a:rPr>
              <a:t>anovaBF</a:t>
            </a:r>
            <a:r>
              <a:rPr lang="en-GB" sz="2000" b="1" dirty="0" smtClean="0">
                <a:solidFill>
                  <a:schemeClr val="tx2"/>
                </a:solidFill>
                <a:latin typeface="Lucida Console" panose="020B0609040504020204" pitchFamily="49" charset="0"/>
              </a:rPr>
              <a:t>()</a:t>
            </a:r>
            <a:endParaRPr lang="en-GB" sz="2000" b="1" dirty="0">
              <a:solidFill>
                <a:schemeClr val="tx2"/>
              </a:solidFill>
              <a:latin typeface="+mj-lt"/>
            </a:endParaRPr>
          </a:p>
        </p:txBody>
      </p:sp>
      <p:sp>
        <p:nvSpPr>
          <p:cNvPr id="9" name="TextBox 8"/>
          <p:cNvSpPr txBox="1"/>
          <p:nvPr/>
        </p:nvSpPr>
        <p:spPr>
          <a:xfrm>
            <a:off x="2142007" y="5800747"/>
            <a:ext cx="7907986" cy="369332"/>
          </a:xfrm>
          <a:prstGeom prst="rect">
            <a:avLst/>
          </a:prstGeom>
          <a:solidFill>
            <a:schemeClr val="bg1"/>
          </a:solidFill>
        </p:spPr>
        <p:txBody>
          <a:bodyPr wrap="square" rtlCol="0">
            <a:spAutoFit/>
          </a:bodyPr>
          <a:lstStyle/>
          <a:p>
            <a:r>
              <a:rPr lang="en-GB" dirty="0" err="1" smtClean="0">
                <a:latin typeface="Lucida Console" panose="020B0609040504020204" pitchFamily="49" charset="0"/>
              </a:rPr>
              <a:t>anovaBF</a:t>
            </a:r>
            <a:r>
              <a:rPr lang="en-GB" dirty="0" smtClean="0">
                <a:latin typeface="Lucida Console" panose="020B0609040504020204" pitchFamily="49" charset="0"/>
              </a:rPr>
              <a:t>(performance ~ </a:t>
            </a:r>
            <a:r>
              <a:rPr lang="en-GB" dirty="0" err="1" smtClean="0">
                <a:solidFill>
                  <a:srgbClr val="006600"/>
                </a:solidFill>
                <a:latin typeface="Lucida Console" panose="020B0609040504020204" pitchFamily="49" charset="0"/>
              </a:rPr>
              <a:t>ppt</a:t>
            </a:r>
            <a:r>
              <a:rPr lang="en-GB" dirty="0" smtClean="0">
                <a:latin typeface="Lucida Console" panose="020B0609040504020204" pitchFamily="49" charset="0"/>
              </a:rPr>
              <a:t> + </a:t>
            </a:r>
            <a:r>
              <a:rPr lang="en-GB" dirty="0" smtClean="0">
                <a:solidFill>
                  <a:schemeClr val="accent6">
                    <a:lumMod val="50000"/>
                  </a:schemeClr>
                </a:solidFill>
                <a:latin typeface="Lucida Console" panose="020B0609040504020204" pitchFamily="49" charset="0"/>
              </a:rPr>
              <a:t>time</a:t>
            </a:r>
            <a:r>
              <a:rPr lang="en-GB" dirty="0" smtClean="0">
                <a:latin typeface="Lucida Console" panose="020B0609040504020204" pitchFamily="49" charset="0"/>
              </a:rPr>
              <a:t>, </a:t>
            </a:r>
            <a:r>
              <a:rPr lang="en-GB" dirty="0" err="1" smtClean="0">
                <a:latin typeface="Lucida Console" panose="020B0609040504020204" pitchFamily="49" charset="0"/>
              </a:rPr>
              <a:t>whichRandom</a:t>
            </a:r>
            <a:r>
              <a:rPr lang="en-GB" dirty="0" smtClean="0">
                <a:latin typeface="Lucida Console" panose="020B0609040504020204" pitchFamily="49" charset="0"/>
              </a:rPr>
              <a:t> = “</a:t>
            </a:r>
            <a:r>
              <a:rPr lang="en-GB" dirty="0" err="1" smtClean="0">
                <a:solidFill>
                  <a:srgbClr val="006600"/>
                </a:solidFill>
                <a:latin typeface="Lucida Console" panose="020B0609040504020204" pitchFamily="49" charset="0"/>
              </a:rPr>
              <a:t>ppt</a:t>
            </a:r>
            <a:r>
              <a:rPr lang="en-GB" dirty="0" smtClean="0">
                <a:latin typeface="Lucida Console" panose="020B0609040504020204" pitchFamily="49" charset="0"/>
              </a:rPr>
              <a:t>”)  </a:t>
            </a:r>
            <a:endParaRPr lang="en-GB" dirty="0">
              <a:latin typeface="Lucida Console" panose="020B0609040504020204" pitchFamily="49" charset="0"/>
            </a:endParaRPr>
          </a:p>
        </p:txBody>
      </p:sp>
      <p:sp>
        <p:nvSpPr>
          <p:cNvPr id="13" name="TextBox 12"/>
          <p:cNvSpPr txBox="1"/>
          <p:nvPr/>
        </p:nvSpPr>
        <p:spPr>
          <a:xfrm flipH="1">
            <a:off x="6687150" y="1865376"/>
            <a:ext cx="3907697" cy="2831544"/>
          </a:xfrm>
          <a:prstGeom prst="rect">
            <a:avLst/>
          </a:prstGeom>
          <a:noFill/>
        </p:spPr>
        <p:txBody>
          <a:bodyPr wrap="square" rtlCol="0">
            <a:spAutoFit/>
          </a:bodyPr>
          <a:lstStyle/>
          <a:p>
            <a:pPr marL="285750" indent="-285750">
              <a:buFont typeface="Arial" panose="020B0604020202020204" pitchFamily="34" charset="0"/>
              <a:buChar char="•"/>
            </a:pPr>
            <a:r>
              <a:rPr lang="en-GB" dirty="0" smtClean="0"/>
              <a:t>You must first convert </a:t>
            </a:r>
            <a:r>
              <a:rPr lang="en-GB" sz="1600" dirty="0" err="1" smtClean="0">
                <a:solidFill>
                  <a:srgbClr val="006600"/>
                </a:solidFill>
                <a:latin typeface="Lucida Console" panose="020B0609040504020204" pitchFamily="49" charset="0"/>
              </a:rPr>
              <a:t>ppt</a:t>
            </a:r>
            <a:r>
              <a:rPr lang="en-GB" dirty="0" smtClean="0"/>
              <a:t> </a:t>
            </a:r>
            <a:r>
              <a:rPr lang="en-GB" u="sng" dirty="0" smtClean="0"/>
              <a:t>and</a:t>
            </a:r>
            <a:r>
              <a:rPr lang="en-GB" dirty="0" smtClean="0"/>
              <a:t> independent variable columns to </a:t>
            </a:r>
            <a:r>
              <a:rPr lang="en-GB" sz="1600" b="1" dirty="0" smtClean="0">
                <a:solidFill>
                  <a:schemeClr val="tx2"/>
                </a:solidFill>
                <a:latin typeface="Lucida Console" panose="020B0609040504020204" pitchFamily="49" charset="0"/>
              </a:rPr>
              <a:t>factors</a:t>
            </a:r>
            <a:r>
              <a:rPr lang="en-GB" dirty="0" smtClean="0"/>
              <a:t>.</a:t>
            </a:r>
          </a:p>
          <a:p>
            <a:pPr marL="285750" indent="-285750">
              <a:buFont typeface="Arial" panose="020B0604020202020204" pitchFamily="34" charset="0"/>
              <a:buChar char="•"/>
            </a:pPr>
            <a:r>
              <a:rPr lang="en-GB" dirty="0" smtClean="0"/>
              <a:t>The column coding for the </a:t>
            </a:r>
            <a:r>
              <a:rPr lang="en-GB" sz="1600" dirty="0" err="1">
                <a:solidFill>
                  <a:srgbClr val="006600"/>
                </a:solidFill>
                <a:latin typeface="Lucida Console" panose="020B0609040504020204" pitchFamily="49" charset="0"/>
              </a:rPr>
              <a:t>ppt</a:t>
            </a:r>
            <a:r>
              <a:rPr lang="en-GB" dirty="0" smtClean="0"/>
              <a:t> is entered to the model as another predictor, with the other predictors.</a:t>
            </a:r>
          </a:p>
          <a:p>
            <a:pPr marL="285750" indent="-285750">
              <a:buFont typeface="Arial" panose="020B0604020202020204" pitchFamily="34" charset="0"/>
              <a:buChar char="•"/>
            </a:pPr>
            <a:r>
              <a:rPr lang="en-GB" dirty="0"/>
              <a:t>You must also specify </a:t>
            </a:r>
            <a:r>
              <a:rPr lang="en-GB" sz="1600" dirty="0" err="1" smtClean="0">
                <a:solidFill>
                  <a:srgbClr val="006600"/>
                </a:solidFill>
                <a:latin typeface="Lucida Console" panose="020B0609040504020204" pitchFamily="49" charset="0"/>
              </a:rPr>
              <a:t>ppt</a:t>
            </a:r>
            <a:r>
              <a:rPr lang="en-GB" dirty="0" smtClean="0"/>
              <a:t> as a </a:t>
            </a:r>
            <a:r>
              <a:rPr lang="en-GB" dirty="0" smtClean="0">
                <a:solidFill>
                  <a:srgbClr val="006600"/>
                </a:solidFill>
              </a:rPr>
              <a:t>random factor </a:t>
            </a:r>
            <a:r>
              <a:rPr lang="en-GB" dirty="0" smtClean="0"/>
              <a:t>using  </a:t>
            </a:r>
            <a:br>
              <a:rPr lang="en-GB" dirty="0" smtClean="0"/>
            </a:br>
            <a:r>
              <a:rPr lang="en-GB" sz="1600" dirty="0" err="1" smtClean="0">
                <a:solidFill>
                  <a:prstClr val="black"/>
                </a:solidFill>
                <a:latin typeface="Lucida Console" panose="020B0609040504020204" pitchFamily="49" charset="0"/>
              </a:rPr>
              <a:t>whichRandom</a:t>
            </a:r>
            <a:r>
              <a:rPr lang="en-GB" sz="1600" dirty="0" smtClean="0">
                <a:solidFill>
                  <a:prstClr val="black"/>
                </a:solidFill>
                <a:latin typeface="Lucida Console" panose="020B0609040504020204" pitchFamily="49" charset="0"/>
              </a:rPr>
              <a:t> </a:t>
            </a:r>
            <a:r>
              <a:rPr lang="en-GB" sz="1600" dirty="0">
                <a:solidFill>
                  <a:prstClr val="black"/>
                </a:solidFill>
                <a:latin typeface="Lucida Console" panose="020B0609040504020204" pitchFamily="49" charset="0"/>
              </a:rPr>
              <a:t>= “</a:t>
            </a:r>
            <a:r>
              <a:rPr lang="en-GB" sz="1600" dirty="0" err="1">
                <a:solidFill>
                  <a:srgbClr val="006600"/>
                </a:solidFill>
                <a:latin typeface="Lucida Console" panose="020B0609040504020204" pitchFamily="49" charset="0"/>
              </a:rPr>
              <a:t>ppt</a:t>
            </a:r>
            <a:r>
              <a:rPr lang="en-GB" sz="1600" dirty="0">
                <a:solidFill>
                  <a:prstClr val="black"/>
                </a:solidFill>
                <a:latin typeface="Lucida Console" panose="020B0609040504020204" pitchFamily="49" charset="0"/>
              </a:rPr>
              <a:t>”</a:t>
            </a:r>
          </a:p>
          <a:p>
            <a:endParaRPr lang="en-GB" dirty="0"/>
          </a:p>
        </p:txBody>
      </p:sp>
      <p:pic>
        <p:nvPicPr>
          <p:cNvPr id="15" name="Picture 14"/>
          <p:cNvPicPr>
            <a:picLocks noChangeAspect="1"/>
          </p:cNvPicPr>
          <p:nvPr/>
        </p:nvPicPr>
        <p:blipFill>
          <a:blip r:embed="rId2"/>
          <a:stretch>
            <a:fillRect/>
          </a:stretch>
        </p:blipFill>
        <p:spPr>
          <a:xfrm>
            <a:off x="1957908" y="1487507"/>
            <a:ext cx="2629365" cy="2938703"/>
          </a:xfrm>
          <a:prstGeom prst="rect">
            <a:avLst/>
          </a:prstGeom>
        </p:spPr>
      </p:pic>
      <p:cxnSp>
        <p:nvCxnSpPr>
          <p:cNvPr id="7" name="Straight Arrow Connector 6"/>
          <p:cNvCxnSpPr/>
          <p:nvPr/>
        </p:nvCxnSpPr>
        <p:spPr>
          <a:xfrm flipH="1">
            <a:off x="2334409" y="4429065"/>
            <a:ext cx="60385" cy="56248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063562" y="4445058"/>
            <a:ext cx="66913" cy="5639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141120" y="4456227"/>
            <a:ext cx="66913" cy="5639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080974" y="4991548"/>
            <a:ext cx="506870" cy="307777"/>
          </a:xfrm>
          <a:prstGeom prst="rect">
            <a:avLst/>
          </a:prstGeom>
          <a:noFill/>
        </p:spPr>
        <p:txBody>
          <a:bodyPr wrap="none" rtlCol="0">
            <a:spAutoFit/>
          </a:bodyPr>
          <a:lstStyle/>
          <a:p>
            <a:r>
              <a:rPr lang="en-GB" sz="1400" dirty="0" err="1" smtClean="0">
                <a:solidFill>
                  <a:srgbClr val="006600"/>
                </a:solidFill>
                <a:latin typeface="Lucida Console" panose="020B0609040504020204" pitchFamily="49" charset="0"/>
              </a:rPr>
              <a:t>ppt</a:t>
            </a:r>
            <a:endParaRPr lang="en-GB" dirty="0">
              <a:solidFill>
                <a:srgbClr val="006600"/>
              </a:solidFill>
              <a:latin typeface="Lucida Console" panose="020B0609040504020204" pitchFamily="49" charset="0"/>
            </a:endParaRPr>
          </a:p>
        </p:txBody>
      </p:sp>
      <p:sp>
        <p:nvSpPr>
          <p:cNvPr id="14" name="TextBox 13"/>
          <p:cNvSpPr txBox="1"/>
          <p:nvPr/>
        </p:nvSpPr>
        <p:spPr>
          <a:xfrm>
            <a:off x="2865241" y="4969014"/>
            <a:ext cx="1043876" cy="307777"/>
          </a:xfrm>
          <a:prstGeom prst="rect">
            <a:avLst/>
          </a:prstGeom>
          <a:noFill/>
        </p:spPr>
        <p:txBody>
          <a:bodyPr wrap="none" rtlCol="0">
            <a:spAutoFit/>
          </a:bodyPr>
          <a:lstStyle/>
          <a:p>
            <a:r>
              <a:rPr lang="en-GB" sz="1400" dirty="0" smtClean="0">
                <a:solidFill>
                  <a:schemeClr val="accent6">
                    <a:lumMod val="50000"/>
                  </a:schemeClr>
                </a:solidFill>
                <a:latin typeface="Lucida Console" panose="020B0609040504020204" pitchFamily="49" charset="0"/>
              </a:rPr>
              <a:t>time(IV</a:t>
            </a:r>
            <a:r>
              <a:rPr lang="en-GB" sz="1400" dirty="0" smtClean="0">
                <a:latin typeface="Lucida Console" panose="020B0609040504020204" pitchFamily="49" charset="0"/>
              </a:rPr>
              <a:t>)</a:t>
            </a:r>
            <a:endParaRPr lang="en-GB" dirty="0">
              <a:latin typeface="Lucida Console" panose="020B0609040504020204" pitchFamily="49" charset="0"/>
            </a:endParaRPr>
          </a:p>
        </p:txBody>
      </p:sp>
      <p:sp>
        <p:nvSpPr>
          <p:cNvPr id="16" name="TextBox 15"/>
          <p:cNvSpPr txBox="1"/>
          <p:nvPr/>
        </p:nvSpPr>
        <p:spPr>
          <a:xfrm>
            <a:off x="4055947" y="4991548"/>
            <a:ext cx="1795684" cy="307777"/>
          </a:xfrm>
          <a:prstGeom prst="rect">
            <a:avLst/>
          </a:prstGeom>
          <a:noFill/>
        </p:spPr>
        <p:txBody>
          <a:bodyPr wrap="none" rtlCol="0">
            <a:spAutoFit/>
          </a:bodyPr>
          <a:lstStyle/>
          <a:p>
            <a:r>
              <a:rPr lang="en-GB" sz="1400" dirty="0" smtClean="0">
                <a:latin typeface="Lucida Console" panose="020B0609040504020204" pitchFamily="49" charset="0"/>
              </a:rPr>
              <a:t>performance(DV)</a:t>
            </a:r>
            <a:endParaRPr lang="en-GB" dirty="0">
              <a:latin typeface="Lucida Console" panose="020B0609040504020204" pitchFamily="49" charset="0"/>
            </a:endParaRPr>
          </a:p>
        </p:txBody>
      </p:sp>
    </p:spTree>
    <p:extLst>
      <p:ext uri="{BB962C8B-B14F-4D97-AF65-F5344CB8AC3E}">
        <p14:creationId xmlns:p14="http://schemas.microsoft.com/office/powerpoint/2010/main" val="4178470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p:bldP spid="14"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5C39CC0-9DA4-4C60-A0F1-84CA2CEAA927}" type="slidenum">
              <a:rPr lang="en-US" smtClean="0"/>
              <a:pPr>
                <a:defRPr/>
              </a:pPr>
              <a:t>9</a:t>
            </a:fld>
            <a:endParaRPr lang="en-US"/>
          </a:p>
        </p:txBody>
      </p:sp>
      <p:sp>
        <p:nvSpPr>
          <p:cNvPr id="2" name="Rectangle 1"/>
          <p:cNvSpPr/>
          <p:nvPr/>
        </p:nvSpPr>
        <p:spPr>
          <a:xfrm>
            <a:off x="493044" y="604041"/>
            <a:ext cx="5907708" cy="523220"/>
          </a:xfrm>
          <a:prstGeom prst="rect">
            <a:avLst/>
          </a:prstGeom>
        </p:spPr>
        <p:txBody>
          <a:bodyPr wrap="none">
            <a:spAutoFit/>
          </a:bodyPr>
          <a:lstStyle/>
          <a:p>
            <a:r>
              <a:rPr lang="en-GB" sz="2800" b="1" dirty="0" smtClean="0">
                <a:solidFill>
                  <a:schemeClr val="tx2"/>
                </a:solidFill>
                <a:latin typeface="+mj-lt"/>
              </a:rPr>
              <a:t>Example: One-way repeated measures</a:t>
            </a:r>
            <a:endParaRPr lang="en-GB" sz="2800" b="1" dirty="0">
              <a:solidFill>
                <a:schemeClr val="tx2"/>
              </a:solidFill>
              <a:latin typeface="+mj-lt"/>
            </a:endParaRPr>
          </a:p>
        </p:txBody>
      </p:sp>
      <p:sp>
        <p:nvSpPr>
          <p:cNvPr id="6" name="Content Placeholder 2"/>
          <p:cNvSpPr>
            <a:spLocks noGrp="1"/>
          </p:cNvSpPr>
          <p:nvPr>
            <p:ph idx="1"/>
          </p:nvPr>
        </p:nvSpPr>
        <p:spPr>
          <a:xfrm>
            <a:off x="736458" y="1519148"/>
            <a:ext cx="5420880" cy="4087676"/>
          </a:xfrm>
        </p:spPr>
        <p:txBody>
          <a:bodyPr>
            <a:normAutofit lnSpcReduction="10000"/>
          </a:bodyPr>
          <a:lstStyle/>
          <a:p>
            <a:pPr marL="0" indent="0">
              <a:buNone/>
            </a:pPr>
            <a:r>
              <a:rPr lang="en-GB" b="1" dirty="0" smtClean="0">
                <a:solidFill>
                  <a:schemeClr val="tx2"/>
                </a:solidFill>
              </a:rPr>
              <a:t>Chang et al. (2021)</a:t>
            </a:r>
          </a:p>
          <a:p>
            <a:pPr marL="0" indent="0">
              <a:buNone/>
            </a:pPr>
            <a:r>
              <a:rPr lang="en-GB" sz="2400" dirty="0" smtClean="0"/>
              <a:t>Administered neuro-feedback training to N = 6 participants in a language learning task. A one-way repeated measures ANOVA was used to compare performance (proportion correct) at three time points:</a:t>
            </a:r>
          </a:p>
          <a:p>
            <a:r>
              <a:rPr lang="en-GB" sz="2400" dirty="0" smtClean="0">
                <a:solidFill>
                  <a:schemeClr val="tx2">
                    <a:lumMod val="75000"/>
                  </a:schemeClr>
                </a:solidFill>
              </a:rPr>
              <a:t>Pre-training</a:t>
            </a:r>
          </a:p>
          <a:p>
            <a:r>
              <a:rPr lang="en-GB" sz="2400" dirty="0" smtClean="0">
                <a:solidFill>
                  <a:schemeClr val="tx2">
                    <a:lumMod val="75000"/>
                  </a:schemeClr>
                </a:solidFill>
              </a:rPr>
              <a:t>3 days after training</a:t>
            </a:r>
          </a:p>
          <a:p>
            <a:r>
              <a:rPr lang="en-GB" sz="2400" dirty="0" smtClean="0">
                <a:solidFill>
                  <a:schemeClr val="tx2">
                    <a:lumMod val="75000"/>
                  </a:schemeClr>
                </a:solidFill>
              </a:rPr>
              <a:t>2 months after training</a:t>
            </a:r>
          </a:p>
          <a:p>
            <a:endParaRPr lang="en-GB" dirty="0" smtClean="0">
              <a:solidFill>
                <a:schemeClr val="tx2">
                  <a:lumMod val="75000"/>
                </a:schemeClr>
              </a:solidFill>
            </a:endParaRPr>
          </a:p>
          <a:p>
            <a:pPr marL="0" indent="0">
              <a:buNone/>
            </a:pPr>
            <a:endParaRPr lang="en-GB" dirty="0" smtClean="0">
              <a:solidFill>
                <a:schemeClr val="tx2">
                  <a:lumMod val="75000"/>
                </a:schemeClr>
              </a:solidFill>
            </a:endParaRPr>
          </a:p>
          <a:p>
            <a:endParaRPr lang="en-GB" dirty="0"/>
          </a:p>
        </p:txBody>
      </p:sp>
      <p:pic>
        <p:nvPicPr>
          <p:cNvPr id="9" name="Picture 8"/>
          <p:cNvPicPr>
            <a:picLocks noChangeAspect="1"/>
          </p:cNvPicPr>
          <p:nvPr/>
        </p:nvPicPr>
        <p:blipFill>
          <a:blip r:embed="rId2"/>
          <a:stretch>
            <a:fillRect/>
          </a:stretch>
        </p:blipFill>
        <p:spPr>
          <a:xfrm>
            <a:off x="7345589" y="2233445"/>
            <a:ext cx="3248478" cy="2391109"/>
          </a:xfrm>
          <a:prstGeom prst="rect">
            <a:avLst/>
          </a:prstGeom>
        </p:spPr>
      </p:pic>
    </p:spTree>
    <p:extLst>
      <p:ext uri="{BB962C8B-B14F-4D97-AF65-F5344CB8AC3E}">
        <p14:creationId xmlns:p14="http://schemas.microsoft.com/office/powerpoint/2010/main" val="2727095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11479</TotalTime>
  <Words>1361</Words>
  <Application>Microsoft Office PowerPoint</Application>
  <PresentationFormat>Widescreen</PresentationFormat>
  <Paragraphs>188</Paragraphs>
  <Slides>19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Lucida Console</vt:lpstr>
      <vt:lpstr>Wingdings</vt:lpstr>
      <vt:lpstr>Office Theme</vt:lpstr>
      <vt:lpstr>PowerPoint Presentation</vt:lpstr>
      <vt:lpstr>Repeated measures or within-subjects designs</vt:lpstr>
      <vt:lpstr>Repeated measures or within-subjects designs</vt:lpstr>
      <vt:lpstr>Individual differences</vt:lpstr>
      <vt:lpstr>Repeated measures ANOVA: representation</vt:lpstr>
      <vt:lpstr>Fixed vs. Random Factors</vt:lpstr>
      <vt:lpstr>PowerPoint Presentation</vt:lpstr>
      <vt:lpstr>PowerPoint Presentation</vt:lpstr>
      <vt:lpstr>PowerPoint Presentation</vt:lpstr>
      <vt:lpstr>Figure</vt:lpstr>
      <vt:lpstr>Convert to long format</vt:lpstr>
      <vt:lpstr>Bayes Factor</vt:lpstr>
      <vt:lpstr>Follow-up comparisons</vt:lpstr>
      <vt:lpstr>PowerPoint Presentation</vt:lpstr>
      <vt:lpstr>Figure</vt:lpstr>
      <vt:lpstr>Bayes Factor </vt:lpstr>
      <vt:lpstr>Bayes Factor: Interaction</vt:lpstr>
      <vt:lpstr>Follow-up comparisons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Berry</dc:creator>
  <cp:lastModifiedBy>Christopher Berry</cp:lastModifiedBy>
  <cp:revision>3026</cp:revision>
  <dcterms:created xsi:type="dcterms:W3CDTF">2006-08-16T00:00:00Z</dcterms:created>
  <dcterms:modified xsi:type="dcterms:W3CDTF">2022-02-25T20:28:09Z</dcterms:modified>
</cp:coreProperties>
</file>