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3AACA-DED3-40CA-A3BD-FCBB6F470970}" v="202" dt="2023-03-03T13:23:21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187" autoAdjust="0"/>
  </p:normalViewPr>
  <p:slideViewPr>
    <p:cSldViewPr snapToGrid="0">
      <p:cViewPr varScale="1">
        <p:scale>
          <a:sx n="57" d="100"/>
          <a:sy n="57" d="100"/>
        </p:scale>
        <p:origin x="108" y="1146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3613AACA-DED3-40CA-A3BD-FCBB6F470970}"/>
    <pc:docChg chg="undo custSel modSld">
      <pc:chgData name="Christopher Berry" userId="468ae48a-5539-4b21-98ea-6081f4d86140" providerId="ADAL" clId="{3613AACA-DED3-40CA-A3BD-FCBB6F470970}" dt="2023-03-03T16:45:51.195" v="424" actId="1076"/>
      <pc:docMkLst>
        <pc:docMk/>
      </pc:docMkLst>
      <pc:sldChg chg="modSp mod">
        <pc:chgData name="Christopher Berry" userId="468ae48a-5539-4b21-98ea-6081f4d86140" providerId="ADAL" clId="{3613AACA-DED3-40CA-A3BD-FCBB6F470970}" dt="2023-03-01T10:50:33.493" v="132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3613AACA-DED3-40CA-A3BD-FCBB6F470970}" dt="2023-03-01T10:50:33.493" v="132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 modAnim modNotesTx">
        <pc:chgData name="Christopher Berry" userId="468ae48a-5539-4b21-98ea-6081f4d86140" providerId="ADAL" clId="{3613AACA-DED3-40CA-A3BD-FCBB6F470970}" dt="2023-03-03T13:23:30.195" v="411" actId="1076"/>
        <pc:sldMkLst>
          <pc:docMk/>
          <pc:sldMk cId="427809079" sldId="352"/>
        </pc:sldMkLst>
        <pc:spChg chg="mod">
          <ac:chgData name="Christopher Berry" userId="468ae48a-5539-4b21-98ea-6081f4d86140" providerId="ADAL" clId="{3613AACA-DED3-40CA-A3BD-FCBB6F470970}" dt="2023-03-03T13:21:45.163" v="246" actId="1076"/>
          <ac:spMkLst>
            <pc:docMk/>
            <pc:sldMk cId="427809079" sldId="352"/>
            <ac:spMk id="2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3T13:23:30.195" v="411" actId="1076"/>
          <ac:spMkLst>
            <pc:docMk/>
            <pc:sldMk cId="427809079" sldId="352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5:51.195" v="424" actId="1076"/>
        <pc:sldMkLst>
          <pc:docMk/>
          <pc:sldMk cId="2467422278" sldId="355"/>
        </pc:sldMkLst>
        <pc:spChg chg="mod">
          <ac:chgData name="Christopher Berry" userId="468ae48a-5539-4b21-98ea-6081f4d86140" providerId="ADAL" clId="{3613AACA-DED3-40CA-A3BD-FCBB6F470970}" dt="2023-03-03T16:45:51.195" v="424" actId="1076"/>
          <ac:spMkLst>
            <pc:docMk/>
            <pc:sldMk cId="2467422278" sldId="355"/>
            <ac:spMk id="7" creationId="{00000000-0000-0000-0000-000000000000}"/>
          </ac:spMkLst>
        </pc:spChg>
        <pc:picChg chg="mod ord">
          <ac:chgData name="Christopher Berry" userId="468ae48a-5539-4b21-98ea-6081f4d86140" providerId="ADAL" clId="{3613AACA-DED3-40CA-A3BD-FCBB6F470970}" dt="2023-03-03T16:45:47.734" v="423" actId="14826"/>
          <ac:picMkLst>
            <pc:docMk/>
            <pc:sldMk cId="2467422278" sldId="355"/>
            <ac:picMk id="5" creationId="{00000000-0000-0000-0000-000000000000}"/>
          </ac:picMkLst>
        </pc:picChg>
      </pc:sldChg>
      <pc:sldChg chg="modSp mod">
        <pc:chgData name="Christopher Berry" userId="468ae48a-5539-4b21-98ea-6081f4d86140" providerId="ADAL" clId="{3613AACA-DED3-40CA-A3BD-FCBB6F470970}" dt="2023-03-01T10:49:43.571" v="110" actId="404"/>
        <pc:sldMkLst>
          <pc:docMk/>
          <pc:sldMk cId="909518638" sldId="357"/>
        </pc:sldMkLst>
        <pc:spChg chg="mod">
          <ac:chgData name="Christopher Berry" userId="468ae48a-5539-4b21-98ea-6081f4d86140" providerId="ADAL" clId="{3613AACA-DED3-40CA-A3BD-FCBB6F470970}" dt="2023-03-01T10:47:31.852" v="13" actId="20577"/>
          <ac:spMkLst>
            <pc:docMk/>
            <pc:sldMk cId="909518638" sldId="357"/>
            <ac:spMk id="3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9:43.571" v="110" actId="404"/>
          <ac:spMkLst>
            <pc:docMk/>
            <pc:sldMk cId="909518638" sldId="357"/>
            <ac:spMk id="5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7:42.196" v="22" actId="20577"/>
          <ac:spMkLst>
            <pc:docMk/>
            <pc:sldMk cId="909518638" sldId="357"/>
            <ac:spMk id="8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3:17.823" v="412" actId="14826"/>
        <pc:sldMkLst>
          <pc:docMk/>
          <pc:sldMk cId="399881219" sldId="363"/>
        </pc:sldMkLst>
        <pc:picChg chg="mod">
          <ac:chgData name="Christopher Berry" userId="468ae48a-5539-4b21-98ea-6081f4d86140" providerId="ADAL" clId="{3613AACA-DED3-40CA-A3BD-FCBB6F470970}" dt="2023-03-03T16:43:17.823" v="412" actId="14826"/>
          <ac:picMkLst>
            <pc:docMk/>
            <pc:sldMk cId="399881219" sldId="363"/>
            <ac:picMk id="5" creationId="{00000000-0000-0000-0000-000000000000}"/>
          </ac:picMkLst>
        </pc:picChg>
      </pc:sldChg>
      <pc:sldChg chg="modNotesTx">
        <pc:chgData name="Christopher Berry" userId="468ae48a-5539-4b21-98ea-6081f4d86140" providerId="ADAL" clId="{3613AACA-DED3-40CA-A3BD-FCBB6F470970}" dt="2023-03-03T13:20:51.960" v="235" actId="20577"/>
        <pc:sldMkLst>
          <pc:docMk/>
          <pc:sldMk cId="948542933" sldId="365"/>
        </pc:sldMkLst>
      </pc:sldChg>
      <pc:sldChg chg="modSp mod">
        <pc:chgData name="Christopher Berry" userId="468ae48a-5539-4b21-98ea-6081f4d86140" providerId="ADAL" clId="{3613AACA-DED3-40CA-A3BD-FCBB6F470970}" dt="2023-03-03T13:20:59.863" v="236" actId="20577"/>
        <pc:sldMkLst>
          <pc:docMk/>
          <pc:sldMk cId="4289793266" sldId="366"/>
        </pc:sldMkLst>
        <pc:spChg chg="mod">
          <ac:chgData name="Christopher Berry" userId="468ae48a-5539-4b21-98ea-6081f4d86140" providerId="ADAL" clId="{3613AACA-DED3-40CA-A3BD-FCBB6F470970}" dt="2023-03-03T13:20:59.863" v="236" actId="20577"/>
          <ac:spMkLst>
            <pc:docMk/>
            <pc:sldMk cId="4289793266" sldId="366"/>
            <ac:spMk id="9" creationId="{00000000-0000-0000-0000-000000000000}"/>
          </ac:spMkLst>
        </pc:spChg>
      </pc:sldChg>
      <pc:sldChg chg="modSp">
        <pc:chgData name="Christopher Berry" userId="468ae48a-5539-4b21-98ea-6081f4d86140" providerId="ADAL" clId="{3613AACA-DED3-40CA-A3BD-FCBB6F470970}" dt="2023-03-03T13:21:14.023" v="244" actId="20577"/>
        <pc:sldMkLst>
          <pc:docMk/>
          <pc:sldMk cId="1181104512" sldId="369"/>
        </pc:sldMkLst>
        <pc:spChg chg="mod">
          <ac:chgData name="Christopher Berry" userId="468ae48a-5539-4b21-98ea-6081f4d86140" providerId="ADAL" clId="{3613AACA-DED3-40CA-A3BD-FCBB6F470970}" dt="2023-03-03T13:21:14.023" v="244" actId="20577"/>
          <ac:spMkLst>
            <pc:docMk/>
            <pc:sldMk cId="1181104512" sldId="369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103F3AC0-9955-4EAD-8F5F-375BC1842151}"/>
    <pc:docChg chg="custSel modSld">
      <pc:chgData name="Christopher Berry" userId="468ae48a-5539-4b21-98ea-6081f4d86140" providerId="ADAL" clId="{103F3AC0-9955-4EAD-8F5F-375BC1842151}" dt="2023-03-03T17:11:29.957" v="33" actId="368"/>
      <pc:docMkLst>
        <pc:docMk/>
      </pc:docMkLst>
      <pc:sldChg chg="modNotes">
        <pc:chgData name="Christopher Berry" userId="468ae48a-5539-4b21-98ea-6081f4d86140" providerId="ADAL" clId="{103F3AC0-9955-4EAD-8F5F-375BC1842151}" dt="2023-03-03T17:11:29.830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103F3AC0-9955-4EAD-8F5F-375BC1842151}" dt="2023-03-03T17:11:29.928" v="25" actId="368"/>
        <pc:sldMkLst>
          <pc:docMk/>
          <pc:sldMk cId="898351589" sldId="351"/>
        </pc:sldMkLst>
      </pc:sldChg>
      <pc:sldChg chg="modNotes">
        <pc:chgData name="Christopher Berry" userId="468ae48a-5539-4b21-98ea-6081f4d86140" providerId="ADAL" clId="{103F3AC0-9955-4EAD-8F5F-375BC1842151}" dt="2023-03-03T17:11:29.921" v="23" actId="368"/>
        <pc:sldMkLst>
          <pc:docMk/>
          <pc:sldMk cId="427809079" sldId="352"/>
        </pc:sldMkLst>
      </pc:sldChg>
      <pc:sldChg chg="modNotes">
        <pc:chgData name="Christopher Berry" userId="468ae48a-5539-4b21-98ea-6081f4d86140" providerId="ADAL" clId="{103F3AC0-9955-4EAD-8F5F-375BC1842151}" dt="2023-03-03T17:11:29.935" v="27" actId="368"/>
        <pc:sldMkLst>
          <pc:docMk/>
          <pc:sldMk cId="2467422278" sldId="355"/>
        </pc:sldMkLst>
      </pc:sldChg>
      <pc:sldChg chg="modNotes">
        <pc:chgData name="Christopher Berry" userId="468ae48a-5539-4b21-98ea-6081f4d86140" providerId="ADAL" clId="{103F3AC0-9955-4EAD-8F5F-375BC1842151}" dt="2023-03-03T17:11:29.950" v="31" actId="368"/>
        <pc:sldMkLst>
          <pc:docMk/>
          <pc:sldMk cId="1169166015" sldId="356"/>
        </pc:sldMkLst>
      </pc:sldChg>
      <pc:sldChg chg="modNotes">
        <pc:chgData name="Christopher Berry" userId="468ae48a-5539-4b21-98ea-6081f4d86140" providerId="ADAL" clId="{103F3AC0-9955-4EAD-8F5F-375BC1842151}" dt="2023-03-03T17:11:29.957" v="33" actId="368"/>
        <pc:sldMkLst>
          <pc:docMk/>
          <pc:sldMk cId="909518638" sldId="357"/>
        </pc:sldMkLst>
      </pc:sldChg>
      <pc:sldChg chg="modNotes">
        <pc:chgData name="Christopher Berry" userId="468ae48a-5539-4b21-98ea-6081f4d86140" providerId="ADAL" clId="{103F3AC0-9955-4EAD-8F5F-375BC1842151}" dt="2023-03-03T17:11:29.838" v="3" actId="368"/>
        <pc:sldMkLst>
          <pc:docMk/>
          <pc:sldMk cId="526375412" sldId="358"/>
        </pc:sldMkLst>
      </pc:sldChg>
      <pc:sldChg chg="modNotes">
        <pc:chgData name="Christopher Berry" userId="468ae48a-5539-4b21-98ea-6081f4d86140" providerId="ADAL" clId="{103F3AC0-9955-4EAD-8F5F-375BC1842151}" dt="2023-03-03T17:11:29.864" v="9" actId="368"/>
        <pc:sldMkLst>
          <pc:docMk/>
          <pc:sldMk cId="1039672698" sldId="359"/>
        </pc:sldMkLst>
      </pc:sldChg>
      <pc:sldChg chg="modNotes">
        <pc:chgData name="Christopher Berry" userId="468ae48a-5539-4b21-98ea-6081f4d86140" providerId="ADAL" clId="{103F3AC0-9955-4EAD-8F5F-375BC1842151}" dt="2023-03-03T17:11:29.881" v="13" actId="368"/>
        <pc:sldMkLst>
          <pc:docMk/>
          <pc:sldMk cId="2442537065" sldId="360"/>
        </pc:sldMkLst>
      </pc:sldChg>
      <pc:sldChg chg="modNotes">
        <pc:chgData name="Christopher Berry" userId="468ae48a-5539-4b21-98ea-6081f4d86140" providerId="ADAL" clId="{103F3AC0-9955-4EAD-8F5F-375BC1842151}" dt="2023-03-03T17:11:29.846" v="5" actId="368"/>
        <pc:sldMkLst>
          <pc:docMk/>
          <pc:sldMk cId="3482227358" sldId="362"/>
        </pc:sldMkLst>
      </pc:sldChg>
      <pc:sldChg chg="modNotes">
        <pc:chgData name="Christopher Berry" userId="468ae48a-5539-4b21-98ea-6081f4d86140" providerId="ADAL" clId="{103F3AC0-9955-4EAD-8F5F-375BC1842151}" dt="2023-03-03T17:11:29.854" v="7" actId="368"/>
        <pc:sldMkLst>
          <pc:docMk/>
          <pc:sldMk cId="399881219" sldId="363"/>
        </pc:sldMkLst>
      </pc:sldChg>
      <pc:sldChg chg="modNotes">
        <pc:chgData name="Christopher Berry" userId="468ae48a-5539-4b21-98ea-6081f4d86140" providerId="ADAL" clId="{103F3AC0-9955-4EAD-8F5F-375BC1842151}" dt="2023-03-03T17:11:29.873" v="11" actId="368"/>
        <pc:sldMkLst>
          <pc:docMk/>
          <pc:sldMk cId="948542933" sldId="365"/>
        </pc:sldMkLst>
      </pc:sldChg>
      <pc:sldChg chg="modNotes">
        <pc:chgData name="Christopher Berry" userId="468ae48a-5539-4b21-98ea-6081f4d86140" providerId="ADAL" clId="{103F3AC0-9955-4EAD-8F5F-375BC1842151}" dt="2023-03-03T17:11:29.890" v="15" actId="368"/>
        <pc:sldMkLst>
          <pc:docMk/>
          <pc:sldMk cId="4289793266" sldId="366"/>
        </pc:sldMkLst>
      </pc:sldChg>
      <pc:sldChg chg="modNotes">
        <pc:chgData name="Christopher Berry" userId="468ae48a-5539-4b21-98ea-6081f4d86140" providerId="ADAL" clId="{103F3AC0-9955-4EAD-8F5F-375BC1842151}" dt="2023-03-03T17:11:29.899" v="17" actId="368"/>
        <pc:sldMkLst>
          <pc:docMk/>
          <pc:sldMk cId="3657777566" sldId="367"/>
        </pc:sldMkLst>
      </pc:sldChg>
      <pc:sldChg chg="modNotes">
        <pc:chgData name="Christopher Berry" userId="468ae48a-5539-4b21-98ea-6081f4d86140" providerId="ADAL" clId="{103F3AC0-9955-4EAD-8F5F-375BC1842151}" dt="2023-03-03T17:11:29.907" v="19" actId="368"/>
        <pc:sldMkLst>
          <pc:docMk/>
          <pc:sldMk cId="42077738" sldId="368"/>
        </pc:sldMkLst>
      </pc:sldChg>
      <pc:sldChg chg="modNotes">
        <pc:chgData name="Christopher Berry" userId="468ae48a-5539-4b21-98ea-6081f4d86140" providerId="ADAL" clId="{103F3AC0-9955-4EAD-8F5F-375BC1842151}" dt="2023-03-03T17:11:29.913" v="21" actId="368"/>
        <pc:sldMkLst>
          <pc:docMk/>
          <pc:sldMk cId="1181104512" sldId="369"/>
        </pc:sldMkLst>
      </pc:sldChg>
      <pc:sldChg chg="modNotes">
        <pc:chgData name="Christopher Berry" userId="468ae48a-5539-4b21-98ea-6081f4d86140" providerId="ADAL" clId="{103F3AC0-9955-4EAD-8F5F-375BC1842151}" dt="2023-03-03T17:11:29.942" v="29" actId="368"/>
        <pc:sldMkLst>
          <pc:docMk/>
          <pc:sldMk cId="4007906762" sldId="3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4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6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8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7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clinically sig change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</a:t>
            </a:r>
            <a:r>
              <a:rPr lang="en-GB">
                <a:solidFill>
                  <a:srgbClr val="990033"/>
                </a:solidFill>
                <a:latin typeface="Calibri" pitchFamily="34" charset="0"/>
              </a:rPr>
              <a:t>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There’s substantial evidence for an effect of </a:t>
            </a:r>
            <a:r>
              <a:rPr lang="en-GB" sz="1600" dirty="0">
                <a:latin typeface="Lucida Console" panose="020B0609040504020204" pitchFamily="49" charset="0"/>
              </a:rPr>
              <a:t>group</a:t>
            </a:r>
            <a:r>
              <a:rPr lang="en-GB" dirty="0"/>
              <a:t> on depression symptoms at </a:t>
            </a:r>
            <a:r>
              <a:rPr lang="en-GB" sz="1600" dirty="0">
                <a:latin typeface="Lucida Console" panose="020B0609040504020204" pitchFamily="49" charset="0"/>
              </a:rPr>
              <a:t>week3 </a:t>
            </a:r>
            <a:r>
              <a:rPr lang="en-GB" dirty="0"/>
              <a:t>after accounting for severity at </a:t>
            </a:r>
            <a:r>
              <a:rPr lang="en-GB" sz="1600" dirty="0">
                <a:latin typeface="Lucida Console" panose="020B0609040504020204" pitchFamily="49" charset="0"/>
              </a:rPr>
              <a:t>baseline</a:t>
            </a:r>
            <a:r>
              <a:rPr lang="en-GB" dirty="0"/>
              <a:t>, BF = 6.08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Which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Depends on research question:</a:t>
            </a:r>
          </a:p>
          <a:p>
            <a:pPr lvl="1"/>
            <a:r>
              <a:rPr lang="en-GB" dirty="0"/>
              <a:t>Approaches 1 &amp; 2 are concerned with </a:t>
            </a:r>
            <a:r>
              <a:rPr lang="en-GB" dirty="0">
                <a:solidFill>
                  <a:schemeClr val="tx2"/>
                </a:solidFill>
              </a:rPr>
              <a:t>differences in </a:t>
            </a:r>
            <a:r>
              <a:rPr lang="en-GB" i="1" dirty="0">
                <a:solidFill>
                  <a:schemeClr val="tx2"/>
                </a:solidFill>
              </a:rPr>
              <a:t>change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scores </a:t>
            </a:r>
            <a:r>
              <a:rPr lang="en-GB" dirty="0">
                <a:solidFill>
                  <a:schemeClr val="tx2"/>
                </a:solidFill>
              </a:rPr>
              <a:t>between groups</a:t>
            </a:r>
          </a:p>
          <a:p>
            <a:pPr lvl="1"/>
            <a:r>
              <a:rPr lang="en-GB" dirty="0"/>
              <a:t>Approach 3 is concerned with </a:t>
            </a:r>
            <a:r>
              <a:rPr lang="en-GB" dirty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/>
              <a:t> (</a:t>
            </a:r>
            <a:r>
              <a:rPr lang="en-GB" dirty="0" err="1"/>
              <a:t>posttest</a:t>
            </a:r>
            <a:r>
              <a:rPr lang="en-GB" dirty="0"/>
              <a:t>).</a:t>
            </a:r>
          </a:p>
          <a:p>
            <a:pPr lvl="2"/>
            <a:r>
              <a:rPr lang="en-GB" dirty="0"/>
              <a:t>By accounting for the </a:t>
            </a:r>
            <a:r>
              <a:rPr lang="en-GB" dirty="0" err="1"/>
              <a:t>pretest</a:t>
            </a:r>
            <a:r>
              <a:rPr lang="en-GB" dirty="0"/>
              <a:t> scores as a covariate first, the statistical power of the test of group on </a:t>
            </a:r>
            <a:r>
              <a:rPr lang="en-GB" dirty="0" err="1"/>
              <a:t>posttest</a:t>
            </a:r>
            <a:r>
              <a:rPr lang="en-GB" dirty="0"/>
              <a:t> is increased.</a:t>
            </a:r>
          </a:p>
          <a:p>
            <a:pPr lvl="2"/>
            <a:r>
              <a:rPr lang="en-GB" dirty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methods.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Journal of Biometrics &amp; Biostatistics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(1),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Variance in </a:t>
            </a:r>
            <a:r>
              <a:rPr lang="en-GB" sz="1200" dirty="0" err="1"/>
              <a:t>posttest</a:t>
            </a:r>
            <a:r>
              <a:rPr lang="en-GB" sz="1200" dirty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/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932"/>
            <a:ext cx="10972800" cy="1143000"/>
          </a:xfrm>
        </p:spPr>
        <p:txBody>
          <a:bodyPr/>
          <a:lstStyle/>
          <a:p>
            <a:r>
              <a:rPr lang="en-GB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4329"/>
            <a:ext cx="5933440" cy="54403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We’ve used </a:t>
            </a:r>
            <a:r>
              <a:rPr lang="en-GB" b="1" dirty="0">
                <a:solidFill>
                  <a:schemeClr val="tx2"/>
                </a:solidFill>
              </a:rPr>
              <a:t>Bayes factors </a:t>
            </a:r>
            <a:r>
              <a:rPr lang="en-GB" dirty="0"/>
              <a:t>to tell us whether we have evidence for one model relative to another. </a:t>
            </a:r>
          </a:p>
          <a:p>
            <a:pPr lvl="1"/>
            <a:r>
              <a:rPr lang="en-GB" dirty="0"/>
              <a:t>If BF &gt; 3, then substantial evidence for the alternative model</a:t>
            </a:r>
          </a:p>
          <a:p>
            <a:pPr lvl="1"/>
            <a:r>
              <a:rPr lang="en-GB" dirty="0"/>
              <a:t>If BF &lt; 0.33, then substantial evidence for the null model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endParaRPr lang="en-GB" baseline="-25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p-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values also widely used (i.e.,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&lt; .05)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BF (and </a:t>
            </a:r>
            <a:r>
              <a:rPr lang="en-GB" i="1" dirty="0"/>
              <a:t>p</a:t>
            </a:r>
            <a:r>
              <a:rPr lang="en-GB" dirty="0"/>
              <a:t>-value)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effect of difference between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From Session 5: </a:t>
            </a: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BF &gt; 3</a:t>
            </a:r>
          </a:p>
          <a:p>
            <a:r>
              <a:rPr lang="en-GB" sz="1600" dirty="0"/>
              <a:t>But R</a:t>
            </a:r>
            <a:r>
              <a:rPr lang="en-GB" sz="1600" baseline="30000" dirty="0"/>
              <a:t>2 </a:t>
            </a:r>
            <a:r>
              <a:rPr lang="en-GB" sz="1600" dirty="0"/>
              <a:t>is tiny! (= 0.002, or 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Measures of effect size such as R</a:t>
            </a:r>
            <a:r>
              <a:rPr lang="en-GB" sz="2400" baseline="30000" dirty="0"/>
              <a:t>2</a:t>
            </a:r>
            <a:r>
              <a:rPr lang="en-GB" sz="2400" dirty="0"/>
              <a:t> and Cohen’s </a:t>
            </a:r>
            <a:r>
              <a:rPr lang="en-GB" sz="2400" i="1" dirty="0"/>
              <a:t>d </a:t>
            </a:r>
            <a:r>
              <a:rPr lang="en-GB" sz="2400" dirty="0"/>
              <a:t>tell us</a:t>
            </a:r>
            <a:r>
              <a:rPr lang="en-GB" sz="2400" i="1" dirty="0"/>
              <a:t> </a:t>
            </a:r>
            <a:r>
              <a:rPr lang="en-GB" sz="2400" dirty="0"/>
              <a:t>about the magnitude of the effect.</a:t>
            </a:r>
          </a:p>
          <a:p>
            <a:r>
              <a:rPr lang="en-GB" sz="2400" dirty="0"/>
              <a:t>Cohen’s d is the standardised difference between two means.</a:t>
            </a:r>
          </a:p>
          <a:p>
            <a:pPr lvl="1"/>
            <a:r>
              <a:rPr lang="en-GB" sz="1900" dirty="0"/>
              <a:t>Various packages exist for measuring </a:t>
            </a:r>
            <a:r>
              <a:rPr lang="en-GB" sz="1900" i="1" dirty="0"/>
              <a:t>d</a:t>
            </a:r>
            <a:r>
              <a:rPr lang="en-GB" sz="1900" dirty="0"/>
              <a:t> and other effect sizes in R, e.g., </a:t>
            </a:r>
            <a:r>
              <a:rPr lang="en-GB" sz="1700" dirty="0" err="1">
                <a:latin typeface="Lucida Console" panose="020B0609040504020204" pitchFamily="49" charset="0"/>
              </a:rPr>
              <a:t>effsize</a:t>
            </a:r>
            <a:endParaRPr lang="en-GB" sz="1700" dirty="0">
              <a:latin typeface="Lucida Console" panose="020B0609040504020204" pitchFamily="49" charset="0"/>
            </a:endParaRPr>
          </a:p>
          <a:p>
            <a:pPr lvl="1"/>
            <a:r>
              <a:rPr lang="en-GB" sz="1700" dirty="0">
                <a:latin typeface="Lucida Console" panose="020B0609040504020204" pitchFamily="49" charset="0"/>
              </a:rPr>
              <a:t>see </a:t>
            </a:r>
            <a:r>
              <a:rPr lang="en-GB" sz="2000" dirty="0">
                <a:hlinkClick r:id="rId3"/>
              </a:rPr>
              <a:t>http://www.andywills.info/rminr/</a:t>
            </a:r>
            <a:endParaRPr lang="en-GB" sz="2000" dirty="0"/>
          </a:p>
          <a:p>
            <a:pPr marL="0" indent="0">
              <a:buNone/>
            </a:pPr>
            <a:r>
              <a:rPr lang="en-GB" sz="1400" dirty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But, a large effect size still doesn’t necessarily translate to </a:t>
            </a:r>
            <a:r>
              <a:rPr lang="en-GB" sz="2400" i="1" dirty="0">
                <a:solidFill>
                  <a:srgbClr val="002060"/>
                </a:solidFill>
              </a:rPr>
              <a:t>practical</a:t>
            </a:r>
            <a:r>
              <a:rPr lang="en-GB" sz="2400" dirty="0"/>
              <a:t> or </a:t>
            </a:r>
            <a:r>
              <a:rPr lang="en-GB" sz="2400" i="1" dirty="0">
                <a:solidFill>
                  <a:srgbClr val="002060"/>
                </a:solidFill>
              </a:rPr>
              <a:t>clinical</a:t>
            </a:r>
            <a:r>
              <a:rPr lang="en-GB" sz="2400" dirty="0"/>
              <a:t> significance</a:t>
            </a:r>
            <a:br>
              <a:rPr lang="en-GB" sz="2400" dirty="0"/>
            </a:br>
            <a:r>
              <a:rPr lang="en-GB" sz="2400" dirty="0"/>
              <a:t>(however, like statistical significance,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389718" cy="1815882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Cohen’s d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But the average weight loss difference between groups could be only 50 g after 1 year</a:t>
            </a:r>
          </a:p>
          <a:p>
            <a:br>
              <a:rPr lang="en-GB" sz="1600" dirty="0"/>
            </a:br>
            <a:r>
              <a:rPr lang="en-GB" sz="1600" i="1" dirty="0"/>
              <a:t>How practically or clinically relevant is this?</a:t>
            </a:r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meaningful.</a:t>
            </a:r>
          </a:p>
          <a:p>
            <a:pPr lvl="1"/>
            <a:r>
              <a:rPr lang="en-GB" sz="2200" dirty="0"/>
              <a:t>e.g.,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not</a:t>
            </a:r>
          </a:p>
          <a:p>
            <a:pPr lvl="0"/>
            <a:r>
              <a:rPr lang="en-GB" sz="2200" dirty="0"/>
              <a:t>Some scales have an </a:t>
            </a:r>
            <a:r>
              <a:rPr lang="en-GB" sz="2200" dirty="0">
                <a:solidFill>
                  <a:schemeClr val="tx2"/>
                </a:solidFill>
              </a:rPr>
              <a:t>established </a:t>
            </a:r>
            <a:r>
              <a:rPr lang="en-GB" sz="2200" dirty="0" err="1">
                <a:solidFill>
                  <a:schemeClr val="tx2"/>
                </a:solidFill>
              </a:rPr>
              <a:t>cutoff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/>
              <a:t>for a diagnosis of a disorder or not.</a:t>
            </a:r>
          </a:p>
          <a:p>
            <a:pPr lvl="1"/>
            <a:r>
              <a:rPr lang="en-GB" sz="2200" dirty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as showing enhanced symptoms of depression (</a:t>
            </a:r>
            <a:r>
              <a:rPr lang="en-GB" sz="2200" dirty="0" err="1"/>
              <a:t>Radloff</a:t>
            </a:r>
            <a:r>
              <a:rPr lang="en-GB" sz="2200" dirty="0"/>
              <a:t>, 1977).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2780" y="1951270"/>
            <a:ext cx="4436745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CES-D = 16</a:t>
            </a:r>
          </a:p>
        </p:txBody>
      </p:sp>
      <p:sp>
        <p:nvSpPr>
          <p:cNvPr id="7" name="Oval 6"/>
          <p:cNvSpPr/>
          <p:nvPr/>
        </p:nvSpPr>
        <p:spPr>
          <a:xfrm>
            <a:off x="8964886" y="4351894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average, a shift to a healthy diet resulted in a change in diagnosis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Francis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>
                <a:solidFill>
                  <a:srgbClr val="002060"/>
                </a:solidFill>
              </a:rPr>
              <a:t>Truax</a:t>
            </a:r>
            <a:r>
              <a:rPr lang="en-GB" sz="22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2200" dirty="0"/>
              <a:t>Tried to establish a more general method of determining whether intervention led to clinically significant change or not.</a:t>
            </a:r>
          </a:p>
          <a:p>
            <a:r>
              <a:rPr lang="en-GB" sz="2200" dirty="0"/>
              <a:t>An individual’s improvement may be due to measurement error, and may not necessarily be </a:t>
            </a:r>
            <a:r>
              <a:rPr lang="en-GB" sz="2200" i="1" dirty="0"/>
              <a:t>reliable</a:t>
            </a:r>
            <a:r>
              <a:rPr lang="en-GB" sz="2200" dirty="0"/>
              <a:t>.</a:t>
            </a:r>
          </a:p>
          <a:p>
            <a:pPr lvl="0"/>
            <a:r>
              <a:rPr lang="en-GB" sz="2200" b="1" dirty="0">
                <a:solidFill>
                  <a:srgbClr val="002060"/>
                </a:solidFill>
              </a:rPr>
              <a:t>Reliable change (RC) index </a:t>
            </a:r>
            <a:r>
              <a:rPr lang="en-GB" sz="2200" dirty="0"/>
              <a:t>– used to establish whether individuals have a reliable change score between baseline and follow-up.</a:t>
            </a:r>
          </a:p>
          <a:p>
            <a:pPr lvl="0"/>
            <a:r>
              <a:rPr lang="en-GB" sz="2200" dirty="0"/>
              <a:t>For each participant:</a:t>
            </a:r>
          </a:p>
          <a:p>
            <a:pPr marL="0" lvl="0" indent="0">
              <a:buNone/>
            </a:pPr>
            <a:r>
              <a:rPr lang="en-GB" sz="2200" dirty="0"/>
              <a:t>	RC = (</a:t>
            </a:r>
            <a:r>
              <a:rPr lang="en-GB" sz="2200" dirty="0" err="1"/>
              <a:t>pretest</a:t>
            </a:r>
            <a:r>
              <a:rPr lang="en-GB" sz="2200" dirty="0"/>
              <a:t> – </a:t>
            </a:r>
            <a:r>
              <a:rPr lang="en-GB" sz="2200" dirty="0" err="1"/>
              <a:t>posttest</a:t>
            </a:r>
            <a:r>
              <a:rPr lang="en-GB" sz="2200" dirty="0"/>
              <a:t>) / </a:t>
            </a:r>
            <a:r>
              <a:rPr lang="en-GB" sz="2200" dirty="0" err="1"/>
              <a:t>SE_difference</a:t>
            </a:r>
            <a:endParaRPr lang="en-GB" sz="2200" dirty="0"/>
          </a:p>
          <a:p>
            <a:pPr lvl="0"/>
            <a:r>
              <a:rPr lang="en-GB" sz="2200" dirty="0"/>
              <a:t>If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&gt; 1.96 </a:t>
            </a:r>
            <a:r>
              <a:rPr lang="en-GB" sz="2200" dirty="0"/>
              <a:t>or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&lt; -1.96</a:t>
            </a:r>
            <a:r>
              <a:rPr lang="en-GB" sz="2200" dirty="0"/>
              <a:t>, then reliable change.</a:t>
            </a:r>
          </a:p>
          <a:p>
            <a:pPr lvl="0"/>
            <a:r>
              <a:rPr lang="en-GB" sz="2200" dirty="0"/>
              <a:t>See Further Knowledge section in Worksheet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4212" y="6356351"/>
            <a:ext cx="3981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85649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785" y="1328529"/>
            <a:ext cx="229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Francis et al. (2019). Dietary change group</a:t>
            </a: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575821"/>
            <a:ext cx="518160" cy="43833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84212" y="297840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8582904" y="2697203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8079" y="21398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8840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ppts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below lower RC index, therefore show </a:t>
            </a:r>
            <a:r>
              <a:rPr lang="en-GB" i="1" dirty="0">
                <a:solidFill>
                  <a:schemeClr val="tx2"/>
                </a:solidFill>
              </a:rPr>
              <a:t>reliable change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10363805" y="1771379"/>
            <a:ext cx="736997" cy="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55111" y="1038030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diagonal = no change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" y="274638"/>
            <a:ext cx="6050508" cy="1143000"/>
          </a:xfrm>
        </p:spPr>
        <p:txBody>
          <a:bodyPr>
            <a:normAutofit/>
          </a:bodyPr>
          <a:lstStyle/>
          <a:p>
            <a:r>
              <a:rPr lang="en-GB" sz="2800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417638"/>
            <a:ext cx="5943074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800" b="1" dirty="0">
                <a:solidFill>
                  <a:srgbClr val="002060"/>
                </a:solidFill>
              </a:rPr>
              <a:t>Jacobson and </a:t>
            </a:r>
            <a:r>
              <a:rPr lang="en-GB" sz="1800" b="1" dirty="0" err="1">
                <a:solidFill>
                  <a:srgbClr val="002060"/>
                </a:solidFill>
              </a:rPr>
              <a:t>Truax</a:t>
            </a:r>
            <a:r>
              <a:rPr lang="en-GB" sz="18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1800" b="1" dirty="0">
                <a:solidFill>
                  <a:srgbClr val="003300"/>
                </a:solidFill>
              </a:rPr>
              <a:t>Suggested these treatment outcomes on the basis of a participant’s RC index and criterion for diagnosis: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crosses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does not cross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1800" dirty="0"/>
              <a:t>No reliable change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below </a:t>
            </a:r>
            <a:r>
              <a:rPr lang="en-GB" sz="1800" dirty="0" err="1"/>
              <a:t>pretest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In absence of established criterion, if M</a:t>
            </a:r>
            <a:r>
              <a:rPr lang="en-GB" sz="1800" baseline="-25000" dirty="0"/>
              <a:t>1</a:t>
            </a:r>
            <a:r>
              <a:rPr lang="en-GB" sz="1800" dirty="0"/>
              <a:t> and M</a:t>
            </a:r>
            <a:r>
              <a:rPr lang="en-GB" sz="1800" baseline="-25000" dirty="0"/>
              <a:t>2</a:t>
            </a:r>
            <a:r>
              <a:rPr lang="en-GB" sz="1800" dirty="0"/>
              <a:t> are known, the midpoint between them can be used as a </a:t>
            </a:r>
            <a:r>
              <a:rPr lang="en-GB" sz="1800" dirty="0" err="1"/>
              <a:t>cutoff</a:t>
            </a:r>
            <a:r>
              <a:rPr lang="en-GB" sz="1800" dirty="0"/>
              <a:t> (</a:t>
            </a:r>
            <a:r>
              <a:rPr lang="en-GB" sz="1800" b="1" dirty="0"/>
              <a:t>c</a:t>
            </a:r>
            <a:r>
              <a:rPr lang="en-GB" sz="1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7447" y="20586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089" y="2058678"/>
            <a:ext cx="13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Dysfunctional</a:t>
            </a:r>
          </a:p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000" r="24540"/>
          <a:stretch/>
        </p:blipFill>
        <p:spPr>
          <a:xfrm>
            <a:off x="6660107" y="2622085"/>
            <a:ext cx="4435524" cy="183203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75650" y="2705100"/>
            <a:ext cx="803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29260" y="2698750"/>
            <a:ext cx="7568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660107" y="4368800"/>
            <a:ext cx="41158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7699844" y="2614058"/>
            <a:ext cx="472318" cy="2173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9794177" y="2520343"/>
            <a:ext cx="486540" cy="43855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1822" y="3680619"/>
            <a:ext cx="0" cy="7058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8770597" y="310985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90883" y="2361396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55417" y="2370288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221603" y="4375151"/>
            <a:ext cx="0" cy="339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2222" y="4269166"/>
            <a:ext cx="5358" cy="445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64338" y="4705613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65256" y="4705612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6230573" y="5968163"/>
            <a:ext cx="4760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Jacobson, N. S., &amp;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Truax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(1991). Clinical significance: A statistical approach to defining meaningful change in psychotherapy research.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Consulting and Clinical Psychology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59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(1), 12–19. https://doi.org/10.1037/0022-006X.59.1.12</a:t>
            </a: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7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4107" y="2592840"/>
            <a:ext cx="10577649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FINAL Support session: </a:t>
            </a:r>
            <a:r>
              <a:rPr lang="en-GB" sz="3200" b="1" u="sng" dirty="0"/>
              <a:t>Friday 24</a:t>
            </a:r>
            <a:r>
              <a:rPr lang="en-GB" sz="3200" b="1" u="sng" baseline="30000" dirty="0"/>
              <a:t>th</a:t>
            </a:r>
            <a:r>
              <a:rPr lang="en-GB" sz="3200" b="1" u="sng" dirty="0"/>
              <a:t> March 1-2pm Link 106-107</a:t>
            </a:r>
            <a:br>
              <a:rPr lang="en-GB" sz="3200" b="1" u="sng" dirty="0"/>
            </a:b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2800" b="1" u="sng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 10/3 – please note change from timetable)</a:t>
            </a:r>
            <a:endParaRPr lang="en-GB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7: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6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or Rory during the session if you have any questions on the code or concepts.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5705" y="5773608"/>
            <a:ext cx="41237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Good luck in the assignment, don’t forget instructions on DLE and FAQ webpage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Pre-post design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Pre-test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Post-test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Treatment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Control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tx2"/>
                </a:solidFill>
              </a:rPr>
              <a:t>dependent variable </a:t>
            </a:r>
            <a:r>
              <a:rPr lang="en-GB" sz="2400" dirty="0"/>
              <a:t>can be measured at two time points (pre-test and post test) </a:t>
            </a:r>
          </a:p>
          <a:p>
            <a:pPr lvl="1"/>
            <a:r>
              <a:rPr lang="en-GB" dirty="0"/>
              <a:t>e.g., symptoms of depression before and after therapy</a:t>
            </a:r>
          </a:p>
          <a:p>
            <a:r>
              <a:rPr lang="en-GB" sz="2400" dirty="0"/>
              <a:t>A Control group can be included.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Pre-post designs can be analysed in multiple ways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/>
              <a:t>Francis et al. (2019)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Depressive symptoms measured before and 3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Group: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between subjects,</a:t>
            </a:r>
            <a:br>
              <a:rPr lang="en-GB" sz="2200" dirty="0">
                <a:solidFill>
                  <a:schemeClr val="tx2"/>
                </a:solidFill>
              </a:rPr>
            </a:br>
            <a:r>
              <a:rPr lang="en-GB" sz="2200" dirty="0">
                <a:solidFill>
                  <a:schemeClr val="tx2"/>
                </a:solidFill>
              </a:rPr>
              <a:t>  2 levels (</a:t>
            </a:r>
            <a:r>
              <a:rPr lang="en-GB" sz="2200" dirty="0" err="1">
                <a:solidFill>
                  <a:schemeClr val="tx2"/>
                </a:solidFill>
              </a:rPr>
              <a:t>diet_change</a:t>
            </a:r>
            <a:r>
              <a:rPr lang="en-GB" sz="2200" dirty="0">
                <a:solidFill>
                  <a:schemeClr val="tx2"/>
                </a:solidFill>
              </a:rPr>
              <a:t>, </a:t>
            </a:r>
            <a:r>
              <a:rPr lang="en-GB" sz="2200" dirty="0" err="1">
                <a:solidFill>
                  <a:schemeClr val="tx2"/>
                </a:solidFill>
              </a:rPr>
              <a:t>habitual_diet</a:t>
            </a:r>
            <a:r>
              <a:rPr lang="en-GB" sz="2200" dirty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Time: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350" y="698729"/>
            <a:ext cx="6531467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>
                <a:latin typeface="Lucida Console" panose="020B0609040504020204" pitchFamily="49" charset="0"/>
              </a:rPr>
              <a:t>ggdotplot</a:t>
            </a:r>
            <a:r>
              <a:rPr lang="en-GB" sz="1700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Solid dots = means</a:t>
            </a:r>
          </a:p>
          <a:p>
            <a:r>
              <a:rPr lang="en-GB" sz="1600" dirty="0"/>
              <a:t>Intervals = SE</a:t>
            </a:r>
          </a:p>
          <a:p>
            <a:r>
              <a:rPr lang="en-GB" sz="1600" dirty="0"/>
              <a:t>Open dots = single </a:t>
            </a:r>
            <a:r>
              <a:rPr lang="en-GB" sz="1600" dirty="0" err="1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Depressive symptoms appear lower after 3 weeks in the </a:t>
            </a:r>
            <a:r>
              <a:rPr lang="en-GB" sz="1600" dirty="0">
                <a:latin typeface="Lucida Console" panose="020B0609040504020204" pitchFamily="49" charset="0"/>
              </a:rPr>
              <a:t>diet change </a:t>
            </a:r>
            <a:r>
              <a:rPr lang="en-GB" dirty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/>
              <a:t>If we are concerned with the </a:t>
            </a:r>
            <a:r>
              <a:rPr lang="en-GB" sz="2000" i="1" dirty="0">
                <a:solidFill>
                  <a:srgbClr val="002060"/>
                </a:solidFill>
              </a:rPr>
              <a:t>change</a:t>
            </a:r>
            <a:r>
              <a:rPr lang="en-GB" sz="2000" dirty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/>
              <a:t>DV: change score</a:t>
            </a:r>
          </a:p>
          <a:p>
            <a:pPr lvl="1"/>
            <a:r>
              <a:rPr lang="en-GB" sz="2000" dirty="0"/>
              <a:t>IV: group </a:t>
            </a:r>
          </a:p>
          <a:p>
            <a:pPr lvl="1"/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/>
              <a:t>One-way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Compare these scores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(change ~ group)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Although the Bayes factor indicates weak evidence for a difference in the mean change score between groups, the evidence is </a:t>
            </a:r>
            <a:r>
              <a:rPr lang="en-GB" b="1" dirty="0">
                <a:solidFill>
                  <a:schemeClr val="tx2"/>
                </a:solidFill>
              </a:rPr>
              <a:t>inconclusive, BF = 2.26</a:t>
            </a:r>
            <a:r>
              <a:rPr lang="en-GB" dirty="0"/>
              <a:t>. 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Alternatively, the design could be treated as a </a:t>
            </a:r>
            <a:r>
              <a:rPr lang="en-GB" sz="2400" b="1" dirty="0">
                <a:solidFill>
                  <a:schemeClr val="tx2"/>
                </a:solidFill>
              </a:rPr>
              <a:t>2 x 2 mixed factorial design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Between-subjects</a:t>
            </a:r>
            <a:r>
              <a:rPr lang="en-GB" sz="2400" dirty="0"/>
              <a:t>: group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Within-subjects</a:t>
            </a:r>
            <a:r>
              <a:rPr lang="en-GB" sz="2400" dirty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Allows assessment of: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/>
              <a:t>Group x time </a:t>
            </a:r>
            <a:r>
              <a:rPr lang="en-GB" sz="2000" dirty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* time +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“)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must be included as a random effect in the model (see Session 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2.38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Again, there’s insufficient evidence that change scores differ 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Alternatively, the design can be treated as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/>
              <a:t>with one continuous variable (a covariate) and one categorical variable (Session 4). This is known as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/>
              <a:t> (Analysis of Covariance).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Key Q: Is there an effect of </a:t>
            </a:r>
            <a:r>
              <a:rPr lang="en-GB" b="1" dirty="0">
                <a:solidFill>
                  <a:schemeClr val="tx2"/>
                </a:solidFill>
              </a:rPr>
              <a:t>group</a:t>
            </a:r>
            <a:r>
              <a:rPr lang="en-GB" dirty="0">
                <a:solidFill>
                  <a:schemeClr val="tx2"/>
                </a:solidFill>
              </a:rPr>
              <a:t> on </a:t>
            </a:r>
            <a:r>
              <a:rPr lang="en-GB" b="1" dirty="0">
                <a:solidFill>
                  <a:schemeClr val="tx2"/>
                </a:solidFill>
              </a:rPr>
              <a:t>week 3 scores </a:t>
            </a:r>
            <a:r>
              <a:rPr lang="en-GB" i="1" dirty="0"/>
              <a:t>after</a:t>
            </a:r>
            <a:r>
              <a:rPr lang="en-GB" dirty="0"/>
              <a:t> the variance associated with baseline scores has been explained?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7026832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1609" y="242291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136" y="3716239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14" grpId="0"/>
      <p:bldP spid="16" grpId="0" animBg="1"/>
      <p:bldP spid="18" grpId="0" animBg="1"/>
      <p:bldP spid="19" grpId="0" animBg="1"/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13416</TotalTime>
  <Words>1788</Words>
  <Application>Microsoft Office PowerPoint</Application>
  <PresentationFormat>Widescreen</PresentationFormat>
  <Paragraphs>311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Going further: Clinical significance</vt:lpstr>
      <vt:lpstr>Going further: 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3262</cp:revision>
  <dcterms:created xsi:type="dcterms:W3CDTF">2006-08-16T00:00:00Z</dcterms:created>
  <dcterms:modified xsi:type="dcterms:W3CDTF">2023-03-03T17:11:36Z</dcterms:modified>
</cp:coreProperties>
</file>