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1"/>
  </p:notesMasterIdLst>
  <p:handoutMasterIdLst>
    <p:handoutMasterId r:id="rId22"/>
  </p:handoutMasterIdLst>
  <p:sldIdLst>
    <p:sldId id="257" r:id="rId4"/>
    <p:sldId id="314" r:id="rId5"/>
    <p:sldId id="363" r:id="rId6"/>
    <p:sldId id="379" r:id="rId7"/>
    <p:sldId id="370" r:id="rId8"/>
    <p:sldId id="382" r:id="rId9"/>
    <p:sldId id="380" r:id="rId10"/>
    <p:sldId id="371" r:id="rId11"/>
    <p:sldId id="364" r:id="rId12"/>
    <p:sldId id="366" r:id="rId13"/>
    <p:sldId id="367" r:id="rId14"/>
    <p:sldId id="369" r:id="rId15"/>
    <p:sldId id="383" r:id="rId16"/>
    <p:sldId id="372" r:id="rId17"/>
    <p:sldId id="373" r:id="rId18"/>
    <p:sldId id="374" r:id="rId19"/>
    <p:sldId id="375" r:id="rId20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C0A"/>
    <a:srgbClr val="FFFF99"/>
    <a:srgbClr val="F2DCDB"/>
    <a:srgbClr val="95B3D7"/>
    <a:srgbClr val="E6B9B8"/>
    <a:srgbClr val="632523"/>
    <a:srgbClr val="B9CDE5"/>
    <a:srgbClr val="10253F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6" autoAdjust="0"/>
    <p:restoredTop sz="90693" autoAdjust="0"/>
  </p:normalViewPr>
  <p:slideViewPr>
    <p:cSldViewPr snapToGrid="0">
      <p:cViewPr varScale="1">
        <p:scale>
          <a:sx n="70" d="100"/>
          <a:sy n="70" d="100"/>
        </p:scale>
        <p:origin x="708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1266" y="-2328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2F66B-899D-484E-9C99-E1DBE23F9DE9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13842-9D9C-478B-B245-0FF6DC2C0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491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A945-60CF-41CC-BF14-DA645D9ABE0F}" type="datetimeFigureOut">
              <a:rPr lang="en-GB" smtClean="0"/>
              <a:pPr/>
              <a:t>13/02/2022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6F6D-23AC-402A-8000-0A495137CF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1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4159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1" y="4226919"/>
            <a:ext cx="6172200" cy="547012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5F15-5817-47BC-B9C8-06AECA930AC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8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128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774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596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491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260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625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885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2921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18160" y="4508712"/>
            <a:ext cx="5486400" cy="5312655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736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638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783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864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285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782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904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43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E47-C1CA-47C9-BFA1-FDEFD1CE1BAA}" type="datetime1">
              <a:rPr lang="en-US" smtClean="0"/>
              <a:pPr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92B5-BE86-445D-88C0-242C83A9421E}" type="datetime1">
              <a:rPr lang="en-US" smtClean="0"/>
              <a:pPr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B350-EB04-4702-A2C6-BB029CC917C4}" type="datetime1">
              <a:rPr lang="en-US" smtClean="0"/>
              <a:pPr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2AADA7-D7DD-45DB-80E8-9439E573970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522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5618B-7082-4EDF-A5C7-C19DC3667D8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106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7A5C4-7B1E-42CB-9401-3E3398630DA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383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13/02/2022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4E550B-B333-4183-823D-B1B06859A4C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405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13/02/2022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3C213-4DC6-4C71-B142-00F9DF84AB4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867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13/02/2022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265D2C-059D-4D32-B42A-01C964EEB08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610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13/02/2022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F6D1FF-675C-441C-A720-FE34DA5CCD2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327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13/02/2022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1CB58E-00DB-4A66-9332-CB8B54E077B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01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5C7B-1CCF-4D03-A2E8-D3591213E0F6}" type="datetime1">
              <a:rPr lang="en-US" smtClean="0"/>
              <a:pPr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13/02/2022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65E737-EE12-4160-85C4-EB0FC852B09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909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1AC290-14C6-4DB7-A0A8-26243A56C7C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303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122082-C26E-43D1-A091-0D7B136BA26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4075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422BA-781A-4F90-A313-5FB60F0ACBC1}" type="datetime1">
              <a:rPr lang="en-US"/>
              <a:pPr>
                <a:defRPr/>
              </a:pPr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305BA-24E4-4D84-90C8-CEB970C13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20629-56CA-4D7E-8C63-E575D6B93C54}" type="datetime1">
              <a:rPr lang="en-US"/>
              <a:pPr>
                <a:defRPr/>
              </a:pPr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7AED1-EA98-4E67-BBE5-F4DE2922B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764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BF418-A362-4FE2-91B1-49E4C1075139}" type="datetime1">
              <a:rPr lang="en-US"/>
              <a:pPr>
                <a:defRPr/>
              </a:pPr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2C7F2-FA76-4938-889B-F789873ABC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94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6E965-9660-412C-A937-C31C4DBE5DCC}" type="datetime1">
              <a:rPr lang="en-US"/>
              <a:pPr>
                <a:defRPr/>
              </a:pPr>
              <a:t>2/13/2022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FED1C-C314-43CF-97B2-EF1EEE5250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549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18F9E-9AA5-4BBB-867B-695640B2651C}" type="datetime1">
              <a:rPr lang="en-US"/>
              <a:pPr>
                <a:defRPr/>
              </a:pPr>
              <a:t>2/13/2022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9B0F7-9AEE-4AD6-B06A-3EF49F7679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365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E8DE6-26D5-4AEE-A325-8DF019B4581E}" type="datetime1">
              <a:rPr lang="en-US"/>
              <a:pPr>
                <a:defRPr/>
              </a:pPr>
              <a:t>2/13/2022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B9328-F378-4384-8494-4F39CDE751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209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05927-3357-4D03-9AC8-AF93CB939CBA}" type="datetime1">
              <a:rPr lang="en-US"/>
              <a:pPr>
                <a:defRPr/>
              </a:pPr>
              <a:t>2/13/2022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C441E-4298-4033-9BAE-EC2FBA5BC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4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08F-8114-45C2-9520-EC1882F8A669}" type="datetime1">
              <a:rPr lang="en-US" smtClean="0"/>
              <a:pPr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AA4EE-BF05-4787-9F69-B21C3B96406B}" type="datetime1">
              <a:rPr lang="en-US"/>
              <a:pPr>
                <a:defRPr/>
              </a:pPr>
              <a:t>2/13/2022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EC9D9-C57B-4FEC-AC9D-B813632B9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C1C7C-A46E-411B-90C7-093E98CF97E4}" type="datetime1">
              <a:rPr lang="en-US"/>
              <a:pPr>
                <a:defRPr/>
              </a:pPr>
              <a:t>2/13/2022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E7C94-C9C8-4CBE-8B66-53EE11341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279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FFD1C-D7A5-461F-9D0C-59CB3D98AD8B}" type="datetime1">
              <a:rPr lang="en-US"/>
              <a:pPr>
                <a:defRPr/>
              </a:pPr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A7BE5-C3B7-4772-BCC5-8B91C87C4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69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A2ACE-7A96-4F0A-BAE9-C2FBC213AD36}" type="datetime1">
              <a:rPr lang="en-US"/>
              <a:pPr>
                <a:defRPr/>
              </a:pPr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1670F-B2F1-4731-A275-37622189CB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7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BCEA-51D6-4D4F-B700-EBDD8904452C}" type="datetime1">
              <a:rPr lang="en-US" smtClean="0"/>
              <a:pPr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55C0-4DE2-42D1-B918-7B0FCE7481FD}" type="datetime1">
              <a:rPr lang="en-US" smtClean="0"/>
              <a:pPr/>
              <a:t>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56E-53B5-467C-A68C-D5DD1F771BB5}" type="datetime1">
              <a:rPr lang="en-US" smtClean="0"/>
              <a:pPr/>
              <a:t>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B7C-1414-4D49-8A59-8F56128C501B}" type="datetime1">
              <a:rPr lang="en-US" smtClean="0"/>
              <a:pPr/>
              <a:t>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EADC-23C0-4767-9AD7-3E7B6C343A0A}" type="datetime1">
              <a:rPr lang="en-US" smtClean="0"/>
              <a:pPr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2B3B-4AFD-4E39-B6F8-E1A2354BA336}" type="datetime1">
              <a:rPr lang="en-US" smtClean="0"/>
              <a:pPr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ABC6-3BA1-4854-92CA-2B0133ECAB44}" type="datetime1">
              <a:rPr lang="en-US" smtClean="0"/>
              <a:pPr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44A485-9D24-493D-AC6A-F8BD26354CA9}" type="datetime1">
              <a:rPr lang="en-US" smtClean="0"/>
              <a:pPr>
                <a:defRPr/>
              </a:pPr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E4EFD6-E72C-4456-9FE8-7AA19E8DB7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44A485-9D24-493D-AC6A-F8BD26354CA9}" type="datetime1">
              <a:rPr lang="en-US"/>
              <a:pPr>
                <a:defRPr/>
              </a:pPr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E4EFD6-E72C-4456-9FE8-7AA19E8DB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5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jberry.github.io/datafluencyCB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4332" y="1505396"/>
            <a:ext cx="7162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0066"/>
                </a:solidFill>
                <a:latin typeface="Calibri" pitchFamily="34" charset="0"/>
              </a:rPr>
              <a:t>PSYC753</a:t>
            </a:r>
            <a:endParaRPr lang="en-GB" sz="3200" b="1" dirty="0">
              <a:solidFill>
                <a:srgbClr val="000066"/>
              </a:solidFill>
              <a:latin typeface="Calibri" pitchFamily="34" charset="0"/>
            </a:endParaRPr>
          </a:p>
          <a:p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b="1" dirty="0" smtClean="0">
                <a:solidFill>
                  <a:srgbClr val="000066"/>
                </a:solidFill>
                <a:latin typeface="Calibri" pitchFamily="34" charset="0"/>
              </a:rPr>
              <a:t>5: </a:t>
            </a: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Multiple Regression</a:t>
            </a:r>
          </a:p>
          <a:p>
            <a:r>
              <a:rPr lang="en-GB" sz="2800" dirty="0" smtClean="0">
                <a:solidFill>
                  <a:srgbClr val="000066"/>
                </a:solidFill>
                <a:latin typeface="Calibri" pitchFamily="34" charset="0"/>
              </a:rPr>
              <a:t>Hierarchical Regression</a:t>
            </a:r>
            <a:endParaRPr lang="en-GB" sz="2800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dirty="0">
                <a:solidFill>
                  <a:srgbClr val="000066"/>
                </a:solidFill>
                <a:latin typeface="Calibri" pitchFamily="34" charset="0"/>
              </a:rPr>
              <a:t/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r>
              <a:rPr lang="en-GB" sz="2800" dirty="0">
                <a:solidFill>
                  <a:srgbClr val="000066"/>
                </a:solidFill>
                <a:latin typeface="Calibri" pitchFamily="34" charset="0"/>
              </a:rPr>
              <a:t/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Plymouth University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PSQ </a:t>
            </a:r>
            <a:r>
              <a:rPr lang="en-GB" dirty="0" smtClean="0">
                <a:solidFill>
                  <a:srgbClr val="990033"/>
                </a:solidFill>
                <a:latin typeface="Calibri" pitchFamily="34" charset="0"/>
              </a:rPr>
              <a:t>B212 </a:t>
            </a:r>
            <a:r>
              <a:rPr lang="en-GB" dirty="0" smtClean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dirty="0" smtClean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3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5308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 smtClean="0"/>
              <a:t>Step 2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000" dirty="0">
                <a:latin typeface="Lucida Console" panose="020B0609040504020204" pitchFamily="49" charset="0"/>
              </a:rPr>
              <a:t>wellbeing ~ brooding + </a:t>
            </a:r>
            <a:r>
              <a:rPr lang="en-GB" sz="20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worry</a:t>
            </a:r>
            <a:endParaRPr lang="en-GB" sz="2000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58827" y="6013749"/>
            <a:ext cx="4457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+mj-lt"/>
              </a:rPr>
              <a:t>Area of  box = variance in wellbeing to be explained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+mj-lt"/>
              </a:rPr>
              <a:t>Overlap = correlation between predictor variables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58229" y="1659503"/>
            <a:ext cx="5211604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The model with brooding </a:t>
            </a:r>
            <a:r>
              <a:rPr lang="en-GB" sz="2000" i="1" dirty="0" smtClean="0"/>
              <a:t>and </a:t>
            </a:r>
            <a:r>
              <a:rPr lang="en-GB" sz="2000" dirty="0" smtClean="0"/>
              <a:t>worry explains </a:t>
            </a:r>
            <a:br>
              <a:rPr lang="en-GB" sz="2000" dirty="0" smtClean="0"/>
            </a:br>
            <a:r>
              <a:rPr lang="en-GB" sz="2000" b="1" dirty="0" smtClean="0"/>
              <a:t>R</a:t>
            </a:r>
            <a:r>
              <a:rPr lang="en-GB" sz="2000" b="1" baseline="30000" dirty="0" smtClean="0"/>
              <a:t>2</a:t>
            </a:r>
            <a:r>
              <a:rPr lang="en-GB" sz="2000" b="1" dirty="0" smtClean="0"/>
              <a:t> = 0.33 </a:t>
            </a:r>
            <a:r>
              <a:rPr lang="en-GB" sz="2000" dirty="0" smtClean="0"/>
              <a:t>of the variance in wellbeing scores </a:t>
            </a:r>
            <a:endParaRPr lang="en-GB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658229" y="3696703"/>
            <a:ext cx="5211604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The BF for the model in Step 2 vs. intercept only is 5373.32.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58229" y="2341385"/>
            <a:ext cx="521160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The </a:t>
            </a:r>
            <a:r>
              <a:rPr lang="en-GB" sz="2000" b="1" dirty="0" smtClean="0"/>
              <a:t>change in R</a:t>
            </a:r>
            <a:r>
              <a:rPr lang="en-GB" sz="2000" b="1" baseline="30000" dirty="0" smtClean="0"/>
              <a:t>2 </a:t>
            </a:r>
            <a:r>
              <a:rPr lang="en-GB" sz="2000" b="1" dirty="0" smtClean="0"/>
              <a:t> </a:t>
            </a:r>
            <a:r>
              <a:rPr lang="en-GB" sz="2000" dirty="0" smtClean="0"/>
              <a:t>associated with the addition of worry to the model is</a:t>
            </a:r>
          </a:p>
          <a:p>
            <a:r>
              <a:rPr lang="en-GB" sz="2000" dirty="0" smtClean="0"/>
              <a:t>0.33 – 0.19 = </a:t>
            </a:r>
            <a:r>
              <a:rPr lang="en-GB" sz="2000" b="1" u="sng" dirty="0" smtClean="0">
                <a:solidFill>
                  <a:schemeClr val="tx2"/>
                </a:solidFill>
              </a:rPr>
              <a:t>0.14</a:t>
            </a:r>
            <a:endParaRPr lang="en-GB" sz="2000" b="1" u="sng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58229" y="4319151"/>
            <a:ext cx="52116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dirty="0"/>
              <a:t>The BF </a:t>
            </a:r>
            <a:r>
              <a:rPr lang="en-GB" sz="2000" dirty="0" smtClean="0"/>
              <a:t>comparing the </a:t>
            </a:r>
            <a:r>
              <a:rPr lang="en-GB" sz="2000" dirty="0"/>
              <a:t>model in </a:t>
            </a:r>
            <a:r>
              <a:rPr lang="en-GB" sz="2000" dirty="0" smtClean="0"/>
              <a:t>Step </a:t>
            </a:r>
            <a:r>
              <a:rPr lang="en-GB" sz="2000" dirty="0"/>
              <a:t>2 vs. </a:t>
            </a:r>
            <a:r>
              <a:rPr lang="en-GB" sz="2000" dirty="0" smtClean="0"/>
              <a:t>Step </a:t>
            </a:r>
            <a:r>
              <a:rPr lang="en-GB" sz="2000" dirty="0"/>
              <a:t>1 </a:t>
            </a:r>
            <a:r>
              <a:rPr lang="en-GB" sz="2000" dirty="0" smtClean="0"/>
              <a:t>is </a:t>
            </a:r>
            <a:r>
              <a:rPr lang="en-GB" sz="2000" b="1" u="sng" dirty="0" smtClean="0">
                <a:solidFill>
                  <a:schemeClr val="tx2"/>
                </a:solidFill>
              </a:rPr>
              <a:t>56.11</a:t>
            </a:r>
            <a:endParaRPr lang="en-GB" sz="2000" b="1" u="sng" dirty="0">
              <a:solidFill>
                <a:schemeClr val="tx2"/>
              </a:solidFill>
            </a:endParaRPr>
          </a:p>
          <a:p>
            <a:r>
              <a:rPr lang="en-GB" sz="2000" dirty="0"/>
              <a:t>There’s substantial evidence for the model in Step 2 vs. Step 1.</a:t>
            </a:r>
          </a:p>
        </p:txBody>
      </p:sp>
      <p:sp>
        <p:nvSpPr>
          <p:cNvPr id="30" name="Oval 29"/>
          <p:cNvSpPr/>
          <p:nvPr/>
        </p:nvSpPr>
        <p:spPr>
          <a:xfrm>
            <a:off x="3726476" y="2511469"/>
            <a:ext cx="1090573" cy="10567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3896146" y="2139737"/>
            <a:ext cx="7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worry</a:t>
            </a:r>
            <a:endParaRPr lang="en-GB" b="1" baseline="-250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752746" y="2845374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2577139" y="2449525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brooding</a:t>
            </a:r>
            <a:endParaRPr lang="en-GB" b="1" baseline="-25000" dirty="0"/>
          </a:p>
        </p:txBody>
      </p:sp>
    </p:spTree>
    <p:extLst>
      <p:ext uri="{BB962C8B-B14F-4D97-AF65-F5344CB8AC3E}">
        <p14:creationId xmlns:p14="http://schemas.microsoft.com/office/powerpoint/2010/main" val="331922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3" grpId="0" animBg="1"/>
      <p:bldP spid="30" grpId="0" animBg="1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 smtClean="0"/>
              <a:t>Step 3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000" dirty="0" smtClean="0">
                <a:latin typeface="Lucida Console" panose="020B0609040504020204" pitchFamily="49" charset="0"/>
              </a:rPr>
              <a:t>wellbeing ~ brooding + </a:t>
            </a:r>
            <a:r>
              <a:rPr lang="en-GB" sz="20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worry</a:t>
            </a:r>
            <a:r>
              <a:rPr lang="en-GB" sz="2000" dirty="0" smtClean="0">
                <a:latin typeface="Lucida Console" panose="020B0609040504020204" pitchFamily="49" charset="0"/>
              </a:rPr>
              <a:t> + </a:t>
            </a:r>
            <a:br>
              <a:rPr lang="en-GB" sz="2000" dirty="0" smtClean="0">
                <a:latin typeface="Lucida Console" panose="020B0609040504020204" pitchFamily="49" charset="0"/>
              </a:rPr>
            </a:br>
            <a:r>
              <a:rPr lang="en-GB" sz="2000" dirty="0">
                <a:latin typeface="Lucida Console" panose="020B0609040504020204" pitchFamily="49" charset="0"/>
              </a:rPr>
              <a:t>	</a:t>
            </a:r>
            <a:r>
              <a:rPr lang="en-GB" sz="2000" dirty="0" smtClean="0">
                <a:latin typeface="Lucida Console" panose="020B0609040504020204" pitchFamily="49" charset="0"/>
              </a:rPr>
              <a:t>	  </a:t>
            </a:r>
            <a:r>
              <a:rPr lang="en-GB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observing</a:t>
            </a:r>
            <a:r>
              <a:rPr lang="en-GB" sz="2000" dirty="0" smtClean="0">
                <a:latin typeface="Lucida Console" panose="020B0609040504020204" pitchFamily="49" charset="0"/>
              </a:rPr>
              <a:t> + </a:t>
            </a:r>
            <a:r>
              <a:rPr lang="en-GB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describing</a:t>
            </a:r>
            <a:r>
              <a:rPr lang="en-GB" sz="2000" dirty="0" smtClean="0">
                <a:latin typeface="Lucida Console" panose="020B0609040504020204" pitchFamily="49" charset="0"/>
              </a:rPr>
              <a:t> + </a:t>
            </a:r>
            <a:r>
              <a:rPr lang="en-GB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acting</a:t>
            </a:r>
            <a:r>
              <a:rPr lang="en-GB" sz="2000" dirty="0" smtClean="0">
                <a:latin typeface="Lucida Console" panose="020B0609040504020204" pitchFamily="49" charset="0"/>
              </a:rPr>
              <a:t> + </a:t>
            </a:r>
            <a:r>
              <a:rPr lang="en-GB" sz="20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nonjudging</a:t>
            </a:r>
            <a:r>
              <a:rPr lang="en-GB" sz="2000" dirty="0" smtClean="0">
                <a:latin typeface="Lucida Console" panose="020B0609040504020204" pitchFamily="49" charset="0"/>
              </a:rPr>
              <a:t> + </a:t>
            </a:r>
            <a:r>
              <a:rPr lang="en-GB" sz="20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nonreactivity</a:t>
            </a:r>
            <a:r>
              <a:rPr lang="en-GB" sz="2400" dirty="0" smtClean="0">
                <a:latin typeface="Lucida Console" panose="020B0609040504020204" pitchFamily="49" charset="0"/>
              </a:rPr>
              <a:t> </a:t>
            </a:r>
            <a:endParaRPr lang="en-GB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6622138" y="1658184"/>
            <a:ext cx="521160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The model with brooding, worry, and the mindfulness variables explains </a:t>
            </a:r>
            <a:br>
              <a:rPr lang="en-GB" sz="2000" dirty="0" smtClean="0"/>
            </a:br>
            <a:r>
              <a:rPr lang="en-GB" sz="2000" dirty="0" smtClean="0"/>
              <a:t>R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 = 0.53 of the variance in wellbeing scores </a:t>
            </a:r>
            <a:endParaRPr lang="en-GB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658229" y="3929902"/>
            <a:ext cx="5211604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The BF for the model in Step 3 vs. intercept only is 190716.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22138" y="2673847"/>
            <a:ext cx="521160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The change in R</a:t>
            </a:r>
            <a:r>
              <a:rPr lang="en-GB" sz="2000" baseline="30000" dirty="0" smtClean="0"/>
              <a:t>2 </a:t>
            </a:r>
            <a:r>
              <a:rPr lang="en-GB" sz="2000" dirty="0" smtClean="0"/>
              <a:t> associated with the addition of mindfulness the model is</a:t>
            </a:r>
          </a:p>
          <a:p>
            <a:r>
              <a:rPr lang="en-GB" sz="2000" dirty="0" smtClean="0"/>
              <a:t>0.53 – 0.33 = </a:t>
            </a:r>
            <a:r>
              <a:rPr lang="en-GB" sz="2000" b="1" u="sng" dirty="0" smtClean="0">
                <a:solidFill>
                  <a:schemeClr val="tx2"/>
                </a:solidFill>
              </a:rPr>
              <a:t>0.20</a:t>
            </a:r>
            <a:endParaRPr lang="en-GB" sz="2000" b="1" u="sng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58229" y="4636619"/>
            <a:ext cx="5175513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dirty="0"/>
              <a:t>The BF representing evidence for the model in </a:t>
            </a:r>
            <a:r>
              <a:rPr lang="en-GB" sz="2000" dirty="0" smtClean="0"/>
              <a:t>Step 3 </a:t>
            </a:r>
            <a:r>
              <a:rPr lang="en-GB" sz="2000" dirty="0"/>
              <a:t>vs. </a:t>
            </a:r>
            <a:r>
              <a:rPr lang="en-GB" sz="2000" dirty="0" smtClean="0"/>
              <a:t>Step 2 is </a:t>
            </a:r>
            <a:r>
              <a:rPr lang="en-GB" sz="2000" b="1" u="sng" dirty="0" smtClean="0">
                <a:solidFill>
                  <a:schemeClr val="tx2"/>
                </a:solidFill>
              </a:rPr>
              <a:t>35.49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8827" y="6013749"/>
            <a:ext cx="4457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+mj-lt"/>
              </a:rPr>
              <a:t>Area of  box = variance in wellbeing to be explained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+mj-lt"/>
              </a:rPr>
              <a:t>Overlap = correlation between predictor variables</a:t>
            </a:r>
            <a:br>
              <a:rPr lang="en-GB" sz="1600" dirty="0" smtClean="0">
                <a:solidFill>
                  <a:schemeClr val="tx1"/>
                </a:solidFill>
                <a:latin typeface="+mj-lt"/>
              </a:rPr>
            </a:br>
            <a:r>
              <a:rPr lang="en-GB" sz="1600" dirty="0" smtClean="0">
                <a:solidFill>
                  <a:schemeClr val="tx1"/>
                </a:solidFill>
                <a:latin typeface="+mj-lt"/>
              </a:rPr>
              <a:t>(note, all overlap to som</a:t>
            </a:r>
            <a:r>
              <a:rPr lang="en-GB" sz="1600" dirty="0" smtClean="0">
                <a:latin typeface="+mj-lt"/>
              </a:rPr>
              <a:t>e degree)</a:t>
            </a:r>
            <a:endParaRPr lang="en-GB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3873606" y="3356141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3485400" y="3323375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4307720" y="3263261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3661748" y="3715445"/>
            <a:ext cx="513383" cy="59248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4130297" y="3670268"/>
            <a:ext cx="513383" cy="59248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4758815" y="3648325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mindfulness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726476" y="2511469"/>
            <a:ext cx="1090573" cy="10567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3896146" y="2139737"/>
            <a:ext cx="7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worry</a:t>
            </a:r>
            <a:endParaRPr lang="en-GB" b="1" baseline="-25000" dirty="0">
              <a:solidFill>
                <a:srgbClr val="C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752746" y="2845374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2577139" y="2449525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brooding</a:t>
            </a:r>
            <a:endParaRPr lang="en-GB" b="1" baseline="-25000" dirty="0"/>
          </a:p>
        </p:txBody>
      </p:sp>
    </p:spTree>
    <p:extLst>
      <p:ext uri="{BB962C8B-B14F-4D97-AF65-F5344CB8AC3E}">
        <p14:creationId xmlns:p14="http://schemas.microsoft.com/office/powerpoint/2010/main" val="348372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3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4819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 smtClean="0"/>
              <a:t>Step 4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000" dirty="0" smtClean="0">
                <a:latin typeface="Lucida Console" panose="020B0609040504020204" pitchFamily="49" charset="0"/>
              </a:rPr>
              <a:t>wellbeing ~ </a:t>
            </a:r>
            <a:r>
              <a:rPr lang="en-GB" sz="2000" dirty="0">
                <a:latin typeface="Lucida Console" panose="020B0609040504020204" pitchFamily="49" charset="0"/>
              </a:rPr>
              <a:t>brooding + </a:t>
            </a:r>
            <a:r>
              <a:rPr lang="en-GB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worry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br>
              <a:rPr lang="en-GB" sz="2000" dirty="0">
                <a:latin typeface="Lucida Console" panose="020B0609040504020204" pitchFamily="49" charset="0"/>
              </a:rPr>
            </a:br>
            <a:r>
              <a:rPr lang="en-GB" sz="2000" dirty="0">
                <a:latin typeface="Lucida Console" panose="020B0609040504020204" pitchFamily="49" charset="0"/>
              </a:rPr>
              <a:t>		 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observing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describing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acting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nonjudging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nonreactivity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GB" sz="2000" dirty="0" smtClean="0">
                <a:latin typeface="Lucida Console" panose="020B0609040504020204" pitchFamily="49" charset="0"/>
              </a:rPr>
              <a:t>+</a:t>
            </a:r>
            <a:br>
              <a:rPr lang="en-GB" sz="2000" dirty="0" smtClean="0">
                <a:latin typeface="Lucida Console" panose="020B0609040504020204" pitchFamily="49" charset="0"/>
              </a:rPr>
            </a:br>
            <a:r>
              <a:rPr lang="en-GB" sz="2000" dirty="0">
                <a:latin typeface="Lucida Console" panose="020B0609040504020204" pitchFamily="49" charset="0"/>
              </a:rPr>
              <a:t>	</a:t>
            </a:r>
            <a:r>
              <a:rPr lang="en-GB" sz="2000" dirty="0" smtClean="0">
                <a:latin typeface="Lucida Console" panose="020B0609040504020204" pitchFamily="49" charset="0"/>
              </a:rPr>
              <a:t>	  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attention</a:t>
            </a:r>
            <a:r>
              <a:rPr lang="en-GB" sz="2000" dirty="0" smtClean="0">
                <a:latin typeface="Lucida Console" panose="020B0609040504020204" pitchFamily="49" charset="0"/>
              </a:rPr>
              <a:t> + 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clarity</a:t>
            </a:r>
            <a:r>
              <a:rPr lang="en-GB" sz="2000" dirty="0" smtClean="0">
                <a:latin typeface="Lucida Console" panose="020B0609040504020204" pitchFamily="49" charset="0"/>
              </a:rPr>
              <a:t> + 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repair</a:t>
            </a:r>
            <a:r>
              <a:rPr lang="en-GB" sz="2400" dirty="0" smtClean="0">
                <a:latin typeface="Lucida Console" panose="020B0609040504020204" pitchFamily="49" charset="0"/>
              </a:rPr>
              <a:t/>
            </a:r>
            <a:br>
              <a:rPr lang="en-GB" sz="2400" dirty="0" smtClean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	</a:t>
            </a:r>
            <a:r>
              <a:rPr lang="en-GB" dirty="0" smtClean="0">
                <a:latin typeface="Lucida Console" panose="020B0609040504020204" pitchFamily="49" charset="0"/>
              </a:rPr>
              <a:t>	  </a:t>
            </a:r>
            <a:endParaRPr lang="en-GB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2500226" y="3381349"/>
            <a:ext cx="603051" cy="584368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2733983" y="3648619"/>
            <a:ext cx="529410" cy="592487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3183874" y="3743737"/>
            <a:ext cx="571227" cy="592487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1816237" y="4215912"/>
            <a:ext cx="136143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4">
                    <a:lumMod val="50000"/>
                  </a:schemeClr>
                </a:solidFill>
              </a:rPr>
              <a:t>emotional intelligence</a:t>
            </a:r>
            <a:endParaRPr lang="en-GB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7" name="Slide Number Placeholder 3"/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658229" y="1659503"/>
            <a:ext cx="521160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The model with brooding, worry, mindfulness and emotional intelligence explains </a:t>
            </a:r>
            <a:br>
              <a:rPr lang="en-GB" sz="2000" dirty="0" smtClean="0"/>
            </a:br>
            <a:r>
              <a:rPr lang="en-GB" sz="2000" dirty="0" smtClean="0"/>
              <a:t>R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 = 0.60 of the variance in wellbeing scores </a:t>
            </a:r>
            <a:endParaRPr lang="en-GB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6658229" y="3794438"/>
            <a:ext cx="5211604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The BF for the model in Step 4 vs. intercept only is 41007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39071" y="2657869"/>
            <a:ext cx="521160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The change in R</a:t>
            </a:r>
            <a:r>
              <a:rPr lang="en-GB" sz="2000" baseline="30000" dirty="0" smtClean="0"/>
              <a:t>2 </a:t>
            </a:r>
            <a:r>
              <a:rPr lang="en-GB" sz="2000" dirty="0" smtClean="0"/>
              <a:t> associated with the addition of worry to the model is therefore</a:t>
            </a:r>
          </a:p>
          <a:p>
            <a:r>
              <a:rPr lang="en-GB" sz="2000" dirty="0" smtClean="0"/>
              <a:t>0.60 – 0.53 = </a:t>
            </a:r>
            <a:r>
              <a:rPr lang="en-GB" sz="2000" b="1" u="sng" dirty="0" smtClean="0">
                <a:solidFill>
                  <a:schemeClr val="tx2"/>
                </a:solidFill>
              </a:rPr>
              <a:t>0.07</a:t>
            </a:r>
            <a:endParaRPr lang="en-GB" sz="2000" b="1" u="sng" dirty="0">
              <a:solidFill>
                <a:schemeClr val="tx2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873606" y="3356141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3485400" y="3323375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307720" y="3263261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3661748" y="3715445"/>
            <a:ext cx="513383" cy="59248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4130297" y="3670268"/>
            <a:ext cx="513383" cy="59248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4758815" y="3648325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mindfulness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726476" y="2511469"/>
            <a:ext cx="1090573" cy="10567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3896146" y="2139737"/>
            <a:ext cx="7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worry</a:t>
            </a:r>
            <a:endParaRPr lang="en-GB" b="1" baseline="-25000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752746" y="2845374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2577139" y="2449525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brooding</a:t>
            </a:r>
            <a:endParaRPr lang="en-GB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258827" y="6013749"/>
            <a:ext cx="4457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+mj-lt"/>
              </a:rPr>
              <a:t>Area of  box = variance in wellbeing to be explained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+mj-lt"/>
              </a:rPr>
              <a:t>Overlap = correlation between predictor variables</a:t>
            </a:r>
            <a:br>
              <a:rPr lang="en-GB" sz="1600" dirty="0" smtClean="0">
                <a:solidFill>
                  <a:schemeClr val="tx1"/>
                </a:solidFill>
                <a:latin typeface="+mj-lt"/>
              </a:rPr>
            </a:br>
            <a:r>
              <a:rPr lang="en-GB" sz="1600" dirty="0" smtClean="0">
                <a:solidFill>
                  <a:schemeClr val="tx1"/>
                </a:solidFill>
                <a:latin typeface="+mj-lt"/>
              </a:rPr>
              <a:t>(note, all overlap to som</a:t>
            </a:r>
            <a:r>
              <a:rPr lang="en-GB" sz="1600" dirty="0" smtClean="0">
                <a:latin typeface="+mj-lt"/>
              </a:rPr>
              <a:t>e degree)</a:t>
            </a:r>
            <a:endParaRPr lang="en-GB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50360" y="4502324"/>
            <a:ext cx="52116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The BF representing evidence for the model in Step 4 vs. Step 3 is: </a:t>
            </a:r>
            <a:r>
              <a:rPr lang="en-GB" sz="2000" b="1" u="sng" dirty="0" smtClean="0">
                <a:solidFill>
                  <a:schemeClr val="accent1">
                    <a:lumMod val="50000"/>
                  </a:schemeClr>
                </a:solidFill>
              </a:rPr>
              <a:t>2.15</a:t>
            </a:r>
          </a:p>
          <a:p>
            <a:r>
              <a:rPr lang="en-GB" sz="2000" dirty="0" smtClean="0"/>
              <a:t>The evidence for the model in Step 4 vs. Step 3 is inconclusive.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5616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/>
      <p:bldP spid="38" grpId="0" animBg="1"/>
      <p:bldP spid="39" grpId="0" animBg="1"/>
      <p:bldP spid="40" grpId="0" animBg="1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C441E-4298-4033-9BAE-EC2FBA5BC9F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86884"/>
              </p:ext>
            </p:extLst>
          </p:nvPr>
        </p:nvGraphicFramePr>
        <p:xfrm>
          <a:off x="416385" y="1704905"/>
          <a:ext cx="11487748" cy="26828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4975">
                  <a:extLst>
                    <a:ext uri="{9D8B030D-6E8A-4147-A177-3AD203B41FA5}">
                      <a16:colId xmlns:a16="http://schemas.microsoft.com/office/drawing/2014/main" val="2677004166"/>
                    </a:ext>
                  </a:extLst>
                </a:gridCol>
                <a:gridCol w="7823307">
                  <a:extLst>
                    <a:ext uri="{9D8B030D-6E8A-4147-A177-3AD203B41FA5}">
                      <a16:colId xmlns:a16="http://schemas.microsoft.com/office/drawing/2014/main" val="36209321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8623469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83275928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1080056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val="3259066169"/>
                    </a:ext>
                  </a:extLst>
                </a:gridCol>
              </a:tblGrid>
              <a:tr h="488244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Predictors</a:t>
                      </a:r>
                      <a:endParaRPr lang="en-GB" sz="24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n-GB" sz="2400" baseline="30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GB" sz="24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</a:t>
                      </a:r>
                      <a:r>
                        <a:rPr lang="en-GB" sz="2400" b="1" kern="12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6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1</a:t>
                      </a:r>
                      <a:endParaRPr lang="en-GB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Lucida Console" panose="020B0609040504020204" pitchFamily="49" charset="0"/>
                        </a:rPr>
                        <a:t>brooding</a:t>
                      </a:r>
                      <a:endParaRPr lang="en-GB" sz="1800" dirty="0"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0.19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95.76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99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2</a:t>
                      </a:r>
                      <a:endParaRPr lang="en-GB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Lucida Console" panose="020B0609040504020204" pitchFamily="49" charset="0"/>
                        </a:rPr>
                        <a:t>brooding + worry </a:t>
                      </a:r>
                      <a:endParaRPr lang="en-GB" sz="1800" dirty="0"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0.33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+mj-lt"/>
                        </a:rPr>
                        <a:t>0.14</a:t>
                      </a:r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5373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+mj-lt"/>
                        </a:rPr>
                        <a:t>56.11</a:t>
                      </a:r>
                      <a:endParaRPr lang="en-GB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273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3</a:t>
                      </a:r>
                      <a:endParaRPr lang="en-GB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 smtClean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 smtClean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endParaRPr lang="en-GB" sz="1600" dirty="0" smtClean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0.53</a:t>
                      </a:r>
                      <a:endParaRPr lang="en-GB" sz="20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190716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35.49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63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4</a:t>
                      </a:r>
                      <a:endParaRPr lang="en-GB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 smtClean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 smtClean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attention + clarity + repair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410047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2.15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40431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5341" y="520574"/>
            <a:ext cx="6863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1"/>
                </a:solidFill>
                <a:latin typeface="+mj-lt"/>
              </a:rPr>
              <a:t>Do mindfulness and </a:t>
            </a:r>
            <a:r>
              <a:rPr lang="en-GB" b="1" dirty="0" smtClean="0">
                <a:latin typeface="+mj-lt"/>
              </a:rPr>
              <a:t>emotional intelligence </a:t>
            </a:r>
            <a:r>
              <a:rPr lang="en-GB" b="1" dirty="0" smtClean="0">
                <a:solidFill>
                  <a:schemeClr val="tx1"/>
                </a:solidFill>
                <a:latin typeface="+mj-lt"/>
              </a:rPr>
              <a:t>predict psychological </a:t>
            </a:r>
            <a:r>
              <a:rPr lang="en-GB" b="1" dirty="0">
                <a:latin typeface="+mj-lt"/>
              </a:rPr>
              <a:t>wellbeing</a:t>
            </a:r>
            <a:r>
              <a:rPr lang="en-GB" b="1" dirty="0" smtClean="0">
                <a:solidFill>
                  <a:schemeClr val="tx1"/>
                </a:solidFill>
                <a:latin typeface="+mj-lt"/>
              </a:rPr>
              <a:t>, after controlling for </a:t>
            </a:r>
            <a:r>
              <a:rPr lang="en-GB" b="1" dirty="0">
                <a:latin typeface="+mj-lt"/>
              </a:rPr>
              <a:t>brooding</a:t>
            </a:r>
            <a:r>
              <a:rPr lang="en-GB" b="1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GB" b="1" dirty="0">
                <a:latin typeface="+mj-lt"/>
              </a:rPr>
              <a:t>worry</a:t>
            </a:r>
            <a:r>
              <a:rPr lang="en-GB" b="1" dirty="0" smtClean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5341" y="1235850"/>
            <a:ext cx="3663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tx1"/>
                </a:solidFill>
                <a:latin typeface="+mj-lt"/>
              </a:rPr>
              <a:t>Outcome variable = </a:t>
            </a:r>
            <a:r>
              <a:rPr lang="en-GB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wellbeing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9326" y="4725135"/>
            <a:ext cx="8653473" cy="16312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/>
                </a:solidFill>
                <a:latin typeface="+mj-lt"/>
              </a:rPr>
              <a:t>Using a Bayes factor analysis: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j-lt"/>
              </a:rPr>
              <a:t>There’s substantial evidence that mindfulness predicts wellbeing after controlling for brooding and worry.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There’s </a:t>
            </a:r>
            <a:r>
              <a:rPr lang="en-GB" sz="2000" dirty="0" smtClean="0"/>
              <a:t>insufficient evidence </a:t>
            </a:r>
            <a:r>
              <a:rPr lang="en-GB" sz="2000" dirty="0"/>
              <a:t>that </a:t>
            </a:r>
            <a:r>
              <a:rPr lang="en-GB" sz="2000" dirty="0" smtClean="0"/>
              <a:t>emotional intelligence </a:t>
            </a:r>
            <a:r>
              <a:rPr lang="en-GB" sz="2000" dirty="0"/>
              <a:t>predicts wellbeing after controlling for </a:t>
            </a:r>
            <a:r>
              <a:rPr lang="en-GB" sz="2000" dirty="0" smtClean="0"/>
              <a:t>brooding, worry and mindfulness.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1674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120" y="355376"/>
            <a:ext cx="5968276" cy="5805486"/>
          </a:xfrm>
        </p:spPr>
        <p:txBody>
          <a:bodyPr/>
          <a:lstStyle/>
          <a:p>
            <a:pPr marL="0" indent="0">
              <a:buNone/>
            </a:pPr>
            <a:r>
              <a:rPr lang="en-GB" b="1" dirty="0" err="1" smtClean="0">
                <a:solidFill>
                  <a:schemeClr val="tx2"/>
                </a:solidFill>
              </a:rPr>
              <a:t>Ratschen</a:t>
            </a:r>
            <a:r>
              <a:rPr lang="en-GB" b="1" dirty="0" smtClean="0">
                <a:solidFill>
                  <a:schemeClr val="tx2"/>
                </a:solidFill>
              </a:rPr>
              <a:t> et al. (2021)</a:t>
            </a:r>
          </a:p>
          <a:p>
            <a:pPr marL="0" indent="0">
              <a:buNone/>
            </a:pPr>
            <a:r>
              <a:rPr lang="en-GB" dirty="0" smtClean="0"/>
              <a:t>Investigated whether </a:t>
            </a:r>
            <a:r>
              <a:rPr lang="en-GB" dirty="0" smtClean="0">
                <a:solidFill>
                  <a:schemeClr val="tx2"/>
                </a:solidFill>
              </a:rPr>
              <a:t>comfort from animal companions </a:t>
            </a:r>
            <a:r>
              <a:rPr lang="en-GB" dirty="0" smtClean="0"/>
              <a:t>predicted </a:t>
            </a:r>
            <a:r>
              <a:rPr lang="en-GB" dirty="0" smtClean="0">
                <a:solidFill>
                  <a:schemeClr val="tx2"/>
                </a:solidFill>
              </a:rPr>
              <a:t>mental health </a:t>
            </a:r>
            <a:r>
              <a:rPr lang="en-GB" dirty="0" smtClean="0"/>
              <a:t>of individuals before and during the Covid-19 lockdown</a:t>
            </a:r>
            <a:r>
              <a:rPr lang="en-GB" dirty="0"/>
              <a:t> </a:t>
            </a:r>
            <a:r>
              <a:rPr lang="en-GB" dirty="0" smtClean="0"/>
              <a:t>once background variables had been controlled for.</a:t>
            </a:r>
          </a:p>
          <a:p>
            <a:pPr marL="0" indent="0">
              <a:buNone/>
            </a:pP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dirty="0" smtClean="0"/>
              <a:t>Because the variables controlled for are assumed to </a:t>
            </a:r>
            <a:br>
              <a:rPr lang="en-GB" dirty="0" smtClean="0"/>
            </a:br>
            <a:r>
              <a:rPr lang="en-GB" dirty="0" smtClean="0"/>
              <a:t>co-vary with the outcome variable to some degree, they are often called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covariates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Categorical covariates:</a:t>
            </a:r>
            <a:endParaRPr lang="en-GB" b="1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GB" dirty="0" smtClean="0">
                <a:solidFill>
                  <a:schemeClr val="tx2"/>
                </a:solidFill>
              </a:rPr>
              <a:t>Gender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dirty="0" smtClean="0">
                <a:solidFill>
                  <a:schemeClr val="tx2"/>
                </a:solidFill>
              </a:rPr>
              <a:t>Age group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dirty="0" smtClean="0">
                <a:solidFill>
                  <a:schemeClr val="tx2"/>
                </a:solidFill>
              </a:rPr>
              <a:t>Living with partner or not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dirty="0" smtClean="0">
                <a:solidFill>
                  <a:schemeClr val="tx2"/>
                </a:solidFill>
              </a:rPr>
              <a:t>Species of animal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/>
              <a:t>Continuous covariate:</a:t>
            </a:r>
          </a:p>
          <a:p>
            <a:pPr>
              <a:buFontTx/>
              <a:buChar char="-"/>
            </a:pPr>
            <a:r>
              <a:rPr lang="en-GB" dirty="0" smtClean="0">
                <a:solidFill>
                  <a:schemeClr val="tx2"/>
                </a:solidFill>
              </a:rPr>
              <a:t>Loneliness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61520" y="5571880"/>
            <a:ext cx="60342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Ratschen</a:t>
            </a:r>
            <a:r>
              <a:rPr lang="en-GB" sz="1400" dirty="0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 E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.,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Shoesmith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 E., Shahab L., Silva K., Kale D., Toner P., et al. (2020) Human-animal relationships and interactions during the Covid-19 lockdown phase in the UK: Investigating links with mental health and loneliness. </a:t>
            </a:r>
            <a:r>
              <a:rPr lang="en-GB" sz="1400" i="1" dirty="0" err="1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PLoS</a:t>
            </a:r>
            <a:r>
              <a:rPr lang="en-GB" sz="1400" i="1" dirty="0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 ONE</a:t>
            </a:r>
            <a:r>
              <a:rPr lang="en-GB" sz="1400" dirty="0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</a:t>
            </a:r>
            <a:r>
              <a:rPr lang="en-GB" sz="1400" i="1" dirty="0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15</a:t>
            </a:r>
            <a:r>
              <a:rPr lang="en-GB" sz="1400" dirty="0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(9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):e0239397. </a:t>
            </a:r>
          </a:p>
        </p:txBody>
      </p:sp>
      <p:pic>
        <p:nvPicPr>
          <p:cNvPr id="2" name="Picture 1" descr="Are there laws that require companion animal breeders to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464" y="1091237"/>
            <a:ext cx="4079422" cy="374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4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 smtClean="0"/>
              <a:t>Step 1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000" dirty="0" err="1" smtClean="0">
                <a:latin typeface="Lucida Console" panose="020B0609040504020204" pitchFamily="49" charset="0"/>
              </a:rPr>
              <a:t>mental_health</a:t>
            </a:r>
            <a:r>
              <a:rPr lang="en-GB" sz="2000" dirty="0" smtClean="0">
                <a:latin typeface="Lucida Console" panose="020B0609040504020204" pitchFamily="49" charset="0"/>
              </a:rPr>
              <a:t> ~ gender + </a:t>
            </a:r>
            <a:r>
              <a:rPr lang="en-GB" sz="2000" dirty="0" smtClean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age</a:t>
            </a:r>
            <a:r>
              <a:rPr lang="en-GB" sz="2000" dirty="0" smtClean="0">
                <a:latin typeface="Lucida Console" panose="020B0609040504020204" pitchFamily="49" charset="0"/>
              </a:rPr>
              <a:t> + </a:t>
            </a:r>
            <a:r>
              <a:rPr lang="en-GB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partner</a:t>
            </a:r>
            <a:r>
              <a:rPr lang="en-GB" sz="2000" dirty="0" smtClean="0">
                <a:latin typeface="Lucida Console" panose="020B0609040504020204" pitchFamily="49" charset="0"/>
              </a:rPr>
              <a:t> + 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loneliness + 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species</a:t>
            </a:r>
            <a:r>
              <a:rPr lang="en-GB" sz="2000" dirty="0" smtClean="0">
                <a:latin typeface="Lucida Console" panose="020B0609040504020204" pitchFamily="49" charset="0"/>
              </a:rPr>
              <a:t/>
            </a:r>
            <a:br>
              <a:rPr lang="en-GB" sz="2000" dirty="0" smtClean="0">
                <a:latin typeface="Lucida Console" panose="020B0609040504020204" pitchFamily="49" charset="0"/>
              </a:rPr>
            </a:br>
            <a:r>
              <a:rPr lang="en-GB" sz="2000" dirty="0">
                <a:latin typeface="Lucida Console" panose="020B0609040504020204" pitchFamily="49" charset="0"/>
              </a:rPr>
              <a:t>	</a:t>
            </a:r>
            <a:r>
              <a:rPr lang="en-GB" sz="2000" dirty="0" smtClean="0">
                <a:latin typeface="Lucida Console" panose="020B0609040504020204" pitchFamily="49" charset="0"/>
              </a:rPr>
              <a:t>	</a:t>
            </a:r>
            <a:endParaRPr lang="en-GB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3759325" y="2805386"/>
            <a:ext cx="1090573" cy="1056784"/>
          </a:xfrm>
          <a:prstGeom prst="ellipse">
            <a:avLst/>
          </a:prstGeom>
          <a:solidFill>
            <a:srgbClr val="FFFF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2838205" y="2731506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2312067" y="2461335"/>
            <a:ext cx="85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gender</a:t>
            </a:r>
            <a:endParaRPr lang="en-GB" b="1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4647758" y="2546839"/>
            <a:ext cx="52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age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8827" y="6013749"/>
            <a:ext cx="4457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+mj-lt"/>
              </a:rPr>
              <a:t>Area of  box = variance in wellbeing to be explained</a:t>
            </a:r>
          </a:p>
          <a:p>
            <a:endParaRPr lang="en-GB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22138" y="1730135"/>
            <a:ext cx="5211604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Model with covariates</a:t>
            </a:r>
          </a:p>
          <a:p>
            <a:r>
              <a:rPr lang="en-GB" sz="2000" dirty="0" smtClean="0"/>
              <a:t>R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 = 0.119</a:t>
            </a:r>
            <a:endParaRPr lang="en-GB" sz="2000" dirty="0"/>
          </a:p>
        </p:txBody>
      </p:sp>
      <p:sp>
        <p:nvSpPr>
          <p:cNvPr id="22" name="Oval 21"/>
          <p:cNvSpPr/>
          <p:nvPr/>
        </p:nvSpPr>
        <p:spPr>
          <a:xfrm>
            <a:off x="3756697" y="3437961"/>
            <a:ext cx="937489" cy="90844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4038769" y="443804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3">
                    <a:lumMod val="50000"/>
                  </a:schemeClr>
                </a:solidFill>
              </a:rPr>
              <a:t>partner</a:t>
            </a:r>
            <a:endParaRPr lang="en-GB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27479" y="4213122"/>
            <a:ext cx="118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</a:rPr>
              <a:t>loneliness</a:t>
            </a:r>
            <a:endParaRPr lang="en-GB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221138" y="3565926"/>
            <a:ext cx="823167" cy="852391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4173900" y="3374617"/>
            <a:ext cx="788897" cy="746099"/>
          </a:xfrm>
          <a:prstGeom prst="ellipse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4876336" y="391004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species</a:t>
            </a:r>
            <a:endParaRPr lang="en-GB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85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4" grpId="0"/>
      <p:bldP spid="25" grpId="0"/>
      <p:bldP spid="15" grpId="0" animBg="1"/>
      <p:bldP spid="22" grpId="0" animBg="1"/>
      <p:bldP spid="30" grpId="0"/>
      <p:bldP spid="27" grpId="0"/>
      <p:bldP spid="28" grpId="0" animBg="1"/>
      <p:bldP spid="31" grpId="0" animBg="1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3759325" y="2805386"/>
            <a:ext cx="1090573" cy="1056784"/>
          </a:xfrm>
          <a:prstGeom prst="ellipse">
            <a:avLst/>
          </a:prstGeom>
          <a:solidFill>
            <a:srgbClr val="FFFF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2838205" y="2731506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2312067" y="2461335"/>
            <a:ext cx="85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gender</a:t>
            </a:r>
            <a:endParaRPr lang="en-GB" b="1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4647758" y="2546839"/>
            <a:ext cx="52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age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756697" y="3437961"/>
            <a:ext cx="937489" cy="90844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4038769" y="443804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3">
                    <a:lumMod val="50000"/>
                  </a:schemeClr>
                </a:solidFill>
              </a:rPr>
              <a:t>partner</a:t>
            </a:r>
            <a:endParaRPr lang="en-GB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7479" y="4213122"/>
            <a:ext cx="118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</a:rPr>
              <a:t>loneliness</a:t>
            </a:r>
            <a:endParaRPr lang="en-GB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221138" y="3565926"/>
            <a:ext cx="823167" cy="852391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4173900" y="3374617"/>
            <a:ext cx="788897" cy="746099"/>
          </a:xfrm>
          <a:prstGeom prst="ellipse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4876336" y="391004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species</a:t>
            </a:r>
            <a:endParaRPr lang="en-GB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6802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 smtClean="0"/>
              <a:t>Step </a:t>
            </a:r>
            <a:r>
              <a:rPr lang="en-GB" sz="2700" dirty="0"/>
              <a:t>2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000" dirty="0" err="1" smtClean="0">
                <a:latin typeface="Lucida Console" panose="020B0609040504020204" pitchFamily="49" charset="0"/>
              </a:rPr>
              <a:t>mental_health</a:t>
            </a:r>
            <a:r>
              <a:rPr lang="en-GB" sz="2000" dirty="0" smtClean="0">
                <a:latin typeface="Lucida Console" panose="020B0609040504020204" pitchFamily="49" charset="0"/>
              </a:rPr>
              <a:t> ~ </a:t>
            </a:r>
            <a:r>
              <a:rPr lang="en-GB" sz="2000" dirty="0">
                <a:latin typeface="Lucida Console" panose="020B0609040504020204" pitchFamily="49" charset="0"/>
              </a:rPr>
              <a:t>gender + 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age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partner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loneliness </a:t>
            </a:r>
            <a:r>
              <a:rPr lang="en-GB" sz="2000" dirty="0" smtClean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+ 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species</a:t>
            </a:r>
            <a:r>
              <a:rPr lang="en-GB" sz="2000" dirty="0" smtClean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 + </a:t>
            </a:r>
            <a:r>
              <a:rPr lang="en-GB" sz="2000" dirty="0" smtClean="0">
                <a:solidFill>
                  <a:srgbClr val="E46C0A"/>
                </a:solidFill>
                <a:latin typeface="Lucida Console" panose="020B0609040504020204" pitchFamily="49" charset="0"/>
              </a:rPr>
              <a:t>comfort</a:t>
            </a:r>
            <a:r>
              <a:rPr lang="en-GB" sz="2000" dirty="0" smtClean="0">
                <a:latin typeface="Lucida Console" panose="020B0609040504020204" pitchFamily="49" charset="0"/>
              </a:rPr>
              <a:t> </a:t>
            </a:r>
            <a:r>
              <a:rPr lang="en-GB" sz="2000" dirty="0">
                <a:latin typeface="Lucida Console" panose="020B0609040504020204" pitchFamily="49" charset="0"/>
              </a:rPr>
              <a:t>	</a:t>
            </a:r>
            <a:r>
              <a:rPr lang="en-GB" sz="2000" dirty="0" smtClean="0">
                <a:latin typeface="Lucida Console" panose="020B0609040504020204" pitchFamily="49" charset="0"/>
              </a:rPr>
              <a:t>	</a:t>
            </a:r>
            <a:endParaRPr lang="en-GB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8827" y="6013749"/>
            <a:ext cx="445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+mj-lt"/>
              </a:rPr>
              <a:t>Area of  box = variance in wellbeing to be explained</a:t>
            </a:r>
            <a:endParaRPr lang="en-GB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99866" y="3151293"/>
            <a:ext cx="5211604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The BF for the model in Step 3 vs. Step 2 is 4.97.</a:t>
            </a:r>
          </a:p>
          <a:p>
            <a:r>
              <a:rPr lang="en-GB" sz="2000" dirty="0" smtClean="0"/>
              <a:t>There’s substantial evidence for unique contribution of </a:t>
            </a:r>
            <a:r>
              <a:rPr lang="en-GB" sz="2000" b="1" dirty="0" smtClean="0">
                <a:solidFill>
                  <a:schemeClr val="accent6">
                    <a:lumMod val="50000"/>
                  </a:schemeClr>
                </a:solidFill>
              </a:rPr>
              <a:t>comfort</a:t>
            </a:r>
            <a:r>
              <a:rPr lang="en-GB" sz="2000" dirty="0" smtClean="0"/>
              <a:t> to the model.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22138" y="2430557"/>
            <a:ext cx="5211604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GB" sz="2000" dirty="0" smtClean="0"/>
              <a:t>R</a:t>
            </a:r>
            <a:r>
              <a:rPr lang="en-GB" sz="2000" baseline="30000" dirty="0" smtClean="0"/>
              <a:t>2 </a:t>
            </a:r>
            <a:r>
              <a:rPr lang="en-GB" sz="2000" dirty="0" smtClean="0"/>
              <a:t> = 0.002</a:t>
            </a:r>
            <a:endParaRPr lang="en-GB" sz="2000" b="1" u="sng" dirty="0">
              <a:solidFill>
                <a:schemeClr val="tx2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255459" y="2268899"/>
            <a:ext cx="1090573" cy="105678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4002561" y="1967334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E46C0A"/>
                </a:solidFill>
              </a:rPr>
              <a:t>comfort</a:t>
            </a:r>
            <a:endParaRPr lang="en-GB" b="1" dirty="0">
              <a:solidFill>
                <a:srgbClr val="E46C0A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22138" y="1730135"/>
            <a:ext cx="5211604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Model with addition of </a:t>
            </a:r>
            <a:r>
              <a:rPr lang="en-GB" sz="2000" b="1" dirty="0" smtClean="0">
                <a:solidFill>
                  <a:schemeClr val="accent6">
                    <a:lumMod val="50000"/>
                  </a:schemeClr>
                </a:solidFill>
              </a:rPr>
              <a:t>comfort</a:t>
            </a:r>
          </a:p>
          <a:p>
            <a:r>
              <a:rPr lang="en-GB" sz="2000" dirty="0" smtClean="0"/>
              <a:t>R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 = 0.121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2297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31" grpId="0" animBg="1"/>
      <p:bldP spid="32" grpId="0"/>
      <p:bldP spid="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7300" y="738909"/>
            <a:ext cx="96774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Activity: Remainder of Session</a:t>
            </a:r>
          </a:p>
          <a:p>
            <a:r>
              <a:rPr lang="en-GB" sz="3200" b="1" dirty="0" smtClean="0"/>
              <a:t>Start Worksheet 5 and Exercises using </a:t>
            </a:r>
            <a:r>
              <a:rPr lang="en-GB" sz="3200" b="1" dirty="0" err="1" smtClean="0"/>
              <a:t>RStudio</a:t>
            </a:r>
            <a:endParaRPr lang="en-GB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57300" y="2796393"/>
            <a:ext cx="96774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Support session Friday 1-2pm on Zoom (Paul)</a:t>
            </a:r>
            <a:endParaRPr lang="en-GB" sz="3200" b="1" dirty="0"/>
          </a:p>
        </p:txBody>
      </p:sp>
      <p:sp>
        <p:nvSpPr>
          <p:cNvPr id="2" name="Rectangle 1"/>
          <p:cNvSpPr/>
          <p:nvPr/>
        </p:nvSpPr>
        <p:spPr>
          <a:xfrm>
            <a:off x="1257300" y="4035307"/>
            <a:ext cx="567681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GB" sz="2400" dirty="0"/>
              <a:t>Worksheet 5</a:t>
            </a:r>
            <a:r>
              <a:rPr lang="en-GB" sz="2400" dirty="0" smtClean="0"/>
              <a:t>: </a:t>
            </a:r>
            <a:endParaRPr lang="en-GB" sz="2400" dirty="0">
              <a:hlinkClick r:id="rId3"/>
            </a:endParaRPr>
          </a:p>
          <a:p>
            <a:r>
              <a:rPr lang="en-GB" sz="2400" dirty="0" smtClean="0">
                <a:hlinkClick r:id="rId3"/>
              </a:rPr>
              <a:t>https</a:t>
            </a:r>
            <a:r>
              <a:rPr lang="en-GB" sz="2400" dirty="0">
                <a:hlinkClick r:id="rId3"/>
              </a:rPr>
              <a:t>://chrisjberry.github.io/datafluencyCB</a:t>
            </a:r>
            <a:r>
              <a:rPr lang="en-GB" sz="2400" dirty="0" smtClean="0">
                <a:hlinkClick r:id="rId3"/>
              </a:rPr>
              <a:t>/</a:t>
            </a:r>
            <a:endParaRPr lang="en-GB" sz="2400" dirty="0" smtClean="0"/>
          </a:p>
          <a:p>
            <a:r>
              <a:rPr lang="en-GB" sz="2400" dirty="0" smtClean="0"/>
              <a:t>(or DLE)</a:t>
            </a:r>
            <a:endParaRPr lang="en-GB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257300" y="1856376"/>
            <a:ext cx="8711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Finish for next session.</a:t>
            </a:r>
            <a:br>
              <a:rPr lang="en-GB" dirty="0" smtClean="0"/>
            </a:br>
            <a:r>
              <a:rPr lang="en-GB" dirty="0" smtClean="0"/>
              <a:t>Please ask me or Paul during the session if you have any questions on the code or concepts.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937748" y="5632790"/>
            <a:ext cx="4316503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Remember, there’s no session next Monday</a:t>
            </a:r>
          </a:p>
          <a:p>
            <a:pPr algn="ctr"/>
            <a:r>
              <a:rPr lang="en-GB" dirty="0" smtClean="0"/>
              <a:t>See you all on </a:t>
            </a:r>
            <a:r>
              <a:rPr lang="en-GB" b="1" u="sng" dirty="0" smtClean="0"/>
              <a:t>Mon 28</a:t>
            </a:r>
            <a:r>
              <a:rPr lang="en-GB" b="1" u="sng" baseline="30000" dirty="0" smtClean="0"/>
              <a:t>th</a:t>
            </a:r>
            <a:r>
              <a:rPr lang="en-GB" b="1" u="sng" dirty="0" smtClean="0"/>
              <a:t> Feb at 9am</a:t>
            </a:r>
            <a:r>
              <a:rPr lang="en-GB" dirty="0" smtClean="0"/>
              <a:t>!</a:t>
            </a:r>
            <a:r>
              <a:rPr lang="en-GB" b="1" dirty="0" smtClean="0"/>
              <a:t> </a:t>
            </a:r>
            <a:r>
              <a:rPr lang="en-GB" b="1" dirty="0" smtClean="0">
                <a:sym typeface="Wingdings" panose="05000000000000000000" pitchFamily="2" charset="2"/>
              </a:rPr>
              <a:t>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9902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3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8407"/>
          </a:xfrm>
        </p:spPr>
        <p:txBody>
          <a:bodyPr/>
          <a:lstStyle/>
          <a:p>
            <a:r>
              <a:rPr lang="en-GB" dirty="0" smtClean="0"/>
              <a:t>Hierarchical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26345"/>
            <a:ext cx="5769970" cy="5321300"/>
          </a:xfrm>
        </p:spPr>
        <p:txBody>
          <a:bodyPr>
            <a:normAutofit fontScale="92500" lnSpcReduction="10000"/>
          </a:bodyPr>
          <a:lstStyle/>
          <a:p>
            <a:r>
              <a:rPr lang="en-GB" sz="2200" b="1" dirty="0" smtClean="0">
                <a:solidFill>
                  <a:schemeClr val="tx2">
                    <a:lumMod val="75000"/>
                  </a:schemeClr>
                </a:solidFill>
              </a:rPr>
              <a:t>In hierarchical regression, </a:t>
            </a:r>
            <a:r>
              <a:rPr lang="en-GB" sz="2200" dirty="0" smtClean="0"/>
              <a:t>predictor variables are entered in different </a:t>
            </a:r>
            <a:r>
              <a:rPr lang="en-GB" sz="2200" dirty="0" smtClean="0">
                <a:solidFill>
                  <a:schemeClr val="accent1">
                    <a:lumMod val="75000"/>
                  </a:schemeClr>
                </a:solidFill>
              </a:rPr>
              <a:t>steps</a:t>
            </a:r>
            <a:r>
              <a:rPr lang="en-GB" sz="2200" dirty="0" smtClean="0"/>
              <a:t> (or blocks) in a multiple regression. </a:t>
            </a:r>
          </a:p>
          <a:p>
            <a:r>
              <a:rPr lang="en-GB" sz="2200" dirty="0" smtClean="0"/>
              <a:t>Sometimes called </a:t>
            </a:r>
            <a:r>
              <a:rPr lang="en-GB" sz="2200" b="1" dirty="0" smtClean="0">
                <a:solidFill>
                  <a:schemeClr val="tx2">
                    <a:lumMod val="75000"/>
                  </a:schemeClr>
                </a:solidFill>
              </a:rPr>
              <a:t>sequential regression</a:t>
            </a:r>
          </a:p>
          <a:p>
            <a:r>
              <a:rPr lang="en-GB" sz="2200" dirty="0"/>
              <a:t>Can have many </a:t>
            </a:r>
            <a:r>
              <a:rPr lang="en-GB" sz="2200" dirty="0" smtClean="0"/>
              <a:t>steps, and several predictors on each step.</a:t>
            </a:r>
            <a:endParaRPr lang="en-GB" sz="2200" dirty="0"/>
          </a:p>
          <a:p>
            <a:r>
              <a:rPr lang="en-GB" sz="2200" dirty="0" smtClean="0"/>
              <a:t>Look at:</a:t>
            </a:r>
          </a:p>
          <a:p>
            <a:pPr lvl="1"/>
            <a:r>
              <a:rPr lang="en-GB" sz="2200" dirty="0" smtClean="0"/>
              <a:t>change in R</a:t>
            </a:r>
            <a:r>
              <a:rPr lang="en-GB" sz="2200" baseline="30000" dirty="0" smtClean="0"/>
              <a:t>2</a:t>
            </a:r>
            <a:r>
              <a:rPr lang="en-GB" sz="2200" dirty="0" smtClean="0"/>
              <a:t> between steps</a:t>
            </a:r>
            <a:endParaRPr lang="en-GB" sz="2200" dirty="0"/>
          </a:p>
          <a:p>
            <a:pPr lvl="1"/>
            <a:r>
              <a:rPr lang="en-GB" sz="2200" dirty="0" smtClean="0"/>
              <a:t>evidence that predictors in successive steps make unique contribution to the model (BF)</a:t>
            </a:r>
          </a:p>
          <a:p>
            <a:endParaRPr lang="en-GB" sz="2200" dirty="0"/>
          </a:p>
          <a:p>
            <a:r>
              <a:rPr lang="en-GB" sz="2200" b="1" dirty="0" smtClean="0">
                <a:solidFill>
                  <a:schemeClr val="accent3">
                    <a:lumMod val="50000"/>
                  </a:schemeClr>
                </a:solidFill>
              </a:rPr>
              <a:t>Reasons for use:</a:t>
            </a:r>
            <a:endParaRPr lang="en-GB" sz="2200" b="1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n-GB" sz="2200" dirty="0" smtClean="0">
                <a:solidFill>
                  <a:schemeClr val="tx2">
                    <a:lumMod val="50000"/>
                  </a:schemeClr>
                </a:solidFill>
              </a:rPr>
              <a:t>Theoretical</a:t>
            </a:r>
            <a:r>
              <a:rPr lang="en-GB" sz="2200" dirty="0" smtClean="0"/>
              <a:t> considerations</a:t>
            </a:r>
            <a:endParaRPr lang="en-GB" sz="2200" dirty="0"/>
          </a:p>
          <a:p>
            <a:pPr lvl="1"/>
            <a:r>
              <a:rPr lang="en-GB" sz="2200" dirty="0">
                <a:solidFill>
                  <a:schemeClr val="tx2">
                    <a:lumMod val="50000"/>
                  </a:schemeClr>
                </a:solidFill>
              </a:rPr>
              <a:t>Controlling</a:t>
            </a:r>
            <a:r>
              <a:rPr lang="en-GB" sz="2200" dirty="0"/>
              <a:t> the influence of variables</a:t>
            </a:r>
          </a:p>
          <a:p>
            <a:pPr lvl="1"/>
            <a:r>
              <a:rPr lang="en-GB" sz="2200" dirty="0" smtClean="0"/>
              <a:t>Determine contribution particular </a:t>
            </a:r>
            <a:r>
              <a:rPr lang="en-GB" sz="2200" dirty="0" smtClean="0">
                <a:solidFill>
                  <a:schemeClr val="tx2">
                    <a:lumMod val="50000"/>
                  </a:schemeClr>
                </a:solidFill>
              </a:rPr>
              <a:t>set</a:t>
            </a:r>
            <a:r>
              <a:rPr lang="en-GB" sz="2200" dirty="0" smtClean="0"/>
              <a:t> of predictors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93582" y="6356351"/>
            <a:ext cx="588818" cy="45866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80659" y="1523326"/>
            <a:ext cx="497580" cy="559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1</a:t>
            </a:r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8978239" y="1803215"/>
            <a:ext cx="1654861" cy="12365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740477" y="1640712"/>
            <a:ext cx="410721" cy="462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Y</a:t>
            </a:r>
          </a:p>
        </p:txBody>
      </p:sp>
      <p:sp>
        <p:nvSpPr>
          <p:cNvPr id="8" name="Rectangle 7"/>
          <p:cNvSpPr/>
          <p:nvPr/>
        </p:nvSpPr>
        <p:spPr>
          <a:xfrm>
            <a:off x="8492223" y="2266777"/>
            <a:ext cx="507883" cy="57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X</a:t>
            </a:r>
            <a:r>
              <a:rPr lang="en-GB" sz="2400" baseline="-25000" dirty="0" smtClean="0"/>
              <a:t>2</a:t>
            </a:r>
            <a:endParaRPr lang="en-GB" sz="2400" baseline="-25000" dirty="0"/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9000106" y="2083103"/>
            <a:ext cx="1632994" cy="469358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90314" y="1103302"/>
            <a:ext cx="325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 smtClean="0"/>
              <a:t>Step 1</a:t>
            </a:r>
            <a:endParaRPr lang="en-GB" b="1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8473468" y="3360494"/>
            <a:ext cx="325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 smtClean="0"/>
              <a:t>Step 2</a:t>
            </a:r>
            <a:endParaRPr lang="en-GB" b="1" u="sng" dirty="0"/>
          </a:p>
        </p:txBody>
      </p:sp>
      <p:sp>
        <p:nvSpPr>
          <p:cNvPr id="40" name="Rectangle 39"/>
          <p:cNvSpPr/>
          <p:nvPr/>
        </p:nvSpPr>
        <p:spPr>
          <a:xfrm>
            <a:off x="8480659" y="3774812"/>
            <a:ext cx="497580" cy="559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1</a:t>
            </a:r>
          </a:p>
        </p:txBody>
      </p:sp>
      <p:cxnSp>
        <p:nvCxnSpPr>
          <p:cNvPr id="41" name="Straight Arrow Connector 40"/>
          <p:cNvCxnSpPr>
            <a:stCxn id="40" idx="3"/>
          </p:cNvCxnSpPr>
          <p:nvPr/>
        </p:nvCxnSpPr>
        <p:spPr>
          <a:xfrm>
            <a:off x="8978239" y="4054701"/>
            <a:ext cx="1654861" cy="12365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803132" y="3958798"/>
            <a:ext cx="410721" cy="462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Y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92223" y="4518263"/>
            <a:ext cx="507883" cy="57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X</a:t>
            </a:r>
            <a:r>
              <a:rPr lang="en-GB" sz="2400" baseline="-25000" dirty="0" smtClean="0"/>
              <a:t>2</a:t>
            </a:r>
            <a:endParaRPr lang="en-GB" sz="2400" baseline="-25000" dirty="0"/>
          </a:p>
        </p:txBody>
      </p:sp>
      <p:cxnSp>
        <p:nvCxnSpPr>
          <p:cNvPr id="44" name="Straight Arrow Connector 43"/>
          <p:cNvCxnSpPr>
            <a:stCxn id="43" idx="3"/>
          </p:cNvCxnSpPr>
          <p:nvPr/>
        </p:nvCxnSpPr>
        <p:spPr>
          <a:xfrm flipV="1">
            <a:off x="9000106" y="4334589"/>
            <a:ext cx="1632994" cy="469358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492223" y="5276652"/>
            <a:ext cx="507883" cy="57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X</a:t>
            </a:r>
            <a:r>
              <a:rPr lang="en-GB" sz="2400" baseline="-25000" dirty="0"/>
              <a:t>3</a:t>
            </a:r>
          </a:p>
        </p:txBody>
      </p:sp>
      <p:cxnSp>
        <p:nvCxnSpPr>
          <p:cNvPr id="46" name="Straight Arrow Connector 45"/>
          <p:cNvCxnSpPr>
            <a:stCxn id="45" idx="3"/>
          </p:cNvCxnSpPr>
          <p:nvPr/>
        </p:nvCxnSpPr>
        <p:spPr>
          <a:xfrm flipV="1">
            <a:off x="9000106" y="4712110"/>
            <a:ext cx="1632994" cy="850226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492223" y="5980689"/>
            <a:ext cx="507883" cy="57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X</a:t>
            </a:r>
            <a:r>
              <a:rPr lang="en-GB" sz="2400" baseline="-25000" dirty="0"/>
              <a:t>4</a:t>
            </a: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 flipV="1">
            <a:off x="9000106" y="5137223"/>
            <a:ext cx="1632994" cy="112915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09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8" grpId="0"/>
      <p:bldP spid="35" grpId="0"/>
      <p:bldP spid="40" grpId="0" animBg="1"/>
      <p:bldP spid="42" grpId="0" animBg="1"/>
      <p:bldP spid="43" grpId="0" animBg="1"/>
      <p:bldP spid="45" grpId="0" animBg="1"/>
      <p:bldP spid="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120" y="355376"/>
            <a:ext cx="5486400" cy="5805486"/>
          </a:xfrm>
        </p:spPr>
        <p:txBody>
          <a:bodyPr/>
          <a:lstStyle/>
          <a:p>
            <a:pPr marL="0" indent="0">
              <a:buNone/>
            </a:pPr>
            <a:r>
              <a:rPr lang="en-GB" b="1" dirty="0" err="1" smtClean="0">
                <a:solidFill>
                  <a:schemeClr val="tx2"/>
                </a:solidFill>
              </a:rPr>
              <a:t>Iani</a:t>
            </a:r>
            <a:r>
              <a:rPr lang="en-GB" b="1" dirty="0" smtClean="0">
                <a:solidFill>
                  <a:schemeClr val="tx2"/>
                </a:solidFill>
              </a:rPr>
              <a:t> et al. (2019)</a:t>
            </a:r>
          </a:p>
          <a:p>
            <a:pPr marL="0" indent="0">
              <a:buNone/>
            </a:pPr>
            <a:r>
              <a:rPr lang="en-GB" dirty="0" smtClean="0"/>
              <a:t>Used a hierarchical regression approach with continuous variables to investigate whether </a:t>
            </a:r>
            <a:r>
              <a:rPr lang="en-GB" dirty="0" smtClean="0">
                <a:solidFill>
                  <a:schemeClr val="tx2"/>
                </a:solidFill>
              </a:rPr>
              <a:t>mindfulness </a:t>
            </a:r>
            <a:r>
              <a:rPr lang="en-GB" dirty="0" smtClean="0"/>
              <a:t>and</a:t>
            </a: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emotional intelligence </a:t>
            </a:r>
            <a:r>
              <a:rPr lang="en-GB" dirty="0" smtClean="0"/>
              <a:t>explain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wellbeing </a:t>
            </a:r>
            <a:r>
              <a:rPr lang="en-GB" dirty="0" smtClean="0"/>
              <a:t>in 66 individuals with Generalised Anxiety Disorder, but </a:t>
            </a:r>
            <a:r>
              <a:rPr lang="en-GB" i="1" dirty="0" smtClean="0"/>
              <a:t>after</a:t>
            </a:r>
            <a:r>
              <a:rPr lang="en-GB" dirty="0" smtClean="0"/>
              <a:t> controlling for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brooding </a:t>
            </a:r>
            <a:r>
              <a:rPr lang="en-GB" dirty="0" smtClean="0"/>
              <a:t>and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worry. </a:t>
            </a:r>
          </a:p>
          <a:p>
            <a:pPr marL="0" indent="0">
              <a:buNone/>
            </a:pPr>
            <a:endParaRPr lang="en-GB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dirty="0" smtClean="0"/>
              <a:t>The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relationship </a:t>
            </a:r>
            <a:r>
              <a:rPr lang="en-GB" dirty="0" smtClean="0"/>
              <a:t>between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brooding, worry </a:t>
            </a:r>
            <a:r>
              <a:rPr lang="en-GB" dirty="0" smtClean="0"/>
              <a:t>and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wellbeing  is </a:t>
            </a:r>
            <a:r>
              <a:rPr lang="en-GB" dirty="0" smtClean="0"/>
              <a:t>already established.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Mindfulness variables: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1600" dirty="0" smtClean="0">
                <a:solidFill>
                  <a:schemeClr val="tx2"/>
                </a:solidFill>
              </a:rPr>
              <a:t>Observing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1600" dirty="0" smtClean="0">
                <a:solidFill>
                  <a:schemeClr val="tx2"/>
                </a:solidFill>
              </a:rPr>
              <a:t>Describing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1600" dirty="0" smtClean="0">
                <a:solidFill>
                  <a:schemeClr val="tx2"/>
                </a:solidFill>
              </a:rPr>
              <a:t>Acting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1600" dirty="0" err="1" smtClean="0">
                <a:solidFill>
                  <a:schemeClr val="tx2"/>
                </a:solidFill>
              </a:rPr>
              <a:t>Nonreactivity</a:t>
            </a:r>
            <a:endParaRPr lang="en-GB" sz="1600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1600" dirty="0" err="1" smtClean="0">
                <a:solidFill>
                  <a:schemeClr val="tx2"/>
                </a:solidFill>
              </a:rPr>
              <a:t>Nonjudging</a:t>
            </a:r>
            <a:endParaRPr lang="en-GB" sz="16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Emotional intelligence variables:</a:t>
            </a:r>
          </a:p>
          <a:p>
            <a:pPr>
              <a:buFontTx/>
              <a:buChar char="-"/>
            </a:pPr>
            <a:r>
              <a:rPr lang="en-GB" sz="1400" dirty="0" smtClean="0">
                <a:solidFill>
                  <a:schemeClr val="tx2"/>
                </a:solidFill>
              </a:rPr>
              <a:t>Attention</a:t>
            </a:r>
          </a:p>
          <a:p>
            <a:pPr>
              <a:buFontTx/>
              <a:buChar char="-"/>
            </a:pPr>
            <a:r>
              <a:rPr lang="en-GB" sz="1400" dirty="0" smtClean="0">
                <a:solidFill>
                  <a:schemeClr val="tx2"/>
                </a:solidFill>
              </a:rPr>
              <a:t>Clarity</a:t>
            </a:r>
          </a:p>
          <a:p>
            <a:pPr>
              <a:buFontTx/>
              <a:buChar char="-"/>
            </a:pPr>
            <a:r>
              <a:rPr lang="en-GB" sz="1400" dirty="0" smtClean="0">
                <a:solidFill>
                  <a:schemeClr val="tx2"/>
                </a:solidFill>
              </a:rPr>
              <a:t>Repair-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Mindfulness. Herramienta para fomentar la empatía y el ...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3" r="4952"/>
          <a:stretch/>
        </p:blipFill>
        <p:spPr>
          <a:xfrm>
            <a:off x="6584866" y="1380931"/>
            <a:ext cx="4856202" cy="31183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61520" y="5571880"/>
            <a:ext cx="60342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Iani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L., Quinto, R. M.,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Lauriola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M.,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Crosta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M. L., &amp;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Pozzi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G. (2019). Psychological well-being and distress in patients with generalized anxiety disorder: The roles of positive and negative functioning. </a:t>
            </a:r>
            <a:r>
              <a:rPr lang="en-GB" sz="1400" i="1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PloS</a:t>
            </a:r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 one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 </a:t>
            </a:r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14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(11), e0225646</a:t>
            </a:r>
            <a:r>
              <a:rPr lang="en-GB" sz="1400" dirty="0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.</a:t>
            </a:r>
            <a:endParaRPr lang="en-GB" sz="1400" dirty="0">
              <a:solidFill>
                <a:schemeClr val="bg1">
                  <a:lumMod val="75000"/>
                </a:schemeClr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5059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C441E-4298-4033-9BAE-EC2FBA5BC9F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751263"/>
              </p:ext>
            </p:extLst>
          </p:nvPr>
        </p:nvGraphicFramePr>
        <p:xfrm>
          <a:off x="416385" y="1704905"/>
          <a:ext cx="11487748" cy="26828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4975">
                  <a:extLst>
                    <a:ext uri="{9D8B030D-6E8A-4147-A177-3AD203B41FA5}">
                      <a16:colId xmlns:a16="http://schemas.microsoft.com/office/drawing/2014/main" val="2677004166"/>
                    </a:ext>
                  </a:extLst>
                </a:gridCol>
                <a:gridCol w="7823307">
                  <a:extLst>
                    <a:ext uri="{9D8B030D-6E8A-4147-A177-3AD203B41FA5}">
                      <a16:colId xmlns:a16="http://schemas.microsoft.com/office/drawing/2014/main" val="36209321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8623469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83275928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1080056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val="3259066169"/>
                    </a:ext>
                  </a:extLst>
                </a:gridCol>
              </a:tblGrid>
              <a:tr h="488244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Predictors</a:t>
                      </a:r>
                      <a:endParaRPr lang="en-GB" sz="24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GB" sz="2400" baseline="30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GB" sz="24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400" baseline="0" dirty="0" smtClean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400" baseline="30000" dirty="0" smtClean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6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1</a:t>
                      </a:r>
                      <a:endParaRPr lang="en-GB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Lucida Console" panose="020B0609040504020204" pitchFamily="49" charset="0"/>
                        </a:rPr>
                        <a:t>brooding</a:t>
                      </a:r>
                      <a:endParaRPr lang="en-GB" sz="1800" dirty="0"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+mj-lt"/>
                        </a:rPr>
                        <a:t>0.19</a:t>
                      </a:r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99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2</a:t>
                      </a:r>
                      <a:endParaRPr lang="en-GB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Lucida Console" panose="020B0609040504020204" pitchFamily="49" charset="0"/>
                        </a:rPr>
                        <a:t>brooding + worry </a:t>
                      </a:r>
                      <a:endParaRPr lang="en-GB" sz="1800" dirty="0"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+mj-lt"/>
                        </a:rPr>
                        <a:t>0.33</a:t>
                      </a:r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+mj-lt"/>
                        </a:rPr>
                        <a:t>0.14</a:t>
                      </a:r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273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3</a:t>
                      </a:r>
                      <a:endParaRPr lang="en-GB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 smtClean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 smtClean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endParaRPr lang="en-GB" sz="1600" dirty="0" smtClean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endParaRPr lang="en-GB" sz="20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endParaRPr lang="en-GB" sz="20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63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4</a:t>
                      </a:r>
                      <a:endParaRPr lang="en-GB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 smtClean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 smtClean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attention + clarity + repair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endParaRPr lang="en-GB" sz="20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endParaRPr lang="en-GB" sz="20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40431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5341" y="520574"/>
            <a:ext cx="6863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Do mindfulness and emotional intelligence predict psychological </a:t>
            </a:r>
            <a:r>
              <a:rPr lang="en-GB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wellbeing</a:t>
            </a:r>
            <a:r>
              <a:rPr lang="en-GB" b="1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, after controlling for </a:t>
            </a:r>
            <a:r>
              <a:rPr lang="en-GB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brooding</a:t>
            </a:r>
            <a:r>
              <a:rPr lang="en-GB" b="1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 and </a:t>
            </a:r>
            <a:r>
              <a:rPr lang="en-GB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worry</a:t>
            </a:r>
            <a:r>
              <a:rPr lang="en-GB" b="1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5341" y="1235850"/>
            <a:ext cx="3663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tx1"/>
                </a:solidFill>
                <a:latin typeface="+mj-lt"/>
              </a:rPr>
              <a:t>Outcome variable = </a:t>
            </a:r>
            <a:r>
              <a:rPr lang="en-GB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wellbeing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0585" y="4786691"/>
            <a:ext cx="5712970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/>
                </a:solidFill>
                <a:latin typeface="+mj-lt"/>
              </a:rPr>
              <a:t>On each step: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j-lt"/>
              </a:rPr>
              <a:t>Run the model using</a:t>
            </a:r>
            <a:r>
              <a:rPr lang="en-GB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lm()</a:t>
            </a:r>
            <a:r>
              <a:rPr lang="en-GB" sz="2000" dirty="0">
                <a:latin typeface="Lucida Console" panose="020B0609040504020204" pitchFamily="49" charset="0"/>
              </a:rPr>
              <a:t> </a:t>
            </a:r>
            <a:endParaRPr lang="en-GB" sz="2000" dirty="0" smtClean="0">
              <a:latin typeface="Lucida Console" panose="020B060904050402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j-lt"/>
              </a:rPr>
              <a:t>Obtain </a:t>
            </a:r>
            <a:r>
              <a:rPr lang="en-GB" sz="2000" b="1" dirty="0" smtClean="0">
                <a:latin typeface="+mj-lt"/>
              </a:rPr>
              <a:t>R</a:t>
            </a:r>
            <a:r>
              <a:rPr lang="en-GB" sz="2000" b="1" baseline="30000" dirty="0" smtClean="0">
                <a:latin typeface="+mj-lt"/>
              </a:rPr>
              <a:t>2</a:t>
            </a:r>
            <a:r>
              <a:rPr lang="en-GB" sz="2000" dirty="0" smtClean="0">
                <a:latin typeface="+mj-lt"/>
              </a:rPr>
              <a:t> using </a:t>
            </a:r>
            <a:r>
              <a:rPr lang="en-GB" dirty="0" smtClean="0">
                <a:latin typeface="Lucida Console" panose="020B0609040504020204" pitchFamily="49" charset="0"/>
              </a:rPr>
              <a:t>glance()</a:t>
            </a:r>
            <a:endParaRPr lang="en-GB" sz="2000" baseline="30000" dirty="0" smtClean="0">
              <a:latin typeface="Lucida Console" panose="020B060904050402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j-lt"/>
              </a:rPr>
              <a:t>Work out the change in R</a:t>
            </a:r>
            <a:r>
              <a:rPr lang="en-GB" sz="2000" baseline="30000" dirty="0" smtClean="0">
                <a:latin typeface="+mj-lt"/>
              </a:rPr>
              <a:t>2</a:t>
            </a:r>
            <a:r>
              <a:rPr lang="en-GB" sz="2000" dirty="0" smtClean="0">
                <a:latin typeface="+mj-lt"/>
              </a:rPr>
              <a:t> at each step (</a:t>
            </a:r>
            <a:r>
              <a:rPr lang="el-GR" sz="2000" b="1" dirty="0">
                <a:latin typeface="+mj-lt"/>
              </a:rPr>
              <a:t>Δ</a:t>
            </a:r>
            <a:r>
              <a:rPr lang="en-GB" sz="2000" b="1" dirty="0">
                <a:latin typeface="+mj-lt"/>
              </a:rPr>
              <a:t>R</a:t>
            </a:r>
            <a:r>
              <a:rPr lang="en-GB" sz="2000" b="1" baseline="30000" dirty="0">
                <a:latin typeface="+mj-lt"/>
              </a:rPr>
              <a:t>2</a:t>
            </a:r>
            <a:r>
              <a:rPr lang="en-GB" sz="2000" dirty="0" smtClean="0">
                <a:latin typeface="+mj-lt"/>
              </a:rPr>
              <a:t>)</a:t>
            </a:r>
          </a:p>
          <a:p>
            <a:pPr lvl="2"/>
            <a:r>
              <a:rPr lang="en-GB" sz="1600" dirty="0" smtClean="0">
                <a:latin typeface="+mj-lt"/>
              </a:rPr>
              <a:t>e.g., Step 2: 0.33 – 0.19 = 0.14</a:t>
            </a:r>
            <a:endParaRPr lang="en-GB" sz="16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08072" y="1507067"/>
            <a:ext cx="1608667" cy="309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9341555" y="4387709"/>
            <a:ext cx="0" cy="12002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563555" y="5588000"/>
            <a:ext cx="1778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069688" y="4387709"/>
            <a:ext cx="0" cy="1488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563272" y="5875866"/>
            <a:ext cx="25064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99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7495"/>
          </a:xfrm>
        </p:spPr>
        <p:txBody>
          <a:bodyPr/>
          <a:lstStyle/>
          <a:p>
            <a:r>
              <a:rPr lang="en-GB" dirty="0" smtClean="0"/>
              <a:t>Evidence for the contribution of the predictors on each step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7AED1-EA98-4E67-BBE5-F4DE2922BEC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24200" y="968376"/>
                <a:ext cx="5943600" cy="226555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b="1" dirty="0" smtClean="0">
                    <a:solidFill>
                      <a:schemeClr val="tx2">
                        <a:lumMod val="50000"/>
                      </a:schemeClr>
                    </a:solidFill>
                  </a:rPr>
                  <a:t>Bayes factors of models can be compared to tell us how much more likely a particular model is than another model:</a:t>
                </a:r>
                <a:endParaRPr lang="en-GB" b="1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endParaRPr lang="en-GB" sz="1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𝒎𝒐𝒓𝒆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𝒄𝒐𝒎𝒑𝒍𝒆𝒙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𝒔𝒊𝒎𝒑𝒍𝒆𝒓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den>
                      </m:f>
                    </m:oMath>
                  </m:oMathPara>
                </a14:m>
                <a:endParaRPr lang="en-GB" b="1" dirty="0" smtClean="0"/>
              </a:p>
              <a:p>
                <a:endParaRPr lang="en-GB" sz="1600" b="1" dirty="0" smtClean="0"/>
              </a:p>
              <a:p>
                <a:r>
                  <a:rPr lang="en-GB" dirty="0" smtClean="0"/>
                  <a:t>This will tell us how many times more likely the more complex model is than the simpler model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968376"/>
                <a:ext cx="5943600" cy="2265557"/>
              </a:xfrm>
              <a:prstGeom prst="rect">
                <a:avLst/>
              </a:prstGeom>
              <a:blipFill>
                <a:blip r:embed="rId3"/>
                <a:stretch>
                  <a:fillRect l="-923" t="-1613" r="-1538"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86101" y="3611607"/>
                <a:ext cx="5943600" cy="3342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So, comparing:</a:t>
                </a:r>
              </a:p>
              <a:p>
                <a:r>
                  <a:rPr lang="en-GB" sz="1600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𝑺𝒕𝒆𝒑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𝑺𝒕𝒆𝒑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endParaRPr lang="en-GB" sz="1600" dirty="0"/>
              </a:p>
              <a:p>
                <a:r>
                  <a:rPr lang="en-GB" dirty="0" smtClean="0"/>
                  <a:t>will tell </a:t>
                </a:r>
                <a:r>
                  <a:rPr lang="en-GB" dirty="0"/>
                  <a:t>us </a:t>
                </a:r>
                <a:r>
                  <a:rPr lang="en-GB" dirty="0" smtClean="0"/>
                  <a:t>how </a:t>
                </a:r>
                <a:r>
                  <a:rPr lang="en-GB" dirty="0"/>
                  <a:t>many </a:t>
                </a:r>
                <a:r>
                  <a:rPr lang="en-GB" dirty="0" smtClean="0"/>
                  <a:t>times more likely </a:t>
                </a:r>
                <a:r>
                  <a:rPr lang="en-GB" dirty="0"/>
                  <a:t>the model is </a:t>
                </a:r>
                <a:r>
                  <a:rPr lang="en-GB" dirty="0" smtClean="0"/>
                  <a:t>in </a:t>
                </a:r>
                <a:br>
                  <a:rPr lang="en-GB" dirty="0" smtClean="0"/>
                </a:br>
                <a:r>
                  <a:rPr lang="en-GB" dirty="0" smtClean="0"/>
                  <a:t>Step 2 vs. Step 1</a:t>
                </a:r>
              </a:p>
              <a:p>
                <a:endParaRPr lang="en-GB" dirty="0"/>
              </a:p>
              <a:p>
                <a:r>
                  <a:rPr lang="en-GB" dirty="0" smtClean="0"/>
                  <a:t>It therefore tells us whether the additional predictors in </a:t>
                </a:r>
                <a:br>
                  <a:rPr lang="en-GB" dirty="0" smtClean="0"/>
                </a:br>
                <a:r>
                  <a:rPr lang="en-GB" dirty="0" smtClean="0"/>
                  <a:t>Step 2 make a unique contribution to the prediction of the outcome variable or not.</a:t>
                </a:r>
                <a:r>
                  <a:rPr lang="en-GB" sz="1600" dirty="0" smtClean="0"/>
                  <a:t/>
                </a:r>
                <a:br>
                  <a:rPr lang="en-GB" sz="1600" dirty="0" smtClean="0"/>
                </a:br>
                <a:endParaRPr lang="en-GB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01" y="3611607"/>
                <a:ext cx="5943600" cy="3342775"/>
              </a:xfrm>
              <a:prstGeom prst="rect">
                <a:avLst/>
              </a:prstGeom>
              <a:blipFill>
                <a:blip r:embed="rId4"/>
                <a:stretch>
                  <a:fillRect l="-821" t="-9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25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7495"/>
          </a:xfrm>
        </p:spPr>
        <p:txBody>
          <a:bodyPr/>
          <a:lstStyle/>
          <a:p>
            <a:r>
              <a:rPr lang="en-GB" dirty="0" smtClean="0"/>
              <a:t>Evidence for the contribution of the predictors on each step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7AED1-EA98-4E67-BBE5-F4DE2922BEC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24200" y="815321"/>
                <a:ext cx="5943600" cy="1157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𝑺𝒕𝒆𝒑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𝑺𝒕𝒆𝒑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endParaRPr lang="en-GB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815321"/>
                <a:ext cx="5943600" cy="11575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048000" y="1948183"/>
            <a:ext cx="6096000" cy="2308324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Bayes factor analysis</a:t>
            </a:r>
          </a:p>
          <a:p>
            <a:r>
              <a:rPr lang="en-GB" dirty="0">
                <a:latin typeface="Lucida Console" panose="020B0609040504020204" pitchFamily="49" charset="0"/>
              </a:rPr>
              <a:t>--------------</a:t>
            </a:r>
          </a:p>
          <a:p>
            <a:r>
              <a:rPr lang="en-GB" dirty="0">
                <a:latin typeface="Lucida Console" panose="020B0609040504020204" pitchFamily="49" charset="0"/>
              </a:rPr>
              <a:t>[1] brooding + worry : 56.11175 ±0%</a:t>
            </a:r>
          </a:p>
          <a:p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Against denominator:</a:t>
            </a:r>
          </a:p>
          <a:p>
            <a:r>
              <a:rPr lang="en-GB" dirty="0">
                <a:latin typeface="Lucida Console" panose="020B0609040504020204" pitchFamily="49" charset="0"/>
              </a:rPr>
              <a:t>  wellbeing ~ brooding </a:t>
            </a:r>
          </a:p>
          <a:p>
            <a:r>
              <a:rPr lang="en-GB" dirty="0">
                <a:latin typeface="Lucida Console" panose="020B0609040504020204" pitchFamily="49" charset="0"/>
              </a:rPr>
              <a:t>---</a:t>
            </a:r>
          </a:p>
          <a:p>
            <a:r>
              <a:rPr lang="en-GB" dirty="0">
                <a:latin typeface="Lucida Console" panose="020B0609040504020204" pitchFamily="49" charset="0"/>
              </a:rPr>
              <a:t>Bayes factor type: </a:t>
            </a:r>
            <a:r>
              <a:rPr lang="en-GB" dirty="0" err="1">
                <a:latin typeface="Lucida Console" panose="020B0609040504020204" pitchFamily="49" charset="0"/>
              </a:rPr>
              <a:t>BFlinearModel</a:t>
            </a:r>
            <a:r>
              <a:rPr lang="en-GB" dirty="0">
                <a:latin typeface="Lucida Console" panose="020B0609040504020204" pitchFamily="49" charset="0"/>
              </a:rPr>
              <a:t>, JZS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60133" y="4602025"/>
            <a:ext cx="66717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+mj-lt"/>
              </a:rPr>
              <a:t>The model with both brooding and </a:t>
            </a:r>
            <a:r>
              <a:rPr lang="en-GB" sz="1600" dirty="0" smtClean="0">
                <a:latin typeface="Lucida Console" panose="020B0609040504020204" pitchFamily="49" charset="0"/>
              </a:rPr>
              <a:t>worry</a:t>
            </a:r>
            <a:r>
              <a:rPr lang="en-GB" dirty="0" smtClean="0">
                <a:latin typeface="+mj-lt"/>
              </a:rPr>
              <a:t> is over 50 times more likely than the model with only </a:t>
            </a:r>
            <a:r>
              <a:rPr lang="en-GB" sz="1600" dirty="0" smtClean="0">
                <a:latin typeface="Lucida Console" panose="020B0609040504020204" pitchFamily="49" charset="0"/>
              </a:rPr>
              <a:t>brooding</a:t>
            </a:r>
            <a:r>
              <a:rPr lang="en-GB" dirty="0" smtClean="0">
                <a:latin typeface="+mj-lt"/>
              </a:rPr>
              <a:t>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+mj-lt"/>
              </a:rPr>
              <a:t>There’s substantial evidence that </a:t>
            </a:r>
            <a:r>
              <a:rPr lang="en-GB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worry</a:t>
            </a:r>
            <a:r>
              <a:rPr lang="en-GB" dirty="0" smtClean="0">
                <a:solidFill>
                  <a:schemeClr val="tx1"/>
                </a:solidFill>
                <a:latin typeface="+mj-lt"/>
              </a:rPr>
              <a:t> makes a unique contribution to the prediction of </a:t>
            </a:r>
            <a:r>
              <a:rPr lang="en-GB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wellbeing</a:t>
            </a:r>
            <a:r>
              <a:rPr lang="en-GB" dirty="0" smtClean="0">
                <a:solidFill>
                  <a:schemeClr val="tx1"/>
                </a:solidFill>
                <a:latin typeface="+mj-lt"/>
              </a:rPr>
              <a:t>, after controlling for </a:t>
            </a:r>
            <a:r>
              <a:rPr lang="en-GB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brooding</a:t>
            </a:r>
            <a:r>
              <a:rPr lang="en-GB" dirty="0" smtClean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+mj-lt"/>
              </a:rPr>
              <a:t>Follow same process for each subsequent step </a:t>
            </a:r>
            <a:r>
              <a:rPr lang="en-GB" dirty="0" smtClean="0">
                <a:latin typeface="+mj-lt"/>
                <a:sym typeface="Wingdings" panose="05000000000000000000" pitchFamily="2" charset="2"/>
              </a:rPr>
              <a:t> </a:t>
            </a:r>
            <a:endParaRPr lang="en-GB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311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C441E-4298-4033-9BAE-EC2FBA5BC9F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442745"/>
              </p:ext>
            </p:extLst>
          </p:nvPr>
        </p:nvGraphicFramePr>
        <p:xfrm>
          <a:off x="416385" y="1704905"/>
          <a:ext cx="11487748" cy="26828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4975">
                  <a:extLst>
                    <a:ext uri="{9D8B030D-6E8A-4147-A177-3AD203B41FA5}">
                      <a16:colId xmlns:a16="http://schemas.microsoft.com/office/drawing/2014/main" val="2677004166"/>
                    </a:ext>
                  </a:extLst>
                </a:gridCol>
                <a:gridCol w="7823307">
                  <a:extLst>
                    <a:ext uri="{9D8B030D-6E8A-4147-A177-3AD203B41FA5}">
                      <a16:colId xmlns:a16="http://schemas.microsoft.com/office/drawing/2014/main" val="36209321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8623469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83275928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1080056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val="3259066169"/>
                    </a:ext>
                  </a:extLst>
                </a:gridCol>
              </a:tblGrid>
              <a:tr h="488244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Predictors</a:t>
                      </a:r>
                      <a:endParaRPr lang="en-GB" sz="24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GB" sz="2400" baseline="30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GB" sz="24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</a:t>
                      </a:r>
                      <a:r>
                        <a:rPr lang="en-GB" sz="2400" b="1" kern="12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6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1</a:t>
                      </a:r>
                      <a:endParaRPr lang="en-GB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Lucida Console" panose="020B0609040504020204" pitchFamily="49" charset="0"/>
                        </a:rPr>
                        <a:t>brooding</a:t>
                      </a:r>
                      <a:endParaRPr lang="en-GB" sz="1800" dirty="0"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+mj-lt"/>
                        </a:rPr>
                        <a:t>0.19</a:t>
                      </a:r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+mj-lt"/>
                        </a:rPr>
                        <a:t>95.76</a:t>
                      </a:r>
                      <a:endParaRPr lang="en-GB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99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2</a:t>
                      </a:r>
                      <a:endParaRPr lang="en-GB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Lucida Console" panose="020B0609040504020204" pitchFamily="49" charset="0"/>
                        </a:rPr>
                        <a:t>brooding + worry </a:t>
                      </a:r>
                      <a:endParaRPr lang="en-GB" sz="1800" dirty="0"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+mj-lt"/>
                        </a:rPr>
                        <a:t>0.33</a:t>
                      </a:r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+mj-lt"/>
                        </a:rPr>
                        <a:t>0.14</a:t>
                      </a:r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+mj-lt"/>
                        </a:rPr>
                        <a:t>5373</a:t>
                      </a:r>
                      <a:endParaRPr lang="en-GB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+mj-lt"/>
                        </a:rPr>
                        <a:t>56.11</a:t>
                      </a:r>
                      <a:endParaRPr lang="en-GB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273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3</a:t>
                      </a:r>
                      <a:endParaRPr lang="en-GB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 smtClean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 smtClean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endParaRPr lang="en-GB" sz="1600" dirty="0" smtClean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190716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35.49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63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4</a:t>
                      </a:r>
                      <a:endParaRPr lang="en-GB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 smtClean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 smtClean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attention + clarity + repair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410047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2.15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40431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5341" y="520574"/>
            <a:ext cx="6863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1"/>
                </a:solidFill>
                <a:latin typeface="+mj-lt"/>
              </a:rPr>
              <a:t>Do mindfulness and </a:t>
            </a:r>
            <a:r>
              <a:rPr lang="en-GB" b="1" dirty="0" smtClean="0">
                <a:latin typeface="+mj-lt"/>
              </a:rPr>
              <a:t>emotional intelligence </a:t>
            </a:r>
            <a:r>
              <a:rPr lang="en-GB" b="1" dirty="0" smtClean="0">
                <a:solidFill>
                  <a:schemeClr val="tx1"/>
                </a:solidFill>
                <a:latin typeface="+mj-lt"/>
              </a:rPr>
              <a:t>predict psychological </a:t>
            </a:r>
            <a:r>
              <a:rPr lang="en-GB" b="1" dirty="0">
                <a:latin typeface="+mj-lt"/>
              </a:rPr>
              <a:t>wellbeing</a:t>
            </a:r>
            <a:r>
              <a:rPr lang="en-GB" b="1" dirty="0" smtClean="0">
                <a:solidFill>
                  <a:schemeClr val="tx1"/>
                </a:solidFill>
                <a:latin typeface="+mj-lt"/>
              </a:rPr>
              <a:t>, after controlling for </a:t>
            </a:r>
            <a:r>
              <a:rPr lang="en-GB" b="1" dirty="0">
                <a:latin typeface="+mj-lt"/>
              </a:rPr>
              <a:t>brooding</a:t>
            </a:r>
            <a:r>
              <a:rPr lang="en-GB" b="1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GB" b="1" dirty="0">
                <a:latin typeface="+mj-lt"/>
              </a:rPr>
              <a:t>worry</a:t>
            </a:r>
            <a:r>
              <a:rPr lang="en-GB" b="1" dirty="0" smtClean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5341" y="1235850"/>
            <a:ext cx="3663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tx1"/>
                </a:solidFill>
                <a:latin typeface="+mj-lt"/>
              </a:rPr>
              <a:t>Outcome variable = </a:t>
            </a:r>
            <a:r>
              <a:rPr lang="en-GB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wellbeing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51594" y="5032912"/>
            <a:ext cx="648600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tx1"/>
                </a:solidFill>
                <a:latin typeface="+mj-lt"/>
              </a:rPr>
              <a:t>On each step,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j-lt"/>
              </a:rPr>
              <a:t>Run a model using</a:t>
            </a:r>
            <a:r>
              <a:rPr lang="en-GB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GB" dirty="0" err="1" smtClean="0">
                <a:latin typeface="Lucida Console" panose="020B0609040504020204" pitchFamily="49" charset="0"/>
              </a:rPr>
              <a:t>lmBF</a:t>
            </a:r>
            <a:r>
              <a:rPr lang="en-GB" dirty="0" smtClean="0">
                <a:latin typeface="Lucida Console" panose="020B0609040504020204" pitchFamily="49" charset="0"/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j-lt"/>
              </a:rPr>
              <a:t>Obtain the BF for the model </a:t>
            </a:r>
            <a:r>
              <a:rPr lang="en-GB" sz="2000" dirty="0">
                <a:latin typeface="+mj-lt"/>
              </a:rPr>
              <a:t>vs. intercept-only model</a:t>
            </a:r>
            <a:endParaRPr lang="en-GB" sz="2000" baseline="30000" dirty="0" smtClean="0"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Obtain </a:t>
            </a:r>
            <a:r>
              <a:rPr lang="en-GB" sz="2000" dirty="0" smtClean="0">
                <a:latin typeface="+mj-lt"/>
              </a:rPr>
              <a:t>the BF for model on step vs. previous step</a:t>
            </a:r>
            <a:endParaRPr lang="en-GB" sz="2000" dirty="0">
              <a:latin typeface="+mj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684933" y="4540106"/>
            <a:ext cx="0" cy="13357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703733" y="5858933"/>
            <a:ext cx="1981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1548533" y="4523175"/>
            <a:ext cx="0" cy="16236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37600" y="6146799"/>
            <a:ext cx="2844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79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 smtClean="0"/>
              <a:t>Intercept only model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>
                <a:latin typeface="Lucida Console" panose="020B0609040504020204" pitchFamily="49" charset="0"/>
              </a:rPr>
              <a:t>wellbeing ~ intercept</a:t>
            </a:r>
            <a:endParaRPr lang="en-GB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658229" y="1730135"/>
            <a:ext cx="5211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The box represents all of the variance in the wellbeing scores relative to the mean wellbeing score</a:t>
            </a:r>
            <a:r>
              <a:rPr lang="en-GB" sz="2000" dirty="0"/>
              <a:t> </a:t>
            </a:r>
            <a:r>
              <a:rPr lang="en-GB" sz="2000" dirty="0" smtClean="0"/>
              <a:t>(the intercept-only model).</a:t>
            </a:r>
          </a:p>
        </p:txBody>
      </p:sp>
    </p:spTree>
    <p:extLst>
      <p:ext uri="{BB962C8B-B14F-4D97-AF65-F5344CB8AC3E}">
        <p14:creationId xmlns:p14="http://schemas.microsoft.com/office/powerpoint/2010/main" val="403852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5308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 smtClean="0"/>
              <a:t>Step 1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000" dirty="0" smtClean="0">
                <a:latin typeface="Lucida Console" panose="020B0609040504020204" pitchFamily="49" charset="0"/>
              </a:rPr>
              <a:t>wellbeing ~ brooding</a:t>
            </a:r>
            <a:endParaRPr lang="en-GB" sz="20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658229" y="1730135"/>
            <a:ext cx="5211604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brooding explains </a:t>
            </a:r>
            <a:r>
              <a:rPr lang="en-GB" sz="2000" b="1" u="sng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GB" sz="2000" b="1" u="sng" baseline="30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GB" sz="2000" b="1" u="sng" dirty="0" smtClean="0">
                <a:solidFill>
                  <a:schemeClr val="accent1">
                    <a:lumMod val="50000"/>
                  </a:schemeClr>
                </a:solidFill>
              </a:rPr>
              <a:t> = 0.19 </a:t>
            </a:r>
            <a:r>
              <a:rPr lang="en-GB" sz="2000" dirty="0" smtClean="0"/>
              <a:t>of the variance in wellbeing scores </a:t>
            </a:r>
            <a:endParaRPr lang="en-GB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58827" y="6013749"/>
            <a:ext cx="445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+mj-lt"/>
              </a:rPr>
              <a:t>Area of  box = variance in wellbeing to be explained</a:t>
            </a:r>
            <a:endParaRPr lang="en-GB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8229" y="2604492"/>
            <a:ext cx="5211604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The BF for the model in Step 1 vs. an intercept only model is  95.76. This model is over 90 times more likely than an intercept-only model.</a:t>
            </a:r>
            <a:endParaRPr lang="en-GB" sz="2000" dirty="0"/>
          </a:p>
        </p:txBody>
      </p:sp>
      <p:sp>
        <p:nvSpPr>
          <p:cNvPr id="12" name="Oval 11"/>
          <p:cNvSpPr/>
          <p:nvPr/>
        </p:nvSpPr>
        <p:spPr>
          <a:xfrm>
            <a:off x="2752746" y="2845374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577139" y="2449525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brooding</a:t>
            </a:r>
            <a:endParaRPr lang="en-GB" b="1" baseline="-25000" dirty="0"/>
          </a:p>
        </p:txBody>
      </p:sp>
    </p:spTree>
    <p:extLst>
      <p:ext uri="{BB962C8B-B14F-4D97-AF65-F5344CB8AC3E}">
        <p14:creationId xmlns:p14="http://schemas.microsoft.com/office/powerpoint/2010/main" val="86858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2" grpId="0" animBg="1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11942</TotalTime>
  <Words>1647</Words>
  <Application>Microsoft Office PowerPoint</Application>
  <PresentationFormat>Widescreen</PresentationFormat>
  <Paragraphs>292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Helvetica Neue</vt:lpstr>
      <vt:lpstr>Lucida Console</vt:lpstr>
      <vt:lpstr>Times New Roman</vt:lpstr>
      <vt:lpstr>Wingdings</vt:lpstr>
      <vt:lpstr>Office Theme</vt:lpstr>
      <vt:lpstr>1_Office Theme</vt:lpstr>
      <vt:lpstr>3_Office Theme</vt:lpstr>
      <vt:lpstr>PowerPoint Presentation</vt:lpstr>
      <vt:lpstr>Hierarchical Regression</vt:lpstr>
      <vt:lpstr>PowerPoint Presentation</vt:lpstr>
      <vt:lpstr>PowerPoint Presentation</vt:lpstr>
      <vt:lpstr>Evidence for the contribution of the predictors on each step</vt:lpstr>
      <vt:lpstr>Evidence for the contribution of the predictors on each step</vt:lpstr>
      <vt:lpstr>PowerPoint Presentation</vt:lpstr>
      <vt:lpstr>Intercept only model wellbeing ~ intercept</vt:lpstr>
      <vt:lpstr>Step 1 wellbeing ~ brooding</vt:lpstr>
      <vt:lpstr>Step 2 wellbeing ~ brooding + worry</vt:lpstr>
      <vt:lpstr>Step 3 wellbeing ~ brooding + worry +      observing + describing + acting + nonjudging + nonreactivity </vt:lpstr>
      <vt:lpstr>Step 4 wellbeing ~ brooding + worry +      observing + describing + acting + nonjudging + nonreactivity +     attention + clarity + repair     </vt:lpstr>
      <vt:lpstr>PowerPoint Presentation</vt:lpstr>
      <vt:lpstr>PowerPoint Presentation</vt:lpstr>
      <vt:lpstr>Step 1 mental_health ~ gender + age + partner + loneliness + species   </vt:lpstr>
      <vt:lpstr>Step 2 mental_health ~ gender + age + partner + loneliness + species + comfort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Berry</dc:creator>
  <cp:lastModifiedBy>Christopher Berry</cp:lastModifiedBy>
  <cp:revision>3108</cp:revision>
  <dcterms:created xsi:type="dcterms:W3CDTF">2006-08-16T00:00:00Z</dcterms:created>
  <dcterms:modified xsi:type="dcterms:W3CDTF">2022-02-13T14:17:09Z</dcterms:modified>
</cp:coreProperties>
</file>