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  <p:sldMasterId id="2147483797" r:id="rId5"/>
    <p:sldMasterId id="2147483809" r:id="rId6"/>
  </p:sldMasterIdLst>
  <p:notesMasterIdLst>
    <p:notesMasterId r:id="rId25"/>
  </p:notesMasterIdLst>
  <p:handoutMasterIdLst>
    <p:handoutMasterId r:id="rId26"/>
  </p:handoutMasterIdLst>
  <p:sldIdLst>
    <p:sldId id="494" r:id="rId7"/>
    <p:sldId id="500" r:id="rId8"/>
    <p:sldId id="525" r:id="rId9"/>
    <p:sldId id="539" r:id="rId10"/>
    <p:sldId id="520" r:id="rId11"/>
    <p:sldId id="540" r:id="rId12"/>
    <p:sldId id="529" r:id="rId13"/>
    <p:sldId id="531" r:id="rId14"/>
    <p:sldId id="541" r:id="rId15"/>
    <p:sldId id="542" r:id="rId16"/>
    <p:sldId id="530" r:id="rId17"/>
    <p:sldId id="526" r:id="rId18"/>
    <p:sldId id="532" r:id="rId19"/>
    <p:sldId id="534" r:id="rId20"/>
    <p:sldId id="535" r:id="rId21"/>
    <p:sldId id="536" r:id="rId22"/>
    <p:sldId id="537" r:id="rId23"/>
    <p:sldId id="543" r:id="rId24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  <a:srgbClr val="D99694"/>
    <a:srgbClr val="4F81BD"/>
    <a:srgbClr val="FFE9E9"/>
    <a:srgbClr val="FF9966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3" autoAdjust="0"/>
    <p:restoredTop sz="67541" autoAdjust="0"/>
  </p:normalViewPr>
  <p:slideViewPr>
    <p:cSldViewPr snapToGrid="0" showGuides="1">
      <p:cViewPr varScale="1">
        <p:scale>
          <a:sx n="70" d="100"/>
          <a:sy n="70" d="100"/>
        </p:scale>
        <p:origin x="450" y="54"/>
      </p:cViewPr>
      <p:guideLst>
        <p:guide orient="horz" pos="2183"/>
        <p:guide pos="3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1BA319-6EBF-4627-9DD6-A6CA853BA4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083823CF-0B66-4344-8EFB-A24C7FAF2734}" type="datetimeFigureOut">
              <a:rPr lang="en-GB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2EAD1699-9BFF-453A-81DC-8A021419BB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4597400"/>
            <a:ext cx="61722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3038" indent="-173038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1BF07A-579F-4BAE-A8E4-55F081820A3B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468ECD-9294-488E-84A9-F11197BF1C7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AE501-1AED-49DE-92AD-E184EF7DC7EB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74609-04B7-4593-92AD-172D50016A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8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77157-2FB5-45BB-A069-F212D78E682A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2A46A-BD52-4213-9CAC-AF1F03C37B0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8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F5505-001A-4F65-9343-2FA7C655E02C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B1588-34EB-4A8A-A55A-E8C88B1730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8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C039C-0EEC-4F33-AC06-71067763992E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3E446-F370-44E0-A5B5-228CD3A5DF2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7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84A8B3-9E16-409E-A9CF-A2EA0E5EB369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932D8-1BAE-4C7F-B750-3DD178F8436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2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EC5C7-70D4-44D0-9122-36088B269AF5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1BE3E-C3E5-4A2A-B229-C3E74F87491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39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2B71E-A055-4207-B832-B2230511CD75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43DA1-ADAC-42E1-BD7A-6A19A145CF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26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E3FFE-1564-4B10-8B6B-6B0B66895659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326E6-C26E-486B-81B5-98B8301EAC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8F241-AAF8-4745-88C8-964A0263C0C5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43BBD-7D23-41CD-9F41-5083F67E777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0511C-7A01-4E8F-8557-41552F9BC60D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B71E2-1B3B-4630-BC5D-7F7BCB886B0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8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AEA65-E316-4CA9-BE99-83243CE7FCFF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6AFD-A420-4A19-B19D-17A5960F64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59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77157-2FB5-45BB-A069-F212D78E682A}" type="datetime1">
              <a:rPr lang="en-GB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A46A-BD52-4213-9CAC-AF1F03C37B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39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65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21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89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2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91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2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50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46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8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46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0DB4FC-59AA-4A7D-8DD8-582FF60A39D0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B709A9-C795-40E5-A371-833B61EF2C3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7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174" y="1138238"/>
            <a:ext cx="7723505" cy="548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Building Models 2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Comparing Models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3A8CA70-5FCB-4164-A0D3-9D26C1297FF5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C1250-71DA-4390-93C9-BF03EAA2C3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497" y="328843"/>
            <a:ext cx="8584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Using the </a:t>
            </a:r>
            <a:r>
              <a:rPr lang="en-GB" b="1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-statistic (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ANOVA) to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compare models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1129" y="5108576"/>
            <a:ext cx="8530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ANOVA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asks: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Is the </a:t>
            </a:r>
            <a:r>
              <a:rPr lang="en-GB" sz="2400" b="1" i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 in R</a:t>
            </a:r>
            <a:r>
              <a:rPr lang="en-GB" sz="2400" b="1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in model 2 significant?</a:t>
            </a:r>
            <a:endParaRPr lang="en-GB" sz="2400" b="1" baseline="30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This is called “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or “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sequential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regression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383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0101" y="3005138"/>
            <a:ext cx="633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vs.</a:t>
            </a:r>
          </a:p>
        </p:txBody>
      </p:sp>
      <p:sp>
        <p:nvSpPr>
          <p:cNvPr id="50" name="Oval 49"/>
          <p:cNvSpPr/>
          <p:nvPr/>
        </p:nvSpPr>
        <p:spPr>
          <a:xfrm>
            <a:off x="2986088" y="31940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373439" y="1692276"/>
            <a:ext cx="12398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1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7000" y="1665288"/>
            <a:ext cx="12398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65925" y="2154239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73975" y="2338389"/>
            <a:ext cx="1073150" cy="1093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413625" y="3205164"/>
            <a:ext cx="730250" cy="74453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220505" y="992318"/>
            <a:ext cx="365887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(model1, model2)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8" grpId="0"/>
      <p:bldP spid="50" grpId="0" animBg="1"/>
      <p:bldP spid="51" grpId="0"/>
      <p:bldP spid="52" grpId="0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0253C-8A75-4952-811F-B287A1D20D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32025" y="706438"/>
            <a:ext cx="69865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Can add several predictors in “one step”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64349" y="4654550"/>
            <a:ext cx="87660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Asks: Is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increase in R</a:t>
            </a:r>
            <a:r>
              <a:rPr lang="en-GB" sz="2400" b="1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from model 2 to model 3 significant?</a:t>
            </a:r>
            <a:endParaRPr lang="en-GB" sz="2400" b="1" baseline="30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383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52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0101" y="3005138"/>
            <a:ext cx="633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vs.</a:t>
            </a:r>
          </a:p>
        </p:txBody>
      </p:sp>
      <p:sp>
        <p:nvSpPr>
          <p:cNvPr id="41" name="Oval 40"/>
          <p:cNvSpPr/>
          <p:nvPr/>
        </p:nvSpPr>
        <p:spPr>
          <a:xfrm>
            <a:off x="8478839" y="2751139"/>
            <a:ext cx="739775" cy="739775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742238" y="2306639"/>
            <a:ext cx="1071562" cy="1093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615364" y="3346451"/>
            <a:ext cx="695325" cy="695325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8045450" y="3238500"/>
            <a:ext cx="730250" cy="744538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480300" y="3173414"/>
            <a:ext cx="730250" cy="74453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46438" y="2327275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986088" y="31940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373439" y="1692276"/>
            <a:ext cx="12398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7000" y="1665288"/>
            <a:ext cx="11699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Model3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4393" y="4989512"/>
            <a:ext cx="365887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(model2, model3)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35" grpId="0" animBg="1"/>
      <p:bldP spid="8" grpId="0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50" grpId="0" animBg="1"/>
      <p:bldP spid="51" grpId="0"/>
      <p:bldP spid="5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854200" y="611982"/>
            <a:ext cx="8229600" cy="579438"/>
          </a:xfrm>
        </p:spPr>
        <p:txBody>
          <a:bodyPr/>
          <a:lstStyle/>
          <a:p>
            <a:r>
              <a:rPr lang="en-GB" altLang="en-US" dirty="0" smtClean="0"/>
              <a:t>Example: </a:t>
            </a:r>
            <a:r>
              <a:rPr lang="en-GB" altLang="en-US" dirty="0" err="1" smtClean="0"/>
              <a:t>Snefjella</a:t>
            </a:r>
            <a:r>
              <a:rPr lang="en-GB" altLang="en-US" dirty="0" smtClean="0"/>
              <a:t> &amp; </a:t>
            </a:r>
            <a:r>
              <a:rPr lang="en-GB" altLang="en-US" dirty="0" err="1" smtClean="0"/>
              <a:t>Kuperman</a:t>
            </a:r>
            <a:r>
              <a:rPr lang="en-GB" altLang="en-US" dirty="0" smtClean="0"/>
              <a:t> (2016)</a:t>
            </a:r>
            <a:br>
              <a:rPr lang="en-GB" altLang="en-US" dirty="0" smtClean="0"/>
            </a:br>
            <a:endParaRPr lang="en-GB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26904" y="1277846"/>
            <a:ext cx="8483600" cy="1744662"/>
          </a:xfrm>
        </p:spPr>
        <p:txBody>
          <a:bodyPr/>
          <a:lstStyle/>
          <a:p>
            <a:r>
              <a:rPr lang="en-GB" altLang="en-US" sz="2000" b="1" dirty="0">
                <a:solidFill>
                  <a:schemeClr val="tx2"/>
                </a:solidFill>
              </a:rPr>
              <a:t>Predicting recognition memory performance</a:t>
            </a:r>
          </a:p>
          <a:p>
            <a:r>
              <a:rPr lang="en-GB" altLang="en-US" sz="2000" dirty="0"/>
              <a:t>Do contextual variables predict memory over an above established variables?</a:t>
            </a:r>
          </a:p>
          <a:p>
            <a:pPr lvl="1"/>
            <a:r>
              <a:rPr lang="en-GB" altLang="en-US" sz="2000" dirty="0"/>
              <a:t>Model 1 contains predictors known to explain memory</a:t>
            </a:r>
          </a:p>
          <a:p>
            <a:pPr lvl="1"/>
            <a:r>
              <a:rPr lang="en-GB" altLang="en-US" sz="2000" dirty="0"/>
              <a:t>Model 2 contains new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0F2EA-1C5D-47EF-94BC-9CCC1139CF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3167"/>
            <a:ext cx="12277642" cy="1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2878505" y="5175935"/>
            <a:ext cx="6358484" cy="857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marL="257175" indent="-257175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GB" altLang="en-US" sz="2000" dirty="0" smtClean="0"/>
              <a:t>Statistically significant </a:t>
            </a:r>
            <a:r>
              <a:rPr lang="en-GB" altLang="en-US" sz="2000" dirty="0"/>
              <a:t>increase in R</a:t>
            </a:r>
            <a:r>
              <a:rPr lang="en-GB" altLang="en-US" sz="2000" baseline="30000" dirty="0"/>
              <a:t>2</a:t>
            </a:r>
            <a:r>
              <a:rPr lang="en-GB" altLang="en-US" sz="2000" dirty="0"/>
              <a:t> from model 1 (</a:t>
            </a:r>
            <a:r>
              <a:rPr lang="en-GB" altLang="en-US" sz="2000" dirty="0" smtClean="0"/>
              <a:t>29.00%) </a:t>
            </a:r>
            <a:r>
              <a:rPr lang="en-GB" altLang="en-US" sz="2000" dirty="0"/>
              <a:t>to model 2 (</a:t>
            </a:r>
            <a:r>
              <a:rPr lang="en-GB" altLang="en-US" sz="2000" dirty="0" smtClean="0"/>
              <a:t>33.09%) </a:t>
            </a:r>
            <a:r>
              <a:rPr lang="en-GB" altLang="en-US" sz="2000" dirty="0"/>
              <a:t>revealed </a:t>
            </a:r>
            <a:r>
              <a:rPr lang="en-GB" altLang="en-US" sz="2000" dirty="0" smtClean="0"/>
              <a:t>by </a:t>
            </a:r>
            <a:r>
              <a:rPr lang="en-GB" altLang="en-US" sz="2000" dirty="0"/>
              <a:t>ANOVA (</a:t>
            </a:r>
            <a:r>
              <a:rPr lang="en-GB" altLang="en-US" sz="2000" i="1" dirty="0"/>
              <a:t>F</a:t>
            </a:r>
            <a:r>
              <a:rPr lang="en-GB" altLang="en-US" sz="2000" dirty="0"/>
              <a:t> statistic)</a:t>
            </a:r>
            <a:endParaRPr lang="en-GB" altLang="en-US" sz="2000" baseline="30000" dirty="0"/>
          </a:p>
        </p:txBody>
      </p:sp>
      <p:sp>
        <p:nvSpPr>
          <p:cNvPr id="2" name="Oval 1"/>
          <p:cNvSpPr/>
          <p:nvPr/>
        </p:nvSpPr>
        <p:spPr>
          <a:xfrm>
            <a:off x="5732059" y="4237286"/>
            <a:ext cx="627797" cy="462877"/>
          </a:xfrm>
          <a:prstGeom prst="ellipse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6933063" y="4672867"/>
            <a:ext cx="4367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99863" y="4672867"/>
            <a:ext cx="4367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46414" y="6075145"/>
            <a:ext cx="460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Snefjella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B., &amp;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Kuperman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V. (2016). It’s all in the delivery: Effects of context valence, arousal, and concreteness on visual word processing.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Cognition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156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135-146.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Example: Rom et al (2011)</a:t>
            </a:r>
            <a:br>
              <a:rPr lang="en-GB" altLang="en-US" dirty="0" smtClean="0"/>
            </a:br>
            <a:r>
              <a:rPr lang="en-GB" altLang="en-US" dirty="0" smtClean="0"/>
              <a:t>Self-esteem is related to pre-morbid adjustment in early psychosis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271" y="4187770"/>
            <a:ext cx="6294895" cy="17446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 dirty="0" smtClean="0"/>
              <a:t>Hierarchical regression used to:</a:t>
            </a:r>
          </a:p>
          <a:p>
            <a:pPr>
              <a:defRPr/>
            </a:pPr>
            <a:r>
              <a:rPr lang="en-GB" dirty="0" smtClean="0"/>
              <a:t>Control influence of demographic factors before looking variables of interest</a:t>
            </a:r>
          </a:p>
          <a:p>
            <a:pPr lvl="1">
              <a:defRPr/>
            </a:pPr>
            <a:r>
              <a:rPr lang="en-GB" b="1" dirty="0" smtClean="0"/>
              <a:t>Model 1</a:t>
            </a:r>
            <a:r>
              <a:rPr lang="en-GB" dirty="0" smtClean="0"/>
              <a:t>: age, gender (</a:t>
            </a:r>
            <a:r>
              <a:rPr lang="en-GB" dirty="0" err="1"/>
              <a:t>a</a:t>
            </a:r>
            <a:r>
              <a:rPr lang="en-GB" dirty="0" err="1" smtClean="0"/>
              <a:t>dj</a:t>
            </a:r>
            <a:r>
              <a:rPr lang="en-GB" dirty="0" smtClean="0"/>
              <a:t> R</a:t>
            </a:r>
            <a:r>
              <a:rPr lang="en-GB" baseline="30000" dirty="0" smtClean="0"/>
              <a:t>2 </a:t>
            </a:r>
            <a:r>
              <a:rPr lang="en-GB" dirty="0" smtClean="0"/>
              <a:t>= </a:t>
            </a:r>
            <a:r>
              <a:rPr lang="en-GB" b="1" dirty="0" smtClean="0"/>
              <a:t>16.00%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b="1" dirty="0" smtClean="0"/>
              <a:t>Model 2</a:t>
            </a:r>
            <a:r>
              <a:rPr lang="en-GB" dirty="0" smtClean="0"/>
              <a:t>: premorbid adjustment (social and academic functioning prior to psychosis onset) (</a:t>
            </a:r>
            <a:r>
              <a:rPr lang="en-GB" dirty="0" err="1"/>
              <a:t>a</a:t>
            </a:r>
            <a:r>
              <a:rPr lang="en-GB" dirty="0" err="1" smtClean="0"/>
              <a:t>dj</a:t>
            </a:r>
            <a:r>
              <a:rPr lang="en-GB" dirty="0" smtClean="0"/>
              <a:t> R</a:t>
            </a:r>
            <a:r>
              <a:rPr lang="en-GB" baseline="30000" dirty="0" smtClean="0"/>
              <a:t>2</a:t>
            </a:r>
            <a:r>
              <a:rPr lang="en-GB" dirty="0" smtClean="0"/>
              <a:t> = </a:t>
            </a:r>
            <a:r>
              <a:rPr lang="en-GB" b="1" dirty="0" smtClean="0"/>
              <a:t>25.00%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B9314-E267-41C6-B5AE-0680DD05736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" r="4730"/>
          <a:stretch/>
        </p:blipFill>
        <p:spPr bwMode="auto">
          <a:xfrm>
            <a:off x="1418561" y="1255367"/>
            <a:ext cx="9244269" cy="280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080374" y="2716149"/>
            <a:ext cx="436728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77792" y="3101022"/>
            <a:ext cx="436728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04133" y="5492254"/>
            <a:ext cx="4050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Romm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K. L.,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Rossberg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J. I., Hansen, C. F.,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Haug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E.,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Andreassen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O. A., &amp;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Melle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I. (2011). Self-esteem is associated with premorbid adjustment and positive psychotic symptoms in early psychosis.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BMC </a:t>
            </a:r>
            <a:r>
              <a:rPr lang="en-GB" sz="12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Psychiatry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11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(1), 136.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/>
              <a:t>Bayesian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1E4C1-BD7F-41D1-9BAB-FB28C684DA3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889" y="1085626"/>
            <a:ext cx="7547425" cy="45275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chemeClr val="tx2"/>
                </a:solidFill>
              </a:rPr>
              <a:t>Bayes factor</a:t>
            </a:r>
          </a:p>
          <a:p>
            <a:pPr>
              <a:defRPr/>
            </a:pPr>
            <a:r>
              <a:rPr lang="en-GB" sz="2400" dirty="0"/>
              <a:t>The probability of model 2 vs. model 1, given the </a:t>
            </a:r>
            <a:r>
              <a:rPr lang="en-GB" sz="2400" dirty="0" smtClean="0"/>
              <a:t>data </a:t>
            </a:r>
            <a:br>
              <a:rPr lang="en-GB" sz="2400" dirty="0" smtClean="0"/>
            </a:br>
            <a:r>
              <a:rPr lang="en-GB" sz="2400" dirty="0" smtClean="0"/>
              <a:t>(</a:t>
            </a:r>
            <a:r>
              <a:rPr lang="en-GB" sz="2400" dirty="0" err="1" smtClean="0"/>
              <a:t>Rouder</a:t>
            </a:r>
            <a:r>
              <a:rPr lang="en-GB" sz="2400" dirty="0" smtClean="0"/>
              <a:t> &amp; Morey, </a:t>
            </a:r>
            <a:r>
              <a:rPr lang="en-GB" sz="2400" dirty="0" smtClean="0"/>
              <a:t>2012)</a:t>
            </a:r>
            <a:endParaRPr lang="en-GB" sz="2400" dirty="0"/>
          </a:p>
          <a:p>
            <a:pPr marL="0" indent="0">
              <a:buNone/>
              <a:defRPr/>
            </a:pPr>
            <a:endParaRPr lang="en-GB" sz="1200" dirty="0"/>
          </a:p>
          <a:p>
            <a:pPr lvl="1">
              <a:defRPr/>
            </a:pPr>
            <a:r>
              <a:rPr lang="en-GB" sz="2400" dirty="0"/>
              <a:t>Model 2: more complex, less constrained model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(e.g., alternative hypothesis)</a:t>
            </a:r>
          </a:p>
          <a:p>
            <a:pPr lvl="1">
              <a:defRPr/>
            </a:pPr>
            <a:r>
              <a:rPr lang="en-GB" sz="2400" dirty="0"/>
              <a:t>Model 1: more constrained model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(e.g., null hypothesis)</a:t>
            </a:r>
          </a:p>
          <a:p>
            <a:pPr marL="342900" lvl="1" indent="0">
              <a:buNone/>
              <a:defRPr/>
            </a:pPr>
            <a:endParaRPr lang="en-GB" sz="1000" dirty="0"/>
          </a:p>
          <a:p>
            <a:pPr>
              <a:defRPr/>
            </a:pPr>
            <a:r>
              <a:rPr lang="en-GB" sz="2400" dirty="0"/>
              <a:t>A </a:t>
            </a:r>
            <a:r>
              <a:rPr lang="en-GB" sz="2400" b="1" dirty="0"/>
              <a:t>Bayes Factor = 9 </a:t>
            </a:r>
            <a:r>
              <a:rPr lang="en-GB" sz="2400" dirty="0"/>
              <a:t>means that model 2 is nine times more likely than model 1, given the data</a:t>
            </a:r>
          </a:p>
          <a:p>
            <a:pPr>
              <a:defRPr/>
            </a:pPr>
            <a:r>
              <a:rPr lang="en-GB" sz="2400" dirty="0"/>
              <a:t>A </a:t>
            </a:r>
            <a:r>
              <a:rPr lang="en-GB" sz="2400" b="1" dirty="0"/>
              <a:t>Bayes Factor = 0.5 </a:t>
            </a:r>
            <a:r>
              <a:rPr lang="en-GB" sz="2400" dirty="0"/>
              <a:t>means that model 2 is only half as likely than model 1, given the data</a:t>
            </a:r>
          </a:p>
          <a:p>
            <a:pPr marL="0" indent="0">
              <a:buNone/>
              <a:defRPr/>
            </a:pPr>
            <a:endParaRPr lang="en-GB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80000" y="623179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 Multivariate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Why Bayes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B5D4-A712-42D5-A6EB-60795BC8E0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2532" name="Content Placeholder 4"/>
          <p:cNvSpPr>
            <a:spLocks noGrp="1"/>
          </p:cNvSpPr>
          <p:nvPr>
            <p:ph idx="1"/>
          </p:nvPr>
        </p:nvSpPr>
        <p:spPr>
          <a:xfrm>
            <a:off x="1658319" y="1600201"/>
            <a:ext cx="8839200" cy="4525963"/>
          </a:xfrm>
        </p:spPr>
        <p:txBody>
          <a:bodyPr/>
          <a:lstStyle/>
          <a:p>
            <a:pPr lvl="1"/>
            <a:r>
              <a:rPr lang="en-GB" altLang="en-US" sz="2400" dirty="0"/>
              <a:t>Allow us to quantify evidence for the </a:t>
            </a:r>
            <a:r>
              <a:rPr lang="en-GB" altLang="en-US" sz="2400" b="1" dirty="0">
                <a:solidFill>
                  <a:schemeClr val="tx2"/>
                </a:solidFill>
              </a:rPr>
              <a:t>null hypothesis </a:t>
            </a:r>
            <a:r>
              <a:rPr lang="en-GB" altLang="en-US" sz="2400" dirty="0"/>
              <a:t>(simpler model over the more complex one)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Are another </a:t>
            </a:r>
            <a:r>
              <a:rPr lang="en-GB" altLang="en-US" sz="2400" b="1" dirty="0">
                <a:solidFill>
                  <a:schemeClr val="tx2"/>
                </a:solidFill>
              </a:rPr>
              <a:t>tool</a:t>
            </a:r>
            <a:r>
              <a:rPr lang="en-GB" altLang="en-US" sz="2400" dirty="0"/>
              <a:t> in your toolkit alongside classical statistics (useful given </a:t>
            </a:r>
            <a:r>
              <a:rPr lang="en-GB" altLang="en-US" sz="2400" dirty="0" smtClean="0"/>
              <a:t>its limitations)</a:t>
            </a:r>
            <a:endParaRPr lang="en-GB" altLang="en-US" sz="2400" dirty="0"/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Are increasingly reported </a:t>
            </a:r>
            <a:r>
              <a:rPr lang="en-GB" altLang="en-US" sz="2400" b="1" dirty="0">
                <a:solidFill>
                  <a:schemeClr val="tx2"/>
                </a:solidFill>
              </a:rPr>
              <a:t>alongside</a:t>
            </a:r>
            <a:r>
              <a:rPr lang="en-GB" altLang="en-US" sz="2400" dirty="0"/>
              <a:t> classical statistics in articles (e.g.,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-test, ANOVA).</a:t>
            </a:r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Bayes Factors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803" y="1600201"/>
            <a:ext cx="8575729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chemeClr val="tx2"/>
                </a:solidFill>
              </a:rPr>
              <a:t>The </a:t>
            </a:r>
            <a:r>
              <a:rPr lang="en-GB" sz="2400" b="1" dirty="0" err="1">
                <a:solidFill>
                  <a:schemeClr val="tx2"/>
                </a:solidFill>
              </a:rPr>
              <a:t>BayesFactor</a:t>
            </a:r>
            <a:r>
              <a:rPr lang="en-GB" sz="2400" b="1" dirty="0">
                <a:solidFill>
                  <a:schemeClr val="tx2"/>
                </a:solidFill>
              </a:rPr>
              <a:t> package:</a:t>
            </a:r>
          </a:p>
          <a:p>
            <a:pPr marL="0" indent="0">
              <a:buNone/>
              <a:defRPr/>
            </a:pPr>
            <a:r>
              <a:rPr lang="en-GB" sz="2400" dirty="0"/>
              <a:t>	</a:t>
            </a:r>
            <a:endParaRPr lang="en-GB" sz="2400" dirty="0" smtClean="0"/>
          </a:p>
          <a:p>
            <a:pPr marL="0" indent="0">
              <a:buNone/>
              <a:defRPr/>
            </a:pPr>
            <a:endParaRPr lang="en-GB" sz="2400" dirty="0"/>
          </a:p>
          <a:p>
            <a:pPr marL="0" indent="0">
              <a:buNone/>
              <a:defRPr/>
            </a:pPr>
            <a:endParaRPr lang="en-GB" sz="2400" dirty="0" smtClean="0"/>
          </a:p>
          <a:p>
            <a:pPr>
              <a:defRPr/>
            </a:pPr>
            <a:r>
              <a:rPr lang="en-GB" sz="2400" dirty="0" smtClean="0"/>
              <a:t>Returns </a:t>
            </a:r>
            <a:r>
              <a:rPr lang="en-GB" sz="2400" dirty="0"/>
              <a:t>the </a:t>
            </a:r>
            <a:r>
              <a:rPr lang="en-GB" sz="2400" b="1" dirty="0">
                <a:solidFill>
                  <a:schemeClr val="tx2"/>
                </a:solidFill>
              </a:rPr>
              <a:t>Bayes Factor </a:t>
            </a:r>
            <a:r>
              <a:rPr lang="en-GB" sz="2400" dirty="0"/>
              <a:t>for a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vs. </a:t>
            </a:r>
            <a:r>
              <a:rPr lang="en-GB" sz="2400" dirty="0">
                <a:solidFill>
                  <a:schemeClr val="tx2"/>
                </a:solidFill>
              </a:rPr>
              <a:t>intercept </a:t>
            </a:r>
            <a:r>
              <a:rPr lang="en-GB" sz="2400" dirty="0" smtClean="0">
                <a:solidFill>
                  <a:schemeClr val="tx2"/>
                </a:solidFill>
              </a:rPr>
              <a:t>only model</a:t>
            </a:r>
            <a:endParaRPr lang="en-GB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Model 1: </a:t>
            </a:r>
            <a:br>
              <a:rPr lang="en-GB" sz="2400" dirty="0"/>
            </a:br>
            <a:r>
              <a:rPr lang="en-GB" sz="2400" dirty="0"/>
              <a:t>   Final exam = a + entrance exam</a:t>
            </a:r>
          </a:p>
          <a:p>
            <a:pPr>
              <a:defRPr/>
            </a:pPr>
            <a:r>
              <a:rPr lang="en-GB" sz="2400" dirty="0"/>
              <a:t>E.g., “A model with entrance exam mark as a predictor is 8310 times more likely than a model with the intercept alone”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C73CF-2746-4525-9102-90CFE78AF9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6803" y="2154692"/>
            <a:ext cx="3658877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/>
              <a:t>Compare Bayes Factors to compare models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308101"/>
            <a:ext cx="8229600" cy="4525963"/>
          </a:xfrm>
        </p:spPr>
        <p:txBody>
          <a:bodyPr/>
          <a:lstStyle/>
          <a:p>
            <a:pPr lvl="1"/>
            <a:r>
              <a:rPr lang="en-GB" altLang="en-US" sz="2400" b="1" dirty="0" smtClean="0">
                <a:solidFill>
                  <a:schemeClr val="tx2"/>
                </a:solidFill>
              </a:rPr>
              <a:t>Model </a:t>
            </a:r>
            <a:r>
              <a:rPr lang="en-GB" altLang="en-US" sz="2400" b="1" dirty="0">
                <a:solidFill>
                  <a:schemeClr val="tx2"/>
                </a:solidFill>
              </a:rPr>
              <a:t>1: </a:t>
            </a:r>
            <a:r>
              <a:rPr lang="en-GB" altLang="en-US" sz="2400" dirty="0"/>
              <a:t/>
            </a:r>
            <a:br>
              <a:rPr lang="en-GB" altLang="en-US" sz="2400" dirty="0"/>
            </a:br>
            <a:r>
              <a:rPr lang="en-GB" altLang="en-US" sz="2400" dirty="0"/>
              <a:t>  Final exam ~ entrance exam</a:t>
            </a:r>
            <a:br>
              <a:rPr lang="en-GB" altLang="en-US" sz="2400" dirty="0"/>
            </a:br>
            <a:endParaRPr lang="en-GB" altLang="en-US" sz="2400" dirty="0"/>
          </a:p>
          <a:p>
            <a:pPr lvl="1"/>
            <a:r>
              <a:rPr lang="en-GB" altLang="en-US" sz="2400" b="1" dirty="0">
                <a:solidFill>
                  <a:schemeClr val="tx2"/>
                </a:solidFill>
              </a:rPr>
              <a:t>Model 2: </a:t>
            </a:r>
            <a:r>
              <a:rPr lang="en-GB" altLang="en-US" sz="2400" dirty="0"/>
              <a:t/>
            </a:r>
            <a:br>
              <a:rPr lang="en-GB" altLang="en-US" sz="2400" dirty="0"/>
            </a:br>
            <a:r>
              <a:rPr lang="en-GB" altLang="en-US" sz="2400" dirty="0"/>
              <a:t>  Final exam ~ entrance exam + age</a:t>
            </a:r>
          </a:p>
          <a:p>
            <a:endParaRPr lang="en-GB" altLang="en-US" sz="2400" dirty="0" smtClean="0"/>
          </a:p>
          <a:p>
            <a:endParaRPr lang="en-GB" altLang="en-US" sz="2400" dirty="0"/>
          </a:p>
          <a:p>
            <a:pPr lvl="1"/>
            <a:r>
              <a:rPr lang="en-GB" altLang="en-US" sz="2400" dirty="0"/>
              <a:t>Comparing the Bayes Factor for Model 2 vs Model 1 tells us the probability of Model 2 vs Model 1, given the data.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e.g., BF = 3, Model 2 is </a:t>
            </a:r>
            <a:r>
              <a:rPr lang="en-GB" altLang="en-US" sz="2400" b="1" dirty="0">
                <a:solidFill>
                  <a:schemeClr val="tx2"/>
                </a:solidFill>
              </a:rPr>
              <a:t>three</a:t>
            </a:r>
            <a:r>
              <a:rPr lang="en-GB" altLang="en-US" sz="2400" dirty="0"/>
              <a:t> times more likely than Model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3F0A6-4A54-4F35-A403-775ECF9F878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9729" y="3748931"/>
            <a:ext cx="34003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model2BF / model1BF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1414463"/>
            <a:ext cx="7886700" cy="28638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>
                <a:solidFill>
                  <a:srgbClr val="002060"/>
                </a:solidFill>
                <a:latin typeface="+mn-lt"/>
              </a:rPr>
              <a:t>Workbook</a:t>
            </a: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Go to PSYC753 DLE page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Locate link for my workshops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Today’s worksheet: </a:t>
            </a:r>
            <a:r>
              <a:rPr lang="en-GB" altLang="en-US" sz="2800" dirty="0" smtClean="0">
                <a:solidFill>
                  <a:srgbClr val="002060"/>
                </a:solidFill>
                <a:latin typeface="+mn-lt"/>
              </a:rPr>
              <a:t>“Week 17 - Building </a:t>
            </a: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Models 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09900" y="666751"/>
            <a:ext cx="6172200" cy="631825"/>
          </a:xfrm>
        </p:spPr>
        <p:txBody>
          <a:bodyPr/>
          <a:lstStyle/>
          <a:p>
            <a:pPr eaLnBrk="1" hangingPunct="1"/>
            <a:r>
              <a:rPr lang="en-GB" altLang="en-US" smtClean="0"/>
              <a:t>Previous Session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A441B9-56CE-4D8E-B884-7C6DE2B7F3F8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4163" y="2063750"/>
            <a:ext cx="13208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7954963" y="2433639"/>
            <a:ext cx="806450" cy="8969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34451" y="3065463"/>
            <a:ext cx="1292225" cy="94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34163" y="317023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Project mark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7954963" y="3538538"/>
            <a:ext cx="8064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34163" y="4140200"/>
            <a:ext cx="132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IQ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7954963" y="3852864"/>
            <a:ext cx="806450" cy="6683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7725" y="320198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4" idx="1"/>
          </p:cNvCxnSpPr>
          <p:nvPr/>
        </p:nvCxnSpPr>
        <p:spPr>
          <a:xfrm>
            <a:off x="3438525" y="3570288"/>
            <a:ext cx="660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98926" y="3098801"/>
            <a:ext cx="1292225" cy="94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3801" y="2103438"/>
            <a:ext cx="2441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Simple regression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7075" y="1443038"/>
            <a:ext cx="2662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Multiple regression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8276" y="5280026"/>
            <a:ext cx="21193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predictor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outcome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77075" y="5302251"/>
            <a:ext cx="27368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Multiple predictors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outcome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22" grpId="0" animBg="1"/>
      <p:bldP spid="24" grpId="0" animBg="1"/>
      <p:bldP spid="26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1" y="20304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9289" y="22320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789614" y="29495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42000" y="25288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75251" y="29083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0789" y="2760663"/>
            <a:ext cx="1481137" cy="34290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2622550" y="2154239"/>
            <a:ext cx="1773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Outline shape: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- R</a:t>
            </a:r>
            <a:r>
              <a:rPr lang="en-GB" altLang="en-US" sz="2400" b="1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F</a:t>
            </a:r>
            <a:r>
              <a:rPr lang="en-GB" altLang="en-US" sz="2400" b="1">
                <a:solidFill>
                  <a:srgbClr val="000000"/>
                </a:solidFill>
              </a:rPr>
              <a:t>-statistic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75300" y="3629025"/>
            <a:ext cx="552450" cy="1409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5575301" y="5137150"/>
            <a:ext cx="2174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Each crescent</a:t>
            </a:r>
            <a:r>
              <a:rPr lang="en-GB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t</a:t>
            </a:r>
            <a:r>
              <a:rPr lang="en-GB" altLang="en-US" sz="2400" b="1">
                <a:solidFill>
                  <a:srgbClr val="000000"/>
                </a:solidFill>
              </a:rPr>
              <a:t>-test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2875" y="3592513"/>
            <a:ext cx="120650" cy="1446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30700" y="823914"/>
            <a:ext cx="3530600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Evaluating the model:</a:t>
            </a:r>
          </a:p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Fundamental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52500"/>
            <a:ext cx="8229600" cy="45593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>
                <a:solidFill>
                  <a:srgbClr val="000066"/>
                </a:solidFill>
              </a:rPr>
              <a:t>Simple regression model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0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b    the slope (the coefficient for X)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e.g</a:t>
            </a:r>
            <a:r>
              <a:rPr lang="en-GB" sz="2400" b="1" dirty="0"/>
              <a:t>.,  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BE839-3FF2-4329-85AB-B95F030A59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336926" y="930276"/>
            <a:ext cx="6564313" cy="4829175"/>
          </a:xfrm>
        </p:spPr>
        <p:txBody>
          <a:bodyPr/>
          <a:lstStyle/>
          <a:p>
            <a:pPr algn="l" eaLnBrk="1" hangingPunct="1"/>
            <a:r>
              <a:rPr lang="en-GB" altLang="en-US" sz="3200" dirty="0"/>
              <a:t>Today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Overview</a:t>
            </a:r>
            <a:r>
              <a:rPr lang="en-GB" altLang="en-US" sz="3200" dirty="0" smtClean="0"/>
              <a:t>: </a:t>
            </a:r>
            <a:r>
              <a:rPr lang="en-GB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</a:t>
            </a:r>
            <a:r>
              <a:rPr lang="en-GB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 with ANOVA and Bayes Factors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</a:t>
            </a:r>
            <a:r>
              <a:rPr lang="en-GB" altLang="en-US" sz="3200" dirty="0" smtClean="0"/>
              <a:t>Workbook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Don’t </a:t>
            </a:r>
            <a:r>
              <a:rPr lang="en-GB" altLang="en-US" sz="3200" dirty="0" smtClean="0"/>
              <a:t>forget 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Supplementary </a:t>
            </a:r>
            <a:r>
              <a:rPr lang="en-GB" altLang="en-US" sz="3200" dirty="0" smtClean="0"/>
              <a:t>sessions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09" y="292100"/>
            <a:ext cx="8710047" cy="52959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800" b="1" dirty="0">
                <a:solidFill>
                  <a:srgbClr val="000066"/>
                </a:solidFill>
              </a:rPr>
              <a:t>Multiple regression model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800" b="1" dirty="0">
                <a:solidFill>
                  <a:srgbClr val="000066"/>
                </a:solidFill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</a:t>
            </a:r>
            <a:r>
              <a:rPr lang="en-GB" sz="3600" dirty="0"/>
              <a:t>Ŷ = a + b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 + b</a:t>
            </a:r>
            <a:r>
              <a:rPr lang="en-GB" sz="3600" baseline="-25000" dirty="0"/>
              <a:t>2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r>
              <a:rPr lang="en-GB" sz="3600" dirty="0"/>
              <a:t> + b</a:t>
            </a:r>
            <a:r>
              <a:rPr lang="en-GB" sz="3600" baseline="-25000" dirty="0"/>
              <a:t>3</a:t>
            </a:r>
            <a:r>
              <a:rPr lang="en-GB" sz="3600" dirty="0"/>
              <a:t>X</a:t>
            </a:r>
            <a:r>
              <a:rPr lang="en-GB" sz="3600" baseline="-25000" dirty="0"/>
              <a:t>3</a:t>
            </a:r>
            <a:r>
              <a:rPr lang="en-GB" sz="3600" dirty="0"/>
              <a:t>… </a:t>
            </a:r>
            <a:r>
              <a:rPr lang="en-GB" sz="3600" dirty="0" err="1"/>
              <a:t>b</a:t>
            </a:r>
            <a:r>
              <a:rPr lang="en-GB" sz="3600" baseline="-25000" dirty="0" err="1"/>
              <a:t>n</a:t>
            </a:r>
            <a:r>
              <a:rPr lang="en-GB" sz="3600" dirty="0" err="1"/>
              <a:t>X</a:t>
            </a:r>
            <a:r>
              <a:rPr lang="en-GB" sz="3600" baseline="-25000" dirty="0" err="1"/>
              <a:t>n</a:t>
            </a:r>
            <a:endParaRPr lang="en-GB" sz="3600" baseline="-25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8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X</a:t>
            </a:r>
            <a:r>
              <a:rPr lang="en-GB" sz="2400" baseline="-25000" dirty="0"/>
              <a:t>1   </a:t>
            </a:r>
            <a:r>
              <a:rPr lang="en-GB" sz="2400" dirty="0"/>
              <a:t>predictor 1</a:t>
            </a:r>
            <a:endParaRPr lang="en-GB" sz="2400" baseline="-250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b</a:t>
            </a:r>
            <a:r>
              <a:rPr lang="en-GB" sz="2400" baseline="-25000" dirty="0"/>
              <a:t>1</a:t>
            </a:r>
            <a:r>
              <a:rPr lang="en-GB" sz="2400" dirty="0"/>
              <a:t>  the coefficient for X</a:t>
            </a:r>
            <a:r>
              <a:rPr lang="en-GB" sz="2400" baseline="-25000" dirty="0"/>
              <a:t>1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    n    number of predictors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e.g</a:t>
            </a:r>
            <a:r>
              <a:rPr lang="en-GB" sz="2400" b="1" dirty="0"/>
              <a:t>.,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Predicted Final Exam  = </a:t>
            </a:r>
            <a:r>
              <a:rPr lang="en-GB" sz="1800" b="1" dirty="0" smtClean="0">
                <a:solidFill>
                  <a:schemeClr val="tx2">
                    <a:lumMod val="75000"/>
                  </a:schemeClr>
                </a:solidFill>
              </a:rPr>
              <a:t>- 46.3  + 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3.2*Entrance Exam </a:t>
            </a:r>
            <a:r>
              <a:rPr lang="en-GB" sz="1800" b="1" dirty="0" smtClean="0">
                <a:solidFill>
                  <a:schemeClr val="tx2">
                    <a:lumMod val="75000"/>
                  </a:schemeClr>
                </a:solidFill>
              </a:rPr>
              <a:t> +  2.1*age  +  4.7*project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5C960-EAD4-4220-9B1C-6455257BCB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AE011-09DE-4E51-A2F6-2F5157AB95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901" y="4570414"/>
            <a:ext cx="35290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7788" y="1736726"/>
            <a:ext cx="19050" cy="317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8601" y="26765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86251" y="331311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99001" y="37179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34138" y="28130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238751" y="338296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38651" y="4200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65863" y="41767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38863" y="356552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99113" y="20796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900863" y="2439988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86250" y="3373439"/>
            <a:ext cx="3244850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7065963" y="3179763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34150" y="2011363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513388" y="4268788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933576" y="276226"/>
            <a:ext cx="41052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only”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0100" y="5108575"/>
            <a:ext cx="7823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Regression line is a flat line (slope = 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Intercept equals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mean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of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predictor variable predicts nothing!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8825" y="3151188"/>
            <a:ext cx="3317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786189" y="3382963"/>
            <a:ext cx="225425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56576" y="1398589"/>
            <a:ext cx="2054225" cy="148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3" grpId="0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4B022-4977-4C26-B54D-70D639950A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901" y="4570414"/>
            <a:ext cx="35290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7788" y="1736726"/>
            <a:ext cx="19050" cy="317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8601" y="26765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86251" y="331311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99001" y="37179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34138" y="28130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238751" y="338296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38651" y="4200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65863" y="41767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38863" y="356552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99113" y="20796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900863" y="2439988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86250" y="3373439"/>
            <a:ext cx="3244850" cy="952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58050" y="4181476"/>
            <a:ext cx="15636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7065963" y="3179763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34150" y="2011363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513388" y="4268788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893888" y="252413"/>
            <a:ext cx="5067300" cy="1077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plus slope”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 + 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4400" y="5248275"/>
            <a:ext cx="7823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Slope of coefficient is non-zero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-statistic for this model can also be conceptualised as a test of the model against an intercept only model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92638" y="2060575"/>
            <a:ext cx="2938462" cy="2044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47064" y="1330326"/>
            <a:ext cx="2054225" cy="148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13776" y="1992314"/>
            <a:ext cx="574675" cy="585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44EFE-C7D1-4791-A181-F9D4FC0C61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93889" y="252414"/>
            <a:ext cx="6637337" cy="140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plus two predictors”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 + 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+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>
              <a:defRPr/>
            </a:pPr>
            <a:endParaRPr lang="en-GB" b="1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4400" y="4900613"/>
            <a:ext cx="78232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-statistic for this model can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also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be conceptualised as a test of the model against an intercept only model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7689" y="20542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5738" y="2238375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005388" y="31051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1A1EA3-C8FE-48BC-8B95-A1AF1870F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DF16D-EDB1-4A91-94EE-E5959D80D8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3FABFD-9C38-468F-9156-C39917D9F950}">
  <ds:schemaRefs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968</Words>
  <Application>Microsoft Office PowerPoint</Application>
  <PresentationFormat>Widescreen</PresentationFormat>
  <Paragraphs>161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3_Office Theme</vt:lpstr>
      <vt:lpstr>Office Theme</vt:lpstr>
      <vt:lpstr>1_Office Theme</vt:lpstr>
      <vt:lpstr>PowerPoint Presentation</vt:lpstr>
      <vt:lpstr>Previous Session</vt:lpstr>
      <vt:lpstr>PowerPoint Presentation</vt:lpstr>
      <vt:lpstr>PowerPoint Presentation</vt:lpstr>
      <vt:lpstr>Today  - Overview: comparing models with ANOVA and Bayes Factors - Workbook  - Don’t forget  Supplementary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Snefjella &amp; Kuperman (2016) </vt:lpstr>
      <vt:lpstr>Example: Rom et al (2011) Self-esteem is related to pre-morbid adjustment in early psychosis</vt:lpstr>
      <vt:lpstr>Bayesian Approach</vt:lpstr>
      <vt:lpstr>Why Bayes Factors?</vt:lpstr>
      <vt:lpstr>Bayes Factors in R</vt:lpstr>
      <vt:lpstr>Compare Bayes Factors to compare models</vt:lpstr>
      <vt:lpstr>Workbook  Go to PSYC753 DLE page Locate link for my workshops  Today’s worksheet: “Week 17 - Building Models 2”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2018-12-14T10:40:51Z</dcterms:created>
  <dcterms:modified xsi:type="dcterms:W3CDTF">2020-11-14T15:21:08Z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