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AE2CD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CCCC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Subtitle pink">
    <p:bg>
      <p:bgPr>
        <a:solidFill>
          <a:srgbClr val="FD8E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181050" y="168450"/>
            <a:ext cx="8781899" cy="6521099"/>
          </a:xfrm>
          <a:prstGeom prst="rect">
            <a:avLst/>
          </a:prstGeom>
          <a:solidFill>
            <a:srgbClr val="F0576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665224" y="1839150"/>
            <a:ext cx="4927502" cy="1904250"/>
          </a:xfrm>
          <a:prstGeom prst="rect">
            <a:avLst/>
          </a:prstGeom>
        </p:spPr>
        <p:txBody>
          <a:bodyPr/>
          <a:lstStyle>
            <a:lvl1pPr algn="l">
              <a:defRPr b="0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854250" y="3743400"/>
            <a:ext cx="3815402" cy="1351650"/>
          </a:xfrm>
          <a:prstGeom prst="rect">
            <a:avLst/>
          </a:prstGeom>
          <a:ln w="114300">
            <a:solidFill>
              <a:srgbClr val="FFFFFF"/>
            </a:solidFill>
            <a:miter lim="800000"/>
          </a:ln>
        </p:spPr>
        <p:txBody>
          <a:bodyPr anchor="ctr"/>
          <a:lstStyle>
            <a:lvl1pPr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ClrTx/>
              <a:buFontTx/>
              <a:defRPr sz="2400">
                <a:solidFill>
                  <a:srgbClr val="FFFFFF"/>
                </a:solidFill>
              </a:defRPr>
            </a:lvl2pPr>
            <a:lvl3pPr>
              <a:spcBef>
                <a:spcPts val="0"/>
              </a:spcBef>
              <a:buClrTx/>
              <a:buFontTx/>
              <a:defRPr sz="2400">
                <a:solidFill>
                  <a:srgbClr val="FFFFFF"/>
                </a:solidFill>
              </a:defRPr>
            </a:lvl3pPr>
            <a:lvl4pPr>
              <a:spcBef>
                <a:spcPts val="0"/>
              </a:spcBef>
              <a:buClrTx/>
              <a:buFontTx/>
              <a:defRPr sz="2400">
                <a:solidFill>
                  <a:srgbClr val="FFFFFF"/>
                </a:solidFill>
              </a:defRPr>
            </a:lvl4pPr>
            <a:lvl5pPr>
              <a:spcBef>
                <a:spcPts val="0"/>
              </a:spcBef>
              <a:buClrTx/>
              <a:buFontTx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/>
        </p:nvSpPr>
        <p:spPr>
          <a:xfrm>
            <a:off x="1139933" y="3640725"/>
            <a:ext cx="274801" cy="27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dark">
    <p:bg>
      <p:bgPr>
        <a:solidFill>
          <a:srgbClr val="00C5B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181050" y="168450"/>
            <a:ext cx="8781899" cy="6521099"/>
          </a:xfrm>
          <a:prstGeom prst="rect">
            <a:avLst/>
          </a:prstGeom>
          <a:solidFill>
            <a:srgbClr val="2F384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81050" y="168450"/>
            <a:ext cx="8781899" cy="6521099"/>
          </a:xfrm>
          <a:prstGeom prst="rect">
            <a:avLst/>
          </a:prstGeom>
          <a:solidFill>
            <a:srgbClr val="EFEFE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C5B9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C5B9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C5B9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C5B9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C5B9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C5B9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C5B9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C5B9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C5B9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F3848"/>
        </a:buClr>
        <a:buSzPct val="100000"/>
        <a:buFont typeface="Source Sans Pro"/>
        <a:buChar char="■"/>
        <a:tabLst/>
        <a:defRPr b="0" baseline="0" cap="none" i="0" spc="0" strike="noStrike" sz="3200" u="none">
          <a:ln>
            <a:noFill/>
          </a:ln>
          <a:solidFill>
            <a:srgbClr val="2F3848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F3848"/>
        </a:buClr>
        <a:buSzTx/>
        <a:buFont typeface="Source Sans Pro"/>
        <a:buNone/>
        <a:tabLst/>
        <a:defRPr b="0" baseline="0" cap="none" i="0" spc="0" strike="noStrike" sz="3200" u="none">
          <a:ln>
            <a:noFill/>
          </a:ln>
          <a:solidFill>
            <a:srgbClr val="2F3848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F3848"/>
        </a:buClr>
        <a:buSzTx/>
        <a:buFont typeface="Source Sans Pro"/>
        <a:buNone/>
        <a:tabLst/>
        <a:defRPr b="0" baseline="0" cap="none" i="0" spc="0" strike="noStrike" sz="3200" u="none">
          <a:ln>
            <a:noFill/>
          </a:ln>
          <a:solidFill>
            <a:srgbClr val="2F3848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F3848"/>
        </a:buClr>
        <a:buSzTx/>
        <a:buFont typeface="Source Sans Pro"/>
        <a:buNone/>
        <a:tabLst/>
        <a:defRPr b="0" baseline="0" cap="none" i="0" spc="0" strike="noStrike" sz="3200" u="none">
          <a:ln>
            <a:noFill/>
          </a:ln>
          <a:solidFill>
            <a:srgbClr val="2F3848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F3848"/>
        </a:buClr>
        <a:buSzTx/>
        <a:buFont typeface="Source Sans Pro"/>
        <a:buNone/>
        <a:tabLst/>
        <a:defRPr b="0" baseline="0" cap="none" i="0" spc="0" strike="noStrike" sz="3200" u="none">
          <a:ln>
            <a:noFill/>
          </a:ln>
          <a:solidFill>
            <a:srgbClr val="2F3848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F3848"/>
        </a:buClr>
        <a:buSzTx/>
        <a:buFont typeface="Source Sans Pro"/>
        <a:buNone/>
        <a:tabLst/>
        <a:defRPr b="0" baseline="0" cap="none" i="0" spc="0" strike="noStrike" sz="3200" u="none">
          <a:ln>
            <a:noFill/>
          </a:ln>
          <a:solidFill>
            <a:srgbClr val="2F3848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F3848"/>
        </a:buClr>
        <a:buSzTx/>
        <a:buFont typeface="Source Sans Pro"/>
        <a:buNone/>
        <a:tabLst/>
        <a:defRPr b="0" baseline="0" cap="none" i="0" spc="0" strike="noStrike" sz="3200" u="none">
          <a:ln>
            <a:noFill/>
          </a:ln>
          <a:solidFill>
            <a:srgbClr val="2F3848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F3848"/>
        </a:buClr>
        <a:buSzTx/>
        <a:buFont typeface="Source Sans Pro"/>
        <a:buNone/>
        <a:tabLst/>
        <a:defRPr b="0" baseline="0" cap="none" i="0" spc="0" strike="noStrike" sz="3200" u="none">
          <a:ln>
            <a:noFill/>
          </a:ln>
          <a:solidFill>
            <a:srgbClr val="2F3848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F3848"/>
        </a:buClr>
        <a:buSzTx/>
        <a:buFont typeface="Source Sans Pro"/>
        <a:buNone/>
        <a:tabLst/>
        <a:defRPr b="0" baseline="0" cap="none" i="0" spc="0" strike="noStrike" sz="3200" u="none">
          <a:ln>
            <a:noFill/>
          </a:ln>
          <a:solidFill>
            <a:srgbClr val="2F3848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.michalakos@abertay.ac.uk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flossmanuals.net/pure-data/ch072_introduction/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M-U3sVX2G3w&amp;list=PL593F25C298E98E44" TargetMode="External"/><Relationship Id="rId3" Type="http://schemas.openxmlformats.org/officeDocument/2006/relationships/hyperlink" Target="https://www.youtube.com/watch?v=fCIH943auRA" TargetMode="External"/><Relationship Id="rId4" Type="http://schemas.openxmlformats.org/officeDocument/2006/relationships/hyperlink" Target="https://www.youtube.com/watch?v=zLcyg4Tq5uY&amp;index=6&amp;list=PL0BCE0BA953AC33E4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body" sz="half" idx="4294967295"/>
          </p:nvPr>
        </p:nvSpPr>
        <p:spPr>
          <a:xfrm>
            <a:off x="685800" y="1554482"/>
            <a:ext cx="7772400" cy="321914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1">
              <a:spcBef>
                <a:spcPts val="0"/>
              </a:spcBef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b="1">
              <a:solidFill>
                <a:srgbClr val="00B0F0"/>
              </a:solidFill>
            </a:endParaRPr>
          </a:p>
          <a:p>
            <a:pPr lvl="1">
              <a:spcBef>
                <a:spcPts val="0"/>
              </a:spcBef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 sz="1800">
                <a:solidFill>
                  <a:srgbClr val="00B0F0"/>
                </a:solidFill>
              </a:rPr>
              <a:t>AUD401</a:t>
            </a:r>
            <a:br>
              <a:rPr b="1">
                <a:solidFill>
                  <a:srgbClr val="00B0F0"/>
                </a:solidFill>
              </a:rPr>
            </a:br>
          </a:p>
          <a:p>
            <a:pPr lvl="1">
              <a:spcBef>
                <a:spcPts val="0"/>
              </a:spcBef>
              <a:defRPr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Dynamic Audio for Digital Media</a:t>
            </a:r>
            <a:endParaRPr sz="4800"/>
          </a:p>
          <a:p>
            <a:pPr lvl="1">
              <a:spcBef>
                <a:spcPts val="0"/>
              </a:spcBef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lvl="1">
              <a:spcBef>
                <a:spcPts val="0"/>
              </a:spcBef>
              <a:defRPr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solidFill>
                  <a:srgbClr val="00B0F0"/>
                </a:solidFill>
              </a:rPr>
              <a:t>Lecture 2 ~ Pure Data / Sampling</a:t>
            </a:r>
            <a:endParaRPr sz="1400"/>
          </a:p>
          <a:p>
            <a:pPr lvl="1">
              <a:spcBef>
                <a:spcPts val="0"/>
              </a:spcBef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800"/>
              <a:t>Dr Christos Michalakos</a:t>
            </a:r>
          </a:p>
          <a:p>
            <a:pPr lvl="1">
              <a:spcBef>
                <a:spcPts val="0"/>
              </a:spcBef>
              <a:defRPr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2" invalidUrl="" action="" tgtFrame="" tooltip="" history="1" highlightClick="0" endSnd="0"/>
              </a:rPr>
              <a:t>c.michalakos@abertay.ac.uk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body" sz="quarter" idx="4294967295"/>
          </p:nvPr>
        </p:nvSpPr>
        <p:spPr>
          <a:xfrm>
            <a:off x="2639008" y="2983869"/>
            <a:ext cx="3865984" cy="890262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buSzTx/>
              <a:buNone/>
              <a:defRPr b="1" sz="43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B0F0"/>
                </a:solidFill>
              </a:rPr>
              <a:t>Back to Pd…</a:t>
            </a:r>
            <a:endParaRPr b="1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body" sz="quarter" idx="4294967295"/>
          </p:nvPr>
        </p:nvSpPr>
        <p:spPr>
          <a:xfrm>
            <a:off x="647184" y="259745"/>
            <a:ext cx="3446946" cy="961262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buSzTx/>
              <a:buNone/>
              <a:defRPr b="1" sz="43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B0F0"/>
                </a:solidFill>
              </a:rPr>
              <a:t>Architecture</a:t>
            </a:r>
            <a:endParaRPr b="1">
              <a:solidFill>
                <a:srgbClr val="00B0F0"/>
              </a:solidFill>
            </a:endParaRPr>
          </a:p>
        </p:txBody>
      </p:sp>
      <p:pic>
        <p:nvPicPr>
          <p:cNvPr id="66" name="Screen Shot 2016-01-14 at 2.48.1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148561"/>
            <a:ext cx="9144001" cy="50157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body" sz="quarter" idx="4294967295"/>
          </p:nvPr>
        </p:nvSpPr>
        <p:spPr>
          <a:xfrm>
            <a:off x="3495842" y="3046420"/>
            <a:ext cx="2152316" cy="76516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buSzTx/>
              <a:buNone/>
              <a:defRPr b="1" sz="43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B0F0"/>
                </a:solidFill>
              </a:rPr>
              <a:t>Tutorial</a:t>
            </a:r>
            <a:endParaRPr b="1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body" sz="quarter" idx="4294967295"/>
          </p:nvPr>
        </p:nvSpPr>
        <p:spPr>
          <a:xfrm>
            <a:off x="830308" y="3046420"/>
            <a:ext cx="7483384" cy="76516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buSzTx/>
              <a:buNone/>
              <a:defRPr b="1" sz="43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B0F0"/>
                </a:solidFill>
              </a:rPr>
              <a:t>Pure Data = Objects + Data</a:t>
            </a:r>
            <a:endParaRPr b="1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body" sz="quarter" idx="4294967295"/>
          </p:nvPr>
        </p:nvSpPr>
        <p:spPr>
          <a:xfrm>
            <a:off x="651014" y="1623273"/>
            <a:ext cx="5536099" cy="76516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buSzTx/>
              <a:buNone/>
              <a:defRPr b="1" sz="43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B0F0"/>
                </a:solidFill>
              </a:rPr>
              <a:t>Pd Operation Modes</a:t>
            </a:r>
            <a:endParaRPr b="1">
              <a:solidFill>
                <a:srgbClr val="00B0F0"/>
              </a:solidFill>
            </a:endParaRPr>
          </a:p>
        </p:txBody>
      </p:sp>
      <p:sp>
        <p:nvSpPr>
          <p:cNvPr id="73" name="Shape 73"/>
          <p:cNvSpPr/>
          <p:nvPr/>
        </p:nvSpPr>
        <p:spPr>
          <a:xfrm>
            <a:off x="647741" y="2857358"/>
            <a:ext cx="6920097" cy="2542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48166" indent="-148166">
              <a:buClr>
                <a:srgbClr val="595959"/>
              </a:buClr>
              <a:buSzPct val="100000"/>
              <a:buFont typeface="Arial"/>
              <a:buChar char="•"/>
              <a:defRPr sz="3600"/>
            </a:pPr>
            <a:r>
              <a:t> Edit Mode</a:t>
            </a:r>
          </a:p>
          <a:p>
            <a:pPr marL="148166" indent="-148166">
              <a:buClr>
                <a:srgbClr val="595959"/>
              </a:buClr>
              <a:buSzPct val="100000"/>
              <a:buFont typeface="Arial"/>
              <a:buChar char="•"/>
              <a:defRPr sz="3600"/>
            </a:pPr>
            <a:r>
              <a:t> Run Mode</a:t>
            </a:r>
          </a:p>
          <a:p>
            <a:pPr>
              <a:defRPr sz="3600"/>
            </a:pPr>
          </a:p>
          <a:p>
            <a:pPr>
              <a:defRPr sz="3000"/>
            </a:pPr>
            <a:r>
              <a:t>Switch between them by</a:t>
            </a:r>
          </a:p>
          <a:p>
            <a:pPr>
              <a:defRPr sz="3000"/>
            </a:pPr>
            <a:r>
              <a:rPr b="1"/>
              <a:t>Command+E</a:t>
            </a:r>
            <a:r>
              <a:t> (Mac) or </a:t>
            </a:r>
            <a:r>
              <a:rPr b="1"/>
              <a:t>Control+E</a:t>
            </a:r>
            <a:r>
              <a:t> (Win)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sz="quarter" idx="4294967295"/>
          </p:nvPr>
        </p:nvSpPr>
        <p:spPr>
          <a:xfrm>
            <a:off x="718249" y="726803"/>
            <a:ext cx="7088814" cy="765159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buSzTx/>
              <a:buNone/>
              <a:defRPr b="1" sz="43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B0F0"/>
                </a:solidFill>
              </a:rPr>
              <a:t>Pd Control VS Audio Rate</a:t>
            </a:r>
            <a:endParaRPr b="1">
              <a:solidFill>
                <a:srgbClr val="00B0F0"/>
              </a:solidFill>
            </a:endParaRPr>
          </a:p>
        </p:txBody>
      </p:sp>
      <p:sp>
        <p:nvSpPr>
          <p:cNvPr id="76" name="Shape 76"/>
          <p:cNvSpPr/>
          <p:nvPr/>
        </p:nvSpPr>
        <p:spPr>
          <a:xfrm>
            <a:off x="403403" y="1613505"/>
            <a:ext cx="8564350" cy="4343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48166" indent="-148166">
              <a:buClr>
                <a:srgbClr val="595959"/>
              </a:buClr>
              <a:buSzPct val="100000"/>
              <a:buFont typeface="Arial"/>
              <a:buChar char="•"/>
              <a:defRPr sz="3600"/>
            </a:pPr>
            <a:r>
              <a:t> </a:t>
            </a:r>
            <a:r>
              <a:rPr b="1"/>
              <a:t>Audio Rate</a:t>
            </a:r>
            <a:r>
              <a:t> </a:t>
            </a:r>
            <a:br/>
            <a:r>
              <a:t> Objects with tilde (</a:t>
            </a:r>
            <a:r>
              <a:rPr b="1"/>
              <a:t>osc~</a:t>
            </a:r>
            <a:r>
              <a:t>, </a:t>
            </a:r>
            <a:r>
              <a:rPr b="1"/>
              <a:t>phasor~</a:t>
            </a:r>
            <a:r>
              <a:t> etc) </a:t>
            </a:r>
          </a:p>
          <a:p>
            <a:pPr>
              <a:defRPr sz="3600"/>
            </a:pPr>
            <a:r>
              <a:t>  Thick dark patch cords</a:t>
            </a:r>
          </a:p>
          <a:p>
            <a:pPr>
              <a:defRPr sz="3600"/>
            </a:pPr>
            <a:r>
              <a:t>  Dark inlets</a:t>
            </a:r>
            <a:br/>
            <a:r>
              <a:t>  Audio turns ON (Cmd /) and OFF(Cmd .)</a:t>
            </a:r>
            <a:br/>
          </a:p>
          <a:p>
            <a:pPr marL="148166" indent="-148166">
              <a:buClr>
                <a:srgbClr val="595959"/>
              </a:buClr>
              <a:buSzPct val="100000"/>
              <a:buFont typeface="Arial"/>
              <a:buChar char="•"/>
              <a:defRPr sz="3600"/>
            </a:pPr>
            <a:r>
              <a:t> </a:t>
            </a:r>
            <a:r>
              <a:rPr b="1"/>
              <a:t>Control Rate</a:t>
            </a:r>
            <a:endParaRPr b="1"/>
          </a:p>
          <a:p>
            <a:pPr>
              <a:defRPr sz="3600"/>
            </a:pPr>
            <a:r>
              <a:rPr b="1"/>
              <a:t> </a:t>
            </a:r>
            <a:r>
              <a:t> All the rest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body" sz="half" idx="4294967295"/>
          </p:nvPr>
        </p:nvSpPr>
        <p:spPr>
          <a:xfrm>
            <a:off x="405273" y="2336051"/>
            <a:ext cx="8333454" cy="218589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4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solidFill>
                  <a:srgbClr val="00B0F0"/>
                </a:solidFill>
              </a:rPr>
              <a:t>So, what Pd objects are there?</a:t>
            </a:r>
            <a:br>
              <a:rPr b="1">
                <a:solidFill>
                  <a:srgbClr val="00B0F0"/>
                </a:solidFill>
              </a:rPr>
            </a:br>
            <a:endParaRPr b="1">
              <a:solidFill>
                <a:srgbClr val="00B0F0"/>
              </a:solidFill>
            </a:endParaRPr>
          </a:p>
          <a:p>
            <a:pPr>
              <a:spcBef>
                <a:spcPts val="0"/>
              </a:spcBef>
              <a:buSzTx/>
              <a:buNone/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2" invalidUrl="" action="" tgtFrame="" tooltip="" history="1" highlightClick="0" endSnd="0"/>
              </a:rPr>
              <a:t>http://en.flossmanuals.net/pure-data/ch072_introduction/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body" sz="quarter" idx="4294967295"/>
          </p:nvPr>
        </p:nvSpPr>
        <p:spPr>
          <a:xfrm>
            <a:off x="378243" y="540986"/>
            <a:ext cx="5352558" cy="89026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buSzTx/>
              <a:buNone/>
              <a:defRPr b="1" sz="43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Limits</a:t>
            </a:r>
          </a:p>
        </p:txBody>
      </p:sp>
      <p:sp>
        <p:nvSpPr>
          <p:cNvPr id="81" name="Shape 81"/>
          <p:cNvSpPr/>
          <p:nvPr/>
        </p:nvSpPr>
        <p:spPr>
          <a:xfrm>
            <a:off x="1429828" y="1560422"/>
            <a:ext cx="4495935" cy="1563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3400"/>
            </a:pPr>
            <a:r>
              <a:t>Amplitude: </a:t>
            </a:r>
            <a:r>
              <a:rPr b="0"/>
              <a:t>0 to 1</a:t>
            </a:r>
          </a:p>
          <a:p>
            <a:pPr>
              <a:defRPr b="1" sz="3400"/>
            </a:pPr>
          </a:p>
          <a:p>
            <a:pPr>
              <a:defRPr b="1" sz="3400"/>
            </a:pPr>
            <a:r>
              <a:t>Signal Values: </a:t>
            </a:r>
            <a:r>
              <a:rPr b="0"/>
              <a:t>-1 to 1 </a:t>
            </a:r>
          </a:p>
        </p:txBody>
      </p:sp>
      <p:pic>
        <p:nvPicPr>
          <p:cNvPr id="82" name="Screen Shot 2016-01-15 at 12.04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0674" y="4088981"/>
            <a:ext cx="9144001" cy="2679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body" sz="quarter" idx="4294967295"/>
          </p:nvPr>
        </p:nvSpPr>
        <p:spPr>
          <a:xfrm>
            <a:off x="736831" y="1660480"/>
            <a:ext cx="2666605" cy="78227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buSzTx/>
              <a:buNone/>
              <a:defRPr b="1" sz="43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B0F0"/>
                </a:solidFill>
              </a:rPr>
              <a:t>Today</a:t>
            </a:r>
            <a:endParaRPr b="1">
              <a:solidFill>
                <a:srgbClr val="00B0F0"/>
              </a:solidFill>
            </a:endParaRPr>
          </a:p>
        </p:txBody>
      </p:sp>
      <p:sp>
        <p:nvSpPr>
          <p:cNvPr id="43" name="Shape 43"/>
          <p:cNvSpPr/>
          <p:nvPr/>
        </p:nvSpPr>
        <p:spPr>
          <a:xfrm>
            <a:off x="2095587" y="2515910"/>
            <a:ext cx="3104603" cy="1563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7157" indent="-187157">
              <a:buSzPct val="100000"/>
              <a:buAutoNum type="arabicPeriod" startAt="1"/>
              <a:defRPr sz="3400"/>
            </a:pPr>
            <a:r>
              <a:t> Digital Audio</a:t>
            </a:r>
          </a:p>
          <a:p>
            <a:pPr marL="187157" indent="-187157">
              <a:buSzPct val="100000"/>
              <a:buAutoNum type="arabicPeriod" startAt="1"/>
              <a:defRPr sz="3400"/>
            </a:pPr>
            <a:r>
              <a:t> Pd Tour</a:t>
            </a:r>
          </a:p>
          <a:p>
            <a:pPr marL="187157" indent="-187157">
              <a:buSzPct val="100000"/>
              <a:buAutoNum type="arabicPeriod" startAt="1"/>
              <a:defRPr sz="3400"/>
            </a:pPr>
            <a:r>
              <a:t> Tutorial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body" sz="quarter" idx="4294967295"/>
          </p:nvPr>
        </p:nvSpPr>
        <p:spPr>
          <a:xfrm>
            <a:off x="1968340" y="3007966"/>
            <a:ext cx="5207320" cy="84206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buSzTx/>
              <a:buNone/>
              <a:defRPr b="1" sz="43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B0F0"/>
                </a:solidFill>
              </a:rPr>
              <a:t>Acoustic to Digital</a:t>
            </a:r>
            <a:endParaRPr b="1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body" sz="quarter" idx="4294967295"/>
          </p:nvPr>
        </p:nvSpPr>
        <p:spPr>
          <a:xfrm>
            <a:off x="725625" y="439039"/>
            <a:ext cx="3261086" cy="961262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buSzTx/>
              <a:buNone/>
              <a:defRPr b="1" sz="43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B0F0"/>
                </a:solidFill>
              </a:rPr>
              <a:t>Sampling</a:t>
            </a:r>
            <a:endParaRPr b="1">
              <a:solidFill>
                <a:srgbClr val="00B0F0"/>
              </a:solidFill>
            </a:endParaRPr>
          </a:p>
        </p:txBody>
      </p:sp>
      <p:pic>
        <p:nvPicPr>
          <p:cNvPr id="48" name="Screen Shot 2016-01-14 at 2.14.5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505754"/>
            <a:ext cx="9144001" cy="38464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body" sz="quarter" idx="4294967295"/>
          </p:nvPr>
        </p:nvSpPr>
        <p:spPr>
          <a:xfrm>
            <a:off x="2569255" y="2995600"/>
            <a:ext cx="4005490" cy="8668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buSzTx/>
              <a:buNone/>
              <a:defRPr b="1" sz="43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B0F0"/>
                </a:solidFill>
              </a:rPr>
              <a:t>Sampling Rate</a:t>
            </a:r>
            <a:endParaRPr b="1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body" sz="quarter" idx="4294967295"/>
          </p:nvPr>
        </p:nvSpPr>
        <p:spPr>
          <a:xfrm>
            <a:off x="3258395" y="3046420"/>
            <a:ext cx="2627210" cy="76516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buSzTx/>
              <a:buNone/>
              <a:defRPr b="1" sz="43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B0F0"/>
                </a:solidFill>
              </a:rPr>
              <a:t>Bit Depth</a:t>
            </a:r>
            <a:endParaRPr b="1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932579" y="418543"/>
            <a:ext cx="7797687" cy="6020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400"/>
            </a:pP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2" invalidUrl="" action="" tgtFrame="" tooltip="" history="1" highlightClick="0" endSnd="0"/>
              </a:rPr>
              <a:t>Metroid</a:t>
            </a:r>
            <a:r>
              <a:t> - 8bits- NES</a:t>
            </a:r>
            <a:br/>
          </a:p>
          <a:p>
            <a:pPr>
              <a:defRPr sz="3400"/>
            </a:pPr>
            <a:r>
              <a:t>2 = 256 possible amplitude</a:t>
            </a:r>
          </a:p>
          <a:p>
            <a:pPr>
              <a:defRPr sz="3400"/>
            </a:pPr>
          </a:p>
          <a:p>
            <a:pPr>
              <a:defRPr sz="3400"/>
            </a:pP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3" invalidUrl="" action="" tgtFrame="" tooltip="" history="1" highlightClick="0" endSnd="0"/>
              </a:rPr>
              <a:t>Metroid II</a:t>
            </a:r>
            <a:r>
              <a:t> - 4bits - Gameboy</a:t>
            </a:r>
            <a:br/>
          </a:p>
          <a:p>
            <a:pPr>
              <a:defRPr sz="3400"/>
            </a:pPr>
            <a:r>
              <a:t>2 = 16 possible amplitude positions</a:t>
            </a:r>
            <a:br/>
          </a:p>
          <a:p>
            <a:pPr>
              <a:defRPr sz="3400"/>
            </a:pP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4" invalidUrl="" action="" tgtFrame="" tooltip="" history="1" highlightClick="0" endSnd="0"/>
              </a:rPr>
              <a:t>Super Metroid</a:t>
            </a:r>
            <a:r>
              <a:t> - 16bits - SNES</a:t>
            </a:r>
            <a:br/>
          </a:p>
          <a:p>
            <a:pPr>
              <a:defRPr sz="3400"/>
            </a:pPr>
            <a:r>
              <a:t>2  = 65,536 possible amplitude positions</a:t>
            </a:r>
            <a:br/>
          </a:p>
        </p:txBody>
      </p:sp>
      <p:sp>
        <p:nvSpPr>
          <p:cNvPr id="55" name="Shape 55"/>
          <p:cNvSpPr/>
          <p:nvPr/>
        </p:nvSpPr>
        <p:spPr>
          <a:xfrm>
            <a:off x="1163212" y="1345970"/>
            <a:ext cx="203025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8</a:t>
            </a:r>
          </a:p>
        </p:txBody>
      </p:sp>
      <p:sp>
        <p:nvSpPr>
          <p:cNvPr id="56" name="Shape 56"/>
          <p:cNvSpPr/>
          <p:nvPr/>
        </p:nvSpPr>
        <p:spPr>
          <a:xfrm>
            <a:off x="1163212" y="3284588"/>
            <a:ext cx="2030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4</a:t>
            </a:r>
          </a:p>
        </p:txBody>
      </p:sp>
      <p:sp>
        <p:nvSpPr>
          <p:cNvPr id="57" name="Shape 57"/>
          <p:cNvSpPr/>
          <p:nvPr/>
        </p:nvSpPr>
        <p:spPr>
          <a:xfrm>
            <a:off x="1163212" y="5223205"/>
            <a:ext cx="301909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16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body" sz="quarter" idx="4294967295"/>
          </p:nvPr>
        </p:nvSpPr>
        <p:spPr>
          <a:xfrm>
            <a:off x="3258395" y="3046420"/>
            <a:ext cx="2627210" cy="88002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buSzTx/>
              <a:buNone/>
              <a:defRPr b="1" sz="43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B0F0"/>
                </a:solidFill>
              </a:rPr>
              <a:t>Clipping</a:t>
            </a:r>
            <a:endParaRPr b="1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chlierenfoto_Mach_1-2_Pfeilflügel_-_NAS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1100" y="2091210"/>
            <a:ext cx="2621800" cy="26755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