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Subtitle pink">
    <p:bg>
      <p:bgPr>
        <a:solidFill>
          <a:srgbClr val="FD8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181050" y="168450"/>
            <a:ext cx="8781899" cy="6521099"/>
          </a:xfrm>
          <a:prstGeom prst="rect">
            <a:avLst/>
          </a:prstGeom>
          <a:solidFill>
            <a:srgbClr val="F0576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665224" y="1839150"/>
            <a:ext cx="4927502" cy="1904250"/>
          </a:xfrm>
          <a:prstGeom prst="rect">
            <a:avLst/>
          </a:prstGeom>
        </p:spPr>
        <p:txBody>
          <a:bodyPr/>
          <a:lstStyle>
            <a:lvl1pPr algn="l">
              <a:defRPr b="0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854250" y="3743400"/>
            <a:ext cx="3815402" cy="1351650"/>
          </a:xfrm>
          <a:prstGeom prst="rect">
            <a:avLst/>
          </a:prstGeom>
          <a:ln w="114300">
            <a:solidFill>
              <a:srgbClr val="FFFFFF"/>
            </a:solidFill>
            <a:miter lim="800000"/>
          </a:ln>
        </p:spPr>
        <p:txBody>
          <a:bodyPr anchor="ctr"/>
          <a:lstStyle>
            <a:lvl1pPr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2pPr>
            <a:lvl3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3pPr>
            <a:lvl4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4pPr>
            <a:lvl5pPr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1139933" y="3640725"/>
            <a:ext cx="274801" cy="274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dark">
    <p:bg>
      <p:bgPr>
        <a:solidFill>
          <a:srgbClr val="00C5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81050" y="168450"/>
            <a:ext cx="8781899" cy="6521099"/>
          </a:xfrm>
          <a:prstGeom prst="rect">
            <a:avLst/>
          </a:prstGeom>
          <a:solidFill>
            <a:srgbClr val="2F3848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81050" y="168450"/>
            <a:ext cx="8781899" cy="6521099"/>
          </a:xfrm>
          <a:prstGeom prst="rect">
            <a:avLst/>
          </a:prstGeom>
          <a:solidFill>
            <a:srgbClr val="EFEFE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ln>
            <a:noFill/>
          </a:ln>
          <a:solidFill>
            <a:srgbClr val="00C5B9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Pct val="100000"/>
        <a:buFont typeface="Source Sans Pro"/>
        <a:buChar char="■"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2F3848"/>
        </a:buClr>
        <a:buSzTx/>
        <a:buFont typeface="Source Sans Pro"/>
        <a:buNone/>
        <a:tabLst/>
        <a:defRPr b="0" baseline="0" cap="none" i="0" spc="0" strike="noStrike" sz="3200" u="none">
          <a:ln>
            <a:noFill/>
          </a:ln>
          <a:solidFill>
            <a:srgbClr val="2F3848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.michalakos@abertay.ac.uk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tmwtIcBjVs&amp;nohtml5=False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.be/2GPx-6ARSIw?t=1m25s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vHYnCipiKk&amp;nohtml5=False" TargetMode="External"/><Relationship Id="rId3" Type="http://schemas.openxmlformats.org/officeDocument/2006/relationships/hyperlink" Target="https://youtu.be/JMyoT3kQMTg?t=4m58s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JnLylwvWIpE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sz="half" idx="4294967295"/>
          </p:nvPr>
        </p:nvSpPr>
        <p:spPr>
          <a:xfrm>
            <a:off x="685800" y="1819425"/>
            <a:ext cx="7772400" cy="321915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b="1">
              <a:solidFill>
                <a:srgbClr val="00B0F0"/>
              </a:solidFill>
            </a:endParaRPr>
          </a:p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b="1">
                <a:solidFill>
                  <a:srgbClr val="00B0F0"/>
                </a:solidFill>
              </a:rPr>
            </a:br>
          </a:p>
          <a:p>
            <a:pPr lvl="1"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Dynamic Audio for Digital Media</a:t>
            </a:r>
            <a:endParaRPr sz="4800"/>
          </a:p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>
              <a:spcBef>
                <a:spcPts val="0"/>
              </a:spcBef>
              <a:def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B0F0"/>
                </a:solidFill>
              </a:rPr>
              <a:t>Lecture 3 ~ Interaction</a:t>
            </a:r>
            <a:br>
              <a:rPr b="1">
                <a:solidFill>
                  <a:srgbClr val="00B0F0"/>
                </a:solidFill>
              </a:rPr>
            </a:br>
            <a:endParaRPr sz="1400"/>
          </a:p>
          <a:p>
            <a:pPr lvl="1">
              <a:spcBef>
                <a:spcPts val="0"/>
              </a:spcBef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1800"/>
              <a:t>Dr Christos Michalakos</a:t>
            </a:r>
          </a:p>
          <a:p>
            <a:pPr lvl="1">
              <a:spcBef>
                <a:spcPts val="0"/>
              </a:spcBef>
              <a:defRPr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c.michalakos@abertay.ac.uk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915725" y="790001"/>
            <a:ext cx="5647353" cy="104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Types of Affordances</a:t>
            </a:r>
          </a:p>
        </p:txBody>
      </p:sp>
      <p:sp>
        <p:nvSpPr>
          <p:cNvPr id="69" name="Shape 69"/>
          <p:cNvSpPr/>
          <p:nvPr/>
        </p:nvSpPr>
        <p:spPr>
          <a:xfrm>
            <a:off x="1058460" y="2283573"/>
            <a:ext cx="7027080" cy="2442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600"/>
            </a:pPr>
            <a:r>
              <a:t>Hidden</a:t>
            </a:r>
          </a:p>
          <a:p>
            <a:pPr>
              <a:defRPr sz="2600"/>
            </a:pPr>
            <a:r>
              <a:t>A hidden affordance indicates that there are possibilities for action, but these are not perceived by the actor. For example, it is not apparent from looking at a shoe that it could be used to open a wine bottle.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915725" y="790001"/>
            <a:ext cx="5647353" cy="104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Types of Affordances</a:t>
            </a:r>
          </a:p>
        </p:txBody>
      </p:sp>
      <p:sp>
        <p:nvSpPr>
          <p:cNvPr id="72" name="Shape 72"/>
          <p:cNvSpPr/>
          <p:nvPr/>
        </p:nvSpPr>
        <p:spPr>
          <a:xfrm>
            <a:off x="1058460" y="2283573"/>
            <a:ext cx="7027080" cy="192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500"/>
            </a:pPr>
            <a:r>
              <a:t>Perceptible</a:t>
            </a:r>
          </a:p>
          <a:p>
            <a:pPr>
              <a:defRPr sz="2500"/>
            </a:pPr>
            <a:r>
              <a:t>For an affordance to be perceptible, there is information available such that the actor perceives and can then act upon the existing affordance.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663349" y="1897486"/>
            <a:ext cx="7817302" cy="129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algn="ctr">
              <a:buClr>
                <a:srgbClr val="2F3848"/>
              </a:buClr>
              <a:buFont typeface="Source Sans Pro"/>
              <a:defRPr b="1" sz="3600">
                <a:solidFill>
                  <a:srgbClr val="00B0F0"/>
                </a:solidFill>
              </a:defRPr>
            </a:pPr>
            <a:r>
              <a:t>Instrumental Extended Techniques</a:t>
            </a:r>
          </a:p>
          <a:p>
            <a:pPr lvl="1" algn="ctr">
              <a:buClr>
                <a:srgbClr val="2F3848"/>
              </a:buClr>
              <a:buFont typeface="Source Sans Pro"/>
              <a:defRPr b="1" sz="3600">
                <a:solidFill>
                  <a:srgbClr val="00B0F0"/>
                </a:solidFill>
              </a:defRPr>
            </a:pPr>
            <a:r>
              <a:t>(through hidden affordances)</a:t>
            </a:r>
          </a:p>
        </p:txBody>
      </p:sp>
      <p:sp>
        <p:nvSpPr>
          <p:cNvPr id="75" name="Shape 75"/>
          <p:cNvSpPr/>
          <p:nvPr/>
        </p:nvSpPr>
        <p:spPr>
          <a:xfrm>
            <a:off x="1995048" y="3284588"/>
            <a:ext cx="5203302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https://www.youtube.com/watch?v=4tmwtIcBjVs&amp;nohtml5=False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1175561" y="1897486"/>
            <a:ext cx="6792878" cy="12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600">
                <a:solidFill>
                  <a:srgbClr val="00B0F0"/>
                </a:solidFill>
              </a:defRPr>
            </a:pPr>
            <a:r>
              <a:t>Gaming Extended Techniques</a:t>
            </a:r>
          </a:p>
          <a:p>
            <a:pPr lvl="1" algn="ctr">
              <a:buClr>
                <a:srgbClr val="2F3848"/>
              </a:buClr>
              <a:buFont typeface="Source Sans Pro"/>
              <a:defRPr b="1" sz="3600">
                <a:solidFill>
                  <a:srgbClr val="00B0F0"/>
                </a:solidFill>
              </a:defRPr>
            </a:pPr>
            <a:r>
              <a:t>(through hidden affordances)</a:t>
            </a:r>
          </a:p>
        </p:txBody>
      </p:sp>
      <p:sp>
        <p:nvSpPr>
          <p:cNvPr id="78" name="Shape 78"/>
          <p:cNvSpPr/>
          <p:nvPr/>
        </p:nvSpPr>
        <p:spPr>
          <a:xfrm>
            <a:off x="2669092" y="3381552"/>
            <a:ext cx="3350641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https://youtu.be/2GPx-6ARSIw?t=1m25s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70735" y="1871041"/>
            <a:ext cx="8402529" cy="1973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algn="ctr" defTabSz="896111">
              <a:buClr>
                <a:srgbClr val="2F3848"/>
              </a:buClr>
              <a:buFont typeface="Source Sans Pro"/>
              <a:defRPr b="1" sz="3528">
                <a:solidFill>
                  <a:srgbClr val="00B0F0"/>
                </a:solidFill>
              </a:defRPr>
            </a:pPr>
            <a:r>
              <a:t>In the digital realm we have carefully</a:t>
            </a:r>
          </a:p>
          <a:p>
            <a:pPr lvl="1" algn="ctr" defTabSz="896111">
              <a:buClr>
                <a:srgbClr val="2F3848"/>
              </a:buClr>
              <a:buFont typeface="Source Sans Pro"/>
              <a:defRPr b="1" sz="3528">
                <a:solidFill>
                  <a:srgbClr val="00B0F0"/>
                </a:solidFill>
              </a:defRPr>
            </a:pPr>
            <a:r>
              <a:t>consider and design them ourselves, </a:t>
            </a:r>
          </a:p>
          <a:p>
            <a:pPr lvl="1" algn="ctr" defTabSz="896111">
              <a:buClr>
                <a:srgbClr val="2F3848"/>
              </a:buClr>
              <a:buFont typeface="Source Sans Pro"/>
              <a:defRPr b="1" sz="3528">
                <a:solidFill>
                  <a:srgbClr val="00B0F0"/>
                </a:solidFill>
              </a:defRPr>
            </a:pPr>
            <a:r>
              <a:t>in order for the experience to be </a:t>
            </a:r>
            <a:r>
              <a:rPr>
                <a:solidFill>
                  <a:srgbClr val="000000"/>
                </a:solidFill>
              </a:rPr>
              <a:t>deep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370735" y="1871041"/>
            <a:ext cx="8402529" cy="1973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algn="ctr" defTabSz="896111">
              <a:buClr>
                <a:srgbClr val="2F3848"/>
              </a:buClr>
              <a:buFont typeface="Source Sans Pro"/>
              <a:defRPr b="1" sz="3528">
                <a:solidFill>
                  <a:srgbClr val="00B0F0"/>
                </a:solidFill>
              </a:defRPr>
            </a:pPr>
            <a:r>
              <a:t>In the </a:t>
            </a:r>
            <a:r>
              <a:rPr>
                <a:solidFill>
                  <a:srgbClr val="000000"/>
                </a:solidFill>
              </a:rPr>
              <a:t>digital</a:t>
            </a:r>
            <a:r>
              <a:t> realm we have carefully</a:t>
            </a:r>
          </a:p>
          <a:p>
            <a:pPr lvl="1" algn="ctr" defTabSz="896111">
              <a:buClr>
                <a:srgbClr val="2F3848"/>
              </a:buClr>
              <a:buFont typeface="Source Sans Pro"/>
              <a:defRPr b="1" sz="3528">
                <a:solidFill>
                  <a:srgbClr val="00B0F0"/>
                </a:solidFill>
              </a:defRPr>
            </a:pPr>
            <a:r>
              <a:t>consider and design them ourselves, </a:t>
            </a:r>
          </a:p>
          <a:p>
            <a:pPr lvl="1" algn="ctr" defTabSz="896111">
              <a:buClr>
                <a:srgbClr val="2F3848"/>
              </a:buClr>
              <a:buFont typeface="Source Sans Pro"/>
              <a:defRPr b="1" sz="3528">
                <a:solidFill>
                  <a:srgbClr val="00B0F0"/>
                </a:solidFill>
              </a:defRPr>
            </a:pPr>
            <a:r>
              <a:t>in order for the experience to be </a:t>
            </a:r>
            <a:r>
              <a:rPr>
                <a:solidFill>
                  <a:srgbClr val="000000"/>
                </a:solidFill>
              </a:rPr>
              <a:t>deep</a:t>
            </a:r>
            <a:r>
              <a:t>!</a:t>
            </a:r>
          </a:p>
        </p:txBody>
      </p:sp>
      <p:sp>
        <p:nvSpPr>
          <p:cNvPr id="83" name="Shape 83"/>
          <p:cNvSpPr/>
          <p:nvPr/>
        </p:nvSpPr>
        <p:spPr>
          <a:xfrm>
            <a:off x="1135102" y="4363991"/>
            <a:ext cx="6873796" cy="1224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algn="ctr">
              <a:buClr>
                <a:srgbClr val="2F3848"/>
              </a:buClr>
              <a:buFont typeface="Source Sans Pro"/>
              <a:defRPr sz="2800"/>
            </a:pPr>
            <a:r>
              <a:t>(the designer of the saxophone probably wasn’t thinking about circular breathing)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2501172" y="2804406"/>
            <a:ext cx="4141656" cy="124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defTabSz="786384">
              <a:buClr>
                <a:srgbClr val="2F3848"/>
              </a:buClr>
              <a:buFont typeface="Source Sans Pro"/>
              <a:defRPr b="1" sz="7482">
                <a:solidFill>
                  <a:srgbClr val="00B0F0"/>
                </a:solidFill>
              </a:defRPr>
            </a:pPr>
            <a:r>
              <a:t>Mapping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96904" y="2830456"/>
            <a:ext cx="3231552" cy="81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Mapping</a:t>
            </a:r>
          </a:p>
        </p:txBody>
      </p:sp>
      <p:sp>
        <p:nvSpPr>
          <p:cNvPr id="88" name="Shape 88"/>
          <p:cNvSpPr/>
          <p:nvPr/>
        </p:nvSpPr>
        <p:spPr>
          <a:xfrm>
            <a:off x="749295" y="3542403"/>
            <a:ext cx="7645410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2600">
                <a:latin typeface="+mj-lt"/>
                <a:ea typeface="+mj-ea"/>
                <a:cs typeface="+mj-cs"/>
                <a:sym typeface="Helvetica"/>
              </a:defRPr>
            </a:pPr>
            <a:r>
              <a:t>The translation layer correlating </a:t>
            </a:r>
            <a:r>
              <a:rPr b="1">
                <a:solidFill>
                  <a:srgbClr val="00B0F0"/>
                </a:solidFill>
              </a:rPr>
              <a:t>gesture</a:t>
            </a:r>
            <a:r>
              <a:t> to </a:t>
            </a:r>
            <a:r>
              <a:rPr b="1">
                <a:solidFill>
                  <a:srgbClr val="FF40FF"/>
                </a:solidFill>
              </a:rPr>
              <a:t>sound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961352" y="1059054"/>
            <a:ext cx="4552135" cy="83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600">
                <a:solidFill>
                  <a:srgbClr val="00B0F0"/>
                </a:solidFill>
              </a:defRPr>
            </a:pPr>
            <a:r>
              <a:t>Types of Mappings</a:t>
            </a:r>
          </a:p>
        </p:txBody>
      </p:sp>
      <p:sp>
        <p:nvSpPr>
          <p:cNvPr id="91" name="Shape 91"/>
          <p:cNvSpPr/>
          <p:nvPr/>
        </p:nvSpPr>
        <p:spPr>
          <a:xfrm>
            <a:off x="1022558" y="2264241"/>
            <a:ext cx="5040224" cy="202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457200">
              <a:buClr>
                <a:srgbClr val="2F3848"/>
              </a:buClr>
              <a:buSzPct val="100000"/>
              <a:buFont typeface="Source Sans Pro"/>
              <a:buChar char="•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1 to 1</a:t>
            </a:r>
          </a:p>
          <a:p>
            <a:pPr marL="228600" indent="-228600" defTabSz="457200">
              <a:buClr>
                <a:srgbClr val="2F3848"/>
              </a:buClr>
              <a:buSzPct val="100000"/>
              <a:buFont typeface="Source Sans Pro"/>
              <a:buChar char="•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1 to many (divergent)</a:t>
            </a:r>
          </a:p>
          <a:p>
            <a:pPr marL="228600" indent="-228600" defTabSz="457200">
              <a:buClr>
                <a:srgbClr val="2F3848"/>
              </a:buClr>
              <a:buSzPct val="100000"/>
              <a:buFont typeface="Source Sans Pro"/>
              <a:buChar char="•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Many to 1 (convergent)</a:t>
            </a:r>
          </a:p>
          <a:p>
            <a:pPr marL="228600" indent="-228600" defTabSz="457200">
              <a:buClr>
                <a:srgbClr val="2F3848"/>
              </a:buClr>
              <a:buSzPct val="100000"/>
              <a:buFont typeface="Source Sans Pro"/>
              <a:buChar char="•"/>
              <a:defRPr sz="3200">
                <a:latin typeface="+mj-lt"/>
                <a:ea typeface="+mj-ea"/>
                <a:cs typeface="+mj-cs"/>
                <a:sym typeface="Helvetica"/>
              </a:defRPr>
            </a:pPr>
            <a:r>
              <a:t>Many to many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sz="quarter" idx="4294967295"/>
          </p:nvPr>
        </p:nvSpPr>
        <p:spPr>
          <a:xfrm>
            <a:off x="1040686" y="1006164"/>
            <a:ext cx="5448019" cy="9592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>
              <a:spcBef>
                <a:spcPts val="0"/>
              </a:spcBef>
              <a:defRPr b="1" sz="3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Guitar Hero Interface</a:t>
            </a:r>
          </a:p>
        </p:txBody>
      </p:sp>
      <p:pic>
        <p:nvPicPr>
          <p:cNvPr id="43" name="guitar-hero-20051102074939933-00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2112895"/>
            <a:ext cx="6096000" cy="3365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body" sz="quarter" idx="4294967295"/>
          </p:nvPr>
        </p:nvSpPr>
        <p:spPr>
          <a:xfrm>
            <a:off x="1040686" y="450825"/>
            <a:ext cx="5448019" cy="9592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1">
              <a:spcBef>
                <a:spcPts val="0"/>
              </a:spcBef>
              <a:defRPr b="1" sz="3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Electric Guitar Interface</a:t>
            </a:r>
          </a:p>
        </p:txBody>
      </p:sp>
      <p:pic>
        <p:nvPicPr>
          <p:cNvPr id="46" name="fender-dave-murray-stratocast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6960" y="1286967"/>
            <a:ext cx="5770080" cy="43309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915725" y="790001"/>
            <a:ext cx="5647353" cy="104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Guitar Hero</a:t>
            </a:r>
          </a:p>
        </p:txBody>
      </p:sp>
      <p:sp>
        <p:nvSpPr>
          <p:cNvPr id="49" name="Shape 49"/>
          <p:cNvSpPr/>
          <p:nvPr/>
        </p:nvSpPr>
        <p:spPr>
          <a:xfrm>
            <a:off x="1202283" y="1900647"/>
            <a:ext cx="5272668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https://www.youtube.com/watch?v=uvHYnCipiKk&amp;nohtml5=False</a:t>
            </a:r>
          </a:p>
        </p:txBody>
      </p:sp>
      <p:sp>
        <p:nvSpPr>
          <p:cNvPr id="50" name="Shape 50"/>
          <p:cNvSpPr/>
          <p:nvPr/>
        </p:nvSpPr>
        <p:spPr>
          <a:xfrm>
            <a:off x="915725" y="3103098"/>
            <a:ext cx="5647353" cy="104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Jimi Hendrix</a:t>
            </a:r>
          </a:p>
        </p:txBody>
      </p:sp>
      <p:sp>
        <p:nvSpPr>
          <p:cNvPr id="51" name="Shape 51"/>
          <p:cNvSpPr/>
          <p:nvPr/>
        </p:nvSpPr>
        <p:spPr>
          <a:xfrm>
            <a:off x="1205874" y="4107966"/>
            <a:ext cx="3370174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 invalidUrl="" action="" tgtFrame="" tooltip="" history="1" highlightClick="0" endSnd="0"/>
              </a:rPr>
              <a:t>https://youtu.be/JMyoT3kQMTg?t=4m58s</a:t>
            </a:r>
          </a:p>
        </p:txBody>
      </p:sp>
      <p:sp>
        <p:nvSpPr>
          <p:cNvPr id="52" name="Shape 52"/>
          <p:cNvSpPr/>
          <p:nvPr/>
        </p:nvSpPr>
        <p:spPr>
          <a:xfrm>
            <a:off x="915725" y="5222268"/>
            <a:ext cx="5647353" cy="104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/>
            </a:pPr>
            <a:r>
              <a:t>Musical Expression?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72112" y="1228413"/>
            <a:ext cx="8132882" cy="1404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defTabSz="365760">
              <a:buClr>
                <a:srgbClr val="2F3848"/>
              </a:buClr>
              <a:buFont typeface="Source Sans Pro"/>
              <a:defRPr b="1" sz="4600">
                <a:solidFill>
                  <a:srgbClr val="00B0F0"/>
                </a:solidFill>
              </a:defRPr>
            </a:pPr>
            <a:r>
              <a:t>NIME</a:t>
            </a:r>
          </a:p>
          <a:p>
            <a:pPr lvl="1" defTabSz="365760">
              <a:buClr>
                <a:srgbClr val="2F3848"/>
              </a:buClr>
              <a:buFont typeface="Source Sans Pro"/>
              <a:defRPr b="1" sz="3120">
                <a:solidFill>
                  <a:srgbClr val="00B0F0"/>
                </a:solidFill>
              </a:defRPr>
            </a:pPr>
            <a:r>
              <a:t>New Interfaces for Musical Expression</a:t>
            </a:r>
          </a:p>
        </p:txBody>
      </p:sp>
      <p:sp>
        <p:nvSpPr>
          <p:cNvPr id="55" name="Shape 55"/>
          <p:cNvSpPr/>
          <p:nvPr/>
        </p:nvSpPr>
        <p:spPr>
          <a:xfrm>
            <a:off x="782854" y="3020141"/>
            <a:ext cx="3995947" cy="49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 invalidUrl="" action="" tgtFrame="" tooltip="" history="1" highlightClick="0" endSnd="0"/>
              </a:rPr>
              <a:t>https://www.youtube.com/watch?v=JnLylwvWIpE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127709" y="2804406"/>
            <a:ext cx="4888582" cy="124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defTabSz="731520">
              <a:buClr>
                <a:srgbClr val="2F3848"/>
              </a:buClr>
              <a:buFont typeface="Source Sans Pro"/>
              <a:defRPr b="1" sz="6960">
                <a:solidFill>
                  <a:srgbClr val="00B0F0"/>
                </a:solidFill>
              </a:defRPr>
            </a:pPr>
            <a:r>
              <a:t>Affordance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2127709" y="2804406"/>
            <a:ext cx="4888582" cy="1249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defTabSz="731520">
              <a:buClr>
                <a:srgbClr val="2F3848"/>
              </a:buClr>
              <a:buFont typeface="Source Sans Pro"/>
              <a:defRPr b="1" sz="6960">
                <a:solidFill>
                  <a:srgbClr val="00B0F0"/>
                </a:solidFill>
              </a:defRPr>
            </a:pPr>
            <a:r>
              <a:t>Affordance</a:t>
            </a:r>
          </a:p>
        </p:txBody>
      </p:sp>
      <p:sp>
        <p:nvSpPr>
          <p:cNvPr id="60" name="Shape 60"/>
          <p:cNvSpPr/>
          <p:nvPr/>
        </p:nvSpPr>
        <p:spPr>
          <a:xfrm>
            <a:off x="1748323" y="3917661"/>
            <a:ext cx="5647354" cy="104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 algn="ctr" defTabSz="685800">
              <a:buClr>
                <a:srgbClr val="2F3848"/>
              </a:buClr>
              <a:buFont typeface="Source Sans Pro"/>
              <a:defRPr b="1" sz="2925"/>
            </a:pPr>
            <a:r>
              <a:t>One of the most important concepts in Interaction Design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968614" y="2376684"/>
            <a:ext cx="3231552" cy="816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Affordance</a:t>
            </a:r>
          </a:p>
        </p:txBody>
      </p:sp>
      <p:sp>
        <p:nvSpPr>
          <p:cNvPr id="63" name="Shape 63"/>
          <p:cNvSpPr/>
          <p:nvPr/>
        </p:nvSpPr>
        <p:spPr>
          <a:xfrm>
            <a:off x="846259" y="2700775"/>
            <a:ext cx="7451482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defRPr sz="36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457200">
              <a:defRPr sz="2500">
                <a:latin typeface="+mj-lt"/>
                <a:ea typeface="+mj-ea"/>
                <a:cs typeface="+mj-cs"/>
                <a:sym typeface="Helvetica"/>
              </a:defRPr>
            </a:pPr>
            <a:r>
              <a:t>Is the mapping of the potential action relationships between subject and object based on </a:t>
            </a:r>
            <a:r>
              <a:rPr b="1">
                <a:solidFill>
                  <a:srgbClr val="00B0F0"/>
                </a:solidFill>
              </a:rPr>
              <a:t>qualities of the object</a:t>
            </a:r>
            <a:r>
              <a:t> and </a:t>
            </a:r>
            <a:r>
              <a:rPr b="1">
                <a:solidFill>
                  <a:srgbClr val="FF40FF"/>
                </a:solidFill>
              </a:rPr>
              <a:t>capabilities of the subject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915725" y="790001"/>
            <a:ext cx="5647353" cy="104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lvl="1">
              <a:buClr>
                <a:srgbClr val="2F3848"/>
              </a:buClr>
              <a:buFont typeface="Source Sans Pro"/>
              <a:defRPr b="1" sz="3900">
                <a:solidFill>
                  <a:srgbClr val="00B0F0"/>
                </a:solidFill>
              </a:defRPr>
            </a:pPr>
            <a:r>
              <a:t>Types of Affordances</a:t>
            </a:r>
          </a:p>
        </p:txBody>
      </p:sp>
      <p:sp>
        <p:nvSpPr>
          <p:cNvPr id="66" name="Shape 66"/>
          <p:cNvSpPr/>
          <p:nvPr/>
        </p:nvSpPr>
        <p:spPr>
          <a:xfrm>
            <a:off x="1058460" y="2283573"/>
            <a:ext cx="7027080" cy="2290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500"/>
            </a:pPr>
            <a:r>
              <a:t>False</a:t>
            </a:r>
          </a:p>
          <a:p>
            <a:pPr>
              <a:defRPr sz="2500"/>
            </a:pPr>
            <a:r>
              <a:t>A false affordance is an apparent affordance that does not have any real function, meaning that the actor perceives nonexistent possibilities for action. A good example of a false affordance is a placebo button.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