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A1B21B-417B-4709-9748-9BC57CEE2173}">
  <a:tblStyle styleId="{4EA1B21B-417B-4709-9748-9BC57CEE21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85d33431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85d33431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884131d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884131d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85d3343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85d3343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85d33431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85d33431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85d33431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85d33431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7e32f47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7e32f47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7e32f47e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7e32f47e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Shannon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85d334312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85d334312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85d334312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85d334312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85d33431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85d33431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85d334312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85d334312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85d3343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85d3343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85d3343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85d3343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85d334312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85d334312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Shannon- takes the rgb values of each pixel and generates verilog code for the sprite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85d33431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85d33431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Brian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85d33431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85d33431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Shannon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85d33431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85d33431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CDjE9u2uf6g" TargetMode="Externa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mcIpyb0_EXg" TargetMode="Externa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V6-az-vx5D8" TargetMode="Externa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jp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92375" y="481100"/>
            <a:ext cx="8520600" cy="80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ELC 470 Final Project: Sprite Animation</a:t>
            </a:r>
            <a:endParaRPr sz="3500"/>
          </a:p>
        </p:txBody>
      </p:sp>
      <p:sp>
        <p:nvSpPr>
          <p:cNvPr id="60" name="Google Shape;60;p13"/>
          <p:cNvSpPr txBox="1"/>
          <p:nvPr>
            <p:ph idx="1" type="subTitle"/>
          </p:nvPr>
        </p:nvSpPr>
        <p:spPr>
          <a:xfrm>
            <a:off x="368300" y="2055900"/>
            <a:ext cx="8520600" cy="13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Shannon Chapter</a:t>
            </a:r>
            <a:endParaRPr/>
          </a:p>
          <a:p>
            <a:pPr indent="0" lvl="0" marL="0" rtl="0" algn="l">
              <a:spcBef>
                <a:spcPts val="0"/>
              </a:spcBef>
              <a:spcAft>
                <a:spcPts val="0"/>
              </a:spcAft>
              <a:buNone/>
            </a:pPr>
            <a:r>
              <a:rPr lang="en"/>
              <a:t>Chris Jenson</a:t>
            </a:r>
            <a:endParaRPr/>
          </a:p>
          <a:p>
            <a:pPr indent="0" lvl="0" marL="0" rtl="0" algn="l">
              <a:spcBef>
                <a:spcPts val="0"/>
              </a:spcBef>
              <a:spcAft>
                <a:spcPts val="0"/>
              </a:spcAft>
              <a:buNone/>
            </a:pPr>
            <a:r>
              <a:rPr lang="en"/>
              <a:t>Brian Worts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07400" y="196275"/>
            <a:ext cx="2505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Sprite States</a:t>
            </a:r>
            <a:endParaRPr/>
          </a:p>
        </p:txBody>
      </p:sp>
      <p:sp>
        <p:nvSpPr>
          <p:cNvPr id="142" name="Google Shape;142;p22"/>
          <p:cNvSpPr/>
          <p:nvPr/>
        </p:nvSpPr>
        <p:spPr>
          <a:xfrm>
            <a:off x="1652975" y="1283625"/>
            <a:ext cx="1428300" cy="110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Left</a:t>
            </a:r>
            <a:endParaRPr/>
          </a:p>
        </p:txBody>
      </p:sp>
      <p:sp>
        <p:nvSpPr>
          <p:cNvPr id="143" name="Google Shape;143;p22"/>
          <p:cNvSpPr/>
          <p:nvPr/>
        </p:nvSpPr>
        <p:spPr>
          <a:xfrm>
            <a:off x="3857850" y="1283625"/>
            <a:ext cx="1428300" cy="110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Idle</a:t>
            </a:r>
            <a:endParaRPr/>
          </a:p>
        </p:txBody>
      </p:sp>
      <p:sp>
        <p:nvSpPr>
          <p:cNvPr id="144" name="Google Shape;144;p22"/>
          <p:cNvSpPr/>
          <p:nvPr/>
        </p:nvSpPr>
        <p:spPr>
          <a:xfrm>
            <a:off x="6170450" y="1283625"/>
            <a:ext cx="1428300" cy="110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Right</a:t>
            </a:r>
            <a:endParaRPr/>
          </a:p>
        </p:txBody>
      </p:sp>
      <p:sp>
        <p:nvSpPr>
          <p:cNvPr id="145" name="Google Shape;145;p22"/>
          <p:cNvSpPr/>
          <p:nvPr/>
        </p:nvSpPr>
        <p:spPr>
          <a:xfrm>
            <a:off x="3151113" y="1704825"/>
            <a:ext cx="636900" cy="264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5409851" y="1704825"/>
            <a:ext cx="704700" cy="264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rot="5400000">
            <a:off x="2048663" y="2639900"/>
            <a:ext cx="636900" cy="264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rot="5400000">
            <a:off x="4253538" y="2639900"/>
            <a:ext cx="636900" cy="264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rot="5400000">
            <a:off x="6566138" y="2639900"/>
            <a:ext cx="636900" cy="264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1677225" y="3266375"/>
            <a:ext cx="147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Jumping (Left)</a:t>
            </a:r>
            <a:endParaRPr/>
          </a:p>
        </p:txBody>
      </p:sp>
      <p:sp>
        <p:nvSpPr>
          <p:cNvPr id="151" name="Google Shape;151;p22"/>
          <p:cNvSpPr/>
          <p:nvPr/>
        </p:nvSpPr>
        <p:spPr>
          <a:xfrm>
            <a:off x="3747400" y="3266375"/>
            <a:ext cx="147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Jumping (Idle Down)</a:t>
            </a:r>
            <a:endParaRPr/>
          </a:p>
        </p:txBody>
      </p:sp>
      <p:sp>
        <p:nvSpPr>
          <p:cNvPr id="152" name="Google Shape;152;p22"/>
          <p:cNvSpPr/>
          <p:nvPr/>
        </p:nvSpPr>
        <p:spPr>
          <a:xfrm>
            <a:off x="6147650" y="3266375"/>
            <a:ext cx="147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Jumping (Right)</a:t>
            </a:r>
            <a:endParaRPr/>
          </a:p>
        </p:txBody>
      </p:sp>
      <p:sp>
        <p:nvSpPr>
          <p:cNvPr id="153" name="Google Shape;153;p22"/>
          <p:cNvSpPr/>
          <p:nvPr/>
        </p:nvSpPr>
        <p:spPr>
          <a:xfrm>
            <a:off x="2351250" y="762825"/>
            <a:ext cx="4744500" cy="338100"/>
          </a:xfrm>
          <a:prstGeom prst="uturnArrow">
            <a:avLst>
              <a:gd fmla="val 25000" name="adj1"/>
              <a:gd fmla="val 25000" name="adj2"/>
              <a:gd fmla="val 25000" name="adj3"/>
              <a:gd fmla="val 43750" name="adj4"/>
              <a:gd fmla="val 100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208509" y="3535025"/>
            <a:ext cx="481500" cy="2088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5366013" y="3506975"/>
            <a:ext cx="636900" cy="264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2287050" y="877500"/>
            <a:ext cx="230100" cy="338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what about Button Bouncing?</a:t>
            </a:r>
            <a:endParaRPr/>
          </a:p>
        </p:txBody>
      </p:sp>
      <p:sp>
        <p:nvSpPr>
          <p:cNvPr id="162" name="Google Shape;162;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pressing a button on the FPGA, a random stream of 1’s and 0’s will occur, called “bouncing”. Our sprite’s state (moving/jumping) is changed upon </a:t>
            </a:r>
            <a:r>
              <a:rPr lang="en"/>
              <a:t>receiving</a:t>
            </a:r>
            <a:r>
              <a:rPr lang="en"/>
              <a:t> a </a:t>
            </a:r>
            <a:r>
              <a:rPr lang="en"/>
              <a:t>positive edge of a button input and any input from that button after the initial positive edge is irrelevant. Due to this, we did not have to account for button bouncing.</a:t>
            </a:r>
            <a:endParaRPr/>
          </a:p>
        </p:txBody>
      </p:sp>
      <p:pic>
        <p:nvPicPr>
          <p:cNvPr id="163" name="Google Shape;163;p23"/>
          <p:cNvPicPr preferRelativeResize="0"/>
          <p:nvPr/>
        </p:nvPicPr>
        <p:blipFill>
          <a:blip r:embed="rId3">
            <a:alphaModFix/>
          </a:blip>
          <a:stretch>
            <a:fillRect/>
          </a:stretch>
        </p:blipFill>
        <p:spPr>
          <a:xfrm>
            <a:off x="2543175" y="3234550"/>
            <a:ext cx="4057650" cy="144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Motion</a:t>
            </a:r>
            <a:endParaRPr/>
          </a:p>
        </p:txBody>
      </p:sp>
      <p:pic>
        <p:nvPicPr>
          <p:cNvPr id="169" name="Google Shape;169;p24" title="FPGA Kirby Right Motion">
            <a:hlinkClick r:id="rId3"/>
          </p:cNvPr>
          <p:cNvPicPr preferRelativeResize="0"/>
          <p:nvPr/>
        </p:nvPicPr>
        <p:blipFill>
          <a:blip r:embed="rId4">
            <a:alphaModFix/>
          </a:blip>
          <a:stretch>
            <a:fillRect/>
          </a:stretch>
        </p:blipFill>
        <p:spPr>
          <a:xfrm>
            <a:off x="2286000" y="1236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Jumping</a:t>
            </a:r>
            <a:endParaRPr/>
          </a:p>
        </p:txBody>
      </p:sp>
      <p:pic>
        <p:nvPicPr>
          <p:cNvPr id="175" name="Google Shape;175;p25" title="FPGA Kirby Jump Right">
            <a:hlinkClick r:id="rId3"/>
          </p:cNvPr>
          <p:cNvPicPr preferRelativeResize="0"/>
          <p:nvPr/>
        </p:nvPicPr>
        <p:blipFill>
          <a:blip r:embed="rId4">
            <a:alphaModFix/>
          </a:blip>
          <a:stretch>
            <a:fillRect/>
          </a:stretch>
        </p:blipFill>
        <p:spPr>
          <a:xfrm>
            <a:off x="2286000" y="11407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&amp; Right Motion, Idle State, and Jumping</a:t>
            </a:r>
            <a:endParaRPr/>
          </a:p>
        </p:txBody>
      </p:sp>
      <p:pic>
        <p:nvPicPr>
          <p:cNvPr id="181" name="Google Shape;181;p26" title="FPGA Kirby L/R/Idle Motion and Jumping">
            <a:hlinkClick r:id="rId3"/>
          </p:cNvPr>
          <p:cNvPicPr preferRelativeResize="0"/>
          <p:nvPr/>
        </p:nvPicPr>
        <p:blipFill>
          <a:blip r:embed="rId4">
            <a:alphaModFix/>
          </a:blip>
          <a:stretch>
            <a:fillRect/>
          </a:stretch>
        </p:blipFill>
        <p:spPr>
          <a:xfrm>
            <a:off x="2286000" y="1236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Synthesis Utilization</a:t>
            </a:r>
            <a:endParaRPr/>
          </a:p>
        </p:txBody>
      </p:sp>
      <p:pic>
        <p:nvPicPr>
          <p:cNvPr id="187" name="Google Shape;187;p27"/>
          <p:cNvPicPr preferRelativeResize="0"/>
          <p:nvPr/>
        </p:nvPicPr>
        <p:blipFill>
          <a:blip r:embed="rId3">
            <a:alphaModFix/>
          </a:blip>
          <a:stretch>
            <a:fillRect/>
          </a:stretch>
        </p:blipFill>
        <p:spPr>
          <a:xfrm>
            <a:off x="1859713" y="1475425"/>
            <a:ext cx="5424575" cy="251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a:t>
            </a:r>
            <a:endParaRPr/>
          </a:p>
        </p:txBody>
      </p:sp>
      <p:sp>
        <p:nvSpPr>
          <p:cNvPr id="193" name="Google Shape;193;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Add platforms for the sprite to jump to (Bresenham Line Drawing)</a:t>
            </a:r>
            <a:endParaRPr sz="2000"/>
          </a:p>
          <a:p>
            <a:pPr indent="-355600" lvl="0" marL="457200" rtl="0" algn="l">
              <a:spcBef>
                <a:spcPts val="0"/>
              </a:spcBef>
              <a:spcAft>
                <a:spcPts val="0"/>
              </a:spcAft>
              <a:buSzPts val="2000"/>
              <a:buChar char="●"/>
            </a:pPr>
            <a:r>
              <a:rPr lang="en" sz="2000"/>
              <a:t>Other sprites as “enemies” to avoid</a:t>
            </a:r>
            <a:endParaRPr sz="2000"/>
          </a:p>
          <a:p>
            <a:pPr indent="-355600" lvl="0" marL="457200" rtl="0" algn="l">
              <a:spcBef>
                <a:spcPts val="0"/>
              </a:spcBef>
              <a:spcAft>
                <a:spcPts val="0"/>
              </a:spcAft>
              <a:buSzPts val="2000"/>
              <a:buChar char="●"/>
            </a:pPr>
            <a:r>
              <a:rPr lang="en" sz="2000"/>
              <a:t>Collision with “enemy” sprites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Did What</a:t>
            </a:r>
            <a:endParaRPr/>
          </a:p>
        </p:txBody>
      </p:sp>
      <p:graphicFrame>
        <p:nvGraphicFramePr>
          <p:cNvPr id="199" name="Google Shape;199;p29"/>
          <p:cNvGraphicFramePr/>
          <p:nvPr/>
        </p:nvGraphicFramePr>
        <p:xfrm>
          <a:off x="1499150" y="1781238"/>
          <a:ext cx="3000000" cy="3000000"/>
        </p:xfrm>
        <a:graphic>
          <a:graphicData uri="http://schemas.openxmlformats.org/drawingml/2006/table">
            <a:tbl>
              <a:tblPr>
                <a:noFill/>
                <a:tableStyleId>{4EA1B21B-417B-4709-9748-9BC57CEE2173}</a:tableStyleId>
              </a:tblPr>
              <a:tblGrid>
                <a:gridCol w="1687575"/>
                <a:gridCol w="1015500"/>
                <a:gridCol w="916425"/>
                <a:gridCol w="1206500"/>
                <a:gridCol w="1319700"/>
              </a:tblGrid>
              <a:tr h="381000">
                <a:tc>
                  <a:txBody>
                    <a:bodyPr/>
                    <a:lstStyle/>
                    <a:p>
                      <a:pPr indent="0" lvl="0" marL="0" rtl="0" algn="ctr">
                        <a:spcBef>
                          <a:spcPts val="0"/>
                        </a:spcBef>
                        <a:spcAft>
                          <a:spcPts val="0"/>
                        </a:spcAft>
                        <a:buNone/>
                      </a:pPr>
                      <a:r>
                        <a:rPr b="1" lang="en"/>
                        <a:t>Team Member</a:t>
                      </a:r>
                      <a:endParaRPr b="1"/>
                    </a:p>
                  </a:txBody>
                  <a:tcPr marT="91425" marB="91425" marR="91425" marL="91425">
                    <a:solidFill>
                      <a:srgbClr val="D9EAD3"/>
                    </a:solidFill>
                  </a:tcPr>
                </a:tc>
                <a:tc>
                  <a:txBody>
                    <a:bodyPr/>
                    <a:lstStyle/>
                    <a:p>
                      <a:pPr indent="0" lvl="0" marL="0" rtl="0" algn="ctr">
                        <a:spcBef>
                          <a:spcPts val="0"/>
                        </a:spcBef>
                        <a:spcAft>
                          <a:spcPts val="0"/>
                        </a:spcAft>
                        <a:buNone/>
                      </a:pPr>
                      <a:r>
                        <a:rPr b="1" lang="en"/>
                        <a:t>Coding</a:t>
                      </a:r>
                      <a:endParaRPr b="1"/>
                    </a:p>
                  </a:txBody>
                  <a:tcPr marT="91425" marB="91425" marR="91425" marL="91425">
                    <a:solidFill>
                      <a:srgbClr val="D9EAD3"/>
                    </a:solidFill>
                  </a:tcPr>
                </a:tc>
                <a:tc>
                  <a:txBody>
                    <a:bodyPr/>
                    <a:lstStyle/>
                    <a:p>
                      <a:pPr indent="0" lvl="0" marL="0" rtl="0" algn="ctr">
                        <a:spcBef>
                          <a:spcPts val="0"/>
                        </a:spcBef>
                        <a:spcAft>
                          <a:spcPts val="0"/>
                        </a:spcAft>
                        <a:buNone/>
                      </a:pPr>
                      <a:r>
                        <a:rPr b="1" lang="en"/>
                        <a:t>Debug</a:t>
                      </a:r>
                      <a:endParaRPr b="1"/>
                    </a:p>
                  </a:txBody>
                  <a:tcPr marT="91425" marB="91425" marR="91425" marL="91425">
                    <a:solidFill>
                      <a:srgbClr val="D9EAD3"/>
                    </a:solidFill>
                  </a:tcPr>
                </a:tc>
                <a:tc>
                  <a:txBody>
                    <a:bodyPr/>
                    <a:lstStyle/>
                    <a:p>
                      <a:pPr indent="0" lvl="0" marL="0" rtl="0" algn="ctr">
                        <a:spcBef>
                          <a:spcPts val="0"/>
                        </a:spcBef>
                        <a:spcAft>
                          <a:spcPts val="0"/>
                        </a:spcAft>
                        <a:buNone/>
                      </a:pPr>
                      <a:r>
                        <a:rPr b="1" lang="en"/>
                        <a:t>Analysis</a:t>
                      </a:r>
                      <a:endParaRPr b="1"/>
                    </a:p>
                  </a:txBody>
                  <a:tcPr marT="91425" marB="91425" marR="91425" marL="91425">
                    <a:solidFill>
                      <a:srgbClr val="D9EAD3"/>
                    </a:solidFill>
                  </a:tcPr>
                </a:tc>
                <a:tc>
                  <a:txBody>
                    <a:bodyPr/>
                    <a:lstStyle/>
                    <a:p>
                      <a:pPr indent="0" lvl="0" marL="0" rtl="0" algn="ctr">
                        <a:spcBef>
                          <a:spcPts val="0"/>
                        </a:spcBef>
                        <a:spcAft>
                          <a:spcPts val="0"/>
                        </a:spcAft>
                        <a:buNone/>
                      </a:pPr>
                      <a:r>
                        <a:rPr b="1" lang="en"/>
                        <a:t>Presentation</a:t>
                      </a:r>
                      <a:endParaRPr b="1"/>
                    </a:p>
                  </a:txBody>
                  <a:tcPr marT="91425" marB="91425" marR="91425" marL="91425">
                    <a:solidFill>
                      <a:srgbClr val="D9EAD3"/>
                    </a:solidFill>
                  </a:tcPr>
                </a:tc>
              </a:tr>
              <a:tr h="381000">
                <a:tc>
                  <a:txBody>
                    <a:bodyPr/>
                    <a:lstStyle/>
                    <a:p>
                      <a:pPr indent="0" lvl="0" marL="0" rtl="0" algn="ctr">
                        <a:spcBef>
                          <a:spcPts val="0"/>
                        </a:spcBef>
                        <a:spcAft>
                          <a:spcPts val="0"/>
                        </a:spcAft>
                        <a:buNone/>
                      </a:pPr>
                      <a:r>
                        <a:rPr lang="en"/>
                        <a:t>Shannon Chapter</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20</a:t>
                      </a:r>
                      <a:endParaRPr/>
                    </a:p>
                  </a:txBody>
                  <a:tcPr marT="91425" marB="91425" marR="91425" marL="91425"/>
                </a:tc>
                <a:tc>
                  <a:txBody>
                    <a:bodyPr/>
                    <a:lstStyle/>
                    <a:p>
                      <a:pPr indent="0" lvl="0" marL="0" rtl="0" algn="ctr">
                        <a:spcBef>
                          <a:spcPts val="0"/>
                        </a:spcBef>
                        <a:spcAft>
                          <a:spcPts val="0"/>
                        </a:spcAft>
                        <a:buNone/>
                      </a:pPr>
                      <a:r>
                        <a:rPr lang="en"/>
                        <a:t>40</a:t>
                      </a:r>
                      <a:endParaRPr/>
                    </a:p>
                  </a:txBody>
                  <a:tcPr marT="91425" marB="91425" marR="91425" marL="91425"/>
                </a:tc>
                <a:tc>
                  <a:txBody>
                    <a:bodyPr/>
                    <a:lstStyle/>
                    <a:p>
                      <a:pPr indent="0" lvl="0" marL="0" rtl="0" algn="ctr">
                        <a:spcBef>
                          <a:spcPts val="0"/>
                        </a:spcBef>
                        <a:spcAft>
                          <a:spcPts val="0"/>
                        </a:spcAft>
                        <a:buNone/>
                      </a:pPr>
                      <a:r>
                        <a:rPr lang="en"/>
                        <a:t>4</a:t>
                      </a:r>
                      <a:r>
                        <a:rPr lang="en"/>
                        <a:t>0</a:t>
                      </a:r>
                      <a:endParaRPr/>
                    </a:p>
                  </a:txBody>
                  <a:tcPr marT="91425" marB="91425" marR="91425" marL="91425"/>
                </a:tc>
              </a:tr>
              <a:tr h="381000">
                <a:tc>
                  <a:txBody>
                    <a:bodyPr/>
                    <a:lstStyle/>
                    <a:p>
                      <a:pPr indent="0" lvl="0" marL="0" rtl="0" algn="ctr">
                        <a:spcBef>
                          <a:spcPts val="0"/>
                        </a:spcBef>
                        <a:spcAft>
                          <a:spcPts val="0"/>
                        </a:spcAft>
                        <a:buNone/>
                      </a:pPr>
                      <a:r>
                        <a:rPr lang="en"/>
                        <a:t>Chris Jenson</a:t>
                      </a:r>
                      <a:endParaRPr/>
                    </a:p>
                  </a:txBody>
                  <a:tcPr marT="91425" marB="91425" marR="91425" marL="91425"/>
                </a:tc>
                <a:tc>
                  <a:txBody>
                    <a:bodyPr/>
                    <a:lstStyle/>
                    <a:p>
                      <a:pPr indent="0" lvl="0" marL="0" rtl="0" algn="ctr">
                        <a:spcBef>
                          <a:spcPts val="0"/>
                        </a:spcBef>
                        <a:spcAft>
                          <a:spcPts val="0"/>
                        </a:spcAft>
                        <a:buNone/>
                      </a:pPr>
                      <a:r>
                        <a:rPr lang="en"/>
                        <a:t>40</a:t>
                      </a:r>
                      <a:endParaRPr/>
                    </a:p>
                  </a:txBody>
                  <a:tcPr marT="91425" marB="91425" marR="91425" marL="91425"/>
                </a:tc>
                <a:tc>
                  <a:txBody>
                    <a:bodyPr/>
                    <a:lstStyle/>
                    <a:p>
                      <a:pPr indent="0" lvl="0" marL="0" rtl="0" algn="ctr">
                        <a:spcBef>
                          <a:spcPts val="0"/>
                        </a:spcBef>
                        <a:spcAft>
                          <a:spcPts val="0"/>
                        </a:spcAft>
                        <a:buNone/>
                      </a:pPr>
                      <a:r>
                        <a:rPr lang="en"/>
                        <a:t>40</a:t>
                      </a:r>
                      <a:endParaRPr/>
                    </a:p>
                  </a:txBody>
                  <a:tcPr marT="91425" marB="91425" marR="91425" marL="91425"/>
                </a:tc>
                <a:tc>
                  <a:txBody>
                    <a:bodyPr/>
                    <a:lstStyle/>
                    <a:p>
                      <a:pPr indent="0" lvl="0" marL="0" rtl="0" algn="ctr">
                        <a:spcBef>
                          <a:spcPts val="0"/>
                        </a:spcBef>
                        <a:spcAft>
                          <a:spcPts val="0"/>
                        </a:spcAft>
                        <a:buNone/>
                      </a:pPr>
                      <a:r>
                        <a:rPr lang="en"/>
                        <a:t>30</a:t>
                      </a:r>
                      <a:endParaRPr/>
                    </a:p>
                  </a:txBody>
                  <a:tcPr marT="91425" marB="91425" marR="91425" marL="91425"/>
                </a:tc>
                <a:tc>
                  <a:txBody>
                    <a:bodyPr/>
                    <a:lstStyle/>
                    <a:p>
                      <a:pPr indent="0" lvl="0" marL="0" rtl="0" algn="ctr">
                        <a:spcBef>
                          <a:spcPts val="0"/>
                        </a:spcBef>
                        <a:spcAft>
                          <a:spcPts val="0"/>
                        </a:spcAft>
                        <a:buNone/>
                      </a:pPr>
                      <a:r>
                        <a:rPr lang="en"/>
                        <a:t>30</a:t>
                      </a:r>
                      <a:endParaRPr/>
                    </a:p>
                  </a:txBody>
                  <a:tcPr marT="91425" marB="91425" marR="91425" marL="91425"/>
                </a:tc>
              </a:tr>
              <a:tr h="381000">
                <a:tc>
                  <a:txBody>
                    <a:bodyPr/>
                    <a:lstStyle/>
                    <a:p>
                      <a:pPr indent="0" lvl="0" marL="0" rtl="0" algn="ctr">
                        <a:spcBef>
                          <a:spcPts val="0"/>
                        </a:spcBef>
                        <a:spcAft>
                          <a:spcPts val="0"/>
                        </a:spcAft>
                        <a:buNone/>
                      </a:pPr>
                      <a:r>
                        <a:rPr lang="en"/>
                        <a:t>Brian Worts</a:t>
                      </a:r>
                      <a:endParaRPr/>
                    </a:p>
                  </a:txBody>
                  <a:tcPr marT="91425" marB="91425" marR="91425" marL="91425"/>
                </a:tc>
                <a:tc>
                  <a:txBody>
                    <a:bodyPr/>
                    <a:lstStyle/>
                    <a:p>
                      <a:pPr indent="0" lvl="0" marL="0" rtl="0" algn="ctr">
                        <a:spcBef>
                          <a:spcPts val="0"/>
                        </a:spcBef>
                        <a:spcAft>
                          <a:spcPts val="0"/>
                        </a:spcAft>
                        <a:buNone/>
                      </a:pPr>
                      <a:r>
                        <a:rPr lang="en"/>
                        <a:t>50</a:t>
                      </a:r>
                      <a:endParaRPr/>
                    </a:p>
                  </a:txBody>
                  <a:tcPr marT="91425" marB="91425" marR="91425" marL="91425"/>
                </a:tc>
                <a:tc>
                  <a:txBody>
                    <a:bodyPr/>
                    <a:lstStyle/>
                    <a:p>
                      <a:pPr indent="0" lvl="0" marL="0" rtl="0" algn="ctr">
                        <a:spcBef>
                          <a:spcPts val="0"/>
                        </a:spcBef>
                        <a:spcAft>
                          <a:spcPts val="0"/>
                        </a:spcAft>
                        <a:buNone/>
                      </a:pPr>
                      <a:r>
                        <a:rPr lang="en"/>
                        <a:t>40</a:t>
                      </a:r>
                      <a:endParaRPr/>
                    </a:p>
                  </a:txBody>
                  <a:tcPr marT="91425" marB="91425" marR="91425" marL="91425"/>
                </a:tc>
                <a:tc>
                  <a:txBody>
                    <a:bodyPr/>
                    <a:lstStyle/>
                    <a:p>
                      <a:pPr indent="0" lvl="0" marL="0" rtl="0" algn="ctr">
                        <a:spcBef>
                          <a:spcPts val="0"/>
                        </a:spcBef>
                        <a:spcAft>
                          <a:spcPts val="0"/>
                        </a:spcAft>
                        <a:buNone/>
                      </a:pPr>
                      <a:r>
                        <a:rPr lang="en"/>
                        <a:t>3</a:t>
                      </a:r>
                      <a:r>
                        <a:rPr lang="en"/>
                        <a:t>0</a:t>
                      </a:r>
                      <a:endParaRPr/>
                    </a:p>
                  </a:txBody>
                  <a:tcPr marT="91425" marB="91425" marR="91425" marL="91425"/>
                </a:tc>
                <a:tc>
                  <a:txBody>
                    <a:bodyPr/>
                    <a:lstStyle/>
                    <a:p>
                      <a:pPr indent="0" lvl="0" marL="0" rtl="0" algn="ctr">
                        <a:spcBef>
                          <a:spcPts val="0"/>
                        </a:spcBef>
                        <a:spcAft>
                          <a:spcPts val="0"/>
                        </a:spcAft>
                        <a:buNone/>
                      </a:pPr>
                      <a:r>
                        <a:rPr lang="en"/>
                        <a:t>30</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Project’s Goal</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Starting with Krupa's basic sprite design, we will animate a sprite moving.  Specifically, the team will alternate between two or more sprites to make the sprite appear to be running, and then horizontally shift the sprite across the screen.</a:t>
            </a:r>
            <a:endParaRPr sz="2000"/>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Ourselves</a:t>
            </a:r>
            <a:endParaRPr/>
          </a:p>
        </p:txBody>
      </p:sp>
      <p:sp>
        <p:nvSpPr>
          <p:cNvPr id="72" name="Google Shape;72;p15"/>
          <p:cNvSpPr txBox="1"/>
          <p:nvPr>
            <p:ph idx="1" type="body"/>
          </p:nvPr>
        </p:nvSpPr>
        <p:spPr>
          <a:xfrm>
            <a:off x="163250" y="116287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wanted to make our program more </a:t>
            </a:r>
            <a:r>
              <a:rPr lang="en"/>
              <a:t>reminiscent</a:t>
            </a:r>
            <a:r>
              <a:rPr lang="en"/>
              <a:t> of old side scroller games. We gave the sprite three types of movement: right, left, and idle. Jumping was then added. The ability to move in those three ways and jumping while in any of those states made the program really feel like a game.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Sprite Control Block Introduction</a:t>
            </a:r>
            <a:endParaRPr/>
          </a:p>
        </p:txBody>
      </p:sp>
      <p:sp>
        <p:nvSpPr>
          <p:cNvPr id="78" name="Google Shape;78;p16"/>
          <p:cNvSpPr txBox="1"/>
          <p:nvPr>
            <p:ph idx="1" type="body"/>
          </p:nvPr>
        </p:nvSpPr>
        <p:spPr>
          <a:xfrm>
            <a:off x="311700" y="1058225"/>
            <a:ext cx="8520600" cy="3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Inputs:</a:t>
            </a:r>
            <a:endParaRPr/>
          </a:p>
          <a:p>
            <a:pPr indent="0" lvl="0" marL="914400" rtl="0" algn="l">
              <a:lnSpc>
                <a:spcPct val="100000"/>
              </a:lnSpc>
              <a:spcBef>
                <a:spcPts val="1600"/>
              </a:spcBef>
              <a:spcAft>
                <a:spcPts val="0"/>
              </a:spcAft>
              <a:buNone/>
            </a:pPr>
            <a:r>
              <a:t/>
            </a:r>
            <a:endParaRPr sz="1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Outputs: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79" name="Google Shape;79;p16"/>
          <p:cNvGraphicFramePr/>
          <p:nvPr/>
        </p:nvGraphicFramePr>
        <p:xfrm>
          <a:off x="1381375" y="1146175"/>
          <a:ext cx="3000000" cy="3000000"/>
        </p:xfrm>
        <a:graphic>
          <a:graphicData uri="http://schemas.openxmlformats.org/drawingml/2006/table">
            <a:tbl>
              <a:tblPr>
                <a:noFill/>
                <a:tableStyleId>{4EA1B21B-417B-4709-9748-9BC57CEE2173}</a:tableStyleId>
              </a:tblPr>
              <a:tblGrid>
                <a:gridCol w="3142900"/>
                <a:gridCol w="3142900"/>
              </a:tblGrid>
              <a:tr h="274450">
                <a:tc>
                  <a:txBody>
                    <a:bodyPr/>
                    <a:lstStyle/>
                    <a:p>
                      <a:pPr indent="0" lvl="0" marL="0" rtl="0" algn="ctr">
                        <a:spcBef>
                          <a:spcPts val="0"/>
                        </a:spcBef>
                        <a:spcAft>
                          <a:spcPts val="0"/>
                        </a:spcAft>
                        <a:buNone/>
                      </a:pPr>
                      <a:r>
                        <a:rPr lang="en" sz="1300" u="sng">
                          <a:solidFill>
                            <a:schemeClr val="dk1"/>
                          </a:solidFill>
                          <a:latin typeface="Old Standard TT"/>
                          <a:ea typeface="Old Standard TT"/>
                          <a:cs typeface="Old Standard TT"/>
                          <a:sym typeface="Old Standard TT"/>
                        </a:rPr>
                        <a:t>Name</a:t>
                      </a:r>
                      <a:endParaRPr sz="1300" u="sng">
                        <a:solidFill>
                          <a:schemeClr val="dk1"/>
                        </a:solidFill>
                        <a:latin typeface="Old Standard TT"/>
                        <a:ea typeface="Old Standard TT"/>
                        <a:cs typeface="Old Standard TT"/>
                        <a:sym typeface="Old Standard TT"/>
                      </a:endParaRPr>
                    </a:p>
                  </a:txBody>
                  <a:tcPr marT="0" marB="0" marR="0" marL="0"/>
                </a:tc>
                <a:tc>
                  <a:txBody>
                    <a:bodyPr/>
                    <a:lstStyle/>
                    <a:p>
                      <a:pPr indent="0" lvl="0" marL="0" rtl="0" algn="ctr">
                        <a:spcBef>
                          <a:spcPts val="0"/>
                        </a:spcBef>
                        <a:spcAft>
                          <a:spcPts val="0"/>
                        </a:spcAft>
                        <a:buNone/>
                      </a:pPr>
                      <a:r>
                        <a:rPr lang="en" sz="1300" u="sng">
                          <a:latin typeface="Old Standard TT"/>
                          <a:ea typeface="Old Standard TT"/>
                          <a:cs typeface="Old Standard TT"/>
                          <a:sym typeface="Old Standard TT"/>
                        </a:rPr>
                        <a:t>Description</a:t>
                      </a:r>
                      <a:endParaRPr sz="1300" u="sng">
                        <a:latin typeface="Old Standard TT"/>
                        <a:ea typeface="Old Standard TT"/>
                        <a:cs typeface="Old Standard TT"/>
                        <a:sym typeface="Old Standard TT"/>
                      </a:endParaRPr>
                    </a:p>
                  </a:txBody>
                  <a:tcPr marT="0" marB="0" marR="0" marL="0"/>
                </a:tc>
              </a:tr>
              <a:tr h="274450">
                <a:tc>
                  <a:txBody>
                    <a:bodyPr/>
                    <a:lstStyle/>
                    <a:p>
                      <a:pPr indent="0" lvl="0" marL="914400" rtl="0" algn="l">
                        <a:spcBef>
                          <a:spcPts val="0"/>
                        </a:spcBef>
                        <a:spcAft>
                          <a:spcPts val="0"/>
                        </a:spcAft>
                        <a:buClr>
                          <a:schemeClr val="dk1"/>
                        </a:buClr>
                        <a:buSzPts val="1100"/>
                        <a:buFont typeface="Arial"/>
                        <a:buNone/>
                      </a:pPr>
                      <a:r>
                        <a:rPr lang="en" sz="1300">
                          <a:solidFill>
                            <a:schemeClr val="dk1"/>
                          </a:solidFill>
                          <a:latin typeface="Old Standard TT"/>
                          <a:ea typeface="Old Standard TT"/>
                          <a:cs typeface="Old Standard TT"/>
                          <a:sym typeface="Old Standard TT"/>
                        </a:rPr>
                        <a:t>input jump_raw</a:t>
                      </a:r>
                      <a:endParaRPr sz="1300"/>
                    </a:p>
                  </a:txBody>
                  <a:tcPr marT="0" marB="0" marR="0" marL="0"/>
                </a:tc>
                <a:tc>
                  <a:txBody>
                    <a:bodyPr/>
                    <a:lstStyle/>
                    <a:p>
                      <a:pPr indent="0" lvl="0" marL="0" rtl="0" algn="ctr">
                        <a:spcBef>
                          <a:spcPts val="0"/>
                        </a:spcBef>
                        <a:spcAft>
                          <a:spcPts val="0"/>
                        </a:spcAft>
                        <a:buNone/>
                      </a:pPr>
                      <a:r>
                        <a:rPr lang="en" sz="1300">
                          <a:latin typeface="Old Standard TT"/>
                          <a:ea typeface="Old Standard TT"/>
                          <a:cs typeface="Old Standard TT"/>
                          <a:sym typeface="Old Standard TT"/>
                        </a:rPr>
                        <a:t>Button Input</a:t>
                      </a:r>
                      <a:endParaRPr sz="1300">
                        <a:latin typeface="Old Standard TT"/>
                        <a:ea typeface="Old Standard TT"/>
                        <a:cs typeface="Old Standard TT"/>
                        <a:sym typeface="Old Standard TT"/>
                      </a:endParaRPr>
                    </a:p>
                  </a:txBody>
                  <a:tcPr marT="0" marB="0" marR="0" marL="0"/>
                </a:tc>
              </a:tr>
              <a:tr h="253750">
                <a:tc>
                  <a:txBody>
                    <a:bodyPr/>
                    <a:lstStyle/>
                    <a:p>
                      <a:pPr indent="0" lvl="0" marL="914400" rtl="0" algn="l">
                        <a:spcBef>
                          <a:spcPts val="0"/>
                        </a:spcBef>
                        <a:spcAft>
                          <a:spcPts val="0"/>
                        </a:spcAft>
                        <a:buClr>
                          <a:schemeClr val="dk1"/>
                        </a:buClr>
                        <a:buSzPts val="1100"/>
                        <a:buFont typeface="Arial"/>
                        <a:buNone/>
                      </a:pPr>
                      <a:r>
                        <a:rPr lang="en" sz="1300">
                          <a:solidFill>
                            <a:schemeClr val="dk1"/>
                          </a:solidFill>
                          <a:latin typeface="Old Standard TT"/>
                          <a:ea typeface="Old Standard TT"/>
                          <a:cs typeface="Old Standard TT"/>
                          <a:sym typeface="Old Standard TT"/>
                        </a:rPr>
                        <a:t>input right_raw</a:t>
                      </a:r>
                      <a:endParaRPr sz="1300"/>
                    </a:p>
                  </a:txBody>
                  <a:tcPr marT="0" marB="0" marR="0" marL="0"/>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latin typeface="Old Standard TT"/>
                          <a:ea typeface="Old Standard TT"/>
                          <a:cs typeface="Old Standard TT"/>
                          <a:sym typeface="Old Standard TT"/>
                        </a:rPr>
                        <a:t>Button Input</a:t>
                      </a:r>
                      <a:endParaRPr sz="1300">
                        <a:latin typeface="Old Standard TT"/>
                        <a:ea typeface="Old Standard TT"/>
                        <a:cs typeface="Old Standard TT"/>
                        <a:sym typeface="Old Standard TT"/>
                      </a:endParaRPr>
                    </a:p>
                  </a:txBody>
                  <a:tcPr marT="0" marB="0" marR="0" marL="0"/>
                </a:tc>
              </a:tr>
              <a:tr h="261325">
                <a:tc>
                  <a:txBody>
                    <a:bodyPr/>
                    <a:lstStyle/>
                    <a:p>
                      <a:pPr indent="0" lvl="0" marL="914400" rtl="0" algn="l">
                        <a:spcBef>
                          <a:spcPts val="0"/>
                        </a:spcBef>
                        <a:spcAft>
                          <a:spcPts val="0"/>
                        </a:spcAft>
                        <a:buClr>
                          <a:schemeClr val="dk1"/>
                        </a:buClr>
                        <a:buSzPts val="1100"/>
                        <a:buFont typeface="Arial"/>
                        <a:buNone/>
                      </a:pPr>
                      <a:r>
                        <a:rPr lang="en" sz="1300">
                          <a:solidFill>
                            <a:schemeClr val="dk1"/>
                          </a:solidFill>
                          <a:latin typeface="Old Standard TT"/>
                          <a:ea typeface="Old Standard TT"/>
                          <a:cs typeface="Old Standard TT"/>
                          <a:sym typeface="Old Standard TT"/>
                        </a:rPr>
                        <a:t>input left_raw</a:t>
                      </a:r>
                      <a:endParaRPr sz="1300"/>
                    </a:p>
                  </a:txBody>
                  <a:tcPr marT="0" marB="0" marR="0" marL="0"/>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latin typeface="Old Standard TT"/>
                          <a:ea typeface="Old Standard TT"/>
                          <a:cs typeface="Old Standard TT"/>
                          <a:sym typeface="Old Standard TT"/>
                        </a:rPr>
                        <a:t>Button Input</a:t>
                      </a:r>
                      <a:endParaRPr sz="1300">
                        <a:latin typeface="Old Standard TT"/>
                        <a:ea typeface="Old Standard TT"/>
                        <a:cs typeface="Old Standard TT"/>
                        <a:sym typeface="Old Standard TT"/>
                      </a:endParaRPr>
                    </a:p>
                  </a:txBody>
                  <a:tcPr marT="0" marB="0" marR="0" marL="0"/>
                </a:tc>
              </a:tr>
              <a:tr h="268225">
                <a:tc>
                  <a:txBody>
                    <a:bodyPr/>
                    <a:lstStyle/>
                    <a:p>
                      <a:pPr indent="0" lvl="0" marL="914400" rtl="0" algn="l">
                        <a:spcBef>
                          <a:spcPts val="0"/>
                        </a:spcBef>
                        <a:spcAft>
                          <a:spcPts val="0"/>
                        </a:spcAft>
                        <a:buClr>
                          <a:schemeClr val="dk1"/>
                        </a:buClr>
                        <a:buSzPts val="1100"/>
                        <a:buFont typeface="Arial"/>
                        <a:buNone/>
                      </a:pPr>
                      <a:r>
                        <a:rPr lang="en" sz="1300">
                          <a:solidFill>
                            <a:schemeClr val="dk1"/>
                          </a:solidFill>
                          <a:latin typeface="Old Standard TT"/>
                          <a:ea typeface="Old Standard TT"/>
                          <a:cs typeface="Old Standard TT"/>
                          <a:sym typeface="Old Standard TT"/>
                        </a:rPr>
                        <a:t>input stop_raw</a:t>
                      </a:r>
                      <a:endParaRPr sz="1300"/>
                    </a:p>
                  </a:txBody>
                  <a:tcPr marT="0" marB="0" marR="0" marL="0"/>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latin typeface="Old Standard TT"/>
                          <a:ea typeface="Old Standard TT"/>
                          <a:cs typeface="Old Standard TT"/>
                          <a:sym typeface="Old Standard TT"/>
                        </a:rPr>
                        <a:t>Button Input</a:t>
                      </a:r>
                      <a:endParaRPr sz="1300">
                        <a:latin typeface="Old Standard TT"/>
                        <a:ea typeface="Old Standard TT"/>
                        <a:cs typeface="Old Standard TT"/>
                        <a:sym typeface="Old Standard TT"/>
                      </a:endParaRPr>
                    </a:p>
                  </a:txBody>
                  <a:tcPr marT="0" marB="0" marR="0" marL="0"/>
                </a:tc>
              </a:tr>
              <a:tr h="268225">
                <a:tc>
                  <a:txBody>
                    <a:bodyPr/>
                    <a:lstStyle/>
                    <a:p>
                      <a:pPr indent="0" lvl="0" marL="0" rtl="0" algn="ctr">
                        <a:spcBef>
                          <a:spcPts val="0"/>
                        </a:spcBef>
                        <a:spcAft>
                          <a:spcPts val="0"/>
                        </a:spcAft>
                        <a:buNone/>
                      </a:pPr>
                      <a:r>
                        <a:rPr lang="en" sz="1300">
                          <a:solidFill>
                            <a:schemeClr val="dk1"/>
                          </a:solidFill>
                          <a:latin typeface="Old Standard TT"/>
                          <a:ea typeface="Old Standard TT"/>
                          <a:cs typeface="Old Standard TT"/>
                          <a:sym typeface="Old Standard TT"/>
                        </a:rPr>
                        <a:t>H_count_value, V_count_value</a:t>
                      </a:r>
                      <a:endParaRPr sz="1300">
                        <a:solidFill>
                          <a:schemeClr val="dk1"/>
                        </a:solidFill>
                        <a:latin typeface="Old Standard TT"/>
                        <a:ea typeface="Old Standard TT"/>
                        <a:cs typeface="Old Standard TT"/>
                        <a:sym typeface="Old Standard TT"/>
                      </a:endParaRPr>
                    </a:p>
                  </a:txBody>
                  <a:tcPr marT="0" marB="0" marR="0" marL="0"/>
                </a:tc>
                <a:tc>
                  <a:txBody>
                    <a:bodyPr/>
                    <a:lstStyle/>
                    <a:p>
                      <a:pPr indent="0" lvl="0" marL="0" rtl="0" algn="ctr">
                        <a:spcBef>
                          <a:spcPts val="0"/>
                        </a:spcBef>
                        <a:spcAft>
                          <a:spcPts val="0"/>
                        </a:spcAft>
                        <a:buNone/>
                      </a:pPr>
                      <a:r>
                        <a:rPr lang="en" sz="1300">
                          <a:solidFill>
                            <a:schemeClr val="dk1"/>
                          </a:solidFill>
                          <a:latin typeface="Old Standard TT"/>
                          <a:ea typeface="Old Standard TT"/>
                          <a:cs typeface="Old Standard TT"/>
                          <a:sym typeface="Old Standard TT"/>
                        </a:rPr>
                        <a:t>Used to increment sprite every new frame (When both are 0)</a:t>
                      </a:r>
                      <a:endParaRPr sz="1300">
                        <a:solidFill>
                          <a:schemeClr val="dk1"/>
                        </a:solidFill>
                        <a:latin typeface="Old Standard TT"/>
                        <a:ea typeface="Old Standard TT"/>
                        <a:cs typeface="Old Standard TT"/>
                        <a:sym typeface="Old Standard TT"/>
                      </a:endParaRPr>
                    </a:p>
                  </a:txBody>
                  <a:tcPr marT="0" marB="0" marR="0" marL="0"/>
                </a:tc>
              </a:tr>
            </a:tbl>
          </a:graphicData>
        </a:graphic>
      </p:graphicFrame>
      <p:graphicFrame>
        <p:nvGraphicFramePr>
          <p:cNvPr id="80" name="Google Shape;80;p16"/>
          <p:cNvGraphicFramePr/>
          <p:nvPr/>
        </p:nvGraphicFramePr>
        <p:xfrm>
          <a:off x="1381375" y="3037150"/>
          <a:ext cx="3000000" cy="3000000"/>
        </p:xfrm>
        <a:graphic>
          <a:graphicData uri="http://schemas.openxmlformats.org/drawingml/2006/table">
            <a:tbl>
              <a:tblPr>
                <a:noFill/>
                <a:tableStyleId>{4EA1B21B-417B-4709-9748-9BC57CEE2173}</a:tableStyleId>
              </a:tblPr>
              <a:tblGrid>
                <a:gridCol w="3142900"/>
                <a:gridCol w="3142900"/>
              </a:tblGrid>
              <a:tr h="345775">
                <a:tc>
                  <a:txBody>
                    <a:bodyPr/>
                    <a:lstStyle/>
                    <a:p>
                      <a:pPr indent="0" lvl="0" marL="0" rtl="0" algn="ctr">
                        <a:spcBef>
                          <a:spcPts val="0"/>
                        </a:spcBef>
                        <a:spcAft>
                          <a:spcPts val="0"/>
                        </a:spcAft>
                        <a:buClr>
                          <a:schemeClr val="dk1"/>
                        </a:buClr>
                        <a:buSzPts val="1100"/>
                        <a:buFont typeface="Arial"/>
                        <a:buNone/>
                      </a:pPr>
                      <a:r>
                        <a:rPr lang="en" sz="1100">
                          <a:latin typeface="Old Standard TT"/>
                          <a:ea typeface="Old Standard TT"/>
                          <a:cs typeface="Old Standard TT"/>
                          <a:sym typeface="Old Standard TT"/>
                        </a:rPr>
                        <a:t>sprite1_vx_dir;</a:t>
                      </a:r>
                      <a:endParaRPr sz="1100">
                        <a:latin typeface="Old Standard TT"/>
                        <a:ea typeface="Old Standard TT"/>
                        <a:cs typeface="Old Standard TT"/>
                        <a:sym typeface="Old Standard TT"/>
                      </a:endParaRPr>
                    </a:p>
                    <a:p>
                      <a:pPr indent="0" lvl="0" marL="0" rtl="0" algn="ctr">
                        <a:spcBef>
                          <a:spcPts val="0"/>
                        </a:spcBef>
                        <a:spcAft>
                          <a:spcPts val="0"/>
                        </a:spcAft>
                        <a:buNone/>
                      </a:pPr>
                      <a:r>
                        <a:rPr lang="en" sz="1100">
                          <a:latin typeface="Old Standard TT"/>
                          <a:ea typeface="Old Standard TT"/>
                          <a:cs typeface="Old Standard TT"/>
                          <a:sym typeface="Old Standard TT"/>
                        </a:rPr>
                        <a:t>sprite1_vy_dir;</a:t>
                      </a:r>
                      <a:endParaRPr sz="1100">
                        <a:latin typeface="Old Standard TT"/>
                        <a:ea typeface="Old Standard TT"/>
                        <a:cs typeface="Old Standard TT"/>
                        <a:sym typeface="Old Standard TT"/>
                      </a:endParaRPr>
                    </a:p>
                  </a:txBody>
                  <a:tcPr marT="0" marB="0" marR="0" marL="0"/>
                </a:tc>
                <a:tc>
                  <a:txBody>
                    <a:bodyPr/>
                    <a:lstStyle/>
                    <a:p>
                      <a:pPr indent="0" lvl="0" marL="0" rtl="0" algn="ctr">
                        <a:spcBef>
                          <a:spcPts val="0"/>
                        </a:spcBef>
                        <a:spcAft>
                          <a:spcPts val="0"/>
                        </a:spcAft>
                        <a:buNone/>
                      </a:pPr>
                      <a:r>
                        <a:rPr lang="en" sz="1200">
                          <a:latin typeface="Old Standard TT"/>
                          <a:ea typeface="Old Standard TT"/>
                          <a:cs typeface="Old Standard TT"/>
                          <a:sym typeface="Old Standard TT"/>
                        </a:rPr>
                        <a:t>Sprite 1 vertical and </a:t>
                      </a:r>
                      <a:r>
                        <a:rPr lang="en" sz="1200">
                          <a:latin typeface="Old Standard TT"/>
                          <a:ea typeface="Old Standard TT"/>
                          <a:cs typeface="Old Standard TT"/>
                          <a:sym typeface="Old Standard TT"/>
                        </a:rPr>
                        <a:t>horizontal</a:t>
                      </a:r>
                      <a:r>
                        <a:rPr lang="en" sz="1200">
                          <a:latin typeface="Old Standard TT"/>
                          <a:ea typeface="Old Standard TT"/>
                          <a:cs typeface="Old Standard TT"/>
                          <a:sym typeface="Old Standard TT"/>
                        </a:rPr>
                        <a:t> </a:t>
                      </a:r>
                      <a:r>
                        <a:rPr lang="en" sz="1200">
                          <a:latin typeface="Old Standard TT"/>
                          <a:ea typeface="Old Standard TT"/>
                          <a:cs typeface="Old Standard TT"/>
                          <a:sym typeface="Old Standard TT"/>
                        </a:rPr>
                        <a:t>magnitude</a:t>
                      </a:r>
                      <a:endParaRPr sz="1200">
                        <a:latin typeface="Old Standard TT"/>
                        <a:ea typeface="Old Standard TT"/>
                        <a:cs typeface="Old Standard TT"/>
                        <a:sym typeface="Old Standard TT"/>
                      </a:endParaRPr>
                    </a:p>
                  </a:txBody>
                  <a:tcPr marT="0" marB="0" marR="0" marL="0"/>
                </a:tc>
              </a:tr>
              <a:tr h="345775">
                <a:tc>
                  <a:txBody>
                    <a:bodyPr/>
                    <a:lstStyle/>
                    <a:p>
                      <a:pPr indent="0" lvl="0" marL="0" rtl="0" algn="ctr">
                        <a:spcBef>
                          <a:spcPts val="0"/>
                        </a:spcBef>
                        <a:spcAft>
                          <a:spcPts val="0"/>
                        </a:spcAft>
                        <a:buNone/>
                      </a:pPr>
                      <a:r>
                        <a:rPr lang="en" sz="1100">
                          <a:latin typeface="Old Standard TT"/>
                          <a:ea typeface="Old Standard TT"/>
                          <a:cs typeface="Old Standard TT"/>
                          <a:sym typeface="Old Standard TT"/>
                        </a:rPr>
                        <a:t>sprite2_vx_dir;</a:t>
                      </a:r>
                      <a:endParaRPr sz="1100">
                        <a:latin typeface="Old Standard TT"/>
                        <a:ea typeface="Old Standard TT"/>
                        <a:cs typeface="Old Standard TT"/>
                        <a:sym typeface="Old Standard TT"/>
                      </a:endParaRPr>
                    </a:p>
                    <a:p>
                      <a:pPr indent="0" lvl="0" marL="0" rtl="0" algn="ctr">
                        <a:spcBef>
                          <a:spcPts val="0"/>
                        </a:spcBef>
                        <a:spcAft>
                          <a:spcPts val="0"/>
                        </a:spcAft>
                        <a:buNone/>
                      </a:pPr>
                      <a:r>
                        <a:rPr lang="en" sz="1100">
                          <a:latin typeface="Old Standard TT"/>
                          <a:ea typeface="Old Standard TT"/>
                          <a:cs typeface="Old Standard TT"/>
                          <a:sym typeface="Old Standard TT"/>
                        </a:rPr>
                        <a:t>sprite2_vy_dir;</a:t>
                      </a:r>
                      <a:endParaRPr sz="1100">
                        <a:latin typeface="Old Standard TT"/>
                        <a:ea typeface="Old Standard TT"/>
                        <a:cs typeface="Old Standard TT"/>
                        <a:sym typeface="Old Standard TT"/>
                      </a:endParaRPr>
                    </a:p>
                  </a:txBody>
                  <a:tcPr marT="0" marB="0" marR="0" marL="0"/>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Sprite 2 vertical and horizontal magnitude</a:t>
                      </a:r>
                      <a:endParaRPr sz="1200">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200">
                        <a:latin typeface="Old Standard TT"/>
                        <a:ea typeface="Old Standard TT"/>
                        <a:cs typeface="Old Standard TT"/>
                        <a:sym typeface="Old Standard TT"/>
                      </a:endParaRPr>
                    </a:p>
                  </a:txBody>
                  <a:tcPr marT="0" marB="0" marR="0" marL="0"/>
                </a:tc>
              </a:tr>
              <a:tr h="345775">
                <a:tc>
                  <a:txBody>
                    <a:bodyPr/>
                    <a:lstStyle/>
                    <a:p>
                      <a:pPr indent="0" lvl="0" marL="0" rtl="0" algn="ctr">
                        <a:spcBef>
                          <a:spcPts val="0"/>
                        </a:spcBef>
                        <a:spcAft>
                          <a:spcPts val="0"/>
                        </a:spcAft>
                        <a:buNone/>
                      </a:pPr>
                      <a:r>
                        <a:rPr lang="en" sz="1100">
                          <a:latin typeface="Old Standard TT"/>
                          <a:ea typeface="Old Standard TT"/>
                          <a:cs typeface="Old Standard TT"/>
                          <a:sym typeface="Old Standard TT"/>
                        </a:rPr>
                        <a:t>sprite3_vx_dir;</a:t>
                      </a:r>
                      <a:endParaRPr sz="1100">
                        <a:latin typeface="Old Standard TT"/>
                        <a:ea typeface="Old Standard TT"/>
                        <a:cs typeface="Old Standard TT"/>
                        <a:sym typeface="Old Standard TT"/>
                      </a:endParaRPr>
                    </a:p>
                    <a:p>
                      <a:pPr indent="0" lvl="0" marL="0" rtl="0" algn="ctr">
                        <a:spcBef>
                          <a:spcPts val="0"/>
                        </a:spcBef>
                        <a:spcAft>
                          <a:spcPts val="0"/>
                        </a:spcAft>
                        <a:buNone/>
                      </a:pPr>
                      <a:r>
                        <a:rPr lang="en" sz="1100">
                          <a:latin typeface="Old Standard TT"/>
                          <a:ea typeface="Old Standard TT"/>
                          <a:cs typeface="Old Standard TT"/>
                          <a:sym typeface="Old Standard TT"/>
                        </a:rPr>
                        <a:t>sprite3_vy_dir;</a:t>
                      </a:r>
                      <a:endParaRPr sz="1100">
                        <a:latin typeface="Old Standard TT"/>
                        <a:ea typeface="Old Standard TT"/>
                        <a:cs typeface="Old Standard TT"/>
                        <a:sym typeface="Old Standard TT"/>
                      </a:endParaRPr>
                    </a:p>
                  </a:txBody>
                  <a:tcPr marT="0" marB="0" marR="0" marL="0"/>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Sprite 3 vertical and horizontal magnitude</a:t>
                      </a:r>
                      <a:endParaRPr sz="1200">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200">
                        <a:latin typeface="Old Standard TT"/>
                        <a:ea typeface="Old Standard TT"/>
                        <a:cs typeface="Old Standard TT"/>
                        <a:sym typeface="Old Standard TT"/>
                      </a:endParaRPr>
                    </a:p>
                  </a:txBody>
                  <a:tcPr marT="0" marB="0" marR="0" marL="0"/>
                </a:tc>
              </a:tr>
              <a:tr h="453825">
                <a:tc>
                  <a:txBody>
                    <a:bodyPr/>
                    <a:lstStyle/>
                    <a:p>
                      <a:pPr indent="0" lvl="0" marL="0" rtl="0" algn="ctr">
                        <a:spcBef>
                          <a:spcPts val="0"/>
                        </a:spcBef>
                        <a:spcAft>
                          <a:spcPts val="0"/>
                        </a:spcAft>
                        <a:buNone/>
                      </a:pPr>
                      <a:r>
                        <a:rPr lang="en" sz="1100">
                          <a:latin typeface="Old Standard TT"/>
                          <a:ea typeface="Old Standard TT"/>
                          <a:cs typeface="Old Standard TT"/>
                          <a:sym typeface="Old Standard TT"/>
                        </a:rPr>
                        <a:t> sprite1_visible</a:t>
                      </a:r>
                      <a:endParaRPr sz="1100">
                        <a:latin typeface="Old Standard TT"/>
                        <a:ea typeface="Old Standard TT"/>
                        <a:cs typeface="Old Standard TT"/>
                        <a:sym typeface="Old Standard TT"/>
                      </a:endParaRPr>
                    </a:p>
                    <a:p>
                      <a:pPr indent="0" lvl="0" marL="0" rtl="0" algn="ctr">
                        <a:spcBef>
                          <a:spcPts val="0"/>
                        </a:spcBef>
                        <a:spcAft>
                          <a:spcPts val="0"/>
                        </a:spcAft>
                        <a:buNone/>
                      </a:pPr>
                      <a:r>
                        <a:rPr lang="en" sz="1100">
                          <a:latin typeface="Old Standard TT"/>
                          <a:ea typeface="Old Standard TT"/>
                          <a:cs typeface="Old Standard TT"/>
                          <a:sym typeface="Old Standard TT"/>
                        </a:rPr>
                        <a:t> sprite2_visible</a:t>
                      </a:r>
                      <a:endParaRPr sz="1100">
                        <a:latin typeface="Old Standard TT"/>
                        <a:ea typeface="Old Standard TT"/>
                        <a:cs typeface="Old Standard TT"/>
                        <a:sym typeface="Old Standard TT"/>
                      </a:endParaRPr>
                    </a:p>
                    <a:p>
                      <a:pPr indent="0" lvl="0" marL="0" rtl="0" algn="ctr">
                        <a:spcBef>
                          <a:spcPts val="0"/>
                        </a:spcBef>
                        <a:spcAft>
                          <a:spcPts val="0"/>
                        </a:spcAft>
                        <a:buNone/>
                      </a:pPr>
                      <a:r>
                        <a:rPr lang="en" sz="1100">
                          <a:latin typeface="Old Standard TT"/>
                          <a:ea typeface="Old Standard TT"/>
                          <a:cs typeface="Old Standard TT"/>
                          <a:sym typeface="Old Standard TT"/>
                        </a:rPr>
                        <a:t> sprite3_visible</a:t>
                      </a:r>
                      <a:endParaRPr sz="1100">
                        <a:latin typeface="Old Standard TT"/>
                        <a:ea typeface="Old Standard TT"/>
                        <a:cs typeface="Old Standard TT"/>
                        <a:sym typeface="Old Standard TT"/>
                      </a:endParaRPr>
                    </a:p>
                  </a:txBody>
                  <a:tcPr marT="0" marB="0" marR="0" marL="0"/>
                </a:tc>
                <a:tc>
                  <a:txBody>
                    <a:bodyPr/>
                    <a:lstStyle/>
                    <a:p>
                      <a:pPr indent="0" lvl="0" marL="0" rtl="0" algn="ctr">
                        <a:spcBef>
                          <a:spcPts val="0"/>
                        </a:spcBef>
                        <a:spcAft>
                          <a:spcPts val="0"/>
                        </a:spcAft>
                        <a:buNone/>
                      </a:pPr>
                      <a:r>
                        <a:rPr lang="en" sz="1200">
                          <a:latin typeface="Old Standard TT"/>
                          <a:ea typeface="Old Standard TT"/>
                          <a:cs typeface="Old Standard TT"/>
                          <a:sym typeface="Old Standard TT"/>
                        </a:rPr>
                        <a:t>The sprites visibility property</a:t>
                      </a:r>
                      <a:endParaRPr sz="1200">
                        <a:latin typeface="Old Standard TT"/>
                        <a:ea typeface="Old Standard TT"/>
                        <a:cs typeface="Old Standard TT"/>
                        <a:sym typeface="Old Standard TT"/>
                      </a:endParaRPr>
                    </a:p>
                  </a:txBody>
                  <a:tcPr marT="0" marB="0" marR="0" marL="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179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Aspects of Our Module</a:t>
            </a:r>
            <a:endParaRPr/>
          </a:p>
        </p:txBody>
      </p:sp>
      <p:pic>
        <p:nvPicPr>
          <p:cNvPr id="86" name="Google Shape;86;p17"/>
          <p:cNvPicPr preferRelativeResize="0"/>
          <p:nvPr/>
        </p:nvPicPr>
        <p:blipFill>
          <a:blip r:embed="rId3">
            <a:alphaModFix/>
          </a:blip>
          <a:stretch>
            <a:fillRect/>
          </a:stretch>
        </p:blipFill>
        <p:spPr>
          <a:xfrm>
            <a:off x="99975" y="1555050"/>
            <a:ext cx="4074998" cy="3292175"/>
          </a:xfrm>
          <a:prstGeom prst="rect">
            <a:avLst/>
          </a:prstGeom>
          <a:noFill/>
          <a:ln>
            <a:noFill/>
          </a:ln>
        </p:spPr>
      </p:pic>
      <p:sp>
        <p:nvSpPr>
          <p:cNvPr id="87" name="Google Shape;87;p17"/>
          <p:cNvSpPr/>
          <p:nvPr/>
        </p:nvSpPr>
        <p:spPr>
          <a:xfrm>
            <a:off x="774111" y="2295718"/>
            <a:ext cx="2599800" cy="675300"/>
          </a:xfrm>
          <a:prstGeom prst="frame">
            <a:avLst>
              <a:gd fmla="val 6183"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774111" y="2934116"/>
            <a:ext cx="3120000" cy="1033800"/>
          </a:xfrm>
          <a:prstGeom prst="frame">
            <a:avLst>
              <a:gd fmla="val 6183"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774111" y="3954924"/>
            <a:ext cx="2095500" cy="876000"/>
          </a:xfrm>
          <a:prstGeom prst="frame">
            <a:avLst>
              <a:gd fmla="val 6183"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3444900" y="2377121"/>
            <a:ext cx="827100" cy="431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Jump Up</a:t>
            </a:r>
            <a:endParaRPr/>
          </a:p>
        </p:txBody>
      </p:sp>
      <p:sp>
        <p:nvSpPr>
          <p:cNvPr id="91" name="Google Shape;91;p17"/>
          <p:cNvSpPr/>
          <p:nvPr/>
        </p:nvSpPr>
        <p:spPr>
          <a:xfrm>
            <a:off x="3893964" y="3276109"/>
            <a:ext cx="717000" cy="431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Jump Down</a:t>
            </a:r>
            <a:endParaRPr/>
          </a:p>
        </p:txBody>
      </p:sp>
      <p:sp>
        <p:nvSpPr>
          <p:cNvPr id="92" name="Google Shape;92;p17"/>
          <p:cNvSpPr/>
          <p:nvPr/>
        </p:nvSpPr>
        <p:spPr>
          <a:xfrm>
            <a:off x="2869801" y="4177218"/>
            <a:ext cx="827100" cy="431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Reset</a:t>
            </a:r>
            <a:endParaRPr/>
          </a:p>
        </p:txBody>
      </p:sp>
      <p:pic>
        <p:nvPicPr>
          <p:cNvPr id="93" name="Google Shape;93;p17"/>
          <p:cNvPicPr preferRelativeResize="0"/>
          <p:nvPr/>
        </p:nvPicPr>
        <p:blipFill>
          <a:blip r:embed="rId4">
            <a:alphaModFix/>
          </a:blip>
          <a:stretch>
            <a:fillRect/>
          </a:stretch>
        </p:blipFill>
        <p:spPr>
          <a:xfrm>
            <a:off x="5252797" y="1092147"/>
            <a:ext cx="3740675" cy="3725851"/>
          </a:xfrm>
          <a:prstGeom prst="rect">
            <a:avLst/>
          </a:prstGeom>
          <a:noFill/>
          <a:ln>
            <a:noFill/>
          </a:ln>
        </p:spPr>
      </p:pic>
      <p:sp>
        <p:nvSpPr>
          <p:cNvPr id="94" name="Google Shape;94;p17"/>
          <p:cNvSpPr/>
          <p:nvPr/>
        </p:nvSpPr>
        <p:spPr>
          <a:xfrm>
            <a:off x="5854925" y="1008797"/>
            <a:ext cx="2881800" cy="546300"/>
          </a:xfrm>
          <a:prstGeom prst="frame">
            <a:avLst>
              <a:gd fmla="val 6183"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095500" y="2209500"/>
            <a:ext cx="2943000" cy="856200"/>
          </a:xfrm>
          <a:prstGeom prst="frame">
            <a:avLst>
              <a:gd fmla="val 6183"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5994675" y="3065700"/>
            <a:ext cx="2943000" cy="856200"/>
          </a:xfrm>
          <a:prstGeom prst="frame">
            <a:avLst>
              <a:gd fmla="val 6183"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4008450" y="1008913"/>
            <a:ext cx="1912800" cy="46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Switch displayed sprite every 8 Frames</a:t>
            </a:r>
            <a:endParaRPr/>
          </a:p>
        </p:txBody>
      </p:sp>
      <p:sp>
        <p:nvSpPr>
          <p:cNvPr id="98" name="Google Shape;98;p17"/>
          <p:cNvSpPr/>
          <p:nvPr/>
        </p:nvSpPr>
        <p:spPr>
          <a:xfrm>
            <a:off x="4523625" y="2406150"/>
            <a:ext cx="1572000" cy="46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idle, show Sprite 1</a:t>
            </a:r>
            <a:endParaRPr/>
          </a:p>
        </p:txBody>
      </p:sp>
      <p:sp>
        <p:nvSpPr>
          <p:cNvPr id="99" name="Google Shape;99;p17"/>
          <p:cNvSpPr/>
          <p:nvPr/>
        </p:nvSpPr>
        <p:spPr>
          <a:xfrm>
            <a:off x="4684775" y="3112050"/>
            <a:ext cx="1572000" cy="67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If not idle or jumping, alternate sprites 1 and 2</a:t>
            </a:r>
            <a:endParaRPr sz="1200"/>
          </a:p>
        </p:txBody>
      </p:sp>
      <p:sp>
        <p:nvSpPr>
          <p:cNvPr id="100" name="Google Shape;100;p17"/>
          <p:cNvSpPr/>
          <p:nvPr/>
        </p:nvSpPr>
        <p:spPr>
          <a:xfrm>
            <a:off x="5854925" y="1510900"/>
            <a:ext cx="2943000" cy="698700"/>
          </a:xfrm>
          <a:prstGeom prst="frame">
            <a:avLst>
              <a:gd fmla="val 3184"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4174975" y="1649563"/>
            <a:ext cx="1912800" cy="46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jumping, show Sprite 3</a:t>
            </a:r>
            <a:endParaRPr/>
          </a:p>
        </p:txBody>
      </p:sp>
      <p:sp>
        <p:nvSpPr>
          <p:cNvPr id="102" name="Google Shape;102;p17"/>
          <p:cNvSpPr/>
          <p:nvPr/>
        </p:nvSpPr>
        <p:spPr>
          <a:xfrm>
            <a:off x="589500" y="2014602"/>
            <a:ext cx="2379600" cy="310200"/>
          </a:xfrm>
          <a:prstGeom prst="frame">
            <a:avLst>
              <a:gd fmla="val 6183"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2969100" y="1788626"/>
            <a:ext cx="866700" cy="462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Every New Frame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MATLAB Code</a:t>
            </a:r>
            <a:endParaRPr/>
          </a:p>
        </p:txBody>
      </p:sp>
      <p:pic>
        <p:nvPicPr>
          <p:cNvPr id="109" name="Google Shape;109;p18"/>
          <p:cNvPicPr preferRelativeResize="0"/>
          <p:nvPr/>
        </p:nvPicPr>
        <p:blipFill rotWithShape="1">
          <a:blip r:embed="rId3">
            <a:alphaModFix/>
          </a:blip>
          <a:srcRect b="44252" l="0" r="44870" t="0"/>
          <a:stretch/>
        </p:blipFill>
        <p:spPr>
          <a:xfrm>
            <a:off x="102900" y="1267225"/>
            <a:ext cx="3157549" cy="3260750"/>
          </a:xfrm>
          <a:prstGeom prst="rect">
            <a:avLst/>
          </a:prstGeom>
          <a:noFill/>
          <a:ln>
            <a:noFill/>
          </a:ln>
        </p:spPr>
      </p:pic>
      <p:pic>
        <p:nvPicPr>
          <p:cNvPr id="110" name="Google Shape;110;p18"/>
          <p:cNvPicPr preferRelativeResize="0"/>
          <p:nvPr/>
        </p:nvPicPr>
        <p:blipFill rotWithShape="1">
          <a:blip r:embed="rId4">
            <a:alphaModFix/>
          </a:blip>
          <a:srcRect b="0" l="0" r="0" t="55748"/>
          <a:stretch/>
        </p:blipFill>
        <p:spPr>
          <a:xfrm>
            <a:off x="3497750" y="1310900"/>
            <a:ext cx="5579999" cy="2521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a:t>
            </a:r>
            <a:endParaRPr/>
          </a:p>
        </p:txBody>
      </p:sp>
      <p:sp>
        <p:nvSpPr>
          <p:cNvPr id="116" name="Google Shape;116;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bug we experienced occured when animating the sprite. The sprites alternated properly before an initial jump but would synch up after a jump command. This happened because their visibilities were being improperly reset after a jump where they were set to the same value. Sprites 1 and 2 should never both be </a:t>
            </a:r>
            <a:r>
              <a:rPr lang="en"/>
              <a:t>visible</a:t>
            </a:r>
            <a:r>
              <a:rPr lang="en"/>
              <a:t>.</a:t>
            </a:r>
            <a:endParaRPr/>
          </a:p>
          <a:p>
            <a:pPr indent="0" lvl="0" marL="0" rtl="0" algn="l">
              <a:spcBef>
                <a:spcPts val="1600"/>
              </a:spcBef>
              <a:spcAft>
                <a:spcPts val="1600"/>
              </a:spcAft>
              <a:buNone/>
            </a:pPr>
            <a:r>
              <a:rPr lang="en"/>
              <a:t>Verification was conducted through hardware. We had access to a board and a VGA capable monitor so we could program the board faster than we could simulate the code. LED’s were also driven by registers we wanted to test so that we could see what the FPGA was receiving, such as what state it was 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Images/Sprites</a:t>
            </a:r>
            <a:endParaRPr/>
          </a:p>
        </p:txBody>
      </p:sp>
      <p:pic>
        <p:nvPicPr>
          <p:cNvPr id="122" name="Google Shape;122;p20"/>
          <p:cNvPicPr preferRelativeResize="0"/>
          <p:nvPr/>
        </p:nvPicPr>
        <p:blipFill>
          <a:blip r:embed="rId3">
            <a:alphaModFix/>
          </a:blip>
          <a:stretch>
            <a:fillRect/>
          </a:stretch>
        </p:blipFill>
        <p:spPr>
          <a:xfrm>
            <a:off x="562775" y="1970775"/>
            <a:ext cx="1136572" cy="1201950"/>
          </a:xfrm>
          <a:prstGeom prst="rect">
            <a:avLst/>
          </a:prstGeom>
          <a:noFill/>
          <a:ln>
            <a:noFill/>
          </a:ln>
        </p:spPr>
      </p:pic>
      <p:pic>
        <p:nvPicPr>
          <p:cNvPr id="123" name="Google Shape;123;p20"/>
          <p:cNvPicPr preferRelativeResize="0"/>
          <p:nvPr/>
        </p:nvPicPr>
        <p:blipFill>
          <a:blip r:embed="rId4">
            <a:alphaModFix/>
          </a:blip>
          <a:stretch>
            <a:fillRect/>
          </a:stretch>
        </p:blipFill>
        <p:spPr>
          <a:xfrm>
            <a:off x="4003714" y="1970775"/>
            <a:ext cx="1136572" cy="1201950"/>
          </a:xfrm>
          <a:prstGeom prst="rect">
            <a:avLst/>
          </a:prstGeom>
          <a:noFill/>
          <a:ln>
            <a:noFill/>
          </a:ln>
        </p:spPr>
      </p:pic>
      <p:pic>
        <p:nvPicPr>
          <p:cNvPr id="124" name="Google Shape;124;p20"/>
          <p:cNvPicPr preferRelativeResize="0"/>
          <p:nvPr/>
        </p:nvPicPr>
        <p:blipFill>
          <a:blip r:embed="rId5">
            <a:alphaModFix/>
          </a:blip>
          <a:stretch>
            <a:fillRect/>
          </a:stretch>
        </p:blipFill>
        <p:spPr>
          <a:xfrm>
            <a:off x="7254353" y="1970775"/>
            <a:ext cx="1136572" cy="1201950"/>
          </a:xfrm>
          <a:prstGeom prst="rect">
            <a:avLst/>
          </a:prstGeom>
          <a:noFill/>
          <a:ln>
            <a:noFill/>
          </a:ln>
        </p:spPr>
      </p:pic>
      <p:sp>
        <p:nvSpPr>
          <p:cNvPr id="125" name="Google Shape;125;p20"/>
          <p:cNvSpPr txBox="1"/>
          <p:nvPr/>
        </p:nvSpPr>
        <p:spPr>
          <a:xfrm>
            <a:off x="321775" y="3271375"/>
            <a:ext cx="8224800" cy="12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 Idle/Moving Sprite 1					</a:t>
            </a:r>
            <a:r>
              <a:rPr lang="en">
                <a:solidFill>
                  <a:schemeClr val="dk1"/>
                </a:solidFill>
                <a:latin typeface="Old Standard TT"/>
                <a:ea typeface="Old Standard TT"/>
                <a:cs typeface="Old Standard TT"/>
                <a:sym typeface="Old Standard TT"/>
              </a:rPr>
              <a:t>Moving Sprite 2</a:t>
            </a:r>
            <a:r>
              <a:rPr lang="en">
                <a:latin typeface="Old Standard TT"/>
                <a:ea typeface="Old Standard TT"/>
                <a:cs typeface="Old Standard TT"/>
                <a:sym typeface="Old Standard TT"/>
              </a:rPr>
              <a:t>					Jumping Sprite</a:t>
            </a:r>
            <a:endParaRPr>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Controls</a:t>
            </a:r>
            <a:endParaRPr/>
          </a:p>
        </p:txBody>
      </p:sp>
      <p:pic>
        <p:nvPicPr>
          <p:cNvPr id="131" name="Google Shape;131;p21"/>
          <p:cNvPicPr preferRelativeResize="0"/>
          <p:nvPr/>
        </p:nvPicPr>
        <p:blipFill>
          <a:blip r:embed="rId3">
            <a:alphaModFix/>
          </a:blip>
          <a:stretch>
            <a:fillRect/>
          </a:stretch>
        </p:blipFill>
        <p:spPr>
          <a:xfrm>
            <a:off x="372113" y="1014575"/>
            <a:ext cx="4784470" cy="3780475"/>
          </a:xfrm>
          <a:prstGeom prst="rect">
            <a:avLst/>
          </a:prstGeom>
          <a:noFill/>
          <a:ln>
            <a:noFill/>
          </a:ln>
        </p:spPr>
      </p:pic>
      <p:sp>
        <p:nvSpPr>
          <p:cNvPr id="132" name="Google Shape;132;p21"/>
          <p:cNvSpPr/>
          <p:nvPr/>
        </p:nvSpPr>
        <p:spPr>
          <a:xfrm>
            <a:off x="2977950" y="2332175"/>
            <a:ext cx="1503600" cy="885900"/>
          </a:xfrm>
          <a:prstGeom prst="frame">
            <a:avLst>
              <a:gd fmla="val 10433"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1"/>
          <p:cNvPicPr preferRelativeResize="0"/>
          <p:nvPr/>
        </p:nvPicPr>
        <p:blipFill>
          <a:blip r:embed="rId4">
            <a:alphaModFix/>
          </a:blip>
          <a:stretch>
            <a:fillRect/>
          </a:stretch>
        </p:blipFill>
        <p:spPr>
          <a:xfrm>
            <a:off x="5723438" y="-12"/>
            <a:ext cx="3381375" cy="2543175"/>
          </a:xfrm>
          <a:prstGeom prst="rect">
            <a:avLst/>
          </a:prstGeom>
          <a:noFill/>
          <a:ln>
            <a:noFill/>
          </a:ln>
        </p:spPr>
      </p:pic>
      <p:sp>
        <p:nvSpPr>
          <p:cNvPr id="134" name="Google Shape;134;p21"/>
          <p:cNvSpPr/>
          <p:nvPr/>
        </p:nvSpPr>
        <p:spPr>
          <a:xfrm rot="-1166598">
            <a:off x="4436393" y="1678704"/>
            <a:ext cx="2043116" cy="539884"/>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1"/>
          <p:cNvPicPr preferRelativeResize="0"/>
          <p:nvPr/>
        </p:nvPicPr>
        <p:blipFill>
          <a:blip r:embed="rId5">
            <a:alphaModFix/>
          </a:blip>
          <a:stretch>
            <a:fillRect/>
          </a:stretch>
        </p:blipFill>
        <p:spPr>
          <a:xfrm>
            <a:off x="6129833" y="2782971"/>
            <a:ext cx="2857500" cy="1962150"/>
          </a:xfrm>
          <a:prstGeom prst="rect">
            <a:avLst/>
          </a:prstGeom>
          <a:noFill/>
          <a:ln>
            <a:noFill/>
          </a:ln>
        </p:spPr>
      </p:pic>
      <p:sp>
        <p:nvSpPr>
          <p:cNvPr id="136" name="Google Shape;136;p21"/>
          <p:cNvSpPr/>
          <p:nvPr/>
        </p:nvSpPr>
        <p:spPr>
          <a:xfrm rot="309335">
            <a:off x="4501559" y="3019989"/>
            <a:ext cx="2043166" cy="539765"/>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