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00" r:id="rId3"/>
    <p:sldId id="297" r:id="rId4"/>
    <p:sldId id="299"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6"/>
    <p:restoredTop sz="97840"/>
  </p:normalViewPr>
  <p:slideViewPr>
    <p:cSldViewPr snapToGrid="0">
      <p:cViewPr varScale="1">
        <p:scale>
          <a:sx n="151" d="100"/>
          <a:sy n="151" d="100"/>
        </p:scale>
        <p:origin x="1200" y="5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a:t>
            </a:r>
            <a:r>
              <a:rPr lang="en-US" altLang="ko-KR" sz="1200" dirty="0" err="1">
                <a:solidFill>
                  <a:schemeClr val="accent6"/>
                </a:solidFill>
                <a:latin typeface="NanumBarunGothic" panose="020B0603020101020101" pitchFamily="34" charset="-127"/>
                <a:ea typeface="NanumBarunGothic" panose="020B0603020101020101" pitchFamily="34" charset="-127"/>
              </a:rPr>
              <a:t>UCorpus</a:t>
            </a:r>
            <a:r>
              <a:rPr lang="en-US" altLang="ko-KR" sz="1200" dirty="0">
                <a:solidFill>
                  <a:schemeClr val="accent6"/>
                </a:solidFill>
                <a:latin typeface="NanumBarunGothic" panose="020B0603020101020101" pitchFamily="34" charset="-127"/>
                <a:ea typeface="NanumBarunGothic" panose="020B0603020101020101" pitchFamily="34" charset="-127"/>
              </a:rPr>
              <a:t>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 which they are using to fine-tune their re-ranking model.</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The Author should define evaluation parameters "</a:t>
            </a:r>
            <a:r>
              <a:rPr lang="en-US" altLang="ko-KR" sz="1200" dirty="0" err="1">
                <a:solidFill>
                  <a:schemeClr val="accent6"/>
                </a:solidFill>
                <a:latin typeface="NanumBarunGothic" panose="020B0603020101020101" pitchFamily="34" charset="-127"/>
                <a:ea typeface="NanumBarunGothic" panose="020B0603020101020101" pitchFamily="34" charset="-127"/>
              </a:rPr>
              <a:t>eojeol</a:t>
            </a:r>
            <a:r>
              <a:rPr lang="en-US" altLang="ko-KR" sz="1200" dirty="0">
                <a:solidFill>
                  <a:schemeClr val="accent6"/>
                </a:solidFill>
                <a:latin typeface="NanumBarunGothic" panose="020B0603020101020101" pitchFamily="34" charset="-127"/>
                <a:ea typeface="NanumBarunGothic" panose="020B0603020101020101" pitchFamily="34" charset="-127"/>
              </a:rPr>
              <a:t>" accuracy and "morpheme F1" score.</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즉 세종</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유코퍼스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에브리원</a:t>
            </a:r>
            <a:r>
              <a:rPr lang="ko-KR" altLang="en-US" sz="1200" dirty="0">
                <a:solidFill>
                  <a:schemeClr val="accent6"/>
                </a:solidFill>
                <a:latin typeface="NanumBarunGothic" panose="020B0603020101020101" pitchFamily="34" charset="-127"/>
                <a:ea typeface="NanumBarunGothic" panose="020B0603020101020101" pitchFamily="34" charset="-127"/>
              </a:rPr>
              <a:t> 말뭉치를 언급했습니다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말뭉치의 특징</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수치</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아니오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a:t>
            </a:r>
            <a:r>
              <a:rPr lang="ko-KR" altLang="en-US" sz="1200" dirty="0" err="1">
                <a:solidFill>
                  <a:schemeClr val="accent6"/>
                </a:solidFill>
                <a:latin typeface="NanumBarunGothic" panose="020B0603020101020101" pitchFamily="34" charset="-127"/>
                <a:ea typeface="NanumBarunGothic" panose="020B0603020101020101" pitchFamily="34" charset="-127"/>
              </a:rPr>
              <a:t>다른지에</a:t>
            </a:r>
            <a:r>
              <a:rPr lang="ko-KR" altLang="en-US" sz="1200" dirty="0">
                <a:solidFill>
                  <a:schemeClr val="accent6"/>
                </a:solidFill>
                <a:latin typeface="NanumBarunGothic" panose="020B0603020101020101" pitchFamily="34" charset="-127"/>
                <a:ea typeface="NanumBarunGothic" panose="020B0603020101020101" pitchFamily="34" charset="-127"/>
              </a:rPr>
              <a:t> 대한 정보를 추가해야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자신이 제안한 형태소 분석 방법</a:t>
            </a:r>
            <a:r>
              <a:rPr lang="en-US" altLang="ko-KR" sz="1200" dirty="0">
                <a:solidFill>
                  <a:schemeClr val="accent6"/>
                </a:solidFill>
                <a:latin typeface="NanumBarunGothic" panose="020B0603020101020101" pitchFamily="34" charset="-127"/>
                <a:ea typeface="NanumBarunGothic" panose="020B0603020101020101" pitchFamily="34" charset="-127"/>
              </a:rPr>
              <a:t>(Re-ranking BERT </a:t>
            </a:r>
            <a:r>
              <a:rPr lang="ko-KR" altLang="en-US" sz="1200" dirty="0">
                <a:solidFill>
                  <a:schemeClr val="accent6"/>
                </a:solidFill>
                <a:latin typeface="NanumBarunGothic" panose="020B0603020101020101" pitchFamily="34" charset="-127"/>
                <a:ea typeface="NanumBarunGothic" panose="020B0603020101020101" pitchFamily="34" charset="-127"/>
              </a:rPr>
              <a:t>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dirty="0">
                <a:solidFill>
                  <a:schemeClr val="accent6"/>
                </a:solidFill>
                <a:latin typeface="NanumBarunGothic" panose="020B0603020101020101" pitchFamily="34" charset="-127"/>
                <a:ea typeface="NanumBarunGothic" panose="020B0603020101020101" pitchFamily="34" charset="-127"/>
              </a:rPr>
              <a:t>(KPF-BERT, ETRI-ELECTRA,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에 대한 추가 정보를 제공해야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a:t>
            </a:r>
            <a:r>
              <a:rPr lang="ko-KR" altLang="en-US" sz="1200" dirty="0">
                <a:solidFill>
                  <a:schemeClr val="accent6"/>
                </a:solidFill>
                <a:latin typeface="NanumBarunGothic" panose="020B0603020101020101" pitchFamily="34" charset="-127"/>
                <a:ea typeface="NanumBarunGothic" panose="020B0603020101020101" pitchFamily="34" charset="-127"/>
              </a:rPr>
              <a:t>저자는 평가 파라미터인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어절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정확도와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형태소 </a:t>
            </a:r>
            <a:r>
              <a:rPr lang="en-US" altLang="ko-KR" sz="1200" dirty="0">
                <a:solidFill>
                  <a:schemeClr val="accent6"/>
                </a:solidFill>
                <a:latin typeface="NanumBarunGothic" panose="020B0603020101020101" pitchFamily="34" charset="-127"/>
                <a:ea typeface="NanumBarunGothic" panose="020B0603020101020101" pitchFamily="34" charset="-127"/>
              </a:rPr>
              <a:t>F1' </a:t>
            </a:r>
            <a:r>
              <a:rPr lang="ko-KR" altLang="en-US" sz="1200" dirty="0">
                <a:solidFill>
                  <a:schemeClr val="accent6"/>
                </a:solidFill>
                <a:latin typeface="NanumBarunGothic" panose="020B0603020101020101" pitchFamily="34" charset="-127"/>
                <a:ea typeface="NanumBarunGothic" panose="020B0603020101020101" pitchFamily="34" charset="-127"/>
              </a:rPr>
              <a:t>점수를 정의해야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a:t>
            </a:r>
            <a:r>
              <a:rPr lang="ko-KR" altLang="en-US" sz="1200" dirty="0">
                <a:solidFill>
                  <a:schemeClr val="accent6"/>
                </a:solidFill>
                <a:latin typeface="NanumBarunGothic" panose="020B0603020101020101" pitchFamily="34" charset="-127"/>
                <a:ea typeface="NanumBarunGothic" panose="020B0603020101020101" pitchFamily="34" charset="-127"/>
              </a:rPr>
              <a:t>저자는 도구</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8. 5.5</a:t>
            </a:r>
            <a:r>
              <a:rPr lang="ko-KR" altLang="en-US" sz="1200" dirty="0">
                <a:solidFill>
                  <a:schemeClr val="accent6"/>
                </a:solidFill>
                <a:latin typeface="NanumBarunGothic" panose="020B0603020101020101" pitchFamily="34" charset="-127"/>
                <a:ea typeface="NanumBarunGothic" panose="020B0603020101020101" pitchFamily="34" charset="-127"/>
              </a:rPr>
              <a:t>항의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모델을 포함한 전체 형태소 분석 모델이 실시간 처리에 적합하지 않다</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는 항목에 그 이유를 상세히 설명해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endParaRPr lang="ko-KR" altLang="en-US" sz="1200" dirty="0">
              <a:solidFill>
                <a:schemeClr val="accent6"/>
              </a:solidFill>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dirty="0">
                <a:latin typeface="NanumBarunGothic" panose="020B0603020101020101" pitchFamily="34" charset="-127"/>
                <a:ea typeface="NanumBarunGothic" panose="020B0603020101020101" pitchFamily="34" charset="-127"/>
              </a:rPr>
              <a:t>Reviewer 2:</a:t>
            </a:r>
            <a:endParaRPr lang="ko-KR" altLang="en-US" sz="2000" dirty="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The re-ranking performance should explain the need for Lattice + Transformer (Encoder)? and why transformers are used? How performance is increased using Lattice + Transformer (Encoder). What does the cost of performance, mean with the same computational resources? The Lattice + Transformer (Encoder) model needs to be explained more in detail with diagrams.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결과</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그림이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영어와 문법이 좋지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작은 문장을 사용하고 영어 원어민</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작가의 교정을 받는 것이 좋습니다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err="1">
                <a:solidFill>
                  <a:schemeClr val="accent6"/>
                </a:solidFill>
                <a:latin typeface="NanumBarunGothic" panose="020B0603020101020101" pitchFamily="34" charset="-127"/>
                <a:ea typeface="NanumBarunGothic" panose="020B0603020101020101" pitchFamily="34" charset="-127"/>
              </a:rPr>
              <a:t>딥러닝이</a:t>
            </a:r>
            <a:r>
              <a:rPr lang="ko-KR" altLang="en-US" sz="1200" dirty="0">
                <a:solidFill>
                  <a:schemeClr val="accent6"/>
                </a:solidFill>
                <a:latin typeface="NanumBarunGothic" panose="020B0603020101020101" pitchFamily="34" charset="-127"/>
                <a:ea typeface="NanumBarunGothic" panose="020B0603020101020101" pitchFamily="34" charset="-127"/>
              </a:rPr>
              <a:t> 사용되었지만 모델에 대한 설명이 도표로 제대로 되어 있지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모델에서 실험 결과로의 전환이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성능은 격자 </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a:t>
            </a:r>
            <a:r>
              <a:rPr lang="en-US" altLang="ko-KR" sz="1200" dirty="0">
                <a:solidFill>
                  <a:schemeClr val="accent6"/>
                </a:solidFill>
                <a:latin typeface="NanumBarunGothic" panose="020B0603020101020101" pitchFamily="34" charset="-127"/>
                <a:ea typeface="NanumBarunGothic" panose="020B0603020101020101" pitchFamily="34" charset="-127"/>
              </a:rPr>
              <a:t>((En)</a:t>
            </a:r>
            <a:r>
              <a:rPr lang="ko-KR" altLang="en-US" sz="1200" dirty="0">
                <a:solidFill>
                  <a:schemeClr val="accent6"/>
                </a:solidFill>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격자 </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a:t>
            </a:r>
            <a:r>
              <a:rPr lang="en-US" altLang="ko-KR" sz="1200" dirty="0">
                <a:solidFill>
                  <a:schemeClr val="accent6"/>
                </a:solidFill>
                <a:latin typeface="NanumBarunGothic" panose="020B0603020101020101" pitchFamily="34" charset="-127"/>
                <a:ea typeface="NanumBarunGothic" panose="020B0603020101020101" pitchFamily="34" charset="-127"/>
              </a:rPr>
              <a:t>(En)</a:t>
            </a:r>
            <a:r>
              <a:rPr lang="ko-KR" altLang="en-US" sz="1200" dirty="0">
                <a:solidFill>
                  <a:schemeClr val="accent6"/>
                </a:solidFill>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격자 </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a:t>
            </a:r>
            <a:r>
              <a:rPr lang="en-US" altLang="ko-KR" sz="1200" dirty="0">
                <a:solidFill>
                  <a:schemeClr val="accent6"/>
                </a:solidFill>
                <a:latin typeface="NanumBarunGothic" panose="020B0603020101020101" pitchFamily="34" charset="-127"/>
                <a:ea typeface="NanumBarunGothic" panose="020B0603020101020101" pitchFamily="34" charset="-127"/>
              </a:rPr>
              <a:t>(En) </a:t>
            </a:r>
            <a:r>
              <a:rPr lang="ko-KR" altLang="en-US" sz="1200" dirty="0">
                <a:solidFill>
                  <a:schemeClr val="accent6"/>
                </a:solidFill>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7. </a:t>
            </a:r>
            <a:r>
              <a:rPr lang="ko-KR" altLang="en-US" sz="1200" dirty="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Table 4 shows that Dictionary-based </a:t>
            </a:r>
            <a:r>
              <a:rPr lang="en-US" altLang="ko-KR" sz="1200" dirty="0" err="1">
                <a:solidFill>
                  <a:schemeClr val="accent6"/>
                </a:solidFill>
                <a:latin typeface="NanumBarunGothic" panose="020B0603020101020101" pitchFamily="34" charset="-127"/>
                <a:ea typeface="NanumBarunGothic" panose="020B0603020101020101" pitchFamily="34" charset="-127"/>
              </a:rPr>
              <a:t>rerank</a:t>
            </a:r>
            <a:r>
              <a:rPr lang="en-US" altLang="ko-KR" sz="1200" dirty="0">
                <a:solidFill>
                  <a:schemeClr val="accent6"/>
                </a:solidFill>
                <a:latin typeface="NanumBarunGothic" panose="020B0603020101020101" pitchFamily="34" charset="-127"/>
                <a:ea typeface="NanumBarunGothic" panose="020B0603020101020101" pitchFamily="34" charset="-127"/>
              </a:rPr>
              <a:t>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4. Table 5: Sejong data shows poor performance in other approaches and proposed with </a:t>
            </a:r>
            <a:r>
              <a:rPr lang="en-US" altLang="ko-KR" sz="1200" dirty="0" err="1">
                <a:latin typeface="NanumBarunGothic" panose="020B0603020101020101" pitchFamily="34" charset="-127"/>
                <a:ea typeface="NanumBarunGothic" panose="020B0603020101020101" pitchFamily="34" charset="-127"/>
              </a:rPr>
              <a:t>rerank</a:t>
            </a:r>
            <a:r>
              <a:rPr lang="en-US" altLang="ko-KR" sz="1200" dirty="0">
                <a:latin typeface="NanumBarunGothic" panose="020B0603020101020101" pitchFamily="34" charset="-127"/>
                <a:ea typeface="NanumBarunGothic" panose="020B0603020101020101" pitchFamily="34" charset="-127"/>
              </a:rPr>
              <a:t>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표 </a:t>
            </a:r>
            <a:r>
              <a:rPr lang="en-US" altLang="ko-KR" sz="1200" dirty="0">
                <a:solidFill>
                  <a:schemeClr val="accent6"/>
                </a:solidFill>
                <a:latin typeface="NanumBarunGothic" panose="020B0603020101020101" pitchFamily="34" charset="-127"/>
                <a:ea typeface="NanumBarunGothic" panose="020B0603020101020101" pitchFamily="34" charset="-127"/>
              </a:rPr>
              <a:t>3</a:t>
            </a:r>
            <a:r>
              <a:rPr lang="ko-KR" altLang="en-US" sz="1200" dirty="0">
                <a:solidFill>
                  <a:schemeClr val="accent6"/>
                </a:solidFill>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심지어는 사전 기반</a:t>
            </a:r>
            <a:r>
              <a:rPr lang="en-US" altLang="ko-KR" sz="1200" dirty="0">
                <a:solidFill>
                  <a:schemeClr val="accent6"/>
                </a:solidFill>
                <a:latin typeface="NanumBarunGothic" panose="020B0603020101020101" pitchFamily="34" charset="-127"/>
                <a:ea typeface="NanumBarunGothic" panose="020B0603020101020101" pitchFamily="34" charset="-127"/>
              </a:rPr>
              <a:t>(written)</a:t>
            </a:r>
            <a:r>
              <a:rPr lang="ko-KR" altLang="en-US" sz="1200" dirty="0">
                <a:solidFill>
                  <a:schemeClr val="accent6"/>
                </a:solidFill>
                <a:latin typeface="NanumBarunGothic" panose="020B0603020101020101" pitchFamily="34" charset="-127"/>
                <a:ea typeface="NanumBarunGothic" panose="020B0603020101020101" pitchFamily="34" charset="-127"/>
              </a:rPr>
              <a:t>보다 훨씬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표 </a:t>
            </a:r>
            <a:r>
              <a:rPr lang="en-US" altLang="ko-KR" sz="1200" dirty="0">
                <a:solidFill>
                  <a:schemeClr val="accent6"/>
                </a:solidFill>
                <a:latin typeface="NanumBarunGothic" panose="020B0603020101020101" pitchFamily="34" charset="-127"/>
                <a:ea typeface="NanumBarunGothic" panose="020B0603020101020101" pitchFamily="34" charset="-127"/>
              </a:rPr>
              <a:t>4</a:t>
            </a:r>
            <a:r>
              <a:rPr lang="ko-KR" altLang="en-US" sz="1200" dirty="0">
                <a:solidFill>
                  <a:schemeClr val="accent6"/>
                </a:solidFill>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그러나 음절 기반은 </a:t>
            </a:r>
            <a:r>
              <a:rPr lang="en-US" altLang="ko-KR" sz="1200" dirty="0">
                <a:solidFill>
                  <a:schemeClr val="accent6"/>
                </a:solidFill>
                <a:latin typeface="NanumBarunGothic" panose="020B0603020101020101" pitchFamily="34" charset="-127"/>
                <a:ea typeface="NanumBarunGothic" panose="020B0603020101020101" pitchFamily="34" charset="-127"/>
              </a:rPr>
              <a:t>UC+EC(written and spoken)</a:t>
            </a:r>
            <a:r>
              <a:rPr lang="ko-KR" altLang="en-US" sz="1200" dirty="0">
                <a:solidFill>
                  <a:schemeClr val="accent6"/>
                </a:solidFill>
                <a:latin typeface="NanumBarunGothic" panose="020B0603020101020101" pitchFamily="34" charset="-127"/>
                <a:ea typeface="NanumBarunGothic" panose="020B0603020101020101" pitchFamily="34" charset="-127"/>
              </a:rPr>
              <a:t>에서 경쟁력이 있는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그 이유를 설명하거나 추측할 수 있나요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3. 9</a:t>
            </a:r>
            <a:r>
              <a:rPr lang="ko-KR" altLang="en-US" sz="1200" dirty="0">
                <a:solidFill>
                  <a:schemeClr val="accent6"/>
                </a:solidFill>
                <a:latin typeface="NanumBarunGothic" panose="020B0603020101020101" pitchFamily="34" charset="-127"/>
                <a:ea typeface="NanumBarunGothic" panose="020B0603020101020101" pitchFamily="34" charset="-127"/>
              </a:rPr>
              <a:t>페이지</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왼쪽 아래에서 다섯 번째 줄</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이러한 성능 향상</a:t>
            </a:r>
            <a:r>
              <a:rPr lang="en-US" altLang="ko-KR" sz="1200" dirty="0">
                <a:solidFill>
                  <a:schemeClr val="accent6"/>
                </a:solidFill>
                <a:latin typeface="NanumBarunGothic" panose="020B0603020101020101" pitchFamily="34" charset="-127"/>
                <a:ea typeface="NanumBarunGothic" panose="020B0603020101020101" pitchFamily="34" charset="-127"/>
              </a:rPr>
              <a:t>.... UC+EC(written </a:t>
            </a:r>
            <a:r>
              <a:rPr lang="ko-KR" altLang="en-US" sz="1200" dirty="0">
                <a:solidFill>
                  <a:schemeClr val="accent6"/>
                </a:solidFill>
                <a:latin typeface="NanumBarunGothic" panose="020B0603020101020101" pitchFamily="34" charset="-127"/>
                <a:ea typeface="NanumBarunGothic" panose="020B0603020101020101" pitchFamily="34" charset="-127"/>
              </a:rPr>
              <a:t>및 </a:t>
            </a:r>
            <a:r>
              <a:rPr lang="en-US" altLang="ko-KR" sz="1200" dirty="0">
                <a:solidFill>
                  <a:schemeClr val="accent6"/>
                </a:solidFill>
                <a:latin typeface="NanumBarunGothic" panose="020B0603020101020101" pitchFamily="34" charset="-127"/>
                <a:ea typeface="NanumBarunGothic" panose="020B0603020101020101" pitchFamily="34" charset="-127"/>
              </a:rPr>
              <a:t>spoken)</a:t>
            </a:r>
            <a:r>
              <a:rPr lang="ko-KR" altLang="en-US" sz="1200" dirty="0">
                <a:solidFill>
                  <a:schemeClr val="accent6"/>
                </a:solidFill>
                <a:latin typeface="NanumBarunGothic" panose="020B0603020101020101" pitchFamily="34" charset="-127"/>
                <a:ea typeface="NanumBarunGothic" panose="020B0603020101020101" pitchFamily="34" charset="-127"/>
              </a:rPr>
              <a:t>의 경우 표 </a:t>
            </a:r>
            <a:r>
              <a:rPr lang="en-US" altLang="ko-KR" sz="1200" dirty="0">
                <a:solidFill>
                  <a:schemeClr val="accent6"/>
                </a:solidFill>
                <a:latin typeface="NanumBarunGothic" panose="020B0603020101020101" pitchFamily="34" charset="-127"/>
                <a:ea typeface="NanumBarunGothic" panose="020B0603020101020101" pitchFamily="34" charset="-127"/>
              </a:rPr>
              <a:t>4</a:t>
            </a:r>
            <a:r>
              <a:rPr lang="ko-KR" altLang="en-US" sz="1200" dirty="0">
                <a:solidFill>
                  <a:schemeClr val="accent6"/>
                </a:solidFill>
                <a:latin typeface="NanumBarunGothic" panose="020B0603020101020101" pitchFamily="34" charset="-127"/>
                <a:ea typeface="NanumBarunGothic" panose="020B0603020101020101" pitchFamily="34" charset="-127"/>
              </a:rPr>
              <a:t>에 동의하기가 매우 어렵습니다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음절 기반과의 차이는 기껏해야 미미합니다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4. </a:t>
            </a:r>
            <a:r>
              <a:rPr lang="ko-KR" altLang="en-US" sz="1200" dirty="0">
                <a:latin typeface="NanumBarunGothic" panose="020B0603020101020101" pitchFamily="34" charset="-127"/>
                <a:ea typeface="NanumBarunGothic" panose="020B0603020101020101" pitchFamily="34" charset="-127"/>
              </a:rPr>
              <a:t>표 </a:t>
            </a:r>
            <a:r>
              <a:rPr lang="en-US" altLang="ko-KR" sz="1200" dirty="0">
                <a:latin typeface="NanumBarunGothic" panose="020B0603020101020101" pitchFamily="34" charset="-127"/>
                <a:ea typeface="NanumBarunGothic" panose="020B0603020101020101" pitchFamily="34" charset="-127"/>
              </a:rPr>
              <a:t>5: </a:t>
            </a:r>
            <a:r>
              <a:rPr lang="ko-KR" altLang="en-US" sz="1200" dirty="0">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dirty="0">
                <a:latin typeface="NanumBarunGothic" panose="020B0603020101020101" pitchFamily="34" charset="-127"/>
                <a:ea typeface="NanumBarunGothic" panose="020B0603020101020101" pitchFamily="34" charset="-127"/>
              </a:rPr>
              <a:t>(</a:t>
            </a:r>
            <a:r>
              <a:rPr lang="ko-KR" altLang="en-US" sz="1200" dirty="0">
                <a:latin typeface="NanumBarunGothic" panose="020B0603020101020101" pitchFamily="34" charset="-127"/>
                <a:ea typeface="NanumBarunGothic" panose="020B0603020101020101" pitchFamily="34" charset="-127"/>
              </a:rPr>
              <a:t>표 </a:t>
            </a:r>
            <a:r>
              <a:rPr lang="en-US" altLang="ko-KR" sz="1200" dirty="0">
                <a:latin typeface="NanumBarunGothic" panose="020B0603020101020101" pitchFamily="34" charset="-127"/>
                <a:ea typeface="NanumBarunGothic" panose="020B0603020101020101" pitchFamily="34" charset="-127"/>
              </a:rPr>
              <a:t>3</a:t>
            </a:r>
            <a:r>
              <a:rPr lang="ko-KR" altLang="en-US" sz="1200" dirty="0">
                <a:latin typeface="NanumBarunGothic" panose="020B0603020101020101" pitchFamily="34" charset="-127"/>
                <a:ea typeface="NanumBarunGothic" panose="020B0603020101020101" pitchFamily="34" charset="-127"/>
              </a:rPr>
              <a:t>과 </a:t>
            </a:r>
            <a:r>
              <a:rPr lang="en-US" altLang="ko-KR" sz="1200" dirty="0">
                <a:latin typeface="NanumBarunGothic" panose="020B0603020101020101" pitchFamily="34" charset="-127"/>
                <a:ea typeface="NanumBarunGothic" panose="020B0603020101020101" pitchFamily="34" charset="-127"/>
              </a:rPr>
              <a:t>4</a:t>
            </a:r>
            <a:r>
              <a:rPr lang="ko-KR" altLang="en-US" sz="1200" dirty="0">
                <a:latin typeface="NanumBarunGothic" panose="020B0603020101020101" pitchFamily="34" charset="-127"/>
                <a:ea typeface="NanumBarunGothic" panose="020B0603020101020101" pitchFamily="34" charset="-127"/>
              </a:rPr>
              <a:t>에서</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하지만 표 </a:t>
            </a:r>
            <a:r>
              <a:rPr lang="en-US" altLang="ko-KR" sz="1200" dirty="0">
                <a:latin typeface="NanumBarunGothic" panose="020B0603020101020101" pitchFamily="34" charset="-127"/>
                <a:ea typeface="NanumBarunGothic" panose="020B0603020101020101" pitchFamily="34" charset="-127"/>
              </a:rPr>
              <a:t>5</a:t>
            </a:r>
            <a:r>
              <a:rPr lang="ko-KR" altLang="en-US" sz="1200" dirty="0">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다른 데이터 집합으로 시도해 보셨나요</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2746</TotalTime>
  <Words>2253</Words>
  <Application>Microsoft Office PowerPoint</Application>
  <PresentationFormat>와이드스크린</PresentationFormat>
  <Paragraphs>72</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NanumBarunGothic</vt:lpstr>
      <vt:lpstr>맑은 고딕</vt:lpstr>
      <vt:lpstr>Arial</vt:lpstr>
      <vt:lpstr>Office 테마</vt:lpstr>
      <vt:lpstr>Decision Letter</vt:lpstr>
      <vt:lpstr>Reviewer 1:</vt:lpstr>
      <vt:lpstr>Reviewer 2:</vt:lpstr>
      <vt:lpstr>Reviewer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323</cp:revision>
  <dcterms:created xsi:type="dcterms:W3CDTF">2023-11-24T05:25:34Z</dcterms:created>
  <dcterms:modified xsi:type="dcterms:W3CDTF">2023-12-04T05:57:34Z</dcterms:modified>
</cp:coreProperties>
</file>