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6" r:id="rId2"/>
    <p:sldId id="300" r:id="rId3"/>
    <p:sldId id="297" r:id="rId4"/>
    <p:sldId id="299" r:id="rId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6"/>
    <p:restoredTop sz="97840"/>
  </p:normalViewPr>
  <p:slideViewPr>
    <p:cSldViewPr snapToGrid="0">
      <p:cViewPr varScale="1">
        <p:scale>
          <a:sx n="95" d="100"/>
          <a:sy n="95" d="100"/>
        </p:scale>
        <p:origin x="69" y="1500"/>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11CFBD-0868-07E9-7E42-347C03C86CD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B83593DC-3B57-598F-2A71-96EA6EF9E122}"/>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D2D418A5-C868-07E0-B09D-44DD9EF20AB5}"/>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BAC8C0CD-DEB1-BBF3-F7AB-EB9F2C63432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1990472-D4A8-29C6-A547-ABBA4C6A7A4E}"/>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72863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F822E0-B286-F1C3-D6FD-A65A61690B95}"/>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B2598E22-7E0A-BF62-02B4-4741E5CB9816}"/>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5D14736-4FBD-E275-B6D7-AE55611B47F0}"/>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E1D502E2-2004-0908-D95F-53D93940130D}"/>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73F5437-DA0C-332E-83F8-598C341E3A9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7413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6F21E0B-DE2B-3B1C-A7B9-430E98C603A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24D0A718-CEC0-96BE-36F8-32A1990A3AF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B926F62-2A94-B486-0C75-7817949A3126}"/>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8B36734-ED33-0F14-A26F-E2DE7550DE41}"/>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23600E5-0B48-355C-3C7A-67F74213655F}"/>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03427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5A59F8-B53A-B6E3-9212-4FFEC34944E2}"/>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D00A6807-952D-A352-6FF1-3889C1D5D0F0}"/>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129D126-5E47-195D-F07D-8BA7780DBAC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F25D84F6-4295-C403-2DC4-702DE593871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9612A0C2-63F7-D4EE-D873-CD1676E43AE7}"/>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49173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1FEE5E-2B91-2FAA-99D3-62DCF8AF7632}"/>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6FEBB6CF-3446-6E36-84E6-FCC389F64A2E}"/>
              </a:ext>
            </a:extLst>
          </p:cNvPr>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3" indent="0">
              <a:buNone/>
              <a:defRPr sz="1801">
                <a:solidFill>
                  <a:schemeClr val="tx1">
                    <a:tint val="75000"/>
                  </a:schemeClr>
                </a:solidFill>
              </a:defRPr>
            </a:lvl3pPr>
            <a:lvl4pPr marL="1371634"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9" indent="0">
              <a:buNone/>
              <a:defRPr sz="1600">
                <a:solidFill>
                  <a:schemeClr val="tx1">
                    <a:tint val="75000"/>
                  </a:schemeClr>
                </a:solidFill>
              </a:defRPr>
            </a:lvl7pPr>
            <a:lvl8pPr marL="3200480" indent="0">
              <a:buNone/>
              <a:defRPr sz="1600">
                <a:solidFill>
                  <a:schemeClr val="tx1">
                    <a:tint val="75000"/>
                  </a:schemeClr>
                </a:solidFill>
              </a:defRPr>
            </a:lvl8pPr>
            <a:lvl9pPr marL="3657691"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4E6533A-1B1E-EB48-BBF8-8CD55BE03F73}"/>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A7310F63-F609-639F-B200-0CED4BCD4E5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89BED6D-2C44-09AD-139F-4F12184682E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68740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32CD5E-7C13-F56A-6472-1D7257D9B26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F444CD7A-54F5-ED46-4246-89323D54B4E6}"/>
              </a:ext>
            </a:extLst>
          </p:cNvPr>
          <p:cNvSpPr>
            <a:spLocks noGrp="1"/>
          </p:cNvSpPr>
          <p:nvPr>
            <p:ph sz="half" idx="1"/>
          </p:nvPr>
        </p:nvSpPr>
        <p:spPr>
          <a:xfrm>
            <a:off x="838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29150DDB-B95B-74CF-90B2-0A905C123D51}"/>
              </a:ext>
            </a:extLst>
          </p:cNvPr>
          <p:cNvSpPr>
            <a:spLocks noGrp="1"/>
          </p:cNvSpPr>
          <p:nvPr>
            <p:ph sz="half" idx="2"/>
          </p:nvPr>
        </p:nvSpPr>
        <p:spPr>
          <a:xfrm>
            <a:off x="6172201"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95A0F0D0-932B-E1B3-B3EB-C3B7D38B2142}"/>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B19CA63A-14AA-6D02-5E0F-EC2AEE927F42}"/>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585F11E4-2D62-FED4-D69A-5618B39711CA}"/>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88373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8FF4B2-0D9E-5D61-67BA-CE8D29DF3B32}"/>
              </a:ext>
            </a:extLst>
          </p:cNvPr>
          <p:cNvSpPr>
            <a:spLocks noGrp="1"/>
          </p:cNvSpPr>
          <p:nvPr>
            <p:ph type="title"/>
          </p:nvPr>
        </p:nvSpPr>
        <p:spPr>
          <a:xfrm>
            <a:off x="839790" y="365126"/>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333FB7-A846-5258-50F4-89BE5C7D760E}"/>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3D7ED86B-9B15-E5F1-4DAA-B3C42125C702}"/>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F832059D-8A77-DE9C-7D1F-E3B92D4B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D35E249-C7AE-28B3-F677-0EDD865E863B}"/>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73A59455-772C-F8F3-6844-054DAFC4BAE7}"/>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8" name="바닥글 개체 틀 7">
            <a:extLst>
              <a:ext uri="{FF2B5EF4-FFF2-40B4-BE49-F238E27FC236}">
                <a16:creationId xmlns:a16="http://schemas.microsoft.com/office/drawing/2014/main" id="{B9312B1C-AA83-CF99-569A-33175EC89F22}"/>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3185111E-D355-32AD-2BA1-6B13162E62E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231118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7C50A9-AE54-2F7F-BF97-3601C5619F7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EC33EA94-B5E4-8E9C-358E-E373D169433C}"/>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4" name="바닥글 개체 틀 3">
            <a:extLst>
              <a:ext uri="{FF2B5EF4-FFF2-40B4-BE49-F238E27FC236}">
                <a16:creationId xmlns:a16="http://schemas.microsoft.com/office/drawing/2014/main" id="{DAE4C0EC-5832-1AEE-6911-79FDF3F5911F}"/>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F87ABDC-0A6B-87FE-7E34-314247D05A7C}"/>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35446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A292AE3-1565-61C3-A4FF-086BCC265C3D}"/>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3" name="바닥글 개체 틀 2">
            <a:extLst>
              <a:ext uri="{FF2B5EF4-FFF2-40B4-BE49-F238E27FC236}">
                <a16:creationId xmlns:a16="http://schemas.microsoft.com/office/drawing/2014/main" id="{62410D34-954D-77A3-DD5E-97886006C11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CAFEC6B7-9DBA-BEF6-999E-DB49B0334186}"/>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428706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AFCFFB-28CF-3877-35E0-675AD302D9F3}"/>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02ADFBCE-AA6A-F8A7-072B-4E40458125D1}"/>
              </a:ext>
            </a:extLst>
          </p:cNvPr>
          <p:cNvSpPr>
            <a:spLocks noGrp="1"/>
          </p:cNvSpPr>
          <p:nvPr>
            <p:ph idx="1"/>
          </p:nvPr>
        </p:nvSpPr>
        <p:spPr>
          <a:xfrm>
            <a:off x="5183189" y="987426"/>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62635D06-A560-30C2-5DE4-BA945E3CC2D9}"/>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575D125-A4D6-6DB6-6848-BCFDB9F8FCA8}"/>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686ECB5C-1FBB-F008-08A1-EB638AC357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CA856719-3FA5-BF9A-1E94-D27E3BB26A73}"/>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1330895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D0C294-F17F-5F67-D174-4EBE91FCA527}"/>
              </a:ext>
            </a:extLst>
          </p:cNvPr>
          <p:cNvSpPr>
            <a:spLocks noGrp="1"/>
          </p:cNvSpPr>
          <p:nvPr>
            <p:ph type="title"/>
          </p:nvPr>
        </p:nvSpPr>
        <p:spPr>
          <a:xfrm>
            <a:off x="839790" y="457200"/>
            <a:ext cx="3932238"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4835560-1C56-2728-6D37-D70AE3748C7F}"/>
              </a:ext>
            </a:extLst>
          </p:cNvPr>
          <p:cNvSpPr>
            <a:spLocks noGrp="1"/>
          </p:cNvSpPr>
          <p:nvPr>
            <p:ph type="pic" idx="1"/>
          </p:nvPr>
        </p:nvSpPr>
        <p:spPr>
          <a:xfrm>
            <a:off x="5183189" y="987426"/>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5BAEBDC-B641-3D20-B646-E07DD0EB711D}"/>
              </a:ext>
            </a:extLst>
          </p:cNvPr>
          <p:cNvSpPr>
            <a:spLocks noGrp="1"/>
          </p:cNvSpPr>
          <p:nvPr>
            <p:ph type="body" sz="half" idx="2"/>
          </p:nvPr>
        </p:nvSpPr>
        <p:spPr>
          <a:xfrm>
            <a:off x="839790"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157AFA5-C300-414D-9A4B-2FE12F7753EF}"/>
              </a:ext>
            </a:extLst>
          </p:cNvPr>
          <p:cNvSpPr>
            <a:spLocks noGrp="1"/>
          </p:cNvSpPr>
          <p:nvPr>
            <p:ph type="dt" sz="half" idx="10"/>
          </p:nvPr>
        </p:nvSpPr>
        <p:spPr/>
        <p:txBody>
          <a:bodyPr/>
          <a:lstStyle/>
          <a:p>
            <a:fld id="{1A643BF7-E2DE-1A46-8788-4C278B89FEED}" type="datetimeFigureOut">
              <a:t>2023-12-04</a:t>
            </a:fld>
            <a:endParaRPr kumimoji="1" lang="ko-KR" altLang="en-US"/>
          </a:p>
        </p:txBody>
      </p:sp>
      <p:sp>
        <p:nvSpPr>
          <p:cNvPr id="6" name="바닥글 개체 틀 5">
            <a:extLst>
              <a:ext uri="{FF2B5EF4-FFF2-40B4-BE49-F238E27FC236}">
                <a16:creationId xmlns:a16="http://schemas.microsoft.com/office/drawing/2014/main" id="{9AA17A64-3715-F4B2-6837-AE247DFB5E0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AF1209F7-57FF-B7E4-BDA6-FE36D86B51E1}"/>
              </a:ext>
            </a:extLst>
          </p:cNvPr>
          <p:cNvSpPr>
            <a:spLocks noGrp="1"/>
          </p:cNvSpPr>
          <p:nvPr>
            <p:ph type="sldNum" sz="quarter" idx="12"/>
          </p:nvPr>
        </p:nvSpPr>
        <p:spPr/>
        <p:txBody>
          <a:bodyPr/>
          <a:lstStyle/>
          <a:p>
            <a:fld id="{96936CDD-40B2-D94C-B6FC-3110168C0268}" type="slidenum">
              <a:t>‹#›</a:t>
            </a:fld>
            <a:endParaRPr kumimoji="1" lang="ko-KR" altLang="en-US"/>
          </a:p>
        </p:txBody>
      </p:sp>
    </p:spTree>
    <p:extLst>
      <p:ext uri="{BB962C8B-B14F-4D97-AF65-F5344CB8AC3E}">
        <p14:creationId xmlns:p14="http://schemas.microsoft.com/office/powerpoint/2010/main" val="52442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D319F16-667B-713C-D547-6D251511755D}"/>
              </a:ext>
            </a:extLst>
          </p:cNvPr>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9FEF2D9-E0EF-AD50-B0EB-0685DA4B88F9}"/>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9094F79C-87B3-95E4-2D9A-DCFD6A9871DC}"/>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43BF7-E2DE-1A46-8788-4C278B89FEED}" type="datetimeFigureOut">
              <a:t>2023-12-04</a:t>
            </a:fld>
            <a:endParaRPr kumimoji="1" lang="ko-KR" altLang="en-US"/>
          </a:p>
        </p:txBody>
      </p:sp>
      <p:sp>
        <p:nvSpPr>
          <p:cNvPr id="5" name="바닥글 개체 틀 4">
            <a:extLst>
              <a:ext uri="{FF2B5EF4-FFF2-40B4-BE49-F238E27FC236}">
                <a16:creationId xmlns:a16="http://schemas.microsoft.com/office/drawing/2014/main" id="{70903B83-B421-F438-7B7C-02C01AE34616}"/>
              </a:ext>
            </a:extLst>
          </p:cNvPr>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847E435-73B4-EDA3-12B9-930E1C67CA5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36CDD-40B2-D94C-B6FC-3110168C0268}" type="slidenum">
              <a:t>‹#›</a:t>
            </a:fld>
            <a:endParaRPr kumimoji="1" lang="ko-KR" altLang="en-US"/>
          </a:p>
        </p:txBody>
      </p:sp>
    </p:spTree>
    <p:extLst>
      <p:ext uri="{BB962C8B-B14F-4D97-AF65-F5344CB8AC3E}">
        <p14:creationId xmlns:p14="http://schemas.microsoft.com/office/powerpoint/2010/main" val="636159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23"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1"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1"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ko-KR"/>
      </a:defPPr>
      <a:lvl1pPr marL="0" algn="l" defTabSz="914423" rtl="0" eaLnBrk="1" latinLnBrk="1" hangingPunct="1">
        <a:defRPr sz="1801" kern="1200">
          <a:solidFill>
            <a:schemeClr val="tx1"/>
          </a:solidFill>
          <a:latin typeface="+mn-lt"/>
          <a:ea typeface="+mn-ea"/>
          <a:cs typeface="+mn-cs"/>
        </a:defRPr>
      </a:lvl1pPr>
      <a:lvl2pPr marL="457211" algn="l" defTabSz="914423" rtl="0" eaLnBrk="1" latinLnBrk="1" hangingPunct="1">
        <a:defRPr sz="1801" kern="1200">
          <a:solidFill>
            <a:schemeClr val="tx1"/>
          </a:solidFill>
          <a:latin typeface="+mn-lt"/>
          <a:ea typeface="+mn-ea"/>
          <a:cs typeface="+mn-cs"/>
        </a:defRPr>
      </a:lvl2pPr>
      <a:lvl3pPr marL="914423" algn="l" defTabSz="914423" rtl="0" eaLnBrk="1" latinLnBrk="1" hangingPunct="1">
        <a:defRPr sz="1801" kern="1200">
          <a:solidFill>
            <a:schemeClr val="tx1"/>
          </a:solidFill>
          <a:latin typeface="+mn-lt"/>
          <a:ea typeface="+mn-ea"/>
          <a:cs typeface="+mn-cs"/>
        </a:defRPr>
      </a:lvl3pPr>
      <a:lvl4pPr marL="1371634" algn="l" defTabSz="914423" rtl="0" eaLnBrk="1" latinLnBrk="1" hangingPunct="1">
        <a:defRPr sz="1801" kern="1200">
          <a:solidFill>
            <a:schemeClr val="tx1"/>
          </a:solidFill>
          <a:latin typeface="+mn-lt"/>
          <a:ea typeface="+mn-ea"/>
          <a:cs typeface="+mn-cs"/>
        </a:defRPr>
      </a:lvl4pPr>
      <a:lvl5pPr marL="1828846" algn="l" defTabSz="914423" rtl="0" eaLnBrk="1" latinLnBrk="1" hangingPunct="1">
        <a:defRPr sz="1801" kern="1200">
          <a:solidFill>
            <a:schemeClr val="tx1"/>
          </a:solidFill>
          <a:latin typeface="+mn-lt"/>
          <a:ea typeface="+mn-ea"/>
          <a:cs typeface="+mn-cs"/>
        </a:defRPr>
      </a:lvl5pPr>
      <a:lvl6pPr marL="2286057" algn="l" defTabSz="914423" rtl="0" eaLnBrk="1" latinLnBrk="1" hangingPunct="1">
        <a:defRPr sz="1801" kern="1200">
          <a:solidFill>
            <a:schemeClr val="tx1"/>
          </a:solidFill>
          <a:latin typeface="+mn-lt"/>
          <a:ea typeface="+mn-ea"/>
          <a:cs typeface="+mn-cs"/>
        </a:defRPr>
      </a:lvl6pPr>
      <a:lvl7pPr marL="2743269" algn="l" defTabSz="914423" rtl="0" eaLnBrk="1" latinLnBrk="1" hangingPunct="1">
        <a:defRPr sz="1801" kern="1200">
          <a:solidFill>
            <a:schemeClr val="tx1"/>
          </a:solidFill>
          <a:latin typeface="+mn-lt"/>
          <a:ea typeface="+mn-ea"/>
          <a:cs typeface="+mn-cs"/>
        </a:defRPr>
      </a:lvl7pPr>
      <a:lvl8pPr marL="3200480" algn="l" defTabSz="914423" rtl="0" eaLnBrk="1" latinLnBrk="1" hangingPunct="1">
        <a:defRPr sz="1801" kern="1200">
          <a:solidFill>
            <a:schemeClr val="tx1"/>
          </a:solidFill>
          <a:latin typeface="+mn-lt"/>
          <a:ea typeface="+mn-ea"/>
          <a:cs typeface="+mn-cs"/>
        </a:defRPr>
      </a:lvl8pPr>
      <a:lvl9pPr marL="3657691" algn="l" defTabSz="914423" rtl="0" eaLnBrk="1" latinLnBrk="1"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Decision Letter</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70000" lnSpcReduction="20000"/>
          </a:bodyPr>
          <a:lstStyle/>
          <a:p>
            <a:pPr marL="0" indent="0">
              <a:lnSpc>
                <a:spcPct val="170000"/>
              </a:lnSpc>
              <a:buNone/>
            </a:pPr>
            <a:r>
              <a:rPr lang="en-US" altLang="ko-KR" sz="1200">
                <a:latin typeface="NanumBarunGothic" panose="020B0603020101020101" pitchFamily="34" charset="-127"/>
                <a:ea typeface="NanumBarunGothic" panose="020B0603020101020101" pitchFamily="34" charset="-127"/>
              </a:rPr>
              <a:t>Manuscript ID etrij-2023-0364 entitled "Improvement of Korean Morphological Analysis System Through Transformer-based Re-ranking" which you submitted to ETRI Journal, has been reviewed.  The comments of the reviewer(s) are included at the bottom of this letter.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 reviewer(s) have recommended some minor revisions to your manuscript.  Therefore, I invite you to respond to the reviewer(s)' comments and revise your manuscript.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There are two ways to submit your revised manuscript. You may use the link below to submit your revision online with no need to enter log in details: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 PLEASE NOTE: This is a two-step process. After clicking on the link, you will be directed to a webpage to confirm. ***</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Alternatively log into https://mc.manuscriptcentral.com/etrij and enter your Author Center. You will find your manuscript title listed under "Manuscripts with Decisions."  Under "Actions," click on "Create a Revision."  Your manuscript number has been appended to denote a revision.  Please DO NOT upload your revised manuscripts as a new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You will be unable to make your revisions on the originally submitted version of the manuscript.  Instead, revise your manuscript using a word processing program and save it on your computer.  Please also highlight the changes to your manuscript within the document by using bold or colored text.</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the revised manuscript is prepared, you can upload it and submit it through your Author Center.</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When submitting your revised manuscript, you will be able to respond to the comments made by the reviewer(s) in the space provided.  You can use this space to document any changes you make to the original manuscript.  In order to expedite the processing of the revised manuscript, please be as specific as possible in your response to the reviewer(s).</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IMPORTANT:  Your original files are available to you when you upload your revised manuscript.  Please delete any redundant files before completing the submission.</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Because we are trying to facilitate timely publication of manuscripts submitted to ETRI Journal, your revised manuscript should be uploaded by 4-Dec-2023. If it is not possible for you to submit your revision in a reasonable amount of time, we may have to consider your paper as a new submission.  If you feel that you will be unable to submit your revision within the time allowed please contact the Editorial Office (etrij@etri.re.kr) to discuss the possibility of extending the revision time.</a:t>
            </a:r>
          </a:p>
          <a:p>
            <a:pPr marL="0" indent="0">
              <a:lnSpc>
                <a:spcPct val="170000"/>
              </a:lnSpc>
              <a:buNone/>
            </a:pPr>
            <a:r>
              <a:rPr lang="en-US" altLang="ko-KR" sz="1200">
                <a:latin typeface="NanumBarunGothic" panose="020B0603020101020101" pitchFamily="34" charset="-127"/>
                <a:ea typeface="NanumBarunGothic" panose="020B0603020101020101" pitchFamily="34" charset="-127"/>
              </a:rPr>
              <a:t>Once again, thank you for submitting your manuscript to ETRI Journal and I look forward to receiving your revision.</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70000" lnSpcReduction="20000"/>
          </a:bodyPr>
          <a:lstStyle/>
          <a:p>
            <a:pPr marL="0" indent="0">
              <a:lnSpc>
                <a:spcPct val="200000"/>
              </a:lnSpc>
              <a:buNone/>
            </a:pPr>
            <a:r>
              <a:rPr lang="ko-KR" altLang="en-US" sz="1200">
                <a:latin typeface="NanumBarunGothic" panose="020B0603020101020101" pitchFamily="34" charset="-127"/>
                <a:ea typeface="NanumBarunGothic" panose="020B0603020101020101" pitchFamily="34" charset="-127"/>
              </a:rPr>
              <a:t>귀하께서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투고하신 </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이라는 제목의 원고 </a:t>
            </a:r>
            <a:r>
              <a:rPr lang="en-US" altLang="ko-KR" sz="1200">
                <a:latin typeface="NanumBarunGothic" panose="020B0603020101020101" pitchFamily="34" charset="-127"/>
                <a:ea typeface="NanumBarunGothic" panose="020B0603020101020101" pitchFamily="34" charset="-127"/>
              </a:rPr>
              <a:t>ID etrij-2023-0364</a:t>
            </a:r>
            <a:r>
              <a:rPr lang="ko-KR" altLang="en-US" sz="1200">
                <a:latin typeface="NanumBarunGothic" panose="020B0603020101020101" pitchFamily="34" charset="-127"/>
                <a:ea typeface="NanumBarunGothic" panose="020B0603020101020101" pitchFamily="34" charset="-127"/>
              </a:rPr>
              <a:t>에 대한 검토가 완료되었습니다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심사위원의 심사평은 본 공문 하단에 첨부되어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심사위원</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들</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은 원고를 약간 수정할 것을 권고하였습니다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따라서 검토자의 의견에 응답하여 원고를 수정하시기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제출하는 방법은 두 가지가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 링크를 사용하여 로그인 정보를 입력할 필요 없이 온라인으로 수정 원고를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참고</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과정은 </a:t>
            </a:r>
            <a:r>
              <a:rPr lang="en-US" altLang="ko-KR" sz="1200">
                <a:latin typeface="NanumBarunGothic" panose="020B0603020101020101" pitchFamily="34" charset="-127"/>
                <a:ea typeface="NanumBarunGothic" panose="020B0603020101020101" pitchFamily="34" charset="-127"/>
              </a:rPr>
              <a:t>2</a:t>
            </a:r>
            <a:r>
              <a:rPr lang="ko-KR" altLang="en-US" sz="1200">
                <a:latin typeface="NanumBarunGothic" panose="020B0603020101020101" pitchFamily="34" charset="-127"/>
                <a:ea typeface="NanumBarunGothic" panose="020B0603020101020101" pitchFamily="34" charset="-127"/>
              </a:rPr>
              <a:t>단계로 진행됩니다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링크를 클릭하면 확인을 위한 웹 페이지로 이동합니다</a:t>
            </a:r>
            <a:r>
              <a:rPr lang="en-US" altLang="ko-KR" sz="1200">
                <a:latin typeface="NanumBarunGothic" panose="020B0603020101020101" pitchFamily="34" charset="-127"/>
                <a:ea typeface="NanumBarunGothic" panose="020B0603020101020101" pitchFamily="34" charset="-127"/>
              </a:rPr>
              <a:t>. ***</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https://mc.manuscriptcentral.com/etrij?URL_MASK=9842646f72f549b8a785a34b063c88e2</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또는 </a:t>
            </a:r>
            <a:r>
              <a:rPr lang="en-US" altLang="ko-KR" sz="1200">
                <a:latin typeface="NanumBarunGothic" panose="020B0603020101020101" pitchFamily="34" charset="-127"/>
                <a:ea typeface="NanumBarunGothic" panose="020B0603020101020101" pitchFamily="34" charset="-127"/>
              </a:rPr>
              <a:t>https://mc.manuscriptcentral.com/etrij </a:t>
            </a:r>
            <a:r>
              <a:rPr lang="ko-KR" altLang="en-US" sz="1200">
                <a:latin typeface="NanumBarunGothic" panose="020B0603020101020101" pitchFamily="34" charset="-127"/>
                <a:ea typeface="NanumBarunGothic" panose="020B0603020101020101" pitchFamily="34" charset="-127"/>
              </a:rPr>
              <a:t>에 로그인하여 저자 센터로 들어가세요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결정이 내려진 원고</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에서 원고 제목을 찾을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작업</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아래에서 </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수정본 생성</a:t>
            </a:r>
            <a:r>
              <a:rPr lang="en-US" altLang="ko-KR" sz="1200">
                <a:latin typeface="NanumBarunGothic" panose="020B0603020101020101" pitchFamily="34" charset="-127"/>
                <a:ea typeface="NanumBarunGothic" panose="020B0603020101020101" pitchFamily="34" charset="-127"/>
              </a:rPr>
              <a:t>"</a:t>
            </a:r>
            <a:r>
              <a:rPr lang="ko-KR" altLang="en-US" sz="1200">
                <a:latin typeface="NanumBarunGothic" panose="020B0603020101020101" pitchFamily="34" charset="-127"/>
                <a:ea typeface="NanumBarunGothic" panose="020B0603020101020101" pitchFamily="34" charset="-127"/>
              </a:rPr>
              <a:t>을 클릭합니다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수정본을 나타내기 위해 원고 번호가 추가되었습니다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수정한 원고를 새 제출물로 업로드하지 마세요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원래 제출한 원고 버전에서는 수정 작업을 수행할 수 없습니다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대신 워드 프로세싱 프로그램을 사용하여 원고를 수정한 후 컴퓨터에 저장하세요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또한 굵은 글씨나 색상을 사용하여 문서 내에서 원고의 변경 사항을 강조하세요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 원고가 준비되면 이를 업로드하고 저자 센터를 통해 제출할 수 있습니다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수정된 원고를 제출할 때 제공된 공간에서 검토자의 의견에 응답할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이 공간을 사용하여 원본 원고의 변경 사항을 문서화할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수정된 원고를 신속하게 처리할 수 있도록 검토자에게 최대한 구체적으로 답변해 주세요</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중요</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수정 원고를 업로드할 때 원본 파일을 사용할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제출을 완료하기 전에 중복된 파일은 삭제하시기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투고된 원고의 적시 게재를 위해 수정된 원고는 </a:t>
            </a:r>
            <a:r>
              <a:rPr lang="en-US" altLang="ko-KR" sz="1200">
                <a:latin typeface="NanumBarunGothic" panose="020B0603020101020101" pitchFamily="34" charset="-127"/>
                <a:ea typeface="NanumBarunGothic" panose="020B0603020101020101" pitchFamily="34" charset="-127"/>
              </a:rPr>
              <a:t>2023</a:t>
            </a:r>
            <a:r>
              <a:rPr lang="ko-KR" altLang="en-US" sz="1200">
                <a:latin typeface="NanumBarunGothic" panose="020B0603020101020101" pitchFamily="34" charset="-127"/>
                <a:ea typeface="NanumBarunGothic" panose="020B0603020101020101" pitchFamily="34" charset="-127"/>
              </a:rPr>
              <a:t>년 </a:t>
            </a:r>
            <a:r>
              <a:rPr lang="en-US" altLang="ko-KR" sz="1200">
                <a:latin typeface="NanumBarunGothic" panose="020B0603020101020101" pitchFamily="34" charset="-127"/>
                <a:ea typeface="NanumBarunGothic" panose="020B0603020101020101" pitchFamily="34" charset="-127"/>
              </a:rPr>
              <a:t>12</a:t>
            </a:r>
            <a:r>
              <a:rPr lang="ko-KR" altLang="en-US" sz="1200">
                <a:latin typeface="NanumBarunGothic" panose="020B0603020101020101" pitchFamily="34" charset="-127"/>
                <a:ea typeface="NanumBarunGothic" panose="020B0603020101020101" pitchFamily="34" charset="-127"/>
              </a:rPr>
              <a:t>월 </a:t>
            </a:r>
            <a:r>
              <a:rPr lang="en-US" altLang="ko-KR" sz="1200">
                <a:latin typeface="NanumBarunGothic" panose="020B0603020101020101" pitchFamily="34" charset="-127"/>
                <a:ea typeface="NanumBarunGothic" panose="020B0603020101020101" pitchFamily="34" charset="-127"/>
              </a:rPr>
              <a:t>4</a:t>
            </a:r>
            <a:r>
              <a:rPr lang="ko-KR" altLang="en-US" sz="1200">
                <a:latin typeface="NanumBarunGothic" panose="020B0603020101020101" pitchFamily="34" charset="-127"/>
                <a:ea typeface="NanumBarunGothic" panose="020B0603020101020101" pitchFamily="34" charset="-127"/>
              </a:rPr>
              <a:t>일까지 업로드해 주시기 바랍니다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만약 합리적인 시간 내에 수정본 제출이 불가능할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신규 투고로 간주할 수 있습니다</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허용된 시간 내에 수정본을 제출할 수 없다고 생각되는 경우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편집실</a:t>
            </a:r>
            <a:r>
              <a:rPr lang="en-US" altLang="ko-KR" sz="1200">
                <a:latin typeface="NanumBarunGothic" panose="020B0603020101020101" pitchFamily="34" charset="-127"/>
                <a:ea typeface="NanumBarunGothic" panose="020B0603020101020101" pitchFamily="34" charset="-127"/>
              </a:rPr>
              <a:t>(etrij@etri.re.kr)</a:t>
            </a:r>
            <a:r>
              <a:rPr lang="ko-KR" altLang="en-US" sz="1200">
                <a:latin typeface="NanumBarunGothic" panose="020B0603020101020101" pitchFamily="34" charset="-127"/>
                <a:ea typeface="NanumBarunGothic" panose="020B0603020101020101" pitchFamily="34" charset="-127"/>
              </a:rPr>
              <a:t>로 연락하여 수정본 제출 기간 연장 가능성에 대해 논의해 주시기 바랍니다</a:t>
            </a:r>
            <a:r>
              <a:rPr lang="en-US" altLang="ko-KR" sz="1200">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a:latin typeface="NanumBarunGothic" panose="020B0603020101020101" pitchFamily="34" charset="-127"/>
                <a:ea typeface="NanumBarunGothic" panose="020B0603020101020101" pitchFamily="34" charset="-127"/>
              </a:rPr>
              <a:t>다시 한 번 </a:t>
            </a:r>
            <a:r>
              <a:rPr lang="en-US" altLang="ko-KR" sz="1200">
                <a:latin typeface="NanumBarunGothic" panose="020B0603020101020101" pitchFamily="34" charset="-127"/>
                <a:ea typeface="NanumBarunGothic" panose="020B0603020101020101" pitchFamily="34" charset="-127"/>
              </a:rPr>
              <a:t>ETRI </a:t>
            </a:r>
            <a:r>
              <a:rPr lang="ko-KR" altLang="en-US" sz="1200">
                <a:latin typeface="NanumBarunGothic" panose="020B0603020101020101" pitchFamily="34" charset="-127"/>
                <a:ea typeface="NanumBarunGothic" panose="020B0603020101020101" pitchFamily="34" charset="-127"/>
              </a:rPr>
              <a:t>저널에 원고를 투고해 주셔서 감사드리며</a:t>
            </a:r>
            <a:r>
              <a:rPr lang="en-US" altLang="ko-KR" sz="1200">
                <a:latin typeface="NanumBarunGothic" panose="020B0603020101020101" pitchFamily="34" charset="-127"/>
                <a:ea typeface="NanumBarunGothic" panose="020B0603020101020101" pitchFamily="34" charset="-127"/>
              </a:rPr>
              <a:t>, </a:t>
            </a:r>
            <a:r>
              <a:rPr lang="ko-KR" altLang="en-US" sz="1200">
                <a:latin typeface="NanumBarunGothic" panose="020B0603020101020101" pitchFamily="34" charset="-127"/>
                <a:ea typeface="NanumBarunGothic" panose="020B0603020101020101" pitchFamily="34" charset="-127"/>
              </a:rPr>
              <a:t>여러분의 수정본을 기다리겠습니다</a:t>
            </a:r>
            <a:r>
              <a:rPr lang="en-US" altLang="ko-KR" sz="1200">
                <a:latin typeface="NanumBarunGothic" panose="020B0603020101020101" pitchFamily="34" charset="-127"/>
                <a:ea typeface="NanumBarunGothic" panose="020B0603020101020101" pitchFamily="34" charset="-127"/>
              </a:rPr>
              <a:t>.</a:t>
            </a:r>
            <a:endParaRPr lang="ko-KR" altLang="en-US" sz="1200">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83210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1:</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85000" lnSpcReduction="10000"/>
          </a:bodyPr>
          <a:lstStyle/>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Authors have mentioned three corpus in papers i.e. Sejong, </a:t>
            </a:r>
            <a:r>
              <a:rPr lang="en-US" altLang="ko-KR" sz="1200" dirty="0" err="1">
                <a:solidFill>
                  <a:schemeClr val="accent6"/>
                </a:solidFill>
                <a:latin typeface="NanumBarunGothic" panose="020B0603020101020101" pitchFamily="34" charset="-127"/>
                <a:ea typeface="NanumBarunGothic" panose="020B0603020101020101" pitchFamily="34" charset="-127"/>
              </a:rPr>
              <a:t>UCorpus</a:t>
            </a:r>
            <a:r>
              <a:rPr lang="en-US" altLang="ko-KR" sz="1200" dirty="0">
                <a:solidFill>
                  <a:schemeClr val="accent6"/>
                </a:solidFill>
                <a:latin typeface="NanumBarunGothic" panose="020B0603020101020101" pitchFamily="34" charset="-127"/>
                <a:ea typeface="NanumBarunGothic" panose="020B0603020101020101" pitchFamily="34" charset="-127"/>
              </a:rPr>
              <a:t> and Everyone corpus. The Authors should mention detailed information of Sejong corpus (i.e. the characteristics, figures (in no's) and how they are using the corpus). They should mention information of all three corpus in separate paragraph after Introduction section. (Also mention the purpose of each corpus in paper). They can also mention the count of sentences/words using from all three corpus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In Related work section, The Author have mention the various morphological methods in reference form. They can elaborate and give a brief overview of past methods in tabular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Authors should add some more information on existing deep learning methods for morphological analysis and how they are different from their own proposed method.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The Author should show the step by step process of his own proposed method of morphological analysis Re-ranking BERT method) in block diagram form.</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Author should provide some more information on three pre-trained language models, KPF-BERT, ETRI-ELECTRA, and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 which they are using to fine-tune their re-ranking model.</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The Author should define evaluation parameters "</a:t>
            </a:r>
            <a:r>
              <a:rPr lang="en-US" altLang="ko-KR" sz="1200" dirty="0" err="1">
                <a:solidFill>
                  <a:schemeClr val="accent6"/>
                </a:solidFill>
                <a:latin typeface="NanumBarunGothic" panose="020B0603020101020101" pitchFamily="34" charset="-127"/>
                <a:ea typeface="NanumBarunGothic" panose="020B0603020101020101" pitchFamily="34" charset="-127"/>
              </a:rPr>
              <a:t>eojeol</a:t>
            </a:r>
            <a:r>
              <a:rPr lang="en-US" altLang="ko-KR" sz="1200" dirty="0">
                <a:solidFill>
                  <a:schemeClr val="accent6"/>
                </a:solidFill>
                <a:latin typeface="NanumBarunGothic" panose="020B0603020101020101" pitchFamily="34" charset="-127"/>
                <a:ea typeface="NanumBarunGothic" panose="020B0603020101020101" pitchFamily="34" charset="-127"/>
              </a:rPr>
              <a:t>" accuracy and "morpheme F1" score.</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The Authors should mention the training parameters separately in tabular form along with tool/software information.</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8. Please elaborate this line with reasons in section 5.5--"The entire morphological analysis model, including the re-ranking model, is not suitable for real-time processing."</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85000" lnSpcReduction="10000"/>
          </a:bodyPr>
          <a:lstStyle/>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저자들은 논문에서 세 개의 말뭉치</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즉 세종</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유코퍼스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에브리원</a:t>
            </a:r>
            <a:r>
              <a:rPr lang="ko-KR" altLang="en-US" sz="1200" dirty="0">
                <a:solidFill>
                  <a:schemeClr val="accent6"/>
                </a:solidFill>
                <a:latin typeface="NanumBarunGothic" panose="020B0603020101020101" pitchFamily="34" charset="-127"/>
                <a:ea typeface="NanumBarunGothic" panose="020B0603020101020101" pitchFamily="34" charset="-127"/>
              </a:rPr>
              <a:t> 말뭉치를 언급했습니다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저자는 세종 말뭉치에 대한 자세한 정보</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말뭉치의 특징</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수치</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아니오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말뭉치 활용 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를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세 말뭉치 모두에 대한 정보는 서론 뒤 별도의 단락에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각 말뭉치의 용도에 대해서도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세 말뭉치 모두에서 사용한 문장</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단어 개수를 표 형식으로 언급할 수도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관련 작업 섹션에서 저자는 다양한 형태소 분석 방법을 참고 형식으로 언급합니다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과거에 사용했던 방법들을 표 형식으로 간략하게 설명할 수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저자들은 형태소 분석을 위한 기존의 딥러닝 방법과 자신들이 제안한 방법과 어떻게 </a:t>
            </a:r>
            <a:r>
              <a:rPr lang="ko-KR" altLang="en-US" sz="1200" dirty="0" err="1">
                <a:solidFill>
                  <a:schemeClr val="accent6"/>
                </a:solidFill>
                <a:latin typeface="NanumBarunGothic" panose="020B0603020101020101" pitchFamily="34" charset="-127"/>
                <a:ea typeface="NanumBarunGothic" panose="020B0603020101020101" pitchFamily="34" charset="-127"/>
              </a:rPr>
              <a:t>다른지에</a:t>
            </a:r>
            <a:r>
              <a:rPr lang="ko-KR" altLang="en-US" sz="1200" dirty="0">
                <a:solidFill>
                  <a:schemeClr val="accent6"/>
                </a:solidFill>
                <a:latin typeface="NanumBarunGothic" panose="020B0603020101020101" pitchFamily="34" charset="-127"/>
                <a:ea typeface="NanumBarunGothic" panose="020B0603020101020101" pitchFamily="34" charset="-127"/>
              </a:rPr>
              <a:t> 대한 정보를 추가해야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자신이 제안한 형태소 분석 방법</a:t>
            </a:r>
            <a:r>
              <a:rPr lang="en-US" altLang="ko-KR" sz="1200" dirty="0">
                <a:solidFill>
                  <a:schemeClr val="accent6"/>
                </a:solidFill>
                <a:latin typeface="NanumBarunGothic" panose="020B0603020101020101" pitchFamily="34" charset="-127"/>
                <a:ea typeface="NanumBarunGothic" panose="020B0603020101020101" pitchFamily="34" charset="-127"/>
              </a:rPr>
              <a:t>(Re-ranking BERT </a:t>
            </a:r>
            <a:r>
              <a:rPr lang="ko-KR" altLang="en-US" sz="1200" dirty="0">
                <a:solidFill>
                  <a:schemeClr val="accent6"/>
                </a:solidFill>
                <a:latin typeface="NanumBarunGothic" panose="020B0603020101020101" pitchFamily="34" charset="-127"/>
                <a:ea typeface="NanumBarunGothic" panose="020B0603020101020101" pitchFamily="34" charset="-127"/>
              </a:rPr>
              <a:t>방법</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의 단계별 과정을 블록 다이어그램 형식으로 보여줘야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저자는 자신의 재순위화 모델을 세밀하게 조정하기 위해 사용하고 있는 사전 학습된 언어 모델 세 가지</a:t>
            </a:r>
            <a:r>
              <a:rPr lang="en-US" altLang="ko-KR" sz="1200" dirty="0">
                <a:solidFill>
                  <a:schemeClr val="accent6"/>
                </a:solidFill>
                <a:latin typeface="NanumBarunGothic" panose="020B0603020101020101" pitchFamily="34" charset="-127"/>
                <a:ea typeface="NanumBarunGothic" panose="020B0603020101020101" pitchFamily="34" charset="-127"/>
              </a:rPr>
              <a:t>(KPF-BERT, ETRI-ELECTRA, ETRI-</a:t>
            </a:r>
            <a:r>
              <a:rPr lang="en-US" altLang="ko-KR" sz="1200" dirty="0" err="1">
                <a:solidFill>
                  <a:schemeClr val="accent6"/>
                </a:solidFill>
                <a:latin typeface="NanumBarunGothic" panose="020B0603020101020101" pitchFamily="34" charset="-127"/>
                <a:ea typeface="NanumBarunGothic" panose="020B0603020101020101" pitchFamily="34" charset="-127"/>
              </a:rPr>
              <a:t>RoBERTa</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에 대한 추가 정보를 제공해야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a:t>
            </a:r>
            <a:r>
              <a:rPr lang="ko-KR" altLang="en-US" sz="1200" dirty="0">
                <a:solidFill>
                  <a:schemeClr val="accent6"/>
                </a:solidFill>
                <a:latin typeface="NanumBarunGothic" panose="020B0603020101020101" pitchFamily="34" charset="-127"/>
                <a:ea typeface="NanumBarunGothic" panose="020B0603020101020101" pitchFamily="34" charset="-127"/>
              </a:rPr>
              <a:t>저자는 평가 파라미터인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어절</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정확도와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형태소 </a:t>
            </a:r>
            <a:r>
              <a:rPr lang="en-US" altLang="ko-KR" sz="1200" dirty="0">
                <a:solidFill>
                  <a:schemeClr val="accent6"/>
                </a:solidFill>
                <a:latin typeface="NanumBarunGothic" panose="020B0603020101020101" pitchFamily="34" charset="-127"/>
                <a:ea typeface="NanumBarunGothic" panose="020B0603020101020101" pitchFamily="34" charset="-127"/>
              </a:rPr>
              <a:t>F1' </a:t>
            </a:r>
            <a:r>
              <a:rPr lang="ko-KR" altLang="en-US" sz="1200" dirty="0">
                <a:solidFill>
                  <a:schemeClr val="accent6"/>
                </a:solidFill>
                <a:latin typeface="NanumBarunGothic" panose="020B0603020101020101" pitchFamily="34" charset="-127"/>
                <a:ea typeface="NanumBarunGothic" panose="020B0603020101020101" pitchFamily="34" charset="-127"/>
              </a:rPr>
              <a:t>점수를 정의해야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7. </a:t>
            </a:r>
            <a:r>
              <a:rPr lang="ko-KR" altLang="en-US" sz="1200" dirty="0">
                <a:solidFill>
                  <a:schemeClr val="accent6"/>
                </a:solidFill>
                <a:latin typeface="NanumBarunGothic" panose="020B0603020101020101" pitchFamily="34" charset="-127"/>
                <a:ea typeface="NanumBarunGothic" panose="020B0603020101020101" pitchFamily="34" charset="-127"/>
              </a:rPr>
              <a:t>저자는 도구</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소프트웨어 정보와 함께 훈련 파라미터를 표 형식으로 별도로 언급해야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8. 5.5</a:t>
            </a:r>
            <a:r>
              <a:rPr lang="ko-KR" altLang="en-US" sz="1200" dirty="0">
                <a:solidFill>
                  <a:schemeClr val="accent6"/>
                </a:solidFill>
                <a:latin typeface="NanumBarunGothic" panose="020B0603020101020101" pitchFamily="34" charset="-127"/>
                <a:ea typeface="NanumBarunGothic" panose="020B0603020101020101" pitchFamily="34" charset="-127"/>
              </a:rPr>
              <a:t>항의 </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모델을 포함한 전체 형태소 분석 모델이 실시간 처리에 적합하지 않다</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는 항목에 그 이유를 상세히 설명해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endParaRPr lang="ko-KR" altLang="en-US" sz="1200" dirty="0">
              <a:solidFill>
                <a:schemeClr val="accent6"/>
              </a:solidFill>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338911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dirty="0">
                <a:latin typeface="NanumBarunGothic" panose="020B0603020101020101" pitchFamily="34" charset="-127"/>
                <a:ea typeface="NanumBarunGothic" panose="020B0603020101020101" pitchFamily="34" charset="-127"/>
              </a:rPr>
              <a:t>Reviewer 2:</a:t>
            </a:r>
            <a:endParaRPr lang="ko-KR" altLang="en-US" sz="2000" dirty="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fontScale="92500" lnSpcReduction="20000"/>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The study “Improvement of Korean Morphological Analysis System Through Transformer-based Re-ranking” is interesting but there are several major concerns that need to be addressed.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The abstract is not proper. More theoretical details are given without mentioning the quantified value (results) performance improvement with Transformer-based Re-ranking and how it's achieved? Also, the benefit of achieving a high performance as a conclusive ending in the abstract is missing. Please remove unnecessary details from the abstract.</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The figures are not proper. The fonts are either too small or sometimes not distinguished.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The English language and grammar are not good. It is advised to please use small sentences and proofread text from some native English language speaker /writer.</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Deep learning is used but the models are not properly explained with diagrams.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The flow of study is not proper. The transition from re-ranking model to experimental results is not up to mark. There has to be a flow between different sections.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The re-ranking performance should explain the need for Lattice + Transformer (Encoder)? and why transformers are used? How performance is increased using Lattice + Transformer (Encoder). What does the cost of performance, mean with the same computational resources? The Lattice + Transformer (Encoder) model needs to be explained more in detail with diagrams.</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7. The results need to have more rigor and experimental findings have to be enough to support the findings and concept.</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fontScale="92500" lnSpcReduction="20000"/>
          </a:bodyPr>
          <a:lstStyle/>
          <a:p>
            <a:pPr marL="0" indent="0">
              <a:lnSpc>
                <a:spcPct val="20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트랜스포머 기반 재순위화를 통한 한국어 형태소 분석 시스템 개선</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이라는 연구는 흥미롭지만 몇 가지 주요한 문제점을 해결해야 합니다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초록이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 기반 재순위화를 통한 정량화된 값</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결과</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성능 향상과 그 방법에 대한 언급 없이 이론적인 내용만 제시하고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또한 초록에서 결론적으로 높은 성능 달성의 이점이 누락되어 있습니다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초록에서 불필요한 내용을 삭제해 주세요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그림이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글꼴이 너무 작거나 구분이 되지 않는 경우가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a:t>
            </a:r>
            <a:r>
              <a:rPr lang="ko-KR" altLang="en-US" sz="1200" dirty="0">
                <a:solidFill>
                  <a:schemeClr val="accent6"/>
                </a:solidFill>
                <a:latin typeface="NanumBarunGothic" panose="020B0603020101020101" pitchFamily="34" charset="-127"/>
                <a:ea typeface="NanumBarunGothic" panose="020B0603020101020101" pitchFamily="34" charset="-127"/>
              </a:rPr>
              <a:t>영어와 문법이 좋지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작은 문장을 사용하고 영어 원어민</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작가의 교정을 받는 것이 좋습니다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err="1">
                <a:solidFill>
                  <a:schemeClr val="accent6"/>
                </a:solidFill>
                <a:latin typeface="NanumBarunGothic" panose="020B0603020101020101" pitchFamily="34" charset="-127"/>
                <a:ea typeface="NanumBarunGothic" panose="020B0603020101020101" pitchFamily="34" charset="-127"/>
              </a:rPr>
              <a:t>딥러닝이</a:t>
            </a:r>
            <a:r>
              <a:rPr lang="ko-KR" altLang="en-US" sz="1200" dirty="0">
                <a:solidFill>
                  <a:schemeClr val="accent6"/>
                </a:solidFill>
                <a:latin typeface="NanumBarunGothic" panose="020B0603020101020101" pitchFamily="34" charset="-127"/>
                <a:ea typeface="NanumBarunGothic" panose="020B0603020101020101" pitchFamily="34" charset="-127"/>
              </a:rPr>
              <a:t> 사용되었지만 모델에 대한 설명이 도표로 제대로 되어 있지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논문의 흐름이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모델에서 실험 결과로의 전환이 적절하지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서로 다른 섹션 사이에 흐름이 있어야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6. </a:t>
            </a:r>
            <a:r>
              <a:rPr lang="ko-KR" altLang="en-US" sz="1200" dirty="0" err="1">
                <a:solidFill>
                  <a:schemeClr val="accent6"/>
                </a:solidFill>
                <a:latin typeface="NanumBarunGothic" panose="020B0603020101020101" pitchFamily="34" charset="-127"/>
                <a:ea typeface="NanumBarunGothic" panose="020B0603020101020101" pitchFamily="34" charset="-127"/>
              </a:rPr>
              <a:t>재순위</a:t>
            </a:r>
            <a:r>
              <a:rPr lang="ko-KR" altLang="en-US" sz="1200" dirty="0">
                <a:solidFill>
                  <a:schemeClr val="accent6"/>
                </a:solidFill>
                <a:latin typeface="NanumBarunGothic" panose="020B0603020101020101" pitchFamily="34" charset="-127"/>
                <a:ea typeface="NanumBarunGothic" panose="020B0603020101020101" pitchFamily="34" charset="-127"/>
              </a:rPr>
              <a:t> 성능은 격자 </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a:t>
            </a:r>
            <a:r>
              <a:rPr lang="en-US" altLang="ko-KR" sz="1200" dirty="0">
                <a:solidFill>
                  <a:schemeClr val="accent6"/>
                </a:solidFill>
                <a:latin typeface="NanumBarunGothic" panose="020B0603020101020101" pitchFamily="34" charset="-127"/>
                <a:ea typeface="NanumBarunGothic" panose="020B0603020101020101" pitchFamily="34" charset="-127"/>
              </a:rPr>
              <a:t>((En)</a:t>
            </a:r>
            <a:r>
              <a:rPr lang="ko-KR" altLang="en-US" sz="1200" dirty="0">
                <a:solidFill>
                  <a:schemeClr val="accent6"/>
                </a:solidFill>
                <a:latin typeface="NanumBarunGothic" panose="020B0603020101020101" pitchFamily="34" charset="-127"/>
                <a:ea typeface="NanumBarunGothic" panose="020B0603020101020101" pitchFamily="34" charset="-127"/>
              </a:rPr>
              <a:t>의 필요성과 트랜스포머를 사용하는 이유를 설명해야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격자 </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a:t>
            </a:r>
            <a:r>
              <a:rPr lang="en-US" altLang="ko-KR" sz="1200" dirty="0">
                <a:solidFill>
                  <a:schemeClr val="accent6"/>
                </a:solidFill>
                <a:latin typeface="NanumBarunGothic" panose="020B0603020101020101" pitchFamily="34" charset="-127"/>
                <a:ea typeface="NanumBarunGothic" panose="020B0603020101020101" pitchFamily="34" charset="-127"/>
              </a:rPr>
              <a:t>(En)</a:t>
            </a:r>
            <a:r>
              <a:rPr lang="ko-KR" altLang="en-US" sz="1200" dirty="0">
                <a:solidFill>
                  <a:schemeClr val="accent6"/>
                </a:solidFill>
                <a:latin typeface="NanumBarunGothic" panose="020B0603020101020101" pitchFamily="34" charset="-127"/>
                <a:ea typeface="NanumBarunGothic" panose="020B0603020101020101" pitchFamily="34" charset="-127"/>
              </a:rPr>
              <a:t>를 사용하여 성능을 향상시키는 방법이 설명되어야 합니다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동일한 컴퓨팅 리소스에서 성능 비용은 무엇을 의미하나요</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격자 </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트랜스포머</a:t>
            </a:r>
            <a:r>
              <a:rPr lang="en-US" altLang="ko-KR" sz="1200" dirty="0">
                <a:solidFill>
                  <a:schemeClr val="accent6"/>
                </a:solidFill>
                <a:latin typeface="NanumBarunGothic" panose="020B0603020101020101" pitchFamily="34" charset="-127"/>
                <a:ea typeface="NanumBarunGothic" panose="020B0603020101020101" pitchFamily="34" charset="-127"/>
              </a:rPr>
              <a:t>(En) </a:t>
            </a:r>
            <a:r>
              <a:rPr lang="ko-KR" altLang="en-US" sz="1200" dirty="0">
                <a:solidFill>
                  <a:schemeClr val="accent6"/>
                </a:solidFill>
                <a:latin typeface="NanumBarunGothic" panose="020B0603020101020101" pitchFamily="34" charset="-127"/>
                <a:ea typeface="NanumBarunGothic" panose="020B0603020101020101" pitchFamily="34" charset="-127"/>
              </a:rPr>
              <a:t>모델은 다이어그램을 통해 더 자세히 설명할 필요가 있습니다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latin typeface="NanumBarunGothic" panose="020B0603020101020101" pitchFamily="34" charset="-127"/>
                <a:ea typeface="NanumBarunGothic" panose="020B0603020101020101" pitchFamily="34" charset="-127"/>
              </a:rPr>
              <a:t>7. </a:t>
            </a:r>
            <a:r>
              <a:rPr lang="ko-KR" altLang="en-US" sz="1200" dirty="0">
                <a:latin typeface="NanumBarunGothic" panose="020B0603020101020101" pitchFamily="34" charset="-127"/>
                <a:ea typeface="NanumBarunGothic" panose="020B0603020101020101" pitchFamily="34" charset="-127"/>
              </a:rPr>
              <a:t>결과는 더 엄격해야 하며 실험 결과는 결과와 개념을 뒷받침하기에 충분해야 합니다</a:t>
            </a:r>
            <a:r>
              <a:rPr lang="en-US" altLang="ko-KR" sz="1200" dirty="0">
                <a:latin typeface="NanumBarunGothic" panose="020B0603020101020101" pitchFamily="34" charset="-127"/>
                <a:ea typeface="NanumBarunGothic" panose="020B0603020101020101" pitchFamily="34" charset="-127"/>
              </a:rPr>
              <a:t>.</a:t>
            </a:r>
            <a:endParaRPr lang="ko-KR" altLang="en-US" sz="1200" dirty="0">
              <a:latin typeface="NanumBarunGothic" panose="020B0603020101020101" pitchFamily="34" charset="-127"/>
              <a:ea typeface="NanumBarunGothic" panose="020B0603020101020101" pitchFamily="34" charset="-127"/>
            </a:endParaRPr>
          </a:p>
        </p:txBody>
      </p:sp>
      <p:sp>
        <p:nvSpPr>
          <p:cNvPr id="2" name="TextBox 1">
            <a:extLst>
              <a:ext uri="{FF2B5EF4-FFF2-40B4-BE49-F238E27FC236}">
                <a16:creationId xmlns:a16="http://schemas.microsoft.com/office/drawing/2014/main" id="{72F600D9-1904-3C85-68BD-205058F5A558}"/>
              </a:ext>
            </a:extLst>
          </p:cNvPr>
          <p:cNvSpPr txBox="1"/>
          <p:nvPr/>
        </p:nvSpPr>
        <p:spPr>
          <a:xfrm>
            <a:off x="2300990" y="-457200"/>
            <a:ext cx="184731" cy="369332"/>
          </a:xfrm>
          <a:prstGeom prst="rect">
            <a:avLst/>
          </a:prstGeom>
          <a:noFill/>
        </p:spPr>
        <p:txBody>
          <a:bodyPr wrap="none" rtlCol="0">
            <a:spAutoFit/>
          </a:bodyPr>
          <a:lstStyle/>
          <a:p>
            <a:endParaRPr kumimoji="1" lang="ko-KR" altLang="en-US"/>
          </a:p>
        </p:txBody>
      </p:sp>
    </p:spTree>
    <p:extLst>
      <p:ext uri="{BB962C8B-B14F-4D97-AF65-F5344CB8AC3E}">
        <p14:creationId xmlns:p14="http://schemas.microsoft.com/office/powerpoint/2010/main" val="33227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a:extLst>
              <a:ext uri="{FF2B5EF4-FFF2-40B4-BE49-F238E27FC236}">
                <a16:creationId xmlns:a16="http://schemas.microsoft.com/office/drawing/2014/main" id="{766B08EA-587C-3307-5109-471F3553A26F}"/>
              </a:ext>
            </a:extLst>
          </p:cNvPr>
          <p:cNvSpPr>
            <a:spLocks noGrp="1"/>
          </p:cNvSpPr>
          <p:nvPr>
            <p:ph type="title"/>
          </p:nvPr>
        </p:nvSpPr>
        <p:spPr>
          <a:xfrm>
            <a:off x="0" y="1"/>
            <a:ext cx="12192000" cy="540000"/>
          </a:xfrm>
        </p:spPr>
        <p:txBody>
          <a:bodyPr>
            <a:normAutofit/>
          </a:bodyPr>
          <a:lstStyle/>
          <a:p>
            <a:r>
              <a:rPr lang="en-US" altLang="ko-KR" sz="2000">
                <a:latin typeface="NanumBarunGothic" panose="020B0603020101020101" pitchFamily="34" charset="-127"/>
                <a:ea typeface="NanumBarunGothic" panose="020B0603020101020101" pitchFamily="34" charset="-127"/>
              </a:rPr>
              <a:t>Reviewer 3:</a:t>
            </a:r>
            <a:endParaRPr lang="ko-KR" altLang="en-US" sz="2000">
              <a:latin typeface="NanumBarunGothic" panose="020B0603020101020101" pitchFamily="34" charset="-127"/>
              <a:ea typeface="NanumBarunGothic" panose="020B0603020101020101" pitchFamily="34" charset="-127"/>
            </a:endParaRPr>
          </a:p>
        </p:txBody>
      </p:sp>
      <p:sp>
        <p:nvSpPr>
          <p:cNvPr id="9" name="내용 개체 틀 8">
            <a:extLst>
              <a:ext uri="{FF2B5EF4-FFF2-40B4-BE49-F238E27FC236}">
                <a16:creationId xmlns:a16="http://schemas.microsoft.com/office/drawing/2014/main" id="{2CD32FF2-5487-33DC-7804-F654C848897D}"/>
              </a:ext>
            </a:extLst>
          </p:cNvPr>
          <p:cNvSpPr>
            <a:spLocks noGrp="1"/>
          </p:cNvSpPr>
          <p:nvPr>
            <p:ph sz="half" idx="2"/>
          </p:nvPr>
        </p:nvSpPr>
        <p:spPr>
          <a:xfrm>
            <a:off x="0" y="576001"/>
            <a:ext cx="5997575" cy="6281999"/>
          </a:xfrm>
        </p:spPr>
        <p:txBody>
          <a:bodyPr>
            <a:normAutofit/>
          </a:bodyPr>
          <a:lstStyle/>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Very interesting paper.</a:t>
            </a:r>
          </a:p>
          <a:p>
            <a:pPr marL="0" indent="0">
              <a:lnSpc>
                <a:spcPct val="170000"/>
              </a:lnSpc>
              <a:buNone/>
            </a:pP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Overall, it's well structured and written. Here are some comments.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Table 3 shows that syllable-based system shows better performance in written and spoken. It shows way better performance than dictionary-based(written) even with written data set. Is there any specific reason why the syllable-based shows better performance? It might be better to describe some insights for this.</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Table 4 shows that Dictionary-based </a:t>
            </a:r>
            <a:r>
              <a:rPr lang="en-US" altLang="ko-KR" sz="1200" dirty="0" err="1">
                <a:solidFill>
                  <a:schemeClr val="accent6"/>
                </a:solidFill>
                <a:latin typeface="NanumBarunGothic" panose="020B0603020101020101" pitchFamily="34" charset="-127"/>
                <a:ea typeface="NanumBarunGothic" panose="020B0603020101020101" pitchFamily="34" charset="-127"/>
              </a:rPr>
              <a:t>rerank</a:t>
            </a:r>
            <a:r>
              <a:rPr lang="en-US" altLang="ko-KR" sz="1200" dirty="0">
                <a:solidFill>
                  <a:schemeClr val="accent6"/>
                </a:solidFill>
                <a:latin typeface="NanumBarunGothic" panose="020B0603020101020101" pitchFamily="34" charset="-127"/>
                <a:ea typeface="NanumBarunGothic" panose="020B0603020101020101" pitchFamily="34" charset="-127"/>
              </a:rPr>
              <a:t> shows better performance in all cases. However, the syllable-based shows a competitive performance in UC+EC (written and spoken). Can you explain or conjecture why that happened?</a:t>
            </a:r>
          </a:p>
          <a:p>
            <a:pPr marL="0" indent="0">
              <a:lnSpc>
                <a:spcPct val="17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Page 9: 5th line from the left-bottom: These performance improvements.... : it's very difficult to agree this with Table 4 for UC+EC (written and spoken).  The differences with syllable-based is marginal at best.</a:t>
            </a:r>
          </a:p>
          <a:p>
            <a:pPr marL="0" indent="0">
              <a:lnSpc>
                <a:spcPct val="170000"/>
              </a:lnSpc>
              <a:buNone/>
            </a:pPr>
            <a:r>
              <a:rPr lang="en-US" altLang="ko-KR" sz="1200" dirty="0">
                <a:latin typeface="NanumBarunGothic" panose="020B0603020101020101" pitchFamily="34" charset="-127"/>
                <a:ea typeface="NanumBarunGothic" panose="020B0603020101020101" pitchFamily="34" charset="-127"/>
              </a:rPr>
              <a:t>4. </a:t>
            </a:r>
            <a:r>
              <a:rPr lang="en-US" altLang="ko-KR" sz="1200" dirty="0">
                <a:solidFill>
                  <a:schemeClr val="accent6"/>
                </a:solidFill>
                <a:latin typeface="NanumBarunGothic" panose="020B0603020101020101" pitchFamily="34" charset="-127"/>
                <a:ea typeface="NanumBarunGothic" panose="020B0603020101020101" pitchFamily="34" charset="-127"/>
              </a:rPr>
              <a:t>Table 5: Sejong data shows poor performance in other approaches and proposed with </a:t>
            </a:r>
            <a:r>
              <a:rPr lang="en-US" altLang="ko-KR" sz="1200" dirty="0" err="1">
                <a:solidFill>
                  <a:schemeClr val="accent6"/>
                </a:solidFill>
                <a:latin typeface="NanumBarunGothic" panose="020B0603020101020101" pitchFamily="34" charset="-127"/>
                <a:ea typeface="NanumBarunGothic" panose="020B0603020101020101" pitchFamily="34" charset="-127"/>
              </a:rPr>
              <a:t>rerank</a:t>
            </a:r>
            <a:r>
              <a:rPr lang="en-US" altLang="ko-KR" sz="1200" dirty="0">
                <a:solidFill>
                  <a:schemeClr val="accent6"/>
                </a:solidFill>
                <a:latin typeface="NanumBarunGothic" panose="020B0603020101020101" pitchFamily="34" charset="-127"/>
                <a:ea typeface="NanumBarunGothic" panose="020B0603020101020101" pitchFamily="34" charset="-127"/>
              </a:rPr>
              <a:t> shows the better performance (from Table 3 and 4). However, Table 5 does not show any huge improvement compared to other approaches. Did you try with other dataset? Not sure how much improvement it will show with others.</a:t>
            </a:r>
          </a:p>
        </p:txBody>
      </p:sp>
      <p:sp>
        <p:nvSpPr>
          <p:cNvPr id="12" name="내용 개체 틀 11">
            <a:extLst>
              <a:ext uri="{FF2B5EF4-FFF2-40B4-BE49-F238E27FC236}">
                <a16:creationId xmlns:a16="http://schemas.microsoft.com/office/drawing/2014/main" id="{FE8DDDE7-1119-0B45-B5DB-D09A7DF0BDA3}"/>
              </a:ext>
            </a:extLst>
          </p:cNvPr>
          <p:cNvSpPr>
            <a:spLocks noGrp="1"/>
          </p:cNvSpPr>
          <p:nvPr>
            <p:ph sz="quarter" idx="4"/>
          </p:nvPr>
        </p:nvSpPr>
        <p:spPr>
          <a:xfrm>
            <a:off x="6172201" y="576003"/>
            <a:ext cx="6019801" cy="6281999"/>
          </a:xfrm>
        </p:spPr>
        <p:txBody>
          <a:bodyPr>
            <a:normAutofit/>
          </a:bodyPr>
          <a:lstStyle/>
          <a:p>
            <a:pPr marL="0" indent="0">
              <a:lnSpc>
                <a:spcPct val="200000"/>
              </a:lnSpc>
              <a:buNone/>
            </a:pP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매우 흥미로운 논문입니다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전반적으로 체계적이고 잘 작성되었습니다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 </a:t>
            </a:r>
            <a:r>
              <a:rPr lang="ko-KR" altLang="en-US" sz="1200" dirty="0">
                <a:solidFill>
                  <a:schemeClr val="bg1">
                    <a:lumMod val="75000"/>
                  </a:schemeClr>
                </a:solidFill>
                <a:latin typeface="NanumBarunGothic" panose="020B0603020101020101" pitchFamily="34" charset="-127"/>
                <a:ea typeface="NanumBarunGothic" panose="020B0603020101020101" pitchFamily="34" charset="-127"/>
              </a:rPr>
              <a:t>다음은 몇 가지 의견입니다</a:t>
            </a:r>
            <a:r>
              <a:rPr lang="en-US" altLang="ko-KR" sz="1200" dirty="0">
                <a:solidFill>
                  <a:schemeClr val="bg1">
                    <a:lumMod val="75000"/>
                  </a:schemeClr>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1. </a:t>
            </a:r>
            <a:r>
              <a:rPr lang="ko-KR" altLang="en-US" sz="1200" dirty="0">
                <a:solidFill>
                  <a:schemeClr val="accent6"/>
                </a:solidFill>
                <a:latin typeface="NanumBarunGothic" panose="020B0603020101020101" pitchFamily="34" charset="-127"/>
                <a:ea typeface="NanumBarunGothic" panose="020B0603020101020101" pitchFamily="34" charset="-127"/>
              </a:rPr>
              <a:t>표 </a:t>
            </a:r>
            <a:r>
              <a:rPr lang="en-US" altLang="ko-KR" sz="1200" dirty="0">
                <a:solidFill>
                  <a:schemeClr val="accent6"/>
                </a:solidFill>
                <a:latin typeface="NanumBarunGothic" panose="020B0603020101020101" pitchFamily="34" charset="-127"/>
                <a:ea typeface="NanumBarunGothic" panose="020B0603020101020101" pitchFamily="34" charset="-127"/>
              </a:rPr>
              <a:t>3</a:t>
            </a:r>
            <a:r>
              <a:rPr lang="ko-KR" altLang="en-US" sz="1200" dirty="0">
                <a:solidFill>
                  <a:schemeClr val="accent6"/>
                </a:solidFill>
                <a:latin typeface="NanumBarunGothic" panose="020B0603020101020101" pitchFamily="34" charset="-127"/>
                <a:ea typeface="NanumBarunGothic" panose="020B0603020101020101" pitchFamily="34" charset="-127"/>
              </a:rPr>
              <a:t>을 보면 음절 기반 시스템이 쓰기와 말하기에서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심지어는 사전 기반</a:t>
            </a:r>
            <a:r>
              <a:rPr lang="en-US" altLang="ko-KR" sz="1200" dirty="0">
                <a:solidFill>
                  <a:schemeClr val="accent6"/>
                </a:solidFill>
                <a:latin typeface="NanumBarunGothic" panose="020B0603020101020101" pitchFamily="34" charset="-127"/>
                <a:ea typeface="NanumBarunGothic" panose="020B0603020101020101" pitchFamily="34" charset="-127"/>
              </a:rPr>
              <a:t>(written)</a:t>
            </a:r>
            <a:r>
              <a:rPr lang="ko-KR" altLang="en-US" sz="1200" dirty="0">
                <a:solidFill>
                  <a:schemeClr val="accent6"/>
                </a:solidFill>
                <a:latin typeface="NanumBarunGothic" panose="020B0603020101020101" pitchFamily="34" charset="-127"/>
                <a:ea typeface="NanumBarunGothic" panose="020B0603020101020101" pitchFamily="34" charset="-127"/>
              </a:rPr>
              <a:t>보다 훨씬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음절 기반이 더 나은 성능을 보이는 특별한 이유가 있나요</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이에 대한 통찰을 설명해 주시면 좋을 것 같습니다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2. </a:t>
            </a:r>
            <a:r>
              <a:rPr lang="ko-KR" altLang="en-US" sz="1200" dirty="0">
                <a:solidFill>
                  <a:schemeClr val="accent6"/>
                </a:solidFill>
                <a:latin typeface="NanumBarunGothic" panose="020B0603020101020101" pitchFamily="34" charset="-127"/>
                <a:ea typeface="NanumBarunGothic" panose="020B0603020101020101" pitchFamily="34" charset="-127"/>
              </a:rPr>
              <a:t>표 </a:t>
            </a:r>
            <a:r>
              <a:rPr lang="en-US" altLang="ko-KR" sz="1200" dirty="0">
                <a:solidFill>
                  <a:schemeClr val="accent6"/>
                </a:solidFill>
                <a:latin typeface="NanumBarunGothic" panose="020B0603020101020101" pitchFamily="34" charset="-127"/>
                <a:ea typeface="NanumBarunGothic" panose="020B0603020101020101" pitchFamily="34" charset="-127"/>
              </a:rPr>
              <a:t>4</a:t>
            </a:r>
            <a:r>
              <a:rPr lang="ko-KR" altLang="en-US" sz="1200" dirty="0">
                <a:solidFill>
                  <a:schemeClr val="accent6"/>
                </a:solidFill>
                <a:latin typeface="NanumBarunGothic" panose="020B0603020101020101" pitchFamily="34" charset="-127"/>
                <a:ea typeface="NanumBarunGothic" panose="020B0603020101020101" pitchFamily="34" charset="-127"/>
              </a:rPr>
              <a:t>를 보면 사전 기반 재순위가 모든 경우에서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그러나 음절 기반은 </a:t>
            </a:r>
            <a:r>
              <a:rPr lang="en-US" altLang="ko-KR" sz="1200" dirty="0">
                <a:solidFill>
                  <a:schemeClr val="accent6"/>
                </a:solidFill>
                <a:latin typeface="NanumBarunGothic" panose="020B0603020101020101" pitchFamily="34" charset="-127"/>
                <a:ea typeface="NanumBarunGothic" panose="020B0603020101020101" pitchFamily="34" charset="-127"/>
              </a:rPr>
              <a:t>UC+EC(written and spoken)</a:t>
            </a:r>
            <a:r>
              <a:rPr lang="ko-KR" altLang="en-US" sz="1200" dirty="0">
                <a:solidFill>
                  <a:schemeClr val="accent6"/>
                </a:solidFill>
                <a:latin typeface="NanumBarunGothic" panose="020B0603020101020101" pitchFamily="34" charset="-127"/>
                <a:ea typeface="NanumBarunGothic" panose="020B0603020101020101" pitchFamily="34" charset="-127"/>
              </a:rPr>
              <a:t>에서 경쟁력이 있는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그 이유를 설명하거나 추측할 수 있나요</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3. 9</a:t>
            </a:r>
            <a:r>
              <a:rPr lang="ko-KR" altLang="en-US" sz="1200" dirty="0">
                <a:solidFill>
                  <a:schemeClr val="accent6"/>
                </a:solidFill>
                <a:latin typeface="NanumBarunGothic" panose="020B0603020101020101" pitchFamily="34" charset="-127"/>
                <a:ea typeface="NanumBarunGothic" panose="020B0603020101020101" pitchFamily="34" charset="-127"/>
              </a:rPr>
              <a:t>페이지</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왼쪽 아래에서 다섯 번째 줄</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이러한 성능 향상</a:t>
            </a:r>
            <a:r>
              <a:rPr lang="en-US" altLang="ko-KR" sz="1200" dirty="0">
                <a:solidFill>
                  <a:schemeClr val="accent6"/>
                </a:solidFill>
                <a:latin typeface="NanumBarunGothic" panose="020B0603020101020101" pitchFamily="34" charset="-127"/>
                <a:ea typeface="NanumBarunGothic" panose="020B0603020101020101" pitchFamily="34" charset="-127"/>
              </a:rPr>
              <a:t>.... UC+EC(written </a:t>
            </a:r>
            <a:r>
              <a:rPr lang="ko-KR" altLang="en-US" sz="1200" dirty="0">
                <a:solidFill>
                  <a:schemeClr val="accent6"/>
                </a:solidFill>
                <a:latin typeface="NanumBarunGothic" panose="020B0603020101020101" pitchFamily="34" charset="-127"/>
                <a:ea typeface="NanumBarunGothic" panose="020B0603020101020101" pitchFamily="34" charset="-127"/>
              </a:rPr>
              <a:t>및 </a:t>
            </a:r>
            <a:r>
              <a:rPr lang="en-US" altLang="ko-KR" sz="1200" dirty="0">
                <a:solidFill>
                  <a:schemeClr val="accent6"/>
                </a:solidFill>
                <a:latin typeface="NanumBarunGothic" panose="020B0603020101020101" pitchFamily="34" charset="-127"/>
                <a:ea typeface="NanumBarunGothic" panose="020B0603020101020101" pitchFamily="34" charset="-127"/>
              </a:rPr>
              <a:t>spoken)</a:t>
            </a:r>
            <a:r>
              <a:rPr lang="ko-KR" altLang="en-US" sz="1200" dirty="0">
                <a:solidFill>
                  <a:schemeClr val="accent6"/>
                </a:solidFill>
                <a:latin typeface="NanumBarunGothic" panose="020B0603020101020101" pitchFamily="34" charset="-127"/>
                <a:ea typeface="NanumBarunGothic" panose="020B0603020101020101" pitchFamily="34" charset="-127"/>
              </a:rPr>
              <a:t>의 경우 표 </a:t>
            </a:r>
            <a:r>
              <a:rPr lang="en-US" altLang="ko-KR" sz="1200" dirty="0">
                <a:solidFill>
                  <a:schemeClr val="accent6"/>
                </a:solidFill>
                <a:latin typeface="NanumBarunGothic" panose="020B0603020101020101" pitchFamily="34" charset="-127"/>
                <a:ea typeface="NanumBarunGothic" panose="020B0603020101020101" pitchFamily="34" charset="-127"/>
              </a:rPr>
              <a:t>4</a:t>
            </a:r>
            <a:r>
              <a:rPr lang="ko-KR" altLang="en-US" sz="1200" dirty="0">
                <a:solidFill>
                  <a:schemeClr val="accent6"/>
                </a:solidFill>
                <a:latin typeface="NanumBarunGothic" panose="020B0603020101020101" pitchFamily="34" charset="-127"/>
                <a:ea typeface="NanumBarunGothic" panose="020B0603020101020101" pitchFamily="34" charset="-127"/>
              </a:rPr>
              <a:t>에 동의하기가 매우 어렵습니다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음절 기반과의 차이는 기껏해야 미미합니다</a:t>
            </a:r>
            <a:r>
              <a:rPr lang="en-US" altLang="ko-KR" sz="1200" dirty="0">
                <a:solidFill>
                  <a:schemeClr val="accent6"/>
                </a:solidFill>
                <a:latin typeface="NanumBarunGothic" panose="020B0603020101020101" pitchFamily="34" charset="-127"/>
                <a:ea typeface="NanumBarunGothic" panose="020B0603020101020101" pitchFamily="34" charset="-127"/>
              </a:rPr>
              <a:t>.</a:t>
            </a:r>
          </a:p>
          <a:p>
            <a:pPr marL="0" indent="0">
              <a:lnSpc>
                <a:spcPct val="200000"/>
              </a:lnSpc>
              <a:buNone/>
            </a:pPr>
            <a:r>
              <a:rPr lang="en-US" altLang="ko-KR" sz="1200" dirty="0">
                <a:solidFill>
                  <a:schemeClr val="accent6"/>
                </a:solidFill>
                <a:latin typeface="NanumBarunGothic" panose="020B0603020101020101" pitchFamily="34" charset="-127"/>
                <a:ea typeface="NanumBarunGothic" panose="020B0603020101020101" pitchFamily="34" charset="-127"/>
              </a:rPr>
              <a:t>4. </a:t>
            </a:r>
            <a:r>
              <a:rPr lang="ko-KR" altLang="en-US" sz="1200" dirty="0">
                <a:solidFill>
                  <a:schemeClr val="accent6"/>
                </a:solidFill>
                <a:latin typeface="NanumBarunGothic" panose="020B0603020101020101" pitchFamily="34" charset="-127"/>
                <a:ea typeface="NanumBarunGothic" panose="020B0603020101020101" pitchFamily="34" charset="-127"/>
              </a:rPr>
              <a:t>표 </a:t>
            </a:r>
            <a:r>
              <a:rPr lang="en-US" altLang="ko-KR" sz="1200" dirty="0">
                <a:solidFill>
                  <a:schemeClr val="accent6"/>
                </a:solidFill>
                <a:latin typeface="NanumBarunGothic" panose="020B0603020101020101" pitchFamily="34" charset="-127"/>
                <a:ea typeface="NanumBarunGothic" panose="020B0603020101020101" pitchFamily="34" charset="-127"/>
              </a:rPr>
              <a:t>5: </a:t>
            </a:r>
            <a:r>
              <a:rPr lang="ko-KR" altLang="en-US" sz="1200" dirty="0">
                <a:solidFill>
                  <a:schemeClr val="accent6"/>
                </a:solidFill>
                <a:latin typeface="NanumBarunGothic" panose="020B0603020101020101" pitchFamily="34" charset="-127"/>
                <a:ea typeface="NanumBarunGothic" panose="020B0603020101020101" pitchFamily="34" charset="-127"/>
              </a:rPr>
              <a:t>세종 데이터는 다른 접근 방식에서 성능이 좋지 않으며</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재순위화를 통해 제안한 방식이 더 나은 성능을 보여줍니다</a:t>
            </a:r>
            <a:r>
              <a:rPr lang="en-US" altLang="ko-KR" sz="1200" dirty="0">
                <a:solidFill>
                  <a:schemeClr val="accent6"/>
                </a:solidFill>
                <a:latin typeface="NanumBarunGothic" panose="020B0603020101020101" pitchFamily="34" charset="-127"/>
                <a:ea typeface="NanumBarunGothic" panose="020B0603020101020101" pitchFamily="34" charset="-127"/>
              </a:rPr>
              <a:t>(</a:t>
            </a:r>
            <a:r>
              <a:rPr lang="ko-KR" altLang="en-US" sz="1200" dirty="0">
                <a:solidFill>
                  <a:schemeClr val="accent6"/>
                </a:solidFill>
                <a:latin typeface="NanumBarunGothic" panose="020B0603020101020101" pitchFamily="34" charset="-127"/>
                <a:ea typeface="NanumBarunGothic" panose="020B0603020101020101" pitchFamily="34" charset="-127"/>
              </a:rPr>
              <a:t>표 </a:t>
            </a:r>
            <a:r>
              <a:rPr lang="en-US" altLang="ko-KR" sz="1200" dirty="0">
                <a:solidFill>
                  <a:schemeClr val="accent6"/>
                </a:solidFill>
                <a:latin typeface="NanumBarunGothic" panose="020B0603020101020101" pitchFamily="34" charset="-127"/>
                <a:ea typeface="NanumBarunGothic" panose="020B0603020101020101" pitchFamily="34" charset="-127"/>
              </a:rPr>
              <a:t>3</a:t>
            </a:r>
            <a:r>
              <a:rPr lang="ko-KR" altLang="en-US" sz="1200" dirty="0">
                <a:solidFill>
                  <a:schemeClr val="accent6"/>
                </a:solidFill>
                <a:latin typeface="NanumBarunGothic" panose="020B0603020101020101" pitchFamily="34" charset="-127"/>
                <a:ea typeface="NanumBarunGothic" panose="020B0603020101020101" pitchFamily="34" charset="-127"/>
              </a:rPr>
              <a:t>과 </a:t>
            </a:r>
            <a:r>
              <a:rPr lang="en-US" altLang="ko-KR" sz="1200" dirty="0">
                <a:solidFill>
                  <a:schemeClr val="accent6"/>
                </a:solidFill>
                <a:latin typeface="NanumBarunGothic" panose="020B0603020101020101" pitchFamily="34" charset="-127"/>
                <a:ea typeface="NanumBarunGothic" panose="020B0603020101020101" pitchFamily="34" charset="-127"/>
              </a:rPr>
              <a:t>4</a:t>
            </a:r>
            <a:r>
              <a:rPr lang="ko-KR" altLang="en-US" sz="1200" dirty="0">
                <a:solidFill>
                  <a:schemeClr val="accent6"/>
                </a:solidFill>
                <a:latin typeface="NanumBarunGothic" panose="020B0603020101020101" pitchFamily="34" charset="-127"/>
                <a:ea typeface="NanumBarunGothic" panose="020B0603020101020101" pitchFamily="34" charset="-127"/>
              </a:rPr>
              <a:t>에서</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하지만 표 </a:t>
            </a:r>
            <a:r>
              <a:rPr lang="en-US" altLang="ko-KR" sz="1200" dirty="0">
                <a:solidFill>
                  <a:schemeClr val="accent6"/>
                </a:solidFill>
                <a:latin typeface="NanumBarunGothic" panose="020B0603020101020101" pitchFamily="34" charset="-127"/>
                <a:ea typeface="NanumBarunGothic" panose="020B0603020101020101" pitchFamily="34" charset="-127"/>
              </a:rPr>
              <a:t>5</a:t>
            </a:r>
            <a:r>
              <a:rPr lang="ko-KR" altLang="en-US" sz="1200" dirty="0">
                <a:solidFill>
                  <a:schemeClr val="accent6"/>
                </a:solidFill>
                <a:latin typeface="NanumBarunGothic" panose="020B0603020101020101" pitchFamily="34" charset="-127"/>
                <a:ea typeface="NanumBarunGothic" panose="020B0603020101020101" pitchFamily="34" charset="-127"/>
              </a:rPr>
              <a:t>는 다른 접근 방식과 비교했을 때 큰 개선을 보이지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다른 데이터 집합으로 시도해 보셨나요</a:t>
            </a:r>
            <a:r>
              <a:rPr lang="en-US" altLang="ko-KR" sz="1200" dirty="0">
                <a:solidFill>
                  <a:schemeClr val="accent6"/>
                </a:solidFill>
                <a:latin typeface="NanumBarunGothic" panose="020B0603020101020101" pitchFamily="34" charset="-127"/>
                <a:ea typeface="NanumBarunGothic" panose="020B0603020101020101" pitchFamily="34" charset="-127"/>
              </a:rPr>
              <a:t>? </a:t>
            </a:r>
            <a:r>
              <a:rPr lang="ko-KR" altLang="en-US" sz="1200" dirty="0">
                <a:solidFill>
                  <a:schemeClr val="accent6"/>
                </a:solidFill>
                <a:latin typeface="NanumBarunGothic" panose="020B0603020101020101" pitchFamily="34" charset="-127"/>
                <a:ea typeface="NanumBarunGothic" panose="020B0603020101020101" pitchFamily="34" charset="-127"/>
              </a:rPr>
              <a:t>다른 데이터셋에서도 얼마나 개선될지 확실하지 않습니다</a:t>
            </a:r>
            <a:r>
              <a:rPr lang="en-US" altLang="ko-KR" sz="1200" dirty="0">
                <a:solidFill>
                  <a:schemeClr val="accent6"/>
                </a:solidFill>
                <a:latin typeface="NanumBarunGothic" panose="020B0603020101020101" pitchFamily="34" charset="-127"/>
                <a:ea typeface="NanumBarunGothic" panose="020B0603020101020101" pitchFamily="34" charset="-127"/>
              </a:rPr>
              <a:t>.</a:t>
            </a:r>
            <a:endParaRPr lang="ko-KR" altLang="en-US" sz="1200" dirty="0">
              <a:solidFill>
                <a:schemeClr val="accent6"/>
              </a:solidFill>
              <a:latin typeface="NanumBarunGothic" panose="020B0603020101020101" pitchFamily="34" charset="-127"/>
              <a:ea typeface="NanumBarunGothic" panose="020B0603020101020101" pitchFamily="34" charset="-127"/>
            </a:endParaRPr>
          </a:p>
        </p:txBody>
      </p:sp>
    </p:spTree>
    <p:extLst>
      <p:ext uri="{BB962C8B-B14F-4D97-AF65-F5344CB8AC3E}">
        <p14:creationId xmlns:p14="http://schemas.microsoft.com/office/powerpoint/2010/main" val="23923915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2770</TotalTime>
  <Words>2253</Words>
  <Application>Microsoft Office PowerPoint</Application>
  <PresentationFormat>와이드스크린</PresentationFormat>
  <Paragraphs>72</Paragraphs>
  <Slides>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vt:i4>
      </vt:variant>
    </vt:vector>
  </HeadingPairs>
  <TitlesOfParts>
    <vt:vector size="8" baseType="lpstr">
      <vt:lpstr>NanumBarunGothic</vt:lpstr>
      <vt:lpstr>맑은 고딕</vt:lpstr>
      <vt:lpstr>Arial</vt:lpstr>
      <vt:lpstr>Office 테마</vt:lpstr>
      <vt:lpstr>Decision Letter</vt:lpstr>
      <vt:lpstr>Reviewer 1:</vt:lpstr>
      <vt:lpstr>Reviewer 2:</vt:lpstr>
      <vt:lpstr>Reviewer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(1)</dc:title>
  <dc:creator>류지희</dc:creator>
  <cp:lastModifiedBy>류지희</cp:lastModifiedBy>
  <cp:revision>324</cp:revision>
  <dcterms:created xsi:type="dcterms:W3CDTF">2023-11-24T05:25:34Z</dcterms:created>
  <dcterms:modified xsi:type="dcterms:W3CDTF">2023-12-04T06:33:56Z</dcterms:modified>
</cp:coreProperties>
</file>