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1" r:id="rId2"/>
  </p:sldIdLst>
  <p:sldSz cx="13158788" cy="14951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30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909" y="2446855"/>
            <a:ext cx="11184970" cy="5205189"/>
          </a:xfrm>
        </p:spPr>
        <p:txBody>
          <a:bodyPr anchor="b"/>
          <a:lstStyle>
            <a:lvl1pPr algn="ctr">
              <a:defRPr sz="86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49" y="7852777"/>
            <a:ext cx="9869091" cy="3609714"/>
          </a:xfrm>
        </p:spPr>
        <p:txBody>
          <a:bodyPr/>
          <a:lstStyle>
            <a:lvl1pPr marL="0" indent="0" algn="ctr">
              <a:buNone/>
              <a:defRPr sz="3454"/>
            </a:lvl1pPr>
            <a:lvl2pPr marL="657957" indent="0" algn="ctr">
              <a:buNone/>
              <a:defRPr sz="2878"/>
            </a:lvl2pPr>
            <a:lvl3pPr marL="1315913" indent="0" algn="ctr">
              <a:buNone/>
              <a:defRPr sz="2590"/>
            </a:lvl3pPr>
            <a:lvl4pPr marL="1973870" indent="0" algn="ctr">
              <a:buNone/>
              <a:defRPr sz="2303"/>
            </a:lvl4pPr>
            <a:lvl5pPr marL="2631826" indent="0" algn="ctr">
              <a:buNone/>
              <a:defRPr sz="2303"/>
            </a:lvl5pPr>
            <a:lvl6pPr marL="3289783" indent="0" algn="ctr">
              <a:buNone/>
              <a:defRPr sz="2303"/>
            </a:lvl6pPr>
            <a:lvl7pPr marL="3947739" indent="0" algn="ctr">
              <a:buNone/>
              <a:defRPr sz="2303"/>
            </a:lvl7pPr>
            <a:lvl8pPr marL="4605696" indent="0" algn="ctr">
              <a:buNone/>
              <a:defRPr sz="2303"/>
            </a:lvl8pPr>
            <a:lvl9pPr marL="5263652" indent="0" algn="ctr">
              <a:buNone/>
              <a:defRPr sz="23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6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16758" y="796006"/>
            <a:ext cx="2837364" cy="126703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4667" y="796006"/>
            <a:ext cx="8347606" cy="126703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6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814" y="3727390"/>
            <a:ext cx="11349455" cy="6219231"/>
          </a:xfrm>
        </p:spPr>
        <p:txBody>
          <a:bodyPr anchor="b"/>
          <a:lstStyle>
            <a:lvl1pPr>
              <a:defRPr sz="863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814" y="10005457"/>
            <a:ext cx="11349455" cy="3270547"/>
          </a:xfrm>
        </p:spPr>
        <p:txBody>
          <a:bodyPr/>
          <a:lstStyle>
            <a:lvl1pPr marL="0" indent="0">
              <a:buNone/>
              <a:defRPr sz="3454">
                <a:solidFill>
                  <a:schemeClr val="tx1"/>
                </a:solidFill>
              </a:defRPr>
            </a:lvl1pPr>
            <a:lvl2pPr marL="657957" indent="0">
              <a:buNone/>
              <a:defRPr sz="2878">
                <a:solidFill>
                  <a:schemeClr val="tx1">
                    <a:tint val="75000"/>
                  </a:schemeClr>
                </a:solidFill>
              </a:defRPr>
            </a:lvl2pPr>
            <a:lvl3pPr marL="1315913" indent="0">
              <a:buNone/>
              <a:defRPr sz="2590">
                <a:solidFill>
                  <a:schemeClr val="tx1">
                    <a:tint val="75000"/>
                  </a:schemeClr>
                </a:solidFill>
              </a:defRPr>
            </a:lvl3pPr>
            <a:lvl4pPr marL="1973870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4pPr>
            <a:lvl5pPr marL="2631826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5pPr>
            <a:lvl6pPr marL="3289783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6pPr>
            <a:lvl7pPr marL="3947739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7pPr>
            <a:lvl8pPr marL="4605696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8pPr>
            <a:lvl9pPr marL="5263652" indent="0">
              <a:buNone/>
              <a:defRPr sz="23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667" y="3980031"/>
            <a:ext cx="5592485" cy="94863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636" y="3980031"/>
            <a:ext cx="5592485" cy="94863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380" y="796010"/>
            <a:ext cx="11349455" cy="28898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82" y="3665091"/>
            <a:ext cx="5566783" cy="1796204"/>
          </a:xfrm>
        </p:spPr>
        <p:txBody>
          <a:bodyPr anchor="b"/>
          <a:lstStyle>
            <a:lvl1pPr marL="0" indent="0">
              <a:buNone/>
              <a:defRPr sz="3454" b="1"/>
            </a:lvl1pPr>
            <a:lvl2pPr marL="657957" indent="0">
              <a:buNone/>
              <a:defRPr sz="2878" b="1"/>
            </a:lvl2pPr>
            <a:lvl3pPr marL="1315913" indent="0">
              <a:buNone/>
              <a:defRPr sz="2590" b="1"/>
            </a:lvl3pPr>
            <a:lvl4pPr marL="1973870" indent="0">
              <a:buNone/>
              <a:defRPr sz="2303" b="1"/>
            </a:lvl4pPr>
            <a:lvl5pPr marL="2631826" indent="0">
              <a:buNone/>
              <a:defRPr sz="2303" b="1"/>
            </a:lvl5pPr>
            <a:lvl6pPr marL="3289783" indent="0">
              <a:buNone/>
              <a:defRPr sz="2303" b="1"/>
            </a:lvl6pPr>
            <a:lvl7pPr marL="3947739" indent="0">
              <a:buNone/>
              <a:defRPr sz="2303" b="1"/>
            </a:lvl7pPr>
            <a:lvl8pPr marL="4605696" indent="0">
              <a:buNone/>
              <a:defRPr sz="2303" b="1"/>
            </a:lvl8pPr>
            <a:lvl9pPr marL="5263652" indent="0">
              <a:buNone/>
              <a:defRPr sz="23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382" y="5461295"/>
            <a:ext cx="5566783" cy="80327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1637" y="3665091"/>
            <a:ext cx="5594199" cy="1796204"/>
          </a:xfrm>
        </p:spPr>
        <p:txBody>
          <a:bodyPr anchor="b"/>
          <a:lstStyle>
            <a:lvl1pPr marL="0" indent="0">
              <a:buNone/>
              <a:defRPr sz="3454" b="1"/>
            </a:lvl1pPr>
            <a:lvl2pPr marL="657957" indent="0">
              <a:buNone/>
              <a:defRPr sz="2878" b="1"/>
            </a:lvl2pPr>
            <a:lvl3pPr marL="1315913" indent="0">
              <a:buNone/>
              <a:defRPr sz="2590" b="1"/>
            </a:lvl3pPr>
            <a:lvl4pPr marL="1973870" indent="0">
              <a:buNone/>
              <a:defRPr sz="2303" b="1"/>
            </a:lvl4pPr>
            <a:lvl5pPr marL="2631826" indent="0">
              <a:buNone/>
              <a:defRPr sz="2303" b="1"/>
            </a:lvl5pPr>
            <a:lvl6pPr marL="3289783" indent="0">
              <a:buNone/>
              <a:defRPr sz="2303" b="1"/>
            </a:lvl6pPr>
            <a:lvl7pPr marL="3947739" indent="0">
              <a:buNone/>
              <a:defRPr sz="2303" b="1"/>
            </a:lvl7pPr>
            <a:lvl8pPr marL="4605696" indent="0">
              <a:buNone/>
              <a:defRPr sz="2303" b="1"/>
            </a:lvl8pPr>
            <a:lvl9pPr marL="5263652" indent="0">
              <a:buNone/>
              <a:defRPr sz="23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1637" y="5461295"/>
            <a:ext cx="5594199" cy="803274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8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380" y="996738"/>
            <a:ext cx="4244052" cy="3488584"/>
          </a:xfrm>
        </p:spPr>
        <p:txBody>
          <a:bodyPr anchor="b"/>
          <a:lstStyle>
            <a:lvl1pPr>
              <a:defRPr sz="46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199" y="2152681"/>
            <a:ext cx="6661636" cy="10624954"/>
          </a:xfrm>
        </p:spPr>
        <p:txBody>
          <a:bodyPr/>
          <a:lstStyle>
            <a:lvl1pPr>
              <a:defRPr sz="4605"/>
            </a:lvl1pPr>
            <a:lvl2pPr>
              <a:defRPr sz="4029"/>
            </a:lvl2pPr>
            <a:lvl3pPr>
              <a:defRPr sz="3454"/>
            </a:lvl3pPr>
            <a:lvl4pPr>
              <a:defRPr sz="2878"/>
            </a:lvl4pPr>
            <a:lvl5pPr>
              <a:defRPr sz="2878"/>
            </a:lvl5pPr>
            <a:lvl6pPr>
              <a:defRPr sz="2878"/>
            </a:lvl6pPr>
            <a:lvl7pPr>
              <a:defRPr sz="2878"/>
            </a:lvl7pPr>
            <a:lvl8pPr>
              <a:defRPr sz="2878"/>
            </a:lvl8pPr>
            <a:lvl9pPr>
              <a:defRPr sz="2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380" y="4485322"/>
            <a:ext cx="4244052" cy="8309615"/>
          </a:xfrm>
        </p:spPr>
        <p:txBody>
          <a:bodyPr/>
          <a:lstStyle>
            <a:lvl1pPr marL="0" indent="0">
              <a:buNone/>
              <a:defRPr sz="2303"/>
            </a:lvl1pPr>
            <a:lvl2pPr marL="657957" indent="0">
              <a:buNone/>
              <a:defRPr sz="2015"/>
            </a:lvl2pPr>
            <a:lvl3pPr marL="1315913" indent="0">
              <a:buNone/>
              <a:defRPr sz="1727"/>
            </a:lvl3pPr>
            <a:lvl4pPr marL="1973870" indent="0">
              <a:buNone/>
              <a:defRPr sz="1439"/>
            </a:lvl4pPr>
            <a:lvl5pPr marL="2631826" indent="0">
              <a:buNone/>
              <a:defRPr sz="1439"/>
            </a:lvl5pPr>
            <a:lvl6pPr marL="3289783" indent="0">
              <a:buNone/>
              <a:defRPr sz="1439"/>
            </a:lvl6pPr>
            <a:lvl7pPr marL="3947739" indent="0">
              <a:buNone/>
              <a:defRPr sz="1439"/>
            </a:lvl7pPr>
            <a:lvl8pPr marL="4605696" indent="0">
              <a:buNone/>
              <a:defRPr sz="1439"/>
            </a:lvl8pPr>
            <a:lvl9pPr marL="5263652" indent="0">
              <a:buNone/>
              <a:defRPr sz="14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380" y="996738"/>
            <a:ext cx="4244052" cy="3488584"/>
          </a:xfrm>
        </p:spPr>
        <p:txBody>
          <a:bodyPr anchor="b"/>
          <a:lstStyle>
            <a:lvl1pPr>
              <a:defRPr sz="460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4199" y="2152681"/>
            <a:ext cx="6661636" cy="10624954"/>
          </a:xfrm>
        </p:spPr>
        <p:txBody>
          <a:bodyPr anchor="t"/>
          <a:lstStyle>
            <a:lvl1pPr marL="0" indent="0">
              <a:buNone/>
              <a:defRPr sz="4605"/>
            </a:lvl1pPr>
            <a:lvl2pPr marL="657957" indent="0">
              <a:buNone/>
              <a:defRPr sz="4029"/>
            </a:lvl2pPr>
            <a:lvl3pPr marL="1315913" indent="0">
              <a:buNone/>
              <a:defRPr sz="3454"/>
            </a:lvl3pPr>
            <a:lvl4pPr marL="1973870" indent="0">
              <a:buNone/>
              <a:defRPr sz="2878"/>
            </a:lvl4pPr>
            <a:lvl5pPr marL="2631826" indent="0">
              <a:buNone/>
              <a:defRPr sz="2878"/>
            </a:lvl5pPr>
            <a:lvl6pPr marL="3289783" indent="0">
              <a:buNone/>
              <a:defRPr sz="2878"/>
            </a:lvl6pPr>
            <a:lvl7pPr marL="3947739" indent="0">
              <a:buNone/>
              <a:defRPr sz="2878"/>
            </a:lvl7pPr>
            <a:lvl8pPr marL="4605696" indent="0">
              <a:buNone/>
              <a:defRPr sz="2878"/>
            </a:lvl8pPr>
            <a:lvl9pPr marL="5263652" indent="0">
              <a:buNone/>
              <a:defRPr sz="287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380" y="4485322"/>
            <a:ext cx="4244052" cy="8309615"/>
          </a:xfrm>
        </p:spPr>
        <p:txBody>
          <a:bodyPr/>
          <a:lstStyle>
            <a:lvl1pPr marL="0" indent="0">
              <a:buNone/>
              <a:defRPr sz="2303"/>
            </a:lvl1pPr>
            <a:lvl2pPr marL="657957" indent="0">
              <a:buNone/>
              <a:defRPr sz="2015"/>
            </a:lvl2pPr>
            <a:lvl3pPr marL="1315913" indent="0">
              <a:buNone/>
              <a:defRPr sz="1727"/>
            </a:lvl3pPr>
            <a:lvl4pPr marL="1973870" indent="0">
              <a:buNone/>
              <a:defRPr sz="1439"/>
            </a:lvl4pPr>
            <a:lvl5pPr marL="2631826" indent="0">
              <a:buNone/>
              <a:defRPr sz="1439"/>
            </a:lvl5pPr>
            <a:lvl6pPr marL="3289783" indent="0">
              <a:buNone/>
              <a:defRPr sz="1439"/>
            </a:lvl6pPr>
            <a:lvl7pPr marL="3947739" indent="0">
              <a:buNone/>
              <a:defRPr sz="1439"/>
            </a:lvl7pPr>
            <a:lvl8pPr marL="4605696" indent="0">
              <a:buNone/>
              <a:defRPr sz="1439"/>
            </a:lvl8pPr>
            <a:lvl9pPr marL="5263652" indent="0">
              <a:buNone/>
              <a:defRPr sz="14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667" y="796010"/>
            <a:ext cx="11349455" cy="288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67" y="3980031"/>
            <a:ext cx="11349455" cy="948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667" y="13857435"/>
            <a:ext cx="2960727" cy="796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C316-B70A-4BF7-9137-997CB18505D0}" type="datetimeFigureOut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849" y="13857435"/>
            <a:ext cx="4441091" cy="796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3394" y="13857435"/>
            <a:ext cx="2960727" cy="796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D714-D9E1-4564-B1BE-1646D8D0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315913" rtl="0" eaLnBrk="1" latinLnBrk="0" hangingPunct="1">
        <a:lnSpc>
          <a:spcPct val="90000"/>
        </a:lnSpc>
        <a:spcBef>
          <a:spcPct val="0"/>
        </a:spcBef>
        <a:buNone/>
        <a:defRPr sz="6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978" indent="-328978" algn="l" defTabSz="1315913" rtl="0" eaLnBrk="1" latinLnBrk="0" hangingPunct="1">
        <a:lnSpc>
          <a:spcPct val="90000"/>
        </a:lnSpc>
        <a:spcBef>
          <a:spcPts val="1439"/>
        </a:spcBef>
        <a:buFont typeface="Arial" panose="020B0604020202020204" pitchFamily="34" charset="0"/>
        <a:buChar char="•"/>
        <a:defRPr sz="4029" kern="1200">
          <a:solidFill>
            <a:schemeClr val="tx1"/>
          </a:solidFill>
          <a:latin typeface="+mn-lt"/>
          <a:ea typeface="+mn-ea"/>
          <a:cs typeface="+mn-cs"/>
        </a:defRPr>
      </a:lvl1pPr>
      <a:lvl2pPr marL="986935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2pPr>
      <a:lvl3pPr marL="1644891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78" kern="1200">
          <a:solidFill>
            <a:schemeClr val="tx1"/>
          </a:solidFill>
          <a:latin typeface="+mn-lt"/>
          <a:ea typeface="+mn-ea"/>
          <a:cs typeface="+mn-cs"/>
        </a:defRPr>
      </a:lvl3pPr>
      <a:lvl4pPr marL="2302848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4pPr>
      <a:lvl5pPr marL="2960804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5pPr>
      <a:lvl6pPr marL="3618761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6pPr>
      <a:lvl7pPr marL="4276717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7pPr>
      <a:lvl8pPr marL="4934674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8pPr>
      <a:lvl9pPr marL="5592630" indent="-328978" algn="l" defTabSz="131591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57957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2pPr>
      <a:lvl3pPr marL="1315913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3pPr>
      <a:lvl4pPr marL="1973870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4pPr>
      <a:lvl5pPr marL="2631826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5pPr>
      <a:lvl6pPr marL="3289783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6pPr>
      <a:lvl7pPr marL="3947739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7pPr>
      <a:lvl8pPr marL="4605696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8pPr>
      <a:lvl9pPr marL="5263652" algn="l" defTabSz="1315913" rtl="0" eaLnBrk="1" latinLnBrk="0" hangingPunct="1">
        <a:defRPr sz="25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4C247A9-9B9A-E7F2-B90F-A14AE8308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03529"/>
              </p:ext>
            </p:extLst>
          </p:nvPr>
        </p:nvGraphicFramePr>
        <p:xfrm>
          <a:off x="2683497" y="10067770"/>
          <a:ext cx="10080000" cy="3636000"/>
        </p:xfrm>
        <a:graphic>
          <a:graphicData uri="http://schemas.openxmlformats.org/drawingml/2006/table">
            <a:tbl>
              <a:tblPr firstRow="1" firstCol="1" lastCol="1">
                <a:tableStyleId>{8799B23B-EC83-4686-B30A-512413B5E67A}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6922374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1068331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40803029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0070851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680612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4907554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745293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1097512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surface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composite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consonant letter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inflection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first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last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tag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lemma </a:t>
                      </a:r>
                      <a:b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</a:b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form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96627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유럽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99524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여행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5053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JKO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2703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가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4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0022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EC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741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VV~EP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오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VV+</a:t>
                      </a:r>
                      <a:r>
                        <a:rPr lang="ko-KR" altLang="en-US" sz="1400" u="none" strike="noStrike" dirty="0" err="1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았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EP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87377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3049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VX~EF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Inflect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VX+</a:t>
                      </a:r>
                      <a:r>
                        <a:rPr lang="ko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아</a:t>
                      </a:r>
                      <a:r>
                        <a:rPr lang="en-US" altLang="ko-KR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/</a:t>
                      </a:r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EF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048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혼자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NNG</a:t>
                      </a:r>
                      <a:endParaRPr lang="en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F</a:t>
                      </a:r>
                      <a:endParaRPr lang="en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ore-KR" altLang="en-US" sz="1400" u="none" strike="noStrike" dirty="0"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*</a:t>
                      </a:r>
                      <a:endParaRPr lang="ko-Kore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220197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C913D93-EBC7-CA90-73D8-991BD4311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94365"/>
              </p:ext>
            </p:extLst>
          </p:nvPr>
        </p:nvGraphicFramePr>
        <p:xfrm>
          <a:off x="6063543" y="3118617"/>
          <a:ext cx="6480000" cy="324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620227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268477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562763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696605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8305611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374725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706858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426668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029467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았</a:t>
                      </a:r>
                      <a:endParaRPr lang="ko-KR" altLang="en-US" sz="1500" b="1" dirty="0"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978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19.0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060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다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6294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21.6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353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15.1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20.0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6589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9.3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11.2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12.3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14.6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16.2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13.9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64008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1FF7BC8-34F5-F730-6B6A-5A11F4C10827}"/>
              </a:ext>
            </a:extLst>
          </p:cNvPr>
          <p:cNvGrpSpPr/>
          <p:nvPr/>
        </p:nvGrpSpPr>
        <p:grpSpPr>
          <a:xfrm>
            <a:off x="35291" y="38100"/>
            <a:ext cx="13088206" cy="14874875"/>
            <a:chOff x="35291" y="38100"/>
            <a:chExt cx="13088206" cy="1487487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FF6F429-230D-19DE-107F-14F408EDBD3C}"/>
                </a:ext>
              </a:extLst>
            </p:cNvPr>
            <p:cNvGrpSpPr/>
            <p:nvPr/>
          </p:nvGrpSpPr>
          <p:grpSpPr>
            <a:xfrm>
              <a:off x="2920029" y="398100"/>
              <a:ext cx="9606939" cy="1260000"/>
              <a:chOff x="3383280" y="8215098"/>
              <a:chExt cx="9606939" cy="1260000"/>
            </a:xfrm>
          </p:grpSpPr>
          <p:sp>
            <p:nvSpPr>
              <p:cNvPr id="93" name="순서도: 처리 376">
                <a:extLst>
                  <a:ext uri="{FF2B5EF4-FFF2-40B4-BE49-F238E27FC236}">
                    <a16:creationId xmlns:a16="http://schemas.microsoft.com/office/drawing/2014/main" id="{475453DC-BD38-4A13-2769-20FB38D0E20D}"/>
                  </a:ext>
                </a:extLst>
              </p:cNvPr>
              <p:cNvSpPr/>
              <p:nvPr/>
            </p:nvSpPr>
            <p:spPr>
              <a:xfrm>
                <a:off x="3786317" y="821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유럽</a:t>
                </a:r>
              </a:p>
            </p:txBody>
          </p:sp>
          <p:sp>
            <p:nvSpPr>
              <p:cNvPr id="94" name="순서도: 처리 377">
                <a:extLst>
                  <a:ext uri="{FF2B5EF4-FFF2-40B4-BE49-F238E27FC236}">
                    <a16:creationId xmlns:a16="http://schemas.microsoft.com/office/drawing/2014/main" id="{68DC75BB-8DB2-E4D7-2E3A-433B3B374B2D}"/>
                  </a:ext>
                </a:extLst>
              </p:cNvPr>
              <p:cNvSpPr/>
              <p:nvPr/>
            </p:nvSpPr>
            <p:spPr>
              <a:xfrm>
                <a:off x="3786317" y="893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유럽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95" name="순서도: 처리 378">
                <a:extLst>
                  <a:ext uri="{FF2B5EF4-FFF2-40B4-BE49-F238E27FC236}">
                    <a16:creationId xmlns:a16="http://schemas.microsoft.com/office/drawing/2014/main" id="{F80E49F7-18D8-695D-3A9A-8C1D816DD45C}"/>
                  </a:ext>
                </a:extLst>
              </p:cNvPr>
              <p:cNvSpPr/>
              <p:nvPr/>
            </p:nvSpPr>
            <p:spPr>
              <a:xfrm>
                <a:off x="5242033" y="8215098"/>
                <a:ext cx="1642092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여행을</a:t>
                </a:r>
              </a:p>
            </p:txBody>
          </p:sp>
          <p:sp>
            <p:nvSpPr>
              <p:cNvPr id="96" name="순서도: 처리 379">
                <a:extLst>
                  <a:ext uri="{FF2B5EF4-FFF2-40B4-BE49-F238E27FC236}">
                    <a16:creationId xmlns:a16="http://schemas.microsoft.com/office/drawing/2014/main" id="{4982E40A-4C56-AFA5-A1CF-072E1AC8352E}"/>
                  </a:ext>
                </a:extLst>
              </p:cNvPr>
              <p:cNvSpPr/>
              <p:nvPr/>
            </p:nvSpPr>
            <p:spPr>
              <a:xfrm>
                <a:off x="5242033" y="8935098"/>
                <a:ext cx="1642092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97" name="순서도: 처리 380">
                <a:extLst>
                  <a:ext uri="{FF2B5EF4-FFF2-40B4-BE49-F238E27FC236}">
                    <a16:creationId xmlns:a16="http://schemas.microsoft.com/office/drawing/2014/main" id="{A6618AA4-ADC1-F0CA-E40A-433DE7287A7E}"/>
                  </a:ext>
                </a:extLst>
              </p:cNvPr>
              <p:cNvSpPr/>
              <p:nvPr/>
            </p:nvSpPr>
            <p:spPr>
              <a:xfrm>
                <a:off x="7044707" y="8215098"/>
                <a:ext cx="4489796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갔다왔나봐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98" name="순서도: 처리 381">
                <a:extLst>
                  <a:ext uri="{FF2B5EF4-FFF2-40B4-BE49-F238E27FC236}">
                    <a16:creationId xmlns:a16="http://schemas.microsoft.com/office/drawing/2014/main" id="{54FB80F6-75D1-79A8-BA54-B2E70D3BEC16}"/>
                  </a:ext>
                </a:extLst>
              </p:cNvPr>
              <p:cNvSpPr/>
              <p:nvPr/>
            </p:nvSpPr>
            <p:spPr>
              <a:xfrm>
                <a:off x="7044707" y="8935098"/>
                <a:ext cx="4489796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/EP+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/EP+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99" name="순서도: 처리 382">
                <a:extLst>
                  <a:ext uri="{FF2B5EF4-FFF2-40B4-BE49-F238E27FC236}">
                    <a16:creationId xmlns:a16="http://schemas.microsoft.com/office/drawing/2014/main" id="{57C47417-71AA-9162-26CF-C96EBEED4830}"/>
                  </a:ext>
                </a:extLst>
              </p:cNvPr>
              <p:cNvSpPr/>
              <p:nvPr/>
            </p:nvSpPr>
            <p:spPr>
              <a:xfrm>
                <a:off x="11695085" y="821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혼자</a:t>
                </a:r>
              </a:p>
            </p:txBody>
          </p:sp>
          <p:sp>
            <p:nvSpPr>
              <p:cNvPr id="100" name="순서도: 처리 383">
                <a:extLst>
                  <a:ext uri="{FF2B5EF4-FFF2-40B4-BE49-F238E27FC236}">
                    <a16:creationId xmlns:a16="http://schemas.microsoft.com/office/drawing/2014/main" id="{EAB8C9CF-6F64-A100-031F-DD8FE4F94D8E}"/>
                  </a:ext>
                </a:extLst>
              </p:cNvPr>
              <p:cNvSpPr/>
              <p:nvPr/>
            </p:nvSpPr>
            <p:spPr>
              <a:xfrm>
                <a:off x="11695085" y="893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혼자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101" name="화살표: 오른쪽으로 구부러짐 384">
                <a:extLst>
                  <a:ext uri="{FF2B5EF4-FFF2-40B4-BE49-F238E27FC236}">
                    <a16:creationId xmlns:a16="http://schemas.microsoft.com/office/drawing/2014/main" id="{D9989A4E-7600-ABA4-D80E-8C0358CCDAF5}"/>
                  </a:ext>
                </a:extLst>
              </p:cNvPr>
              <p:cNvSpPr/>
              <p:nvPr/>
            </p:nvSpPr>
            <p:spPr>
              <a:xfrm>
                <a:off x="3383280" y="8464731"/>
                <a:ext cx="403037" cy="836023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AD20D304-9487-14C5-05F1-42338833ECFB}"/>
                </a:ext>
              </a:extLst>
            </p:cNvPr>
            <p:cNvSpPr/>
            <p:nvPr/>
          </p:nvSpPr>
          <p:spPr>
            <a:xfrm>
              <a:off x="2323497" y="38100"/>
              <a:ext cx="10800000" cy="1980000"/>
            </a:xfrm>
            <a:prstGeom prst="roundRect">
              <a:avLst>
                <a:gd name="adj" fmla="val 14809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78935E1-4A59-93FD-70EB-687F2805D80B}"/>
                </a:ext>
              </a:extLst>
            </p:cNvPr>
            <p:cNvGrpSpPr/>
            <p:nvPr/>
          </p:nvGrpSpPr>
          <p:grpSpPr>
            <a:xfrm>
              <a:off x="2683498" y="13717341"/>
              <a:ext cx="10079998" cy="894953"/>
              <a:chOff x="2304107" y="11682248"/>
              <a:chExt cx="10079998" cy="894953"/>
            </a:xfrm>
          </p:grpSpPr>
          <p:sp>
            <p:nvSpPr>
              <p:cNvPr id="89" name="왼쪽 중괄호 364">
                <a:extLst>
                  <a:ext uri="{FF2B5EF4-FFF2-40B4-BE49-F238E27FC236}">
                    <a16:creationId xmlns:a16="http://schemas.microsoft.com/office/drawing/2014/main" id="{CBC94FA8-01D2-10FB-B056-24BF53C293A2}"/>
                  </a:ext>
                </a:extLst>
              </p:cNvPr>
              <p:cNvSpPr/>
              <p:nvPr/>
            </p:nvSpPr>
            <p:spPr>
              <a:xfrm rot="16200000">
                <a:off x="4570355" y="9416000"/>
                <a:ext cx="504000" cy="5036495"/>
              </a:xfrm>
              <a:prstGeom prst="leftBrace">
                <a:avLst>
                  <a:gd name="adj1" fmla="val 24724"/>
                  <a:gd name="adj2" fmla="val 50165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0" name="왼쪽 중괄호 364">
                <a:extLst>
                  <a:ext uri="{FF2B5EF4-FFF2-40B4-BE49-F238E27FC236}">
                    <a16:creationId xmlns:a16="http://schemas.microsoft.com/office/drawing/2014/main" id="{9568755A-E4BE-9DFE-90DD-965C7527CA06}"/>
                  </a:ext>
                </a:extLst>
              </p:cNvPr>
              <p:cNvSpPr/>
              <p:nvPr/>
            </p:nvSpPr>
            <p:spPr>
              <a:xfrm rot="16200000">
                <a:off x="9613858" y="9416001"/>
                <a:ext cx="504000" cy="5036495"/>
              </a:xfrm>
              <a:prstGeom prst="leftBrace">
                <a:avLst>
                  <a:gd name="adj1" fmla="val 24724"/>
                  <a:gd name="adj2" fmla="val 50165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Bahnschrift" panose="020B050204020402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C13110-56CA-CEFF-D386-6680E789CC3C}"/>
                  </a:ext>
                </a:extLst>
              </p:cNvPr>
              <p:cNvSpPr txBox="1"/>
              <p:nvPr/>
            </p:nvSpPr>
            <p:spPr>
              <a:xfrm>
                <a:off x="3432488" y="12238647"/>
                <a:ext cx="2779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Used for feature generation</a:t>
                </a:r>
                <a:endParaRPr kumimoji="1" lang="ko-Kore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11F2FF4-3996-5948-8CBD-B358738132A6}"/>
                  </a:ext>
                </a:extLst>
              </p:cNvPr>
              <p:cNvSpPr txBox="1"/>
              <p:nvPr/>
            </p:nvSpPr>
            <p:spPr>
              <a:xfrm>
                <a:off x="8437679" y="12217756"/>
                <a:ext cx="28563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600" dirty="0">
                    <a:latin typeface="NanumSquare" panose="020B0600000101010101" pitchFamily="34" charset="-127"/>
                    <a:ea typeface="NanumSquare" panose="020B0600000101010101" pitchFamily="34" charset="-127"/>
                  </a:rPr>
                  <a:t>Used for post-lemmatization</a:t>
                </a:r>
                <a:endParaRPr kumimoji="1" lang="ko-Kore-KR" altLang="en-US" sz="1600" dirty="0">
                  <a:latin typeface="NanumSquare" panose="020B0600000101010101" pitchFamily="34" charset="-127"/>
                  <a:ea typeface="NanumSquare" panose="020B0600000101010101" pitchFamily="34" charset="-127"/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364FFB7-F483-84D5-2AB4-AC06F1515FF2}"/>
                </a:ext>
              </a:extLst>
            </p:cNvPr>
            <p:cNvSpPr/>
            <p:nvPr/>
          </p:nvSpPr>
          <p:spPr>
            <a:xfrm rot="16200000">
              <a:off x="5081948" y="4851371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surface form</a:t>
              </a:r>
              <a:endPara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E4849FE-0DEA-25C5-DC70-5BE68CA774FD}"/>
                </a:ext>
              </a:extLst>
            </p:cNvPr>
            <p:cNvSpPr/>
            <p:nvPr/>
          </p:nvSpPr>
          <p:spPr>
            <a:xfrm>
              <a:off x="8581272" y="2774235"/>
              <a:ext cx="1468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lemma form</a:t>
              </a:r>
              <a:endParaRPr lang="ko-KR" altLang="en-US" b="1" dirty="0"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60" name="화살표: 오른쪽 137">
              <a:extLst>
                <a:ext uri="{FF2B5EF4-FFF2-40B4-BE49-F238E27FC236}">
                  <a16:creationId xmlns:a16="http://schemas.microsoft.com/office/drawing/2014/main" id="{9961726C-7F54-DB40-DF41-74E261B0D510}"/>
                </a:ext>
              </a:extLst>
            </p:cNvPr>
            <p:cNvSpPr/>
            <p:nvPr/>
          </p:nvSpPr>
          <p:spPr>
            <a:xfrm>
              <a:off x="7366990" y="3798964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1" name="화살표: 오른쪽 138">
              <a:extLst>
                <a:ext uri="{FF2B5EF4-FFF2-40B4-BE49-F238E27FC236}">
                  <a16:creationId xmlns:a16="http://schemas.microsoft.com/office/drawing/2014/main" id="{C9172FD2-C288-C02F-DA87-A13B38DAA2AA}"/>
                </a:ext>
              </a:extLst>
            </p:cNvPr>
            <p:cNvSpPr/>
            <p:nvPr/>
          </p:nvSpPr>
          <p:spPr>
            <a:xfrm>
              <a:off x="9526784" y="4881639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2" name="화살표: 오른쪽 139">
              <a:extLst>
                <a:ext uri="{FF2B5EF4-FFF2-40B4-BE49-F238E27FC236}">
                  <a16:creationId xmlns:a16="http://schemas.microsoft.com/office/drawing/2014/main" id="{200FCED3-31A1-5600-D571-38E4675823A3}"/>
                </a:ext>
              </a:extLst>
            </p:cNvPr>
            <p:cNvSpPr/>
            <p:nvPr/>
          </p:nvSpPr>
          <p:spPr>
            <a:xfrm rot="2700000">
              <a:off x="8113115" y="4097980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3" name="화살표: 오른쪽 140">
              <a:extLst>
                <a:ext uri="{FF2B5EF4-FFF2-40B4-BE49-F238E27FC236}">
                  <a16:creationId xmlns:a16="http://schemas.microsoft.com/office/drawing/2014/main" id="{9049BD78-188C-8F24-B784-85D0CF5AD560}"/>
                </a:ext>
              </a:extLst>
            </p:cNvPr>
            <p:cNvSpPr/>
            <p:nvPr/>
          </p:nvSpPr>
          <p:spPr>
            <a:xfrm rot="2700000">
              <a:off x="8837016" y="4631381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4" name="화살표: 오른쪽 141">
              <a:extLst>
                <a:ext uri="{FF2B5EF4-FFF2-40B4-BE49-F238E27FC236}">
                  <a16:creationId xmlns:a16="http://schemas.microsoft.com/office/drawing/2014/main" id="{6DDBE25E-2129-25A9-1734-4255318B4CAC}"/>
                </a:ext>
              </a:extLst>
            </p:cNvPr>
            <p:cNvSpPr/>
            <p:nvPr/>
          </p:nvSpPr>
          <p:spPr>
            <a:xfrm rot="2700000">
              <a:off x="10272117" y="5179480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5" name="화살표: 오른쪽 142">
              <a:extLst>
                <a:ext uri="{FF2B5EF4-FFF2-40B4-BE49-F238E27FC236}">
                  <a16:creationId xmlns:a16="http://schemas.microsoft.com/office/drawing/2014/main" id="{9829784D-4082-C8BE-9B9C-77EC9A002066}"/>
                </a:ext>
              </a:extLst>
            </p:cNvPr>
            <p:cNvSpPr/>
            <p:nvPr/>
          </p:nvSpPr>
          <p:spPr>
            <a:xfrm rot="2700000">
              <a:off x="10992842" y="5722231"/>
              <a:ext cx="252000" cy="2520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66" name="순서도: 처리 382">
              <a:extLst>
                <a:ext uri="{FF2B5EF4-FFF2-40B4-BE49-F238E27FC236}">
                  <a16:creationId xmlns:a16="http://schemas.microsoft.com/office/drawing/2014/main" id="{A17B9F30-06AB-B000-DE7D-D6F073BCAEC0}"/>
                </a:ext>
              </a:extLst>
            </p:cNvPr>
            <p:cNvSpPr/>
            <p:nvPr/>
          </p:nvSpPr>
          <p:spPr>
            <a:xfrm>
              <a:off x="2791130" y="3870234"/>
              <a:ext cx="2592000" cy="576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Make Scoring Matrix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7" name="순서도: 처리 382">
              <a:extLst>
                <a:ext uri="{FF2B5EF4-FFF2-40B4-BE49-F238E27FC236}">
                  <a16:creationId xmlns:a16="http://schemas.microsoft.com/office/drawing/2014/main" id="{2C873449-5267-E030-64A7-1872E0806C4C}"/>
                </a:ext>
              </a:extLst>
            </p:cNvPr>
            <p:cNvSpPr/>
            <p:nvPr/>
          </p:nvSpPr>
          <p:spPr>
            <a:xfrm>
              <a:off x="2791130" y="5031410"/>
              <a:ext cx="2592000" cy="576000"/>
            </a:xfrm>
            <a:prstGeom prst="flowChartProcess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Do Traceback Process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326F2F1-1188-77F3-2EF9-03749CC52FEE}"/>
                </a:ext>
              </a:extLst>
            </p:cNvPr>
            <p:cNvSpPr txBox="1"/>
            <p:nvPr/>
          </p:nvSpPr>
          <p:spPr>
            <a:xfrm>
              <a:off x="380898" y="286650"/>
              <a:ext cx="1782411" cy="1482901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(1)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 sentence from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Korean morpheme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tagged corpus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28ADB7-99A2-A23E-9483-93D3BCD1845D}"/>
                </a:ext>
              </a:extLst>
            </p:cNvPr>
            <p:cNvSpPr txBox="1"/>
            <p:nvPr/>
          </p:nvSpPr>
          <p:spPr>
            <a:xfrm>
              <a:off x="553830" y="3670115"/>
              <a:ext cx="1609479" cy="1852233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(2)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String alignment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between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surface form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and lemma form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66D034B-A0B7-3725-1FC5-F37B395B0E9C}"/>
                </a:ext>
              </a:extLst>
            </p:cNvPr>
            <p:cNvGrpSpPr/>
            <p:nvPr/>
          </p:nvGrpSpPr>
          <p:grpSpPr>
            <a:xfrm>
              <a:off x="2920029" y="7547823"/>
              <a:ext cx="9606939" cy="1260000"/>
              <a:chOff x="3383280" y="8215098"/>
              <a:chExt cx="9606939" cy="1260000"/>
            </a:xfrm>
          </p:grpSpPr>
          <p:sp>
            <p:nvSpPr>
              <p:cNvPr id="80" name="순서도: 처리 376">
                <a:extLst>
                  <a:ext uri="{FF2B5EF4-FFF2-40B4-BE49-F238E27FC236}">
                    <a16:creationId xmlns:a16="http://schemas.microsoft.com/office/drawing/2014/main" id="{F41F469A-53CA-65CD-1D9A-8678FB704057}"/>
                  </a:ext>
                </a:extLst>
              </p:cNvPr>
              <p:cNvSpPr/>
              <p:nvPr/>
            </p:nvSpPr>
            <p:spPr>
              <a:xfrm>
                <a:off x="3786317" y="821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유럽</a:t>
                </a:r>
              </a:p>
            </p:txBody>
          </p:sp>
          <p:sp>
            <p:nvSpPr>
              <p:cNvPr id="81" name="순서도: 처리 377">
                <a:extLst>
                  <a:ext uri="{FF2B5EF4-FFF2-40B4-BE49-F238E27FC236}">
                    <a16:creationId xmlns:a16="http://schemas.microsoft.com/office/drawing/2014/main" id="{EB75C411-F317-7035-CEA4-9FBF978D1A68}"/>
                  </a:ext>
                </a:extLst>
              </p:cNvPr>
              <p:cNvSpPr/>
              <p:nvPr/>
            </p:nvSpPr>
            <p:spPr>
              <a:xfrm>
                <a:off x="3786317" y="893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유럽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/NNP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2" name="순서도: 처리 378">
                <a:extLst>
                  <a:ext uri="{FF2B5EF4-FFF2-40B4-BE49-F238E27FC236}">
                    <a16:creationId xmlns:a16="http://schemas.microsoft.com/office/drawing/2014/main" id="{5B2DFB00-918E-2C0A-F6B8-2D9564B1FD42}"/>
                  </a:ext>
                </a:extLst>
              </p:cNvPr>
              <p:cNvSpPr/>
              <p:nvPr/>
            </p:nvSpPr>
            <p:spPr>
              <a:xfrm>
                <a:off x="5242033" y="8215098"/>
                <a:ext cx="1642092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</a:p>
            </p:txBody>
          </p:sp>
          <p:sp>
            <p:nvSpPr>
              <p:cNvPr id="83" name="순서도: 처리 379">
                <a:extLst>
                  <a:ext uri="{FF2B5EF4-FFF2-40B4-BE49-F238E27FC236}">
                    <a16:creationId xmlns:a16="http://schemas.microsoft.com/office/drawing/2014/main" id="{9224E5E7-08D1-DB8D-90B1-0F2E15DE24BC}"/>
                  </a:ext>
                </a:extLst>
              </p:cNvPr>
              <p:cNvSpPr/>
              <p:nvPr/>
            </p:nvSpPr>
            <p:spPr>
              <a:xfrm>
                <a:off x="5242033" y="8935098"/>
                <a:ext cx="1642092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여행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/JKO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4" name="순서도: 처리 380">
                <a:extLst>
                  <a:ext uri="{FF2B5EF4-FFF2-40B4-BE49-F238E27FC236}">
                    <a16:creationId xmlns:a16="http://schemas.microsoft.com/office/drawing/2014/main" id="{74C22014-FB9F-64E7-14F2-17C4F8A5C70E}"/>
                  </a:ext>
                </a:extLst>
              </p:cNvPr>
              <p:cNvSpPr/>
              <p:nvPr/>
            </p:nvSpPr>
            <p:spPr>
              <a:xfrm>
                <a:off x="7044707" y="8215098"/>
                <a:ext cx="4489796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갔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| 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| 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왔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| 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 | 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봐</a:t>
                </a:r>
              </a:p>
            </p:txBody>
          </p:sp>
          <p:sp>
            <p:nvSpPr>
              <p:cNvPr id="85" name="순서도: 처리 381">
                <a:extLst>
                  <a:ext uri="{FF2B5EF4-FFF2-40B4-BE49-F238E27FC236}">
                    <a16:creationId xmlns:a16="http://schemas.microsoft.com/office/drawing/2014/main" id="{8DD60DFB-03FF-57C4-A133-56F75ADD5D4A}"/>
                  </a:ext>
                </a:extLst>
              </p:cNvPr>
              <p:cNvSpPr/>
              <p:nvPr/>
            </p:nvSpPr>
            <p:spPr>
              <a:xfrm>
                <a:off x="7044707" y="8935098"/>
                <a:ext cx="4489796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가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/EP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/EC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오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/VV+</a:t>
                </a:r>
                <a:r>
                  <a:rPr lang="ko-KR" altLang="en-US" sz="14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/EP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나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D2Coding" panose="020B0609020101020101" pitchFamily="49" charset="-127"/>
                    <a:ea typeface="D2Coding" panose="020B0609020101020101" pitchFamily="49" charset="-127"/>
                  </a:rPr>
                  <a:t>|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보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/VX+</a:t>
                </a:r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아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/EF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6" name="순서도: 처리 382">
                <a:extLst>
                  <a:ext uri="{FF2B5EF4-FFF2-40B4-BE49-F238E27FC236}">
                    <a16:creationId xmlns:a16="http://schemas.microsoft.com/office/drawing/2014/main" id="{F2F5CEEE-6B11-0FFE-ECC2-BFD60BACE965}"/>
                  </a:ext>
                </a:extLst>
              </p:cNvPr>
              <p:cNvSpPr/>
              <p:nvPr/>
            </p:nvSpPr>
            <p:spPr>
              <a:xfrm>
                <a:off x="11695085" y="821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혼자</a:t>
                </a:r>
              </a:p>
            </p:txBody>
          </p:sp>
          <p:sp>
            <p:nvSpPr>
              <p:cNvPr id="87" name="순서도: 처리 383">
                <a:extLst>
                  <a:ext uri="{FF2B5EF4-FFF2-40B4-BE49-F238E27FC236}">
                    <a16:creationId xmlns:a16="http://schemas.microsoft.com/office/drawing/2014/main" id="{213F2BB3-4EFF-6053-098C-2EA3FF3E76C0}"/>
                  </a:ext>
                </a:extLst>
              </p:cNvPr>
              <p:cNvSpPr/>
              <p:nvPr/>
            </p:nvSpPr>
            <p:spPr>
              <a:xfrm>
                <a:off x="11695085" y="8935098"/>
                <a:ext cx="1295134" cy="540000"/>
              </a:xfrm>
              <a:prstGeom prst="flowChartProcess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혼자</a:t>
                </a:r>
                <a:r>
                  <a:rPr lang="en-US" altLang="ko-KR" sz="14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/NNG</a:t>
                </a:r>
                <a:endParaRPr lang="ko-KR" altLang="en-US" sz="14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88" name="화살표: 오른쪽으로 구부러짐 384">
                <a:extLst>
                  <a:ext uri="{FF2B5EF4-FFF2-40B4-BE49-F238E27FC236}">
                    <a16:creationId xmlns:a16="http://schemas.microsoft.com/office/drawing/2014/main" id="{B245AB45-FA84-5C10-F625-3BEE058B79AA}"/>
                  </a:ext>
                </a:extLst>
              </p:cNvPr>
              <p:cNvSpPr/>
              <p:nvPr/>
            </p:nvSpPr>
            <p:spPr>
              <a:xfrm>
                <a:off x="3383280" y="8464731"/>
                <a:ext cx="403037" cy="836023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</p:grp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D58DD820-3010-6E12-90F8-01C0E15D1DB5}"/>
                </a:ext>
              </a:extLst>
            </p:cNvPr>
            <p:cNvSpPr/>
            <p:nvPr/>
          </p:nvSpPr>
          <p:spPr>
            <a:xfrm>
              <a:off x="2323497" y="9761822"/>
              <a:ext cx="10800000" cy="5151153"/>
            </a:xfrm>
            <a:prstGeom prst="roundRect">
              <a:avLst>
                <a:gd name="adj" fmla="val 5755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D930CAB0-2525-7591-E97C-64E0A716B1E0}"/>
                </a:ext>
              </a:extLst>
            </p:cNvPr>
            <p:cNvSpPr/>
            <p:nvPr/>
          </p:nvSpPr>
          <p:spPr>
            <a:xfrm>
              <a:off x="2323497" y="2616231"/>
              <a:ext cx="10800000" cy="3960000"/>
            </a:xfrm>
            <a:prstGeom prst="roundRect">
              <a:avLst>
                <a:gd name="adj" fmla="val 7974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A362CB8-9E41-92EF-51A1-F99E236E9BFC}"/>
                </a:ext>
              </a:extLst>
            </p:cNvPr>
            <p:cNvCxnSpPr>
              <a:cxnSpLocks/>
            </p:cNvCxnSpPr>
            <p:nvPr/>
          </p:nvCxnSpPr>
          <p:spPr>
            <a:xfrm>
              <a:off x="7723497" y="2018100"/>
              <a:ext cx="0" cy="576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7877878A-FA14-6F52-FD55-4475BECA2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497" y="6576231"/>
              <a:ext cx="0" cy="594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397D1D15-85F2-992D-2BC6-F9B62D218024}"/>
                </a:ext>
              </a:extLst>
            </p:cNvPr>
            <p:cNvSpPr/>
            <p:nvPr/>
          </p:nvSpPr>
          <p:spPr>
            <a:xfrm>
              <a:off x="2323497" y="7187823"/>
              <a:ext cx="10800000" cy="1980000"/>
            </a:xfrm>
            <a:prstGeom prst="roundRect">
              <a:avLst>
                <a:gd name="adj" fmla="val 14809"/>
              </a:avLst>
            </a:prstGeom>
            <a:noFill/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ore-KR" altLang="en-US" sz="1500">
                <a:latin typeface="SeoulHangangC B" panose="02020503020101020101" pitchFamily="18" charset="-127"/>
                <a:ea typeface="SeoulHangangC B" panose="02020503020101020101" pitchFamily="18" charset="-127"/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DDC4753D-B433-4F85-B80A-813B8C983B5B}"/>
                </a:ext>
              </a:extLst>
            </p:cNvPr>
            <p:cNvCxnSpPr>
              <a:cxnSpLocks/>
            </p:cNvCxnSpPr>
            <p:nvPr/>
          </p:nvCxnSpPr>
          <p:spPr>
            <a:xfrm>
              <a:off x="4087130" y="4446234"/>
              <a:ext cx="0" cy="576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63822F-0BA4-6DCA-7A6D-E3358C36C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3497" y="9167823"/>
              <a:ext cx="0" cy="5940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2F10AB4-E3A7-BDC5-5448-E0057FB135F4}"/>
                </a:ext>
              </a:extLst>
            </p:cNvPr>
            <p:cNvSpPr txBox="1"/>
            <p:nvPr/>
          </p:nvSpPr>
          <p:spPr>
            <a:xfrm>
              <a:off x="219444" y="7621038"/>
              <a:ext cx="1943865" cy="1113570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(3)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An aligned sentence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with morpheme tag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C673543-995E-3248-ECB5-1ACAA2B38455}"/>
                </a:ext>
              </a:extLst>
            </p:cNvPr>
            <p:cNvSpPr txBox="1"/>
            <p:nvPr/>
          </p:nvSpPr>
          <p:spPr>
            <a:xfrm>
              <a:off x="35291" y="11595948"/>
              <a:ext cx="2128018" cy="1482901"/>
            </a:xfrm>
            <a:prstGeom prst="rect">
              <a:avLst/>
            </a:prstGeom>
            <a:noFill/>
          </p:spPr>
          <p:txBody>
            <a:bodyPr wrap="none" lIns="0" tIns="0" rIns="0" bIns="36000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(4)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A training sample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for dictionary-based </a:t>
              </a:r>
              <a:b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</a:br>
              <a:r>
                <a:rPr lang="en-US" altLang="ko-KR" sz="1600" dirty="0"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morphological analysis</a:t>
              </a:r>
              <a:endParaRPr lang="ko-KR" altLang="en-US" sz="1600" dirty="0"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</TotalTime>
  <Words>342</Words>
  <Application>Microsoft Office PowerPoint</Application>
  <PresentationFormat>사용자 지정</PresentationFormat>
  <Paragraphs>164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D2Coding</vt:lpstr>
      <vt:lpstr>NanumBarunGothic</vt:lpstr>
      <vt:lpstr>NanumSquare</vt:lpstr>
      <vt:lpstr>NanumSquare Bold</vt:lpstr>
      <vt:lpstr>SeoulHangangC B</vt:lpstr>
      <vt:lpstr>Arial</vt:lpstr>
      <vt:lpstr>Bahnschrift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류지희</dc:creator>
  <cp:lastModifiedBy>류지희</cp:lastModifiedBy>
  <cp:revision>141</cp:revision>
  <cp:lastPrinted>2023-08-24T11:21:29Z</cp:lastPrinted>
  <dcterms:created xsi:type="dcterms:W3CDTF">2021-10-21T08:55:45Z</dcterms:created>
  <dcterms:modified xsi:type="dcterms:W3CDTF">2023-12-03T20:28:52Z</dcterms:modified>
</cp:coreProperties>
</file>