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3" r:id="rId6"/>
    <p:sldId id="262" r:id="rId7"/>
    <p:sldId id="261" r:id="rId8"/>
    <p:sldId id="264" r:id="rId9"/>
    <p:sldId id="267"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123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38C65148-7C37-4E56-B787-C617DABAD78F}" type="datetimeFigureOut">
              <a:rPr lang="en-US" smtClean="0"/>
              <a:t>9/15/2015</a:t>
            </a:fld>
            <a:endParaRPr lang="en-US"/>
          </a:p>
        </p:txBody>
      </p:sp>
      <p:sp>
        <p:nvSpPr>
          <p:cNvPr id="8" name="Slide Number Placeholder 7"/>
          <p:cNvSpPr>
            <a:spLocks noGrp="1"/>
          </p:cNvSpPr>
          <p:nvPr>
            <p:ph type="sldNum" sz="quarter" idx="11"/>
          </p:nvPr>
        </p:nvSpPr>
        <p:spPr/>
        <p:txBody>
          <a:bodyPr/>
          <a:lstStyle/>
          <a:p>
            <a:fld id="{8504B117-57D2-4373-8BBF-A04B90E86FF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8C65148-7C37-4E56-B787-C617DABAD78F}"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38C65148-7C37-4E56-B787-C617DABAD78F}"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C65148-7C37-4E56-B787-C617DABAD78F}"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C65148-7C37-4E56-B787-C617DABAD78F}" type="datetimeFigureOut">
              <a:rPr lang="en-US" smtClean="0"/>
              <a:t>9/15/2015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C65148-7C37-4E56-B787-C617DABAD78F}"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4B117-57D2-4373-8BBF-A04B90E86FFE}"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38C65148-7C37-4E56-B787-C617DABAD78F}" type="datetimeFigureOut">
              <a:rPr lang="en-US" smtClean="0"/>
              <a:t>9/15/2015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4B117-57D2-4373-8BBF-A04B90E86FFE}"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38C65148-7C37-4E56-B787-C617DABAD78F}" type="datetimeFigureOut">
              <a:rPr lang="en-US" smtClean="0"/>
              <a:t>9/15/2015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65148-7C37-4E56-B787-C617DABAD78F}" type="datetimeFigureOut">
              <a:rPr lang="en-US" smtClean="0"/>
              <a:t>9/15/2015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C65148-7C37-4E56-B787-C617DABAD78F}"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C65148-7C37-4E56-B787-C617DABAD78F}" type="datetimeFigureOut">
              <a:rPr lang="en-US" smtClean="0"/>
              <a:t>9/15/2015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4B117-57D2-4373-8BBF-A04B90E86F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8C65148-7C37-4E56-B787-C617DABAD78F}" type="datetimeFigureOut">
              <a:rPr lang="en-US" smtClean="0"/>
              <a:t>9/15/2015</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504B117-57D2-4373-8BBF-A04B90E86FFE}"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762000"/>
            <a:ext cx="7848600" cy="2595025"/>
          </a:xfrm>
        </p:spPr>
        <p:txBody>
          <a:bodyPr>
            <a:normAutofit/>
          </a:bodyPr>
          <a:lstStyle/>
          <a:p>
            <a:pPr algn="ctr"/>
            <a:r>
              <a:rPr lang="en-US" sz="4400" dirty="0" err="1" smtClean="0"/>
              <a:t>Arrakis</a:t>
            </a:r>
            <a:r>
              <a:rPr lang="en-US" sz="4400" dirty="0" smtClean="0"/>
              <a:t>: The Operating System is the Control Plane</a:t>
            </a:r>
            <a:endParaRPr lang="en-US" sz="4400" dirty="0"/>
          </a:p>
        </p:txBody>
      </p:sp>
      <p:sp>
        <p:nvSpPr>
          <p:cNvPr id="3" name="副标题 2"/>
          <p:cNvSpPr>
            <a:spLocks noGrp="1"/>
          </p:cNvSpPr>
          <p:nvPr>
            <p:ph type="subTitle" idx="1"/>
          </p:nvPr>
        </p:nvSpPr>
        <p:spPr>
          <a:xfrm>
            <a:off x="1066800" y="3886200"/>
            <a:ext cx="7315200" cy="1144632"/>
          </a:xfrm>
        </p:spPr>
        <p:txBody>
          <a:bodyPr/>
          <a:lstStyle/>
          <a:p>
            <a:pPr algn="ctr"/>
            <a:r>
              <a:rPr lang="en-US" altLang="zh-CN" dirty="0" smtClean="0"/>
              <a:t>Shikai Jin, Yuxuan Cui</a:t>
            </a:r>
            <a:endParaRPr lang="en-US" dirty="0"/>
          </a:p>
        </p:txBody>
      </p:sp>
    </p:spTree>
    <p:extLst>
      <p:ext uri="{BB962C8B-B14F-4D97-AF65-F5344CB8AC3E}">
        <p14:creationId xmlns:p14="http://schemas.microsoft.com/office/powerpoint/2010/main" val="60624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Design and Implementation</a:t>
            </a:r>
            <a:endParaRPr lang="en-US" sz="3600" dirty="0"/>
          </a:p>
        </p:txBody>
      </p:sp>
      <p:sp>
        <p:nvSpPr>
          <p:cNvPr id="6" name="内容占位符 2"/>
          <p:cNvSpPr>
            <a:spLocks noGrp="1"/>
          </p:cNvSpPr>
          <p:nvPr>
            <p:ph idx="1"/>
          </p:nvPr>
        </p:nvSpPr>
        <p:spPr>
          <a:xfrm>
            <a:off x="923925" y="1600200"/>
            <a:ext cx="7315200" cy="4343400"/>
          </a:xfrm>
        </p:spPr>
        <p:txBody>
          <a:bodyPr>
            <a:normAutofit/>
          </a:bodyPr>
          <a:lstStyle/>
          <a:p>
            <a:r>
              <a:rPr lang="en-US" dirty="0" smtClean="0"/>
              <a:t>Minimize kernel involvement for data-plane operations</a:t>
            </a:r>
          </a:p>
          <a:p>
            <a:pPr lvl="2">
              <a:buFont typeface="Arial" panose="020B0604020202020204" pitchFamily="34" charset="0"/>
              <a:buChar char="•"/>
            </a:pPr>
            <a:r>
              <a:rPr lang="en-US" altLang="zh-CN" dirty="0" smtClean="0"/>
              <a:t>I/O requests are routed to and from the application’s address space without the kernel involvement.</a:t>
            </a:r>
            <a:endParaRPr lang="en-US" dirty="0" smtClean="0"/>
          </a:p>
          <a:p>
            <a:endParaRPr lang="en-US" dirty="0"/>
          </a:p>
          <a:p>
            <a:r>
              <a:rPr lang="en-US" dirty="0"/>
              <a:t>Transparency to the application programmer</a:t>
            </a:r>
          </a:p>
          <a:p>
            <a:pPr lvl="2">
              <a:buFont typeface="Arial" panose="020B0604020202020204" pitchFamily="34" charset="0"/>
              <a:buChar char="•"/>
            </a:pPr>
            <a:r>
              <a:rPr lang="en-US" altLang="zh-CN" dirty="0" err="1" smtClean="0"/>
              <a:t>Arrakis</a:t>
            </a:r>
            <a:r>
              <a:rPr lang="en-US" altLang="zh-CN" dirty="0" smtClean="0"/>
              <a:t> is designed for performance improvement without modification of applications written to POSIX API.</a:t>
            </a:r>
            <a:endParaRPr lang="en-US" dirty="0"/>
          </a:p>
          <a:p>
            <a:pPr marL="45720" indent="0">
              <a:buNone/>
            </a:pPr>
            <a:endParaRPr lang="en-US" altLang="zh-CN" dirty="0" smtClean="0"/>
          </a:p>
          <a:p>
            <a:r>
              <a:rPr lang="en-US" altLang="zh-CN" dirty="0"/>
              <a:t>Appropriate OS/hardware abstractions</a:t>
            </a:r>
          </a:p>
          <a:p>
            <a:pPr lvl="2">
              <a:buFont typeface="Arial" panose="020B0604020202020204" pitchFamily="34" charset="0"/>
              <a:buChar char="•"/>
            </a:pPr>
            <a:r>
              <a:rPr lang="en-US" altLang="zh-CN" dirty="0" err="1" smtClean="0"/>
              <a:t>Arrakis’s</a:t>
            </a:r>
            <a:r>
              <a:rPr lang="en-US" altLang="zh-CN" dirty="0"/>
              <a:t> </a:t>
            </a:r>
            <a:r>
              <a:rPr lang="en-US" altLang="zh-CN" dirty="0" smtClean="0"/>
              <a:t>abstraction should be sufficiently flexible to efficiently support a broad range of I/O patterns, scale well on multi-core systems, and support application requirements for locality and load balance.</a:t>
            </a:r>
            <a:endParaRPr lang="en-US" dirty="0"/>
          </a:p>
          <a:p>
            <a:endParaRPr lang="en-US" dirty="0"/>
          </a:p>
        </p:txBody>
      </p:sp>
    </p:spTree>
    <p:extLst>
      <p:ext uri="{BB962C8B-B14F-4D97-AF65-F5344CB8AC3E}">
        <p14:creationId xmlns:p14="http://schemas.microsoft.com/office/powerpoint/2010/main" val="1834906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Architecture Overview</a:t>
            </a:r>
            <a:endParaRPr 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39338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2"/>
          <p:cNvSpPr>
            <a:spLocks noGrp="1"/>
          </p:cNvSpPr>
          <p:nvPr>
            <p:ph idx="1"/>
          </p:nvPr>
        </p:nvSpPr>
        <p:spPr>
          <a:xfrm>
            <a:off x="457200" y="1143000"/>
            <a:ext cx="4267200" cy="4800600"/>
          </a:xfrm>
        </p:spPr>
        <p:txBody>
          <a:bodyPr>
            <a:normAutofit fontScale="85000" lnSpcReduction="20000"/>
          </a:bodyPr>
          <a:lstStyle/>
          <a:p>
            <a:r>
              <a:rPr lang="en-US" dirty="0" smtClean="0"/>
              <a:t>Based on hardware that can present multiple instances of itself, allowing the control plane to map each instance to application. </a:t>
            </a:r>
          </a:p>
          <a:p>
            <a:pPr marL="45720" indent="0">
              <a:buNone/>
            </a:pPr>
            <a:endParaRPr lang="en-US" dirty="0"/>
          </a:p>
          <a:p>
            <a:r>
              <a:rPr lang="en-US" altLang="zh-CN" dirty="0" smtClean="0"/>
              <a:t>The hardware exports interface for control plane to create or destroy instances, allocate shared resources to different instances.</a:t>
            </a:r>
          </a:p>
          <a:p>
            <a:pPr marL="45720" indent="0">
              <a:buNone/>
            </a:pPr>
            <a:endParaRPr lang="en-US" altLang="zh-CN" dirty="0" smtClean="0"/>
          </a:p>
          <a:p>
            <a:r>
              <a:rPr lang="en-US" altLang="zh-CN" dirty="0" smtClean="0"/>
              <a:t>Once it’s all set, applications conduct I/O through its own protected instance without intervention of the kernel.</a:t>
            </a:r>
          </a:p>
          <a:p>
            <a:endParaRPr lang="en-US" altLang="zh-CN" dirty="0"/>
          </a:p>
          <a:p>
            <a:r>
              <a:rPr lang="en-US" altLang="zh-CN" dirty="0" smtClean="0"/>
              <a:t>Applications have user-level I/O library to perform these operations.</a:t>
            </a:r>
          </a:p>
          <a:p>
            <a:endParaRPr lang="en-US" altLang="zh-CN" dirty="0" smtClean="0"/>
          </a:p>
          <a:p>
            <a:r>
              <a:rPr lang="en-US" altLang="zh-CN" dirty="0" smtClean="0"/>
              <a:t>The naming and protection mode is unchanged. A global naming system is provided by the control plane.</a:t>
            </a:r>
            <a:endParaRPr lang="en-US" altLang="zh-CN" dirty="0"/>
          </a:p>
          <a:p>
            <a:endParaRPr lang="en-US" altLang="zh-CN" dirty="0" smtClean="0"/>
          </a:p>
          <a:p>
            <a:endParaRPr lang="en-US" altLang="zh-CN" dirty="0"/>
          </a:p>
          <a:p>
            <a:endParaRPr lang="en-US" altLang="zh-CN" dirty="0"/>
          </a:p>
          <a:p>
            <a:endParaRPr lang="en-US" dirty="0"/>
          </a:p>
        </p:txBody>
      </p:sp>
    </p:spTree>
    <p:extLst>
      <p:ext uri="{BB962C8B-B14F-4D97-AF65-F5344CB8AC3E}">
        <p14:creationId xmlns:p14="http://schemas.microsoft.com/office/powerpoint/2010/main" val="4085852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Hardware Model</a:t>
            </a:r>
            <a:endParaRPr lang="en-US" sz="3600" dirty="0"/>
          </a:p>
        </p:txBody>
      </p:sp>
      <p:sp>
        <p:nvSpPr>
          <p:cNvPr id="5" name="内容占位符 2"/>
          <p:cNvSpPr>
            <a:spLocks noGrp="1"/>
          </p:cNvSpPr>
          <p:nvPr>
            <p:ph idx="1"/>
          </p:nvPr>
        </p:nvSpPr>
        <p:spPr>
          <a:xfrm>
            <a:off x="504824" y="1371600"/>
            <a:ext cx="7315200" cy="4343400"/>
          </a:xfrm>
        </p:spPr>
        <p:txBody>
          <a:bodyPr>
            <a:normAutofit fontScale="77500" lnSpcReduction="20000"/>
          </a:bodyPr>
          <a:lstStyle/>
          <a:p>
            <a:r>
              <a:rPr lang="en-US" dirty="0" smtClean="0"/>
              <a:t>DMA, direct memory access.</a:t>
            </a:r>
          </a:p>
          <a:p>
            <a:endParaRPr lang="en-US" dirty="0"/>
          </a:p>
          <a:p>
            <a:r>
              <a:rPr lang="en-US" dirty="0" smtClean="0"/>
              <a:t>Virtual </a:t>
            </a:r>
            <a:r>
              <a:rPr lang="en-US" dirty="0" smtClean="0"/>
              <a:t>network interface cards (VNIC). Multiplex or </a:t>
            </a:r>
            <a:r>
              <a:rPr lang="en-US" dirty="0" err="1" smtClean="0"/>
              <a:t>demultiplex</a:t>
            </a:r>
            <a:r>
              <a:rPr lang="en-US" dirty="0" smtClean="0"/>
              <a:t> packets directly to user space, providing filters.</a:t>
            </a:r>
          </a:p>
          <a:p>
            <a:pPr marL="45720" indent="0">
              <a:buNone/>
            </a:pPr>
            <a:endParaRPr lang="en-US" dirty="0"/>
          </a:p>
          <a:p>
            <a:r>
              <a:rPr lang="en-US" dirty="0" smtClean="0"/>
              <a:t>Virtual storage interface controllers (VSIC), providing virtual storage areas.</a:t>
            </a:r>
            <a:endParaRPr lang="en-US" altLang="zh-CN" dirty="0" smtClean="0"/>
          </a:p>
          <a:p>
            <a:pPr marL="45720" indent="0">
              <a:buNone/>
            </a:pPr>
            <a:endParaRPr lang="en-US" altLang="zh-CN" dirty="0" smtClean="0"/>
          </a:p>
          <a:p>
            <a:r>
              <a:rPr lang="en-US" altLang="zh-CN" dirty="0" smtClean="0"/>
              <a:t>Each of VICs (including VNIC or VSIC) has queues and rate limiters.</a:t>
            </a:r>
          </a:p>
          <a:p>
            <a:pPr lvl="2">
              <a:buFont typeface="Arial" panose="020B0604020202020204" pitchFamily="34" charset="0"/>
              <a:buChar char="•"/>
            </a:pPr>
            <a:r>
              <a:rPr lang="en-US" altLang="zh-CN" dirty="0" smtClean="0"/>
              <a:t>Queues: each contains DMA queues for user-space send and receive. For VNICs, it supports hardware checksum and TCP segmentations.</a:t>
            </a:r>
            <a:endParaRPr lang="en-US" altLang="zh-CN" dirty="0"/>
          </a:p>
          <a:p>
            <a:pPr lvl="2">
              <a:buFont typeface="Arial" panose="020B0604020202020204" pitchFamily="34" charset="0"/>
              <a:buChar char="•"/>
            </a:pPr>
            <a:r>
              <a:rPr lang="en-US" dirty="0" smtClean="0"/>
              <a:t>Transmit and receive filters: check the header info of packets. Installation of these filters is the responsibilities of the control plane.</a:t>
            </a:r>
          </a:p>
          <a:p>
            <a:pPr marL="502920" lvl="2" indent="0">
              <a:buNone/>
            </a:pPr>
            <a:endParaRPr lang="en-US" altLang="zh-CN" dirty="0"/>
          </a:p>
          <a:p>
            <a:r>
              <a:rPr lang="en-US" altLang="zh-CN" dirty="0" smtClean="0"/>
              <a:t>Virtual storage areas (VSA). Abstraction of physical storage devices. The control plane maps VSAs to VSICs.</a:t>
            </a:r>
            <a:endParaRPr lang="en-US" altLang="zh-CN" dirty="0"/>
          </a:p>
          <a:p>
            <a:endParaRPr lang="en-US" dirty="0" smtClean="0"/>
          </a:p>
          <a:p>
            <a:r>
              <a:rPr lang="en-US" dirty="0" err="1" smtClean="0"/>
              <a:t>Bandwith</a:t>
            </a:r>
            <a:r>
              <a:rPr lang="en-US" dirty="0" smtClean="0"/>
              <a:t> allocators, responsible for resource allocation such as rate limiters.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436" y="4343400"/>
            <a:ext cx="13239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25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Control Plane interface</a:t>
            </a:r>
            <a:endParaRPr lang="en-US" sz="3600" dirty="0"/>
          </a:p>
        </p:txBody>
      </p:sp>
      <p:sp>
        <p:nvSpPr>
          <p:cNvPr id="5" name="内容占位符 2"/>
          <p:cNvSpPr>
            <a:spLocks noGrp="1"/>
          </p:cNvSpPr>
          <p:nvPr>
            <p:ph idx="1"/>
          </p:nvPr>
        </p:nvSpPr>
        <p:spPr>
          <a:xfrm>
            <a:off x="914400" y="1447800"/>
            <a:ext cx="7315200" cy="4343400"/>
          </a:xfrm>
        </p:spPr>
        <p:txBody>
          <a:bodyPr>
            <a:normAutofit/>
          </a:bodyPr>
          <a:lstStyle/>
          <a:p>
            <a:r>
              <a:rPr lang="en-US" dirty="0" smtClean="0"/>
              <a:t>Interfaces available to user </a:t>
            </a:r>
            <a:r>
              <a:rPr lang="en-US" dirty="0" smtClean="0"/>
              <a:t>programs </a:t>
            </a:r>
            <a:r>
              <a:rPr lang="en-US" dirty="0" smtClean="0"/>
              <a:t>are VICs, doorbells, filters, VSAs and rate </a:t>
            </a:r>
            <a:r>
              <a:rPr lang="en-US" dirty="0" err="1" smtClean="0"/>
              <a:t>specifiers</a:t>
            </a:r>
            <a:r>
              <a:rPr lang="en-US" dirty="0" smtClean="0"/>
              <a:t>. </a:t>
            </a:r>
          </a:p>
          <a:p>
            <a:pPr marL="502920" lvl="2" indent="0">
              <a:buNone/>
            </a:pPr>
            <a:endParaRPr lang="en-US" dirty="0" smtClean="0"/>
          </a:p>
          <a:p>
            <a:r>
              <a:rPr lang="en-US" altLang="zh-CN" dirty="0" smtClean="0"/>
              <a:t>Doorbells are signals that can be associated with VICs, used to notify that VIC events occur, like packet arrival, etc.</a:t>
            </a:r>
          </a:p>
          <a:p>
            <a:endParaRPr lang="en-US" altLang="zh-CN" dirty="0" smtClean="0"/>
          </a:p>
          <a:p>
            <a:r>
              <a:rPr lang="en-US" altLang="zh-CN" dirty="0" smtClean="0"/>
              <a:t>Filters. Applications can use filters to control packet traffic at each VNIC.</a:t>
            </a:r>
          </a:p>
          <a:p>
            <a:pPr marL="45720" indent="0">
              <a:buNone/>
            </a:pPr>
            <a:endParaRPr lang="en-US" dirty="0" smtClean="0"/>
          </a:p>
          <a:p>
            <a:r>
              <a:rPr lang="en-US" dirty="0" smtClean="0"/>
              <a:t>Rate specifies are used to either control incoming traffic or pace outgoing packets and I/O requests. Applications can attach it to a VIC queue.</a:t>
            </a:r>
          </a:p>
          <a:p>
            <a:endParaRPr lang="en-US" dirty="0"/>
          </a:p>
        </p:txBody>
      </p:sp>
    </p:spTree>
    <p:extLst>
      <p:ext uri="{BB962C8B-B14F-4D97-AF65-F5344CB8AC3E}">
        <p14:creationId xmlns:p14="http://schemas.microsoft.com/office/powerpoint/2010/main" val="2324323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File Name Lookup</a:t>
            </a:r>
            <a:endParaRPr lang="en-US" sz="3600" dirty="0"/>
          </a:p>
        </p:txBody>
      </p:sp>
      <p:sp>
        <p:nvSpPr>
          <p:cNvPr id="5" name="内容占位符 2"/>
          <p:cNvSpPr>
            <a:spLocks noGrp="1"/>
          </p:cNvSpPr>
          <p:nvPr>
            <p:ph idx="1"/>
          </p:nvPr>
        </p:nvSpPr>
        <p:spPr>
          <a:xfrm>
            <a:off x="914400" y="1447800"/>
            <a:ext cx="7315200" cy="4343400"/>
          </a:xfrm>
        </p:spPr>
        <p:txBody>
          <a:bodyPr>
            <a:normAutofit lnSpcReduction="10000"/>
          </a:bodyPr>
          <a:lstStyle/>
          <a:p>
            <a:r>
              <a:rPr lang="en-US" dirty="0" smtClean="0"/>
              <a:t>Applications have direct control of its VSA. An application can store metadata, directories and file data. </a:t>
            </a:r>
          </a:p>
          <a:p>
            <a:endParaRPr lang="en-US" dirty="0" smtClean="0"/>
          </a:p>
          <a:p>
            <a:r>
              <a:rPr lang="en-US" dirty="0"/>
              <a:t>To allow other application access to its data. It has to implement some interfaces to export the data to the virtual file system of the control plane. To the rest of applications the data appears like a remote mount point like you use the SU drive.</a:t>
            </a:r>
          </a:p>
          <a:p>
            <a:endParaRPr lang="en-US" altLang="zh-CN" dirty="0" smtClean="0"/>
          </a:p>
          <a:p>
            <a:r>
              <a:rPr lang="en-US" altLang="zh-CN" dirty="0" smtClean="0"/>
              <a:t>Other applications can access to these files in three ways:</a:t>
            </a:r>
          </a:p>
          <a:p>
            <a:pPr lvl="2">
              <a:buFont typeface="Arial" panose="020B0604020202020204" pitchFamily="34" charset="0"/>
              <a:buChar char="•"/>
            </a:pPr>
            <a:r>
              <a:rPr lang="en-US" altLang="zh-CN" dirty="0" smtClean="0"/>
              <a:t>Applications exports file server interface. The interfaces can be host in standalone process and still be available when the application is down.</a:t>
            </a:r>
            <a:endParaRPr lang="en-US" altLang="zh-CN" dirty="0"/>
          </a:p>
          <a:p>
            <a:pPr lvl="2">
              <a:buFont typeface="Arial" panose="020B0604020202020204" pitchFamily="34" charset="0"/>
              <a:buChar char="•"/>
            </a:pPr>
            <a:r>
              <a:rPr lang="en-US" dirty="0" smtClean="0"/>
              <a:t>VSAs can be mapped into different processes. An application with permission can require </a:t>
            </a:r>
          </a:p>
          <a:p>
            <a:pPr marL="502920" lvl="2" indent="0">
              <a:buNone/>
            </a:pPr>
            <a:endParaRPr lang="en-US" dirty="0" smtClean="0"/>
          </a:p>
          <a:p>
            <a:endParaRPr lang="en-US" altLang="zh-CN" dirty="0" smtClean="0"/>
          </a:p>
          <a:p>
            <a:pPr marL="45720" indent="0">
              <a:buNone/>
            </a:pPr>
            <a:endParaRPr lang="en-US" dirty="0" smtClean="0"/>
          </a:p>
          <a:p>
            <a:endParaRPr lang="en-US" dirty="0"/>
          </a:p>
        </p:txBody>
      </p:sp>
    </p:spTree>
    <p:extLst>
      <p:ext uri="{BB962C8B-B14F-4D97-AF65-F5344CB8AC3E}">
        <p14:creationId xmlns:p14="http://schemas.microsoft.com/office/powerpoint/2010/main" val="83062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File Name Lookup</a:t>
            </a:r>
            <a:endParaRPr lang="en-US" sz="3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414463"/>
            <a:ext cx="78962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870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385888"/>
            <a:ext cx="79533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File Name Lookup</a:t>
            </a:r>
            <a:endParaRPr lang="en-US" sz="3600" dirty="0"/>
          </a:p>
        </p:txBody>
      </p:sp>
    </p:spTree>
    <p:extLst>
      <p:ext uri="{BB962C8B-B14F-4D97-AF65-F5344CB8AC3E}">
        <p14:creationId xmlns:p14="http://schemas.microsoft.com/office/powerpoint/2010/main" val="2908672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Network Data Plane interface</a:t>
            </a:r>
            <a:endParaRPr lang="en-US" sz="3600" dirty="0"/>
          </a:p>
        </p:txBody>
      </p:sp>
      <p:sp>
        <p:nvSpPr>
          <p:cNvPr id="5" name="内容占位符 2"/>
          <p:cNvSpPr>
            <a:spLocks noGrp="1"/>
          </p:cNvSpPr>
          <p:nvPr>
            <p:ph idx="1"/>
          </p:nvPr>
        </p:nvSpPr>
        <p:spPr>
          <a:xfrm>
            <a:off x="914400" y="1447800"/>
            <a:ext cx="7315200" cy="4343400"/>
          </a:xfrm>
        </p:spPr>
        <p:txBody>
          <a:bodyPr>
            <a:normAutofit/>
          </a:bodyPr>
          <a:lstStyle/>
          <a:p>
            <a:r>
              <a:rPr lang="en-US" dirty="0" smtClean="0"/>
              <a:t>The network stack is implemented in the user space to maximize both latency and throughput.</a:t>
            </a:r>
          </a:p>
          <a:p>
            <a:endParaRPr lang="en-US" dirty="0" smtClean="0"/>
          </a:p>
          <a:p>
            <a:r>
              <a:rPr lang="en-US" dirty="0" smtClean="0"/>
              <a:t>The application transfer ownership of a packet to the network hardware by </a:t>
            </a:r>
            <a:r>
              <a:rPr lang="en-US" dirty="0" err="1" smtClean="0"/>
              <a:t>enqueueing</a:t>
            </a:r>
            <a:r>
              <a:rPr lang="en-US" dirty="0" smtClean="0"/>
              <a:t> a chain of buffers onto the hardware descriptor rings and receive a packet in a reverse process.</a:t>
            </a:r>
          </a:p>
          <a:p>
            <a:pPr marL="45720" indent="0">
              <a:buNone/>
            </a:pPr>
            <a:endParaRPr lang="en-US" altLang="zh-CN" dirty="0" smtClean="0"/>
          </a:p>
          <a:p>
            <a:r>
              <a:rPr lang="en-US" dirty="0" smtClean="0"/>
              <a:t>It handles asynchronous notification of events using doorbells associated with queues.</a:t>
            </a:r>
          </a:p>
          <a:p>
            <a:pPr marL="502920" lvl="2" indent="0">
              <a:buNone/>
            </a:pPr>
            <a:endParaRPr lang="en-US" dirty="0" smtClean="0"/>
          </a:p>
          <a:p>
            <a:endParaRPr lang="en-US" altLang="zh-CN" dirty="0" smtClean="0"/>
          </a:p>
          <a:p>
            <a:pPr marL="45720" indent="0">
              <a:buNone/>
            </a:pPr>
            <a:endParaRPr lang="en-US" dirty="0" smtClean="0"/>
          </a:p>
          <a:p>
            <a:endParaRPr lang="en-US" dirty="0"/>
          </a:p>
        </p:txBody>
      </p:sp>
    </p:spTree>
    <p:extLst>
      <p:ext uri="{BB962C8B-B14F-4D97-AF65-F5344CB8AC3E}">
        <p14:creationId xmlns:p14="http://schemas.microsoft.com/office/powerpoint/2010/main" val="1905225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Storage Data Plane Interface</a:t>
            </a:r>
            <a:endParaRPr lang="en-US" sz="3600" dirty="0"/>
          </a:p>
        </p:txBody>
      </p:sp>
      <p:sp>
        <p:nvSpPr>
          <p:cNvPr id="5" name="内容占位符 2"/>
          <p:cNvSpPr>
            <a:spLocks noGrp="1"/>
          </p:cNvSpPr>
          <p:nvPr>
            <p:ph idx="1"/>
          </p:nvPr>
        </p:nvSpPr>
        <p:spPr>
          <a:xfrm>
            <a:off x="914400" y="1447800"/>
            <a:ext cx="7315200" cy="4343400"/>
          </a:xfrm>
        </p:spPr>
        <p:txBody>
          <a:bodyPr>
            <a:normAutofit/>
          </a:bodyPr>
          <a:lstStyle/>
          <a:p>
            <a:r>
              <a:rPr lang="en-US" dirty="0" smtClean="0"/>
              <a:t>Low-level storage API provides a set if commands to asynchronously read, write and flush hardware caches at any offset and of arbitrary size in a VSA via a command queue.</a:t>
            </a:r>
          </a:p>
          <a:p>
            <a:endParaRPr lang="en-US" dirty="0" smtClean="0"/>
          </a:p>
          <a:p>
            <a:r>
              <a:rPr lang="en-US" dirty="0" err="1" smtClean="0"/>
              <a:t>Caladan</a:t>
            </a:r>
            <a:r>
              <a:rPr lang="en-US" dirty="0" smtClean="0"/>
              <a:t>, a library of persistent data structures.</a:t>
            </a:r>
          </a:p>
          <a:p>
            <a:pPr marL="45720" indent="0">
              <a:buNone/>
            </a:pPr>
            <a:endParaRPr lang="en-US" altLang="zh-CN" dirty="0" smtClean="0"/>
          </a:p>
          <a:p>
            <a:r>
              <a:rPr lang="en-US" dirty="0" smtClean="0"/>
              <a:t>Persist log and queue data structures with APIs including operations to open and close a log, create log entries, iterate through the log and trim the log.</a:t>
            </a:r>
          </a:p>
          <a:p>
            <a:pPr marL="502920" lvl="2" indent="0">
              <a:buNone/>
            </a:pPr>
            <a:endParaRPr lang="en-US" dirty="0" smtClean="0"/>
          </a:p>
          <a:p>
            <a:endParaRPr lang="en-US" altLang="zh-CN" dirty="0" smtClean="0"/>
          </a:p>
          <a:p>
            <a:pPr marL="45720" indent="0">
              <a:buNone/>
            </a:pPr>
            <a:endParaRPr lang="en-US" dirty="0" smtClean="0"/>
          </a:p>
          <a:p>
            <a:endParaRPr lang="en-US" dirty="0"/>
          </a:p>
        </p:txBody>
      </p:sp>
    </p:spTree>
    <p:extLst>
      <p:ext uri="{BB962C8B-B14F-4D97-AF65-F5344CB8AC3E}">
        <p14:creationId xmlns:p14="http://schemas.microsoft.com/office/powerpoint/2010/main" val="814996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Implementation</a:t>
            </a:r>
            <a:endParaRPr lang="en-US" sz="3600" dirty="0"/>
          </a:p>
        </p:txBody>
      </p:sp>
      <p:sp>
        <p:nvSpPr>
          <p:cNvPr id="5" name="内容占位符 2"/>
          <p:cNvSpPr>
            <a:spLocks noGrp="1"/>
          </p:cNvSpPr>
          <p:nvPr>
            <p:ph idx="1"/>
          </p:nvPr>
        </p:nvSpPr>
        <p:spPr>
          <a:xfrm>
            <a:off x="914400" y="1447800"/>
            <a:ext cx="7315200" cy="4343400"/>
          </a:xfrm>
        </p:spPr>
        <p:txBody>
          <a:bodyPr>
            <a:normAutofit/>
          </a:bodyPr>
          <a:lstStyle/>
          <a:p>
            <a:r>
              <a:rPr lang="en-US" dirty="0" smtClean="0"/>
              <a:t>Based on a fork </a:t>
            </a:r>
            <a:r>
              <a:rPr lang="en-US" dirty="0" err="1" smtClean="0"/>
              <a:t>Barrelfish</a:t>
            </a:r>
            <a:r>
              <a:rPr lang="en-US" dirty="0" smtClean="0"/>
              <a:t> operating system. 33786 lines of code are added.</a:t>
            </a:r>
          </a:p>
          <a:p>
            <a:endParaRPr lang="en-US" dirty="0" smtClean="0"/>
          </a:p>
          <a:p>
            <a:r>
              <a:rPr lang="en-US" dirty="0" smtClean="0"/>
              <a:t>Extending </a:t>
            </a:r>
            <a:r>
              <a:rPr lang="en-US" dirty="0" err="1" smtClean="0"/>
              <a:t>Barrelfish</a:t>
            </a:r>
            <a:r>
              <a:rPr lang="en-US" dirty="0" smtClean="0"/>
              <a:t> with support for SR-IOV by implementing drivers for virtualization </a:t>
            </a:r>
            <a:r>
              <a:rPr lang="en-US" dirty="0" err="1" smtClean="0"/>
              <a:t>hardwares</a:t>
            </a:r>
            <a:r>
              <a:rPr lang="en-US" dirty="0" smtClean="0"/>
              <a:t>.</a:t>
            </a:r>
          </a:p>
          <a:p>
            <a:pPr marL="45720" indent="0">
              <a:buNone/>
            </a:pPr>
            <a:endParaRPr lang="en-US" altLang="zh-CN" dirty="0" smtClean="0"/>
          </a:p>
          <a:p>
            <a:r>
              <a:rPr lang="en-US" dirty="0" smtClean="0"/>
              <a:t>Implement a user-level network stack, </a:t>
            </a:r>
            <a:r>
              <a:rPr lang="en-US" dirty="0" err="1" smtClean="0"/>
              <a:t>Extaris</a:t>
            </a:r>
            <a:r>
              <a:rPr lang="en-US" dirty="0" smtClean="0"/>
              <a:t>.</a:t>
            </a:r>
          </a:p>
          <a:p>
            <a:endParaRPr lang="en-US" dirty="0" smtClean="0"/>
          </a:p>
          <a:p>
            <a:r>
              <a:rPr lang="en-US" dirty="0" smtClean="0"/>
              <a:t>Implement a storage API layer, </a:t>
            </a:r>
            <a:r>
              <a:rPr lang="en-US" dirty="0" err="1" smtClean="0"/>
              <a:t>Caladan</a:t>
            </a:r>
            <a:r>
              <a:rPr lang="en-US" dirty="0" smtClean="0"/>
              <a:t>.</a:t>
            </a:r>
          </a:p>
          <a:p>
            <a:pPr marL="502920" lvl="2" indent="0">
              <a:buNone/>
            </a:pPr>
            <a:endParaRPr lang="en-US" dirty="0" smtClean="0"/>
          </a:p>
          <a:p>
            <a:endParaRPr lang="en-US" altLang="zh-CN" dirty="0" smtClean="0"/>
          </a:p>
          <a:p>
            <a:pPr marL="45720" indent="0">
              <a:buNone/>
            </a:pPr>
            <a:endParaRPr lang="en-US" dirty="0" smtClean="0"/>
          </a:p>
          <a:p>
            <a:endParaRPr lang="en-US" dirty="0"/>
          </a:p>
        </p:txBody>
      </p:sp>
    </p:spTree>
    <p:extLst>
      <p:ext uri="{BB962C8B-B14F-4D97-AF65-F5344CB8AC3E}">
        <p14:creationId xmlns:p14="http://schemas.microsoft.com/office/powerpoint/2010/main" val="3853135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7162800" cy="914400"/>
          </a:xfrm>
        </p:spPr>
        <p:txBody>
          <a:bodyPr>
            <a:noAutofit/>
          </a:bodyPr>
          <a:lstStyle/>
          <a:p>
            <a:pPr algn="ctr"/>
            <a:r>
              <a:rPr lang="en-US" sz="3600" dirty="0" smtClean="0"/>
              <a:t>Why we need a new design for network operating system?</a:t>
            </a:r>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946" y="2971800"/>
            <a:ext cx="597568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2659388" y="1395412"/>
            <a:ext cx="411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Server Application</a:t>
            </a:r>
            <a:endParaRPr lang="en-US" b="1" dirty="0"/>
          </a:p>
        </p:txBody>
      </p:sp>
      <p:sp>
        <p:nvSpPr>
          <p:cNvPr id="9" name="下箭头 8"/>
          <p:cNvSpPr/>
          <p:nvPr/>
        </p:nvSpPr>
        <p:spPr>
          <a:xfrm>
            <a:off x="4411988" y="21336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下箭头 12"/>
          <p:cNvSpPr/>
          <p:nvPr/>
        </p:nvSpPr>
        <p:spPr>
          <a:xfrm>
            <a:off x="4411988" y="50292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流程图: 磁盘 9"/>
          <p:cNvSpPr/>
          <p:nvPr/>
        </p:nvSpPr>
        <p:spPr>
          <a:xfrm>
            <a:off x="4107188" y="5867400"/>
            <a:ext cx="12192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85756" y="2133600"/>
            <a:ext cx="1992853" cy="923330"/>
          </a:xfrm>
          <a:prstGeom prst="rect">
            <a:avLst/>
          </a:prstGeom>
          <a:noFill/>
        </p:spPr>
        <p:txBody>
          <a:bodyPr wrap="none" rtlCol="0">
            <a:spAutoFit/>
          </a:bodyPr>
          <a:lstStyle/>
          <a:p>
            <a:r>
              <a:rPr lang="en-US" dirty="0" smtClean="0"/>
              <a:t>Operations like </a:t>
            </a:r>
          </a:p>
          <a:p>
            <a:r>
              <a:rPr lang="en-US" dirty="0" smtClean="0"/>
              <a:t>key-value queries</a:t>
            </a:r>
          </a:p>
          <a:p>
            <a:endParaRPr lang="en-US" dirty="0"/>
          </a:p>
        </p:txBody>
      </p:sp>
      <p:sp>
        <p:nvSpPr>
          <p:cNvPr id="16" name="TextBox 15"/>
          <p:cNvSpPr txBox="1"/>
          <p:nvPr/>
        </p:nvSpPr>
        <p:spPr>
          <a:xfrm>
            <a:off x="5471770" y="5983069"/>
            <a:ext cx="2300630" cy="646331"/>
          </a:xfrm>
          <a:prstGeom prst="rect">
            <a:avLst/>
          </a:prstGeom>
          <a:noFill/>
        </p:spPr>
        <p:txBody>
          <a:bodyPr wrap="none" rtlCol="0">
            <a:spAutoFit/>
          </a:bodyPr>
          <a:lstStyle/>
          <a:p>
            <a:r>
              <a:rPr lang="en-US" dirty="0" smtClean="0"/>
              <a:t>NIC or RAID storage</a:t>
            </a:r>
          </a:p>
          <a:p>
            <a:endParaRPr lang="en-US" dirty="0"/>
          </a:p>
        </p:txBody>
      </p:sp>
    </p:spTree>
    <p:extLst>
      <p:ext uri="{BB962C8B-B14F-4D97-AF65-F5344CB8AC3E}">
        <p14:creationId xmlns:p14="http://schemas.microsoft.com/office/powerpoint/2010/main" val="2707229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Limitation and future work</a:t>
            </a:r>
            <a:endParaRPr lang="en-US" sz="3600" dirty="0"/>
          </a:p>
        </p:txBody>
      </p:sp>
      <p:sp>
        <p:nvSpPr>
          <p:cNvPr id="5" name="内容占位符 2"/>
          <p:cNvSpPr>
            <a:spLocks noGrp="1"/>
          </p:cNvSpPr>
          <p:nvPr>
            <p:ph idx="1"/>
          </p:nvPr>
        </p:nvSpPr>
        <p:spPr>
          <a:xfrm>
            <a:off x="914400" y="1219200"/>
            <a:ext cx="7315200" cy="4343400"/>
          </a:xfrm>
        </p:spPr>
        <p:txBody>
          <a:bodyPr>
            <a:normAutofit fontScale="92500" lnSpcReduction="10000"/>
          </a:bodyPr>
          <a:lstStyle/>
          <a:p>
            <a:r>
              <a:rPr lang="en-US" dirty="0" smtClean="0"/>
              <a:t>The implementation </a:t>
            </a:r>
            <a:r>
              <a:rPr lang="en-US" dirty="0"/>
              <a:t>of the virtual function driver does not currently support the “transmit descriptor head </a:t>
            </a:r>
            <a:r>
              <a:rPr lang="en-US" dirty="0" err="1"/>
              <a:t>writeback</a:t>
            </a:r>
            <a:r>
              <a:rPr lang="en-US" dirty="0"/>
              <a:t>” feature of the 82599, which reduces the number of PCI bus transactions necessary for transmit </a:t>
            </a:r>
            <a:r>
              <a:rPr lang="en-US" dirty="0" err="1"/>
              <a:t>perations</a:t>
            </a:r>
            <a:r>
              <a:rPr lang="en-US" dirty="0" smtClean="0"/>
              <a:t>.</a:t>
            </a:r>
            <a:endParaRPr lang="en-US" dirty="0" smtClean="0"/>
          </a:p>
          <a:p>
            <a:endParaRPr lang="en-US" dirty="0" smtClean="0"/>
          </a:p>
          <a:p>
            <a:r>
              <a:rPr lang="en-US" dirty="0"/>
              <a:t>Due to the limited filtering support of the 82599 </a:t>
            </a:r>
            <a:r>
              <a:rPr lang="en-US" dirty="0" err="1" smtClean="0"/>
              <a:t>NIC,the</a:t>
            </a:r>
            <a:r>
              <a:rPr lang="en-US" dirty="0" smtClean="0"/>
              <a:t> implementation </a:t>
            </a:r>
            <a:r>
              <a:rPr lang="en-US" dirty="0"/>
              <a:t>uses a different MAC address </a:t>
            </a:r>
            <a:r>
              <a:rPr lang="en-US" dirty="0" err="1"/>
              <a:t>foreach</a:t>
            </a:r>
            <a:r>
              <a:rPr lang="en-US" dirty="0"/>
              <a:t> VNIC, which we use to direct flows to applications and then do more fine-grain filtering in software, within applications</a:t>
            </a:r>
            <a:r>
              <a:rPr lang="en-US" dirty="0" smtClean="0"/>
              <a:t>.</a:t>
            </a:r>
            <a:endParaRPr lang="en-US" dirty="0" smtClean="0"/>
          </a:p>
          <a:p>
            <a:pPr marL="45720" indent="0">
              <a:buNone/>
            </a:pPr>
            <a:endParaRPr lang="en-US" altLang="zh-CN" dirty="0" smtClean="0"/>
          </a:p>
          <a:p>
            <a:r>
              <a:rPr lang="en-US" dirty="0"/>
              <a:t>The RS3 RAID controller we used in our experiments does not support SR-IOV or VSAs. Hence, we use its physical function, which provides one hardware queue, and we map a VSA to each logical disk provided by </a:t>
            </a:r>
            <a:r>
              <a:rPr lang="en-US" dirty="0" smtClean="0"/>
              <a:t>the controller</a:t>
            </a:r>
            <a:endParaRPr lang="en-US" dirty="0" smtClean="0"/>
          </a:p>
          <a:p>
            <a:pPr marL="502920" lvl="2" indent="0">
              <a:buNone/>
            </a:pPr>
            <a:endParaRPr lang="en-US" dirty="0" smtClean="0"/>
          </a:p>
          <a:p>
            <a:endParaRPr lang="en-US" altLang="zh-CN" dirty="0" smtClean="0"/>
          </a:p>
          <a:p>
            <a:pPr marL="45720" indent="0">
              <a:buNone/>
            </a:pPr>
            <a:endParaRPr lang="en-US" dirty="0" smtClean="0"/>
          </a:p>
          <a:p>
            <a:endParaRPr lang="en-US" dirty="0"/>
          </a:p>
        </p:txBody>
      </p:sp>
    </p:spTree>
    <p:extLst>
      <p:ext uri="{BB962C8B-B14F-4D97-AF65-F5344CB8AC3E}">
        <p14:creationId xmlns:p14="http://schemas.microsoft.com/office/powerpoint/2010/main" val="2561876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315200" cy="1154097"/>
          </a:xfrm>
        </p:spPr>
        <p:txBody>
          <a:bodyPr/>
          <a:lstStyle/>
          <a:p>
            <a:pPr algn="ctr"/>
            <a:r>
              <a:rPr lang="en-US" dirty="0" smtClean="0"/>
              <a:t>Evaluation</a:t>
            </a:r>
            <a:endParaRPr lang="en-US" dirty="0"/>
          </a:p>
        </p:txBody>
      </p:sp>
      <p:sp>
        <p:nvSpPr>
          <p:cNvPr id="4" name="内容占位符 3"/>
          <p:cNvSpPr>
            <a:spLocks noGrp="1"/>
          </p:cNvSpPr>
          <p:nvPr>
            <p:ph idx="1"/>
          </p:nvPr>
        </p:nvSpPr>
        <p:spPr>
          <a:xfrm>
            <a:off x="838200" y="1828800"/>
            <a:ext cx="8077200" cy="4495800"/>
          </a:xfrm>
        </p:spPr>
        <p:txBody>
          <a:bodyPr>
            <a:normAutofit/>
          </a:bodyPr>
          <a:lstStyle/>
          <a:p>
            <a:r>
              <a:rPr lang="en-US" dirty="0" smtClean="0"/>
              <a:t>We evaluate </a:t>
            </a:r>
            <a:r>
              <a:rPr lang="en-US" dirty="0" err="1" smtClean="0"/>
              <a:t>Arrakis</a:t>
            </a:r>
            <a:r>
              <a:rPr lang="en-US" dirty="0" smtClean="0"/>
              <a:t> on four cloud application workloads:</a:t>
            </a:r>
          </a:p>
          <a:p>
            <a:pPr marL="45720" indent="0">
              <a:buNone/>
            </a:pPr>
            <a:endParaRPr lang="en-US" dirty="0" smtClean="0"/>
          </a:p>
          <a:p>
            <a:r>
              <a:rPr lang="en-US" dirty="0" smtClean="0"/>
              <a:t>A </a:t>
            </a:r>
            <a:r>
              <a:rPr lang="en-US" dirty="0"/>
              <a:t>typical, read-heavy load pattern observed in many </a:t>
            </a:r>
            <a:r>
              <a:rPr lang="en-US" dirty="0" smtClean="0"/>
              <a:t>large deployments </a:t>
            </a:r>
            <a:r>
              <a:rPr lang="en-US" dirty="0"/>
              <a:t>of the </a:t>
            </a:r>
            <a:r>
              <a:rPr lang="en-US" dirty="0" err="1"/>
              <a:t>memcached</a:t>
            </a:r>
            <a:r>
              <a:rPr lang="en-US" dirty="0"/>
              <a:t> distributed object </a:t>
            </a:r>
            <a:r>
              <a:rPr lang="en-US" dirty="0" smtClean="0"/>
              <a:t>caching system</a:t>
            </a:r>
          </a:p>
          <a:p>
            <a:pPr marL="45720" indent="0">
              <a:buNone/>
            </a:pPr>
            <a:endParaRPr lang="en-US" dirty="0" smtClean="0"/>
          </a:p>
          <a:p>
            <a:r>
              <a:rPr lang="en-US" dirty="0" smtClean="0"/>
              <a:t>A </a:t>
            </a:r>
            <a:r>
              <a:rPr lang="en-US" dirty="0"/>
              <a:t>write-heavy load pattern to the </a:t>
            </a:r>
            <a:r>
              <a:rPr lang="en-US" dirty="0" err="1"/>
              <a:t>Redis</a:t>
            </a:r>
            <a:r>
              <a:rPr lang="en-US" dirty="0"/>
              <a:t> </a:t>
            </a:r>
            <a:r>
              <a:rPr lang="en-US" dirty="0" smtClean="0"/>
              <a:t>persistent NoSQL store</a:t>
            </a:r>
            <a:endParaRPr lang="en-US" dirty="0"/>
          </a:p>
          <a:p>
            <a:endParaRPr lang="en-US" dirty="0" smtClean="0"/>
          </a:p>
          <a:p>
            <a:r>
              <a:rPr lang="en-US" dirty="0"/>
              <a:t>A</a:t>
            </a:r>
            <a:r>
              <a:rPr lang="en-US" dirty="0" smtClean="0"/>
              <a:t> </a:t>
            </a:r>
            <a:r>
              <a:rPr lang="en-US" dirty="0"/>
              <a:t>workload consisting of a large </a:t>
            </a:r>
            <a:r>
              <a:rPr lang="en-US" dirty="0" smtClean="0"/>
              <a:t>number of </a:t>
            </a:r>
            <a:r>
              <a:rPr lang="en-US" dirty="0"/>
              <a:t>individual client HTTP requests made to a farm </a:t>
            </a:r>
            <a:r>
              <a:rPr lang="en-US" dirty="0" smtClean="0"/>
              <a:t>of web </a:t>
            </a:r>
            <a:r>
              <a:rPr lang="en-US" dirty="0"/>
              <a:t>servers via an HTTP load </a:t>
            </a:r>
            <a:r>
              <a:rPr lang="en-US" dirty="0" smtClean="0"/>
              <a:t>balancer</a:t>
            </a:r>
          </a:p>
          <a:p>
            <a:pPr marL="45720" indent="0">
              <a:buNone/>
            </a:pPr>
            <a:endParaRPr lang="en-US" dirty="0" smtClean="0"/>
          </a:p>
          <a:p>
            <a:r>
              <a:rPr lang="en-US" dirty="0" smtClean="0"/>
              <a:t>The same </a:t>
            </a:r>
            <a:r>
              <a:rPr lang="en-US" dirty="0"/>
              <a:t>benchmark via an IP-layer </a:t>
            </a:r>
            <a:r>
              <a:rPr lang="en-US" dirty="0" err="1"/>
              <a:t>middlebox</a:t>
            </a:r>
            <a:r>
              <a:rPr lang="en-US" dirty="0"/>
              <a:t>.</a:t>
            </a:r>
          </a:p>
        </p:txBody>
      </p:sp>
    </p:spTree>
    <p:extLst>
      <p:ext uri="{BB962C8B-B14F-4D97-AF65-F5344CB8AC3E}">
        <p14:creationId xmlns:p14="http://schemas.microsoft.com/office/powerpoint/2010/main" val="514778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378" y="457200"/>
            <a:ext cx="7315200" cy="1154097"/>
          </a:xfrm>
        </p:spPr>
        <p:txBody>
          <a:bodyPr>
            <a:normAutofit fontScale="90000"/>
          </a:bodyPr>
          <a:lstStyle/>
          <a:p>
            <a:r>
              <a:rPr lang="en-US" dirty="0" smtClean="0"/>
              <a:t>Server-side Packet Processing Performance</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8265625" cy="3581400"/>
          </a:xfrm>
        </p:spPr>
      </p:pic>
    </p:spTree>
    <p:extLst>
      <p:ext uri="{BB962C8B-B14F-4D97-AF65-F5344CB8AC3E}">
        <p14:creationId xmlns:p14="http://schemas.microsoft.com/office/powerpoint/2010/main" val="300095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57200"/>
            <a:ext cx="7315200" cy="1154097"/>
          </a:xfrm>
        </p:spPr>
        <p:txBody>
          <a:bodyPr>
            <a:normAutofit fontScale="90000"/>
          </a:bodyPr>
          <a:lstStyle/>
          <a:p>
            <a:r>
              <a:rPr lang="en-US" dirty="0"/>
              <a:t>Server-side Packet Processing Performance</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71" y="1981200"/>
            <a:ext cx="5775257" cy="4419600"/>
          </a:xfrm>
        </p:spPr>
      </p:pic>
    </p:spTree>
    <p:extLst>
      <p:ext uri="{BB962C8B-B14F-4D97-AF65-F5344CB8AC3E}">
        <p14:creationId xmlns:p14="http://schemas.microsoft.com/office/powerpoint/2010/main" val="83623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9942" y="19396"/>
            <a:ext cx="7315200" cy="1154097"/>
          </a:xfrm>
        </p:spPr>
        <p:txBody>
          <a:bodyPr/>
          <a:lstStyle/>
          <a:p>
            <a:pPr algn="ctr"/>
            <a:r>
              <a:rPr lang="en-US" dirty="0" err="1" smtClean="0"/>
              <a:t>Redis</a:t>
            </a:r>
            <a:r>
              <a:rPr lang="en-US" dirty="0" smtClean="0"/>
              <a:t> NoSQL Store</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675" y="1981200"/>
            <a:ext cx="8163734" cy="3962400"/>
          </a:xfrm>
        </p:spPr>
      </p:pic>
    </p:spTree>
    <p:extLst>
      <p:ext uri="{BB962C8B-B14F-4D97-AF65-F5344CB8AC3E}">
        <p14:creationId xmlns:p14="http://schemas.microsoft.com/office/powerpoint/2010/main" val="95184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6561" y="0"/>
            <a:ext cx="7315200" cy="1154097"/>
          </a:xfrm>
        </p:spPr>
        <p:txBody>
          <a:bodyPr/>
          <a:lstStyle/>
          <a:p>
            <a:pPr algn="ctr"/>
            <a:r>
              <a:rPr lang="en-US" dirty="0" err="1"/>
              <a:t>Redis</a:t>
            </a:r>
            <a:r>
              <a:rPr lang="en-US" dirty="0"/>
              <a:t> NoSQL Store</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981200"/>
            <a:ext cx="5903123" cy="4114800"/>
          </a:xfrm>
        </p:spPr>
      </p:pic>
    </p:spTree>
    <p:extLst>
      <p:ext uri="{BB962C8B-B14F-4D97-AF65-F5344CB8AC3E}">
        <p14:creationId xmlns:p14="http://schemas.microsoft.com/office/powerpoint/2010/main" val="101428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7315200" cy="1154097"/>
          </a:xfrm>
        </p:spPr>
        <p:txBody>
          <a:bodyPr/>
          <a:lstStyle/>
          <a:p>
            <a:pPr algn="ctr"/>
            <a:r>
              <a:rPr lang="en-US" dirty="0" smtClean="0"/>
              <a:t>HTTP Load Balancer</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748" y="1676400"/>
            <a:ext cx="6200503" cy="4267200"/>
          </a:xfrm>
        </p:spPr>
      </p:pic>
    </p:spTree>
    <p:extLst>
      <p:ext uri="{BB962C8B-B14F-4D97-AF65-F5344CB8AC3E}">
        <p14:creationId xmlns:p14="http://schemas.microsoft.com/office/powerpoint/2010/main" val="371357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7315200" cy="1154097"/>
          </a:xfrm>
        </p:spPr>
        <p:txBody>
          <a:bodyPr/>
          <a:lstStyle/>
          <a:p>
            <a:pPr algn="ctr"/>
            <a:r>
              <a:rPr lang="en-US" dirty="0" smtClean="0"/>
              <a:t>IP-layer </a:t>
            </a:r>
            <a:r>
              <a:rPr lang="en-US" dirty="0" err="1" smtClean="0"/>
              <a:t>Middlebox</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752600"/>
            <a:ext cx="6611526" cy="4267200"/>
          </a:xfrm>
        </p:spPr>
      </p:pic>
    </p:spTree>
    <p:extLst>
      <p:ext uri="{BB962C8B-B14F-4D97-AF65-F5344CB8AC3E}">
        <p14:creationId xmlns:p14="http://schemas.microsoft.com/office/powerpoint/2010/main" val="87920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Questions?</a:t>
            </a:r>
            <a:endParaRPr lang="en-US" dirty="0"/>
          </a:p>
        </p:txBody>
      </p:sp>
      <p:sp>
        <p:nvSpPr>
          <p:cNvPr id="3" name="内容占位符 2"/>
          <p:cNvSpPr>
            <a:spLocks noGrp="1"/>
          </p:cNvSpPr>
          <p:nvPr>
            <p:ph idx="1"/>
          </p:nvPr>
        </p:nvSpPr>
        <p:spPr/>
        <p:txBody>
          <a:bodyPr/>
          <a:lstStyle/>
          <a:p>
            <a:endParaRPr lang="en-US" dirty="0"/>
          </a:p>
        </p:txBody>
      </p:sp>
    </p:spTree>
    <p:extLst>
      <p:ext uri="{BB962C8B-B14F-4D97-AF65-F5344CB8AC3E}">
        <p14:creationId xmlns:p14="http://schemas.microsoft.com/office/powerpoint/2010/main" val="33742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7162800" cy="914400"/>
          </a:xfrm>
        </p:spPr>
        <p:txBody>
          <a:bodyPr>
            <a:noAutofit/>
          </a:bodyPr>
          <a:lstStyle/>
          <a:p>
            <a:pPr algn="ctr"/>
            <a:r>
              <a:rPr lang="en-US" sz="3600" dirty="0" smtClean="0"/>
              <a:t>Why we need a new design for network operating system?</a:t>
            </a:r>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946" y="2971800"/>
            <a:ext cx="597568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2659388" y="1395412"/>
            <a:ext cx="411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Server Application</a:t>
            </a:r>
            <a:endParaRPr lang="en-US" b="1" dirty="0"/>
          </a:p>
        </p:txBody>
      </p:sp>
      <p:sp>
        <p:nvSpPr>
          <p:cNvPr id="9" name="下箭头 8"/>
          <p:cNvSpPr/>
          <p:nvPr/>
        </p:nvSpPr>
        <p:spPr>
          <a:xfrm>
            <a:off x="4411988" y="21336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下箭头 12"/>
          <p:cNvSpPr/>
          <p:nvPr/>
        </p:nvSpPr>
        <p:spPr>
          <a:xfrm>
            <a:off x="4411988" y="50292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流程图: 磁盘 9"/>
          <p:cNvSpPr/>
          <p:nvPr/>
        </p:nvSpPr>
        <p:spPr>
          <a:xfrm>
            <a:off x="4107188" y="5867400"/>
            <a:ext cx="12192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85756" y="2133600"/>
            <a:ext cx="1992853" cy="923330"/>
          </a:xfrm>
          <a:prstGeom prst="rect">
            <a:avLst/>
          </a:prstGeom>
          <a:noFill/>
        </p:spPr>
        <p:txBody>
          <a:bodyPr wrap="none" rtlCol="0">
            <a:spAutoFit/>
          </a:bodyPr>
          <a:lstStyle/>
          <a:p>
            <a:r>
              <a:rPr lang="en-US" dirty="0" smtClean="0"/>
              <a:t>Operations like </a:t>
            </a:r>
          </a:p>
          <a:p>
            <a:r>
              <a:rPr lang="en-US" dirty="0" smtClean="0"/>
              <a:t>key-value queries</a:t>
            </a:r>
          </a:p>
          <a:p>
            <a:endParaRPr lang="en-US" dirty="0"/>
          </a:p>
        </p:txBody>
      </p:sp>
      <p:sp>
        <p:nvSpPr>
          <p:cNvPr id="16" name="TextBox 15"/>
          <p:cNvSpPr txBox="1"/>
          <p:nvPr/>
        </p:nvSpPr>
        <p:spPr>
          <a:xfrm>
            <a:off x="5471770" y="5983069"/>
            <a:ext cx="2300630" cy="646331"/>
          </a:xfrm>
          <a:prstGeom prst="rect">
            <a:avLst/>
          </a:prstGeom>
          <a:noFill/>
        </p:spPr>
        <p:txBody>
          <a:bodyPr wrap="none" rtlCol="0">
            <a:spAutoFit/>
          </a:bodyPr>
          <a:lstStyle/>
          <a:p>
            <a:r>
              <a:rPr lang="en-US" dirty="0" smtClean="0"/>
              <a:t>NIC or RAID storage</a:t>
            </a:r>
          </a:p>
          <a:p>
            <a:endParaRPr lang="en-US" dirty="0"/>
          </a:p>
        </p:txBody>
      </p:sp>
      <p:sp>
        <p:nvSpPr>
          <p:cNvPr id="4" name="圆角矩形 3"/>
          <p:cNvSpPr/>
          <p:nvPr/>
        </p:nvSpPr>
        <p:spPr>
          <a:xfrm>
            <a:off x="3116588" y="2895600"/>
            <a:ext cx="38100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Kernel Mediation is too heavyweight!</a:t>
            </a:r>
            <a:endParaRPr lang="en-US" sz="2400" dirty="0"/>
          </a:p>
        </p:txBody>
      </p:sp>
    </p:spTree>
    <p:extLst>
      <p:ext uri="{BB962C8B-B14F-4D97-AF65-F5344CB8AC3E}">
        <p14:creationId xmlns:p14="http://schemas.microsoft.com/office/powerpoint/2010/main" val="109137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4762"/>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Analysis of Overheads</a:t>
            </a:r>
            <a:endParaRPr lang="en-US" sz="3600" dirty="0"/>
          </a:p>
        </p:txBody>
      </p:sp>
      <p:sp>
        <p:nvSpPr>
          <p:cNvPr id="6" name="内容占位符 2"/>
          <p:cNvSpPr>
            <a:spLocks noGrp="1"/>
          </p:cNvSpPr>
          <p:nvPr>
            <p:ph idx="1"/>
          </p:nvPr>
        </p:nvSpPr>
        <p:spPr>
          <a:xfrm>
            <a:off x="923925" y="1600200"/>
            <a:ext cx="7315200" cy="4343400"/>
          </a:xfrm>
        </p:spPr>
        <p:txBody>
          <a:bodyPr>
            <a:normAutofit/>
          </a:bodyPr>
          <a:lstStyle/>
          <a:p>
            <a:r>
              <a:rPr lang="en-US" dirty="0" smtClean="0"/>
              <a:t>Networking </a:t>
            </a:r>
            <a:r>
              <a:rPr lang="en-US" altLang="zh-CN" dirty="0" smtClean="0"/>
              <a:t>S</a:t>
            </a:r>
            <a:r>
              <a:rPr lang="en-US" dirty="0" smtClean="0"/>
              <a:t>tack overheads </a:t>
            </a:r>
          </a:p>
          <a:p>
            <a:pPr lvl="2">
              <a:buFont typeface="Arial" panose="020B0604020202020204" pitchFamily="34" charset="0"/>
              <a:buChar char="•"/>
            </a:pPr>
            <a:r>
              <a:rPr lang="en-US" altLang="zh-CN" dirty="0" smtClean="0"/>
              <a:t>Network Stack, Scheduler, Kernel Crossings, Copying</a:t>
            </a:r>
            <a:endParaRPr lang="en-US" dirty="0" smtClean="0"/>
          </a:p>
          <a:p>
            <a:pPr lvl="2">
              <a:buFont typeface="Arial" panose="020B0604020202020204" pitchFamily="34" charset="0"/>
              <a:buChar char="•"/>
            </a:pPr>
            <a:r>
              <a:rPr lang="en-US" dirty="0" smtClean="0"/>
              <a:t>Nearly 70% of the total is spent on processing of Networking stacks.</a:t>
            </a:r>
          </a:p>
          <a:p>
            <a:pPr marL="502920" lvl="2" indent="0">
              <a:buNone/>
            </a:pPr>
            <a:endParaRPr lang="en-US" dirty="0" smtClean="0"/>
          </a:p>
          <a:p>
            <a:r>
              <a:rPr lang="en-US" dirty="0" smtClean="0"/>
              <a:t>Storage Stack Overheads</a:t>
            </a:r>
          </a:p>
          <a:p>
            <a:pPr lvl="2">
              <a:buFont typeface="Arial" panose="020B0604020202020204" pitchFamily="34" charset="0"/>
              <a:buChar char="•"/>
            </a:pPr>
            <a:r>
              <a:rPr lang="en-US" altLang="zh-CN" dirty="0" smtClean="0"/>
              <a:t>Historically, CPU writing overheads is insignificant compared to disk access time.</a:t>
            </a:r>
            <a:endParaRPr lang="en-US" dirty="0"/>
          </a:p>
          <a:p>
            <a:pPr lvl="2">
              <a:buFont typeface="Arial" panose="020B0604020202020204" pitchFamily="34" charset="0"/>
              <a:buChar char="•"/>
            </a:pPr>
            <a:r>
              <a:rPr lang="en-US" dirty="0" smtClean="0"/>
              <a:t>Recent hardware trends greatly reduce the disk access time. OS storage overheads become a major factor.</a:t>
            </a:r>
          </a:p>
          <a:p>
            <a:endParaRPr lang="en-US" altLang="zh-CN" dirty="0" smtClean="0"/>
          </a:p>
          <a:p>
            <a:r>
              <a:rPr lang="en-US" altLang="zh-CN" dirty="0" smtClean="0"/>
              <a:t>Application Overheads</a:t>
            </a:r>
          </a:p>
          <a:p>
            <a:pPr lvl="2">
              <a:buFont typeface="Arial" panose="020B0604020202020204" pitchFamily="34" charset="0"/>
              <a:buChar char="•"/>
            </a:pPr>
            <a:r>
              <a:rPr lang="en-US" altLang="zh-CN" dirty="0" smtClean="0"/>
              <a:t>Latency in socket operations </a:t>
            </a:r>
            <a:r>
              <a:rPr lang="en-US" altLang="zh-CN" dirty="0" err="1" smtClean="0"/>
              <a:t>upto</a:t>
            </a:r>
            <a:r>
              <a:rPr lang="en-US" altLang="zh-CN" dirty="0" smtClean="0"/>
              <a:t> 70%.</a:t>
            </a:r>
            <a:endParaRPr lang="en-US" dirty="0" smtClean="0"/>
          </a:p>
          <a:p>
            <a:endParaRPr lang="en-US" dirty="0"/>
          </a:p>
        </p:txBody>
      </p:sp>
    </p:spTree>
    <p:extLst>
      <p:ext uri="{BB962C8B-B14F-4D97-AF65-F5344CB8AC3E}">
        <p14:creationId xmlns:p14="http://schemas.microsoft.com/office/powerpoint/2010/main" val="155398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4762"/>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Analysis of Overheads</a:t>
            </a:r>
            <a:endParaRPr lang="en-US" sz="3600" dirty="0"/>
          </a:p>
        </p:txBody>
      </p:sp>
      <p:sp>
        <p:nvSpPr>
          <p:cNvPr id="6" name="内容占位符 2"/>
          <p:cNvSpPr>
            <a:spLocks noGrp="1"/>
          </p:cNvSpPr>
          <p:nvPr>
            <p:ph idx="1"/>
          </p:nvPr>
        </p:nvSpPr>
        <p:spPr>
          <a:xfrm>
            <a:off x="923925" y="1600200"/>
            <a:ext cx="7315200" cy="4343400"/>
          </a:xfrm>
        </p:spPr>
        <p:txBody>
          <a:bodyPr>
            <a:normAutofit/>
          </a:bodyPr>
          <a:lstStyle/>
          <a:p>
            <a:r>
              <a:rPr lang="en-US" dirty="0" smtClean="0"/>
              <a:t>Networking </a:t>
            </a:r>
            <a:r>
              <a:rPr lang="en-US" altLang="zh-CN" dirty="0" smtClean="0"/>
              <a:t>S</a:t>
            </a:r>
            <a:r>
              <a:rPr lang="en-US" dirty="0" smtClean="0"/>
              <a:t>tack overheads </a:t>
            </a:r>
          </a:p>
          <a:p>
            <a:pPr lvl="2">
              <a:buFont typeface="Arial" panose="020B0604020202020204" pitchFamily="34" charset="0"/>
              <a:buChar char="•"/>
            </a:pPr>
            <a:r>
              <a:rPr lang="en-US" altLang="zh-CN" dirty="0" smtClean="0"/>
              <a:t>Network Stack, Scheduler, Kernel Crossings, Copying</a:t>
            </a:r>
            <a:endParaRPr lang="en-US" dirty="0" smtClean="0"/>
          </a:p>
          <a:p>
            <a:pPr lvl="2">
              <a:buFont typeface="Arial" panose="020B0604020202020204" pitchFamily="34" charset="0"/>
              <a:buChar char="•"/>
            </a:pPr>
            <a:r>
              <a:rPr lang="en-US" dirty="0" smtClean="0"/>
              <a:t>Nearly 70% of the total is spent on processing of Networking stacks.</a:t>
            </a:r>
          </a:p>
          <a:p>
            <a:pPr marL="502920" lvl="2" indent="0">
              <a:buNone/>
            </a:pPr>
            <a:endParaRPr lang="en-US" dirty="0" smtClean="0"/>
          </a:p>
          <a:p>
            <a:r>
              <a:rPr lang="en-US" dirty="0" smtClean="0"/>
              <a:t>Storage Stack Overheads</a:t>
            </a:r>
          </a:p>
          <a:p>
            <a:pPr lvl="2">
              <a:buFont typeface="Arial" panose="020B0604020202020204" pitchFamily="34" charset="0"/>
              <a:buChar char="•"/>
            </a:pPr>
            <a:r>
              <a:rPr lang="en-US" altLang="zh-CN" dirty="0" smtClean="0"/>
              <a:t>Historically, CPU writing overheads is insignificant compared to disk access time.</a:t>
            </a:r>
            <a:endParaRPr lang="en-US" dirty="0"/>
          </a:p>
          <a:p>
            <a:pPr lvl="2">
              <a:buFont typeface="Arial" panose="020B0604020202020204" pitchFamily="34" charset="0"/>
              <a:buChar char="•"/>
            </a:pPr>
            <a:r>
              <a:rPr lang="en-US" dirty="0" smtClean="0"/>
              <a:t>Recent hardware trends greatly reduce the disk access time. OS storage overheads become a major factor.</a:t>
            </a:r>
          </a:p>
          <a:p>
            <a:endParaRPr lang="en-US" altLang="zh-CN" dirty="0" smtClean="0"/>
          </a:p>
          <a:p>
            <a:r>
              <a:rPr lang="en-US" altLang="zh-CN" dirty="0" smtClean="0"/>
              <a:t>Application Overheads</a:t>
            </a:r>
          </a:p>
          <a:p>
            <a:pPr lvl="2">
              <a:buFont typeface="Arial" panose="020B0604020202020204" pitchFamily="34" charset="0"/>
              <a:buChar char="•"/>
            </a:pPr>
            <a:r>
              <a:rPr lang="en-US" altLang="zh-CN" dirty="0" smtClean="0"/>
              <a:t>Latency in socket operations </a:t>
            </a:r>
            <a:r>
              <a:rPr lang="en-US" altLang="zh-CN" dirty="0" err="1" smtClean="0"/>
              <a:t>upto</a:t>
            </a:r>
            <a:r>
              <a:rPr lang="en-US" altLang="zh-CN" dirty="0" smtClean="0"/>
              <a:t> 70%.</a:t>
            </a: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1524000"/>
            <a:ext cx="57340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800599"/>
            <a:ext cx="58102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810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Goal</a:t>
            </a:r>
            <a:endParaRPr lang="en-US" sz="3600" dirty="0"/>
          </a:p>
        </p:txBody>
      </p:sp>
      <p:sp>
        <p:nvSpPr>
          <p:cNvPr id="8" name="内容占位符 2"/>
          <p:cNvSpPr>
            <a:spLocks noGrp="1"/>
          </p:cNvSpPr>
          <p:nvPr>
            <p:ph idx="1"/>
          </p:nvPr>
        </p:nvSpPr>
        <p:spPr>
          <a:xfrm>
            <a:off x="923925" y="1600200"/>
            <a:ext cx="7315200" cy="4343400"/>
          </a:xfrm>
        </p:spPr>
        <p:txBody>
          <a:bodyPr>
            <a:normAutofit/>
          </a:bodyPr>
          <a:lstStyle/>
          <a:p>
            <a:r>
              <a:rPr lang="en-US" dirty="0" smtClean="0"/>
              <a:t>Skip kernel &amp; deliver I/O directly to applications</a:t>
            </a:r>
          </a:p>
          <a:p>
            <a:pPr lvl="2">
              <a:buFont typeface="Arial" panose="020B0604020202020204" pitchFamily="34" charset="0"/>
              <a:buChar char="•"/>
            </a:pPr>
            <a:r>
              <a:rPr lang="en-US" altLang="zh-CN" dirty="0" smtClean="0"/>
              <a:t>Reduce OS overhead</a:t>
            </a:r>
            <a:endParaRPr lang="en-US" dirty="0" smtClean="0"/>
          </a:p>
          <a:p>
            <a:pPr marL="502920" lvl="2" indent="0">
              <a:buNone/>
            </a:pPr>
            <a:endParaRPr lang="en-US" dirty="0" smtClean="0"/>
          </a:p>
          <a:p>
            <a:pPr marL="502920" lvl="2" indent="0">
              <a:buNone/>
            </a:pPr>
            <a:endParaRPr lang="en-US" dirty="0" smtClean="0"/>
          </a:p>
          <a:p>
            <a:r>
              <a:rPr lang="en-US" dirty="0" smtClean="0"/>
              <a:t>Keep classical server OS feature</a:t>
            </a:r>
          </a:p>
          <a:p>
            <a:pPr lvl="2">
              <a:buFont typeface="Arial" panose="020B0604020202020204" pitchFamily="34" charset="0"/>
              <a:buChar char="•"/>
            </a:pPr>
            <a:r>
              <a:rPr lang="en-US" altLang="zh-CN" dirty="0" smtClean="0"/>
              <a:t>Process protection</a:t>
            </a:r>
          </a:p>
          <a:p>
            <a:pPr lvl="2">
              <a:buFont typeface="Arial" panose="020B0604020202020204" pitchFamily="34" charset="0"/>
              <a:buChar char="•"/>
            </a:pPr>
            <a:r>
              <a:rPr lang="en-US" dirty="0" smtClean="0"/>
              <a:t>Resource limits</a:t>
            </a:r>
          </a:p>
          <a:p>
            <a:pPr lvl="2">
              <a:buFont typeface="Arial" panose="020B0604020202020204" pitchFamily="34" charset="0"/>
              <a:buChar char="•"/>
            </a:pPr>
            <a:r>
              <a:rPr lang="en-US" dirty="0" smtClean="0"/>
              <a:t>I/O protocol </a:t>
            </a:r>
            <a:r>
              <a:rPr lang="en-US" dirty="0" err="1" smtClean="0"/>
              <a:t>fexinility</a:t>
            </a:r>
            <a:endParaRPr lang="en-US" dirty="0" smtClean="0"/>
          </a:p>
          <a:p>
            <a:pPr lvl="2">
              <a:buFont typeface="Arial" panose="020B0604020202020204" pitchFamily="34" charset="0"/>
              <a:buChar char="•"/>
            </a:pPr>
            <a:r>
              <a:rPr lang="en-US" dirty="0" smtClean="0"/>
              <a:t>Global naming</a:t>
            </a:r>
          </a:p>
          <a:p>
            <a:endParaRPr lang="en-US" altLang="zh-CN" dirty="0" smtClean="0"/>
          </a:p>
          <a:p>
            <a:endParaRPr lang="en-US" altLang="zh-CN" dirty="0" smtClean="0"/>
          </a:p>
          <a:p>
            <a:r>
              <a:rPr lang="en-US" altLang="zh-CN" dirty="0" smtClean="0"/>
              <a:t>Hardware can help us!</a:t>
            </a:r>
            <a:endParaRPr lang="en-US" dirty="0" smtClean="0"/>
          </a:p>
          <a:p>
            <a:endParaRPr lang="en-US" dirty="0"/>
          </a:p>
        </p:txBody>
      </p:sp>
    </p:spTree>
    <p:extLst>
      <p:ext uri="{BB962C8B-B14F-4D97-AF65-F5344CB8AC3E}">
        <p14:creationId xmlns:p14="http://schemas.microsoft.com/office/powerpoint/2010/main" val="52137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Virtual machine</a:t>
            </a:r>
            <a:endParaRPr lang="en-US" sz="3600" dirty="0"/>
          </a:p>
        </p:txBody>
      </p:sp>
      <p:sp>
        <p:nvSpPr>
          <p:cNvPr id="5" name="梯形 4"/>
          <p:cNvSpPr/>
          <p:nvPr/>
        </p:nvSpPr>
        <p:spPr>
          <a:xfrm>
            <a:off x="1524000" y="3200400"/>
            <a:ext cx="2286000" cy="990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VMM</a:t>
            </a:r>
            <a:endParaRPr lang="en-US" dirty="0"/>
          </a:p>
        </p:txBody>
      </p:sp>
      <p:sp>
        <p:nvSpPr>
          <p:cNvPr id="6" name="六边形 5"/>
          <p:cNvSpPr/>
          <p:nvPr/>
        </p:nvSpPr>
        <p:spPr>
          <a:xfrm>
            <a:off x="1447800" y="4876800"/>
            <a:ext cx="2514600" cy="1066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7" name="云形 6"/>
          <p:cNvSpPr/>
          <p:nvPr/>
        </p:nvSpPr>
        <p:spPr>
          <a:xfrm>
            <a:off x="1695450" y="1524000"/>
            <a:ext cx="2019300" cy="990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8" name="下箭头 7"/>
          <p:cNvSpPr/>
          <p:nvPr/>
        </p:nvSpPr>
        <p:spPr>
          <a:xfrm>
            <a:off x="2514600" y="2565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下箭头 8"/>
          <p:cNvSpPr/>
          <p:nvPr/>
        </p:nvSpPr>
        <p:spPr>
          <a:xfrm>
            <a:off x="2527300" y="42545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梯形 9"/>
          <p:cNvSpPr/>
          <p:nvPr/>
        </p:nvSpPr>
        <p:spPr>
          <a:xfrm>
            <a:off x="5207000" y="1498600"/>
            <a:ext cx="2286000" cy="990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VMM</a:t>
            </a:r>
            <a:endParaRPr lang="en-US" dirty="0"/>
          </a:p>
        </p:txBody>
      </p:sp>
      <p:sp>
        <p:nvSpPr>
          <p:cNvPr id="11" name="六边形 10"/>
          <p:cNvSpPr/>
          <p:nvPr/>
        </p:nvSpPr>
        <p:spPr>
          <a:xfrm>
            <a:off x="5105400" y="4851400"/>
            <a:ext cx="2514600" cy="1066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12" name="云形 11"/>
          <p:cNvSpPr/>
          <p:nvPr/>
        </p:nvSpPr>
        <p:spPr>
          <a:xfrm>
            <a:off x="5340350" y="3162300"/>
            <a:ext cx="2019300" cy="990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13" name="下箭头 12"/>
          <p:cNvSpPr/>
          <p:nvPr/>
        </p:nvSpPr>
        <p:spPr>
          <a:xfrm>
            <a:off x="6172200" y="25400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下箭头 13"/>
          <p:cNvSpPr/>
          <p:nvPr/>
        </p:nvSpPr>
        <p:spPr>
          <a:xfrm>
            <a:off x="6184900" y="42291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209800" y="6228834"/>
            <a:ext cx="813108" cy="369332"/>
          </a:xfrm>
          <a:prstGeom prst="rect">
            <a:avLst/>
          </a:prstGeom>
          <a:noFill/>
        </p:spPr>
        <p:txBody>
          <a:bodyPr wrap="none" rtlCol="0">
            <a:spAutoFit/>
          </a:bodyPr>
          <a:lstStyle/>
          <a:p>
            <a:r>
              <a:rPr lang="en-US" dirty="0" smtClean="0"/>
              <a:t>Type1</a:t>
            </a:r>
            <a:endParaRPr lang="en-US" dirty="0"/>
          </a:p>
        </p:txBody>
      </p:sp>
      <p:sp>
        <p:nvSpPr>
          <p:cNvPr id="16" name="TextBox 15"/>
          <p:cNvSpPr txBox="1"/>
          <p:nvPr/>
        </p:nvSpPr>
        <p:spPr>
          <a:xfrm>
            <a:off x="5968846" y="6234668"/>
            <a:ext cx="813108" cy="369332"/>
          </a:xfrm>
          <a:prstGeom prst="rect">
            <a:avLst/>
          </a:prstGeom>
          <a:noFill/>
        </p:spPr>
        <p:txBody>
          <a:bodyPr wrap="none" rtlCol="0">
            <a:spAutoFit/>
          </a:bodyPr>
          <a:lstStyle/>
          <a:p>
            <a:r>
              <a:rPr lang="en-US" dirty="0" smtClean="0"/>
              <a:t>Type2</a:t>
            </a:r>
            <a:endParaRPr lang="en-US" dirty="0"/>
          </a:p>
        </p:txBody>
      </p:sp>
    </p:spTree>
    <p:extLst>
      <p:ext uri="{BB962C8B-B14F-4D97-AF65-F5344CB8AC3E}">
        <p14:creationId xmlns:p14="http://schemas.microsoft.com/office/powerpoint/2010/main" val="340137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Hardware I/O </a:t>
            </a:r>
            <a:r>
              <a:rPr lang="en-US" sz="3600" dirty="0" err="1" smtClean="0"/>
              <a:t>virtualizaiton</a:t>
            </a:r>
            <a:endParaRPr lang="en-US" sz="3600" dirty="0"/>
          </a:p>
        </p:txBody>
      </p:sp>
      <p:sp>
        <p:nvSpPr>
          <p:cNvPr id="7" name="内容占位符 2"/>
          <p:cNvSpPr>
            <a:spLocks noGrp="1"/>
          </p:cNvSpPr>
          <p:nvPr>
            <p:ph idx="1"/>
          </p:nvPr>
        </p:nvSpPr>
        <p:spPr>
          <a:xfrm>
            <a:off x="923925" y="1600200"/>
            <a:ext cx="7315200" cy="4343400"/>
          </a:xfrm>
        </p:spPr>
        <p:txBody>
          <a:bodyPr>
            <a:normAutofit/>
          </a:bodyPr>
          <a:lstStyle/>
          <a:p>
            <a:r>
              <a:rPr lang="en-US" dirty="0" smtClean="0"/>
              <a:t>Standard on NIC, emerging on RAID</a:t>
            </a:r>
          </a:p>
          <a:p>
            <a:pPr marL="502920" lvl="2" indent="0">
              <a:buNone/>
            </a:pPr>
            <a:endParaRPr lang="en-US" dirty="0" smtClean="0"/>
          </a:p>
          <a:p>
            <a:r>
              <a:rPr lang="en-US" dirty="0" err="1" smtClean="0"/>
              <a:t>Multipexing</a:t>
            </a:r>
            <a:endParaRPr lang="en-US" dirty="0" smtClean="0"/>
          </a:p>
          <a:p>
            <a:pPr lvl="2">
              <a:buFont typeface="Arial" panose="020B0604020202020204" pitchFamily="34" charset="0"/>
              <a:buChar char="•"/>
            </a:pPr>
            <a:r>
              <a:rPr lang="en-US" altLang="zh-CN" dirty="0" smtClean="0"/>
              <a:t>Single Root I/O Virtualization: Virtual PCI devices</a:t>
            </a:r>
          </a:p>
          <a:p>
            <a:pPr lvl="2">
              <a:buFont typeface="Arial" panose="020B0604020202020204" pitchFamily="34" charset="0"/>
              <a:buChar char="•"/>
            </a:pPr>
            <a:r>
              <a:rPr lang="en-US" dirty="0" smtClean="0"/>
              <a:t>w/ own register, queues, INTs</a:t>
            </a:r>
            <a:endParaRPr lang="en-US" altLang="zh-CN" dirty="0" smtClean="0"/>
          </a:p>
          <a:p>
            <a:r>
              <a:rPr lang="en-US" altLang="zh-CN" dirty="0" smtClean="0"/>
              <a:t>Protecting</a:t>
            </a:r>
          </a:p>
          <a:p>
            <a:pPr lvl="2">
              <a:buFont typeface="Arial" panose="020B0604020202020204" pitchFamily="34" charset="0"/>
              <a:buChar char="•"/>
            </a:pPr>
            <a:r>
              <a:rPr lang="en-US" dirty="0" smtClean="0"/>
              <a:t>IOMMU:</a:t>
            </a:r>
            <a:endParaRPr lang="en-US" altLang="zh-CN" dirty="0"/>
          </a:p>
          <a:p>
            <a:pPr lvl="2">
              <a:buFont typeface="Arial" panose="020B0604020202020204" pitchFamily="34" charset="0"/>
              <a:buChar char="•"/>
            </a:pPr>
            <a:r>
              <a:rPr lang="en-US" dirty="0" smtClean="0"/>
              <a:t>Packet filters, logical disks: Only allow eligible I/O</a:t>
            </a:r>
            <a:endParaRPr lang="en-US" altLang="zh-CN" dirty="0"/>
          </a:p>
          <a:p>
            <a:pPr marL="45720" indent="0">
              <a:buNone/>
            </a:pPr>
            <a:endParaRPr lang="en-US" dirty="0" smtClean="0"/>
          </a:p>
          <a:p>
            <a:r>
              <a:rPr lang="en-US" dirty="0" smtClean="0"/>
              <a:t>I/O Scheduling</a:t>
            </a:r>
          </a:p>
          <a:p>
            <a:pPr lvl="2">
              <a:buFont typeface="Arial" panose="020B0604020202020204" pitchFamily="34" charset="0"/>
              <a:buChar char="•"/>
            </a:pPr>
            <a:r>
              <a:rPr lang="en-US" dirty="0" smtClean="0"/>
              <a:t>NIC rate limiter</a:t>
            </a:r>
            <a:endParaRPr lang="en-US" altLang="zh-CN" dirty="0"/>
          </a:p>
          <a:p>
            <a:pPr lvl="2">
              <a:buFont typeface="Arial" panose="020B0604020202020204" pitchFamily="34" charset="0"/>
              <a:buChar char="•"/>
            </a:pPr>
            <a:r>
              <a:rPr lang="en-US" dirty="0" smtClean="0"/>
              <a:t>Packet schedulers</a:t>
            </a:r>
            <a:endParaRPr lang="en-US" altLang="zh-CN" dirty="0"/>
          </a:p>
          <a:p>
            <a:endParaRPr lang="en-US" dirty="0"/>
          </a:p>
        </p:txBody>
      </p:sp>
    </p:spTree>
    <p:extLst>
      <p:ext uri="{BB962C8B-B14F-4D97-AF65-F5344CB8AC3E}">
        <p14:creationId xmlns:p14="http://schemas.microsoft.com/office/powerpoint/2010/main" val="2071495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745" y="3429000"/>
            <a:ext cx="3820659" cy="297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1066800" y="0"/>
            <a:ext cx="71628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Hardware I/O </a:t>
            </a:r>
            <a:r>
              <a:rPr lang="en-US" sz="3600" dirty="0" err="1" smtClean="0"/>
              <a:t>virtualizaiton</a:t>
            </a:r>
            <a:endParaRPr lang="en-US" sz="36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90600"/>
            <a:ext cx="57721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下箭头 5"/>
          <p:cNvSpPr/>
          <p:nvPr/>
        </p:nvSpPr>
        <p:spPr>
          <a:xfrm>
            <a:off x="4371975" y="29718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873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透视">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视">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1980</TotalTime>
  <Words>1208</Words>
  <Application>Microsoft Office PowerPoint</Application>
  <PresentationFormat>全屏显示(4:3)</PresentationFormat>
  <Paragraphs>177</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透视</vt:lpstr>
      <vt:lpstr>Arrakis: The Operating System is the Control Plane</vt:lpstr>
      <vt:lpstr>Why we need a new design for network operating system?</vt:lpstr>
      <vt:lpstr>Why we need a new design for network operating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Evaluation</vt:lpstr>
      <vt:lpstr>Server-side Packet Processing Performance</vt:lpstr>
      <vt:lpstr>Server-side Packet Processing Performance</vt:lpstr>
      <vt:lpstr>Redis NoSQL Store</vt:lpstr>
      <vt:lpstr>Redis NoSQL Store</vt:lpstr>
      <vt:lpstr>HTTP Load Balancer</vt:lpstr>
      <vt:lpstr>IP-layer Middlebox</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dc:creator>
  <cp:lastModifiedBy>C</cp:lastModifiedBy>
  <cp:revision>100</cp:revision>
  <dcterms:created xsi:type="dcterms:W3CDTF">2015-09-15T18:14:54Z</dcterms:created>
  <dcterms:modified xsi:type="dcterms:W3CDTF">2015-09-17T03:19:48Z</dcterms:modified>
</cp:coreProperties>
</file>