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59" r:id="rId4"/>
    <p:sldId id="260" r:id="rId5"/>
    <p:sldId id="263" r:id="rId6"/>
    <p:sldId id="264" r:id="rId7"/>
    <p:sldId id="265" r:id="rId8"/>
    <p:sldId id="261" r:id="rId9"/>
    <p:sldId id="266" r:id="rId10"/>
    <p:sldId id="282" r:id="rId11"/>
    <p:sldId id="269" r:id="rId12"/>
    <p:sldId id="270" r:id="rId13"/>
    <p:sldId id="271" r:id="rId14"/>
    <p:sldId id="279" r:id="rId15"/>
    <p:sldId id="272" r:id="rId16"/>
    <p:sldId id="273" r:id="rId17"/>
    <p:sldId id="278" r:id="rId18"/>
    <p:sldId id="280" r:id="rId19"/>
    <p:sldId id="274" r:id="rId20"/>
    <p:sldId id="277" r:id="rId21"/>
    <p:sldId id="26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25"/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3A35-4D1C-47B2-A505-379542674F2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BE9-F500-4C41-BD9D-4145348EA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52535-02D4-4C6A-9A5B-8402862571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3583-0D29-4F1F-BA9E-9AEF0C583C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3583-0D29-4F1F-BA9E-9AEF0C583C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i.e. change in charge stored on e.g. a parallel plate capacitor with change in applied potential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50BE9-F500-4C41-BD9D-4145348EA6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9443-F557-43F7-8FB0-F0DAD384AA1E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0915-68AF-44E8-B93C-1BF0FA32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0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7.tmp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9.emf"/><Relationship Id="rId7" Type="http://schemas.openxmlformats.org/officeDocument/2006/relationships/image" Target="../media/image270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0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High-throughput evaluation of </a:t>
            </a:r>
            <a:r>
              <a:rPr lang="en-US" dirty="0" smtClean="0"/>
              <a:t>SOFC electrode material composition gradients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5882"/>
          </a:xfrm>
        </p:spPr>
        <p:txBody>
          <a:bodyPr>
            <a:normAutofit/>
          </a:bodyPr>
          <a:lstStyle/>
          <a:p>
            <a:r>
              <a:rPr lang="en-US" sz="3100" dirty="0" smtClean="0"/>
              <a:t>A case study with La</a:t>
            </a:r>
            <a:r>
              <a:rPr lang="en-US" sz="3100" baseline="-25000" dirty="0" smtClean="0"/>
              <a:t>0.6</a:t>
            </a:r>
            <a:r>
              <a:rPr lang="en-US" sz="3100" dirty="0" smtClean="0"/>
              <a:t>Sr</a:t>
            </a:r>
            <a:r>
              <a:rPr lang="en-US" sz="3100" baseline="-25000" dirty="0" smtClean="0"/>
              <a:t>0.4</a:t>
            </a:r>
            <a:r>
              <a:rPr lang="en-US" sz="3100" dirty="0" smtClean="0"/>
              <a:t>Co</a:t>
            </a:r>
            <a:r>
              <a:rPr lang="en-US" sz="3100" baseline="-25000" dirty="0" smtClean="0"/>
              <a:t>1-x</a:t>
            </a:r>
            <a:r>
              <a:rPr lang="en-US" sz="3100" dirty="0" smtClean="0"/>
              <a:t>Fe</a:t>
            </a:r>
            <a:r>
              <a:rPr lang="en-US" sz="3100" baseline="-25000" dirty="0" smtClean="0"/>
              <a:t>x</a:t>
            </a:r>
            <a:r>
              <a:rPr lang="en-US" sz="3100" dirty="0" smtClean="0"/>
              <a:t>O</a:t>
            </a:r>
            <a:r>
              <a:rPr lang="en-US" sz="3100" baseline="-25000" dirty="0" smtClean="0"/>
              <a:t>3-</a:t>
            </a:r>
            <a:r>
              <a:rPr lang="el-GR" sz="3100" baseline="-25000" dirty="0" smtClean="0"/>
              <a:t>δ</a:t>
            </a:r>
            <a:endParaRPr lang="en-US" sz="3100" baseline="-25000" dirty="0" smtClean="0"/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300" dirty="0" smtClean="0"/>
              <a:t>Chris </a:t>
            </a:r>
            <a:r>
              <a:rPr lang="en-US" sz="2300" dirty="0" err="1" smtClean="0"/>
              <a:t>Kucharczyk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Group Meeting</a:t>
            </a:r>
            <a:br>
              <a:rPr lang="en-US" sz="2300" dirty="0" smtClean="0"/>
            </a:br>
            <a:r>
              <a:rPr lang="en-US" sz="2300" dirty="0" smtClean="0"/>
              <a:t>Dec. 12 2016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66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 and bode plots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87" t="28479" r="23603" b="32471"/>
          <a:stretch/>
        </p:blipFill>
        <p:spPr>
          <a:xfrm>
            <a:off x="9925048" y="116541"/>
            <a:ext cx="2159375" cy="863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6" y="1654830"/>
            <a:ext cx="59436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15969"/>
          <a:stretch/>
        </p:blipFill>
        <p:spPr>
          <a:xfrm>
            <a:off x="6642847" y="1654830"/>
            <a:ext cx="4994461" cy="396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25048" y="71833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LSC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27223" y="71833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LSF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588871" y="2459933"/>
            <a:ext cx="158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750°C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atm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67093" y="3818964"/>
            <a:ext cx="158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750°C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atm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and capacitance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153150" y="1808999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r="20934"/>
          <a:stretch/>
        </p:blipFill>
        <p:spPr>
          <a:xfrm>
            <a:off x="1828800" y="2459033"/>
            <a:ext cx="4114800" cy="3469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22466"/>
          <a:stretch/>
        </p:blipFill>
        <p:spPr>
          <a:xfrm>
            <a:off x="6248400" y="2424726"/>
            <a:ext cx="4114800" cy="35380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4949" y="6019583"/>
            <a:ext cx="2449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750°C</a:t>
            </a:r>
          </a:p>
          <a:p>
            <a:r>
              <a:rPr lang="en-US" sz="1400" dirty="0"/>
              <a:t>1 </a:t>
            </a:r>
            <a:r>
              <a:rPr lang="en-US" sz="1400" dirty="0" err="1"/>
              <a:t>atm</a:t>
            </a:r>
            <a:r>
              <a:rPr lang="en-US" sz="1400" dirty="0"/>
              <a:t> O</a:t>
            </a:r>
            <a:r>
              <a:rPr lang="en-US" sz="1400" baseline="-25000" dirty="0"/>
              <a:t>2</a:t>
            </a:r>
          </a:p>
          <a:p>
            <a:r>
              <a:rPr lang="en-US" sz="1400" dirty="0"/>
              <a:t>100-500µm microdots</a:t>
            </a:r>
            <a:endParaRPr lang="en-US" sz="1400" dirty="0"/>
          </a:p>
        </p:txBody>
      </p:sp>
      <p:pic>
        <p:nvPicPr>
          <p:cNvPr id="26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287" t="28479" r="23603" b="32471"/>
          <a:stretch/>
        </p:blipFill>
        <p:spPr>
          <a:xfrm>
            <a:off x="10039350" y="167605"/>
            <a:ext cx="1912776" cy="7648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957517" y="70557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LSC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1586813" y="71475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LSF</a:t>
            </a:r>
            <a:endParaRPr lang="en-US" sz="11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222670" y="1617083"/>
            <a:ext cx="2121182" cy="969933"/>
            <a:chOff x="1777547" y="1400042"/>
            <a:chExt cx="2121182" cy="96993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1777547" y="1598238"/>
              <a:ext cx="2121182" cy="7717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L-Shape 31"/>
            <p:cNvSpPr/>
            <p:nvPr/>
          </p:nvSpPr>
          <p:spPr>
            <a:xfrm flipH="1">
              <a:off x="2094806" y="1796433"/>
              <a:ext cx="1625839" cy="511313"/>
            </a:xfrm>
            <a:prstGeom prst="corner">
              <a:avLst>
                <a:gd name="adj1" fmla="val 50000"/>
                <a:gd name="adj2" fmla="val 139417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549270" y="1643110"/>
            <a:ext cx="2121182" cy="917876"/>
            <a:chOff x="5641638" y="1546430"/>
            <a:chExt cx="2121182" cy="91787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5641638" y="1546430"/>
              <a:ext cx="2121182" cy="771737"/>
            </a:xfrm>
            <a:prstGeom prst="rect">
              <a:avLst/>
            </a:prstGeom>
          </p:spPr>
        </p:pic>
        <p:sp>
          <p:nvSpPr>
            <p:cNvPr id="35" name="L-Shape 34"/>
            <p:cNvSpPr/>
            <p:nvPr/>
          </p:nvSpPr>
          <p:spPr>
            <a:xfrm flipH="1" flipV="1">
              <a:off x="5831119" y="1627676"/>
              <a:ext cx="1683585" cy="575196"/>
            </a:xfrm>
            <a:prstGeom prst="corner">
              <a:avLst>
                <a:gd name="adj1" fmla="val 45665"/>
                <a:gd name="adj2" fmla="val 98951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𝑐h𝑒𝑚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5239350" y="6019584"/>
            <a:ext cx="31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4 temperatures!</a:t>
            </a:r>
          </a:p>
          <a:p>
            <a:r>
              <a:rPr lang="en-US" dirty="0"/>
              <a:t>x 5 pO</a:t>
            </a:r>
            <a:r>
              <a:rPr lang="en-US" baseline="-25000" dirty="0"/>
              <a:t>2</a:t>
            </a:r>
            <a:r>
              <a:rPr lang="en-US" dirty="0"/>
              <a:t> atmospheres!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929" y="415927"/>
            <a:ext cx="7886700" cy="1325563"/>
          </a:xfrm>
        </p:spPr>
        <p:txBody>
          <a:bodyPr/>
          <a:lstStyle/>
          <a:p>
            <a:r>
              <a:rPr lang="en-US" dirty="0" smtClean="0"/>
              <a:t>Geometric dependence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21870"/>
          <a:stretch/>
        </p:blipFill>
        <p:spPr>
          <a:xfrm>
            <a:off x="1828800" y="2380042"/>
            <a:ext cx="4114800" cy="35110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37711" y="2701365"/>
            <a:ext cx="158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775°C</a:t>
            </a:r>
          </a:p>
          <a:p>
            <a:r>
              <a:rPr lang="en-US" dirty="0"/>
              <a:t>1 </a:t>
            </a:r>
            <a:r>
              <a:rPr lang="en-US" dirty="0" err="1"/>
              <a:t>atm</a:t>
            </a:r>
            <a:r>
              <a:rPr lang="en-US" dirty="0"/>
              <a:t> O</a:t>
            </a:r>
            <a:r>
              <a:rPr lang="en-US" baseline="-25000" dirty="0"/>
              <a:t>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20041"/>
          <a:stretch/>
        </p:blipFill>
        <p:spPr>
          <a:xfrm>
            <a:off x="6248400" y="2420191"/>
            <a:ext cx="4114800" cy="34307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03535" y="2701365"/>
            <a:ext cx="158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775°C</a:t>
            </a:r>
          </a:p>
          <a:p>
            <a:r>
              <a:rPr lang="en-US" dirty="0"/>
              <a:t>0.2 </a:t>
            </a:r>
            <a:r>
              <a:rPr lang="en-US" dirty="0" err="1"/>
              <a:t>atm</a:t>
            </a:r>
            <a:r>
              <a:rPr lang="en-US" dirty="0"/>
              <a:t> O</a:t>
            </a:r>
            <a:r>
              <a:rPr lang="en-US" baseline="-25000" dirty="0"/>
              <a:t>2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22670" y="1617083"/>
            <a:ext cx="2121182" cy="969933"/>
            <a:chOff x="1777547" y="1400042"/>
            <a:chExt cx="2121182" cy="96993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1777547" y="1598238"/>
              <a:ext cx="2121182" cy="7717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-Shape 17"/>
            <p:cNvSpPr/>
            <p:nvPr/>
          </p:nvSpPr>
          <p:spPr>
            <a:xfrm flipH="1">
              <a:off x="2094806" y="1796433"/>
              <a:ext cx="1625839" cy="511313"/>
            </a:xfrm>
            <a:prstGeom prst="corner">
              <a:avLst>
                <a:gd name="adj1" fmla="val 50000"/>
                <a:gd name="adj2" fmla="val 139417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9270" y="1643110"/>
            <a:ext cx="2121182" cy="917876"/>
            <a:chOff x="5641638" y="1546430"/>
            <a:chExt cx="2121182" cy="9178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5641638" y="1546430"/>
              <a:ext cx="2121182" cy="771737"/>
            </a:xfrm>
            <a:prstGeom prst="rect">
              <a:avLst/>
            </a:prstGeom>
          </p:spPr>
        </p:pic>
        <p:sp>
          <p:nvSpPr>
            <p:cNvPr id="19" name="L-Shape 18"/>
            <p:cNvSpPr/>
            <p:nvPr/>
          </p:nvSpPr>
          <p:spPr>
            <a:xfrm flipH="1" flipV="1">
              <a:off x="5831119" y="1627676"/>
              <a:ext cx="1683585" cy="575196"/>
            </a:xfrm>
            <a:prstGeom prst="corner">
              <a:avLst>
                <a:gd name="adj1" fmla="val 45665"/>
                <a:gd name="adj2" fmla="val 98951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𝑐h𝑒𝑚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2362587" y="6005474"/>
            <a:ext cx="330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slope of ~-2 suggests we are, indeed, 2PB limited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87057" y="6039103"/>
            <a:ext cx="330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expected, capacitance scales with dot area</a:t>
            </a:r>
            <a:endParaRPr lang="en-US" dirty="0"/>
          </a:p>
        </p:txBody>
      </p:sp>
      <p:pic>
        <p:nvPicPr>
          <p:cNvPr id="2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1287" t="28479" r="23603" b="32471"/>
          <a:stretch/>
        </p:blipFill>
        <p:spPr>
          <a:xfrm>
            <a:off x="10039350" y="167605"/>
            <a:ext cx="1912776" cy="76480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957517" y="70557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LSC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86813" y="71475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07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dependence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6422"/>
          <a:stretch/>
        </p:blipFill>
        <p:spPr>
          <a:xfrm>
            <a:off x="6248400" y="2602555"/>
            <a:ext cx="4114800" cy="328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835"/>
          <a:stretch/>
        </p:blipFill>
        <p:spPr>
          <a:xfrm>
            <a:off x="1828800" y="2553762"/>
            <a:ext cx="4114800" cy="3379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7385" y="2904957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750°C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22670" y="1617083"/>
            <a:ext cx="2121182" cy="969933"/>
            <a:chOff x="1777547" y="1400042"/>
            <a:chExt cx="2121182" cy="96993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1777547" y="1598238"/>
              <a:ext cx="2121182" cy="7717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-Shape 16"/>
            <p:cNvSpPr/>
            <p:nvPr/>
          </p:nvSpPr>
          <p:spPr>
            <a:xfrm flipH="1">
              <a:off x="2094806" y="1796433"/>
              <a:ext cx="1625839" cy="511313"/>
            </a:xfrm>
            <a:prstGeom prst="corner">
              <a:avLst>
                <a:gd name="adj1" fmla="val 50000"/>
                <a:gd name="adj2" fmla="val 139417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49270" y="1643110"/>
            <a:ext cx="2121182" cy="917876"/>
            <a:chOff x="5641638" y="1546430"/>
            <a:chExt cx="2121182" cy="91787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5641638" y="1546430"/>
              <a:ext cx="2121182" cy="771737"/>
            </a:xfrm>
            <a:prstGeom prst="rect">
              <a:avLst/>
            </a:prstGeom>
          </p:spPr>
        </p:pic>
        <p:sp>
          <p:nvSpPr>
            <p:cNvPr id="20" name="L-Shape 19"/>
            <p:cNvSpPr/>
            <p:nvPr/>
          </p:nvSpPr>
          <p:spPr>
            <a:xfrm flipH="1" flipV="1">
              <a:off x="5831119" y="1627676"/>
              <a:ext cx="1683585" cy="575196"/>
            </a:xfrm>
            <a:prstGeom prst="corner">
              <a:avLst>
                <a:gd name="adj1" fmla="val 45665"/>
                <a:gd name="adj2" fmla="val 98951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𝑐h𝑒𝑚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2053124" y="5884742"/>
            <a:ext cx="419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-</a:t>
            </a:r>
            <a:r>
              <a:rPr lang="en-US" sz="1600" dirty="0"/>
              <a:t>0.5 &lt; slope &lt; -0.75 </a:t>
            </a:r>
            <a:r>
              <a:rPr lang="en-US" sz="1600" dirty="0">
                <a:sym typeface="Wingdings" panose="05000000000000000000" pitchFamily="2" charset="2"/>
              </a:rPr>
              <a:t> diatomic oxygen likely involved in rate-determining step (</a:t>
            </a:r>
            <a:r>
              <a:rPr lang="en-US" sz="1600" dirty="0" err="1">
                <a:sym typeface="Wingdings" panose="05000000000000000000" pitchFamily="2" charset="2"/>
              </a:rPr>
              <a:t>Chueh</a:t>
            </a:r>
            <a:r>
              <a:rPr lang="en-US" sz="1600" dirty="0">
                <a:sym typeface="Wingdings" panose="05000000000000000000" pitchFamily="2" charset="2"/>
              </a:rPr>
              <a:t> 2012)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1" y="5936840"/>
            <a:ext cx="419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Power law fitting can obtain absolute oxygen non-stoichiometry</a:t>
            </a:r>
            <a:endParaRPr lang="en-US" sz="1600" dirty="0"/>
          </a:p>
        </p:txBody>
      </p:sp>
      <p:pic>
        <p:nvPicPr>
          <p:cNvPr id="2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1287" t="28479" r="23603" b="32471"/>
          <a:stretch/>
        </p:blipFill>
        <p:spPr>
          <a:xfrm>
            <a:off x="10039350" y="167605"/>
            <a:ext cx="1912776" cy="7648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57517" y="70557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LSC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1586813" y="71475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LSF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523164" y="3245130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750°C</a:t>
            </a:r>
          </a:p>
        </p:txBody>
      </p:sp>
    </p:spTree>
    <p:extLst>
      <p:ext uri="{BB962C8B-B14F-4D97-AF65-F5344CB8AC3E}">
        <p14:creationId xmlns:p14="http://schemas.microsoft.com/office/powerpoint/2010/main" val="19805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Arrhenius behavior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6271"/>
          <a:stretch/>
        </p:blipFill>
        <p:spPr>
          <a:xfrm>
            <a:off x="937221" y="1901301"/>
            <a:ext cx="5158779" cy="4107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6" y="2270219"/>
            <a:ext cx="5486400" cy="3657600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287" t="28479" r="23603" b="32471"/>
          <a:stretch/>
        </p:blipFill>
        <p:spPr>
          <a:xfrm>
            <a:off x="10039350" y="167605"/>
            <a:ext cx="1912776" cy="7648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7517" y="70557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LSC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86813" y="71475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43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dependence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590"/>
          <a:stretch/>
        </p:blipFill>
        <p:spPr>
          <a:xfrm>
            <a:off x="6248400" y="2422210"/>
            <a:ext cx="4114800" cy="341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645"/>
          <a:stretch/>
        </p:blipFill>
        <p:spPr>
          <a:xfrm>
            <a:off x="1828800" y="2422209"/>
            <a:ext cx="4114800" cy="34568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30686" y="591887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see onset of oxygen vacancy creation!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22670" y="1617083"/>
            <a:ext cx="2121182" cy="969933"/>
            <a:chOff x="1777547" y="1400042"/>
            <a:chExt cx="2121182" cy="96993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1777547" y="1598238"/>
              <a:ext cx="2121182" cy="7717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577" y="1400042"/>
                  <a:ext cx="724173" cy="396391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-Shape 16"/>
            <p:cNvSpPr/>
            <p:nvPr/>
          </p:nvSpPr>
          <p:spPr>
            <a:xfrm flipH="1">
              <a:off x="2094806" y="1796433"/>
              <a:ext cx="1625839" cy="511313"/>
            </a:xfrm>
            <a:prstGeom prst="corner">
              <a:avLst>
                <a:gd name="adj1" fmla="val 50000"/>
                <a:gd name="adj2" fmla="val 139417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49270" y="1643110"/>
            <a:ext cx="2121182" cy="917876"/>
            <a:chOff x="5641638" y="1546430"/>
            <a:chExt cx="2121182" cy="91787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31" t="14952" r="20437" b="68200"/>
            <a:stretch/>
          </p:blipFill>
          <p:spPr>
            <a:xfrm>
              <a:off x="5641638" y="1546430"/>
              <a:ext cx="2121182" cy="771737"/>
            </a:xfrm>
            <a:prstGeom prst="rect">
              <a:avLst/>
            </a:prstGeom>
          </p:spPr>
        </p:pic>
        <p:sp>
          <p:nvSpPr>
            <p:cNvPr id="20" name="L-Shape 19"/>
            <p:cNvSpPr/>
            <p:nvPr/>
          </p:nvSpPr>
          <p:spPr>
            <a:xfrm flipH="1" flipV="1">
              <a:off x="5831119" y="1627676"/>
              <a:ext cx="1683585" cy="575196"/>
            </a:xfrm>
            <a:prstGeom prst="corner">
              <a:avLst>
                <a:gd name="adj1" fmla="val 45665"/>
                <a:gd name="adj2" fmla="val 98951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𝑐h𝑒𝑚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843" y="2125752"/>
                  <a:ext cx="741613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1287" t="28479" r="23603" b="32471"/>
          <a:stretch/>
        </p:blipFill>
        <p:spPr>
          <a:xfrm>
            <a:off x="10039350" y="167605"/>
            <a:ext cx="1912776" cy="7648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957517" y="70557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LSC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1586813" y="71475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79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Mizusaki</a:t>
            </a:r>
            <a:r>
              <a:rPr lang="en-US" dirty="0" smtClean="0"/>
              <a:t> comparison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1488129"/>
            <a:ext cx="2912123" cy="4891394"/>
          </a:xfrm>
        </p:spPr>
      </p:pic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93" y="1488129"/>
            <a:ext cx="5727317" cy="4891394"/>
          </a:xfrm>
        </p:spPr>
      </p:pic>
      <p:sp>
        <p:nvSpPr>
          <p:cNvPr id="7" name="Rectangle 6"/>
          <p:cNvSpPr/>
          <p:nvPr/>
        </p:nvSpPr>
        <p:spPr>
          <a:xfrm>
            <a:off x="252792" y="6453508"/>
            <a:ext cx="8140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ctr"/>
            <a:r>
              <a:rPr lang="en-US" sz="1400" dirty="0">
                <a:latin typeface="Segoe UI" panose="020B0502040204020203" pitchFamily="34" charset="0"/>
              </a:rPr>
              <a:t>Hashimoto, S., et al. (</a:t>
            </a:r>
            <a:r>
              <a:rPr lang="en-US" sz="1400" dirty="0" smtClean="0">
                <a:latin typeface="Segoe UI" panose="020B0502040204020203" pitchFamily="34" charset="0"/>
              </a:rPr>
              <a:t>2010) </a:t>
            </a:r>
            <a:r>
              <a:rPr lang="en-US" sz="1400" u="sng" dirty="0" smtClean="0">
                <a:latin typeface="Segoe UI" panose="020B0502040204020203" pitchFamily="34" charset="0"/>
              </a:rPr>
              <a:t>Solid </a:t>
            </a:r>
            <a:r>
              <a:rPr lang="en-US" sz="1400" u="sng" dirty="0">
                <a:latin typeface="Segoe UI" panose="020B0502040204020203" pitchFamily="34" charset="0"/>
              </a:rPr>
              <a:t>State Ionics </a:t>
            </a:r>
            <a:r>
              <a:rPr lang="en-US" sz="1400" b="1" u="sng" dirty="0">
                <a:latin typeface="Segoe UI" panose="020B0502040204020203" pitchFamily="34" charset="0"/>
              </a:rPr>
              <a:t>181(37-38): </a:t>
            </a:r>
            <a:r>
              <a:rPr lang="en-US" sz="1400" b="1" u="sng" dirty="0" smtClean="0">
                <a:latin typeface="Segoe UI" panose="020B0502040204020203" pitchFamily="34" charset="0"/>
              </a:rPr>
              <a:t>1713-1719</a:t>
            </a:r>
            <a:endParaRPr lang="en-US" sz="1400" b="1" u="sng" dirty="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51252" y="2269374"/>
            <a:ext cx="781396" cy="266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51252" y="4757650"/>
            <a:ext cx="781396" cy="266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19590"/>
          <a:stretch/>
        </p:blipFill>
        <p:spPr>
          <a:xfrm>
            <a:off x="9061938" y="2433216"/>
            <a:ext cx="2964075" cy="24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capacitance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Definition of capacitance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𝑑𝑖𝑒𝑙𝑒𝑐𝑡𝑟𝑖𝑐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For charged species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 smtClean="0"/>
                  <a:t> with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 smtClean="0"/>
                  <a:t>, charge stored is</a:t>
                </a:r>
                <a:br>
                  <a:rPr lang="en-US" sz="2000" b="0" dirty="0" smtClean="0"/>
                </a:br>
                <a:r>
                  <a:rPr lang="en-US" sz="2000" b="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𝐹𝑉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We then define chemical capacitance as the change in charge in response to a change in electrochemical potential</a:t>
                </a:r>
                <a:br>
                  <a:rPr lang="en-US" sz="2000" b="0" dirty="0" smtClean="0"/>
                </a:br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𝑐h𝑒𝑚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sz="2000" b="0" dirty="0" smtClean="0"/>
                  <a:t> is the electrochemical potential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𝑐h𝑒𝑚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𝑐h𝑒𝑚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82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90847" y="1825625"/>
                <a:ext cx="6084276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At equilibrium and </a:t>
                </a:r>
                <a:r>
                  <a:rPr lang="en-US" sz="2000" dirty="0" err="1" smtClean="0"/>
                  <a:t>electroneutrality</a:t>
                </a:r>
                <a:r>
                  <a:rPr lang="en-US" sz="2000" dirty="0" smtClean="0"/>
                  <a:t> for electrons, oxygen vacancies, and neutral oxygen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)=−(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𝑒𝑜𝑛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𝑅𝑇𝑙𝑛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we can 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𝑐h𝑒𝑚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𝑑𝑙𝑛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hich is larger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 smtClean="0"/>
                  <a:t> changes by a greater amount with changes in oxygen partial pressure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𝑐h𝑒𝑚</m:t>
                        </m:r>
                      </m:sub>
                    </m:sSub>
                  </m:oMath>
                </a14:m>
                <a:r>
                  <a:rPr lang="en-US" sz="2000" dirty="0" smtClean="0"/>
                  <a:t> follows a power law dependence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, we can integrate from a reference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 smtClean="0"/>
                  <a:t> to get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90847" y="1825625"/>
                <a:ext cx="6084276" cy="4351338"/>
              </a:xfrm>
              <a:blipFill>
                <a:blip r:embed="rId4"/>
                <a:stretch>
                  <a:fillRect l="-60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9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with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chem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4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4094"/>
            <a:ext cx="5181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Maier comparison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68" y="1484478"/>
            <a:ext cx="2898229" cy="5085805"/>
          </a:xfrm>
        </p:spPr>
      </p:pic>
      <p:sp>
        <p:nvSpPr>
          <p:cNvPr id="6" name="Rectangle 5"/>
          <p:cNvSpPr/>
          <p:nvPr/>
        </p:nvSpPr>
        <p:spPr>
          <a:xfrm>
            <a:off x="149629" y="6581001"/>
            <a:ext cx="5016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ctr"/>
            <a:r>
              <a:rPr lang="en-US" sz="1200" dirty="0">
                <a:latin typeface="Segoe UI" panose="020B0502040204020203" pitchFamily="34" charset="0"/>
              </a:rPr>
              <a:t>Baumann, F. S., et al. (</a:t>
            </a:r>
            <a:r>
              <a:rPr lang="en-US" sz="1200" dirty="0" smtClean="0">
                <a:latin typeface="Segoe UI" panose="020B0502040204020203" pitchFamily="34" charset="0"/>
              </a:rPr>
              <a:t>2006) </a:t>
            </a:r>
            <a:r>
              <a:rPr lang="en-US" sz="1200" u="sng" dirty="0" smtClean="0">
                <a:latin typeface="Segoe UI" panose="020B0502040204020203" pitchFamily="34" charset="0"/>
              </a:rPr>
              <a:t>Solid </a:t>
            </a:r>
            <a:r>
              <a:rPr lang="en-US" sz="1200" u="sng" dirty="0">
                <a:latin typeface="Segoe UI" panose="020B0502040204020203" pitchFamily="34" charset="0"/>
              </a:rPr>
              <a:t>State Ionics </a:t>
            </a:r>
            <a:r>
              <a:rPr lang="en-US" sz="1200" b="1" u="sng" dirty="0">
                <a:latin typeface="Segoe UI" panose="020B0502040204020203" pitchFamily="34" charset="0"/>
              </a:rPr>
              <a:t>177(11-12): </a:t>
            </a:r>
            <a:r>
              <a:rPr lang="en-US" sz="1200" b="1" u="sng" dirty="0" smtClean="0">
                <a:latin typeface="Segoe UI" panose="020B0502040204020203" pitchFamily="34" charset="0"/>
              </a:rPr>
              <a:t>1071-1081</a:t>
            </a:r>
            <a:endParaRPr lang="en-US" sz="1200" dirty="0">
              <a:latin typeface="Segoe UI" panose="020B0502040204020203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12" y="1228440"/>
            <a:ext cx="5573008" cy="51078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49785" y="657028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ctr"/>
            <a:r>
              <a:rPr lang="en-US" sz="1200" dirty="0">
                <a:latin typeface="Segoe UI" panose="020B0502040204020203" pitchFamily="34" charset="0"/>
              </a:rPr>
              <a:t>Baumann, F. S., et al. (</a:t>
            </a:r>
            <a:r>
              <a:rPr lang="en-US" sz="1200" dirty="0" smtClean="0">
                <a:latin typeface="Segoe UI" panose="020B0502040204020203" pitchFamily="34" charset="0"/>
              </a:rPr>
              <a:t>2007) </a:t>
            </a:r>
            <a:r>
              <a:rPr lang="en-US" sz="1200" u="sng" dirty="0" smtClean="0">
                <a:latin typeface="Segoe UI" panose="020B0502040204020203" pitchFamily="34" charset="0"/>
              </a:rPr>
              <a:t>Journal </a:t>
            </a:r>
            <a:r>
              <a:rPr lang="en-US" sz="1200" u="sng" dirty="0">
                <a:latin typeface="Segoe UI" panose="020B0502040204020203" pitchFamily="34" charset="0"/>
              </a:rPr>
              <a:t>of the Electrochemical Society </a:t>
            </a:r>
            <a:r>
              <a:rPr lang="en-US" sz="1200" b="1" u="sng" dirty="0">
                <a:latin typeface="Segoe UI" panose="020B0502040204020203" pitchFamily="34" charset="0"/>
              </a:rPr>
              <a:t>154(9): </a:t>
            </a:r>
            <a:r>
              <a:rPr lang="en-US" sz="1200" b="1" u="sng" dirty="0" smtClean="0">
                <a:latin typeface="Segoe UI" panose="020B0502040204020203" pitchFamily="34" charset="0"/>
              </a:rPr>
              <a:t>B931-B941</a:t>
            </a:r>
            <a:endParaRPr lang="en-US" sz="1200" dirty="0">
              <a:latin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11229" y="2249520"/>
            <a:ext cx="1276697" cy="608966"/>
          </a:xfrm>
          <a:prstGeom prst="line">
            <a:avLst/>
          </a:prstGeom>
          <a:ln w="57150">
            <a:solidFill>
              <a:srgbClr val="4401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4"/>
          <a:srcRect l="11287" t="28479" r="23603" b="32471"/>
          <a:stretch/>
        </p:blipFill>
        <p:spPr>
          <a:xfrm>
            <a:off x="10039350" y="167605"/>
            <a:ext cx="1912776" cy="7648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57517" y="70557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LSC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86813" y="71475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LSF</a:t>
            </a:r>
            <a:endParaRPr lang="en-US" sz="11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211229" y="1738919"/>
            <a:ext cx="1276697" cy="684669"/>
          </a:xfrm>
          <a:prstGeom prst="line">
            <a:avLst/>
          </a:prstGeom>
          <a:ln w="57150">
            <a:solidFill>
              <a:srgbClr val="FDE72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273882" y="2249520"/>
            <a:ext cx="1276697" cy="608966"/>
          </a:xfrm>
          <a:prstGeom prst="line">
            <a:avLst/>
          </a:prstGeom>
          <a:ln w="57150">
            <a:solidFill>
              <a:srgbClr val="440154">
                <a:alpha val="4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273882" y="1738919"/>
            <a:ext cx="1276697" cy="684669"/>
          </a:xfrm>
          <a:prstGeom prst="line">
            <a:avLst/>
          </a:prstGeom>
          <a:ln w="57150">
            <a:solidFill>
              <a:srgbClr val="FDE725">
                <a:alpha val="4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files (e.g. group presentations) are migrating to box.northwestern.edu</a:t>
            </a:r>
          </a:p>
          <a:p>
            <a:pPr lvl="1"/>
            <a:r>
              <a:rPr lang="en-US" dirty="0" smtClean="0"/>
              <a:t>Create an account ASAP so I can share group folders with you</a:t>
            </a:r>
          </a:p>
        </p:txBody>
      </p:sp>
    </p:spTree>
    <p:extLst>
      <p:ext uri="{BB962C8B-B14F-4D97-AF65-F5344CB8AC3E}">
        <p14:creationId xmlns:p14="http://schemas.microsoft.com/office/powerpoint/2010/main" val="221672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Film comparison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81" y="1825625"/>
            <a:ext cx="3461837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4150"/>
            <a:ext cx="5181600" cy="4351338"/>
          </a:xfrm>
        </p:spPr>
        <p:txBody>
          <a:bodyPr/>
          <a:lstStyle/>
          <a:p>
            <a:r>
              <a:rPr lang="en-US" dirty="0" smtClean="0"/>
              <a:t>Our dots</a:t>
            </a:r>
          </a:p>
          <a:p>
            <a:pPr lvl="1"/>
            <a:r>
              <a:rPr lang="en-US" dirty="0" smtClean="0"/>
              <a:t>250nm thick, &lt; 5nm </a:t>
            </a:r>
            <a:r>
              <a:rPr lang="en-US" dirty="0" err="1" smtClean="0"/>
              <a:t>rms</a:t>
            </a:r>
            <a:r>
              <a:rPr lang="en-US" dirty="0" smtClean="0"/>
              <a:t> roughness</a:t>
            </a:r>
          </a:p>
          <a:p>
            <a:pPr lvl="1"/>
            <a:r>
              <a:rPr lang="en-US" dirty="0" smtClean="0"/>
              <a:t>100-500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µm diameter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dots</a:t>
            </a:r>
          </a:p>
          <a:p>
            <a:pPr lvl="1"/>
            <a:r>
              <a:rPr lang="en-US" dirty="0" smtClean="0"/>
              <a:t>100nm thick, look much rougher</a:t>
            </a:r>
          </a:p>
          <a:p>
            <a:pPr lvl="1"/>
            <a:r>
              <a:rPr lang="en-US" dirty="0" smtClean="0"/>
              <a:t>60-80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µm diameter (3PB contribution?)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0999" y="639708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ctr"/>
            <a:r>
              <a:rPr lang="en-US" sz="1200" dirty="0">
                <a:latin typeface="Segoe UI" panose="020B0502040204020203" pitchFamily="34" charset="0"/>
              </a:rPr>
              <a:t>Baumann, F. S., et al. (</a:t>
            </a:r>
            <a:r>
              <a:rPr lang="en-US" sz="1200" dirty="0" smtClean="0">
                <a:latin typeface="Segoe UI" panose="020B0502040204020203" pitchFamily="34" charset="0"/>
              </a:rPr>
              <a:t>2006) </a:t>
            </a:r>
            <a:r>
              <a:rPr lang="en-US" sz="1200" u="sng" dirty="0" smtClean="0">
                <a:latin typeface="Segoe UI" panose="020B0502040204020203" pitchFamily="34" charset="0"/>
              </a:rPr>
              <a:t>Solid </a:t>
            </a:r>
            <a:r>
              <a:rPr lang="en-US" sz="1200" u="sng" dirty="0">
                <a:latin typeface="Segoe UI" panose="020B0502040204020203" pitchFamily="34" charset="0"/>
              </a:rPr>
              <a:t>State Ionics </a:t>
            </a:r>
            <a:r>
              <a:rPr lang="en-US" sz="1200" b="1" u="sng" dirty="0">
                <a:latin typeface="Segoe UI" panose="020B0502040204020203" pitchFamily="34" charset="0"/>
              </a:rPr>
              <a:t>177(11-12): </a:t>
            </a:r>
            <a:r>
              <a:rPr lang="en-US" sz="1200" b="1" u="sng" dirty="0" smtClean="0">
                <a:latin typeface="Segoe UI" panose="020B0502040204020203" pitchFamily="34" charset="0"/>
              </a:rPr>
              <a:t>1071-1081</a:t>
            </a:r>
            <a:endParaRPr lang="en-US" sz="1200" b="1" u="sng" dirty="0"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80059" y="4774222"/>
            <a:ext cx="2743200" cy="8073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electrolyte (YSZ, BZY…)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0059" y="4545622"/>
            <a:ext cx="2743200" cy="228600"/>
          </a:xfrm>
          <a:prstGeom prst="rect">
            <a:avLst/>
          </a:prstGeom>
          <a:gradFill>
            <a:gsLst>
              <a:gs pos="85000">
                <a:srgbClr val="3CCCEC"/>
              </a:gs>
              <a:gs pos="15000">
                <a:srgbClr val="FA37A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1590"/>
              </p:ext>
            </p:extLst>
          </p:nvPr>
        </p:nvGraphicFramePr>
        <p:xfrm>
          <a:off x="7605739" y="4497997"/>
          <a:ext cx="32918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880059" y="5559604"/>
            <a:ext cx="2743200" cy="493182"/>
          </a:xfrm>
          <a:prstGeom prst="rect">
            <a:avLst/>
          </a:prstGeom>
          <a:pattFill prst="pct50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porous, high-activity </a:t>
            </a:r>
            <a:r>
              <a:rPr lang="en-US" sz="1400" dirty="0" err="1" smtClean="0">
                <a:solidFill>
                  <a:schemeClr val="tx1"/>
                </a:solidFill>
              </a:rPr>
              <a:t>counterelectrode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47276" y="6207057"/>
            <a:ext cx="3808765" cy="266489"/>
          </a:xfrm>
          <a:prstGeom prst="rect">
            <a:avLst/>
          </a:prstGeom>
          <a:solidFill>
            <a:srgbClr val="F9520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Heated stage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347276" y="6027837"/>
            <a:ext cx="3808765" cy="1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  <a:r>
              <a:rPr lang="en-US" sz="1400" baseline="-250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43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(100</a:t>
            </a:r>
            <a:r>
              <a:rPr lang="en-US" dirty="0" smtClean="0"/>
              <a:t>) YSZ resistance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441900" y="3710409"/>
                <a:ext cx="654147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Newman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125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µm diameter dot at 700°C</a:t>
                </a:r>
              </a:p>
              <a:p>
                <a:pPr lvl="1"/>
                <a:r>
                  <a:rPr lang="en-US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baseline="-25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offset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≈ 10k</a:t>
                </a:r>
                <a:r>
                  <a:rPr lang="el-G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0.004 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cm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Implies temperature closer to 675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°C</a:t>
                </a:r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May over-weight lower (hotter) section of YSZ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41900" y="3710409"/>
                <a:ext cx="6541477" cy="4351338"/>
              </a:xfrm>
              <a:blipFill>
                <a:blip r:embed="rId2"/>
                <a:stretch>
                  <a:fillRect l="-1678" t="-2384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5151" y="2049053"/>
            <a:ext cx="5851261" cy="390448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41" y="796685"/>
            <a:ext cx="2576298" cy="26159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02428" y="653238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ctr"/>
            <a:r>
              <a:rPr lang="en-US" sz="1200" dirty="0">
                <a:latin typeface="Segoe UI" panose="020B0502040204020203" pitchFamily="34" charset="0"/>
              </a:rPr>
              <a:t>Newman, J. (</a:t>
            </a:r>
            <a:r>
              <a:rPr lang="en-US" sz="1200" dirty="0" smtClean="0">
                <a:latin typeface="Segoe UI" panose="020B0502040204020203" pitchFamily="34" charset="0"/>
              </a:rPr>
              <a:t>1966) </a:t>
            </a:r>
            <a:r>
              <a:rPr lang="en-US" sz="1200" u="sng" dirty="0">
                <a:latin typeface="Segoe UI" panose="020B0502040204020203" pitchFamily="34" charset="0"/>
              </a:rPr>
              <a:t>Journal of the Electrochemical Society </a:t>
            </a:r>
            <a:r>
              <a:rPr lang="en-US" sz="1200" b="1" u="sng" dirty="0">
                <a:latin typeface="Segoe UI" panose="020B0502040204020203" pitchFamily="34" charset="0"/>
              </a:rPr>
              <a:t>113(5): 501-</a:t>
            </a:r>
            <a:r>
              <a:rPr lang="en-US" sz="1200" b="1" u="sng" dirty="0" smtClean="0">
                <a:latin typeface="Segoe UI" panose="020B0502040204020203" pitchFamily="34" charset="0"/>
              </a:rPr>
              <a:t>&amp;.</a:t>
            </a:r>
            <a:endParaRPr lang="en-US" sz="1200" b="1" u="sng" dirty="0">
              <a:latin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20193"/>
          <a:stretch/>
        </p:blipFill>
        <p:spPr>
          <a:xfrm>
            <a:off x="7959010" y="185176"/>
            <a:ext cx="4220111" cy="35252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17547" y="854071"/>
            <a:ext cx="119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700°C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atm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Accurate temperature calculation is vital to complete understanding &amp; comparison to existing results</a:t>
            </a:r>
          </a:p>
          <a:p>
            <a:pPr lvl="1"/>
            <a:r>
              <a:rPr lang="en-US" dirty="0" smtClean="0"/>
              <a:t>Pyrometer</a:t>
            </a:r>
          </a:p>
          <a:p>
            <a:pPr lvl="1"/>
            <a:r>
              <a:rPr lang="en-US" dirty="0" smtClean="0"/>
              <a:t>Surface thermocouple</a:t>
            </a:r>
          </a:p>
          <a:p>
            <a:pPr lvl="1"/>
            <a:r>
              <a:rPr lang="en-US" dirty="0" smtClean="0"/>
              <a:t>Temperature-indicating lacquers</a:t>
            </a:r>
          </a:p>
          <a:p>
            <a:pPr lvl="1"/>
            <a:r>
              <a:rPr lang="en-US" dirty="0" smtClean="0"/>
              <a:t>Buried/pressed thermocouple</a:t>
            </a:r>
          </a:p>
          <a:p>
            <a:pPr lvl="1"/>
            <a:r>
              <a:rPr lang="en-US" dirty="0" smtClean="0"/>
              <a:t>Next: use Pt paste and Pt-Pt/Rh wires to make a true “surface” thermocouple</a:t>
            </a:r>
          </a:p>
          <a:p>
            <a:r>
              <a:rPr lang="en-US" dirty="0" smtClean="0"/>
              <a:t>Otherwise, data look fantastic!</a:t>
            </a:r>
          </a:p>
          <a:p>
            <a:r>
              <a:rPr lang="en-US" dirty="0" smtClean="0"/>
              <a:t>Next steps: </a:t>
            </a:r>
          </a:p>
          <a:p>
            <a:pPr lvl="1"/>
            <a:r>
              <a:rPr lang="en-US" dirty="0" smtClean="0"/>
              <a:t>WDS characterization &amp; composition confirmation</a:t>
            </a:r>
          </a:p>
          <a:p>
            <a:pPr lvl="1"/>
            <a:r>
              <a:rPr lang="en-US" dirty="0" smtClean="0"/>
              <a:t>New materials!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Sihyuk</a:t>
            </a:r>
            <a:r>
              <a:rPr lang="en-US" dirty="0" smtClean="0"/>
              <a:t> Choi</a:t>
            </a:r>
          </a:p>
          <a:p>
            <a:r>
              <a:rPr lang="en-US" dirty="0" err="1" smtClean="0"/>
              <a:t>Yangang</a:t>
            </a:r>
            <a:r>
              <a:rPr lang="en-US" dirty="0" smtClean="0"/>
              <a:t> Liang &amp; Dr. </a:t>
            </a:r>
            <a:r>
              <a:rPr lang="en-US" dirty="0" err="1" smtClean="0"/>
              <a:t>Xiaohang</a:t>
            </a:r>
            <a:r>
              <a:rPr lang="en-US" dirty="0" smtClean="0"/>
              <a:t> Zhang (UMD)</a:t>
            </a:r>
          </a:p>
          <a:p>
            <a:r>
              <a:rPr lang="en-US" dirty="0" smtClean="0"/>
              <a:t>Professor Ichiro Takeuchi (UMD)</a:t>
            </a:r>
          </a:p>
          <a:p>
            <a:r>
              <a:rPr lang="en-US" dirty="0" smtClean="0"/>
              <a:t>Professor </a:t>
            </a:r>
            <a:r>
              <a:rPr lang="en-US" dirty="0" err="1" smtClean="0"/>
              <a:t>Sossina</a:t>
            </a:r>
            <a:r>
              <a:rPr lang="en-US" dirty="0" smtClean="0"/>
              <a:t> Haile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47" y="365125"/>
            <a:ext cx="4182553" cy="6274727"/>
          </a:xfrm>
        </p:spPr>
      </p:pic>
    </p:spTree>
    <p:extLst>
      <p:ext uri="{BB962C8B-B14F-4D97-AF65-F5344CB8AC3E}">
        <p14:creationId xmlns:p14="http://schemas.microsoft.com/office/powerpoint/2010/main" val="20006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90411" cy="4351338"/>
          </a:xfrm>
        </p:spPr>
        <p:txBody>
          <a:bodyPr/>
          <a:lstStyle/>
          <a:p>
            <a:r>
              <a:rPr lang="en-US" dirty="0" smtClean="0"/>
              <a:t>Solid oxide fuel cells are </a:t>
            </a:r>
            <a:r>
              <a:rPr lang="en-US" dirty="0" smtClean="0">
                <a:solidFill>
                  <a:schemeClr val="accent6"/>
                </a:solidFill>
              </a:rPr>
              <a:t>good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efficient, fuel flexible, cheap material construction</a:t>
            </a:r>
          </a:p>
          <a:p>
            <a:r>
              <a:rPr lang="en-US" dirty="0" smtClean="0"/>
              <a:t>Cathodes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bad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high polarization resistance</a:t>
            </a:r>
          </a:p>
          <a:p>
            <a:pPr lvl="1"/>
            <a:r>
              <a:rPr lang="en-US" dirty="0" smtClean="0"/>
              <a:t>low power density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 high temperatures and expensive material construction</a:t>
            </a:r>
          </a:p>
          <a:p>
            <a:r>
              <a:rPr lang="en-US" dirty="0" smtClean="0"/>
              <a:t>Research aims: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Understand what makes a cathode material “good”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Discover new, better cathode materials faster</a:t>
            </a:r>
          </a:p>
        </p:txBody>
      </p:sp>
      <p:pic>
        <p:nvPicPr>
          <p:cNvPr id="4" name="Picture 2" descr="http://upload.wikimedia.org/wikipedia/commons/thumb/4/42/Solid_oxide_fuel_cell.svg/500px-Solid_oxide_fuel_ce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127" y="955964"/>
            <a:ext cx="3238205" cy="363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389336" y="4994476"/>
                <a:ext cx="1549270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336" y="4994476"/>
                <a:ext cx="1549270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987957" y="4616562"/>
                <a:ext cx="20420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957" y="4616562"/>
                <a:ext cx="20420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543770" y="4498827"/>
                <a:ext cx="1620059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770" y="4498827"/>
                <a:ext cx="1620059" cy="49564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8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Northwestern/UMD Collaboration</a:t>
            </a:r>
            <a:endParaRPr lang="en-US" dirty="0"/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b="56223"/>
          <a:stretch/>
        </p:blipFill>
        <p:spPr bwMode="auto">
          <a:xfrm>
            <a:off x="679623" y="2167334"/>
            <a:ext cx="2843242" cy="201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783771" y="1955863"/>
            <a:ext cx="328472" cy="2420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正方形/長方形 11"/>
          <p:cNvSpPr/>
          <p:nvPr/>
        </p:nvSpPr>
        <p:spPr>
          <a:xfrm>
            <a:off x="73152" y="4319950"/>
            <a:ext cx="4056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 smtClean="0">
                <a:latin typeface="+mj-lt"/>
              </a:rPr>
              <a:t>H. </a:t>
            </a:r>
            <a:r>
              <a:rPr lang="en-US" altLang="ja-JP" sz="1200" dirty="0" err="1" smtClean="0">
                <a:latin typeface="+mj-lt"/>
              </a:rPr>
              <a:t>Koinuma</a:t>
            </a:r>
            <a:r>
              <a:rPr lang="en-US" altLang="ja-JP" sz="1200" dirty="0" smtClean="0">
                <a:latin typeface="+mj-lt"/>
              </a:rPr>
              <a:t> and I. Takeuchi, </a:t>
            </a:r>
            <a:r>
              <a:rPr lang="en-US" altLang="ja-JP" sz="1200" i="1" dirty="0" smtClean="0">
                <a:latin typeface="+mj-lt"/>
              </a:rPr>
              <a:t>Nature Materials</a:t>
            </a:r>
            <a:r>
              <a:rPr lang="en-US" altLang="ja-JP" sz="1200" dirty="0" smtClean="0">
                <a:latin typeface="+mj-lt"/>
              </a:rPr>
              <a:t> (2004)</a:t>
            </a:r>
            <a:endParaRPr lang="ja-JP" altLang="en-US" sz="1200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6749" y="2616984"/>
            <a:ext cx="2743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lectrolyte (YSZ, BZY…)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6749" y="2388384"/>
            <a:ext cx="2743200" cy="228600"/>
          </a:xfrm>
          <a:prstGeom prst="rect">
            <a:avLst/>
          </a:prstGeom>
          <a:gradFill flip="none" rotWithShape="1">
            <a:gsLst>
              <a:gs pos="85000">
                <a:srgbClr val="3CCCEC"/>
              </a:gs>
              <a:gs pos="15000">
                <a:srgbClr val="FA37A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lectrode film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96749" y="3947653"/>
            <a:ext cx="2743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96749" y="3719053"/>
            <a:ext cx="2743200" cy="228600"/>
          </a:xfrm>
          <a:prstGeom prst="rect">
            <a:avLst/>
          </a:prstGeom>
          <a:gradFill>
            <a:gsLst>
              <a:gs pos="85000">
                <a:srgbClr val="3CCCEC"/>
              </a:gs>
              <a:gs pos="15000">
                <a:srgbClr val="FA37A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80272" y="2388384"/>
            <a:ext cx="4056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38818" y="2401540"/>
                <a:ext cx="746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~200 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818" y="2401540"/>
                <a:ext cx="746999" cy="215444"/>
              </a:xfrm>
              <a:prstGeom prst="rect">
                <a:avLst/>
              </a:prstGeom>
              <a:blipFill>
                <a:blip r:embed="rId3"/>
                <a:stretch>
                  <a:fillRect l="-1639" r="-245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7480272" y="2616984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70264" y="2737862"/>
                <a:ext cx="6155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300 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264" y="2737862"/>
                <a:ext cx="615553" cy="215444"/>
              </a:xfrm>
              <a:prstGeom prst="rect">
                <a:avLst/>
              </a:prstGeom>
              <a:blipFill>
                <a:blip r:embed="rId4"/>
                <a:stretch>
                  <a:fillRect l="-5941" r="-594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5968349" y="315319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322429" y="3671428"/>
          <a:ext cx="32918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381256" y="3296976"/>
                <a:ext cx="9284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 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56" y="3296976"/>
                <a:ext cx="92845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4706062" y="3610396"/>
            <a:ext cx="302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-21629" y="4709050"/>
          <a:ext cx="12192000" cy="1541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96340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4585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2408977"/>
                    </a:ext>
                  </a:extLst>
                </a:gridCol>
              </a:tblGrid>
              <a:tr h="77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Pulsed laser deposition (PLD)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with motorized shutter</a:t>
                      </a:r>
                      <a:endParaRPr lang="en-US" sz="2000" b="1" kern="1200" dirty="0" smtClean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j-lt"/>
                        </a:rPr>
                        <a:t>Photolithography + ion milling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Environmental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canning electrical impedance probe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52964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latin typeface="+mj-lt"/>
                        </a:rPr>
                        <a:t>Generate </a:t>
                      </a:r>
                      <a:r>
                        <a:rPr lang="en-US" sz="1800" b="0" i="1" kern="1200" dirty="0" smtClean="0">
                          <a:latin typeface="+mj-lt"/>
                        </a:rPr>
                        <a:t>dense</a:t>
                      </a:r>
                      <a:r>
                        <a:rPr lang="en-US" sz="1800" b="0" kern="1200" dirty="0" smtClean="0">
                          <a:latin typeface="+mj-lt"/>
                        </a:rPr>
                        <a:t> gradient oxide films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+mj-lt"/>
                        </a:rPr>
                        <a:t>Pattern </a:t>
                      </a:r>
                      <a:r>
                        <a:rPr lang="en-US" sz="1800" b="0" i="1" dirty="0" smtClean="0">
                          <a:latin typeface="+mj-lt"/>
                        </a:rPr>
                        <a:t>precise</a:t>
                      </a:r>
                      <a:r>
                        <a:rPr lang="en-US" sz="1800" b="0" dirty="0" smtClean="0">
                          <a:latin typeface="+mj-lt"/>
                        </a:rPr>
                        <a:t> gradient geometries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 impedance spectra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extract </a:t>
                      </a:r>
                      <a:r>
                        <a:rPr lang="en-US" sz="1800" b="0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meaningful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material parameters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8056295"/>
                  </a:ext>
                </a:extLst>
              </a:tr>
            </a:tbl>
          </a:graphicData>
        </a:graphic>
      </p:graphicFrame>
      <p:sp>
        <p:nvSpPr>
          <p:cNvPr id="133" name="Rectangle 132"/>
          <p:cNvSpPr/>
          <p:nvPr/>
        </p:nvSpPr>
        <p:spPr>
          <a:xfrm>
            <a:off x="8856006" y="2927837"/>
            <a:ext cx="2743200" cy="8073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electrolyte (YSZ, BZY…)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6006" y="2699237"/>
            <a:ext cx="2743200" cy="228600"/>
          </a:xfrm>
          <a:prstGeom prst="rect">
            <a:avLst/>
          </a:prstGeom>
          <a:gradFill>
            <a:gsLst>
              <a:gs pos="85000">
                <a:srgbClr val="3CCCEC"/>
              </a:gs>
              <a:gs pos="15000">
                <a:srgbClr val="FA37A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/>
          </p:nvPr>
        </p:nvGraphicFramePr>
        <p:xfrm>
          <a:off x="8581686" y="2651612"/>
          <a:ext cx="32918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Trapezoid 135"/>
          <p:cNvSpPr/>
          <p:nvPr/>
        </p:nvSpPr>
        <p:spPr>
          <a:xfrm rot="12499839">
            <a:off x="10505617" y="1692588"/>
            <a:ext cx="392644" cy="1070272"/>
          </a:xfrm>
          <a:prstGeom prst="trapezoid">
            <a:avLst>
              <a:gd name="adj" fmla="val 45933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856006" y="3713219"/>
            <a:ext cx="2743200" cy="493182"/>
          </a:xfrm>
          <a:prstGeom prst="rect">
            <a:avLst/>
          </a:prstGeom>
          <a:pattFill prst="pct50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porous, high-activity </a:t>
            </a:r>
            <a:r>
              <a:rPr lang="en-US" sz="1400" dirty="0" err="1" smtClean="0">
                <a:solidFill>
                  <a:schemeClr val="tx1"/>
                </a:solidFill>
              </a:rPr>
              <a:t>counterelectrode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36" idx="2"/>
          </p:cNvCxnSpPr>
          <p:nvPr/>
        </p:nvCxnSpPr>
        <p:spPr>
          <a:xfrm flipV="1">
            <a:off x="10955893" y="1170080"/>
            <a:ext cx="643313" cy="5866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3278514" y="1937495"/>
            <a:ext cx="0" cy="14957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3346476" y="4912984"/>
            <a:ext cx="0" cy="2109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323223" y="4360672"/>
            <a:ext cx="3808765" cy="266489"/>
          </a:xfrm>
          <a:prstGeom prst="rect">
            <a:avLst/>
          </a:prstGeom>
          <a:solidFill>
            <a:srgbClr val="F9520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Heated stage</a:t>
            </a:r>
            <a:endParaRPr lang="en-US" sz="1400" dirty="0"/>
          </a:p>
        </p:txBody>
      </p:sp>
      <p:sp>
        <p:nvSpPr>
          <p:cNvPr id="153" name="Rectangle 152"/>
          <p:cNvSpPr/>
          <p:nvPr/>
        </p:nvSpPr>
        <p:spPr>
          <a:xfrm>
            <a:off x="8323223" y="4181452"/>
            <a:ext cx="3808765" cy="1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  <a:r>
              <a:rPr lang="en-US" sz="1400" baseline="-250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1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96" y="2988184"/>
            <a:ext cx="5237751" cy="392938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130040" y="3404871"/>
            <a:ext cx="2269342" cy="14797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Microelectrode impedance spectroscopy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82453" y="5349294"/>
                <a:ext cx="4576648" cy="901522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𝑚𝑖𝑐𝑟𝑜𝑒𝑙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𝑙𝑦𝑡𝑒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𝑐𝑜𝑢𝑛𝑡𝑒𝑟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𝑅𝐶</m:t>
                    </m:r>
                  </m:oMath>
                </a14:m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1800" dirty="0" smtClean="0"/>
                  <a:t>Attribute large </a:t>
                </a:r>
                <a:r>
                  <a:rPr lang="en-US" sz="1800" dirty="0" err="1" smtClean="0"/>
                  <a:t>ressitance</a:t>
                </a:r>
                <a:r>
                  <a:rPr lang="en-US" sz="1800" dirty="0" smtClean="0"/>
                  <a:t>, low-frequency processes to microelectrode</a:t>
                </a: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2453" y="5349294"/>
                <a:ext cx="4576648" cy="901522"/>
              </a:xfrm>
              <a:blipFill rotWithShape="0">
                <a:blip r:embed="rId4"/>
                <a:stretch>
                  <a:fillRect b="-23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728295" y="1915886"/>
            <a:ext cx="4625505" cy="4261077"/>
          </a:xfrm>
        </p:spPr>
        <p:txBody>
          <a:bodyPr>
            <a:normAutofit/>
          </a:bodyPr>
          <a:lstStyle/>
          <a:p>
            <a:r>
              <a:rPr lang="en-US" dirty="0" err="1" smtClean="0"/>
              <a:t>Nyquist</a:t>
            </a:r>
            <a:r>
              <a:rPr lang="en-US" dirty="0" smtClean="0"/>
              <a:t> plot</a:t>
            </a:r>
          </a:p>
          <a:p>
            <a:pPr lvl="1"/>
            <a:r>
              <a:rPr lang="en-US" dirty="0" smtClean="0"/>
              <a:t>Resolve features with different time constants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2520" y="3418051"/>
            <a:ext cx="2743200" cy="8073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electrolyte (YSZ)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2520" y="3189451"/>
            <a:ext cx="2743200" cy="228600"/>
          </a:xfrm>
          <a:prstGeom prst="rect">
            <a:avLst/>
          </a:prstGeom>
          <a:gradFill>
            <a:gsLst>
              <a:gs pos="85000">
                <a:srgbClr val="3CCCEC"/>
              </a:gs>
              <a:gs pos="15000">
                <a:srgbClr val="FA37A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38200" y="3141826"/>
          <a:ext cx="32918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4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rapezoid 16"/>
          <p:cNvSpPr/>
          <p:nvPr/>
        </p:nvSpPr>
        <p:spPr>
          <a:xfrm rot="10800000">
            <a:off x="2504668" y="2119179"/>
            <a:ext cx="392644" cy="1070272"/>
          </a:xfrm>
          <a:prstGeom prst="trapezoid">
            <a:avLst>
              <a:gd name="adj" fmla="val 45933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2520" y="4225381"/>
            <a:ext cx="2743200" cy="672402"/>
          </a:xfrm>
          <a:prstGeom prst="rect">
            <a:avLst/>
          </a:prstGeom>
          <a:pattFill prst="pct50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porous, high-activity </a:t>
            </a:r>
            <a:r>
              <a:rPr lang="en-US" sz="1400" dirty="0" err="1" smtClean="0">
                <a:solidFill>
                  <a:schemeClr val="tx1"/>
                </a:solidFill>
              </a:rPr>
              <a:t>counterelectrode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0031" y="3708955"/>
            <a:ext cx="1967029" cy="10064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33373" y="3413322"/>
            <a:ext cx="178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10 kHz to 3 </a:t>
            </a:r>
            <a:r>
              <a:rPr lang="en-US" dirty="0" err="1" smtClean="0">
                <a:latin typeface="+mj-lt"/>
              </a:rPr>
              <a:t>mHz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700990" y="1909114"/>
            <a:ext cx="260893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2"/>
          </p:cNvCxnSpPr>
          <p:nvPr/>
        </p:nvCxnSpPr>
        <p:spPr>
          <a:xfrm flipV="1">
            <a:off x="2700990" y="1909114"/>
            <a:ext cx="0" cy="2100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04667" y="4897783"/>
            <a:ext cx="0" cy="2109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04667" y="5108729"/>
            <a:ext cx="287322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09928" y="1909114"/>
            <a:ext cx="0" cy="14957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77890" y="4884603"/>
            <a:ext cx="0" cy="2109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1272" y="1752536"/>
                <a:ext cx="1705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Pt-</a:t>
                </a:r>
                <a:r>
                  <a:rPr lang="en-US" sz="1400" dirty="0" err="1" smtClean="0"/>
                  <a:t>Ir</a:t>
                </a:r>
                <a:r>
                  <a:rPr lang="en-US" sz="1400" dirty="0" smtClean="0"/>
                  <a:t> probe tip</a:t>
                </a:r>
              </a:p>
              <a:p>
                <a:pPr algn="ctr"/>
                <a:r>
                  <a:rPr lang="en-US" sz="1400" dirty="0"/>
                  <a:t>t</a:t>
                </a:r>
                <a:r>
                  <a:rPr lang="en-US" sz="1400" dirty="0" smtClean="0"/>
                  <a:t>ip diameter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5 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72" y="1752536"/>
                <a:ext cx="170523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357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551946" y="3742991"/>
            <a:ext cx="379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Extract information by fitting to a model circuit</a:t>
            </a:r>
            <a:endParaRPr lang="en-US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264819" y="3963771"/>
            <a:ext cx="170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Uniform gas environment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2800" y="2356764"/>
                <a:ext cx="137447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800" y="2356764"/>
                <a:ext cx="1374479" cy="5767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624211" y="4258601"/>
            <a:ext cx="598821" cy="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rved Down Arrow 13"/>
          <p:cNvSpPr/>
          <p:nvPr/>
        </p:nvSpPr>
        <p:spPr>
          <a:xfrm>
            <a:off x="8490858" y="5301343"/>
            <a:ext cx="1524000" cy="465112"/>
          </a:xfrm>
          <a:prstGeom prst="curvedDownArrow">
            <a:avLst>
              <a:gd name="adj1" fmla="val 0"/>
              <a:gd name="adj2" fmla="val 20016"/>
              <a:gd name="adj3" fmla="val 485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6004" y="5582757"/>
            <a:ext cx="379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Decreasing </a:t>
            </a:r>
            <a:r>
              <a:rPr lang="el-GR" dirty="0" smtClean="0">
                <a:latin typeface="+mj-lt"/>
              </a:rPr>
              <a:t>ω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761" y="2566027"/>
            <a:ext cx="184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Electronically isolated electrodes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75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55" grpId="0"/>
      <p:bldP spid="1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523054" y="2214657"/>
            <a:ext cx="1406189" cy="2349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06982" y="2207080"/>
            <a:ext cx="3543335" cy="2349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8056" y="2207081"/>
            <a:ext cx="1406189" cy="2349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7344" cy="1325563"/>
          </a:xfrm>
        </p:spPr>
        <p:txBody>
          <a:bodyPr/>
          <a:lstStyle/>
          <a:p>
            <a:r>
              <a:rPr lang="en-US" dirty="0" smtClean="0"/>
              <a:t>Mixed-conducting microelectrode circuit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57798"/>
                <a:ext cx="10515600" cy="14744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Model processes as resistances and capacitances</a:t>
                </a:r>
              </a:p>
              <a:p>
                <a:r>
                  <a:rPr lang="en-US" dirty="0" smtClean="0"/>
                  <a:t>Model </a:t>
                </a:r>
                <a:r>
                  <a:rPr lang="en-US" dirty="0"/>
                  <a:t>mixed conduction </a:t>
                </a:r>
                <a:r>
                  <a:rPr lang="en-US" dirty="0" smtClean="0"/>
                  <a:t>as </a:t>
                </a:r>
                <a:r>
                  <a:rPr lang="en-US" dirty="0"/>
                  <a:t>rails coupled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𝑐h𝑒𝑚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baseline="-25000" dirty="0" smtClean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57798"/>
                <a:ext cx="10515600" cy="1474478"/>
              </a:xfrm>
              <a:blipFill rotWithShape="0">
                <a:blip r:embed="rId3"/>
                <a:stretch>
                  <a:fillRect l="-1217" t="-7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355770" y="1692277"/>
            <a:ext cx="155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Surface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2356" y="1690688"/>
            <a:ext cx="155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Bulk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1229" y="1690688"/>
            <a:ext cx="126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Interface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980" y="2928341"/>
            <a:ext cx="12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Electrolyte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4122" y="3483093"/>
            <a:ext cx="196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Counterelectrode</a:t>
            </a:r>
            <a:endParaRPr lang="en-US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79420" y="2763986"/>
            <a:ext cx="5299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756" y="2559009"/>
            <a:ext cx="125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Ions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216" y="3774840"/>
            <a:ext cx="125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Electrons</a:t>
            </a:r>
            <a:endParaRPr lang="en-US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79420" y="3962461"/>
            <a:ext cx="5299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4654" y="3424005"/>
            <a:ext cx="100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dC</a:t>
            </a:r>
            <a:r>
              <a:rPr lang="en-US" sz="2000" baseline="-25000" dirty="0" err="1" smtClean="0">
                <a:solidFill>
                  <a:schemeClr val="bg1"/>
                </a:solidFill>
                <a:latin typeface="+mj-lt"/>
              </a:rPr>
              <a:t>chem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62668" y="4057366"/>
            <a:ext cx="3722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After J. </a:t>
            </a:r>
            <a:r>
              <a:rPr lang="en-US" sz="1400" dirty="0" err="1" smtClean="0">
                <a:latin typeface="+mj-lt"/>
              </a:rPr>
              <a:t>Jamnik</a:t>
            </a:r>
            <a:r>
              <a:rPr lang="en-US" sz="1400" dirty="0" smtClean="0">
                <a:latin typeface="+mj-lt"/>
              </a:rPr>
              <a:t> &amp; J. Maier. </a:t>
            </a:r>
            <a:r>
              <a:rPr lang="en-US" sz="1400" i="1" dirty="0" smtClean="0">
                <a:latin typeface="+mj-lt"/>
              </a:rPr>
              <a:t>PCCP</a:t>
            </a:r>
            <a:r>
              <a:rPr lang="en-US" sz="1400" dirty="0" smtClean="0">
                <a:latin typeface="+mj-lt"/>
              </a:rPr>
              <a:t> (2001), </a:t>
            </a:r>
          </a:p>
          <a:p>
            <a:pPr algn="ctr"/>
            <a:r>
              <a:rPr lang="en-US" sz="1400" dirty="0" smtClean="0">
                <a:latin typeface="+mj-lt"/>
              </a:rPr>
              <a:t>W. Lai &amp; S. M. Haile. </a:t>
            </a:r>
            <a:r>
              <a:rPr lang="en-US" sz="1400" i="1" dirty="0" smtClean="0">
                <a:latin typeface="+mj-lt"/>
              </a:rPr>
              <a:t>PCCP</a:t>
            </a:r>
            <a:r>
              <a:rPr lang="en-US" sz="1400" dirty="0" smtClean="0">
                <a:latin typeface="+mj-lt"/>
              </a:rPr>
              <a:t> (2005),</a:t>
            </a:r>
          </a:p>
          <a:p>
            <a:pPr algn="ctr"/>
            <a:r>
              <a:rPr lang="en-US" sz="1400" dirty="0" smtClean="0">
                <a:latin typeface="+mj-lt"/>
              </a:rPr>
              <a:t>and W. </a:t>
            </a:r>
            <a:r>
              <a:rPr lang="en-US" sz="1400" dirty="0" err="1" smtClean="0">
                <a:latin typeface="+mj-lt"/>
              </a:rPr>
              <a:t>Chueh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i="1" dirty="0" smtClean="0">
                <a:latin typeface="+mj-lt"/>
              </a:rPr>
              <a:t>Caltech Thesis</a:t>
            </a:r>
            <a:endParaRPr lang="en-US" sz="1400" dirty="0" smtClean="0">
              <a:latin typeface="+mj-lt"/>
            </a:endParaRPr>
          </a:p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4634" y="2199420"/>
            <a:ext cx="100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dR</a:t>
            </a:r>
            <a:r>
              <a:rPr lang="en-US" sz="2000" baseline="-25000" dirty="0" err="1" smtClean="0">
                <a:solidFill>
                  <a:schemeClr val="bg1"/>
                </a:solidFill>
                <a:latin typeface="+mj-lt"/>
              </a:rPr>
              <a:t>ion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1519" y="4136652"/>
            <a:ext cx="100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dR</a:t>
            </a:r>
            <a:r>
              <a:rPr lang="en-US" sz="2000" baseline="-25000" dirty="0" err="1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baseline="-25000" dirty="0" err="1" smtClean="0">
                <a:solidFill>
                  <a:schemeClr val="bg1"/>
                </a:solidFill>
                <a:latin typeface="+mj-lt"/>
              </a:rPr>
              <a:t>on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8"/>
          <a:stretch/>
        </p:blipFill>
        <p:spPr>
          <a:xfrm>
            <a:off x="1848917" y="842635"/>
            <a:ext cx="9144000" cy="37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81" y="1121821"/>
            <a:ext cx="6556948" cy="4919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1" r="20437" b="60656"/>
          <a:stretch/>
        </p:blipFill>
        <p:spPr>
          <a:xfrm>
            <a:off x="8320309" y="1065260"/>
            <a:ext cx="3175899" cy="26982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503450" y="3806242"/>
            <a:ext cx="2058460" cy="5585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3450" y="2004325"/>
            <a:ext cx="2058460" cy="103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properties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34977" y="2311852"/>
            <a:ext cx="155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Surface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9196" y="3333126"/>
            <a:ext cx="155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Bulk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9196" y="4133443"/>
            <a:ext cx="155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Interface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3450" y="3142229"/>
            <a:ext cx="2058460" cy="558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279" b="60656"/>
          <a:stretch/>
        </p:blipFill>
        <p:spPr>
          <a:xfrm>
            <a:off x="981921" y="1858783"/>
            <a:ext cx="3814931" cy="269823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661944" y="3453048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068809" y="1818036"/>
                <a:ext cx="929390" cy="39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ion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surf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09" y="1818036"/>
                <a:ext cx="929390" cy="399789"/>
              </a:xfrm>
              <a:prstGeom prst="rect">
                <a:avLst/>
              </a:prstGeom>
              <a:blipFill rotWithShape="0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022420" y="3116910"/>
                <a:ext cx="92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420" y="3116910"/>
                <a:ext cx="9293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107643" y="2709500"/>
                <a:ext cx="92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43" y="2709500"/>
                <a:ext cx="9293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6835515" y="5036695"/>
            <a:ext cx="30727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855614" y="4509635"/>
                <a:ext cx="929390" cy="39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ion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surf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614" y="4509635"/>
                <a:ext cx="929390" cy="399789"/>
              </a:xfrm>
              <a:prstGeom prst="rect">
                <a:avLst/>
              </a:prstGeom>
              <a:blipFill rotWithShape="0"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6155960" y="5039193"/>
            <a:ext cx="402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23074" y="4670992"/>
                <a:ext cx="92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074" y="4670992"/>
                <a:ext cx="9293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8432344" y="3425788"/>
            <a:ext cx="159347" cy="159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14838" y="4929552"/>
                <a:ext cx="3277116" cy="66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surf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surf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38" y="4929552"/>
                <a:ext cx="3277116" cy="6690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88265" y="2808537"/>
                <a:ext cx="78309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65" y="2808537"/>
                <a:ext cx="783099" cy="5203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2452" y="2029176"/>
                <a:ext cx="414601" cy="239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ion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surf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52" y="2029176"/>
                <a:ext cx="414601" cy="239168"/>
              </a:xfrm>
              <a:prstGeom prst="rect">
                <a:avLst/>
              </a:prstGeom>
              <a:blipFill rotWithShape="0">
                <a:blip r:embed="rId12"/>
                <a:stretch>
                  <a:fillRect l="-8824" r="-294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40201" y="2557985"/>
                <a:ext cx="409086" cy="239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ion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surf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2557985"/>
                <a:ext cx="409086" cy="239168"/>
              </a:xfrm>
              <a:prstGeom prst="rect">
                <a:avLst/>
              </a:prstGeom>
              <a:blipFill rotWithShape="0">
                <a:blip r:embed="rId13"/>
                <a:stretch>
                  <a:fillRect l="-10448" t="-2564" r="-298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56512" y="3220998"/>
                <a:ext cx="4864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chem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12" y="3220998"/>
                <a:ext cx="486479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8861" r="-379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3384" y="3817797"/>
                <a:ext cx="386644" cy="216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eon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84" y="3817797"/>
                <a:ext cx="386644" cy="216213"/>
              </a:xfrm>
              <a:prstGeom prst="rect">
                <a:avLst/>
              </a:prstGeom>
              <a:blipFill rotWithShape="0">
                <a:blip r:embed="rId15"/>
                <a:stretch>
                  <a:fillRect l="-1093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98631" y="3548570"/>
                <a:ext cx="7104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31" y="3548570"/>
                <a:ext cx="710451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6269" y="5882775"/>
            <a:ext cx="461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chem</a:t>
            </a:r>
            <a:r>
              <a:rPr lang="en-US" dirty="0" smtClean="0"/>
              <a:t> &gt;&gt;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surf</a:t>
            </a:r>
            <a:r>
              <a:rPr lang="en-US" dirty="0" smtClean="0"/>
              <a:t>, C ~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chem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81669" y="6040869"/>
            <a:ext cx="523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Scaling of these fitted parameters with geometry gives clues as to the dominant mechanisms at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approach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43122" cy="4351338"/>
          </a:xfrm>
        </p:spPr>
        <p:txBody>
          <a:bodyPr/>
          <a:lstStyle/>
          <a:p>
            <a:r>
              <a:rPr lang="en-US" dirty="0" smtClean="0"/>
              <a:t>Multiple gradients (composition, diameter, thickness…) </a:t>
            </a:r>
            <a:r>
              <a:rPr lang="en-US" dirty="0" smtClean="0"/>
              <a:t>in multiple environments yields rich electrochemical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Diameter or thickness variation </a:t>
            </a:r>
            <a:r>
              <a:rPr lang="en-US" dirty="0" smtClean="0">
                <a:sym typeface="Wingdings" panose="05000000000000000000" pitchFamily="2" charset="2"/>
              </a:rPr>
              <a:t> electrochemical pathway</a:t>
            </a:r>
          </a:p>
          <a:p>
            <a:pPr lvl="1"/>
            <a:r>
              <a:rPr lang="en-US" dirty="0" smtClean="0"/>
              <a:t>Composition variation </a:t>
            </a:r>
            <a:r>
              <a:rPr lang="en-US" dirty="0" smtClean="0">
                <a:sym typeface="Wingdings" panose="05000000000000000000" pitchFamily="2" charset="2"/>
              </a:rPr>
              <a:t> optimization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Oxygen atmosphere variation  </a:t>
            </a:r>
            <a:r>
              <a:rPr lang="en-US" dirty="0" err="1" smtClean="0">
                <a:sym typeface="Wingdings" panose="05000000000000000000" pitchFamily="2" charset="2"/>
              </a:rPr>
              <a:t>nonstoichiometry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Temperature variation  Arrhenius behavior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0863" y="5369464"/>
            <a:ext cx="16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2PB pathway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3304" y="2959603"/>
            <a:ext cx="150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3PB pathway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04" y="3337655"/>
            <a:ext cx="1920240" cy="194434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18" y="1027906"/>
            <a:ext cx="2010026" cy="1922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36031" y="6589280"/>
            <a:ext cx="45164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W. C. </a:t>
            </a:r>
            <a:r>
              <a:rPr lang="en-US" sz="900" dirty="0" err="1">
                <a:latin typeface="+mj-lt"/>
              </a:rPr>
              <a:t>Chueh</a:t>
            </a:r>
            <a:r>
              <a:rPr lang="en-US" sz="900" dirty="0">
                <a:latin typeface="+mj-lt"/>
              </a:rPr>
              <a:t> &amp; S. M. Haile. </a:t>
            </a:r>
            <a:r>
              <a:rPr lang="en-US" sz="900" i="1" dirty="0">
                <a:latin typeface="+mj-lt"/>
              </a:rPr>
              <a:t>Annual Review of Chemical and </a:t>
            </a:r>
            <a:r>
              <a:rPr lang="en-US" sz="900" i="1" dirty="0" err="1">
                <a:latin typeface="+mj-lt"/>
              </a:rPr>
              <a:t>Biomolecular</a:t>
            </a:r>
            <a:r>
              <a:rPr lang="en-US" sz="900" i="1" dirty="0">
                <a:latin typeface="+mj-lt"/>
              </a:rPr>
              <a:t> Engineering </a:t>
            </a:r>
            <a:r>
              <a:rPr lang="en-US" sz="900" dirty="0">
                <a:latin typeface="+mj-lt"/>
              </a:rPr>
              <a:t>(2012)</a:t>
            </a:r>
          </a:p>
        </p:txBody>
      </p:sp>
    </p:spTree>
    <p:extLst>
      <p:ext uri="{BB962C8B-B14F-4D97-AF65-F5344CB8AC3E}">
        <p14:creationId xmlns:p14="http://schemas.microsoft.com/office/powerpoint/2010/main" val="42179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/>
              <a:t>La</a:t>
            </a:r>
            <a:r>
              <a:rPr lang="en-US" baseline="-25000" dirty="0"/>
              <a:t>0.6</a:t>
            </a:r>
            <a:r>
              <a:rPr lang="en-US" dirty="0"/>
              <a:t>Sr</a:t>
            </a:r>
            <a:r>
              <a:rPr lang="en-US" baseline="-25000" dirty="0"/>
              <a:t>0.4</a:t>
            </a:r>
            <a:r>
              <a:rPr lang="en-US" dirty="0"/>
              <a:t>Co</a:t>
            </a:r>
            <a:r>
              <a:rPr lang="en-US" baseline="-25000" dirty="0"/>
              <a:t>1-x</a:t>
            </a:r>
            <a:r>
              <a:rPr lang="en-US" dirty="0"/>
              <a:t>Fe</a:t>
            </a:r>
            <a:r>
              <a:rPr lang="en-US" baseline="-25000" dirty="0"/>
              <a:t>x</a:t>
            </a:r>
            <a:r>
              <a:rPr lang="en-US" dirty="0"/>
              <a:t>O</a:t>
            </a:r>
            <a:r>
              <a:rPr lang="en-US" baseline="-25000" dirty="0"/>
              <a:t>3-</a:t>
            </a:r>
            <a:r>
              <a:rPr lang="el-GR" baseline="-25000" dirty="0"/>
              <a:t>δ</a:t>
            </a:r>
            <a:endParaRPr lang="en-US" dirty="0"/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661" y="2031282"/>
            <a:ext cx="5298652" cy="3532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291" y="2602395"/>
            <a:ext cx="1138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Microdot</a:t>
            </a:r>
          </a:p>
          <a:p>
            <a:pPr algn="ctr"/>
            <a:r>
              <a:rPr lang="en-US" sz="1400" b="1" dirty="0"/>
              <a:t>d</a:t>
            </a:r>
            <a:r>
              <a:rPr lang="en-US" sz="1400" b="1" dirty="0" smtClean="0"/>
              <a:t>iameters</a:t>
            </a:r>
          </a:p>
          <a:p>
            <a:pPr algn="ctr"/>
            <a:r>
              <a:rPr lang="en-US" sz="1200" dirty="0" smtClean="0"/>
              <a:t>500µm</a:t>
            </a:r>
          </a:p>
          <a:p>
            <a:pPr algn="ctr"/>
            <a:r>
              <a:rPr lang="en-US" sz="1200" dirty="0" smtClean="0"/>
              <a:t>300µm</a:t>
            </a:r>
            <a:endParaRPr lang="en-US" sz="1200" dirty="0"/>
          </a:p>
          <a:p>
            <a:pPr algn="ctr"/>
            <a:r>
              <a:rPr lang="en-US" sz="1200" dirty="0" smtClean="0"/>
              <a:t>200µm</a:t>
            </a:r>
            <a:endParaRPr lang="en-US" sz="1200" dirty="0"/>
          </a:p>
          <a:p>
            <a:pPr algn="ctr"/>
            <a:r>
              <a:rPr lang="en-US" sz="1200" dirty="0" smtClean="0"/>
              <a:t>150µm</a:t>
            </a:r>
            <a:endParaRPr lang="en-US" sz="1200" dirty="0"/>
          </a:p>
          <a:p>
            <a:pPr algn="ctr"/>
            <a:r>
              <a:rPr lang="en-US" sz="1200" dirty="0" smtClean="0"/>
              <a:t>125µm</a:t>
            </a:r>
          </a:p>
          <a:p>
            <a:pPr algn="ctr"/>
            <a:r>
              <a:rPr lang="en-US" sz="1200" dirty="0" smtClean="0"/>
              <a:t>100µm</a:t>
            </a:r>
          </a:p>
          <a:p>
            <a:pPr algn="ctr"/>
            <a:r>
              <a:rPr lang="en-US" sz="1200" dirty="0" smtClean="0"/>
              <a:t>100µm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48" y="2602395"/>
            <a:ext cx="3898309" cy="29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784</Words>
  <Application>Microsoft Office PowerPoint</Application>
  <PresentationFormat>Widescreen</PresentationFormat>
  <Paragraphs>223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Office Theme</vt:lpstr>
      <vt:lpstr>High-throughput evaluation of SOFC electrode material composition gradients</vt:lpstr>
      <vt:lpstr>Administrative notes</vt:lpstr>
      <vt:lpstr>Motivation</vt:lpstr>
      <vt:lpstr>Approach: Northwestern/UMD Collaboration</vt:lpstr>
      <vt:lpstr>Microelectrode impedance spectroscopy</vt:lpstr>
      <vt:lpstr>Mixed-conducting microelectrode circuit model</vt:lpstr>
      <vt:lpstr>Simplifying properties</vt:lpstr>
      <vt:lpstr>Why this approach is useful</vt:lpstr>
      <vt:lpstr>Case Study: La0.6Sr0.4Co1-xFexO3-δ</vt:lpstr>
      <vt:lpstr>Nyquist and bode plots</vt:lpstr>
      <vt:lpstr>Resistance and capacitance</vt:lpstr>
      <vt:lpstr>Geometric dependence</vt:lpstr>
      <vt:lpstr>Atmosphere dependence</vt:lpstr>
      <vt:lpstr>Arrhenius behavior</vt:lpstr>
      <vt:lpstr>Temperature dependence</vt:lpstr>
      <vt:lpstr>Mizusaki comparison</vt:lpstr>
      <vt:lpstr>Chemical capacitance calculation</vt:lpstr>
      <vt:lpstr>Calculation with Cchem data</vt:lpstr>
      <vt:lpstr>Maier comparison</vt:lpstr>
      <vt:lpstr>Film comparison</vt:lpstr>
      <vt:lpstr>(100) YSZ resistance</vt:lpstr>
      <vt:lpstr>Conclusion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High-throughput evaluation of SOFC catalyst electrode materials</dc:title>
  <dc:creator>Kucharczyk, Christopher J. (Chris)</dc:creator>
  <cp:lastModifiedBy>Kucharczyk, Christopher J. (Chris)</cp:lastModifiedBy>
  <cp:revision>50</cp:revision>
  <dcterms:created xsi:type="dcterms:W3CDTF">2016-11-30T18:05:08Z</dcterms:created>
  <dcterms:modified xsi:type="dcterms:W3CDTF">2016-12-02T21:30:53Z</dcterms:modified>
</cp:coreProperties>
</file>