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1" r:id="rId4"/>
    <p:sldId id="271" r:id="rId5"/>
    <p:sldId id="262" r:id="rId6"/>
    <p:sldId id="272" r:id="rId7"/>
    <p:sldId id="263" r:id="rId8"/>
    <p:sldId id="264" r:id="rId9"/>
    <p:sldId id="265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9933"/>
    <a:srgbClr val="33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 autoAdjust="0"/>
  </p:normalViewPr>
  <p:slideViewPr>
    <p:cSldViewPr>
      <p:cViewPr varScale="1">
        <p:scale>
          <a:sx n="74" d="100"/>
          <a:sy n="74" d="100"/>
        </p:scale>
        <p:origin x="6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5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1CBF68-ADE8-46A0-97CF-7DDD92938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700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742BF0-F795-401E-A60D-1820A36F2DFE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41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74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60BF1B-1D86-4049-AA4E-89F5828A389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61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055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880C6-DD80-4D84-88A6-46C13397D67D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243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FBA66A-AEBF-450D-9159-DBC2C9D860DD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285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27E22C-3A22-4635-940F-56DB9582B8A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238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E504D-1670-4814-9658-FB0E7923F75D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019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07110A-5D7D-4B4A-AD32-76DB2CFA72B5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1638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655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29F86-90C5-4B4D-9F88-181850E47AF5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201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2DE18-5424-4F58-8B61-F7782EFA54A0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66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64BCBE74-E286-4BE6-A17B-8C665CC0F6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6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81D172AE-446D-47F7-8A02-E4A125250E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01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228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228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4A959DEB-45E5-4001-A3AE-AD69CB5990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8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997D79DA-7802-42D9-8126-3527A14364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3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47EA1059-AA76-41A9-B776-B811E52F8F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4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E5A9C75A-C008-4528-9A70-74C47B3554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0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DFE94B7A-0DE3-400B-B354-E87C10E559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5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7B1C7C0D-B0E0-4DDC-94DE-3DB4AE04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1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5C1D3E37-BF28-4E79-8A48-01E9ED35F8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78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E61431DC-8583-42F8-89A3-FAA707D196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81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A5CF2276-01C2-4064-9928-76CE494B46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7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CF90EA7C-8FC1-4968-9819-2D5D782FF4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8100" cmpd="dbl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120000"/>
        <a:buFont typeface="Symbol" panose="05050102010706020507" pitchFamily="18" charset="2"/>
        <a:buChar char="·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Symbol" panose="05050102010706020507" pitchFamily="18" charset="2"/>
        <a:buChar char="·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1"/>
          </a:solidFill>
          <a:latin typeface="Courier New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•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BB32FF99-E334-4EF4-8FD5-7C4140FC700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CSC 143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057400"/>
          </a:xfrm>
        </p:spPr>
        <p:txBody>
          <a:bodyPr/>
          <a:lstStyle/>
          <a:p>
            <a:pPr algn="ctr">
              <a:buFont typeface="Symbol" panose="05050102010706020507" pitchFamily="18" charset="2"/>
              <a:buNone/>
            </a:pPr>
            <a:r>
              <a:rPr lang="en-US" altLang="en-US" sz="4400" smtClean="0"/>
              <a:t>Two' 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55E80799-0565-4516-AAB3-386102D00FF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chemeClr val="tx1"/>
                </a:solidFill>
              </a:rPr>
              <a:t>10's complement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How to represent negative numbers?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 smtClean="0"/>
              <a:t>Use a sign </a:t>
            </a:r>
            <a:r>
              <a:rPr lang="en-US" altLang="en-US" sz="3000" dirty="0" smtClean="0"/>
              <a:t>→ </a:t>
            </a:r>
            <a:r>
              <a:rPr lang="en-US" altLang="en-US" sz="3000" dirty="0" smtClean="0"/>
              <a:t>but </a:t>
            </a:r>
            <a:r>
              <a:rPr lang="en-US" altLang="en-US" sz="3000" dirty="0" smtClean="0"/>
              <a:t>−0 </a:t>
            </a:r>
            <a:r>
              <a:rPr lang="en-US" altLang="en-US" sz="3000" dirty="0" smtClean="0"/>
              <a:t>is the same as +0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 smtClean="0"/>
              <a:t>10's complement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Example</a:t>
            </a:r>
            <a:br>
              <a:rPr lang="en-US" altLang="en-US" sz="3200" dirty="0" smtClean="0"/>
            </a:br>
            <a:r>
              <a:rPr lang="en-US" altLang="en-US" sz="3200" dirty="0" smtClean="0"/>
              <a:t>pick a number of </a:t>
            </a:r>
            <a:r>
              <a:rPr lang="en-US" altLang="en-US" sz="3200" dirty="0" smtClean="0"/>
              <a:t>digits (sign + magnitude): </a:t>
            </a:r>
            <a:r>
              <a:rPr lang="en-US" altLang="en-US" sz="3200" dirty="0" smtClean="0"/>
              <a:t>e.g. </a:t>
            </a:r>
            <a:r>
              <a:rPr lang="en-US" altLang="en-US" sz="3200" dirty="0" smtClean="0"/>
              <a:t>3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positive numbers: +18 </a:t>
            </a:r>
            <a:r>
              <a:rPr lang="en-US" altLang="en-US" sz="3200" dirty="0" smtClean="0"/>
              <a:t>→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018</a:t>
            </a:r>
            <a:br>
              <a:rPr lang="en-US" altLang="en-US" sz="3200" dirty="0" smtClean="0"/>
            </a:br>
            <a:r>
              <a:rPr lang="en-US" altLang="en-US" sz="3200" dirty="0" smtClean="0"/>
              <a:t>negative numbers: </a:t>
            </a:r>
            <a:r>
              <a:rPr lang="en-US" altLang="en-US" sz="3200" dirty="0" smtClean="0"/>
              <a:t>−</a:t>
            </a:r>
            <a:r>
              <a:rPr lang="en-US" altLang="en-US" sz="3200" dirty="0" smtClean="0"/>
              <a:t>18 </a:t>
            </a:r>
            <a:r>
              <a:rPr lang="en-US" altLang="en-US" sz="3200" dirty="0" smtClean="0"/>
              <a:t>→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982 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Why?</a:t>
            </a:r>
            <a:br>
              <a:rPr lang="en-US" altLang="en-US" sz="3200" dirty="0" smtClean="0"/>
            </a:b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61E972E4-05AC-40B9-A88B-1E3F298C79C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28600"/>
            <a:ext cx="8113712" cy="11430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−</a:t>
            </a:r>
            <a:r>
              <a:rPr lang="en-US" altLang="en-US" dirty="0" smtClean="0">
                <a:solidFill>
                  <a:schemeClr val="tx1"/>
                </a:solidFill>
              </a:rPr>
              <a:t>18 </a:t>
            </a:r>
            <a:r>
              <a:rPr lang="en-US" altLang="en-US" dirty="0" smtClean="0">
                <a:solidFill>
                  <a:schemeClr val="tx1"/>
                </a:solidFill>
              </a:rPr>
              <a:t>in 10's complement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8232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300" dirty="0" smtClean="0"/>
              <a:t>Start with the positive number (3 digits)</a:t>
            </a:r>
            <a:br>
              <a:rPr lang="en-US" altLang="en-US" sz="3300" dirty="0" smtClean="0"/>
            </a:br>
            <a:r>
              <a:rPr lang="en-US" altLang="en-US" sz="3300" dirty="0" smtClean="0"/>
              <a:t>018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Write the 9's complement (</a:t>
            </a:r>
            <a:r>
              <a:rPr lang="en-US" altLang="en-US" sz="3300" dirty="0" smtClean="0"/>
              <a:t>0→9</a:t>
            </a:r>
            <a:r>
              <a:rPr lang="en-US" altLang="en-US" sz="3300" dirty="0" smtClean="0"/>
              <a:t>, </a:t>
            </a:r>
            <a:r>
              <a:rPr lang="en-US" altLang="en-US" sz="3300" dirty="0" smtClean="0"/>
              <a:t>1</a:t>
            </a:r>
            <a:r>
              <a:rPr lang="en-US" altLang="en-US" sz="3300" dirty="0" smtClean="0"/>
              <a:t>→</a:t>
            </a:r>
            <a:r>
              <a:rPr lang="en-US" altLang="en-US" sz="3300" dirty="0" smtClean="0"/>
              <a:t>8</a:t>
            </a:r>
            <a:r>
              <a:rPr lang="en-US" altLang="en-US" sz="3300" dirty="0" smtClean="0"/>
              <a:t>, etc.)</a:t>
            </a:r>
            <a:br>
              <a:rPr lang="en-US" altLang="en-US" sz="3300" dirty="0" smtClean="0"/>
            </a:br>
            <a:r>
              <a:rPr lang="en-US" altLang="en-US" sz="3300" dirty="0" smtClean="0"/>
              <a:t>981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To get the 10's complement, add </a:t>
            </a:r>
            <a:r>
              <a:rPr lang="en-US" altLang="en-US" sz="3300" dirty="0" smtClean="0"/>
              <a:t>1</a:t>
            </a:r>
            <a:br>
              <a:rPr lang="en-US" altLang="en-US" sz="3300" dirty="0" smtClean="0"/>
            </a:br>
            <a:r>
              <a:rPr lang="en-US" altLang="en-US" sz="3300" dirty="0" smtClean="0"/>
              <a:t>982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Same as doing 1000 – </a:t>
            </a:r>
            <a:r>
              <a:rPr lang="en-US" altLang="en-US" sz="3300" dirty="0" smtClean="0"/>
              <a:t>18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With 3 digits, </a:t>
            </a:r>
            <a:br>
              <a:rPr lang="en-US" altLang="en-US" sz="3300" dirty="0" smtClean="0"/>
            </a:br>
            <a:r>
              <a:rPr lang="en-US" altLang="en-US" sz="3300" dirty="0" smtClean="0"/>
              <a:t>900 to 999 is -100 to  -1</a:t>
            </a:r>
            <a:br>
              <a:rPr lang="en-US" altLang="en-US" sz="3300" dirty="0" smtClean="0"/>
            </a:br>
            <a:r>
              <a:rPr lang="en-US" altLang="en-US" sz="3300" dirty="0" smtClean="0"/>
              <a:t>000 to 099 is 0 to 99</a:t>
            </a:r>
            <a:endParaRPr lang="en-US" altLang="en-US" sz="3300" dirty="0" smtClean="0"/>
          </a:p>
          <a:p>
            <a:pPr>
              <a:lnSpc>
                <a:spcPct val="90000"/>
              </a:lnSpc>
            </a:pPr>
            <a:endParaRPr lang="en-US" altLang="en-US" sz="3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28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C79643C1-C61A-49C3-A2C5-909CC86B192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28600"/>
            <a:ext cx="8113712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chemeClr val="tx1"/>
                </a:solidFill>
              </a:rPr>
              <a:t>What about 0?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Using 3 digits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+0 is 000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-0?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000 (+0)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999 (9's complement)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999 + 1 = 000 + carry = 1(10's complement)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Always ignore the carry, so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-0 is 000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Same as +0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22283C2B-8DF1-4926-9E86-292930A532D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Rules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835025"/>
            <a:ext cx="8637587" cy="4800600"/>
          </a:xfrm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en-US" sz="3200" dirty="0" smtClean="0"/>
              <a:t>Positive numbers </a:t>
            </a:r>
            <a:r>
              <a:rPr lang="en-US" altLang="en-US" sz="3200" dirty="0" smtClean="0"/>
              <a:t>start </a:t>
            </a:r>
            <a:r>
              <a:rPr lang="en-US" altLang="en-US" sz="3200" dirty="0" smtClean="0"/>
              <a:t>with 0</a:t>
            </a:r>
          </a:p>
          <a:p>
            <a:pPr>
              <a:defRPr/>
            </a:pPr>
            <a:r>
              <a:rPr lang="en-US" altLang="en-US" sz="3200" dirty="0" smtClean="0"/>
              <a:t>Negative numbers </a:t>
            </a:r>
            <a:r>
              <a:rPr lang="en-US" altLang="en-US" sz="3200" dirty="0" smtClean="0"/>
              <a:t>start </a:t>
            </a:r>
            <a:r>
              <a:rPr lang="en-US" altLang="en-US" sz="3200" dirty="0" smtClean="0"/>
              <a:t>with 9</a:t>
            </a:r>
          </a:p>
          <a:p>
            <a:pPr>
              <a:defRPr/>
            </a:pPr>
            <a:r>
              <a:rPr lang="en-US" altLang="en-US" sz="3200" dirty="0" smtClean="0"/>
              <a:t>Apply the usual rules of arithmetic</a:t>
            </a:r>
            <a:br>
              <a:rPr lang="en-US" altLang="en-US" sz="3200" dirty="0" smtClean="0"/>
            </a:br>
            <a:r>
              <a:rPr lang="en-US" altLang="en-US" sz="3200" dirty="0" smtClean="0"/>
              <a:t>e.g. </a:t>
            </a:r>
            <a:r>
              <a:rPr lang="en-US" altLang="en-US" sz="3200" dirty="0" smtClean="0"/>
              <a:t>with 3 digits: </a:t>
            </a:r>
            <a:endParaRPr lang="en-US" altLang="en-US" sz="3200" dirty="0" smtClean="0"/>
          </a:p>
          <a:p>
            <a:pPr lvl="1">
              <a:defRPr/>
            </a:pPr>
            <a:r>
              <a:rPr lang="en-US" altLang="en-US" sz="3000" dirty="0" smtClean="0"/>
              <a:t>25 </a:t>
            </a:r>
            <a:r>
              <a:rPr lang="en-US" altLang="en-US" sz="3000" dirty="0" smtClean="0"/>
              <a:t>– 30 = 025 + 970 = </a:t>
            </a:r>
            <a:r>
              <a:rPr lang="en-US" altLang="en-US" sz="3000" dirty="0" smtClean="0"/>
              <a:t>995</a:t>
            </a:r>
            <a:br>
              <a:rPr lang="en-US" altLang="en-US" sz="3000" dirty="0" smtClean="0"/>
            </a:br>
            <a:r>
              <a:rPr lang="en-US" altLang="en-US" sz="3000" dirty="0" smtClean="0"/>
              <a:t>995 </a:t>
            </a:r>
            <a:r>
              <a:rPr lang="en-US" altLang="en-US" sz="3000" dirty="0" smtClean="0"/>
              <a:t>is the usual -5 (995 = 1000 – 5</a:t>
            </a:r>
            <a:r>
              <a:rPr lang="en-US" altLang="en-US" sz="3000" dirty="0" smtClean="0"/>
              <a:t>)</a:t>
            </a:r>
          </a:p>
          <a:p>
            <a:pPr lvl="1">
              <a:defRPr/>
            </a:pPr>
            <a:r>
              <a:rPr lang="en-US" altLang="en-US" sz="3000" dirty="0" smtClean="0"/>
              <a:t>-10 -15 = 990 + 985 = 2975 (ignore the carry!). 975 is the usual -25</a:t>
            </a:r>
          </a:p>
          <a:p>
            <a:pPr>
              <a:defRPr/>
            </a:pPr>
            <a:r>
              <a:rPr lang="en-US" altLang="en-US" sz="3200" dirty="0" smtClean="0"/>
              <a:t>Overflow if the carry going into the sign digit (0 or 9) is not equal to the carry coming out of it. Remedy → use more digits.</a:t>
            </a:r>
            <a:endParaRPr lang="en-US" alt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24400" y="411480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F4B9F199-F3A6-4551-BE20-2E3F518652D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28600"/>
            <a:ext cx="8113712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chemeClr val="tx1"/>
                </a:solidFill>
              </a:rPr>
              <a:t>2's complement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Positive numbers start with 0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err="1" smtClean="0">
                <a:latin typeface="Arial Unicode MS" panose="020B0604020202020204" pitchFamily="34" charset="-128"/>
              </a:rPr>
              <a:t>e.g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 with 4 digits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7 is 4 + 2 + 1 = 111</a:t>
            </a:r>
            <a:r>
              <a:rPr lang="en-US" altLang="en-US" sz="3200" baseline="-25000" dirty="0" smtClean="0">
                <a:latin typeface="Arial Unicode MS" panose="020B0604020202020204" pitchFamily="34" charset="-128"/>
              </a:rPr>
              <a:t>2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 = 0111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Negative numbers?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Start with the positive value: +7 -&gt;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0111</a:t>
            </a:r>
            <a:r>
              <a:rPr lang="en-US" altLang="en-US" sz="3200" baseline="-25000" dirty="0" smtClean="0">
                <a:latin typeface="Arial Unicode MS" panose="020B0604020202020204" pitchFamily="34" charset="-128"/>
              </a:rPr>
              <a:t>2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1's complement: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1000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2's complement (add 1):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1001 (= -8 + 1)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endParaRPr lang="en-US" altLang="en-US" sz="3200" dirty="0" smtClean="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Positive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numbers start with 0, negative numbers start with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99801ABB-5480-4D20-B005-8540831B5FE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dirty="0" smtClean="0"/>
              <a:t>Examples</a:t>
            </a:r>
            <a:endParaRPr lang="en-US" altLang="en-US" dirty="0" smtClean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857250"/>
            <a:ext cx="8455025" cy="4857750"/>
          </a:xfrm>
          <a:noFill/>
        </p:spPr>
        <p:txBody>
          <a:bodyPr/>
          <a:lstStyle/>
          <a:p>
            <a:r>
              <a:rPr lang="en-US" altLang="en-US" sz="3200" dirty="0" smtClean="0"/>
              <a:t>Rules: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+ 1 = 10 (0, carry =1)</a:t>
            </a:r>
          </a:p>
          <a:p>
            <a:pPr marL="1371600" lvl="3" indent="0">
              <a:buNone/>
            </a:pPr>
            <a:r>
              <a:rPr lang="en-US" altLang="en-US" sz="2800" dirty="0" smtClean="0"/>
              <a:t>  0 + 1 = 1, 1 + 0 = 1, 0 + 0 = 0</a:t>
            </a:r>
          </a:p>
          <a:p>
            <a:pPr marL="1371600" lvl="3" indent="0">
              <a:buNone/>
            </a:pPr>
            <a:r>
              <a:rPr lang="en-US" altLang="en-US" sz="2800" dirty="0" smtClean="0"/>
              <a:t>  Ignore any carry out of the sign bit (overflow?)</a:t>
            </a:r>
          </a:p>
          <a:p>
            <a:pPr>
              <a:lnSpc>
                <a:spcPct val="110000"/>
              </a:lnSpc>
            </a:pPr>
            <a:r>
              <a:rPr lang="en-US" altLang="en-US" sz="3200" dirty="0" smtClean="0"/>
              <a:t>37 + 19 (with 8 digits) = 56</a:t>
            </a:r>
          </a:p>
          <a:p>
            <a:pPr>
              <a:lnSpc>
                <a:spcPct val="110000"/>
              </a:lnSpc>
            </a:pPr>
            <a:endParaRPr lang="en-US" altLang="en-US" sz="3200" dirty="0"/>
          </a:p>
          <a:p>
            <a:pPr>
              <a:lnSpc>
                <a:spcPct val="110000"/>
              </a:lnSpc>
            </a:pPr>
            <a:endParaRPr lang="en-US" altLang="en-US" sz="3200" dirty="0" smtClean="0"/>
          </a:p>
          <a:p>
            <a:pPr>
              <a:lnSpc>
                <a:spcPct val="110000"/>
              </a:lnSpc>
            </a:pPr>
            <a:r>
              <a:rPr lang="en-US" altLang="en-US" sz="3200" dirty="0" smtClean="0"/>
              <a:t>-37 + 19 (with 8 digits) = -18</a:t>
            </a:r>
          </a:p>
          <a:p>
            <a:pPr>
              <a:lnSpc>
                <a:spcPct val="110000"/>
              </a:lnSpc>
            </a:pPr>
            <a:endParaRPr lang="en-US" altLang="en-US" sz="3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6707"/>
              </p:ext>
            </p:extLst>
          </p:nvPr>
        </p:nvGraphicFramePr>
        <p:xfrm>
          <a:off x="1676400" y="3124200"/>
          <a:ext cx="458092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aseline="0" dirty="0" smtClean="0"/>
                        <a:t>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19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56 =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97309"/>
              </p:ext>
            </p:extLst>
          </p:nvPr>
        </p:nvGraphicFramePr>
        <p:xfrm>
          <a:off x="1858294" y="5029200"/>
          <a:ext cx="467236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-37</a:t>
                      </a:r>
                      <a:r>
                        <a:rPr lang="en-US" baseline="0" dirty="0" smtClean="0"/>
                        <a:t>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19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-18=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010CC5CD-735E-4540-B691-9C3B0989204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Overflow</a:t>
            </a:r>
            <a:endParaRPr lang="en-US" altLang="en-US" sz="3200" dirty="0" smtClean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114800"/>
          </a:xfrm>
          <a:noFill/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altLang="en-US" sz="3200" dirty="0" smtClean="0">
                <a:solidFill>
                  <a:srgbClr val="000000"/>
                </a:solidFill>
              </a:rPr>
              <a:t>100 + 50 (with </a:t>
            </a:r>
            <a:r>
              <a:rPr lang="en-US" altLang="en-US" sz="3200" dirty="0">
                <a:solidFill>
                  <a:srgbClr val="000000"/>
                </a:solidFill>
              </a:rPr>
              <a:t>8 digits) = </a:t>
            </a:r>
            <a:r>
              <a:rPr lang="en-US" altLang="en-US" sz="3200" dirty="0" smtClean="0">
                <a:solidFill>
                  <a:srgbClr val="000000"/>
                </a:solidFill>
              </a:rPr>
              <a:t>150 (too big!)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/>
            </a:r>
            <a:br>
              <a:rPr lang="en-US" altLang="en-US" sz="3200" dirty="0">
                <a:solidFill>
                  <a:srgbClr val="000000"/>
                </a:solidFill>
              </a:rPr>
            </a:br>
            <a:r>
              <a:rPr lang="en-US" altLang="en-US" sz="3200" dirty="0" smtClean="0">
                <a:solidFill>
                  <a:srgbClr val="000000"/>
                </a:solidFill>
              </a:rPr>
              <a:t>The carry into the sign bit is +1 ≠ carry out of the  sign bit is 0</a:t>
            </a:r>
          </a:p>
          <a:p>
            <a:pPr lvl="0">
              <a:lnSpc>
                <a:spcPct val="110000"/>
              </a:lnSpc>
            </a:pPr>
            <a:r>
              <a:rPr lang="en-US" altLang="en-US" sz="3200" dirty="0" smtClean="0">
                <a:solidFill>
                  <a:srgbClr val="000000"/>
                </a:solidFill>
              </a:rPr>
              <a:t>Fix: use 9 digits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0037"/>
              </p:ext>
            </p:extLst>
          </p:nvPr>
        </p:nvGraphicFramePr>
        <p:xfrm>
          <a:off x="1295400" y="1524000"/>
          <a:ext cx="503812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50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90568"/>
              </p:ext>
            </p:extLst>
          </p:nvPr>
        </p:nvGraphicFramePr>
        <p:xfrm>
          <a:off x="1515072" y="4648200"/>
          <a:ext cx="503812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549"/>
                <a:gridCol w="448731"/>
                <a:gridCol w="448731"/>
                <a:gridCol w="448731"/>
                <a:gridCol w="448731"/>
                <a:gridCol w="448731"/>
                <a:gridCol w="448731"/>
                <a:gridCol w="448731"/>
                <a:gridCol w="448731"/>
                <a:gridCol w="44873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50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150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7BD5CEEA-97EB-429D-A177-90CB3D06320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What </a:t>
            </a:r>
            <a:r>
              <a:rPr lang="en-US" altLang="en-US" dirty="0" smtClean="0"/>
              <a:t>about multiplication?</a:t>
            </a:r>
            <a:endParaRPr lang="en-US" altLang="en-US" sz="32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endParaRPr lang="en-US" altLang="en-US" sz="2000" b="1" smtClean="0">
              <a:latin typeface="Courier New" panose="02070309020205020404" pitchFamily="49" charset="0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457200" y="1066800"/>
            <a:ext cx="8458200" cy="521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Works as usual if the number of digits is enough to accommodate the answer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With 4 digits: -3 = 1101, -4 = 1100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However, -4 x -3 = 12 doesn't fit into 4 digits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Fix: sign extend -3 and -4 to as many bits as necessary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How many? Safe approach: double the number of digits. In our example, switch to 8 digits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-4 = 11111100, -3 = 11111101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Do the multiplication and retain only the last 8 digits = 11111001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00001100</a:t>
            </a:r>
            <a:r>
              <a:rPr lang="en-US" altLang="en-US" sz="2000" b="1" dirty="0">
                <a:latin typeface="Courier New" panose="02070309020205020404" pitchFamily="49" charset="0"/>
              </a:rPr>
              <a:t/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38976</TotalTime>
  <Words>424</Words>
  <Application>Microsoft Office PowerPoint</Application>
  <PresentationFormat>On-screen Show (4:3)</PresentationFormat>
  <Paragraphs>182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Courier New</vt:lpstr>
      <vt:lpstr>Times New Roman</vt:lpstr>
      <vt:lpstr>Arial Unicode MS</vt:lpstr>
      <vt:lpstr>Blank Presentation</vt:lpstr>
      <vt:lpstr>CSC 143</vt:lpstr>
      <vt:lpstr>10's complement</vt:lpstr>
      <vt:lpstr>−18 in 10's complement</vt:lpstr>
      <vt:lpstr>What about 0?</vt:lpstr>
      <vt:lpstr>Rules</vt:lpstr>
      <vt:lpstr>2's complement</vt:lpstr>
      <vt:lpstr>Examples</vt:lpstr>
      <vt:lpstr>Overflow</vt:lpstr>
      <vt:lpstr>What about multiplication?</vt:lpstr>
    </vt:vector>
  </TitlesOfParts>
  <Company>Lepeintre 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</dc:title>
  <dc:creator>Francois and Suzy</dc:creator>
  <cp:lastModifiedBy>Lepeintre, Francois</cp:lastModifiedBy>
  <cp:revision>262</cp:revision>
  <cp:lastPrinted>2015-05-21T22:02:31Z</cp:lastPrinted>
  <dcterms:created xsi:type="dcterms:W3CDTF">1999-04-04T20:49:15Z</dcterms:created>
  <dcterms:modified xsi:type="dcterms:W3CDTF">2015-05-21T22:04:02Z</dcterms:modified>
</cp:coreProperties>
</file>