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65" r:id="rId4"/>
    <p:sldId id="266" r:id="rId5"/>
    <p:sldId id="261" r:id="rId6"/>
    <p:sldId id="295" r:id="rId7"/>
    <p:sldId id="296" r:id="rId8"/>
    <p:sldId id="297" r:id="rId9"/>
    <p:sldId id="298" r:id="rId10"/>
    <p:sldId id="289" r:id="rId11"/>
    <p:sldId id="290" r:id="rId12"/>
    <p:sldId id="292" r:id="rId13"/>
    <p:sldId id="300" r:id="rId14"/>
    <p:sldId id="301" r:id="rId15"/>
    <p:sldId id="302" r:id="rId16"/>
    <p:sldId id="303" r:id="rId17"/>
    <p:sldId id="304" r:id="rId18"/>
    <p:sldId id="307" r:id="rId19"/>
    <p:sldId id="305" r:id="rId20"/>
    <p:sldId id="306" r:id="rId21"/>
    <p:sldId id="308" r:id="rId22"/>
    <p:sldId id="293" r:id="rId23"/>
    <p:sldId id="299" r:id="rId24"/>
    <p:sldId id="294" r:id="rId25"/>
    <p:sldId id="288" r:id="rId26"/>
  </p:sldIdLst>
  <p:sldSz cx="9144000" cy="6858000" type="screen4x3"/>
  <p:notesSz cx="6858000" cy="9144000"/>
  <p:embeddedFontLst>
    <p:embeddedFont>
      <p:font typeface="Archivo Narrow" panose="020B0604020202020204" charset="0"/>
      <p:regular r:id="rId28"/>
      <p:bold r:id="rId29"/>
      <p:italic r:id="rId30"/>
      <p:boldItalic r:id="rId31"/>
    </p:embeddedFont>
    <p:embeddedFont>
      <p:font typeface="Book Antiqua" panose="02040602050305030304" pitchFamily="18" charset="0"/>
      <p:regular r:id="rId32"/>
      <p:bold r:id="rId33"/>
      <p:italic r:id="rId34"/>
      <p:boldItalic r:id="rId35"/>
    </p:embeddedFont>
    <p:embeddedFont>
      <p:font typeface="Georgia" panose="02040502050405020303"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2075447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39183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5407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51497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36700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73199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0" y="1886797"/>
            <a:ext cx="8520600" cy="1842900"/>
          </a:xfrm>
          <a:prstGeom prst="rect">
            <a:avLst/>
          </a:prstGeom>
        </p:spPr>
        <p:txBody>
          <a:bodyPr spcFirstLastPara="1" wrap="square" lIns="91425" tIns="91425" rIns="91425" bIns="91425" anchor="b"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13" name="Shape 13"/>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5" name="Shape 15"/>
          <p:cNvPicPr preferRelativeResize="0"/>
          <p:nvPr/>
        </p:nvPicPr>
        <p:blipFill>
          <a:blip r:embed="rId2">
            <a:alphaModFix/>
          </a:blip>
          <a:stretch>
            <a:fillRect/>
          </a:stretch>
        </p:blipFill>
        <p:spPr>
          <a:xfrm>
            <a:off x="6090546" y="342390"/>
            <a:ext cx="2463805" cy="779367"/>
          </a:xfrm>
          <a:prstGeom prst="rect">
            <a:avLst/>
          </a:prstGeom>
          <a:noFill/>
          <a:ln>
            <a:noFill/>
          </a:ln>
        </p:spPr>
      </p:pic>
      <p:sp>
        <p:nvSpPr>
          <p:cNvPr id="16" name="Shape 16"/>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latin typeface="Georgia"/>
                <a:ea typeface="Georgia"/>
                <a:cs typeface="Georgia"/>
                <a:sym typeface="Georgia"/>
              </a:rPr>
              <a:t>MISSION</a:t>
            </a:r>
            <a:endParaRPr b="1">
              <a:solidFill>
                <a:srgbClr val="FFFFFF"/>
              </a:solidFill>
              <a:latin typeface="Georgia"/>
              <a:ea typeface="Georgia"/>
              <a:cs typeface="Georgia"/>
              <a:sym typeface="Georgia"/>
            </a:endParaRPr>
          </a:p>
          <a:p>
            <a:pPr marL="0" lvl="0" indent="0" algn="ctr" rtl="0">
              <a:spcBef>
                <a:spcPts val="0"/>
              </a:spcBef>
              <a:spcAft>
                <a:spcPts val="0"/>
              </a:spcAft>
              <a:buNone/>
            </a:pPr>
            <a:r>
              <a:rPr lang="en-GB" sz="1100">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a:solidFill>
                <a:srgbClr val="FFFFFF"/>
              </a:solidFill>
              <a:latin typeface="Georgia"/>
              <a:ea typeface="Georgia"/>
              <a:cs typeface="Georgia"/>
              <a:sym typeface="Georgia"/>
            </a:endParaRPr>
          </a:p>
        </p:txBody>
      </p:sp>
      <p:sp>
        <p:nvSpPr>
          <p:cNvPr id="18" name="Shape 18"/>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FFFFFF"/>
                </a:solidFill>
                <a:latin typeface="Georgia"/>
                <a:ea typeface="Georgia"/>
                <a:cs typeface="Georgia"/>
                <a:sym typeface="Georgia"/>
              </a:rPr>
              <a:t>VISION</a:t>
            </a:r>
            <a:endParaRPr b="1">
              <a:solidFill>
                <a:srgbClr val="FFFFFF"/>
              </a:solidFill>
              <a:latin typeface="Georgia"/>
              <a:ea typeface="Georgia"/>
              <a:cs typeface="Georgia"/>
              <a:sym typeface="Georgia"/>
            </a:endParaRPr>
          </a:p>
          <a:p>
            <a:pPr marL="0" lvl="0" indent="0" algn="ctr" rtl="0">
              <a:spcBef>
                <a:spcPts val="0"/>
              </a:spcBef>
              <a:spcAft>
                <a:spcPts val="0"/>
              </a:spcAft>
              <a:buNone/>
            </a:pPr>
            <a:r>
              <a:rPr lang="en-GB" sz="1100">
                <a:solidFill>
                  <a:srgbClr val="FFFFFF"/>
                </a:solidFill>
                <a:latin typeface="Georgia"/>
                <a:ea typeface="Georgia"/>
                <a:cs typeface="Georgia"/>
                <a:sym typeface="Georgia"/>
              </a:rPr>
              <a:t>Excellence and Service</a:t>
            </a:r>
            <a:endParaRPr sz="1100">
              <a:solidFill>
                <a:srgbClr val="FFFFFF"/>
              </a:solidFill>
              <a:latin typeface="Georgia"/>
              <a:ea typeface="Georgia"/>
              <a:cs typeface="Georgia"/>
              <a:sym typeface="Georgia"/>
            </a:endParaRPr>
          </a:p>
        </p:txBody>
      </p:sp>
      <p:sp>
        <p:nvSpPr>
          <p:cNvPr id="19" name="Shape 19"/>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latin typeface="Georgia"/>
                <a:ea typeface="Georgia"/>
                <a:cs typeface="Georgia"/>
                <a:sym typeface="Georgia"/>
              </a:rPr>
              <a:t>CORE  VALUES</a:t>
            </a:r>
            <a:endParaRPr b="1">
              <a:solidFill>
                <a:srgbClr val="FFFFFF"/>
              </a:solidFill>
              <a:latin typeface="Georgia"/>
              <a:ea typeface="Georgia"/>
              <a:cs typeface="Georgia"/>
              <a:sym typeface="Georgia"/>
            </a:endParaRPr>
          </a:p>
          <a:p>
            <a:pPr marL="0" lvl="0" indent="0" algn="ctr" rtl="0">
              <a:spcBef>
                <a:spcPts val="0"/>
              </a:spcBef>
              <a:spcAft>
                <a:spcPts val="0"/>
              </a:spcAft>
              <a:buNone/>
            </a:pPr>
            <a:r>
              <a:rPr lang="en-GB" sz="1100">
                <a:solidFill>
                  <a:srgbClr val="FFFFFF"/>
                </a:solidFill>
                <a:latin typeface="Georgia"/>
                <a:ea typeface="Georgia"/>
                <a:cs typeface="Georgia"/>
                <a:sym typeface="Georgia"/>
              </a:rPr>
              <a:t>Faith in God |  Moral Uprightness</a:t>
            </a:r>
            <a:br>
              <a:rPr lang="en-GB" sz="1100">
                <a:solidFill>
                  <a:srgbClr val="FFFFFF"/>
                </a:solidFill>
                <a:latin typeface="Georgia"/>
                <a:ea typeface="Georgia"/>
                <a:cs typeface="Georgia"/>
                <a:sym typeface="Georgia"/>
              </a:rPr>
            </a:br>
            <a:r>
              <a:rPr lang="en-GB" sz="1100">
                <a:solidFill>
                  <a:srgbClr val="FFFFFF"/>
                </a:solidFill>
                <a:latin typeface="Georgia"/>
                <a:ea typeface="Georgia"/>
                <a:cs typeface="Georgia"/>
                <a:sym typeface="Georgia"/>
              </a:rPr>
              <a:t> Love of Fellow Beings   </a:t>
            </a:r>
            <a:br>
              <a:rPr lang="en-GB" sz="1100">
                <a:solidFill>
                  <a:srgbClr val="FFFFFF"/>
                </a:solidFill>
                <a:latin typeface="Georgia"/>
                <a:ea typeface="Georgia"/>
                <a:cs typeface="Georgia"/>
                <a:sym typeface="Georgia"/>
              </a:rPr>
            </a:br>
            <a:r>
              <a:rPr lang="en-GB" sz="1100">
                <a:solidFill>
                  <a:srgbClr val="FFFFFF"/>
                </a:solidFill>
                <a:latin typeface="Georgia"/>
                <a:ea typeface="Georgia"/>
                <a:cs typeface="Georgia"/>
                <a:sym typeface="Georgia"/>
              </a:rPr>
              <a:t>Social Responsibility | Pursuit of Excellence</a:t>
            </a:r>
            <a:endParaRPr sz="1100">
              <a:solidFill>
                <a:srgbClr val="FFFFFF"/>
              </a:solidFill>
              <a:latin typeface="Georgia"/>
              <a:ea typeface="Georgia"/>
              <a:cs typeface="Georgia"/>
              <a:sym typeface="Georg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93" name="Shape 93"/>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68300" algn="ctr">
              <a:spcBef>
                <a:spcPts val="0"/>
              </a:spcBef>
              <a:spcAft>
                <a:spcPts val="0"/>
              </a:spcAft>
              <a:buSzPts val="2200"/>
              <a:buChar char="●"/>
              <a:defRPr/>
            </a:lvl1pPr>
            <a:lvl2pPr marL="914400" lvl="1" indent="-342900" algn="ctr">
              <a:spcBef>
                <a:spcPts val="600"/>
              </a:spcBef>
              <a:spcAft>
                <a:spcPts val="0"/>
              </a:spcAft>
              <a:buSzPts val="1800"/>
              <a:buChar char="○"/>
              <a:defRPr/>
            </a:lvl2pPr>
            <a:lvl3pPr marL="1371600" lvl="2" indent="-342900" algn="ctr">
              <a:spcBef>
                <a:spcPts val="600"/>
              </a:spcBef>
              <a:spcAft>
                <a:spcPts val="0"/>
              </a:spcAft>
              <a:buSzPts val="1800"/>
              <a:buChar char="■"/>
              <a:defRPr/>
            </a:lvl3pPr>
            <a:lvl4pPr marL="1828800" lvl="3" indent="-342900" algn="ctr">
              <a:spcBef>
                <a:spcPts val="600"/>
              </a:spcBef>
              <a:spcAft>
                <a:spcPts val="0"/>
              </a:spcAft>
              <a:buSzPts val="1800"/>
              <a:buChar char="●"/>
              <a:defRPr/>
            </a:lvl4pPr>
            <a:lvl5pPr marL="2286000" lvl="4" indent="-342900" algn="ctr">
              <a:spcBef>
                <a:spcPts val="600"/>
              </a:spcBef>
              <a:spcAft>
                <a:spcPts val="0"/>
              </a:spcAft>
              <a:buSzPts val="1800"/>
              <a:buChar char="○"/>
              <a:defRPr/>
            </a:lvl5pPr>
            <a:lvl6pPr marL="2743200" lvl="5" indent="-342900" algn="ctr">
              <a:spcBef>
                <a:spcPts val="600"/>
              </a:spcBef>
              <a:spcAft>
                <a:spcPts val="0"/>
              </a:spcAft>
              <a:buSzPts val="1800"/>
              <a:buChar char="■"/>
              <a:defRPr/>
            </a:lvl6pPr>
            <a:lvl7pPr marL="3200400" lvl="6" indent="-342900" algn="ctr">
              <a:spcBef>
                <a:spcPts val="600"/>
              </a:spcBef>
              <a:spcAft>
                <a:spcPts val="0"/>
              </a:spcAft>
              <a:buSzPts val="1800"/>
              <a:buChar char="●"/>
              <a:defRPr/>
            </a:lvl7pPr>
            <a:lvl8pPr marL="3657600" lvl="7" indent="-342900" algn="ctr">
              <a:spcBef>
                <a:spcPts val="600"/>
              </a:spcBef>
              <a:spcAft>
                <a:spcPts val="0"/>
              </a:spcAft>
              <a:buSzPts val="1800"/>
              <a:buChar char="○"/>
              <a:defRPr/>
            </a:lvl8pPr>
            <a:lvl9pPr marL="4114800" lvl="8" indent="-342900" algn="ctr">
              <a:spcBef>
                <a:spcPts val="600"/>
              </a:spcBef>
              <a:spcAft>
                <a:spcPts val="600"/>
              </a:spcAft>
              <a:buSzPts val="1800"/>
              <a:buChar char="■"/>
              <a:defRPr/>
            </a:lvl9pPr>
          </a:lstStyle>
          <a:p>
            <a:endParaRPr/>
          </a:p>
        </p:txBody>
      </p:sp>
      <p:sp>
        <p:nvSpPr>
          <p:cNvPr id="94" name="Shape 9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95" name="Shape 9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97" name="Shape 9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Shape 10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102" name="Shape 10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104" name="Shape 10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Shape 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23" name="Shape 2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25" name="Shape 2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Shape 3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32" name="Shape 3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34" name="Shape 3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Shape 39"/>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40" name="Shape 40"/>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41" name="Shape 4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42" name="Shape 4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44" name="Shape 4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Shape 4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50" name="Shape 5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52" name="Shape 5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Shape 5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58" name="Shape 5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59" name="Shape 5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61" name="Shape 6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6" name="Shape 6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67" name="Shape 6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69" name="Shape 6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Shape 7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5" name="Shape 75"/>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6" name="Shape 76"/>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77" name="Shape 7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78" name="Shape 7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80" name="Shape 8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200"/>
              <a:buNone/>
              <a:defRPr/>
            </a:lvl1pPr>
          </a:lstStyle>
          <a:p>
            <a:endParaRPr/>
          </a:p>
        </p:txBody>
      </p:sp>
      <p:sp>
        <p:nvSpPr>
          <p:cNvPr id="85" name="Shape 8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86" name="Shape 8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88" name="Shape 8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Archivo Narrow"/>
              <a:buNone/>
              <a:defRPr sz="2800" b="1">
                <a:latin typeface="Archivo Narrow"/>
                <a:ea typeface="Archivo Narrow"/>
                <a:cs typeface="Archivo Narrow"/>
                <a:sym typeface="Archivo Narrow"/>
              </a:defRPr>
            </a:lvl1pPr>
            <a:lvl2pPr lvl="1">
              <a:spcBef>
                <a:spcPts val="0"/>
              </a:spcBef>
              <a:spcAft>
                <a:spcPts val="0"/>
              </a:spcAft>
              <a:buSzPts val="2800"/>
              <a:buFont typeface="Archivo Narrow"/>
              <a:buNone/>
              <a:defRPr sz="2800" b="1">
                <a:latin typeface="Archivo Narrow"/>
                <a:ea typeface="Archivo Narrow"/>
                <a:cs typeface="Archivo Narrow"/>
                <a:sym typeface="Archivo Narrow"/>
              </a:defRPr>
            </a:lvl2pPr>
            <a:lvl3pPr lvl="2">
              <a:spcBef>
                <a:spcPts val="0"/>
              </a:spcBef>
              <a:spcAft>
                <a:spcPts val="0"/>
              </a:spcAft>
              <a:buSzPts val="2800"/>
              <a:buFont typeface="Archivo Narrow"/>
              <a:buNone/>
              <a:defRPr sz="2800" b="1">
                <a:latin typeface="Archivo Narrow"/>
                <a:ea typeface="Archivo Narrow"/>
                <a:cs typeface="Archivo Narrow"/>
                <a:sym typeface="Archivo Narrow"/>
              </a:defRPr>
            </a:lvl3pPr>
            <a:lvl4pPr lvl="3">
              <a:spcBef>
                <a:spcPts val="0"/>
              </a:spcBef>
              <a:spcAft>
                <a:spcPts val="0"/>
              </a:spcAft>
              <a:buSzPts val="2800"/>
              <a:buFont typeface="Archivo Narrow"/>
              <a:buNone/>
              <a:defRPr sz="2800" b="1">
                <a:latin typeface="Archivo Narrow"/>
                <a:ea typeface="Archivo Narrow"/>
                <a:cs typeface="Archivo Narrow"/>
                <a:sym typeface="Archivo Narrow"/>
              </a:defRPr>
            </a:lvl4pPr>
            <a:lvl5pPr lvl="4">
              <a:spcBef>
                <a:spcPts val="0"/>
              </a:spcBef>
              <a:spcAft>
                <a:spcPts val="0"/>
              </a:spcAft>
              <a:buSzPts val="2800"/>
              <a:buFont typeface="Archivo Narrow"/>
              <a:buNone/>
              <a:defRPr sz="2800" b="1">
                <a:latin typeface="Archivo Narrow"/>
                <a:ea typeface="Archivo Narrow"/>
                <a:cs typeface="Archivo Narrow"/>
                <a:sym typeface="Archivo Narrow"/>
              </a:defRPr>
            </a:lvl5pPr>
            <a:lvl6pPr lvl="5">
              <a:spcBef>
                <a:spcPts val="0"/>
              </a:spcBef>
              <a:spcAft>
                <a:spcPts val="0"/>
              </a:spcAft>
              <a:buSzPts val="2800"/>
              <a:buFont typeface="Archivo Narrow"/>
              <a:buNone/>
              <a:defRPr sz="2800" b="1">
                <a:latin typeface="Archivo Narrow"/>
                <a:ea typeface="Archivo Narrow"/>
                <a:cs typeface="Archivo Narrow"/>
                <a:sym typeface="Archivo Narrow"/>
              </a:defRPr>
            </a:lvl6pPr>
            <a:lvl7pPr lvl="6">
              <a:spcBef>
                <a:spcPts val="0"/>
              </a:spcBef>
              <a:spcAft>
                <a:spcPts val="0"/>
              </a:spcAft>
              <a:buSzPts val="2800"/>
              <a:buFont typeface="Archivo Narrow"/>
              <a:buNone/>
              <a:defRPr sz="2800" b="1">
                <a:latin typeface="Archivo Narrow"/>
                <a:ea typeface="Archivo Narrow"/>
                <a:cs typeface="Archivo Narrow"/>
                <a:sym typeface="Archivo Narrow"/>
              </a:defRPr>
            </a:lvl7pPr>
            <a:lvl8pPr lvl="7">
              <a:spcBef>
                <a:spcPts val="0"/>
              </a:spcBef>
              <a:spcAft>
                <a:spcPts val="0"/>
              </a:spcAft>
              <a:buSzPts val="2800"/>
              <a:buFont typeface="Archivo Narrow"/>
              <a:buNone/>
              <a:defRPr sz="2800" b="1">
                <a:latin typeface="Archivo Narrow"/>
                <a:ea typeface="Archivo Narrow"/>
                <a:cs typeface="Archivo Narrow"/>
                <a:sym typeface="Archivo Narrow"/>
              </a:defRPr>
            </a:lvl8pPr>
            <a:lvl9pPr lvl="8">
              <a:spcBef>
                <a:spcPts val="0"/>
              </a:spcBef>
              <a:spcAft>
                <a:spcPts val="0"/>
              </a:spcAft>
              <a:buSzPts val="2800"/>
              <a:buFont typeface="Archivo Narrow"/>
              <a:buNone/>
              <a:defRPr sz="2800" b="1">
                <a:latin typeface="Archivo Narrow"/>
                <a:ea typeface="Archivo Narrow"/>
                <a:cs typeface="Archivo Narrow"/>
                <a:sym typeface="Archivo Narrow"/>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68300">
              <a:lnSpc>
                <a:spcPct val="100000"/>
              </a:lnSpc>
              <a:spcBef>
                <a:spcPts val="0"/>
              </a:spcBef>
              <a:spcAft>
                <a:spcPts val="0"/>
              </a:spcAft>
              <a:buSzPts val="2200"/>
              <a:buFont typeface="Archivo Narrow"/>
              <a:buChar char="●"/>
              <a:defRPr sz="2200">
                <a:latin typeface="Archivo Narrow"/>
                <a:ea typeface="Archivo Narrow"/>
                <a:cs typeface="Archivo Narrow"/>
                <a:sym typeface="Archivo Narrow"/>
              </a:defRPr>
            </a:lvl1pPr>
            <a:lvl2pPr marL="914400" lvl="1"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2pPr>
            <a:lvl3pPr marL="1371600" lvl="2"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3pPr>
            <a:lvl4pPr marL="1828800" lvl="3"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4pPr>
            <a:lvl5pPr marL="2286000" lvl="4"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5pPr>
            <a:lvl6pPr marL="2743200" lvl="5"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6pPr>
            <a:lvl7pPr marL="3200400" lvl="6"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7pPr>
            <a:lvl8pPr marL="3657600" lvl="7"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8pPr>
            <a:lvl9pPr marL="4114800" lvl="8" indent="-342900">
              <a:lnSpc>
                <a:spcPct val="100000"/>
              </a:lnSpc>
              <a:spcBef>
                <a:spcPts val="600"/>
              </a:spcBef>
              <a:spcAft>
                <a:spcPts val="600"/>
              </a:spcAft>
              <a:buSzPts val="1800"/>
              <a:buFont typeface="Archivo Narrow"/>
              <a:buChar char="■"/>
              <a:defRPr sz="1800">
                <a:latin typeface="Archivo Narrow"/>
                <a:ea typeface="Archivo Narrow"/>
                <a:cs typeface="Archivo Narrow"/>
                <a:sym typeface="Archivo Narrow"/>
              </a:defRPr>
            </a:lvl9pPr>
          </a:lstStyle>
          <a:p>
            <a:endParaRPr/>
          </a:p>
        </p:txBody>
      </p:sp>
      <p:sp>
        <p:nvSpPr>
          <p:cNvPr id="8" name="Shape 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315813" y="961927"/>
            <a:ext cx="8520600" cy="1714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IN" dirty="0">
                <a:latin typeface="Times New Roman" panose="02020603050405020304" pitchFamily="18" charset="0"/>
                <a:cs typeface="Times New Roman" panose="02020603050405020304" pitchFamily="18" charset="0"/>
              </a:rPr>
              <a:t>Medical Chatbot with Report Analysis</a:t>
            </a:r>
            <a:endParaRPr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327663" y="3429000"/>
            <a:ext cx="4590852" cy="2031325"/>
          </a:xfrm>
          <a:prstGeom prst="rect">
            <a:avLst/>
          </a:prstGeom>
          <a:noFill/>
        </p:spPr>
        <p:txBody>
          <a:bodyPr wrap="square" rtlCol="0">
            <a:spAutoFit/>
          </a:bodyPr>
          <a:lstStyle/>
          <a:p>
            <a:r>
              <a:rPr lang="en-GB" sz="1800" b="1" dirty="0">
                <a:latin typeface="Times New Roman" panose="02020603050405020304" pitchFamily="18" charset="0"/>
                <a:cs typeface="Times New Roman" panose="02020603050405020304" pitchFamily="18" charset="0"/>
              </a:rPr>
              <a:t>Student Details:  E Dinesh Godwin-2160334 </a:t>
            </a:r>
          </a:p>
          <a:p>
            <a:r>
              <a:rPr lang="en-GB" sz="1800" b="1" dirty="0">
                <a:latin typeface="Times New Roman" panose="02020603050405020304" pitchFamily="18" charset="0"/>
                <a:cs typeface="Times New Roman" panose="02020603050405020304" pitchFamily="18" charset="0"/>
              </a:rPr>
              <a:t>                              Aleeza Alex         - 2160417</a:t>
            </a:r>
          </a:p>
          <a:p>
            <a:r>
              <a:rPr lang="en-GB" sz="1800" b="1" dirty="0">
                <a:latin typeface="Times New Roman" panose="02020603050405020304" pitchFamily="18" charset="0"/>
                <a:cs typeface="Times New Roman" panose="02020603050405020304" pitchFamily="18" charset="0"/>
              </a:rPr>
              <a:t>                              Anju E George    - 2160425 </a:t>
            </a:r>
          </a:p>
          <a:p>
            <a:endParaRPr lang="en-GB" sz="1800" b="1" dirty="0">
              <a:latin typeface="Times New Roman" panose="02020603050405020304" pitchFamily="18" charset="0"/>
              <a:cs typeface="Times New Roman" panose="02020603050405020304" pitchFamily="18" charset="0"/>
            </a:endParaRPr>
          </a:p>
          <a:p>
            <a:endParaRPr lang="en-GB" sz="1800" b="1"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Guided By: Prof Chaitra PC </a:t>
            </a:r>
          </a:p>
          <a:p>
            <a:endParaRPr lang="en-IN"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latin typeface="Times New Roman" panose="02020603050405020304" pitchFamily="18" charset="0"/>
                <a:cs typeface="Times New Roman" panose="02020603050405020304" pitchFamily="18" charset="0"/>
              </a:rPr>
              <a:t>Hardware and Software Requirements</a:t>
            </a:r>
            <a:endParaRPr dirty="0">
              <a:latin typeface="Times New Roman" panose="02020603050405020304" pitchFamily="18" charset="0"/>
              <a:cs typeface="Times New Roman" panose="02020603050405020304" pitchFamily="18" charset="0"/>
            </a:endParaRPr>
          </a:p>
        </p:txBody>
      </p:sp>
      <p:sp>
        <p:nvSpPr>
          <p:cNvPr id="124" name="Shape 124"/>
          <p:cNvSpPr txBox="1">
            <a:spLocks noGrp="1"/>
          </p:cNvSpPr>
          <p:nvPr>
            <p:ph type="body" idx="1"/>
          </p:nvPr>
        </p:nvSpPr>
        <p:spPr>
          <a:xfrm>
            <a:off x="311700" y="1234911"/>
            <a:ext cx="8403675" cy="4851131"/>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2000" b="1" dirty="0">
                <a:solidFill>
                  <a:schemeClr val="dk1"/>
                </a:solidFill>
                <a:latin typeface="Times New Roman"/>
                <a:ea typeface="Times New Roman"/>
                <a:cs typeface="Times New Roman"/>
                <a:sym typeface="Times New Roman"/>
              </a:rPr>
              <a:t>Hardware:</a:t>
            </a:r>
          </a:p>
          <a:p>
            <a:pPr marL="457200" lvl="0" indent="0" algn="l" rtl="0">
              <a:lnSpc>
                <a:spcPct val="115000"/>
              </a:lnSpc>
              <a:spcBef>
                <a:spcPts val="1200"/>
              </a:spcBef>
              <a:spcAft>
                <a:spcPts val="0"/>
              </a:spcAft>
              <a:buNone/>
            </a:pPr>
            <a:r>
              <a:rPr lang="en-GB" sz="1700" dirty="0">
                <a:solidFill>
                  <a:schemeClr val="dk1"/>
                </a:solidFill>
                <a:latin typeface="Times New Roman"/>
                <a:ea typeface="Times New Roman"/>
                <a:cs typeface="Times New Roman"/>
                <a:sym typeface="Times New Roman"/>
              </a:rPr>
              <a:t>User Devices: Smartphones, tablets, and computers for accessing the chatbot application.</a:t>
            </a:r>
          </a:p>
          <a:p>
            <a:pPr marL="0" lvl="0" indent="0" algn="l" rtl="0">
              <a:lnSpc>
                <a:spcPct val="115000"/>
              </a:lnSpc>
              <a:spcBef>
                <a:spcPts val="1200"/>
              </a:spcBef>
              <a:spcAft>
                <a:spcPts val="0"/>
              </a:spcAft>
              <a:buNone/>
            </a:pPr>
            <a:r>
              <a:rPr lang="en-GB" sz="2000" b="1" dirty="0">
                <a:solidFill>
                  <a:schemeClr val="dk1"/>
                </a:solidFill>
                <a:latin typeface="Times New Roman"/>
                <a:ea typeface="Times New Roman"/>
                <a:cs typeface="Times New Roman"/>
                <a:sym typeface="Times New Roman"/>
              </a:rPr>
              <a:t>Software:</a:t>
            </a:r>
          </a:p>
          <a:p>
            <a:pPr marL="457200" lvl="0" indent="0" algn="l" rtl="0">
              <a:lnSpc>
                <a:spcPct val="115000"/>
              </a:lnSpc>
              <a:spcBef>
                <a:spcPts val="1200"/>
              </a:spcBef>
              <a:spcAft>
                <a:spcPts val="0"/>
              </a:spcAft>
              <a:buNone/>
            </a:pPr>
            <a:r>
              <a:rPr lang="en-GB" sz="1700" b="1" dirty="0">
                <a:solidFill>
                  <a:schemeClr val="dk1"/>
                </a:solidFill>
                <a:latin typeface="Times New Roman"/>
                <a:ea typeface="Times New Roman"/>
                <a:cs typeface="Times New Roman"/>
                <a:sym typeface="Times New Roman"/>
              </a:rPr>
              <a:t>Frontend:</a:t>
            </a:r>
            <a:endParaRPr lang="en-GB" sz="14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1200"/>
              </a:spcBef>
              <a:spcAft>
                <a:spcPts val="0"/>
              </a:spcAft>
              <a:buClr>
                <a:schemeClr val="dk1"/>
              </a:buClr>
              <a:buSzPts val="2200"/>
              <a:buFont typeface="Times New Roman"/>
              <a:buChar char="●"/>
            </a:pPr>
            <a:r>
              <a:rPr lang="en-GB" sz="1600" dirty="0">
                <a:solidFill>
                  <a:schemeClr val="dk1"/>
                </a:solidFill>
                <a:latin typeface="Times New Roman"/>
                <a:ea typeface="Times New Roman"/>
                <a:cs typeface="Times New Roman"/>
                <a:sym typeface="Times New Roman"/>
              </a:rPr>
              <a:t>Front end</a:t>
            </a:r>
            <a:r>
              <a:rPr lang="en-GB" sz="1400" dirty="0">
                <a:solidFill>
                  <a:schemeClr val="dk1"/>
                </a:solidFill>
                <a:latin typeface="Times New Roman"/>
                <a:ea typeface="Times New Roman"/>
                <a:cs typeface="Times New Roman"/>
                <a:sym typeface="Times New Roman"/>
              </a:rPr>
              <a:t>: HTML, CSS</a:t>
            </a:r>
          </a:p>
          <a:p>
            <a:pPr marL="457200" lvl="0" indent="0" algn="l" rtl="0">
              <a:lnSpc>
                <a:spcPct val="115000"/>
              </a:lnSpc>
              <a:spcBef>
                <a:spcPts val="1200"/>
              </a:spcBef>
              <a:spcAft>
                <a:spcPts val="0"/>
              </a:spcAft>
              <a:buNone/>
            </a:pPr>
            <a:r>
              <a:rPr lang="en-GB" sz="1700" b="1" dirty="0">
                <a:solidFill>
                  <a:schemeClr val="dk1"/>
                </a:solidFill>
                <a:latin typeface="Times New Roman"/>
                <a:ea typeface="Times New Roman"/>
                <a:cs typeface="Times New Roman"/>
                <a:sym typeface="Times New Roman"/>
              </a:rPr>
              <a:t>Backend:</a:t>
            </a:r>
          </a:p>
          <a:p>
            <a:pPr marL="914400" lvl="1" indent="-330200" algn="l" rtl="0">
              <a:lnSpc>
                <a:spcPct val="115000"/>
              </a:lnSpc>
              <a:spcBef>
                <a:spcPts val="1200"/>
              </a:spcBef>
              <a:spcAft>
                <a:spcPts val="0"/>
              </a:spcAft>
              <a:buClr>
                <a:schemeClr val="dk1"/>
              </a:buClr>
              <a:buSzPts val="1600"/>
              <a:buFont typeface="Times New Roman"/>
              <a:buChar char="○"/>
            </a:pPr>
            <a:r>
              <a:rPr lang="en-GB" sz="1600" dirty="0">
                <a:solidFill>
                  <a:schemeClr val="dk1"/>
                </a:solidFill>
                <a:latin typeface="Times New Roman"/>
                <a:ea typeface="Times New Roman"/>
                <a:cs typeface="Times New Roman"/>
                <a:sym typeface="Times New Roman"/>
              </a:rPr>
              <a:t>Frameworks: Flask for the server-side application.</a:t>
            </a:r>
          </a:p>
          <a:p>
            <a:pPr marL="914400" lvl="1" indent="-330200" algn="l" rtl="0">
              <a:lnSpc>
                <a:spcPct val="115000"/>
              </a:lnSpc>
              <a:spcBef>
                <a:spcPts val="0"/>
              </a:spcBef>
              <a:spcAft>
                <a:spcPts val="0"/>
              </a:spcAft>
              <a:buClr>
                <a:schemeClr val="dk1"/>
              </a:buClr>
              <a:buSzPts val="1600"/>
              <a:buFont typeface="Times New Roman"/>
              <a:buChar char="○"/>
            </a:pPr>
            <a:r>
              <a:rPr lang="en-GB" sz="1600" dirty="0">
                <a:solidFill>
                  <a:schemeClr val="dk1"/>
                </a:solidFill>
                <a:latin typeface="Times New Roman"/>
                <a:ea typeface="Times New Roman"/>
                <a:cs typeface="Times New Roman"/>
                <a:sym typeface="Times New Roman"/>
              </a:rPr>
              <a:t>Database: Pinecone(Vector Database)</a:t>
            </a:r>
          </a:p>
          <a:p>
            <a:pPr marL="914400" lvl="1" indent="-330200" algn="l" rtl="0">
              <a:lnSpc>
                <a:spcPct val="115000"/>
              </a:lnSpc>
              <a:spcBef>
                <a:spcPts val="0"/>
              </a:spcBef>
              <a:spcAft>
                <a:spcPts val="0"/>
              </a:spcAft>
              <a:buClr>
                <a:schemeClr val="dk1"/>
              </a:buClr>
              <a:buSzPts val="1600"/>
              <a:buFont typeface="Times New Roman"/>
              <a:buChar char="○"/>
            </a:pPr>
            <a:r>
              <a:rPr lang="en-GB" sz="1600" dirty="0">
                <a:solidFill>
                  <a:schemeClr val="dk1"/>
                </a:solidFill>
                <a:latin typeface="Times New Roman"/>
                <a:ea typeface="Times New Roman"/>
                <a:cs typeface="Times New Roman"/>
                <a:sym typeface="Times New Roman"/>
              </a:rPr>
              <a:t>Model : Llama 2. </a:t>
            </a:r>
          </a:p>
          <a:p>
            <a:pPr marL="584200" lvl="1" indent="0" algn="l" rtl="0">
              <a:lnSpc>
                <a:spcPct val="115000"/>
              </a:lnSpc>
              <a:spcBef>
                <a:spcPts val="0"/>
              </a:spcBef>
              <a:spcAft>
                <a:spcPts val="0"/>
              </a:spcAft>
              <a:buClr>
                <a:schemeClr val="dk1"/>
              </a:buClr>
              <a:buSzPts val="1600"/>
              <a:buNone/>
            </a:pPr>
            <a:endParaRPr lang="en-GB" sz="1600" dirty="0">
              <a:latin typeface="Times New Roman"/>
              <a:ea typeface="Times New Roman"/>
              <a:cs typeface="Times New Roman"/>
              <a:sym typeface="Times New Roman"/>
            </a:endParaRPr>
          </a:p>
          <a:p>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95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44EB-1836-7AB6-9812-C5AE2E19260C}"/>
              </a:ext>
            </a:extLst>
          </p:cNvPr>
          <p:cNvSpPr>
            <a:spLocks noGrp="1"/>
          </p:cNvSpPr>
          <p:nvPr>
            <p:ph type="title"/>
          </p:nvPr>
        </p:nvSpPr>
        <p:spPr>
          <a:xfrm>
            <a:off x="311699" y="433293"/>
            <a:ext cx="8520600" cy="763500"/>
          </a:xfrm>
        </p:spPr>
        <p:txBody>
          <a:bodyPr/>
          <a:lstStyle/>
          <a:p>
            <a:r>
              <a:rPr lang="en-GB" sz="2800" dirty="0">
                <a:latin typeface="Times New Roman" panose="02020603050405020304" pitchFamily="18" charset="0"/>
                <a:cs typeface="Times New Roman" panose="02020603050405020304" pitchFamily="18" charset="0"/>
              </a:rPr>
              <a:t>Design and Framework</a:t>
            </a:r>
            <a:br>
              <a:rPr lang="en-GB" sz="2800"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D890ECCA-806E-D928-75F6-39C1730779D9}"/>
              </a:ext>
            </a:extLst>
          </p:cNvPr>
          <p:cNvSpPr>
            <a:spLocks noGrp="1"/>
          </p:cNvSpPr>
          <p:nvPr>
            <p:ph type="body" idx="1"/>
          </p:nvPr>
        </p:nvSpPr>
        <p:spPr>
          <a:xfrm>
            <a:off x="311700" y="1225485"/>
            <a:ext cx="8520600" cy="4866348"/>
          </a:xfrm>
        </p:spPr>
        <p:txBody>
          <a:bodyPr/>
          <a:lstStyle/>
          <a:p>
            <a:endParaRPr lang="en-IN" dirty="0"/>
          </a:p>
        </p:txBody>
      </p:sp>
      <p:pic>
        <p:nvPicPr>
          <p:cNvPr id="5" name="Picture 4">
            <a:extLst>
              <a:ext uri="{FF2B5EF4-FFF2-40B4-BE49-F238E27FC236}">
                <a16:creationId xmlns:a16="http://schemas.microsoft.com/office/drawing/2014/main" id="{6EFD9730-A6F8-36D4-29A0-A48C3E96AC5C}"/>
              </a:ext>
            </a:extLst>
          </p:cNvPr>
          <p:cNvPicPr>
            <a:picLocks noChangeAspect="1"/>
          </p:cNvPicPr>
          <p:nvPr/>
        </p:nvPicPr>
        <p:blipFill>
          <a:blip r:embed="rId2"/>
          <a:stretch>
            <a:fillRect/>
          </a:stretch>
        </p:blipFill>
        <p:spPr>
          <a:xfrm>
            <a:off x="166072" y="1168101"/>
            <a:ext cx="8811855" cy="4866349"/>
          </a:xfrm>
          <a:prstGeom prst="rect">
            <a:avLst/>
          </a:prstGeom>
        </p:spPr>
      </p:pic>
    </p:spTree>
    <p:extLst>
      <p:ext uri="{BB962C8B-B14F-4D97-AF65-F5344CB8AC3E}">
        <p14:creationId xmlns:p14="http://schemas.microsoft.com/office/powerpoint/2010/main" val="222620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759-8E40-1CB9-B07C-CBA88A7B397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Implementation Details</a:t>
            </a:r>
            <a:br>
              <a:rPr lang="en-GB" sz="2800" dirty="0">
                <a:latin typeface="Times New Roman" panose="02020603050405020304" pitchFamily="18"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F171FC37-8597-3A6B-6EB4-DF8265BA4DD0}"/>
              </a:ext>
            </a:extLst>
          </p:cNvPr>
          <p:cNvPicPr>
            <a:picLocks noChangeAspect="1"/>
          </p:cNvPicPr>
          <p:nvPr/>
        </p:nvPicPr>
        <p:blipFill>
          <a:blip r:embed="rId2"/>
          <a:stretch>
            <a:fillRect/>
          </a:stretch>
        </p:blipFill>
        <p:spPr>
          <a:xfrm>
            <a:off x="704893" y="1168361"/>
            <a:ext cx="7497275" cy="5096272"/>
          </a:xfrm>
          <a:prstGeom prst="rect">
            <a:avLst/>
          </a:prstGeom>
        </p:spPr>
      </p:pic>
    </p:spTree>
    <p:extLst>
      <p:ext uri="{BB962C8B-B14F-4D97-AF65-F5344CB8AC3E}">
        <p14:creationId xmlns:p14="http://schemas.microsoft.com/office/powerpoint/2010/main" val="2128691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759-8E40-1CB9-B07C-CBA88A7B397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Implementation Details</a:t>
            </a:r>
            <a:br>
              <a:rPr lang="en-GB" sz="2800" dirty="0">
                <a:latin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828BBFC4-F403-13E4-0320-349A724CE760}"/>
              </a:ext>
            </a:extLst>
          </p:cNvPr>
          <p:cNvPicPr>
            <a:picLocks noChangeAspect="1"/>
          </p:cNvPicPr>
          <p:nvPr/>
        </p:nvPicPr>
        <p:blipFill>
          <a:blip r:embed="rId2"/>
          <a:stretch>
            <a:fillRect/>
          </a:stretch>
        </p:blipFill>
        <p:spPr>
          <a:xfrm>
            <a:off x="722376" y="1176001"/>
            <a:ext cx="7501792" cy="4987055"/>
          </a:xfrm>
          <a:prstGeom prst="rect">
            <a:avLst/>
          </a:prstGeom>
        </p:spPr>
      </p:pic>
    </p:spTree>
    <p:extLst>
      <p:ext uri="{BB962C8B-B14F-4D97-AF65-F5344CB8AC3E}">
        <p14:creationId xmlns:p14="http://schemas.microsoft.com/office/powerpoint/2010/main" val="425057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759-8E40-1CB9-B07C-CBA88A7B397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Implementation Details</a:t>
            </a:r>
            <a:br>
              <a:rPr lang="en-GB" sz="2800" dirty="0">
                <a:latin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E4E0F526-BCDB-F276-3678-3C479B7D049F}"/>
              </a:ext>
            </a:extLst>
          </p:cNvPr>
          <p:cNvPicPr>
            <a:picLocks noChangeAspect="1"/>
          </p:cNvPicPr>
          <p:nvPr/>
        </p:nvPicPr>
        <p:blipFill>
          <a:blip r:embed="rId2"/>
          <a:stretch>
            <a:fillRect/>
          </a:stretch>
        </p:blipFill>
        <p:spPr>
          <a:xfrm>
            <a:off x="985378" y="1115568"/>
            <a:ext cx="7173243" cy="5250151"/>
          </a:xfrm>
          <a:prstGeom prst="rect">
            <a:avLst/>
          </a:prstGeom>
        </p:spPr>
      </p:pic>
    </p:spTree>
    <p:extLst>
      <p:ext uri="{BB962C8B-B14F-4D97-AF65-F5344CB8AC3E}">
        <p14:creationId xmlns:p14="http://schemas.microsoft.com/office/powerpoint/2010/main" val="552941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759-8E40-1CB9-B07C-CBA88A7B397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Implementation Details</a:t>
            </a:r>
            <a:br>
              <a:rPr lang="en-GB" sz="2800" dirty="0">
                <a:latin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F9126996-36C2-027E-54A3-71BA60E779D3}"/>
              </a:ext>
            </a:extLst>
          </p:cNvPr>
          <p:cNvPicPr>
            <a:picLocks noChangeAspect="1"/>
          </p:cNvPicPr>
          <p:nvPr/>
        </p:nvPicPr>
        <p:blipFill>
          <a:blip r:embed="rId2"/>
          <a:stretch>
            <a:fillRect/>
          </a:stretch>
        </p:blipFill>
        <p:spPr>
          <a:xfrm>
            <a:off x="875586" y="1066990"/>
            <a:ext cx="7392827" cy="5197643"/>
          </a:xfrm>
          <a:prstGeom prst="rect">
            <a:avLst/>
          </a:prstGeom>
        </p:spPr>
      </p:pic>
    </p:spTree>
    <p:extLst>
      <p:ext uri="{BB962C8B-B14F-4D97-AF65-F5344CB8AC3E}">
        <p14:creationId xmlns:p14="http://schemas.microsoft.com/office/powerpoint/2010/main" val="2973462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759-8E40-1CB9-B07C-CBA88A7B397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Implementation Details</a:t>
            </a:r>
            <a:br>
              <a:rPr lang="en-GB" sz="2800" dirty="0">
                <a:latin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441B34B1-1CB2-19B8-D85D-5BCB160457B4}"/>
              </a:ext>
            </a:extLst>
          </p:cNvPr>
          <p:cNvPicPr>
            <a:picLocks noChangeAspect="1"/>
          </p:cNvPicPr>
          <p:nvPr/>
        </p:nvPicPr>
        <p:blipFill>
          <a:blip r:embed="rId2"/>
          <a:stretch>
            <a:fillRect/>
          </a:stretch>
        </p:blipFill>
        <p:spPr>
          <a:xfrm>
            <a:off x="975013" y="1156661"/>
            <a:ext cx="7336883" cy="5135404"/>
          </a:xfrm>
          <a:prstGeom prst="rect">
            <a:avLst/>
          </a:prstGeom>
        </p:spPr>
      </p:pic>
    </p:spTree>
    <p:extLst>
      <p:ext uri="{BB962C8B-B14F-4D97-AF65-F5344CB8AC3E}">
        <p14:creationId xmlns:p14="http://schemas.microsoft.com/office/powerpoint/2010/main" val="142186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759-8E40-1CB9-B07C-CBA88A7B397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Implementation Details</a:t>
            </a:r>
            <a:br>
              <a:rPr lang="en-GB" sz="2800" dirty="0">
                <a:latin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DF89B6D5-0B7E-0AE4-7E04-EA509543A377}"/>
              </a:ext>
            </a:extLst>
          </p:cNvPr>
          <p:cNvPicPr>
            <a:picLocks noChangeAspect="1"/>
          </p:cNvPicPr>
          <p:nvPr/>
        </p:nvPicPr>
        <p:blipFill>
          <a:blip r:embed="rId2"/>
          <a:stretch>
            <a:fillRect/>
          </a:stretch>
        </p:blipFill>
        <p:spPr>
          <a:xfrm>
            <a:off x="494946" y="1119912"/>
            <a:ext cx="8054693" cy="5111596"/>
          </a:xfrm>
          <a:prstGeom prst="rect">
            <a:avLst/>
          </a:prstGeom>
        </p:spPr>
      </p:pic>
    </p:spTree>
    <p:extLst>
      <p:ext uri="{BB962C8B-B14F-4D97-AF65-F5344CB8AC3E}">
        <p14:creationId xmlns:p14="http://schemas.microsoft.com/office/powerpoint/2010/main" val="135614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892F-53C2-4A45-1E51-C7B6FE736C8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and Discussion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1B27193-F115-D4C0-37E1-110BBD941FAB}"/>
              </a:ext>
            </a:extLst>
          </p:cNvPr>
          <p:cNvPicPr>
            <a:picLocks noChangeAspect="1"/>
          </p:cNvPicPr>
          <p:nvPr/>
        </p:nvPicPr>
        <p:blipFill>
          <a:blip r:embed="rId2"/>
          <a:stretch>
            <a:fillRect/>
          </a:stretch>
        </p:blipFill>
        <p:spPr>
          <a:xfrm>
            <a:off x="311700" y="1271016"/>
            <a:ext cx="8392160" cy="4720590"/>
          </a:xfrm>
          <a:prstGeom prst="rect">
            <a:avLst/>
          </a:prstGeom>
        </p:spPr>
      </p:pic>
    </p:spTree>
    <p:extLst>
      <p:ext uri="{BB962C8B-B14F-4D97-AF65-F5344CB8AC3E}">
        <p14:creationId xmlns:p14="http://schemas.microsoft.com/office/powerpoint/2010/main" val="384575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892F-53C2-4A45-1E51-C7B6FE736C8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and Discussion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ECCA79-B736-11BC-6A8F-73AA61F46D26}"/>
              </a:ext>
            </a:extLst>
          </p:cNvPr>
          <p:cNvPicPr>
            <a:picLocks noChangeAspect="1"/>
          </p:cNvPicPr>
          <p:nvPr/>
        </p:nvPicPr>
        <p:blipFill>
          <a:blip r:embed="rId2"/>
          <a:stretch>
            <a:fillRect/>
          </a:stretch>
        </p:blipFill>
        <p:spPr>
          <a:xfrm>
            <a:off x="293836" y="1186434"/>
            <a:ext cx="8538464" cy="4802886"/>
          </a:xfrm>
          <a:prstGeom prst="rect">
            <a:avLst/>
          </a:prstGeom>
        </p:spPr>
      </p:pic>
    </p:spTree>
    <p:extLst>
      <p:ext uri="{BB962C8B-B14F-4D97-AF65-F5344CB8AC3E}">
        <p14:creationId xmlns:p14="http://schemas.microsoft.com/office/powerpoint/2010/main" val="179351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118" name="Shape 11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342900" indent="-342900">
              <a:spcAft>
                <a:spcPts val="600"/>
              </a:spcAft>
            </a:pPr>
            <a:r>
              <a:rPr lang="en-GB" sz="2400" dirty="0">
                <a:latin typeface="Times New Roman" panose="02020603050405020304" pitchFamily="18" charset="0"/>
                <a:cs typeface="Times New Roman" panose="02020603050405020304" pitchFamily="18" charset="0"/>
              </a:rPr>
              <a:t>Abstract</a:t>
            </a:r>
          </a:p>
          <a:p>
            <a:pPr marL="342900" indent="-342900">
              <a:spcAft>
                <a:spcPts val="600"/>
              </a:spcAft>
            </a:pPr>
            <a:r>
              <a:rPr lang="en-GB" sz="2400" dirty="0">
                <a:latin typeface="Times New Roman" panose="02020603050405020304" pitchFamily="18" charset="0"/>
                <a:cs typeface="Times New Roman" panose="02020603050405020304" pitchFamily="18" charset="0"/>
              </a:rPr>
              <a:t>Problem Statement and Objectives</a:t>
            </a:r>
          </a:p>
          <a:p>
            <a:pPr marL="342900" indent="-342900">
              <a:spcAft>
                <a:spcPts val="600"/>
              </a:spcAft>
            </a:pPr>
            <a:r>
              <a:rPr lang="en-GB" sz="2400" dirty="0">
                <a:latin typeface="Times New Roman" panose="02020603050405020304" pitchFamily="18" charset="0"/>
                <a:cs typeface="Times New Roman" panose="02020603050405020304" pitchFamily="18" charset="0"/>
              </a:rPr>
              <a:t>Literature Review/ Background Study</a:t>
            </a:r>
          </a:p>
          <a:p>
            <a:pPr marL="342900" indent="-342900">
              <a:spcAft>
                <a:spcPts val="600"/>
              </a:spcAft>
            </a:pPr>
            <a:r>
              <a:rPr lang="en-GB" sz="2400" dirty="0">
                <a:latin typeface="Times New Roman" panose="02020603050405020304" pitchFamily="18" charset="0"/>
                <a:cs typeface="Times New Roman" panose="02020603050405020304" pitchFamily="18" charset="0"/>
              </a:rPr>
              <a:t>Hardware and Software Requirements</a:t>
            </a:r>
          </a:p>
          <a:p>
            <a:pPr marL="342900" indent="-342900">
              <a:spcAft>
                <a:spcPts val="600"/>
              </a:spcAft>
            </a:pPr>
            <a:r>
              <a:rPr lang="en-GB" sz="2400" dirty="0">
                <a:latin typeface="Times New Roman" panose="02020603050405020304" pitchFamily="18" charset="0"/>
                <a:cs typeface="Times New Roman" panose="02020603050405020304" pitchFamily="18" charset="0"/>
              </a:rPr>
              <a:t>Design and Framework</a:t>
            </a:r>
          </a:p>
          <a:p>
            <a:pPr marL="342900" indent="-342900">
              <a:spcAft>
                <a:spcPts val="600"/>
              </a:spcAft>
            </a:pPr>
            <a:r>
              <a:rPr lang="en-GB" sz="2400" dirty="0">
                <a:latin typeface="Times New Roman" panose="02020603050405020304" pitchFamily="18" charset="0"/>
                <a:cs typeface="Times New Roman" panose="02020603050405020304" pitchFamily="18" charset="0"/>
              </a:rPr>
              <a:t>Implementation Details</a:t>
            </a:r>
          </a:p>
          <a:p>
            <a:pPr marL="342900" indent="-342900">
              <a:spcAft>
                <a:spcPts val="600"/>
              </a:spcAft>
            </a:pPr>
            <a:r>
              <a:rPr lang="en-GB" sz="2400" dirty="0">
                <a:latin typeface="Times New Roman" panose="02020603050405020304" pitchFamily="18" charset="0"/>
                <a:cs typeface="Times New Roman" panose="02020603050405020304" pitchFamily="18" charset="0"/>
              </a:rPr>
              <a:t>Results and Discussions</a:t>
            </a:r>
          </a:p>
          <a:p>
            <a:pPr marL="342900" indent="-342900">
              <a:spcAft>
                <a:spcPts val="600"/>
              </a:spcAft>
            </a:pPr>
            <a:r>
              <a:rPr lang="en-GB" sz="2400" dirty="0">
                <a:latin typeface="Times New Roman" panose="02020603050405020304" pitchFamily="18" charset="0"/>
                <a:cs typeface="Times New Roman" panose="02020603050405020304" pitchFamily="18" charset="0"/>
              </a:rPr>
              <a:t>Conclusion and Future scope</a:t>
            </a:r>
          </a:p>
          <a:p>
            <a:pPr marL="342900" indent="-342900">
              <a:spcAft>
                <a:spcPts val="600"/>
              </a:spcAft>
            </a:pPr>
            <a:r>
              <a:rPr lang="en-GB" sz="2400" dirty="0">
                <a:latin typeface="Times New Roman" panose="02020603050405020304" pitchFamily="18" charset="0"/>
                <a:cs typeface="Times New Roman" panose="02020603050405020304" pitchFamily="18" charset="0"/>
              </a:rPr>
              <a:t>Learning Outcomes</a:t>
            </a:r>
          </a:p>
          <a:p>
            <a:pPr marL="342900" indent="-342900">
              <a:spcAft>
                <a:spcPts val="600"/>
              </a:spcAft>
            </a:pPr>
            <a:r>
              <a:rPr lang="en-GB" sz="2400" dirty="0">
                <a:latin typeface="Times New Roman" panose="02020603050405020304" pitchFamily="18" charset="0"/>
                <a:cs typeface="Times New Roman" panose="02020603050405020304" pitchFamily="18" charset="0"/>
              </a:rPr>
              <a:t>References</a:t>
            </a:r>
          </a:p>
          <a:p>
            <a:pPr marL="0" lvl="0" indent="0">
              <a:spcBef>
                <a:spcPts val="0"/>
              </a:spcBef>
              <a:spcAft>
                <a:spcPts val="6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892F-53C2-4A45-1E51-C7B6FE736C8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and Discussion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237B30-2474-6F16-4791-870E5ECEB64D}"/>
              </a:ext>
            </a:extLst>
          </p:cNvPr>
          <p:cNvPicPr>
            <a:picLocks noChangeAspect="1"/>
          </p:cNvPicPr>
          <p:nvPr/>
        </p:nvPicPr>
        <p:blipFill>
          <a:blip r:embed="rId2"/>
          <a:stretch>
            <a:fillRect/>
          </a:stretch>
        </p:blipFill>
        <p:spPr>
          <a:xfrm>
            <a:off x="277580" y="1250442"/>
            <a:ext cx="8554720" cy="4812030"/>
          </a:xfrm>
          <a:prstGeom prst="rect">
            <a:avLst/>
          </a:prstGeom>
        </p:spPr>
      </p:pic>
    </p:spTree>
    <p:extLst>
      <p:ext uri="{BB962C8B-B14F-4D97-AF65-F5344CB8AC3E}">
        <p14:creationId xmlns:p14="http://schemas.microsoft.com/office/powerpoint/2010/main" val="3224272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892F-53C2-4A45-1E51-C7B6FE736C8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and Discussion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C275565-1F24-8408-B5A5-E2CCC1AC3202}"/>
              </a:ext>
            </a:extLst>
          </p:cNvPr>
          <p:cNvPicPr>
            <a:picLocks noChangeAspect="1"/>
          </p:cNvPicPr>
          <p:nvPr/>
        </p:nvPicPr>
        <p:blipFill>
          <a:blip r:embed="rId2"/>
          <a:stretch>
            <a:fillRect/>
          </a:stretch>
        </p:blipFill>
        <p:spPr>
          <a:xfrm>
            <a:off x="311700" y="1259586"/>
            <a:ext cx="8554720" cy="4812030"/>
          </a:xfrm>
          <a:prstGeom prst="rect">
            <a:avLst/>
          </a:prstGeom>
        </p:spPr>
      </p:pic>
    </p:spTree>
    <p:extLst>
      <p:ext uri="{BB962C8B-B14F-4D97-AF65-F5344CB8AC3E}">
        <p14:creationId xmlns:p14="http://schemas.microsoft.com/office/powerpoint/2010/main" val="1170162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759-8E40-1CB9-B07C-CBA88A7B397A}"/>
              </a:ext>
            </a:extLst>
          </p:cNvPr>
          <p:cNvSpPr>
            <a:spLocks noGrp="1"/>
          </p:cNvSpPr>
          <p:nvPr>
            <p:ph type="title"/>
          </p:nvPr>
        </p:nvSpPr>
        <p:spPr/>
        <p:txBody>
          <a:bodyPr/>
          <a:lstStyle/>
          <a:p>
            <a:r>
              <a:rPr lang="en-GB" sz="2800" dirty="0">
                <a:latin typeface="Times New Roman" panose="02020603050405020304" pitchFamily="18" charset="0"/>
                <a:cs typeface="Times New Roman" panose="02020603050405020304" pitchFamily="18" charset="0"/>
              </a:rPr>
              <a:t>Conclusion</a:t>
            </a:r>
            <a:br>
              <a:rPr lang="en-GB" sz="2800"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0F403F4B-306B-79BB-CBAA-AEE3E34F5C7F}"/>
              </a:ext>
            </a:extLst>
          </p:cNvPr>
          <p:cNvSpPr>
            <a:spLocks noGrp="1"/>
          </p:cNvSpPr>
          <p:nvPr>
            <p:ph type="body" idx="1"/>
          </p:nvPr>
        </p:nvSpPr>
        <p:spPr>
          <a:xfrm>
            <a:off x="311700" y="1206631"/>
            <a:ext cx="8520600" cy="4885202"/>
          </a:xfrm>
        </p:spPr>
        <p:txBody>
          <a:bodyPr/>
          <a:lstStyle/>
          <a:p>
            <a:pPr marL="88900" indent="0">
              <a:lnSpc>
                <a:spcPct val="150000"/>
              </a:lnSpc>
              <a:buNone/>
            </a:pPr>
            <a:r>
              <a:rPr lang="en-US" sz="1600" dirty="0">
                <a:latin typeface="Times New Roman" panose="02020603050405020304" pitchFamily="18" charset="0"/>
                <a:cs typeface="Times New Roman" panose="02020603050405020304" pitchFamily="18" charset="0"/>
              </a:rPr>
              <a:t>Two major objectives were successfully accomplished:</a:t>
            </a:r>
          </a:p>
          <a:p>
            <a:pPr>
              <a:lnSpc>
                <a:spcPct val="150000"/>
              </a:lnSpc>
            </a:pPr>
            <a:r>
              <a:rPr lang="en-US" sz="1600" dirty="0">
                <a:latin typeface="Times New Roman" panose="02020603050405020304" pitchFamily="18" charset="0"/>
                <a:cs typeface="Times New Roman" panose="02020603050405020304" pitchFamily="18" charset="0"/>
              </a:rPr>
              <a:t>User-Friendly Interface: The development of a seamless, intuitive interface ensures that users can easily interact with the chatbot. This allows them to submit medical queries and receive answers in real time, while also offering the ability to upload medical reports for future analysis. </a:t>
            </a:r>
          </a:p>
          <a:p>
            <a:pPr>
              <a:lnSpc>
                <a:spcPct val="150000"/>
              </a:lnSpc>
            </a:pPr>
            <a:r>
              <a:rPr lang="en-US" sz="1600" dirty="0">
                <a:latin typeface="Times New Roman" panose="02020603050405020304" pitchFamily="18" charset="0"/>
                <a:cs typeface="Times New Roman" panose="02020603050405020304" pitchFamily="18" charset="0"/>
              </a:rPr>
              <a:t> Medical Query Understanding: The chatbot demonstrates a strong ability to understand and respond to a wide variety of medical queries. Through the use of semantic indexing and nearest-neighbor search, it provides answers that are both relevant and precise, enhancing the user experience</a:t>
            </a:r>
            <a:r>
              <a:rPr lang="en-US" dirty="0"/>
              <a:t>. </a:t>
            </a:r>
            <a:endParaRPr lang="en-IN" dirty="0"/>
          </a:p>
        </p:txBody>
      </p:sp>
    </p:spTree>
    <p:extLst>
      <p:ext uri="{BB962C8B-B14F-4D97-AF65-F5344CB8AC3E}">
        <p14:creationId xmlns:p14="http://schemas.microsoft.com/office/powerpoint/2010/main" val="1274165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F9141-4FBD-F6EF-D9A8-DF8F5F2ABFCD}"/>
              </a:ext>
            </a:extLst>
          </p:cNvPr>
          <p:cNvSpPr>
            <a:spLocks noGrp="1"/>
          </p:cNvSpPr>
          <p:nvPr>
            <p:ph type="title"/>
          </p:nvPr>
        </p:nvSpPr>
        <p:spPr>
          <a:xfrm>
            <a:off x="311700" y="480246"/>
            <a:ext cx="8520600" cy="763500"/>
          </a:xfrm>
        </p:spPr>
        <p:txBody>
          <a:bodyPr/>
          <a:lstStyle/>
          <a:p>
            <a:r>
              <a:rPr lang="en-US" dirty="0"/>
              <a:t>Future Scope</a:t>
            </a:r>
          </a:p>
        </p:txBody>
      </p:sp>
      <p:sp>
        <p:nvSpPr>
          <p:cNvPr id="3" name="Text Placeholder 2">
            <a:extLst>
              <a:ext uri="{FF2B5EF4-FFF2-40B4-BE49-F238E27FC236}">
                <a16:creationId xmlns:a16="http://schemas.microsoft.com/office/drawing/2014/main" id="{DDB08D76-B7F1-7459-A2FB-EE0A803B4CC7}"/>
              </a:ext>
            </a:extLst>
          </p:cNvPr>
          <p:cNvSpPr>
            <a:spLocks noGrp="1"/>
          </p:cNvSpPr>
          <p:nvPr>
            <p:ph type="body" idx="1"/>
          </p:nvPr>
        </p:nvSpPr>
        <p:spPr>
          <a:xfrm>
            <a:off x="311700" y="1159497"/>
            <a:ext cx="8520600" cy="4932336"/>
          </a:xfrm>
        </p:spPr>
        <p:txBody>
          <a:bodyPr/>
          <a:lstStyle/>
          <a:p>
            <a:pPr>
              <a:lnSpc>
                <a:spcPct val="150000"/>
              </a:lnSpc>
            </a:pPr>
            <a:r>
              <a:rPr lang="en-US" sz="1600" dirty="0">
                <a:latin typeface="Times New Roman" panose="02020603050405020304" pitchFamily="18" charset="0"/>
                <a:cs typeface="Times New Roman" panose="02020603050405020304" pitchFamily="18" charset="0"/>
              </a:rPr>
              <a:t> Expansion of Medical Knowledge: To further improve its capabilities, the chatbot's knowledge base can be regularly updated with new medical research, ensuring that it remains current with advancements in the healthcare domain. Integrating real-time research and up-to-date medical guidelines would further improve response accuracy. </a:t>
            </a:r>
          </a:p>
          <a:p>
            <a:pPr>
              <a:lnSpc>
                <a:spcPct val="150000"/>
              </a:lnSpc>
            </a:pPr>
            <a:r>
              <a:rPr lang="en-US" sz="1600" dirty="0">
                <a:latin typeface="Times New Roman" panose="02020603050405020304" pitchFamily="18" charset="0"/>
                <a:cs typeface="Times New Roman" panose="02020603050405020304" pitchFamily="18" charset="0"/>
              </a:rPr>
              <a:t> Enhanced Conversational Abilities: Another future enhancement involves improving the chatbot's conversational flow, allowing it to handle more complex medical interactions. By incorporating advanced dialogue systems, it can engage in multi-turn conversations, thus improving user satisfaction and creating a more natural interaction experience.</a:t>
            </a:r>
          </a:p>
          <a:p>
            <a:pPr>
              <a:lnSpc>
                <a:spcPct val="150000"/>
              </a:lnSpc>
            </a:pPr>
            <a:r>
              <a:rPr lang="en-US" sz="1600" dirty="0">
                <a:latin typeface="Times New Roman" panose="02020603050405020304" pitchFamily="18" charset="0"/>
                <a:cs typeface="Times New Roman" panose="02020603050405020304" pitchFamily="18" charset="0"/>
              </a:rPr>
              <a:t> Support for Multilingual Queries: Expanding the chatbot's language capabilities to support multiple languages would make it more accessible to non-English speakers. Incorporating multilingual NLP models could increase its reach and usability across diverse populations. </a:t>
            </a:r>
          </a:p>
        </p:txBody>
      </p:sp>
    </p:spTree>
    <p:extLst>
      <p:ext uri="{BB962C8B-B14F-4D97-AF65-F5344CB8AC3E}">
        <p14:creationId xmlns:p14="http://schemas.microsoft.com/office/powerpoint/2010/main" val="2089250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759-8E40-1CB9-B07C-CBA88A7B397A}"/>
              </a:ext>
            </a:extLst>
          </p:cNvPr>
          <p:cNvSpPr>
            <a:spLocks noGrp="1"/>
          </p:cNvSpPr>
          <p:nvPr>
            <p:ph type="title"/>
          </p:nvPr>
        </p:nvSpPr>
        <p:spPr/>
        <p:txBody>
          <a:bodyPr/>
          <a:lstStyle/>
          <a:p>
            <a:r>
              <a:rPr lang="en-GB" sz="2800" dirty="0">
                <a:latin typeface="Times New Roman" panose="02020603050405020304" pitchFamily="18" charset="0"/>
                <a:cs typeface="Times New Roman" panose="02020603050405020304" pitchFamily="18" charset="0"/>
              </a:rPr>
              <a:t>Learning Outcomes</a:t>
            </a:r>
            <a:endParaRPr lang="en-IN" dirty="0"/>
          </a:p>
        </p:txBody>
      </p:sp>
      <p:sp>
        <p:nvSpPr>
          <p:cNvPr id="3" name="Text Placeholder 2">
            <a:extLst>
              <a:ext uri="{FF2B5EF4-FFF2-40B4-BE49-F238E27FC236}">
                <a16:creationId xmlns:a16="http://schemas.microsoft.com/office/drawing/2014/main" id="{0F403F4B-306B-79BB-CBAA-AEE3E34F5C7F}"/>
              </a:ext>
            </a:extLst>
          </p:cNvPr>
          <p:cNvSpPr>
            <a:spLocks noGrp="1"/>
          </p:cNvSpPr>
          <p:nvPr>
            <p:ph type="body"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Gain a deep understanding of transformer architecture like LLAMA2.</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 how to use vector databases like pinecone for storing and querying text embeddings.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Development.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804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71411"/>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24" name="Shape 124"/>
          <p:cNvSpPr txBox="1">
            <a:spLocks noGrp="1"/>
          </p:cNvSpPr>
          <p:nvPr>
            <p:ph type="body" idx="1"/>
          </p:nvPr>
        </p:nvSpPr>
        <p:spPr>
          <a:xfrm>
            <a:off x="311700" y="1536976"/>
            <a:ext cx="8403675" cy="4212659"/>
          </a:xfrm>
          <a:prstGeom prst="rect">
            <a:avLst/>
          </a:prstGeom>
        </p:spPr>
        <p:txBody>
          <a:bodyPr spcFirstLastPara="1" wrap="square" lIns="91425" tIns="91425" rIns="91425" bIns="91425" anchor="t" anchorCtr="0">
            <a:noAutofit/>
          </a:bodyPr>
          <a:lstStyle/>
          <a:p>
            <a:endParaRPr lang="en-IN" sz="2500" dirty="0">
              <a:latin typeface="Book Antiqua" panose="02040602050305030304" pitchFamily="18" charset="0"/>
            </a:endParaRPr>
          </a:p>
          <a:p>
            <a:endParaRPr lang="en-IN" sz="2500" dirty="0">
              <a:latin typeface="Book Antiqua" panose="02040602050305030304" pitchFamily="18" charset="0"/>
            </a:endParaRPr>
          </a:p>
          <a:p>
            <a:endParaRPr lang="en-IN" sz="2500" dirty="0">
              <a:latin typeface="Book Antiqua" panose="02040602050305030304" pitchFamily="18" charset="0"/>
            </a:endParaRPr>
          </a:p>
          <a:p>
            <a:pPr marL="88900" indent="0">
              <a:buNone/>
            </a:pPr>
            <a:endParaRPr lang="en-IN" sz="2500" dirty="0">
              <a:latin typeface="Book Antiqua" panose="02040602050305030304" pitchFamily="18" charset="0"/>
            </a:endParaRPr>
          </a:p>
        </p:txBody>
      </p:sp>
      <p:sp>
        <p:nvSpPr>
          <p:cNvPr id="6" name="Shape 124"/>
          <p:cNvSpPr txBox="1">
            <a:spLocks/>
          </p:cNvSpPr>
          <p:nvPr/>
        </p:nvSpPr>
        <p:spPr>
          <a:xfrm>
            <a:off x="311700" y="1234911"/>
            <a:ext cx="8403675" cy="4851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600"/>
              </a:spcBef>
              <a:spcAft>
                <a:spcPts val="60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a:endParaRPr lang="en-IN" sz="2500" dirty="0">
              <a:latin typeface="Times New Roman" panose="02020603050405020304" pitchFamily="18" charset="0"/>
              <a:cs typeface="Times New Roman" panose="02020603050405020304" pitchFamily="18" charset="0"/>
            </a:endParaRPr>
          </a:p>
        </p:txBody>
      </p:sp>
      <p:sp>
        <p:nvSpPr>
          <p:cNvPr id="2" name="Google Shape;157;p8">
            <a:extLst>
              <a:ext uri="{FF2B5EF4-FFF2-40B4-BE49-F238E27FC236}">
                <a16:creationId xmlns:a16="http://schemas.microsoft.com/office/drawing/2014/main" id="{C186CAA2-8262-0720-602D-A23F756A12D0}"/>
              </a:ext>
            </a:extLst>
          </p:cNvPr>
          <p:cNvSpPr txBox="1"/>
          <p:nvPr/>
        </p:nvSpPr>
        <p:spPr>
          <a:xfrm>
            <a:off x="194775" y="1273025"/>
            <a:ext cx="8403675" cy="4545619"/>
          </a:xfrm>
          <a:prstGeom prst="rect">
            <a:avLst/>
          </a:prstGeom>
          <a:noFill/>
          <a:ln>
            <a:noFill/>
          </a:ln>
        </p:spPr>
        <p:txBody>
          <a:bodyPr spcFirstLastPara="1" wrap="square" lIns="91425" tIns="91425" rIns="91425" bIns="91425" anchor="t" anchorCtr="0">
            <a:noAutofit/>
          </a:bodyPr>
          <a:lstStyle/>
          <a:p>
            <a:pPr marL="88900" marR="0" lvl="0" algn="l" rtl="0">
              <a:lnSpc>
                <a:spcPct val="100000"/>
              </a:lnSpc>
              <a:spcBef>
                <a:spcPts val="0"/>
              </a:spcBef>
              <a:spcAft>
                <a:spcPts val="0"/>
              </a:spcAft>
              <a:buClr>
                <a:srgbClr val="000000"/>
              </a:buClr>
              <a:buSzPts val="2200"/>
            </a:pPr>
            <a:r>
              <a:rPr lang="en-IN" b="0" i="0" u="none" strike="noStrike" cap="none" dirty="0">
                <a:solidFill>
                  <a:schemeClr val="tx1"/>
                </a:solidFill>
                <a:latin typeface="Times New Roman"/>
                <a:ea typeface="Times New Roman"/>
                <a:cs typeface="Times New Roman"/>
                <a:sym typeface="Times New Roman"/>
              </a:rPr>
              <a:t>1. B. </a:t>
            </a:r>
            <a:r>
              <a:rPr lang="en-IN" b="0" i="0" u="none" strike="noStrike" cap="none" dirty="0" err="1">
                <a:solidFill>
                  <a:schemeClr val="tx1"/>
                </a:solidFill>
                <a:latin typeface="Times New Roman"/>
                <a:ea typeface="Times New Roman"/>
                <a:cs typeface="Times New Roman"/>
                <a:sym typeface="Times New Roman"/>
              </a:rPr>
              <a:t>Tamizharasi</a:t>
            </a:r>
            <a:r>
              <a:rPr lang="en-IN" b="0" i="0" u="none" strike="noStrike" cap="none" dirty="0">
                <a:solidFill>
                  <a:schemeClr val="tx1"/>
                </a:solidFill>
                <a:latin typeface="Times New Roman"/>
                <a:ea typeface="Times New Roman"/>
                <a:cs typeface="Times New Roman"/>
                <a:sym typeface="Times New Roman"/>
              </a:rPr>
              <a:t>, L. M. </a:t>
            </a:r>
            <a:r>
              <a:rPr lang="en-IN" b="0" i="0" u="none" strike="noStrike" cap="none" dirty="0" err="1">
                <a:solidFill>
                  <a:schemeClr val="tx1"/>
                </a:solidFill>
                <a:latin typeface="Times New Roman"/>
                <a:ea typeface="Times New Roman"/>
                <a:cs typeface="Times New Roman"/>
                <a:sym typeface="Times New Roman"/>
              </a:rPr>
              <a:t>Jenila</a:t>
            </a:r>
            <a:r>
              <a:rPr lang="en-IN" b="0" i="0" u="none" strike="noStrike" cap="none" dirty="0">
                <a:solidFill>
                  <a:schemeClr val="tx1"/>
                </a:solidFill>
                <a:latin typeface="Times New Roman"/>
                <a:ea typeface="Times New Roman"/>
                <a:cs typeface="Times New Roman"/>
                <a:sym typeface="Times New Roman"/>
              </a:rPr>
              <a:t> Livingston, and S. Rajkumar, “Building a Medical Chatbot using Support Vector Machine Learning Algorithm,” Journal of Physics: Conference Series, vol. 1716, p. 012059, Dec. 2020, </a:t>
            </a:r>
            <a:r>
              <a:rPr lang="en-IN" b="0" i="0" u="none" strike="noStrike" cap="none" dirty="0" err="1">
                <a:solidFill>
                  <a:schemeClr val="tx1"/>
                </a:solidFill>
                <a:latin typeface="Times New Roman"/>
                <a:ea typeface="Times New Roman"/>
                <a:cs typeface="Times New Roman"/>
                <a:sym typeface="Times New Roman"/>
              </a:rPr>
              <a:t>doi</a:t>
            </a:r>
            <a:r>
              <a:rPr lang="en-IN" b="0" i="0" u="none" strike="noStrike" cap="none" dirty="0">
                <a:solidFill>
                  <a:schemeClr val="tx1"/>
                </a:solidFill>
                <a:latin typeface="Times New Roman"/>
                <a:ea typeface="Times New Roman"/>
                <a:cs typeface="Times New Roman"/>
                <a:sym typeface="Times New Roman"/>
              </a:rPr>
              <a:t>: https://doi.org/10.1088/1742-6596/1716/1/012059.</a:t>
            </a:r>
          </a:p>
          <a:p>
            <a:pPr marL="88900" marR="0" lvl="0" algn="l" rtl="0">
              <a:lnSpc>
                <a:spcPct val="100000"/>
              </a:lnSpc>
              <a:spcBef>
                <a:spcPts val="0"/>
              </a:spcBef>
              <a:spcAft>
                <a:spcPts val="0"/>
              </a:spcAft>
              <a:buClr>
                <a:srgbClr val="000000"/>
              </a:buClr>
              <a:buSzPts val="2200"/>
            </a:pPr>
            <a:endParaRPr lang="en-IN" b="0" i="0" u="none" strike="noStrike" cap="none" dirty="0">
              <a:solidFill>
                <a:schemeClr val="tx1"/>
              </a:solidFill>
              <a:latin typeface="Times New Roman"/>
              <a:ea typeface="Times New Roman"/>
              <a:cs typeface="Times New Roman"/>
              <a:sym typeface="Times New Roman"/>
            </a:endParaRPr>
          </a:p>
          <a:p>
            <a:pPr marL="88900" marR="0" lvl="0" algn="l" rtl="0">
              <a:lnSpc>
                <a:spcPct val="100000"/>
              </a:lnSpc>
              <a:spcBef>
                <a:spcPts val="0"/>
              </a:spcBef>
              <a:spcAft>
                <a:spcPts val="0"/>
              </a:spcAft>
              <a:buClr>
                <a:srgbClr val="000000"/>
              </a:buClr>
              <a:buSzPts val="2200"/>
            </a:pPr>
            <a:r>
              <a:rPr lang="en-IN" b="0" i="0" dirty="0">
                <a:solidFill>
                  <a:schemeClr val="tx1"/>
                </a:solidFill>
                <a:effectLst/>
                <a:latin typeface="Times New Roman"/>
                <a:cs typeface="Times New Roman"/>
                <a:sym typeface="Times New Roman"/>
              </a:rPr>
              <a:t>2.</a:t>
            </a:r>
            <a:r>
              <a:rPr lang="en-IN" b="0" i="0" dirty="0">
                <a:solidFill>
                  <a:schemeClr val="tx1"/>
                </a:solidFill>
                <a:effectLst/>
                <a:latin typeface="Times New Roman" panose="02020603050405020304" pitchFamily="18" charset="0"/>
              </a:rPr>
              <a:t> Sen Bhattacharya, B. &amp; </a:t>
            </a:r>
            <a:r>
              <a:rPr lang="en-IN" b="0" i="0" dirty="0" err="1">
                <a:solidFill>
                  <a:schemeClr val="tx1"/>
                </a:solidFill>
                <a:effectLst/>
                <a:latin typeface="Times New Roman" panose="02020603050405020304" pitchFamily="18" charset="0"/>
              </a:rPr>
              <a:t>Vibhav</a:t>
            </a:r>
            <a:r>
              <a:rPr lang="en-IN" b="0" i="0" dirty="0">
                <a:solidFill>
                  <a:schemeClr val="tx1"/>
                </a:solidFill>
                <a:effectLst/>
                <a:latin typeface="Times New Roman" panose="02020603050405020304" pitchFamily="18" charset="0"/>
              </a:rPr>
              <a:t> Sinai </a:t>
            </a:r>
            <a:r>
              <a:rPr lang="en-IN" b="0" i="0" dirty="0" err="1">
                <a:solidFill>
                  <a:schemeClr val="tx1"/>
                </a:solidFill>
                <a:effectLst/>
                <a:latin typeface="Times New Roman" panose="02020603050405020304" pitchFamily="18" charset="0"/>
              </a:rPr>
              <a:t>Pissurlenkar</a:t>
            </a:r>
            <a:r>
              <a:rPr lang="en-IN" b="0" i="0" dirty="0">
                <a:solidFill>
                  <a:schemeClr val="tx1"/>
                </a:solidFill>
                <a:effectLst/>
                <a:latin typeface="Times New Roman" panose="02020603050405020304" pitchFamily="18" charset="0"/>
              </a:rPr>
              <a:t>. (2023). </a:t>
            </a:r>
            <a:r>
              <a:rPr lang="en-IN" b="0" i="1" dirty="0">
                <a:solidFill>
                  <a:schemeClr val="tx1"/>
                </a:solidFill>
                <a:effectLst/>
                <a:latin typeface="Times New Roman" panose="02020603050405020304" pitchFamily="18" charset="0"/>
              </a:rPr>
              <a:t>Assistive Chatbots for healthcare: a succinct         review</a:t>
            </a:r>
            <a:r>
              <a:rPr lang="en-IN" b="0" i="0" dirty="0">
                <a:solidFill>
                  <a:schemeClr val="tx1"/>
                </a:solidFill>
                <a:effectLst/>
                <a:latin typeface="Times New Roman" panose="02020603050405020304" pitchFamily="18" charset="0"/>
              </a:rPr>
              <a:t> (pp. 1–27) [Journal-article]. https://ar5iv.labs.arxiv.org/html/2308.04178</a:t>
            </a:r>
          </a:p>
          <a:p>
            <a:pPr marL="88900" marR="0" lvl="0" algn="l" rtl="0">
              <a:lnSpc>
                <a:spcPct val="100000"/>
              </a:lnSpc>
              <a:spcBef>
                <a:spcPts val="0"/>
              </a:spcBef>
              <a:spcAft>
                <a:spcPts val="0"/>
              </a:spcAft>
              <a:buClr>
                <a:srgbClr val="000000"/>
              </a:buClr>
              <a:buSzPts val="2200"/>
            </a:pPr>
            <a:endParaRPr lang="en-IN" dirty="0">
              <a:solidFill>
                <a:schemeClr val="tx1"/>
              </a:solidFill>
              <a:latin typeface="Times New Roman"/>
              <a:ea typeface="Times New Roman"/>
              <a:cs typeface="Times New Roman"/>
              <a:sym typeface="Times New Roman"/>
            </a:endParaRPr>
          </a:p>
          <a:p>
            <a:pPr marL="88900" marR="0" lvl="0" algn="l" rtl="0">
              <a:lnSpc>
                <a:spcPct val="100000"/>
              </a:lnSpc>
              <a:spcBef>
                <a:spcPts val="0"/>
              </a:spcBef>
              <a:spcAft>
                <a:spcPts val="0"/>
              </a:spcAft>
              <a:buClr>
                <a:srgbClr val="000000"/>
              </a:buClr>
              <a:buSzPts val="2200"/>
            </a:pPr>
            <a:r>
              <a:rPr lang="en-IN" b="0" i="0" u="none" strike="noStrike" cap="none" dirty="0">
                <a:solidFill>
                  <a:schemeClr val="tx1"/>
                </a:solidFill>
                <a:latin typeface="Times New Roman"/>
                <a:ea typeface="Times New Roman"/>
                <a:cs typeface="Times New Roman"/>
                <a:sym typeface="Times New Roman"/>
              </a:rPr>
              <a:t>3</a:t>
            </a:r>
            <a:r>
              <a:rPr lang="en-IN" dirty="0">
                <a:solidFill>
                  <a:schemeClr val="tx1"/>
                </a:solidFill>
                <a:latin typeface="Times New Roman"/>
                <a:ea typeface="Times New Roman"/>
                <a:cs typeface="Times New Roman"/>
                <a:sym typeface="Times New Roman"/>
              </a:rPr>
              <a:t>.</a:t>
            </a:r>
            <a:r>
              <a:rPr lang="en-US" b="0" i="0" dirty="0">
                <a:solidFill>
                  <a:schemeClr val="tx1"/>
                </a:solidFill>
                <a:effectLst/>
                <a:latin typeface="Times New Roman" panose="02020603050405020304" pitchFamily="18" charset="0"/>
              </a:rPr>
              <a:t> Grassini, E., Buzzi, M., </a:t>
            </a:r>
            <a:r>
              <a:rPr lang="en-US" b="0" i="0" dirty="0" err="1">
                <a:solidFill>
                  <a:schemeClr val="tx1"/>
                </a:solidFill>
                <a:effectLst/>
                <a:latin typeface="Times New Roman" panose="02020603050405020304" pitchFamily="18" charset="0"/>
              </a:rPr>
              <a:t>Leporini</a:t>
            </a:r>
            <a:r>
              <a:rPr lang="en-US" b="0" i="0" dirty="0">
                <a:solidFill>
                  <a:schemeClr val="tx1"/>
                </a:solidFill>
                <a:effectLst/>
                <a:latin typeface="Times New Roman" panose="02020603050405020304" pitchFamily="18" charset="0"/>
              </a:rPr>
              <a:t>, B., &amp; </a:t>
            </a:r>
            <a:r>
              <a:rPr lang="en-US" b="0" i="0" dirty="0" err="1">
                <a:solidFill>
                  <a:schemeClr val="tx1"/>
                </a:solidFill>
                <a:effectLst/>
                <a:latin typeface="Times New Roman" panose="02020603050405020304" pitchFamily="18" charset="0"/>
              </a:rPr>
              <a:t>Vozna</a:t>
            </a:r>
            <a:r>
              <a:rPr lang="en-US" b="0" i="0" dirty="0">
                <a:solidFill>
                  <a:schemeClr val="tx1"/>
                </a:solidFill>
                <a:effectLst/>
                <a:latin typeface="Times New Roman" panose="02020603050405020304" pitchFamily="18" charset="0"/>
              </a:rPr>
              <a:t>, A. (2024). A systematic review of chatbots in inclusive healthcare: insights from the last 5 years. </a:t>
            </a:r>
            <a:r>
              <a:rPr lang="en-US" b="0" i="1" dirty="0">
                <a:solidFill>
                  <a:schemeClr val="tx1"/>
                </a:solidFill>
                <a:effectLst/>
                <a:latin typeface="Times New Roman" panose="02020603050405020304" pitchFamily="18" charset="0"/>
              </a:rPr>
              <a:t>Universal Access in the Information Society</a:t>
            </a:r>
            <a:r>
              <a:rPr lang="en-US" b="0" i="0" dirty="0">
                <a:solidFill>
                  <a:schemeClr val="tx1"/>
                </a:solidFill>
                <a:effectLst/>
                <a:latin typeface="Times New Roman" panose="02020603050405020304" pitchFamily="18" charset="0"/>
              </a:rPr>
              <a:t>. https://doi.org/10.1007/s10209-024-01118-x</a:t>
            </a:r>
          </a:p>
          <a:p>
            <a:pPr marL="88900" marR="0" lvl="0" algn="l" rtl="0">
              <a:lnSpc>
                <a:spcPct val="100000"/>
              </a:lnSpc>
              <a:spcBef>
                <a:spcPts val="0"/>
              </a:spcBef>
              <a:spcAft>
                <a:spcPts val="0"/>
              </a:spcAft>
              <a:buClr>
                <a:srgbClr val="000000"/>
              </a:buClr>
              <a:buSzPts val="2200"/>
            </a:pPr>
            <a:endParaRPr lang="en-IN" dirty="0">
              <a:solidFill>
                <a:schemeClr val="tx1"/>
              </a:solidFill>
              <a:latin typeface="Times New Roman"/>
              <a:ea typeface="Times New Roman"/>
              <a:cs typeface="Times New Roman"/>
              <a:sym typeface="Times New Roman"/>
            </a:endParaRPr>
          </a:p>
          <a:p>
            <a:pPr marL="88900" marR="0" lvl="0" algn="l" rtl="0">
              <a:lnSpc>
                <a:spcPct val="100000"/>
              </a:lnSpc>
              <a:spcBef>
                <a:spcPts val="0"/>
              </a:spcBef>
              <a:spcAft>
                <a:spcPts val="0"/>
              </a:spcAft>
              <a:buClr>
                <a:srgbClr val="000000"/>
              </a:buClr>
              <a:buSzPts val="2200"/>
            </a:pPr>
            <a:r>
              <a:rPr lang="en-IN" b="0" i="0" u="none" strike="noStrike" cap="none" dirty="0">
                <a:solidFill>
                  <a:schemeClr val="tx1"/>
                </a:solidFill>
                <a:latin typeface="Times New Roman"/>
                <a:ea typeface="Times New Roman"/>
                <a:cs typeface="Times New Roman"/>
                <a:sym typeface="Times New Roman"/>
              </a:rPr>
              <a:t>4</a:t>
            </a:r>
            <a:r>
              <a:rPr lang="en-IN" dirty="0">
                <a:solidFill>
                  <a:schemeClr val="tx1"/>
                </a:solidFill>
                <a:latin typeface="Times New Roman"/>
                <a:ea typeface="Times New Roman"/>
                <a:cs typeface="Times New Roman"/>
                <a:sym typeface="Times New Roman"/>
              </a:rPr>
              <a:t>.</a:t>
            </a:r>
            <a:r>
              <a:rPr lang="en-IN" b="0" i="0" dirty="0">
                <a:solidFill>
                  <a:schemeClr val="tx1"/>
                </a:solidFill>
                <a:effectLst/>
                <a:latin typeface="Times New Roman" panose="02020603050405020304" pitchFamily="18" charset="0"/>
              </a:rPr>
              <a:t> </a:t>
            </a:r>
            <a:r>
              <a:rPr lang="en-US" b="0" i="0" dirty="0">
                <a:solidFill>
                  <a:schemeClr val="tx1"/>
                </a:solidFill>
                <a:effectLst/>
                <a:latin typeface="Times New Roman" panose="02020603050405020304" pitchFamily="18" charset="0"/>
              </a:rPr>
              <a:t>Xu, L., Sanders, L., Li, K., &amp; Chow, J. C. L. (2021). Chatbot for health care and oncology applications using Artificial Intelligence and Machine Learning: Systematic review. </a:t>
            </a:r>
            <a:r>
              <a:rPr lang="en-US" b="0" i="1" dirty="0">
                <a:solidFill>
                  <a:schemeClr val="tx1"/>
                </a:solidFill>
                <a:effectLst/>
                <a:latin typeface="Times New Roman" panose="02020603050405020304" pitchFamily="18" charset="0"/>
              </a:rPr>
              <a:t>JMIR Cancer</a:t>
            </a:r>
            <a:r>
              <a:rPr lang="en-US" b="0" i="0" dirty="0">
                <a:solidFill>
                  <a:schemeClr val="tx1"/>
                </a:solidFill>
                <a:effectLst/>
                <a:latin typeface="Times New Roman" panose="02020603050405020304" pitchFamily="18" charset="0"/>
              </a:rPr>
              <a:t>, </a:t>
            </a:r>
            <a:r>
              <a:rPr lang="en-US" b="0" i="1" dirty="0">
                <a:solidFill>
                  <a:schemeClr val="tx1"/>
                </a:solidFill>
                <a:effectLst/>
                <a:latin typeface="Times New Roman" panose="02020603050405020304" pitchFamily="18" charset="0"/>
              </a:rPr>
              <a:t>7</a:t>
            </a:r>
            <a:r>
              <a:rPr lang="en-US" b="0" i="0" dirty="0">
                <a:solidFill>
                  <a:schemeClr val="tx1"/>
                </a:solidFill>
                <a:effectLst/>
                <a:latin typeface="Times New Roman" panose="02020603050405020304" pitchFamily="18" charset="0"/>
              </a:rPr>
              <a:t>(4), e27850. https://doi.org/10.2196/27850</a:t>
            </a:r>
            <a:endParaRPr lang="en-IN" b="0" i="0" dirty="0">
              <a:solidFill>
                <a:schemeClr val="tx1"/>
              </a:solidFill>
              <a:effectLst/>
              <a:latin typeface="Times New Roman" panose="02020603050405020304" pitchFamily="18" charset="0"/>
            </a:endParaRPr>
          </a:p>
          <a:p>
            <a:pPr marL="88900" marR="0" lvl="0" algn="l" rtl="0">
              <a:lnSpc>
                <a:spcPct val="100000"/>
              </a:lnSpc>
              <a:spcBef>
                <a:spcPts val="0"/>
              </a:spcBef>
              <a:spcAft>
                <a:spcPts val="0"/>
              </a:spcAft>
              <a:buClr>
                <a:srgbClr val="000000"/>
              </a:buClr>
              <a:buSzPts val="2200"/>
            </a:pPr>
            <a:endParaRPr lang="en-IN" dirty="0">
              <a:solidFill>
                <a:schemeClr val="tx1"/>
              </a:solidFill>
              <a:latin typeface="Times New Roman"/>
              <a:ea typeface="Times New Roman"/>
              <a:cs typeface="Times New Roman"/>
              <a:sym typeface="Times New Roman"/>
            </a:endParaRPr>
          </a:p>
          <a:p>
            <a:pPr marL="88900">
              <a:buSzPts val="2200"/>
            </a:pPr>
            <a:r>
              <a:rPr lang="en-IN" b="0" i="0" u="none" strike="noStrike" cap="none" dirty="0">
                <a:solidFill>
                  <a:schemeClr val="tx1"/>
                </a:solidFill>
                <a:latin typeface="Times New Roman"/>
                <a:ea typeface="Times New Roman"/>
                <a:cs typeface="Times New Roman"/>
                <a:sym typeface="Times New Roman"/>
              </a:rPr>
              <a:t>5.</a:t>
            </a:r>
            <a:r>
              <a:rPr lang="en-IN" b="0" i="0" dirty="0">
                <a:solidFill>
                  <a:schemeClr val="tx1"/>
                </a:solidFill>
                <a:effectLst/>
                <a:latin typeface="Times New Roman" panose="02020603050405020304" pitchFamily="18" charset="0"/>
              </a:rPr>
              <a:t> </a:t>
            </a:r>
            <a:r>
              <a:rPr lang="en-IN" b="0" i="0" dirty="0" err="1">
                <a:solidFill>
                  <a:schemeClr val="tx1"/>
                </a:solidFill>
                <a:effectLst/>
                <a:latin typeface="Times New Roman" panose="02020603050405020304" pitchFamily="18" charset="0"/>
              </a:rPr>
              <a:t>Athota</a:t>
            </a:r>
            <a:r>
              <a:rPr lang="en-IN" b="0" i="0" dirty="0">
                <a:solidFill>
                  <a:schemeClr val="tx1"/>
                </a:solidFill>
                <a:effectLst/>
                <a:latin typeface="Times New Roman" panose="02020603050405020304" pitchFamily="18" charset="0"/>
              </a:rPr>
              <a:t>, L., Shukla, V. K., Pandey, N., &amp; Rana, A. (2020). Chatbot for Healthcare System Using Artificial Intelligence. </a:t>
            </a:r>
            <a:r>
              <a:rPr lang="en-IN" b="0" i="1" dirty="0">
                <a:solidFill>
                  <a:schemeClr val="tx1"/>
                </a:solidFill>
                <a:effectLst/>
                <a:latin typeface="Times New Roman" panose="02020603050405020304" pitchFamily="18" charset="0"/>
              </a:rPr>
              <a:t>Chatbot for Healthcare System Using Artificial Intelligence</a:t>
            </a:r>
            <a:r>
              <a:rPr lang="en-IN" b="0" i="0" dirty="0">
                <a:solidFill>
                  <a:schemeClr val="tx1"/>
                </a:solidFill>
                <a:effectLst/>
                <a:latin typeface="Times New Roman" panose="02020603050405020304" pitchFamily="18" charset="0"/>
              </a:rPr>
              <a:t>. https://doi.org/10.1109/icrito48877.2020.9197833</a:t>
            </a:r>
          </a:p>
          <a:p>
            <a:pPr marL="88900" marR="0" lvl="0" algn="l" rtl="0">
              <a:lnSpc>
                <a:spcPct val="100000"/>
              </a:lnSpc>
              <a:spcBef>
                <a:spcPts val="0"/>
              </a:spcBef>
              <a:spcAft>
                <a:spcPts val="0"/>
              </a:spcAft>
              <a:buClr>
                <a:srgbClr val="000000"/>
              </a:buClr>
              <a:buSzPts val="2200"/>
            </a:pPr>
            <a:endParaRPr b="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8677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Text Placeholder 2"/>
          <p:cNvSpPr>
            <a:spLocks noGrp="1"/>
          </p:cNvSpPr>
          <p:nvPr>
            <p:ph type="body" idx="1"/>
          </p:nvPr>
        </p:nvSpPr>
        <p:spPr>
          <a:xfrm>
            <a:off x="155850" y="1356867"/>
            <a:ext cx="8827894" cy="4758184"/>
          </a:xfrm>
        </p:spPr>
        <p:txBody>
          <a:bodyPr/>
          <a:lstStyle/>
          <a:p>
            <a:pPr marL="457200" lvl="0" indent="-336550" algn="l" rtl="0">
              <a:lnSpc>
                <a:spcPct val="115000"/>
              </a:lnSpc>
              <a:spcBef>
                <a:spcPts val="1200"/>
              </a:spcBef>
              <a:spcAft>
                <a:spcPts val="0"/>
              </a:spcAft>
              <a:buClr>
                <a:schemeClr val="dk1"/>
              </a:buClr>
              <a:buSzPts val="1700"/>
              <a:buFont typeface="Times New Roman"/>
              <a:buChar char="●"/>
            </a:pPr>
            <a:r>
              <a:rPr lang="en-US" sz="2000" dirty="0">
                <a:solidFill>
                  <a:schemeClr val="dk1"/>
                </a:solidFill>
                <a:latin typeface="Times New Roman"/>
                <a:ea typeface="Times New Roman"/>
                <a:cs typeface="Times New Roman"/>
                <a:sym typeface="Times New Roman"/>
              </a:rPr>
              <a:t>The healthcare industry is continually evolving with the integration of advanced technologies to enhance patient care and streamline medical processes.</a:t>
            </a:r>
          </a:p>
          <a:p>
            <a:pPr marL="457200" lvl="0" indent="-336550" algn="l" rtl="0">
              <a:lnSpc>
                <a:spcPct val="115000"/>
              </a:lnSpc>
              <a:spcBef>
                <a:spcPts val="0"/>
              </a:spcBef>
              <a:spcAft>
                <a:spcPts val="0"/>
              </a:spcAft>
              <a:buClr>
                <a:schemeClr val="dk1"/>
              </a:buClr>
              <a:buSzPts val="1700"/>
              <a:buFont typeface="Times New Roman"/>
              <a:buChar char="●"/>
            </a:pPr>
            <a:r>
              <a:rPr lang="en-US" sz="2000" dirty="0">
                <a:solidFill>
                  <a:schemeClr val="dk1"/>
                </a:solidFill>
                <a:latin typeface="Times New Roman"/>
                <a:ea typeface="Times New Roman"/>
                <a:cs typeface="Times New Roman"/>
                <a:sym typeface="Times New Roman"/>
              </a:rPr>
              <a:t>This project aims to develop a Medical Chatbot with Report Analysis, leveraging LLAMA 2 model to provide users with accurate medical information, personalized recommendations, and comprehensive analysis of uploaded medical reports.</a:t>
            </a:r>
          </a:p>
          <a:p>
            <a:pPr marL="457200" lvl="0" indent="-336550" algn="l" rtl="0">
              <a:lnSpc>
                <a:spcPct val="115000"/>
              </a:lnSpc>
              <a:spcBef>
                <a:spcPts val="0"/>
              </a:spcBef>
              <a:spcAft>
                <a:spcPts val="0"/>
              </a:spcAft>
              <a:buClr>
                <a:schemeClr val="dk1"/>
              </a:buClr>
              <a:buSzPts val="1700"/>
              <a:buFont typeface="Times New Roman"/>
              <a:buChar char="●"/>
            </a:pPr>
            <a:r>
              <a:rPr lang="en-US" sz="2000" dirty="0">
                <a:solidFill>
                  <a:schemeClr val="dk1"/>
                </a:solidFill>
                <a:latin typeface="Times New Roman"/>
                <a:ea typeface="Times New Roman"/>
                <a:cs typeface="Times New Roman"/>
                <a:sym typeface="Times New Roman"/>
              </a:rPr>
              <a:t>The chatbot will assist both medical staff and patients by answering queries, interpreting medical reports, and suggesting necessary actions, thereby improving the efficiency of medical consultations and patient care.</a:t>
            </a:r>
          </a:p>
          <a:p>
            <a:pPr marL="457200" lvl="0" indent="-336550" algn="l" rtl="0">
              <a:lnSpc>
                <a:spcPct val="115000"/>
              </a:lnSpc>
              <a:spcBef>
                <a:spcPts val="0"/>
              </a:spcBef>
              <a:spcAft>
                <a:spcPts val="0"/>
              </a:spcAft>
              <a:buClr>
                <a:schemeClr val="dk1"/>
              </a:buClr>
              <a:buSzPts val="1700"/>
              <a:buFont typeface="Times New Roman"/>
              <a:buChar char="●"/>
            </a:pPr>
            <a:r>
              <a:rPr lang="en-US" sz="2000" dirty="0">
                <a:solidFill>
                  <a:schemeClr val="dk1"/>
                </a:solidFill>
                <a:latin typeface="Times New Roman"/>
                <a:ea typeface="Times New Roman"/>
                <a:cs typeface="Times New Roman"/>
                <a:sym typeface="Times New Roman"/>
              </a:rPr>
              <a:t>The potential implications of this technology in the healthcare sector include improved patient engagement, reduced workload for healthcare professionals, and enhanced overall healthcare delivery.</a:t>
            </a:r>
          </a:p>
          <a:p>
            <a:pPr marL="88900" lvl="0" indent="0">
              <a:buNone/>
            </a:pPr>
            <a:endParaRPr lang="en-IN" sz="2000" dirty="0">
              <a:latin typeface="Book Antiqua" panose="02040602050305030304" pitchFamily="18" charset="0"/>
            </a:endParaRPr>
          </a:p>
        </p:txBody>
      </p:sp>
    </p:spTree>
    <p:extLst>
      <p:ext uri="{BB962C8B-B14F-4D97-AF65-F5344CB8AC3E}">
        <p14:creationId xmlns:p14="http://schemas.microsoft.com/office/powerpoint/2010/main" val="112211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6" name="Shape 118"/>
          <p:cNvSpPr txBox="1">
            <a:spLocks noGrp="1"/>
          </p:cNvSpPr>
          <p:nvPr>
            <p:ph type="body" idx="1"/>
          </p:nvPr>
        </p:nvSpPr>
        <p:spPr>
          <a:xfrm>
            <a:off x="188536" y="1263192"/>
            <a:ext cx="8955464" cy="4828641"/>
          </a:xfrm>
          <a:prstGeom prst="rect">
            <a:avLst/>
          </a:prstGeom>
        </p:spPr>
        <p:txBody>
          <a:bodyPr spcFirstLastPara="1" wrap="square" lIns="91425" tIns="91425" rIns="91425" bIns="91425" anchor="t" anchorCtr="0">
            <a:noAutofit/>
          </a:bodyPr>
          <a:lstStyle/>
          <a:p>
            <a:pPr marL="0" indent="0">
              <a:spcAft>
                <a:spcPts val="600"/>
              </a:spcAft>
              <a:buNone/>
            </a:pPr>
            <a:r>
              <a:rPr lang="en-US" sz="1800" dirty="0">
                <a:solidFill>
                  <a:schemeClr val="dk1"/>
                </a:solidFill>
                <a:latin typeface="Times New Roman"/>
                <a:ea typeface="Times New Roman"/>
                <a:cs typeface="Times New Roman"/>
                <a:sym typeface="Times New Roman"/>
              </a:rPr>
              <a:t>In the current healthcare landscape, accessing accurate medical information and understanding complex medical reports can be challenging for both patients and medical professionals. There is a need for a solution that can provide immediate, reliable answers to medical queries and simplify the interpretation of medical reports, ensuring timely and informed medical decisions.</a:t>
            </a:r>
          </a:p>
          <a:p>
            <a:pPr marL="0" indent="0">
              <a:spcAft>
                <a:spcPts val="600"/>
              </a:spcAft>
              <a:buNone/>
            </a:pPr>
            <a:r>
              <a:rPr lang="en-US" sz="2400" b="1" dirty="0">
                <a:solidFill>
                  <a:schemeClr val="dk1"/>
                </a:solidFill>
                <a:latin typeface="Times New Roman"/>
                <a:ea typeface="Times New Roman"/>
                <a:cs typeface="Times New Roman"/>
                <a:sym typeface="Times New Roman"/>
              </a:rPr>
              <a:t>Objectives:</a:t>
            </a:r>
          </a:p>
          <a:p>
            <a:pPr marL="800100" indent="-342900">
              <a:lnSpc>
                <a:spcPct val="115000"/>
              </a:lnSpc>
              <a:spcBef>
                <a:spcPts val="1200"/>
              </a:spcBef>
              <a:buClr>
                <a:schemeClr val="dk1"/>
              </a:buClr>
              <a:buSzPts val="1100"/>
            </a:pPr>
            <a:r>
              <a:rPr lang="en-US" sz="1800" dirty="0">
                <a:solidFill>
                  <a:schemeClr val="dk1"/>
                </a:solidFill>
                <a:latin typeface="Times New Roman"/>
                <a:ea typeface="Times New Roman"/>
                <a:cs typeface="Times New Roman"/>
                <a:sym typeface="Times New Roman"/>
              </a:rPr>
              <a:t>Create a user friendly interface to enable easy interaction with the chatbot for users.</a:t>
            </a:r>
          </a:p>
          <a:p>
            <a:pPr marL="800100" indent="-342900">
              <a:lnSpc>
                <a:spcPct val="115000"/>
              </a:lnSpc>
              <a:spcBef>
                <a:spcPts val="1200"/>
              </a:spcBef>
              <a:buClr>
                <a:schemeClr val="dk1"/>
              </a:buClr>
              <a:buSzPts val="1100"/>
            </a:pPr>
            <a:r>
              <a:rPr lang="en-US" sz="1800" dirty="0">
                <a:solidFill>
                  <a:schemeClr val="dk1"/>
                </a:solidFill>
                <a:latin typeface="Times New Roman"/>
                <a:ea typeface="Times New Roman"/>
                <a:cs typeface="Times New Roman"/>
                <a:sym typeface="Times New Roman"/>
              </a:rPr>
              <a:t>Develop a chatbot capable of understanding and responding to a wide range of medical queries.</a:t>
            </a:r>
          </a:p>
          <a:p>
            <a:pPr marL="800100" indent="-342900">
              <a:lnSpc>
                <a:spcPct val="115000"/>
              </a:lnSpc>
              <a:spcBef>
                <a:spcPts val="1200"/>
              </a:spcBef>
              <a:buClr>
                <a:schemeClr val="dk1"/>
              </a:buClr>
              <a:buSzPts val="1100"/>
            </a:pPr>
            <a:r>
              <a:rPr lang="en-US" sz="1800" dirty="0">
                <a:solidFill>
                  <a:schemeClr val="dk1"/>
                </a:solidFill>
                <a:latin typeface="Times New Roman"/>
                <a:ea typeface="Times New Roman"/>
                <a:cs typeface="Times New Roman"/>
                <a:sym typeface="Times New Roman"/>
              </a:rPr>
              <a:t>Implement a feature that allows users to upload medical reports for automated analysis and provide personalized recommendations and actionable insights based on the report analysis.</a:t>
            </a:r>
          </a:p>
          <a:p>
            <a:pPr marL="0" indent="0">
              <a:spcAft>
                <a:spcPts val="600"/>
              </a:spcAft>
              <a:buNone/>
            </a:pPr>
            <a:endParaRPr lang="en-US" sz="2400" b="1" dirty="0">
              <a:solidFill>
                <a:schemeClr val="dk1"/>
              </a:solidFill>
              <a:latin typeface="Times New Roman"/>
              <a:ea typeface="Times New Roman"/>
              <a:cs typeface="Times New Roman"/>
              <a:sym typeface="Times New Roman"/>
            </a:endParaRPr>
          </a:p>
          <a:p>
            <a:pPr marL="0" lvl="0" indent="0">
              <a:spcBef>
                <a:spcPts val="0"/>
              </a:spcBef>
              <a:spcAft>
                <a:spcPts val="600"/>
              </a:spcAft>
              <a:buNone/>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93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a:latin typeface="Times New Roman" panose="02020603050405020304" pitchFamily="18" charset="0"/>
                <a:cs typeface="Times New Roman" panose="02020603050405020304" pitchFamily="18" charset="0"/>
              </a:rPr>
              <a:t>Literature Review / Background Study</a:t>
            </a:r>
            <a:endParaRPr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247FEE21-AE52-ED57-3D60-A041747D8D54}"/>
              </a:ext>
            </a:extLst>
          </p:cNvPr>
          <p:cNvGraphicFramePr>
            <a:graphicFrameLocks noGrp="1"/>
          </p:cNvGraphicFramePr>
          <p:nvPr>
            <p:extLst>
              <p:ext uri="{D42A27DB-BD31-4B8C-83A1-F6EECF244321}">
                <p14:modId xmlns:p14="http://schemas.microsoft.com/office/powerpoint/2010/main" val="1117823270"/>
              </p:ext>
            </p:extLst>
          </p:nvPr>
        </p:nvGraphicFramePr>
        <p:xfrm>
          <a:off x="311150" y="1536700"/>
          <a:ext cx="8409029" cy="2820150"/>
        </p:xfrm>
        <a:graphic>
          <a:graphicData uri="http://schemas.openxmlformats.org/drawingml/2006/table">
            <a:tbl>
              <a:tblPr firstRow="1" bandRow="1">
                <a:tableStyleId>{5C22544A-7EE6-4342-B048-85BDC9FD1C3A}</a:tableStyleId>
              </a:tblPr>
              <a:tblGrid>
                <a:gridCol w="1672046">
                  <a:extLst>
                    <a:ext uri="{9D8B030D-6E8A-4147-A177-3AD203B41FA5}">
                      <a16:colId xmlns:a16="http://schemas.microsoft.com/office/drawing/2014/main" val="4097945277"/>
                    </a:ext>
                  </a:extLst>
                </a:gridCol>
                <a:gridCol w="3657600">
                  <a:extLst>
                    <a:ext uri="{9D8B030D-6E8A-4147-A177-3AD203B41FA5}">
                      <a16:colId xmlns:a16="http://schemas.microsoft.com/office/drawing/2014/main" val="3666919659"/>
                    </a:ext>
                  </a:extLst>
                </a:gridCol>
                <a:gridCol w="3079383">
                  <a:extLst>
                    <a:ext uri="{9D8B030D-6E8A-4147-A177-3AD203B41FA5}">
                      <a16:colId xmlns:a16="http://schemas.microsoft.com/office/drawing/2014/main" val="2214358111"/>
                    </a:ext>
                  </a:extLst>
                </a:gridCol>
              </a:tblGrid>
              <a:tr h="381750">
                <a:tc>
                  <a:txBody>
                    <a:bodyPr/>
                    <a:lstStyle/>
                    <a:p>
                      <a:r>
                        <a:rPr lang="en-IN" dirty="0"/>
                        <a:t>Authors</a:t>
                      </a:r>
                    </a:p>
                  </a:txBody>
                  <a:tcPr/>
                </a:tc>
                <a:tc>
                  <a:txBody>
                    <a:bodyPr/>
                    <a:lstStyle/>
                    <a:p>
                      <a:r>
                        <a:rPr lang="en-IN" dirty="0"/>
                        <a:t>Highlights</a:t>
                      </a:r>
                    </a:p>
                  </a:txBody>
                  <a:tcPr/>
                </a:tc>
                <a:tc>
                  <a:txBody>
                    <a:bodyPr/>
                    <a:lstStyle/>
                    <a:p>
                      <a:r>
                        <a:rPr lang="en-IN" dirty="0"/>
                        <a:t>Limitations</a:t>
                      </a:r>
                    </a:p>
                  </a:txBody>
                  <a:tcPr/>
                </a:tc>
                <a:extLst>
                  <a:ext uri="{0D108BD9-81ED-4DB2-BD59-A6C34878D82A}">
                    <a16:rowId xmlns:a16="http://schemas.microsoft.com/office/drawing/2014/main" val="388223465"/>
                  </a:ext>
                </a:extLst>
              </a:tr>
              <a:tr h="381750">
                <a:tc>
                  <a:txBody>
                    <a:bodyPr/>
                    <a:lstStyle/>
                    <a:p>
                      <a:pPr algn="just"/>
                      <a:r>
                        <a:rPr lang="en-US" dirty="0">
                          <a:latin typeface="Times New Roman" panose="02020603050405020304" pitchFamily="18" charset="0"/>
                          <a:cs typeface="Times New Roman" panose="02020603050405020304" pitchFamily="18" charset="0"/>
                        </a:rPr>
                        <a:t>B. </a:t>
                      </a:r>
                      <a:r>
                        <a:rPr lang="en-US" dirty="0" err="1">
                          <a:latin typeface="Times New Roman" panose="02020603050405020304" pitchFamily="18" charset="0"/>
                          <a:cs typeface="Times New Roman" panose="02020603050405020304" pitchFamily="18" charset="0"/>
                        </a:rPr>
                        <a:t>Tamizharasi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Jenila</a:t>
                      </a:r>
                      <a:r>
                        <a:rPr lang="en-US" dirty="0">
                          <a:latin typeface="Times New Roman" panose="02020603050405020304" pitchFamily="18" charset="0"/>
                          <a:cs typeface="Times New Roman" panose="02020603050405020304" pitchFamily="18" charset="0"/>
                        </a:rPr>
                        <a:t> Livingston L.M., S. Rajkumar</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400" b="1" dirty="0">
                          <a:latin typeface="Times New Roman" panose="02020603050405020304" pitchFamily="18" charset="0"/>
                          <a:cs typeface="Times New Roman" panose="02020603050405020304" pitchFamily="18" charset="0"/>
                        </a:rPr>
                        <a:t>Title:</a:t>
                      </a:r>
                      <a:r>
                        <a:rPr lang="en-US" sz="1400" dirty="0">
                          <a:latin typeface="Times New Roman" panose="02020603050405020304" pitchFamily="18" charset="0"/>
                          <a:cs typeface="Times New Roman" panose="02020603050405020304" pitchFamily="18" charset="0"/>
                        </a:rPr>
                        <a:t>Building a Medical Chatbot using Support Vector Machine Learning Algorithm</a:t>
                      </a:r>
                    </a:p>
                    <a:p>
                      <a:pPr algn="just"/>
                      <a:endParaRPr lang="en-IN" sz="1400"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Methodology/Algorithm:</a:t>
                      </a:r>
                    </a:p>
                    <a:p>
                      <a:pPr algn="just"/>
                      <a:r>
                        <a:rPr lang="en-IN" sz="1400" dirty="0">
                          <a:latin typeface="Times New Roman" panose="02020603050405020304" pitchFamily="18" charset="0"/>
                          <a:cs typeface="Times New Roman" panose="02020603050405020304" pitchFamily="18" charset="0"/>
                        </a:rPr>
                        <a:t>Support Vector Machine (SVM)</a:t>
                      </a:r>
                    </a:p>
                    <a:p>
                      <a:pPr algn="just"/>
                      <a:endParaRPr lang="en-US" sz="1400"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Merits:</a:t>
                      </a:r>
                    </a:p>
                    <a:p>
                      <a:pPr marL="285750" indent="-285750" algn="just">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High accuracy (92.33%).</a:t>
                      </a:r>
                    </a:p>
                    <a:p>
                      <a:pPr marL="285750" indent="-285750" algn="just">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Efficient with large datasets. </a:t>
                      </a:r>
                    </a:p>
                    <a:p>
                      <a:pPr marL="285750" indent="-285750" algn="just">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Utilizes Natural Language Processing (NLP) for effective conversation.</a:t>
                      </a:r>
                      <a:endParaRPr lang="en-IN" sz="1400" b="0" dirty="0">
                        <a:latin typeface="Times New Roman" panose="02020603050405020304" pitchFamily="18" charset="0"/>
                        <a:cs typeface="Times New Roman" panose="02020603050405020304" pitchFamily="18" charset="0"/>
                      </a:endParaRPr>
                    </a:p>
                  </a:txBody>
                  <a:tcPr/>
                </a:tc>
                <a:tc>
                  <a:txBody>
                    <a:bodyPr/>
                    <a:lstStyle/>
                    <a:p>
                      <a:pPr marL="171450" indent="-171450" algn="just">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Limited handling of non-linear data without kernel functions.</a:t>
                      </a:r>
                    </a:p>
                    <a:p>
                      <a:pPr marL="171450" indent="-171450" algn="just">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Privacy concerns.</a:t>
                      </a:r>
                    </a:p>
                    <a:p>
                      <a:pPr marL="171450" indent="-171450" algn="just">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Scalability issues with diverse datasets.</a:t>
                      </a:r>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1999138"/>
                  </a:ext>
                </a:extLst>
              </a:tr>
            </a:tbl>
          </a:graphicData>
        </a:graphic>
      </p:graphicFrame>
    </p:spTree>
    <p:extLst>
      <p:ext uri="{BB962C8B-B14F-4D97-AF65-F5344CB8AC3E}">
        <p14:creationId xmlns:p14="http://schemas.microsoft.com/office/powerpoint/2010/main" val="260903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8E2311D-E775-9632-D4E8-688F5118B038}"/>
              </a:ext>
            </a:extLst>
          </p:cNvPr>
          <p:cNvGraphicFramePr>
            <a:graphicFrameLocks noGrp="1"/>
          </p:cNvGraphicFramePr>
          <p:nvPr>
            <p:extLst>
              <p:ext uri="{D42A27DB-BD31-4B8C-83A1-F6EECF244321}">
                <p14:modId xmlns:p14="http://schemas.microsoft.com/office/powerpoint/2010/main" val="1879910663"/>
              </p:ext>
            </p:extLst>
          </p:nvPr>
        </p:nvGraphicFramePr>
        <p:xfrm>
          <a:off x="311150" y="1536700"/>
          <a:ext cx="8409029" cy="4130790"/>
        </p:xfrm>
        <a:graphic>
          <a:graphicData uri="http://schemas.openxmlformats.org/drawingml/2006/table">
            <a:tbl>
              <a:tblPr firstRow="1" bandRow="1">
                <a:tableStyleId>{5C22544A-7EE6-4342-B048-85BDC9FD1C3A}</a:tableStyleId>
              </a:tblPr>
              <a:tblGrid>
                <a:gridCol w="1672046">
                  <a:extLst>
                    <a:ext uri="{9D8B030D-6E8A-4147-A177-3AD203B41FA5}">
                      <a16:colId xmlns:a16="http://schemas.microsoft.com/office/drawing/2014/main" val="4097945277"/>
                    </a:ext>
                  </a:extLst>
                </a:gridCol>
                <a:gridCol w="3657600">
                  <a:extLst>
                    <a:ext uri="{9D8B030D-6E8A-4147-A177-3AD203B41FA5}">
                      <a16:colId xmlns:a16="http://schemas.microsoft.com/office/drawing/2014/main" val="3666919659"/>
                    </a:ext>
                  </a:extLst>
                </a:gridCol>
                <a:gridCol w="3079383">
                  <a:extLst>
                    <a:ext uri="{9D8B030D-6E8A-4147-A177-3AD203B41FA5}">
                      <a16:colId xmlns:a16="http://schemas.microsoft.com/office/drawing/2014/main" val="2214358111"/>
                    </a:ext>
                  </a:extLst>
                </a:gridCol>
              </a:tblGrid>
              <a:tr h="381750">
                <a:tc>
                  <a:txBody>
                    <a:bodyPr/>
                    <a:lstStyle/>
                    <a:p>
                      <a:r>
                        <a:rPr lang="en-IN" dirty="0"/>
                        <a:t>Authors</a:t>
                      </a:r>
                    </a:p>
                  </a:txBody>
                  <a:tcPr/>
                </a:tc>
                <a:tc>
                  <a:txBody>
                    <a:bodyPr/>
                    <a:lstStyle/>
                    <a:p>
                      <a:r>
                        <a:rPr lang="en-IN" dirty="0"/>
                        <a:t>Highlights</a:t>
                      </a:r>
                    </a:p>
                  </a:txBody>
                  <a:tcPr/>
                </a:tc>
                <a:tc>
                  <a:txBody>
                    <a:bodyPr/>
                    <a:lstStyle/>
                    <a:p>
                      <a:r>
                        <a:rPr lang="en-IN" dirty="0"/>
                        <a:t>Limitations</a:t>
                      </a:r>
                    </a:p>
                  </a:txBody>
                  <a:tcPr/>
                </a:tc>
                <a:extLst>
                  <a:ext uri="{0D108BD9-81ED-4DB2-BD59-A6C34878D82A}">
                    <a16:rowId xmlns:a16="http://schemas.microsoft.com/office/drawing/2014/main" val="388223465"/>
                  </a:ext>
                </a:extLst>
              </a:tr>
              <a:tr h="3817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err="1">
                          <a:latin typeface="Times New Roman" panose="02020603050405020304" pitchFamily="18" charset="0"/>
                          <a:cs typeface="Times New Roman" panose="02020603050405020304" pitchFamily="18" charset="0"/>
                        </a:rPr>
                        <a:t>Basabdatta</a:t>
                      </a:r>
                      <a:r>
                        <a:rPr lang="en-IN" sz="1200" dirty="0">
                          <a:latin typeface="Times New Roman" panose="02020603050405020304" pitchFamily="18" charset="0"/>
                          <a:cs typeface="Times New Roman" panose="02020603050405020304" pitchFamily="18" charset="0"/>
                        </a:rPr>
                        <a:t> Sen Bhattacharya  , </a:t>
                      </a:r>
                      <a:r>
                        <a:rPr lang="en-IN" sz="1200" dirty="0" err="1">
                          <a:latin typeface="Times New Roman" panose="02020603050405020304" pitchFamily="18" charset="0"/>
                          <a:cs typeface="Times New Roman" panose="02020603050405020304" pitchFamily="18" charset="0"/>
                        </a:rPr>
                        <a:t>Vibhav</a:t>
                      </a:r>
                      <a:r>
                        <a:rPr lang="en-IN" sz="1200" dirty="0">
                          <a:latin typeface="Times New Roman" panose="02020603050405020304" pitchFamily="18" charset="0"/>
                          <a:cs typeface="Times New Roman" panose="02020603050405020304" pitchFamily="18" charset="0"/>
                        </a:rPr>
                        <a:t> Sinai </a:t>
                      </a:r>
                      <a:r>
                        <a:rPr lang="en-IN" sz="1200" dirty="0" err="1">
                          <a:latin typeface="Times New Roman" panose="02020603050405020304" pitchFamily="18" charset="0"/>
                          <a:cs typeface="Times New Roman" panose="02020603050405020304" pitchFamily="18" charset="0"/>
                        </a:rPr>
                        <a:t>Pissurlenkar</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b="1" dirty="0">
                          <a:latin typeface="Times New Roman" panose="02020603050405020304" pitchFamily="18" charset="0"/>
                          <a:cs typeface="Times New Roman" panose="02020603050405020304" pitchFamily="18" charset="0"/>
                        </a:rPr>
                        <a:t>Title: </a:t>
                      </a:r>
                      <a:r>
                        <a:rPr lang="en-IN" sz="1200" b="0" dirty="0">
                          <a:latin typeface="Times New Roman" panose="02020603050405020304" pitchFamily="18" charset="0"/>
                          <a:cs typeface="Times New Roman" panose="02020603050405020304" pitchFamily="18" charset="0"/>
                        </a:rPr>
                        <a:t>A</a:t>
                      </a:r>
                      <a:r>
                        <a:rPr lang="en-US" sz="1200" b="0" dirty="0" err="1">
                          <a:latin typeface="Times New Roman" panose="02020603050405020304" pitchFamily="18" charset="0"/>
                          <a:cs typeface="Times New Roman" panose="02020603050405020304" pitchFamily="18" charset="0"/>
                        </a:rPr>
                        <a:t>ssistive</a:t>
                      </a:r>
                      <a:r>
                        <a:rPr lang="en-US" sz="1200" b="0" dirty="0">
                          <a:latin typeface="Times New Roman" panose="02020603050405020304" pitchFamily="18" charset="0"/>
                          <a:cs typeface="Times New Roman" panose="02020603050405020304" pitchFamily="18" charset="0"/>
                        </a:rPr>
                        <a:t> Chatbots for healthcare: a succinct review</a:t>
                      </a:r>
                    </a:p>
                    <a:p>
                      <a:pPr algn="just"/>
                      <a:endParaRPr lang="en-US" sz="1200" b="0" dirty="0">
                        <a:latin typeface="Times New Roman" panose="02020603050405020304" pitchFamily="18" charset="0"/>
                        <a:cs typeface="Times New Roman" panose="02020603050405020304" pitchFamily="18" charset="0"/>
                      </a:endParaRPr>
                    </a:p>
                    <a:p>
                      <a:pPr algn="just"/>
                      <a:r>
                        <a:rPr lang="en-IN" sz="1200" b="1" dirty="0">
                          <a:latin typeface="Times New Roman" panose="02020603050405020304" pitchFamily="18" charset="0"/>
                          <a:cs typeface="Times New Roman" panose="02020603050405020304" pitchFamily="18" charset="0"/>
                        </a:rPr>
                        <a:t>Methodology/Algorithm:</a:t>
                      </a:r>
                    </a:p>
                    <a:p>
                      <a:pPr algn="just"/>
                      <a:r>
                        <a:rPr lang="en-US" sz="1200" b="0" dirty="0">
                          <a:latin typeface="Times New Roman" panose="02020603050405020304" pitchFamily="18" charset="0"/>
                          <a:cs typeface="Times New Roman" panose="02020603050405020304" pitchFamily="18" charset="0"/>
                        </a:rPr>
                        <a:t>Natural Language Processing (NLP)Machine Learning Algorithms</a:t>
                      </a:r>
                    </a:p>
                    <a:p>
                      <a:pPr algn="just"/>
                      <a:endParaRPr lang="en-US" sz="1200" b="0" dirty="0">
                        <a:latin typeface="Times New Roman" panose="02020603050405020304" pitchFamily="18" charset="0"/>
                        <a:cs typeface="Times New Roman" panose="02020603050405020304" pitchFamily="18" charset="0"/>
                      </a:endParaRPr>
                    </a:p>
                    <a:p>
                      <a:pPr algn="just"/>
                      <a:r>
                        <a:rPr lang="en-IN" sz="1200" b="1" dirty="0">
                          <a:latin typeface="Times New Roman" panose="02020603050405020304" pitchFamily="18" charset="0"/>
                          <a:cs typeface="Times New Roman" panose="02020603050405020304" pitchFamily="18" charset="0"/>
                        </a:rPr>
                        <a:t>Merits:</a:t>
                      </a:r>
                    </a:p>
                    <a:p>
                      <a:r>
                        <a:rPr lang="en-US" sz="1200" b="1" dirty="0">
                          <a:latin typeface="Times New Roman" panose="02020603050405020304" pitchFamily="18" charset="0"/>
                          <a:cs typeface="Times New Roman" panose="02020603050405020304" pitchFamily="18" charset="0"/>
                        </a:rPr>
                        <a:t>Reduced Dependence on Human Interaction</a:t>
                      </a:r>
                      <a:r>
                        <a:rPr lang="en-US" sz="1200" dirty="0">
                          <a:latin typeface="Times New Roman" panose="02020603050405020304" pitchFamily="18" charset="0"/>
                          <a:cs typeface="Times New Roman" panose="02020603050405020304" pitchFamily="18" charset="0"/>
                        </a:rPr>
                        <a:t>: These Chatbots can save man-hours by reducing the need for human-human interaction.</a:t>
                      </a:r>
                    </a:p>
                    <a:p>
                      <a:r>
                        <a:rPr lang="en-US" sz="1200" b="1" dirty="0">
                          <a:latin typeface="Times New Roman" panose="02020603050405020304" pitchFamily="18" charset="0"/>
                          <a:cs typeface="Times New Roman" panose="02020603050405020304" pitchFamily="18" charset="0"/>
                        </a:rPr>
                        <a:t>Availability of Commercial Chatbots</a:t>
                      </a:r>
                      <a:r>
                        <a:rPr lang="en-US" sz="1200" dirty="0">
                          <a:latin typeface="Times New Roman" panose="02020603050405020304" pitchFamily="18" charset="0"/>
                          <a:cs typeface="Times New Roman" panose="02020603050405020304" pitchFamily="18" charset="0"/>
                        </a:rPr>
                        <a:t>: There are several commercial Chatbots currently being used for patient support.</a:t>
                      </a:r>
                    </a:p>
                    <a:p>
                      <a:r>
                        <a:rPr lang="en-US" sz="1200" b="1" dirty="0">
                          <a:latin typeface="Times New Roman" panose="02020603050405020304" pitchFamily="18" charset="0"/>
                          <a:cs typeface="Times New Roman" panose="02020603050405020304" pitchFamily="18" charset="0"/>
                        </a:rPr>
                        <a:t>Advanced Mental Healthcare Chatbots</a:t>
                      </a:r>
                      <a:r>
                        <a:rPr lang="en-US" sz="1200" dirty="0">
                          <a:latin typeface="Times New Roman" panose="02020603050405020304" pitchFamily="18" charset="0"/>
                          <a:cs typeface="Times New Roman" panose="02020603050405020304" pitchFamily="18" charset="0"/>
                        </a:rPr>
                        <a:t>: Mental healthcare Chatbots are at a more advanced stage of development and some have been used in clinical trials.</a:t>
                      </a:r>
                    </a:p>
                    <a:p>
                      <a:r>
                        <a:rPr lang="en-US" sz="1200" b="1" dirty="0">
                          <a:latin typeface="Times New Roman" panose="02020603050405020304" pitchFamily="18" charset="0"/>
                          <a:cs typeface="Times New Roman" panose="02020603050405020304" pitchFamily="18" charset="0"/>
                        </a:rPr>
                        <a:t>Potential for Personalized Healthcare</a:t>
                      </a:r>
                      <a:r>
                        <a:rPr lang="en-US" sz="1200" dirty="0">
                          <a:latin typeface="Times New Roman" panose="02020603050405020304" pitchFamily="18" charset="0"/>
                          <a:cs typeface="Times New Roman" panose="02020603050405020304" pitchFamily="18" charset="0"/>
                        </a:rPr>
                        <a:t>: The advent of generative AI like ChatGPT offers potential for highly personalized healthcare services.</a:t>
                      </a:r>
                    </a:p>
                  </a:txBody>
                  <a:tcPr/>
                </a:tc>
                <a:tc>
                  <a:txBody>
                    <a:bodyPr/>
                    <a:lstStyle/>
                    <a:p>
                      <a:r>
                        <a:rPr lang="en-US" sz="1200" b="1" dirty="0">
                          <a:latin typeface="Times New Roman" panose="02020603050405020304" pitchFamily="18" charset="0"/>
                          <a:cs typeface="Times New Roman" panose="02020603050405020304" pitchFamily="18" charset="0"/>
                        </a:rPr>
                        <a:t>NLP Skills Dissatisfaction</a:t>
                      </a:r>
                      <a:r>
                        <a:rPr lang="en-US" sz="1200" dirty="0">
                          <a:latin typeface="Times New Roman" panose="02020603050405020304" pitchFamily="18" charset="0"/>
                          <a:cs typeface="Times New Roman" panose="02020603050405020304" pitchFamily="18" charset="0"/>
                        </a:rPr>
                        <a:t>: Patients have expressed dissatisfaction with the Natural Language Processing (NLP) skills of Chatbots compared to human interaction.</a:t>
                      </a:r>
                    </a:p>
                    <a:p>
                      <a:r>
                        <a:rPr lang="en-US" sz="1200" b="1" dirty="0">
                          <a:latin typeface="Times New Roman" panose="02020603050405020304" pitchFamily="18" charset="0"/>
                          <a:cs typeface="Times New Roman" panose="02020603050405020304" pitchFamily="18" charset="0"/>
                        </a:rPr>
                        <a:t>Current Limitations of ChatGPT</a:t>
                      </a:r>
                      <a:r>
                        <a:rPr lang="en-US" sz="1200" dirty="0">
                          <a:latin typeface="Times New Roman" panose="02020603050405020304" pitchFamily="18" charset="0"/>
                          <a:cs typeface="Times New Roman" panose="02020603050405020304" pitchFamily="18" charset="0"/>
                        </a:rPr>
                        <a:t>: Despite its advanced NLP capabilities, ChatGPT cannot be trusted with patient safety and medical ethics without thorough checks.</a:t>
                      </a:r>
                    </a:p>
                    <a:p>
                      <a:r>
                        <a:rPr lang="en-US" sz="1200" b="1" dirty="0">
                          <a:latin typeface="Times New Roman" panose="02020603050405020304" pitchFamily="18" charset="0"/>
                          <a:cs typeface="Times New Roman" panose="02020603050405020304" pitchFamily="18" charset="0"/>
                        </a:rPr>
                        <a:t>Requirement for Clinical Trials</a:t>
                      </a:r>
                      <a:r>
                        <a:rPr lang="en-US" sz="1200" dirty="0">
                          <a:latin typeface="Times New Roman" panose="02020603050405020304" pitchFamily="18" charset="0"/>
                          <a:cs typeface="Times New Roman" panose="02020603050405020304" pitchFamily="18" charset="0"/>
                        </a:rPr>
                        <a:t>: Rigorous evaluation through clinical trials is essential to establish the reliability of Chatbots in terms of patient safety and data protection.</a:t>
                      </a:r>
                    </a:p>
                  </a:txBody>
                  <a:tcPr/>
                </a:tc>
                <a:extLst>
                  <a:ext uri="{0D108BD9-81ED-4DB2-BD59-A6C34878D82A}">
                    <a16:rowId xmlns:a16="http://schemas.microsoft.com/office/drawing/2014/main" val="4171999138"/>
                  </a:ext>
                </a:extLst>
              </a:tr>
            </a:tbl>
          </a:graphicData>
        </a:graphic>
      </p:graphicFrame>
    </p:spTree>
    <p:extLst>
      <p:ext uri="{BB962C8B-B14F-4D97-AF65-F5344CB8AC3E}">
        <p14:creationId xmlns:p14="http://schemas.microsoft.com/office/powerpoint/2010/main" val="347242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2B8D9F3-61C6-EF23-300F-C04A66CB0420}"/>
              </a:ext>
            </a:extLst>
          </p:cNvPr>
          <p:cNvGraphicFramePr>
            <a:graphicFrameLocks noGrp="1"/>
          </p:cNvGraphicFramePr>
          <p:nvPr>
            <p:extLst>
              <p:ext uri="{D42A27DB-BD31-4B8C-83A1-F6EECF244321}">
                <p14:modId xmlns:p14="http://schemas.microsoft.com/office/powerpoint/2010/main" val="3505829738"/>
              </p:ext>
            </p:extLst>
          </p:nvPr>
        </p:nvGraphicFramePr>
        <p:xfrm>
          <a:off x="311150" y="1536700"/>
          <a:ext cx="8409029" cy="3765030"/>
        </p:xfrm>
        <a:graphic>
          <a:graphicData uri="http://schemas.openxmlformats.org/drawingml/2006/table">
            <a:tbl>
              <a:tblPr firstRow="1" bandRow="1">
                <a:tableStyleId>{5C22544A-7EE6-4342-B048-85BDC9FD1C3A}</a:tableStyleId>
              </a:tblPr>
              <a:tblGrid>
                <a:gridCol w="1672046">
                  <a:extLst>
                    <a:ext uri="{9D8B030D-6E8A-4147-A177-3AD203B41FA5}">
                      <a16:colId xmlns:a16="http://schemas.microsoft.com/office/drawing/2014/main" val="4097945277"/>
                    </a:ext>
                  </a:extLst>
                </a:gridCol>
                <a:gridCol w="3657600">
                  <a:extLst>
                    <a:ext uri="{9D8B030D-6E8A-4147-A177-3AD203B41FA5}">
                      <a16:colId xmlns:a16="http://schemas.microsoft.com/office/drawing/2014/main" val="3666919659"/>
                    </a:ext>
                  </a:extLst>
                </a:gridCol>
                <a:gridCol w="3079383">
                  <a:extLst>
                    <a:ext uri="{9D8B030D-6E8A-4147-A177-3AD203B41FA5}">
                      <a16:colId xmlns:a16="http://schemas.microsoft.com/office/drawing/2014/main" val="2214358111"/>
                    </a:ext>
                  </a:extLst>
                </a:gridCol>
              </a:tblGrid>
              <a:tr h="381750">
                <a:tc>
                  <a:txBody>
                    <a:bodyPr/>
                    <a:lstStyle/>
                    <a:p>
                      <a:r>
                        <a:rPr lang="en-IN" dirty="0"/>
                        <a:t>Authors</a:t>
                      </a:r>
                    </a:p>
                  </a:txBody>
                  <a:tcPr/>
                </a:tc>
                <a:tc>
                  <a:txBody>
                    <a:bodyPr/>
                    <a:lstStyle/>
                    <a:p>
                      <a:r>
                        <a:rPr lang="en-IN" dirty="0"/>
                        <a:t>Highlights</a:t>
                      </a:r>
                    </a:p>
                  </a:txBody>
                  <a:tcPr/>
                </a:tc>
                <a:tc>
                  <a:txBody>
                    <a:bodyPr/>
                    <a:lstStyle/>
                    <a:p>
                      <a:r>
                        <a:rPr lang="en-IN" dirty="0"/>
                        <a:t>Limitations</a:t>
                      </a:r>
                    </a:p>
                  </a:txBody>
                  <a:tcPr/>
                </a:tc>
                <a:extLst>
                  <a:ext uri="{0D108BD9-81ED-4DB2-BD59-A6C34878D82A}">
                    <a16:rowId xmlns:a16="http://schemas.microsoft.com/office/drawing/2014/main" val="388223465"/>
                  </a:ext>
                </a:extLst>
              </a:tr>
              <a:tr h="3817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200" dirty="0">
                          <a:latin typeface="Times New Roman" panose="02020603050405020304" pitchFamily="18" charset="0"/>
                          <a:cs typeface="Times New Roman" panose="02020603050405020304" pitchFamily="18" charset="0"/>
                        </a:rPr>
                        <a:t>Elia Grassini,  Marina Buzzi,  Barbara Leporini,  Alina Vozna.</a:t>
                      </a:r>
                      <a:endParaRPr lang="en-IN" sz="1200"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200" b="1" dirty="0">
                          <a:latin typeface="Times New Roman" panose="02020603050405020304" pitchFamily="18" charset="0"/>
                          <a:cs typeface="Times New Roman" panose="02020603050405020304" pitchFamily="18" charset="0"/>
                        </a:rPr>
                        <a:t>Title:</a:t>
                      </a:r>
                      <a:r>
                        <a:rPr lang="en-US" sz="1200" dirty="0">
                          <a:latin typeface="Times New Roman" panose="02020603050405020304" pitchFamily="18" charset="0"/>
                          <a:cs typeface="Times New Roman" panose="02020603050405020304" pitchFamily="18" charset="0"/>
                        </a:rPr>
                        <a:t>A systematic review of chatbots in inclusive healthcare: insights from the last 5 years</a:t>
                      </a:r>
                    </a:p>
                    <a:p>
                      <a:pPr algn="just"/>
                      <a:endParaRPr lang="en-IN" sz="1200" dirty="0">
                        <a:latin typeface="Times New Roman" panose="02020603050405020304" pitchFamily="18" charset="0"/>
                        <a:cs typeface="Times New Roman" panose="02020603050405020304" pitchFamily="18" charset="0"/>
                      </a:endParaRPr>
                    </a:p>
                    <a:p>
                      <a:pPr algn="just"/>
                      <a:r>
                        <a:rPr lang="en-IN" sz="1200" b="1" dirty="0">
                          <a:latin typeface="Times New Roman" panose="02020603050405020304" pitchFamily="18" charset="0"/>
                          <a:cs typeface="Times New Roman" panose="02020603050405020304" pitchFamily="18" charset="0"/>
                        </a:rPr>
                        <a:t>Methodology/Algorithm:</a:t>
                      </a:r>
                    </a:p>
                    <a:p>
                      <a:pPr algn="just"/>
                      <a:r>
                        <a:rPr lang="en-IN" sz="1200" dirty="0">
                          <a:latin typeface="Times New Roman" panose="02020603050405020304" pitchFamily="18" charset="0"/>
                          <a:cs typeface="Times New Roman" panose="02020603050405020304" pitchFamily="18" charset="0"/>
                        </a:rPr>
                        <a:t>Rule-based chatbots, </a:t>
                      </a:r>
                      <a:r>
                        <a:rPr lang="en-US" sz="1200" dirty="0">
                          <a:latin typeface="Times New Roman" panose="02020603050405020304" pitchFamily="18" charset="0"/>
                          <a:cs typeface="Times New Roman" panose="02020603050405020304" pitchFamily="18" charset="0"/>
                        </a:rPr>
                        <a:t>Convolutional Neural Networks (CNN), Long Short-Term Memory (LSTM), Feed-forward neural networks.</a:t>
                      </a:r>
                    </a:p>
                    <a:p>
                      <a:pPr algn="just"/>
                      <a:endParaRPr lang="en-US" sz="1200" dirty="0">
                        <a:latin typeface="Times New Roman" panose="02020603050405020304" pitchFamily="18" charset="0"/>
                        <a:cs typeface="Times New Roman" panose="02020603050405020304" pitchFamily="18" charset="0"/>
                      </a:endParaRPr>
                    </a:p>
                    <a:p>
                      <a:pPr algn="just"/>
                      <a:r>
                        <a:rPr lang="en-IN" sz="1200" b="1" dirty="0">
                          <a:latin typeface="Times New Roman" panose="02020603050405020304" pitchFamily="18" charset="0"/>
                          <a:cs typeface="Times New Roman" panose="02020603050405020304" pitchFamily="18" charset="0"/>
                        </a:rPr>
                        <a:t>Merits:</a:t>
                      </a:r>
                    </a:p>
                    <a:p>
                      <a:pPr algn="just"/>
                      <a:r>
                        <a:rPr lang="en-US" sz="1200" b="1" dirty="0">
                          <a:latin typeface="Times New Roman" panose="02020603050405020304" pitchFamily="18" charset="0"/>
                          <a:cs typeface="Times New Roman" panose="02020603050405020304" pitchFamily="18" charset="0"/>
                        </a:rPr>
                        <a:t>Efficiency</a:t>
                      </a:r>
                      <a:r>
                        <a:rPr lang="en-US" sz="1200" dirty="0">
                          <a:latin typeface="Times New Roman" panose="02020603050405020304" pitchFamily="18" charset="0"/>
                          <a:cs typeface="Times New Roman" panose="02020603050405020304" pitchFamily="18" charset="0"/>
                        </a:rPr>
                        <a:t>: Chatbots can enhance user interaction by providing quick feedback or responses.</a:t>
                      </a:r>
                    </a:p>
                    <a:p>
                      <a:pPr algn="just"/>
                      <a:r>
                        <a:rPr lang="en-US" sz="1200" b="1" dirty="0">
                          <a:latin typeface="Times New Roman" panose="02020603050405020304" pitchFamily="18" charset="0"/>
                          <a:cs typeface="Times New Roman" panose="02020603050405020304" pitchFamily="18" charset="0"/>
                        </a:rPr>
                        <a:t>Cost Reduction</a:t>
                      </a:r>
                      <a:r>
                        <a:rPr lang="en-US" sz="1200" dirty="0">
                          <a:latin typeface="Times New Roman" panose="02020603050405020304" pitchFamily="18" charset="0"/>
                          <a:cs typeface="Times New Roman" panose="02020603050405020304" pitchFamily="18" charset="0"/>
                        </a:rPr>
                        <a:t>: They can decrease medical and organizational burden while cutting costs.</a:t>
                      </a:r>
                    </a:p>
                    <a:p>
                      <a:pPr algn="just"/>
                      <a:r>
                        <a:rPr lang="en-US" sz="1200" b="1" dirty="0">
                          <a:latin typeface="Times New Roman" panose="02020603050405020304" pitchFamily="18" charset="0"/>
                          <a:cs typeface="Times New Roman" panose="02020603050405020304" pitchFamily="18" charset="0"/>
                        </a:rPr>
                        <a:t>User Assistance</a:t>
                      </a:r>
                      <a:r>
                        <a:rPr lang="en-US" sz="1200" dirty="0">
                          <a:latin typeface="Times New Roman" panose="02020603050405020304" pitchFamily="18" charset="0"/>
                          <a:cs typeface="Times New Roman" panose="02020603050405020304" pitchFamily="18" charset="0"/>
                        </a:rPr>
                        <a:t>: They provide user assistance, such as consultations, diagnosis, and psychological support.</a:t>
                      </a:r>
                    </a:p>
                    <a:p>
                      <a:pPr algn="just"/>
                      <a:r>
                        <a:rPr lang="en-US" sz="1200" b="1" dirty="0">
                          <a:latin typeface="Times New Roman" panose="02020603050405020304" pitchFamily="18" charset="0"/>
                          <a:cs typeface="Times New Roman" panose="02020603050405020304" pitchFamily="18" charset="0"/>
                        </a:rPr>
                        <a:t>Information Gathering</a:t>
                      </a:r>
                      <a:r>
                        <a:rPr lang="en-US" sz="1200" dirty="0">
                          <a:latin typeface="Times New Roman" panose="02020603050405020304" pitchFamily="18" charset="0"/>
                          <a:cs typeface="Times New Roman" panose="02020603050405020304" pitchFamily="18" charset="0"/>
                        </a:rPr>
                        <a:t>: Chatbots gather patient information and symptoms, enhancing response accuracy and service improvement.</a:t>
                      </a:r>
                      <a:endParaRPr lang="en-IN" sz="12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Design Issues</a:t>
                      </a:r>
                      <a:r>
                        <a:rPr lang="en-US" sz="1200" dirty="0">
                          <a:latin typeface="Times New Roman" panose="02020603050405020304" pitchFamily="18" charset="0"/>
                          <a:cs typeface="Times New Roman" panose="02020603050405020304" pitchFamily="18" charset="0"/>
                        </a:rPr>
                        <a:t>: Many chatbots do not consider interface design, especially for users with special needs.</a:t>
                      </a:r>
                    </a:p>
                    <a:p>
                      <a:pPr marL="285750" indent="-285750" algn="jus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Accessibility</a:t>
                      </a:r>
                      <a:r>
                        <a:rPr lang="en-US" sz="1200" dirty="0">
                          <a:latin typeface="Times New Roman" panose="02020603050405020304" pitchFamily="18" charset="0"/>
                          <a:cs typeface="Times New Roman" panose="02020603050405020304" pitchFamily="18" charset="0"/>
                        </a:rPr>
                        <a:t>: Limited attention to accessibility and inclusive design.</a:t>
                      </a:r>
                    </a:p>
                    <a:p>
                      <a:pPr marL="285750" indent="-285750" algn="jus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Miscommunication</a:t>
                      </a:r>
                      <a:r>
                        <a:rPr lang="en-US" sz="1200" dirty="0">
                          <a:latin typeface="Times New Roman" panose="02020603050405020304" pitchFamily="18" charset="0"/>
                          <a:cs typeface="Times New Roman" panose="02020603050405020304" pitchFamily="18" charset="0"/>
                        </a:rPr>
                        <a:t>: Potential for miscommunication between chatbots and users.</a:t>
                      </a:r>
                      <a:endParaRPr lang="en-US" sz="1200" b="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Voice Interaction Challenges:</a:t>
                      </a:r>
                    </a:p>
                    <a:p>
                      <a:pPr algn="l"/>
                      <a:r>
                        <a:rPr lang="en-US" sz="1200" dirty="0">
                          <a:latin typeface="Times New Roman" panose="02020603050405020304" pitchFamily="18" charset="0"/>
                          <a:cs typeface="Times New Roman" panose="02020603050405020304" pitchFamily="18" charset="0"/>
                        </a:rPr>
                        <a:t>        Chatbots based on voice interaction     sometimes fail to provide short, simple answers and feedback.</a:t>
                      </a:r>
                    </a:p>
                  </a:txBody>
                  <a:tcPr/>
                </a:tc>
                <a:extLst>
                  <a:ext uri="{0D108BD9-81ED-4DB2-BD59-A6C34878D82A}">
                    <a16:rowId xmlns:a16="http://schemas.microsoft.com/office/drawing/2014/main" val="4171999138"/>
                  </a:ext>
                </a:extLst>
              </a:tr>
            </a:tbl>
          </a:graphicData>
        </a:graphic>
      </p:graphicFrame>
    </p:spTree>
    <p:extLst>
      <p:ext uri="{BB962C8B-B14F-4D97-AF65-F5344CB8AC3E}">
        <p14:creationId xmlns:p14="http://schemas.microsoft.com/office/powerpoint/2010/main" val="71010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218395-9D61-1E4A-EE07-97FB0ADBE4B9}"/>
              </a:ext>
            </a:extLst>
          </p:cNvPr>
          <p:cNvGraphicFramePr>
            <a:graphicFrameLocks noGrp="1"/>
          </p:cNvGraphicFramePr>
          <p:nvPr>
            <p:extLst>
              <p:ext uri="{D42A27DB-BD31-4B8C-83A1-F6EECF244321}">
                <p14:modId xmlns:p14="http://schemas.microsoft.com/office/powerpoint/2010/main" val="1929882425"/>
              </p:ext>
            </p:extLst>
          </p:nvPr>
        </p:nvGraphicFramePr>
        <p:xfrm>
          <a:off x="367485" y="1498993"/>
          <a:ext cx="8409029" cy="4130790"/>
        </p:xfrm>
        <a:graphic>
          <a:graphicData uri="http://schemas.openxmlformats.org/drawingml/2006/table">
            <a:tbl>
              <a:tblPr firstRow="1" bandRow="1">
                <a:tableStyleId>{5C22544A-7EE6-4342-B048-85BDC9FD1C3A}</a:tableStyleId>
              </a:tblPr>
              <a:tblGrid>
                <a:gridCol w="1672046">
                  <a:extLst>
                    <a:ext uri="{9D8B030D-6E8A-4147-A177-3AD203B41FA5}">
                      <a16:colId xmlns:a16="http://schemas.microsoft.com/office/drawing/2014/main" val="3749194544"/>
                    </a:ext>
                  </a:extLst>
                </a:gridCol>
                <a:gridCol w="3657600">
                  <a:extLst>
                    <a:ext uri="{9D8B030D-6E8A-4147-A177-3AD203B41FA5}">
                      <a16:colId xmlns:a16="http://schemas.microsoft.com/office/drawing/2014/main" val="3385817026"/>
                    </a:ext>
                  </a:extLst>
                </a:gridCol>
                <a:gridCol w="3079383">
                  <a:extLst>
                    <a:ext uri="{9D8B030D-6E8A-4147-A177-3AD203B41FA5}">
                      <a16:colId xmlns:a16="http://schemas.microsoft.com/office/drawing/2014/main" val="2048022661"/>
                    </a:ext>
                  </a:extLst>
                </a:gridCol>
              </a:tblGrid>
              <a:tr h="381750">
                <a:tc>
                  <a:txBody>
                    <a:bodyPr/>
                    <a:lstStyle/>
                    <a:p>
                      <a:r>
                        <a:rPr lang="en-IN" dirty="0"/>
                        <a:t>Authors</a:t>
                      </a:r>
                    </a:p>
                  </a:txBody>
                  <a:tcPr/>
                </a:tc>
                <a:tc>
                  <a:txBody>
                    <a:bodyPr/>
                    <a:lstStyle/>
                    <a:p>
                      <a:r>
                        <a:rPr lang="en-IN" dirty="0"/>
                        <a:t>Highlights</a:t>
                      </a:r>
                    </a:p>
                  </a:txBody>
                  <a:tcPr/>
                </a:tc>
                <a:tc>
                  <a:txBody>
                    <a:bodyPr/>
                    <a:lstStyle/>
                    <a:p>
                      <a:r>
                        <a:rPr lang="en-IN" dirty="0"/>
                        <a:t>Limitations</a:t>
                      </a:r>
                    </a:p>
                  </a:txBody>
                  <a:tcPr/>
                </a:tc>
                <a:extLst>
                  <a:ext uri="{0D108BD9-81ED-4DB2-BD59-A6C34878D82A}">
                    <a16:rowId xmlns:a16="http://schemas.microsoft.com/office/drawing/2014/main" val="261148253"/>
                  </a:ext>
                </a:extLst>
              </a:tr>
              <a:tr h="384483">
                <a:tc>
                  <a:txBody>
                    <a:bodyPr/>
                    <a:lstStyle/>
                    <a:p>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Lekha</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Athota</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p>
                    <a:p>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Vinod Kumar</a:t>
                      </a:r>
                    </a:p>
                    <a:p>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Shukla,</a:t>
                      </a:r>
                    </a:p>
                    <a:p>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Ajay Rana.</a:t>
                      </a:r>
                    </a:p>
                  </a:txBody>
                  <a:tcPr/>
                </a:tc>
                <a:tc>
                  <a:txBody>
                    <a:bodyPr/>
                    <a:lstStyle/>
                    <a:p>
                      <a:r>
                        <a:rPr lang="en-IN" sz="1200" b="1" dirty="0">
                          <a:latin typeface="Times New Roman" panose="02020603050405020304" pitchFamily="18" charset="0"/>
                          <a:cs typeface="Times New Roman" panose="02020603050405020304" pitchFamily="18" charset="0"/>
                        </a:rPr>
                        <a:t>Title:</a:t>
                      </a:r>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Chatbot for Healthcare System Using Artificial Intelligence</a:t>
                      </a:r>
                    </a:p>
                    <a:p>
                      <a:pPr algn="just"/>
                      <a:endParaRPr lang="en-IN" sz="1200" dirty="0">
                        <a:latin typeface="Times New Roman" panose="02020603050405020304" pitchFamily="18" charset="0"/>
                        <a:cs typeface="Times New Roman" panose="02020603050405020304" pitchFamily="18" charset="0"/>
                      </a:endParaRPr>
                    </a:p>
                    <a:p>
                      <a:pPr algn="just"/>
                      <a:r>
                        <a:rPr lang="en-IN" sz="1200" b="1" dirty="0">
                          <a:latin typeface="Times New Roman" panose="02020603050405020304" pitchFamily="18" charset="0"/>
                          <a:cs typeface="Times New Roman" panose="02020603050405020304" pitchFamily="18" charset="0"/>
                        </a:rPr>
                        <a:t>Methodology/Algorithm:</a:t>
                      </a:r>
                    </a:p>
                    <a:p>
                      <a:pPr algn="just"/>
                      <a:r>
                        <a:rPr lang="en-IN" sz="1200" b="0" dirty="0">
                          <a:latin typeface="Times New Roman" panose="02020603050405020304" pitchFamily="18" charset="0"/>
                          <a:cs typeface="Times New Roman" panose="02020603050405020304" pitchFamily="18" charset="0"/>
                        </a:rPr>
                        <a:t>N-gram, TF-IDF for extracting the keyword.</a:t>
                      </a:r>
                    </a:p>
                    <a:p>
                      <a:pPr algn="just"/>
                      <a:endParaRPr lang="en-IN" sz="1200" b="0" dirty="0">
                        <a:latin typeface="Times New Roman" panose="02020603050405020304" pitchFamily="18" charset="0"/>
                        <a:cs typeface="Times New Roman" panose="02020603050405020304" pitchFamily="18" charset="0"/>
                      </a:endParaRPr>
                    </a:p>
                    <a:p>
                      <a:pPr algn="just"/>
                      <a:r>
                        <a:rPr lang="en-IN" sz="1200" b="1" dirty="0">
                          <a:latin typeface="Times New Roman" panose="02020603050405020304" pitchFamily="18" charset="0"/>
                          <a:cs typeface="Times New Roman" panose="02020603050405020304" pitchFamily="18" charset="0"/>
                        </a:rPr>
                        <a:t>Merits:</a:t>
                      </a:r>
                    </a:p>
                    <a:p>
                      <a:pPr marL="285750" indent="-285750" algn="just">
                        <a:buFont typeface="Arial" panose="020B0604020202020204" pitchFamily="34" charset="0"/>
                        <a:buChar char="•"/>
                      </a:pPr>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chatbot stores data in a database to identify sentence keywords and make query decisions.</a:t>
                      </a:r>
                    </a:p>
                    <a:p>
                      <a:pPr marL="285750" indent="-285750" algn="just">
                        <a:buFont typeface="Arial" panose="020B0604020202020204" pitchFamily="34" charset="0"/>
                        <a:buChar char="•"/>
                      </a:pPr>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system functions as a standalone application with user interfaces to interact with the chatbot.</a:t>
                      </a:r>
                    </a:p>
                    <a:p>
                      <a:pPr marL="285750" indent="-285750" algn="just">
                        <a:buFont typeface="Arial" panose="020B0604020202020204" pitchFamily="34" charset="0"/>
                        <a:buChar char="•"/>
                      </a:pPr>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expert system steps in to handle complex questions and queries beyond the chatbot's pre-stored knowledge base.</a:t>
                      </a:r>
                      <a:endParaRPr lang="en-IN" sz="1200" b="0" dirty="0">
                        <a:latin typeface="Times New Roman" panose="02020603050405020304" pitchFamily="18" charset="0"/>
                        <a:cs typeface="Times New Roman" panose="02020603050405020304" pitchFamily="18" charset="0"/>
                      </a:endParaRPr>
                    </a:p>
                  </a:txBody>
                  <a:tcPr/>
                </a:tc>
                <a:tc>
                  <a:txBody>
                    <a:bodyPr/>
                    <a:lstStyle/>
                    <a:p>
                      <a:r>
                        <a:rPr lang="en-US" sz="12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Dependency on Pre-stored Knowledge Base:</a:t>
                      </a:r>
                      <a:endPar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lvl="1"/>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chatbot can only provide answers to queries that are already present in its database.</a:t>
                      </a:r>
                    </a:p>
                    <a:p>
                      <a:r>
                        <a:rPr lang="en-US" sz="12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Handling of Unknown Queries:</a:t>
                      </a:r>
                      <a:endPar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lvl="1"/>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Questions not present in the database require intervention by an expert system, indicating a lack of complete autonomy.</a:t>
                      </a:r>
                    </a:p>
                    <a:p>
                      <a:r>
                        <a:rPr lang="en-US" sz="12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Text-based System:</a:t>
                      </a:r>
                      <a:endPar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lvl="1"/>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system is limited to text-based interactions and does not support voice recognition capabilities.</a:t>
                      </a:r>
                    </a:p>
                    <a:p>
                      <a:r>
                        <a:rPr lang="en-US" sz="12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Limited to Basic Details:</a:t>
                      </a:r>
                      <a:endPar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lvl="1"/>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chatbot provides basic details and initial diagnosis, but complex medical queries and detailed consultations still require a healthcare professional.</a:t>
                      </a:r>
                    </a:p>
                    <a:p>
                      <a:r>
                        <a:rPr lang="en-US" sz="12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Potential Gaps in Database:</a:t>
                      </a:r>
                      <a:endPar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lvl="1"/>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There may be potential gaps in the knowledge base, especially for new or rare medical conditions, limiting the chatbot's effectiveness</a:t>
                      </a:r>
                    </a:p>
                  </a:txBody>
                  <a:tcPr/>
                </a:tc>
                <a:extLst>
                  <a:ext uri="{0D108BD9-81ED-4DB2-BD59-A6C34878D82A}">
                    <a16:rowId xmlns:a16="http://schemas.microsoft.com/office/drawing/2014/main" val="1646634887"/>
                  </a:ext>
                </a:extLst>
              </a:tr>
            </a:tbl>
          </a:graphicData>
        </a:graphic>
      </p:graphicFrame>
    </p:spTree>
    <p:extLst>
      <p:ext uri="{BB962C8B-B14F-4D97-AF65-F5344CB8AC3E}">
        <p14:creationId xmlns:p14="http://schemas.microsoft.com/office/powerpoint/2010/main" val="942726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6E888B6-EEA3-6C06-0036-11C7EF59203B}"/>
              </a:ext>
            </a:extLst>
          </p:cNvPr>
          <p:cNvGraphicFramePr>
            <a:graphicFrameLocks noGrp="1"/>
          </p:cNvGraphicFramePr>
          <p:nvPr>
            <p:extLst>
              <p:ext uri="{D42A27DB-BD31-4B8C-83A1-F6EECF244321}">
                <p14:modId xmlns:p14="http://schemas.microsoft.com/office/powerpoint/2010/main" val="433991850"/>
              </p:ext>
            </p:extLst>
          </p:nvPr>
        </p:nvGraphicFramePr>
        <p:xfrm>
          <a:off x="367485" y="1498993"/>
          <a:ext cx="8409029" cy="3216390"/>
        </p:xfrm>
        <a:graphic>
          <a:graphicData uri="http://schemas.openxmlformats.org/drawingml/2006/table">
            <a:tbl>
              <a:tblPr firstRow="1" bandRow="1">
                <a:tableStyleId>{5C22544A-7EE6-4342-B048-85BDC9FD1C3A}</a:tableStyleId>
              </a:tblPr>
              <a:tblGrid>
                <a:gridCol w="1672046">
                  <a:extLst>
                    <a:ext uri="{9D8B030D-6E8A-4147-A177-3AD203B41FA5}">
                      <a16:colId xmlns:a16="http://schemas.microsoft.com/office/drawing/2014/main" val="3749194544"/>
                    </a:ext>
                  </a:extLst>
                </a:gridCol>
                <a:gridCol w="3657600">
                  <a:extLst>
                    <a:ext uri="{9D8B030D-6E8A-4147-A177-3AD203B41FA5}">
                      <a16:colId xmlns:a16="http://schemas.microsoft.com/office/drawing/2014/main" val="3385817026"/>
                    </a:ext>
                  </a:extLst>
                </a:gridCol>
                <a:gridCol w="3079383">
                  <a:extLst>
                    <a:ext uri="{9D8B030D-6E8A-4147-A177-3AD203B41FA5}">
                      <a16:colId xmlns:a16="http://schemas.microsoft.com/office/drawing/2014/main" val="2048022661"/>
                    </a:ext>
                  </a:extLst>
                </a:gridCol>
              </a:tblGrid>
              <a:tr h="381750">
                <a:tc>
                  <a:txBody>
                    <a:bodyPr/>
                    <a:lstStyle/>
                    <a:p>
                      <a:r>
                        <a:rPr lang="en-IN" dirty="0"/>
                        <a:t>Authors</a:t>
                      </a:r>
                    </a:p>
                  </a:txBody>
                  <a:tcPr/>
                </a:tc>
                <a:tc>
                  <a:txBody>
                    <a:bodyPr/>
                    <a:lstStyle/>
                    <a:p>
                      <a:r>
                        <a:rPr lang="en-IN" dirty="0"/>
                        <a:t>Highlights</a:t>
                      </a:r>
                    </a:p>
                  </a:txBody>
                  <a:tcPr/>
                </a:tc>
                <a:tc>
                  <a:txBody>
                    <a:bodyPr/>
                    <a:lstStyle/>
                    <a:p>
                      <a:r>
                        <a:rPr lang="en-IN" dirty="0"/>
                        <a:t>Limitations</a:t>
                      </a:r>
                    </a:p>
                  </a:txBody>
                  <a:tcPr/>
                </a:tc>
                <a:extLst>
                  <a:ext uri="{0D108BD9-81ED-4DB2-BD59-A6C34878D82A}">
                    <a16:rowId xmlns:a16="http://schemas.microsoft.com/office/drawing/2014/main" val="261148253"/>
                  </a:ext>
                </a:extLst>
              </a:tr>
              <a:tr h="384483">
                <a:tc>
                  <a:txBody>
                    <a:bodyPr/>
                    <a:lstStyle/>
                    <a:p>
                      <a:r>
                        <a:rPr lang="en-IN" sz="1200" dirty="0"/>
                        <a:t>Mrs. Rashmi </a:t>
                      </a:r>
                      <a:r>
                        <a:rPr lang="en-IN" sz="1200" dirty="0" err="1"/>
                        <a:t>Dharwadkar</a:t>
                      </a:r>
                      <a:r>
                        <a:rPr lang="en-IN" sz="1200" dirty="0"/>
                        <a:t> , </a:t>
                      </a:r>
                      <a:r>
                        <a:rPr lang="en-IN" sz="1200" dirty="0" err="1"/>
                        <a:t>Dr.Mrs</a:t>
                      </a:r>
                      <a:r>
                        <a:rPr lang="en-IN" sz="1200" dirty="0"/>
                        <a:t>. Neeta A. Deshpande</a:t>
                      </a:r>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r>
                        <a:rPr lang="en-IN" sz="1200" b="1" dirty="0" err="1">
                          <a:latin typeface="Times New Roman" panose="02020603050405020304" pitchFamily="18" charset="0"/>
                          <a:cs typeface="Times New Roman" panose="02020603050405020304" pitchFamily="18" charset="0"/>
                        </a:rPr>
                        <a:t>Title:</a:t>
                      </a:r>
                      <a:r>
                        <a:rPr lang="en-IN" sz="1200" dirty="0" err="1">
                          <a:latin typeface="Times New Roman" panose="02020603050405020304" pitchFamily="18" charset="0"/>
                          <a:cs typeface="Times New Roman" panose="02020603050405020304" pitchFamily="18" charset="0"/>
                        </a:rPr>
                        <a:t>A</a:t>
                      </a:r>
                      <a:r>
                        <a:rPr lang="en-IN" sz="1200" dirty="0">
                          <a:latin typeface="Times New Roman" panose="02020603050405020304" pitchFamily="18" charset="0"/>
                          <a:cs typeface="Times New Roman" panose="02020603050405020304" pitchFamily="18" charset="0"/>
                        </a:rPr>
                        <a:t> Medical </a:t>
                      </a:r>
                      <a:r>
                        <a:rPr lang="en-IN" sz="1200" dirty="0" err="1">
                          <a:latin typeface="Times New Roman" panose="02020603050405020304" pitchFamily="18" charset="0"/>
                          <a:cs typeface="Times New Roman" panose="02020603050405020304" pitchFamily="18" charset="0"/>
                        </a:rPr>
                        <a:t>ChatBot</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pPr algn="just"/>
                      <a:r>
                        <a:rPr lang="en-IN" sz="1200" b="1" dirty="0">
                          <a:latin typeface="Times New Roman" panose="02020603050405020304" pitchFamily="18" charset="0"/>
                          <a:cs typeface="Times New Roman" panose="02020603050405020304" pitchFamily="18" charset="0"/>
                        </a:rPr>
                        <a:t>Methodology/Algorithm:</a:t>
                      </a:r>
                    </a:p>
                    <a:p>
                      <a:pPr algn="just"/>
                      <a:r>
                        <a:rPr lang="en-IN" sz="1200" dirty="0">
                          <a:latin typeface="Times New Roman" panose="02020603050405020304" pitchFamily="18" charset="0"/>
                          <a:cs typeface="Times New Roman" panose="02020603050405020304" pitchFamily="18" charset="0"/>
                        </a:rPr>
                        <a:t>Natural Language Processing (NLP), Support Vector Machine (SVM).</a:t>
                      </a:r>
                    </a:p>
                    <a:p>
                      <a:pPr algn="just"/>
                      <a:endParaRPr lang="en-IN" sz="1200" b="0" dirty="0">
                        <a:latin typeface="Times New Roman" panose="02020603050405020304" pitchFamily="18" charset="0"/>
                        <a:cs typeface="Times New Roman" panose="02020603050405020304" pitchFamily="18" charset="0"/>
                      </a:endParaRPr>
                    </a:p>
                    <a:p>
                      <a:pPr algn="just"/>
                      <a:r>
                        <a:rPr lang="en-IN" sz="1200" b="1" dirty="0">
                          <a:latin typeface="Times New Roman" panose="02020603050405020304" pitchFamily="18" charset="0"/>
                          <a:cs typeface="Times New Roman" panose="02020603050405020304" pitchFamily="18" charset="0"/>
                        </a:rPr>
                        <a:t>Merits:</a:t>
                      </a:r>
                    </a:p>
                    <a:p>
                      <a:pPr marL="285750" indent="-285750" algn="jus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Immediate Response</a:t>
                      </a:r>
                      <a:r>
                        <a:rPr lang="en-US" sz="1200" dirty="0">
                          <a:latin typeface="Times New Roman" panose="02020603050405020304" pitchFamily="18" charset="0"/>
                          <a:cs typeface="Times New Roman" panose="02020603050405020304" pitchFamily="18" charset="0"/>
                        </a:rPr>
                        <a:t>: Users receive instant answers to their health-related queries.</a:t>
                      </a:r>
                    </a:p>
                    <a:p>
                      <a:pPr marL="285750" indent="-285750" algn="jus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Accessibility</a:t>
                      </a:r>
                      <a:r>
                        <a:rPr lang="en-US" sz="1200" dirty="0">
                          <a:latin typeface="Times New Roman" panose="02020603050405020304" pitchFamily="18" charset="0"/>
                          <a:cs typeface="Times New Roman" panose="02020603050405020304" pitchFamily="18" charset="0"/>
                        </a:rPr>
                        <a:t>: Users can access medical advice without visiting a hospital.</a:t>
                      </a:r>
                    </a:p>
                    <a:p>
                      <a:pPr marL="285750" indent="-285750" algn="jus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Convenience</a:t>
                      </a:r>
                      <a:r>
                        <a:rPr lang="en-US" sz="1200" dirty="0">
                          <a:latin typeface="Times New Roman" panose="02020603050405020304" pitchFamily="18" charset="0"/>
                          <a:cs typeface="Times New Roman" panose="02020603050405020304" pitchFamily="18" charset="0"/>
                        </a:rPr>
                        <a:t>: Reduces the burden on healthcare providers by handling routine queries.</a:t>
                      </a:r>
                    </a:p>
                    <a:p>
                      <a:pPr marL="285750" indent="-285750" algn="jus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Disease Prediction</a:t>
                      </a:r>
                      <a:r>
                        <a:rPr lang="en-US" sz="1200" dirty="0">
                          <a:latin typeface="Times New Roman" panose="02020603050405020304" pitchFamily="18" charset="0"/>
                          <a:cs typeface="Times New Roman" panose="02020603050405020304" pitchFamily="18" charset="0"/>
                        </a:rPr>
                        <a:t>: Can predict diseases based on common symptoms, aiding in early diagnosis.</a:t>
                      </a:r>
                      <a:endParaRPr lang="en-IN" sz="1200" b="0" dirty="0">
                        <a:latin typeface="Times New Roman" panose="02020603050405020304" pitchFamily="18" charset="0"/>
                        <a:cs typeface="Times New Roman" panose="02020603050405020304" pitchFamily="18" charset="0"/>
                      </a:endParaRPr>
                    </a:p>
                  </a:txBody>
                  <a:tcPr/>
                </a:tc>
                <a:tc>
                  <a:txBody>
                    <a:bodyPr/>
                    <a:lstStyle/>
                    <a:p>
                      <a:r>
                        <a:rPr lang="en-US" sz="1200" b="1" dirty="0">
                          <a:latin typeface="Times New Roman" panose="02020603050405020304" pitchFamily="18" charset="0"/>
                          <a:cs typeface="Times New Roman" panose="02020603050405020304" pitchFamily="18" charset="0"/>
                        </a:rPr>
                        <a:t>Limited Accuracy</a:t>
                      </a:r>
                      <a:r>
                        <a:rPr lang="en-US" sz="1200" dirty="0">
                          <a:latin typeface="Times New Roman" panose="02020603050405020304" pitchFamily="18" charset="0"/>
                          <a:cs typeface="Times New Roman" panose="02020603050405020304" pitchFamily="18" charset="0"/>
                        </a:rPr>
                        <a:t>: The system's accuracy depends on the quality and size of the training data.</a:t>
                      </a:r>
                    </a:p>
                    <a:p>
                      <a:r>
                        <a:rPr lang="en-US" sz="1200" b="1" dirty="0">
                          <a:latin typeface="Times New Roman" panose="02020603050405020304" pitchFamily="18" charset="0"/>
                          <a:cs typeface="Times New Roman" panose="02020603050405020304" pitchFamily="18" charset="0"/>
                        </a:rPr>
                        <a:t>Complexity of Human Language</a:t>
                      </a:r>
                      <a:r>
                        <a:rPr lang="en-US" sz="1200" dirty="0">
                          <a:latin typeface="Times New Roman" panose="02020603050405020304" pitchFamily="18" charset="0"/>
                          <a:cs typeface="Times New Roman" panose="02020603050405020304" pitchFamily="18" charset="0"/>
                        </a:rPr>
                        <a:t>: Understanding and accurately processing natural language can be challenging.</a:t>
                      </a:r>
                    </a:p>
                    <a:p>
                      <a:r>
                        <a:rPr lang="en-US" sz="1200" b="1" dirty="0">
                          <a:latin typeface="Times New Roman" panose="02020603050405020304" pitchFamily="18" charset="0"/>
                          <a:cs typeface="Times New Roman" panose="02020603050405020304" pitchFamily="18" charset="0"/>
                        </a:rPr>
                        <a:t>Dependency on APIs</a:t>
                      </a:r>
                      <a:r>
                        <a:rPr lang="en-US" sz="1200" dirty="0">
                          <a:latin typeface="Times New Roman" panose="02020603050405020304" pitchFamily="18" charset="0"/>
                          <a:cs typeface="Times New Roman" panose="02020603050405020304" pitchFamily="18" charset="0"/>
                        </a:rPr>
                        <a:t>: Reliance on external APIs for voice-text conversion may introduce latency or errors.</a:t>
                      </a:r>
                      <a:endPar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1646634887"/>
                  </a:ext>
                </a:extLst>
              </a:tr>
            </a:tbl>
          </a:graphicData>
        </a:graphic>
      </p:graphicFrame>
    </p:spTree>
    <p:extLst>
      <p:ext uri="{BB962C8B-B14F-4D97-AF65-F5344CB8AC3E}">
        <p14:creationId xmlns:p14="http://schemas.microsoft.com/office/powerpoint/2010/main" val="16525181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2147</TotalTime>
  <Words>1721</Words>
  <Application>Microsoft Office PowerPoint</Application>
  <PresentationFormat>On-screen Show (4:3)</PresentationFormat>
  <Paragraphs>170</Paragraphs>
  <Slides>25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Times New Roman</vt:lpstr>
      <vt:lpstr>Book Antiqua</vt:lpstr>
      <vt:lpstr>Georgia</vt:lpstr>
      <vt:lpstr>Arial</vt:lpstr>
      <vt:lpstr>Archivo Narrow</vt:lpstr>
      <vt:lpstr>Simple Light</vt:lpstr>
      <vt:lpstr>Medical Chatbot with Report Analysis</vt:lpstr>
      <vt:lpstr>Agenda</vt:lpstr>
      <vt:lpstr>Abstract</vt:lpstr>
      <vt:lpstr>Problem Statement</vt:lpstr>
      <vt:lpstr>Literature Review / Background Study</vt:lpstr>
      <vt:lpstr>PowerPoint Presentation</vt:lpstr>
      <vt:lpstr>PowerPoint Presentation</vt:lpstr>
      <vt:lpstr>PowerPoint Presentation</vt:lpstr>
      <vt:lpstr>PowerPoint Presentation</vt:lpstr>
      <vt:lpstr>Hardware and Software Requirements</vt:lpstr>
      <vt:lpstr>Design and Framework </vt:lpstr>
      <vt:lpstr>Implementation Details </vt:lpstr>
      <vt:lpstr>Implementation Details </vt:lpstr>
      <vt:lpstr>Implementation Details </vt:lpstr>
      <vt:lpstr>Implementation Details </vt:lpstr>
      <vt:lpstr>Implementation Details </vt:lpstr>
      <vt:lpstr>Implementation Details </vt:lpstr>
      <vt:lpstr>Results and Discussion</vt:lpstr>
      <vt:lpstr>Results and Discussion</vt:lpstr>
      <vt:lpstr>Results and Discussion</vt:lpstr>
      <vt:lpstr>Results and Discussion</vt:lpstr>
      <vt:lpstr>Conclusion </vt:lpstr>
      <vt:lpstr>Future Scope</vt:lpstr>
      <vt:lpstr>Learning Outcomes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 and Project Management (CS832E02)</dc:title>
  <dc:creator>Bijeesh</dc:creator>
  <cp:lastModifiedBy>Dinesh Godwin</cp:lastModifiedBy>
  <cp:revision>71</cp:revision>
  <dcterms:modified xsi:type="dcterms:W3CDTF">2024-09-30T04:09:25Z</dcterms:modified>
</cp:coreProperties>
</file>