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F1734-7A0D-4FC6-A71A-11F8F8AC9A8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CC4C0B-1577-4DCA-8FE9-1A476867D7BD}">
      <dgm:prSet/>
      <dgm:spPr/>
      <dgm:t>
        <a:bodyPr/>
        <a:lstStyle/>
        <a:p>
          <a:r>
            <a:rPr lang="en-US" b="0" i="0" baseline="0"/>
            <a:t>Source: </a:t>
          </a:r>
          <a:r>
            <a:rPr lang="en-US" b="1" i="0" baseline="0"/>
            <a:t>Yahoo Finance (WMT stock)</a:t>
          </a:r>
          <a:endParaRPr lang="en-US"/>
        </a:p>
      </dgm:t>
    </dgm:pt>
    <dgm:pt modelId="{E4F53579-9305-4339-9A08-84119EF476B6}" type="parTrans" cxnId="{E5B49723-84B1-485A-B119-A846A80FDE05}">
      <dgm:prSet/>
      <dgm:spPr/>
      <dgm:t>
        <a:bodyPr/>
        <a:lstStyle/>
        <a:p>
          <a:endParaRPr lang="en-US"/>
        </a:p>
      </dgm:t>
    </dgm:pt>
    <dgm:pt modelId="{D77913FA-B1B0-4357-9602-113CDAA189E1}" type="sibTrans" cxnId="{E5B49723-84B1-485A-B119-A846A80FDE05}">
      <dgm:prSet/>
      <dgm:spPr/>
      <dgm:t>
        <a:bodyPr/>
        <a:lstStyle/>
        <a:p>
          <a:endParaRPr lang="en-US"/>
        </a:p>
      </dgm:t>
    </dgm:pt>
    <dgm:pt modelId="{B653F70D-E233-4261-9F15-C3E4A9567C47}">
      <dgm:prSet/>
      <dgm:spPr/>
      <dgm:t>
        <a:bodyPr/>
        <a:lstStyle/>
        <a:p>
          <a:r>
            <a:rPr lang="en-US" b="0" i="0" baseline="0"/>
            <a:t>Time range: 2018–2024 (6 years)</a:t>
          </a:r>
          <a:endParaRPr lang="en-US"/>
        </a:p>
      </dgm:t>
    </dgm:pt>
    <dgm:pt modelId="{BC66E77D-8959-49ED-86AE-2A10057DA202}" type="parTrans" cxnId="{BA08C774-17DB-4DEB-8C20-8B38BA56F02A}">
      <dgm:prSet/>
      <dgm:spPr/>
      <dgm:t>
        <a:bodyPr/>
        <a:lstStyle/>
        <a:p>
          <a:endParaRPr lang="en-US"/>
        </a:p>
      </dgm:t>
    </dgm:pt>
    <dgm:pt modelId="{75225E0A-866D-4981-9745-2C98DD6C2307}" type="sibTrans" cxnId="{BA08C774-17DB-4DEB-8C20-8B38BA56F02A}">
      <dgm:prSet/>
      <dgm:spPr/>
      <dgm:t>
        <a:bodyPr/>
        <a:lstStyle/>
        <a:p>
          <a:endParaRPr lang="en-US"/>
        </a:p>
      </dgm:t>
    </dgm:pt>
    <dgm:pt modelId="{A76ABC8A-70D0-449F-AE34-3152899E3280}">
      <dgm:prSet/>
      <dgm:spPr/>
      <dgm:t>
        <a:bodyPr/>
        <a:lstStyle/>
        <a:p>
          <a:r>
            <a:rPr lang="en-US" b="0" i="0" baseline="0"/>
            <a:t>OHLCV (Open, High, Low, Close, Volume)</a:t>
          </a:r>
          <a:endParaRPr lang="en-US"/>
        </a:p>
      </dgm:t>
    </dgm:pt>
    <dgm:pt modelId="{7AC1358F-E294-4E24-B14E-A5DA8F00D80B}" type="parTrans" cxnId="{D9E38C6F-BAAC-4788-BF0C-DFEC4933A843}">
      <dgm:prSet/>
      <dgm:spPr/>
      <dgm:t>
        <a:bodyPr/>
        <a:lstStyle/>
        <a:p>
          <a:endParaRPr lang="en-US"/>
        </a:p>
      </dgm:t>
    </dgm:pt>
    <dgm:pt modelId="{1CC88FD4-56CD-4552-9318-4DE231AE7265}" type="sibTrans" cxnId="{D9E38C6F-BAAC-4788-BF0C-DFEC4933A843}">
      <dgm:prSet/>
      <dgm:spPr/>
      <dgm:t>
        <a:bodyPr/>
        <a:lstStyle/>
        <a:p>
          <a:endParaRPr lang="en-US"/>
        </a:p>
      </dgm:t>
    </dgm:pt>
    <dgm:pt modelId="{9EDA4997-12CF-49C3-B0CB-9B2C5906725A}">
      <dgm:prSet/>
      <dgm:spPr/>
      <dgm:t>
        <a:bodyPr/>
        <a:lstStyle/>
        <a:p>
          <a:r>
            <a:rPr lang="en-US" b="0" i="0" baseline="0" dirty="0"/>
            <a:t>Relevant Parameters: RSI, MACD, MA10</a:t>
          </a:r>
          <a:endParaRPr lang="en-US" dirty="0"/>
        </a:p>
      </dgm:t>
    </dgm:pt>
    <dgm:pt modelId="{49F3EFB7-17F3-4D47-859C-6D12E2B64FEF}" type="parTrans" cxnId="{515762E9-D6A2-4A0F-B240-A958AFE29847}">
      <dgm:prSet/>
      <dgm:spPr/>
      <dgm:t>
        <a:bodyPr/>
        <a:lstStyle/>
        <a:p>
          <a:endParaRPr lang="en-US"/>
        </a:p>
      </dgm:t>
    </dgm:pt>
    <dgm:pt modelId="{B2BC5050-801C-4EBE-8C59-2D0EBD44D9BD}" type="sibTrans" cxnId="{515762E9-D6A2-4A0F-B240-A958AFE29847}">
      <dgm:prSet/>
      <dgm:spPr/>
      <dgm:t>
        <a:bodyPr/>
        <a:lstStyle/>
        <a:p>
          <a:endParaRPr lang="en-US"/>
        </a:p>
      </dgm:t>
    </dgm:pt>
    <dgm:pt modelId="{F6195BF0-B7CD-4FD1-B798-183B9A2FEC89}">
      <dgm:prSet/>
      <dgm:spPr/>
      <dgm:t>
        <a:bodyPr/>
        <a:lstStyle/>
        <a:p>
          <a:r>
            <a:rPr lang="en-US" b="0" i="0" baseline="0" dirty="0"/>
            <a:t>Pulled using Yahoo Finance API, Calculated MA10, RSI and MACD.</a:t>
          </a:r>
          <a:endParaRPr lang="en-US" dirty="0"/>
        </a:p>
      </dgm:t>
    </dgm:pt>
    <dgm:pt modelId="{536573E2-C044-4A84-ADB9-6A9D862ACA7D}" type="parTrans" cxnId="{262DBC84-3BDD-42B2-9BA5-EC2FDB504896}">
      <dgm:prSet/>
      <dgm:spPr/>
      <dgm:t>
        <a:bodyPr/>
        <a:lstStyle/>
        <a:p>
          <a:endParaRPr lang="en-US"/>
        </a:p>
      </dgm:t>
    </dgm:pt>
    <dgm:pt modelId="{E174EE9D-9F32-46DD-B4EC-C6E218E3F3BA}" type="sibTrans" cxnId="{262DBC84-3BDD-42B2-9BA5-EC2FDB504896}">
      <dgm:prSet/>
      <dgm:spPr/>
      <dgm:t>
        <a:bodyPr/>
        <a:lstStyle/>
        <a:p>
          <a:endParaRPr lang="en-US"/>
        </a:p>
      </dgm:t>
    </dgm:pt>
    <dgm:pt modelId="{A73938EA-B5AB-4406-83EF-76892D2EB638}" type="pres">
      <dgm:prSet presAssocID="{C69F1734-7A0D-4FC6-A71A-11F8F8AC9A8A}" presName="vert0" presStyleCnt="0">
        <dgm:presLayoutVars>
          <dgm:dir/>
          <dgm:animOne val="branch"/>
          <dgm:animLvl val="lvl"/>
        </dgm:presLayoutVars>
      </dgm:prSet>
      <dgm:spPr/>
    </dgm:pt>
    <dgm:pt modelId="{934225F3-28DE-41D8-AE3F-2B8B16C4B75D}" type="pres">
      <dgm:prSet presAssocID="{A0CC4C0B-1577-4DCA-8FE9-1A476867D7BD}" presName="thickLine" presStyleLbl="alignNode1" presStyleIdx="0" presStyleCnt="5"/>
      <dgm:spPr/>
    </dgm:pt>
    <dgm:pt modelId="{E1BA69FF-5BA5-42C9-BB44-344BDAC6D1B4}" type="pres">
      <dgm:prSet presAssocID="{A0CC4C0B-1577-4DCA-8FE9-1A476867D7BD}" presName="horz1" presStyleCnt="0"/>
      <dgm:spPr/>
    </dgm:pt>
    <dgm:pt modelId="{921E6A67-C888-4F27-83ED-63561392031B}" type="pres">
      <dgm:prSet presAssocID="{A0CC4C0B-1577-4DCA-8FE9-1A476867D7BD}" presName="tx1" presStyleLbl="revTx" presStyleIdx="0" presStyleCnt="5"/>
      <dgm:spPr/>
    </dgm:pt>
    <dgm:pt modelId="{8F02679E-667E-48F2-9905-022223F5F3B2}" type="pres">
      <dgm:prSet presAssocID="{A0CC4C0B-1577-4DCA-8FE9-1A476867D7BD}" presName="vert1" presStyleCnt="0"/>
      <dgm:spPr/>
    </dgm:pt>
    <dgm:pt modelId="{4B678918-8E20-4E4C-B72C-B43AB43F8BD7}" type="pres">
      <dgm:prSet presAssocID="{B653F70D-E233-4261-9F15-C3E4A9567C47}" presName="thickLine" presStyleLbl="alignNode1" presStyleIdx="1" presStyleCnt="5"/>
      <dgm:spPr/>
    </dgm:pt>
    <dgm:pt modelId="{EE937388-DD15-413F-A9D3-16A36C5C5AEE}" type="pres">
      <dgm:prSet presAssocID="{B653F70D-E233-4261-9F15-C3E4A9567C47}" presName="horz1" presStyleCnt="0"/>
      <dgm:spPr/>
    </dgm:pt>
    <dgm:pt modelId="{36091E2D-E7D6-42AF-9016-641E6BC7FCF5}" type="pres">
      <dgm:prSet presAssocID="{B653F70D-E233-4261-9F15-C3E4A9567C47}" presName="tx1" presStyleLbl="revTx" presStyleIdx="1" presStyleCnt="5"/>
      <dgm:spPr/>
    </dgm:pt>
    <dgm:pt modelId="{0AE1ACF3-A35B-4948-97D7-A0CF20EEC577}" type="pres">
      <dgm:prSet presAssocID="{B653F70D-E233-4261-9F15-C3E4A9567C47}" presName="vert1" presStyleCnt="0"/>
      <dgm:spPr/>
    </dgm:pt>
    <dgm:pt modelId="{9A989A98-B9E8-4358-8282-0C15C465DCE9}" type="pres">
      <dgm:prSet presAssocID="{A76ABC8A-70D0-449F-AE34-3152899E3280}" presName="thickLine" presStyleLbl="alignNode1" presStyleIdx="2" presStyleCnt="5"/>
      <dgm:spPr/>
    </dgm:pt>
    <dgm:pt modelId="{2D63837C-4100-46A6-BB11-A1FE86B9ACB1}" type="pres">
      <dgm:prSet presAssocID="{A76ABC8A-70D0-449F-AE34-3152899E3280}" presName="horz1" presStyleCnt="0"/>
      <dgm:spPr/>
    </dgm:pt>
    <dgm:pt modelId="{47E25E40-4023-4A27-9B0A-08F3958CA361}" type="pres">
      <dgm:prSet presAssocID="{A76ABC8A-70D0-449F-AE34-3152899E3280}" presName="tx1" presStyleLbl="revTx" presStyleIdx="2" presStyleCnt="5"/>
      <dgm:spPr/>
    </dgm:pt>
    <dgm:pt modelId="{3D170CE1-827D-4277-8680-13ACB2258BEB}" type="pres">
      <dgm:prSet presAssocID="{A76ABC8A-70D0-449F-AE34-3152899E3280}" presName="vert1" presStyleCnt="0"/>
      <dgm:spPr/>
    </dgm:pt>
    <dgm:pt modelId="{03FE3828-67D5-4C2D-A5DF-2B089BA08825}" type="pres">
      <dgm:prSet presAssocID="{9EDA4997-12CF-49C3-B0CB-9B2C5906725A}" presName="thickLine" presStyleLbl="alignNode1" presStyleIdx="3" presStyleCnt="5"/>
      <dgm:spPr/>
    </dgm:pt>
    <dgm:pt modelId="{A2E9BA98-FB90-4DED-AA8A-68D3EB63EF18}" type="pres">
      <dgm:prSet presAssocID="{9EDA4997-12CF-49C3-B0CB-9B2C5906725A}" presName="horz1" presStyleCnt="0"/>
      <dgm:spPr/>
    </dgm:pt>
    <dgm:pt modelId="{3942E8B3-B49A-4F74-8D95-57A8086F99C1}" type="pres">
      <dgm:prSet presAssocID="{9EDA4997-12CF-49C3-B0CB-9B2C5906725A}" presName="tx1" presStyleLbl="revTx" presStyleIdx="3" presStyleCnt="5"/>
      <dgm:spPr/>
    </dgm:pt>
    <dgm:pt modelId="{3D6A05D0-0B4E-4B8F-A363-C7DABC906C82}" type="pres">
      <dgm:prSet presAssocID="{9EDA4997-12CF-49C3-B0CB-9B2C5906725A}" presName="vert1" presStyleCnt="0"/>
      <dgm:spPr/>
    </dgm:pt>
    <dgm:pt modelId="{43731FE7-E79D-4694-8A9F-E5326A18FA85}" type="pres">
      <dgm:prSet presAssocID="{F6195BF0-B7CD-4FD1-B798-183B9A2FEC89}" presName="thickLine" presStyleLbl="alignNode1" presStyleIdx="4" presStyleCnt="5"/>
      <dgm:spPr/>
    </dgm:pt>
    <dgm:pt modelId="{4B1D9609-1FD6-48A3-87F6-6C2273FE4B75}" type="pres">
      <dgm:prSet presAssocID="{F6195BF0-B7CD-4FD1-B798-183B9A2FEC89}" presName="horz1" presStyleCnt="0"/>
      <dgm:spPr/>
    </dgm:pt>
    <dgm:pt modelId="{E3C98BE7-CB87-4210-9133-CDCB8A22AA83}" type="pres">
      <dgm:prSet presAssocID="{F6195BF0-B7CD-4FD1-B798-183B9A2FEC89}" presName="tx1" presStyleLbl="revTx" presStyleIdx="4" presStyleCnt="5"/>
      <dgm:spPr/>
    </dgm:pt>
    <dgm:pt modelId="{779EFF3A-522A-4727-AD65-597E1913A03D}" type="pres">
      <dgm:prSet presAssocID="{F6195BF0-B7CD-4FD1-B798-183B9A2FEC89}" presName="vert1" presStyleCnt="0"/>
      <dgm:spPr/>
    </dgm:pt>
  </dgm:ptLst>
  <dgm:cxnLst>
    <dgm:cxn modelId="{6844800F-35C9-442D-9140-539960212596}" type="presOf" srcId="{A0CC4C0B-1577-4DCA-8FE9-1A476867D7BD}" destId="{921E6A67-C888-4F27-83ED-63561392031B}" srcOrd="0" destOrd="0" presId="urn:microsoft.com/office/officeart/2008/layout/LinedList"/>
    <dgm:cxn modelId="{A76C9915-ECF9-459E-9BED-2DC431FAF127}" type="presOf" srcId="{9EDA4997-12CF-49C3-B0CB-9B2C5906725A}" destId="{3942E8B3-B49A-4F74-8D95-57A8086F99C1}" srcOrd="0" destOrd="0" presId="urn:microsoft.com/office/officeart/2008/layout/LinedList"/>
    <dgm:cxn modelId="{E5B49723-84B1-485A-B119-A846A80FDE05}" srcId="{C69F1734-7A0D-4FC6-A71A-11F8F8AC9A8A}" destId="{A0CC4C0B-1577-4DCA-8FE9-1A476867D7BD}" srcOrd="0" destOrd="0" parTransId="{E4F53579-9305-4339-9A08-84119EF476B6}" sibTransId="{D77913FA-B1B0-4357-9602-113CDAA189E1}"/>
    <dgm:cxn modelId="{D9E38C6F-BAAC-4788-BF0C-DFEC4933A843}" srcId="{C69F1734-7A0D-4FC6-A71A-11F8F8AC9A8A}" destId="{A76ABC8A-70D0-449F-AE34-3152899E3280}" srcOrd="2" destOrd="0" parTransId="{7AC1358F-E294-4E24-B14E-A5DA8F00D80B}" sibTransId="{1CC88FD4-56CD-4552-9318-4DE231AE7265}"/>
    <dgm:cxn modelId="{BA08C774-17DB-4DEB-8C20-8B38BA56F02A}" srcId="{C69F1734-7A0D-4FC6-A71A-11F8F8AC9A8A}" destId="{B653F70D-E233-4261-9F15-C3E4A9567C47}" srcOrd="1" destOrd="0" parTransId="{BC66E77D-8959-49ED-86AE-2A10057DA202}" sibTransId="{75225E0A-866D-4981-9745-2C98DD6C2307}"/>
    <dgm:cxn modelId="{3C390577-6741-4111-8B51-AC0863C3073F}" type="presOf" srcId="{B653F70D-E233-4261-9F15-C3E4A9567C47}" destId="{36091E2D-E7D6-42AF-9016-641E6BC7FCF5}" srcOrd="0" destOrd="0" presId="urn:microsoft.com/office/officeart/2008/layout/LinedList"/>
    <dgm:cxn modelId="{262DBC84-3BDD-42B2-9BA5-EC2FDB504896}" srcId="{C69F1734-7A0D-4FC6-A71A-11F8F8AC9A8A}" destId="{F6195BF0-B7CD-4FD1-B798-183B9A2FEC89}" srcOrd="4" destOrd="0" parTransId="{536573E2-C044-4A84-ADB9-6A9D862ACA7D}" sibTransId="{E174EE9D-9F32-46DD-B4EC-C6E218E3F3BA}"/>
    <dgm:cxn modelId="{4A2F4AB3-AF92-42F7-AE9A-EC631970A2DC}" type="presOf" srcId="{C69F1734-7A0D-4FC6-A71A-11F8F8AC9A8A}" destId="{A73938EA-B5AB-4406-83EF-76892D2EB638}" srcOrd="0" destOrd="0" presId="urn:microsoft.com/office/officeart/2008/layout/LinedList"/>
    <dgm:cxn modelId="{40C0C3B8-B162-4269-86FD-5B194B7AD8B0}" type="presOf" srcId="{A76ABC8A-70D0-449F-AE34-3152899E3280}" destId="{47E25E40-4023-4A27-9B0A-08F3958CA361}" srcOrd="0" destOrd="0" presId="urn:microsoft.com/office/officeart/2008/layout/LinedList"/>
    <dgm:cxn modelId="{515762E9-D6A2-4A0F-B240-A958AFE29847}" srcId="{C69F1734-7A0D-4FC6-A71A-11F8F8AC9A8A}" destId="{9EDA4997-12CF-49C3-B0CB-9B2C5906725A}" srcOrd="3" destOrd="0" parTransId="{49F3EFB7-17F3-4D47-859C-6D12E2B64FEF}" sibTransId="{B2BC5050-801C-4EBE-8C59-2D0EBD44D9BD}"/>
    <dgm:cxn modelId="{C539A0FD-F8B9-400E-8ABD-B373346F23F4}" type="presOf" srcId="{F6195BF0-B7CD-4FD1-B798-183B9A2FEC89}" destId="{E3C98BE7-CB87-4210-9133-CDCB8A22AA83}" srcOrd="0" destOrd="0" presId="urn:microsoft.com/office/officeart/2008/layout/LinedList"/>
    <dgm:cxn modelId="{B803BCC1-2ADD-433A-B78B-E7CABF001455}" type="presParOf" srcId="{A73938EA-B5AB-4406-83EF-76892D2EB638}" destId="{934225F3-28DE-41D8-AE3F-2B8B16C4B75D}" srcOrd="0" destOrd="0" presId="urn:microsoft.com/office/officeart/2008/layout/LinedList"/>
    <dgm:cxn modelId="{C8EBF2E2-2517-41EC-90D6-7F3CC1BCCE76}" type="presParOf" srcId="{A73938EA-B5AB-4406-83EF-76892D2EB638}" destId="{E1BA69FF-5BA5-42C9-BB44-344BDAC6D1B4}" srcOrd="1" destOrd="0" presId="urn:microsoft.com/office/officeart/2008/layout/LinedList"/>
    <dgm:cxn modelId="{73808ABA-C97E-492F-BA06-92122A3C3D93}" type="presParOf" srcId="{E1BA69FF-5BA5-42C9-BB44-344BDAC6D1B4}" destId="{921E6A67-C888-4F27-83ED-63561392031B}" srcOrd="0" destOrd="0" presId="urn:microsoft.com/office/officeart/2008/layout/LinedList"/>
    <dgm:cxn modelId="{4A8DCCC6-3A30-458B-80FE-92F12D54CDBE}" type="presParOf" srcId="{E1BA69FF-5BA5-42C9-BB44-344BDAC6D1B4}" destId="{8F02679E-667E-48F2-9905-022223F5F3B2}" srcOrd="1" destOrd="0" presId="urn:microsoft.com/office/officeart/2008/layout/LinedList"/>
    <dgm:cxn modelId="{0241920B-3EC1-4C25-A114-4C3A778DFF10}" type="presParOf" srcId="{A73938EA-B5AB-4406-83EF-76892D2EB638}" destId="{4B678918-8E20-4E4C-B72C-B43AB43F8BD7}" srcOrd="2" destOrd="0" presId="urn:microsoft.com/office/officeart/2008/layout/LinedList"/>
    <dgm:cxn modelId="{0BABEBEC-3C46-49F9-9A5D-7B3B37E5BAC6}" type="presParOf" srcId="{A73938EA-B5AB-4406-83EF-76892D2EB638}" destId="{EE937388-DD15-413F-A9D3-16A36C5C5AEE}" srcOrd="3" destOrd="0" presId="urn:microsoft.com/office/officeart/2008/layout/LinedList"/>
    <dgm:cxn modelId="{CB539F52-B839-4FDD-8FF6-CD0FF3D7E5DC}" type="presParOf" srcId="{EE937388-DD15-413F-A9D3-16A36C5C5AEE}" destId="{36091E2D-E7D6-42AF-9016-641E6BC7FCF5}" srcOrd="0" destOrd="0" presId="urn:microsoft.com/office/officeart/2008/layout/LinedList"/>
    <dgm:cxn modelId="{19833F9A-7619-406E-8EE4-3EF152E1BF17}" type="presParOf" srcId="{EE937388-DD15-413F-A9D3-16A36C5C5AEE}" destId="{0AE1ACF3-A35B-4948-97D7-A0CF20EEC577}" srcOrd="1" destOrd="0" presId="urn:microsoft.com/office/officeart/2008/layout/LinedList"/>
    <dgm:cxn modelId="{B20AEFB3-EAB1-4EBA-A712-989E1D6DD340}" type="presParOf" srcId="{A73938EA-B5AB-4406-83EF-76892D2EB638}" destId="{9A989A98-B9E8-4358-8282-0C15C465DCE9}" srcOrd="4" destOrd="0" presId="urn:microsoft.com/office/officeart/2008/layout/LinedList"/>
    <dgm:cxn modelId="{F6B3C3FA-4DEB-4098-842E-826E7CDA40F3}" type="presParOf" srcId="{A73938EA-B5AB-4406-83EF-76892D2EB638}" destId="{2D63837C-4100-46A6-BB11-A1FE86B9ACB1}" srcOrd="5" destOrd="0" presId="urn:microsoft.com/office/officeart/2008/layout/LinedList"/>
    <dgm:cxn modelId="{A1D665ED-A974-4668-8BF9-68495DCEAAE0}" type="presParOf" srcId="{2D63837C-4100-46A6-BB11-A1FE86B9ACB1}" destId="{47E25E40-4023-4A27-9B0A-08F3958CA361}" srcOrd="0" destOrd="0" presId="urn:microsoft.com/office/officeart/2008/layout/LinedList"/>
    <dgm:cxn modelId="{7E69D679-9591-4112-9379-9A2955F69294}" type="presParOf" srcId="{2D63837C-4100-46A6-BB11-A1FE86B9ACB1}" destId="{3D170CE1-827D-4277-8680-13ACB2258BEB}" srcOrd="1" destOrd="0" presId="urn:microsoft.com/office/officeart/2008/layout/LinedList"/>
    <dgm:cxn modelId="{8F329767-CBF5-488D-B8DD-5121036E5398}" type="presParOf" srcId="{A73938EA-B5AB-4406-83EF-76892D2EB638}" destId="{03FE3828-67D5-4C2D-A5DF-2B089BA08825}" srcOrd="6" destOrd="0" presId="urn:microsoft.com/office/officeart/2008/layout/LinedList"/>
    <dgm:cxn modelId="{77493ADE-BC87-444F-82C6-3D4C2AC4B059}" type="presParOf" srcId="{A73938EA-B5AB-4406-83EF-76892D2EB638}" destId="{A2E9BA98-FB90-4DED-AA8A-68D3EB63EF18}" srcOrd="7" destOrd="0" presId="urn:microsoft.com/office/officeart/2008/layout/LinedList"/>
    <dgm:cxn modelId="{CCEB5381-FA0B-4F49-8959-14066540E51A}" type="presParOf" srcId="{A2E9BA98-FB90-4DED-AA8A-68D3EB63EF18}" destId="{3942E8B3-B49A-4F74-8D95-57A8086F99C1}" srcOrd="0" destOrd="0" presId="urn:microsoft.com/office/officeart/2008/layout/LinedList"/>
    <dgm:cxn modelId="{5E726533-4648-49DB-BB8A-079E6F5A4519}" type="presParOf" srcId="{A2E9BA98-FB90-4DED-AA8A-68D3EB63EF18}" destId="{3D6A05D0-0B4E-4B8F-A363-C7DABC906C82}" srcOrd="1" destOrd="0" presId="urn:microsoft.com/office/officeart/2008/layout/LinedList"/>
    <dgm:cxn modelId="{972E5528-1E54-4E08-8F48-1C0AD2F7C976}" type="presParOf" srcId="{A73938EA-B5AB-4406-83EF-76892D2EB638}" destId="{43731FE7-E79D-4694-8A9F-E5326A18FA85}" srcOrd="8" destOrd="0" presId="urn:microsoft.com/office/officeart/2008/layout/LinedList"/>
    <dgm:cxn modelId="{B1C576ED-FDD0-4FD6-9DB0-BAB262E00AD3}" type="presParOf" srcId="{A73938EA-B5AB-4406-83EF-76892D2EB638}" destId="{4B1D9609-1FD6-48A3-87F6-6C2273FE4B75}" srcOrd="9" destOrd="0" presId="urn:microsoft.com/office/officeart/2008/layout/LinedList"/>
    <dgm:cxn modelId="{A6B8D27A-816F-49F4-BD0E-466B378F0105}" type="presParOf" srcId="{4B1D9609-1FD6-48A3-87F6-6C2273FE4B75}" destId="{E3C98BE7-CB87-4210-9133-CDCB8A22AA83}" srcOrd="0" destOrd="0" presId="urn:microsoft.com/office/officeart/2008/layout/LinedList"/>
    <dgm:cxn modelId="{E8B98BB2-09AE-4644-9FB2-6573FF95A57C}" type="presParOf" srcId="{4B1D9609-1FD6-48A3-87F6-6C2273FE4B75}" destId="{779EFF3A-522A-4727-AD65-597E1913A0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225F3-28DE-41D8-AE3F-2B8B16C4B75D}">
      <dsp:nvSpPr>
        <dsp:cNvPr id="0" name=""/>
        <dsp:cNvSpPr/>
      </dsp:nvSpPr>
      <dsp:spPr>
        <a:xfrm>
          <a:off x="0" y="638"/>
          <a:ext cx="590618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E6A67-C888-4F27-83ED-63561392031B}">
      <dsp:nvSpPr>
        <dsp:cNvPr id="0" name=""/>
        <dsp:cNvSpPr/>
      </dsp:nvSpPr>
      <dsp:spPr>
        <a:xfrm>
          <a:off x="0" y="638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Source: </a:t>
          </a:r>
          <a:r>
            <a:rPr lang="en-US" sz="3100" b="1" i="0" kern="1200" baseline="0"/>
            <a:t>Yahoo Finance (WMT stock)</a:t>
          </a:r>
          <a:endParaRPr lang="en-US" sz="3100" kern="1200"/>
        </a:p>
      </dsp:txBody>
      <dsp:txXfrm>
        <a:off x="0" y="638"/>
        <a:ext cx="5906181" cy="1045888"/>
      </dsp:txXfrm>
    </dsp:sp>
    <dsp:sp modelId="{4B678918-8E20-4E4C-B72C-B43AB43F8BD7}">
      <dsp:nvSpPr>
        <dsp:cNvPr id="0" name=""/>
        <dsp:cNvSpPr/>
      </dsp:nvSpPr>
      <dsp:spPr>
        <a:xfrm>
          <a:off x="0" y="1046526"/>
          <a:ext cx="5906181" cy="0"/>
        </a:xfrm>
        <a:prstGeom prst="line">
          <a:avLst/>
        </a:prstGeom>
        <a:solidFill>
          <a:schemeClr val="accent2">
            <a:hueOff val="280298"/>
            <a:satOff val="-12591"/>
            <a:lumOff val="1667"/>
            <a:alphaOff val="0"/>
          </a:schemeClr>
        </a:solidFill>
        <a:ln w="12700" cap="flat" cmpd="sng" algn="ctr">
          <a:solidFill>
            <a:schemeClr val="accent2">
              <a:hueOff val="280298"/>
              <a:satOff val="-12591"/>
              <a:lumOff val="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91E2D-E7D6-42AF-9016-641E6BC7FCF5}">
      <dsp:nvSpPr>
        <dsp:cNvPr id="0" name=""/>
        <dsp:cNvSpPr/>
      </dsp:nvSpPr>
      <dsp:spPr>
        <a:xfrm>
          <a:off x="0" y="1046526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Time range: 2018–2024 (6 years)</a:t>
          </a:r>
          <a:endParaRPr lang="en-US" sz="3100" kern="1200"/>
        </a:p>
      </dsp:txBody>
      <dsp:txXfrm>
        <a:off x="0" y="1046526"/>
        <a:ext cx="5906181" cy="1045888"/>
      </dsp:txXfrm>
    </dsp:sp>
    <dsp:sp modelId="{9A989A98-B9E8-4358-8282-0C15C465DCE9}">
      <dsp:nvSpPr>
        <dsp:cNvPr id="0" name=""/>
        <dsp:cNvSpPr/>
      </dsp:nvSpPr>
      <dsp:spPr>
        <a:xfrm>
          <a:off x="0" y="2092414"/>
          <a:ext cx="5906181" cy="0"/>
        </a:xfrm>
        <a:prstGeom prst="line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270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25E40-4023-4A27-9B0A-08F3958CA361}">
      <dsp:nvSpPr>
        <dsp:cNvPr id="0" name=""/>
        <dsp:cNvSpPr/>
      </dsp:nvSpPr>
      <dsp:spPr>
        <a:xfrm>
          <a:off x="0" y="2092414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/>
            <a:t>OHLCV (Open, High, Low, Close, Volume)</a:t>
          </a:r>
          <a:endParaRPr lang="en-US" sz="3100" kern="1200"/>
        </a:p>
      </dsp:txBody>
      <dsp:txXfrm>
        <a:off x="0" y="2092414"/>
        <a:ext cx="5906181" cy="1045888"/>
      </dsp:txXfrm>
    </dsp:sp>
    <dsp:sp modelId="{03FE3828-67D5-4C2D-A5DF-2B089BA08825}">
      <dsp:nvSpPr>
        <dsp:cNvPr id="0" name=""/>
        <dsp:cNvSpPr/>
      </dsp:nvSpPr>
      <dsp:spPr>
        <a:xfrm>
          <a:off x="0" y="3138303"/>
          <a:ext cx="5906181" cy="0"/>
        </a:xfrm>
        <a:prstGeom prst="line">
          <a:avLst/>
        </a:prstGeom>
        <a:solidFill>
          <a:schemeClr val="accent2">
            <a:hueOff val="840893"/>
            <a:satOff val="-37774"/>
            <a:lumOff val="5000"/>
            <a:alphaOff val="0"/>
          </a:schemeClr>
        </a:solidFill>
        <a:ln w="12700" cap="flat" cmpd="sng" algn="ctr">
          <a:solidFill>
            <a:schemeClr val="accent2">
              <a:hueOff val="840893"/>
              <a:satOff val="-37774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2E8B3-B49A-4F74-8D95-57A8086F99C1}">
      <dsp:nvSpPr>
        <dsp:cNvPr id="0" name=""/>
        <dsp:cNvSpPr/>
      </dsp:nvSpPr>
      <dsp:spPr>
        <a:xfrm>
          <a:off x="0" y="3138303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Relevant Parameters: RSI, MACD, MA10</a:t>
          </a:r>
          <a:endParaRPr lang="en-US" sz="3100" kern="1200" dirty="0"/>
        </a:p>
      </dsp:txBody>
      <dsp:txXfrm>
        <a:off x="0" y="3138303"/>
        <a:ext cx="5906181" cy="1045888"/>
      </dsp:txXfrm>
    </dsp:sp>
    <dsp:sp modelId="{43731FE7-E79D-4694-8A9F-E5326A18FA85}">
      <dsp:nvSpPr>
        <dsp:cNvPr id="0" name=""/>
        <dsp:cNvSpPr/>
      </dsp:nvSpPr>
      <dsp:spPr>
        <a:xfrm>
          <a:off x="0" y="4184191"/>
          <a:ext cx="5906181" cy="0"/>
        </a:xfrm>
        <a:prstGeom prst="line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98BE7-CB87-4210-9133-CDCB8A22AA83}">
      <dsp:nvSpPr>
        <dsp:cNvPr id="0" name=""/>
        <dsp:cNvSpPr/>
      </dsp:nvSpPr>
      <dsp:spPr>
        <a:xfrm>
          <a:off x="0" y="4184191"/>
          <a:ext cx="5906181" cy="1045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0" i="0" kern="1200" baseline="0" dirty="0"/>
            <a:t>Pulled using Yahoo Finance API, Calculated MA10, RSI and MACD.</a:t>
          </a:r>
          <a:endParaRPr lang="en-US" sz="3100" kern="1200" dirty="0"/>
        </a:p>
      </dsp:txBody>
      <dsp:txXfrm>
        <a:off x="0" y="4184191"/>
        <a:ext cx="5906181" cy="10458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9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5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06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5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08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57" r:id="rId5"/>
    <p:sldLayoutId id="2147483763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120975-4A3A-A214-885B-F8B289D9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09" b="91"/>
          <a:stretch>
            <a:fillRect/>
          </a:stretch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330D2-16CF-16FE-7173-7190A87DA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Autofit/>
          </a:bodyPr>
          <a:lstStyle/>
          <a:p>
            <a:r>
              <a:rPr lang="en-US" sz="4000" b="1" dirty="0"/>
              <a:t>Forecasting Stock Prices with A Hybrid LSTM Approach</a:t>
            </a:r>
            <a:br>
              <a:rPr lang="en-US" sz="4000" b="1" dirty="0"/>
            </a:br>
            <a:br>
              <a:rPr lang="en-US" sz="1800" b="1" dirty="0"/>
            </a:br>
            <a:r>
              <a:rPr lang="en-US" sz="1600" dirty="0"/>
              <a:t>Paper review:</a:t>
            </a:r>
            <a:br>
              <a:rPr lang="en-US" sz="1600" dirty="0"/>
            </a:br>
            <a:r>
              <a:rPr lang="en-US" sz="1600" dirty="0"/>
              <a:t>An Advisor Neural Network framework using LSTM-based Informative Stock</a:t>
            </a:r>
            <a:br>
              <a:rPr lang="en-US" sz="1600" dirty="0"/>
            </a:br>
            <a:r>
              <a:rPr lang="en-US" sz="1600" dirty="0"/>
              <a:t>Analysis (Fausto Ricchiuti, Giancarlo </a:t>
            </a:r>
            <a:r>
              <a:rPr lang="en-US" sz="1600" dirty="0" err="1"/>
              <a:t>Sperlí</a:t>
            </a:r>
            <a:r>
              <a:rPr lang="en-US" sz="1600" dirty="0"/>
              <a:t>)</a:t>
            </a:r>
            <a:br>
              <a:rPr lang="en-US" sz="4000" dirty="0"/>
            </a:b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10403-B205-70D5-C8C9-291FC16A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US" dirty="0"/>
              <a:t>Christopher Joshua – chrisjosh1097@gmail.com</a:t>
            </a:r>
            <a:endParaRPr lang="en-ID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92505-26E9-4B72-4752-8752E901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1" y="1110343"/>
            <a:ext cx="7790278" cy="4206747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AF86B-C9A9-9D08-715E-F2AE0C35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cap="all" spc="-100" dirty="0" err="1"/>
              <a:t>FORECASTGraph</a:t>
            </a:r>
            <a:endParaRPr lang="en-US" cap="all" spc="-1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8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7755-7D95-D2AB-8901-5919B403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D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83E0BB-2A0A-AE2D-1FCA-211FA3F48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82745"/>
              </p:ext>
            </p:extLst>
          </p:nvPr>
        </p:nvGraphicFramePr>
        <p:xfrm>
          <a:off x="1066800" y="1981200"/>
          <a:ext cx="10058400" cy="289560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768084672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2248895771"/>
                    </a:ext>
                  </a:extLst>
                </a:gridCol>
                <a:gridCol w="1799466">
                  <a:extLst>
                    <a:ext uri="{9D8B030D-6E8A-4147-A177-3AD203B41FA5}">
                      <a16:colId xmlns:a16="http://schemas.microsoft.com/office/drawing/2014/main" val="1746541881"/>
                    </a:ext>
                  </a:extLst>
                </a:gridCol>
                <a:gridCol w="1923448">
                  <a:extLst>
                    <a:ext uri="{9D8B030D-6E8A-4147-A177-3AD203B41FA5}">
                      <a16:colId xmlns:a16="http://schemas.microsoft.com/office/drawing/2014/main" val="40956072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 sz="3200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 dirty="0"/>
                        <a:t>Forecast Horizon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MAPE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89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3200" dirty="0"/>
                        <a:t>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 dirty="0"/>
                        <a:t>7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2.60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2.59%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963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3200"/>
                        <a:t>ARIMA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  <a:r>
                        <a:rPr lang="en-ID" sz="3200" dirty="0"/>
                        <a:t>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1.67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1.48%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844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3200"/>
                        <a:t>LSTM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r>
                        <a:rPr lang="en-ID" sz="3200" dirty="0"/>
                        <a:t>0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6.19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/>
                        <a:t>5.04%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155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 sz="3200"/>
                        <a:t>ARIMA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  <a:r>
                        <a:rPr lang="en-ID" sz="3200" dirty="0"/>
                        <a:t>0 Days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 dirty="0"/>
                        <a:t>7.86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 sz="3200" dirty="0"/>
                        <a:t>6.56%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156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37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7BA6-D7EC-950C-06D6-80C02A90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INSIGHTS</a:t>
            </a:r>
            <a:endParaRPr lang="en-ID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1E4D372-393A-5F72-754E-A3CACC1AB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14194"/>
            <a:ext cx="10410670" cy="3405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Short-term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ARIMA outperforms LSTM (lower RMSE &amp; MAPE).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LSTM performs better than ARIMA over 90 days.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trend capture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longer-term trends better.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 strength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accurate in short, stable periods.</a:t>
            </a:r>
          </a:p>
        </p:txBody>
      </p:sp>
    </p:spTree>
    <p:extLst>
      <p:ext uri="{BB962C8B-B14F-4D97-AF65-F5344CB8AC3E}">
        <p14:creationId xmlns:p14="http://schemas.microsoft.com/office/powerpoint/2010/main" val="331632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9CC80-7E5E-F222-0972-DAAAD223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RISKS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103A9-405B-B177-7877-79DDFA66A6D2}"/>
              </a:ext>
            </a:extLst>
          </p:cNvPr>
          <p:cNvSpPr txBox="1"/>
          <p:nvPr/>
        </p:nvSpPr>
        <p:spPr>
          <a:xfrm>
            <a:off x="1066800" y="1829845"/>
            <a:ext cx="8962724" cy="3364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LSTM simplicity</a:t>
            </a:r>
            <a:r>
              <a:rPr lang="en-US" sz="2400" dirty="0"/>
              <a:t>: Shallow model, no tuning or validation.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Missing features</a:t>
            </a:r>
            <a:r>
              <a:rPr lang="en-US" sz="2400" dirty="0"/>
              <a:t>: Only uses closing price, ignores volume/news/sentiment.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Overfitting risk</a:t>
            </a:r>
            <a:r>
              <a:rPr lang="en-US" sz="2400" dirty="0"/>
              <a:t>: No early stopping or regularization.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ARIMA assumption</a:t>
            </a:r>
            <a:r>
              <a:rPr lang="en-US" sz="2400" dirty="0"/>
              <a:t>: Requires stationarity, may not hold in stocks.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Limited evaluation</a:t>
            </a:r>
            <a:r>
              <a:rPr lang="en-US" sz="2400" dirty="0"/>
              <a:t>: Only 7-day and 90-day tested on a single stock.</a:t>
            </a:r>
          </a:p>
        </p:txBody>
      </p:sp>
    </p:spTree>
    <p:extLst>
      <p:ext uri="{BB962C8B-B14F-4D97-AF65-F5344CB8AC3E}">
        <p14:creationId xmlns:p14="http://schemas.microsoft.com/office/powerpoint/2010/main" val="33231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ADE1-CF9D-4E00-F4DB-686B0847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 RECCOMENDATIONS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B0AC62-9481-45C8-709F-521521914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92430"/>
            <a:ext cx="9654246" cy="3671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new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Volume, news sentiment, etc.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Tune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LSTM layers, dropout, window size.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hybrids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 ARIMA + LSTM or use Transformers.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 on more stocks especially with more volatility.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 confidence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uncertainty bands or probabilistic models</a:t>
            </a:r>
          </a:p>
        </p:txBody>
      </p:sp>
    </p:spTree>
    <p:extLst>
      <p:ext uri="{BB962C8B-B14F-4D97-AF65-F5344CB8AC3E}">
        <p14:creationId xmlns:p14="http://schemas.microsoft.com/office/powerpoint/2010/main" val="1293356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A4E3-2BED-373C-B9A4-1514B543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/>
              <a:t>WHY FORECASTING MATTERS?</a:t>
            </a:r>
            <a:endParaRPr lang="en-ID" sz="370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pic>
        <p:nvPicPr>
          <p:cNvPr id="1027" name="Picture 3" descr="How To Read Stock Charts: Understanding Technical Analysis | Investor's  Business Daily">
            <a:extLst>
              <a:ext uri="{FF2B5EF4-FFF2-40B4-BE49-F238E27FC236}">
                <a16:creationId xmlns:a16="http://schemas.microsoft.com/office/drawing/2014/main" id="{17DB667B-9361-937E-BC45-A54B4F58C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069607"/>
            <a:ext cx="4414438" cy="273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1673B47-3F4D-3881-0786-4A9EC8988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9450" y="2538919"/>
            <a:ext cx="4957554" cy="3496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Stock price prediction may help in: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Investors making informed decisions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Institutions manage risk and spread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Traders identifying market opportunities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Traditional methods struggle with non-linearity and volatility</a:t>
            </a:r>
          </a:p>
        </p:txBody>
      </p:sp>
    </p:spTree>
    <p:extLst>
      <p:ext uri="{BB962C8B-B14F-4D97-AF65-F5344CB8AC3E}">
        <p14:creationId xmlns:p14="http://schemas.microsoft.com/office/powerpoint/2010/main" val="257407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FE953-2423-5E7A-8A38-F5A8168C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37BC-A409-3DF5-3E4B-1C54B2A39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175106"/>
            <a:ext cx="4957553" cy="1645920"/>
          </a:xfrm>
        </p:spPr>
        <p:txBody>
          <a:bodyPr>
            <a:normAutofit/>
          </a:bodyPr>
          <a:lstStyle/>
          <a:p>
            <a:r>
              <a:rPr lang="en-US" sz="3700" dirty="0"/>
              <a:t>PAPER OVERVIEW</a:t>
            </a:r>
            <a:endParaRPr lang="en-ID" sz="3700" dirty="0"/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C146422-EACB-8732-DF37-2D87FFE1F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FB686913-691E-D0F1-942E-121AC5DB7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0BCE3-D9AE-684E-D949-2C09160E8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9450" y="1470514"/>
            <a:ext cx="4957554" cy="46662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Objective:</a:t>
            </a:r>
            <a:br>
              <a:rPr lang="en-US" sz="1600" dirty="0"/>
            </a:br>
            <a:r>
              <a:rPr lang="en-US" sz="1600" dirty="0"/>
              <a:t>Compare LSTM and ARIMA models in forecasting TCS stock prices over short and long-term periods.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Models Evaluated:</a:t>
            </a:r>
            <a:endParaRPr lang="en-US" sz="1600" dirty="0"/>
          </a:p>
          <a:p>
            <a:r>
              <a:rPr lang="en-US" sz="1600" dirty="0"/>
              <a:t>ARIMA Statistical model</a:t>
            </a:r>
          </a:p>
          <a:p>
            <a:r>
              <a:rPr lang="en-US" sz="1600" dirty="0"/>
              <a:t>LSTM – Deep learning model</a:t>
            </a:r>
            <a:br>
              <a:rPr lang="en-US" sz="1600" dirty="0"/>
            </a:b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Results:</a:t>
            </a:r>
            <a:endParaRPr lang="en-US" sz="1600" dirty="0"/>
          </a:p>
          <a:p>
            <a:r>
              <a:rPr lang="en-US" sz="1600" dirty="0"/>
              <a:t>Short-Term (10 days)</a:t>
            </a:r>
            <a:r>
              <a:rPr lang="en-US" sz="1600" b="1" dirty="0"/>
              <a:t>:</a:t>
            </a:r>
            <a:r>
              <a:rPr lang="en-US" sz="1600" dirty="0"/>
              <a:t> ARIMA performed better</a:t>
            </a:r>
          </a:p>
          <a:p>
            <a:r>
              <a:rPr lang="en-US" sz="1600" dirty="0"/>
              <a:t>Long-Term (60 days): LSTM showed slight advantage</a:t>
            </a:r>
          </a:p>
          <a:p>
            <a:r>
              <a:rPr lang="en-US" sz="1600" dirty="0"/>
              <a:t>Metric used: RMSE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Insights:</a:t>
            </a:r>
            <a:endParaRPr lang="en-US" sz="1600" dirty="0"/>
          </a:p>
          <a:p>
            <a:r>
              <a:rPr lang="en-US" sz="1600" dirty="0"/>
              <a:t>ARIMA excels in short horizon</a:t>
            </a:r>
          </a:p>
          <a:p>
            <a:r>
              <a:rPr lang="en-US" sz="1600" dirty="0"/>
              <a:t>LSTM captures longer patterns</a:t>
            </a:r>
          </a:p>
          <a:p>
            <a:r>
              <a:rPr lang="en-US" sz="1600" dirty="0"/>
              <a:t>No feature engineering or tuning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CE345F-FBD3-FE55-73E0-48B914B1A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0" y="998066"/>
            <a:ext cx="4369454" cy="486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8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7884-B78A-2936-E603-32992256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IMPLEMENTING STUDY</a:t>
            </a:r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7E627D-86D0-D536-9416-788479370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6800" y="2137304"/>
            <a:ext cx="9511578" cy="2609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closing price using past data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historical price data + Relevant parameters 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   + LSTM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Short-term and long-term forecasting (ARIMA vs LSTM)</a:t>
            </a:r>
          </a:p>
        </p:txBody>
      </p:sp>
    </p:spTree>
    <p:extLst>
      <p:ext uri="{BB962C8B-B14F-4D97-AF65-F5344CB8AC3E}">
        <p14:creationId xmlns:p14="http://schemas.microsoft.com/office/powerpoint/2010/main" val="144927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C00F-2345-C142-ED7C-58D8147B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PARAMETERS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BD4AA-F929-ED22-F5D3-71E42C6ECE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291193"/>
            <a:ext cx="9540240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RSI (Relative Strength Index)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recent price momentum and adding more weights.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MACD (Moving Average Convergence Divergence)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Captures trend direction of the trend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Average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Smooths fluctuations to show trend</a:t>
            </a:r>
          </a:p>
        </p:txBody>
      </p:sp>
    </p:spTree>
    <p:extLst>
      <p:ext uri="{BB962C8B-B14F-4D97-AF65-F5344CB8AC3E}">
        <p14:creationId xmlns:p14="http://schemas.microsoft.com/office/powerpoint/2010/main" val="93838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pic>
        <p:nvPicPr>
          <p:cNvPr id="4098" name="Picture 2" descr="LSTM Networks | A Detailed Explanation | Towards Data Science">
            <a:extLst>
              <a:ext uri="{FF2B5EF4-FFF2-40B4-BE49-F238E27FC236}">
                <a16:creationId xmlns:a16="http://schemas.microsoft.com/office/drawing/2014/main" id="{3F1DAB2F-9DB0-4E96-9F48-815DC98608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701" y="1588498"/>
            <a:ext cx="7237877" cy="370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F21E2-E24F-0936-2BAE-FDF8F0FA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LSTM (Long Short-Term Memory)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CDC62C-FFE7-2F5A-FCC0-DF3164E9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801" y="2149813"/>
            <a:ext cx="2312479" cy="38541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A type of Recurrent Neural Network (RNN) 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Captures time dependent patterns 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Used for:</a:t>
            </a:r>
          </a:p>
          <a:p>
            <a:pPr marL="800100" lvl="1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Stock price trends</a:t>
            </a:r>
          </a:p>
          <a:p>
            <a:pPr marL="800100" lvl="1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Weather forecasts</a:t>
            </a:r>
          </a:p>
          <a:p>
            <a:pPr marL="800100" lvl="1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Natural language processing</a:t>
            </a:r>
          </a:p>
          <a:p>
            <a:pPr marL="0" marR="0" lvl="0" indent="-182880" defTabSz="914400" fontAlgn="base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SzTx/>
              <a:buFont typeface="Garamond" pitchFamily="18" charset="0"/>
              <a:buChar char="◦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4585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2AA5-2079-B2AA-AFCF-210127DD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MODEL ARCHITECTURE</a:t>
            </a:r>
            <a:endParaRPr lang="en-ID" dirty="0"/>
          </a:p>
        </p:txBody>
      </p:sp>
      <p:sp>
        <p:nvSpPr>
          <p:cNvPr id="5128" name="Rectangle 512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5130" name="Rectangle 512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pic>
        <p:nvPicPr>
          <p:cNvPr id="5123" name="Picture 3" descr="Network architecture. It consists of two layers: LSTM and Dense layer... |  Download Scientific Diagram">
            <a:extLst>
              <a:ext uri="{FF2B5EF4-FFF2-40B4-BE49-F238E27FC236}">
                <a16:creationId xmlns:a16="http://schemas.microsoft.com/office/drawing/2014/main" id="{C0409178-2918-3FEF-089D-AF06952EB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5256" y="2067139"/>
            <a:ext cx="4414438" cy="27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E162176-4D03-1C08-6CCB-B313089B5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9450" y="2538919"/>
            <a:ext cx="4957554" cy="3496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Inputs: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Sequences of 20 past days’ data</a:t>
            </a:r>
          </a:p>
          <a:p>
            <a:pPr marL="274320" lvl="1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Relevant parameters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Layers: LSTM → Dropout → Dense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Output: Predicted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closing price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the next day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93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3351E-60E2-85A5-8755-D1D25367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DATASET</a:t>
            </a:r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D"/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79B0CC78-DAA7-2A84-34ED-C3FCF114D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990648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646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4F3B-0B3B-7E66-52C5-35A86AF4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BASELINE MODEL &amp; EVALUATION METRICS</a:t>
            </a:r>
            <a:endParaRPr lang="en-ID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3CC543-0992-6B9F-3E2B-919DF9D92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982462"/>
            <a:ext cx="5732660" cy="1455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Base Model For Comparison: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Statistical model for time series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58E7CB-2DDD-19FA-0DBF-F9AFA2267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014373"/>
            <a:ext cx="5940088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Metrics:</a:t>
            </a:r>
            <a:br>
              <a:rPr lang="en-US" altLang="en-US" sz="2400" b="1" dirty="0">
                <a:latin typeface="Arial" panose="020B0604020202020204" pitchFamily="34" charset="0"/>
              </a:rPr>
            </a:b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(Mean Absolute Percentage Error)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(Root Mean Squared Error)</a:t>
            </a:r>
          </a:p>
        </p:txBody>
      </p:sp>
    </p:spTree>
    <p:extLst>
      <p:ext uri="{BB962C8B-B14F-4D97-AF65-F5344CB8AC3E}">
        <p14:creationId xmlns:p14="http://schemas.microsoft.com/office/powerpoint/2010/main" val="2389163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3318</TotalTime>
  <Words>563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Garamond</vt:lpstr>
      <vt:lpstr>SavonVTI</vt:lpstr>
      <vt:lpstr>Forecasting Stock Prices with A Hybrid LSTM Approach  Paper review: An Advisor Neural Network framework using LSTM-based Informative Stock Analysis (Fausto Ricchiuti, Giancarlo Sperlí) </vt:lpstr>
      <vt:lpstr>WHY FORECASTING MATTERS?</vt:lpstr>
      <vt:lpstr>PAPER OVERVIEW</vt:lpstr>
      <vt:lpstr>GOAL OF IMPLEMENTING STUDY</vt:lpstr>
      <vt:lpstr>RELEVANT PARAMETERS</vt:lpstr>
      <vt:lpstr>LSTM (Long Short-Term Memory)</vt:lpstr>
      <vt:lpstr>MODEL ARCHITECTURE</vt:lpstr>
      <vt:lpstr>DATASET</vt:lpstr>
      <vt:lpstr>BASELINE MODEL &amp; EVALUATION METRICS</vt:lpstr>
      <vt:lpstr>FORECASTGraph</vt:lpstr>
      <vt:lpstr>RESULTS</vt:lpstr>
      <vt:lpstr>CONCLUSION &amp; INSIGHTS</vt:lpstr>
      <vt:lpstr>LIMITATIONS AND RISKS</vt:lpstr>
      <vt:lpstr>FUTURE WORK RECCOMENDATIONS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Joshua</dc:creator>
  <cp:lastModifiedBy>Christopher Joshua</cp:lastModifiedBy>
  <cp:revision>5</cp:revision>
  <dcterms:created xsi:type="dcterms:W3CDTF">2025-08-05T04:37:39Z</dcterms:created>
  <dcterms:modified xsi:type="dcterms:W3CDTF">2025-08-07T11:55:39Z</dcterms:modified>
</cp:coreProperties>
</file>