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497" r:id="rId5"/>
    <p:sldId id="2010" r:id="rId6"/>
    <p:sldId id="2012" r:id="rId7"/>
    <p:sldId id="2013" r:id="rId8"/>
    <p:sldId id="2014" r:id="rId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248" userDrawn="1">
          <p15:clr>
            <a:srgbClr val="A4A3A4"/>
          </p15:clr>
        </p15:guide>
        <p15:guide id="3" orient="horz" pos="799">
          <p15:clr>
            <a:srgbClr val="A4A3A4"/>
          </p15:clr>
        </p15:guide>
        <p15:guide id="4" pos="262">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Beer" initials="RB" lastIdx="122" clrIdx="0">
    <p:extLst>
      <p:ext uri="{19B8F6BF-5375-455C-9EA6-DF929625EA0E}">
        <p15:presenceInfo xmlns:p15="http://schemas.microsoft.com/office/powerpoint/2012/main" userId="S-1-5-21-789336058-725345543-839522115-9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281CA"/>
    <a:srgbClr val="1395FB"/>
    <a:srgbClr val="FFFFFF"/>
    <a:srgbClr val="247F2C"/>
    <a:srgbClr val="7F7F7F"/>
    <a:srgbClr val="DA8032"/>
    <a:srgbClr val="DF0F44"/>
    <a:srgbClr val="283B5A"/>
    <a:srgbClr val="023D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1220" y="108"/>
      </p:cViewPr>
      <p:guideLst>
        <p:guide orient="horz" pos="1026"/>
        <p:guide pos="248"/>
        <p:guide orient="horz" pos="799"/>
        <p:guide pos="26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E1389CC-567B-462D-9606-5A6D48725E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32223E6-8DEC-4459-8B52-D06E9BD3D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E9E86A-6679-4EC8-847C-9F954F45BF68}" type="datetimeFigureOut">
              <a:rPr lang="de-DE" smtClean="0"/>
              <a:t>21.11.2022</a:t>
            </a:fld>
            <a:endParaRPr lang="de-DE"/>
          </a:p>
        </p:txBody>
      </p:sp>
      <p:sp>
        <p:nvSpPr>
          <p:cNvPr id="4" name="Fußzeilenplatzhalter 3">
            <a:extLst>
              <a:ext uri="{FF2B5EF4-FFF2-40B4-BE49-F238E27FC236}">
                <a16:creationId xmlns:a16="http://schemas.microsoft.com/office/drawing/2014/main" id="{DDE09F90-192B-4C21-A710-7EFC4BA93B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077B6243-ABD9-472E-9641-6E7B2B863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8E8B7-5326-4A3E-8AE4-83D3CDA8A9FC}" type="slidenum">
              <a:rPr lang="de-DE" smtClean="0"/>
              <a:t>‹Nr.›</a:t>
            </a:fld>
            <a:endParaRPr lang="de-DE"/>
          </a:p>
        </p:txBody>
      </p:sp>
    </p:spTree>
    <p:extLst>
      <p:ext uri="{BB962C8B-B14F-4D97-AF65-F5344CB8AC3E}">
        <p14:creationId xmlns:p14="http://schemas.microsoft.com/office/powerpoint/2010/main" val="94657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C419-10E8-4216-A6CC-B7C8A23909AD}" type="datetimeFigureOut">
              <a:rPr lang="de-DE" smtClean="0"/>
              <a:t>21.11.2022</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6CAD1-FD47-46B0-9C16-1B81F4E690E0}" type="slidenum">
              <a:rPr lang="de-DE" smtClean="0"/>
              <a:t>‹Nr.›</a:t>
            </a:fld>
            <a:endParaRPr lang="de-DE"/>
          </a:p>
        </p:txBody>
      </p:sp>
    </p:spTree>
    <p:extLst>
      <p:ext uri="{BB962C8B-B14F-4D97-AF65-F5344CB8AC3E}">
        <p14:creationId xmlns:p14="http://schemas.microsoft.com/office/powerpoint/2010/main" val="9013254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713E3ED-78BF-4AEF-A5C2-46B7E751DB0E}"/>
              </a:ext>
            </a:extLst>
          </p:cNvPr>
          <p:cNvSpPr/>
          <p:nvPr userDrawn="1"/>
        </p:nvSpPr>
        <p:spPr>
          <a:xfrm>
            <a:off x="1" y="380577"/>
            <a:ext cx="9906000" cy="5028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noProof="0"/>
          </a:p>
        </p:txBody>
      </p:sp>
      <p:sp>
        <p:nvSpPr>
          <p:cNvPr id="2" name="Title 1"/>
          <p:cNvSpPr>
            <a:spLocks noGrp="1"/>
          </p:cNvSpPr>
          <p:nvPr>
            <p:ph type="ctrTitle" hasCustomPrompt="1"/>
          </p:nvPr>
        </p:nvSpPr>
        <p:spPr>
          <a:xfrm>
            <a:off x="634225" y="537344"/>
            <a:ext cx="8456577" cy="623404"/>
          </a:xfrm>
          <a:prstGeom prst="rect">
            <a:avLst/>
          </a:prstGeom>
        </p:spPr>
        <p:txBody>
          <a:bodyPr anchor="t"/>
          <a:lstStyle>
            <a:lvl1pPr algn="ctr">
              <a:lnSpc>
                <a:spcPct val="114000"/>
              </a:lnSpc>
              <a:defRPr sz="2400" spc="0" baseline="0">
                <a:solidFill>
                  <a:schemeClr val="bg1"/>
                </a:solidFill>
              </a:defRPr>
            </a:lvl1pPr>
          </a:lstStyle>
          <a:p>
            <a:r>
              <a:rPr lang="en-US" noProof="0"/>
              <a:t>Headline</a:t>
            </a:r>
          </a:p>
        </p:txBody>
      </p:sp>
      <p:sp>
        <p:nvSpPr>
          <p:cNvPr id="3" name="Subtitle 2"/>
          <p:cNvSpPr>
            <a:spLocks noGrp="1"/>
          </p:cNvSpPr>
          <p:nvPr>
            <p:ph type="subTitle" idx="1" hasCustomPrompt="1"/>
          </p:nvPr>
        </p:nvSpPr>
        <p:spPr>
          <a:xfrm>
            <a:off x="629453" y="2444703"/>
            <a:ext cx="8456576" cy="516756"/>
          </a:xfrm>
          <a:prstGeom prst="rect">
            <a:avLst/>
          </a:prstGeom>
        </p:spPr>
        <p:txBody>
          <a:bodyPr>
            <a:normAutofit/>
          </a:bodyPr>
          <a:lstStyle>
            <a:lvl1pPr marL="0" indent="0" algn="ctr">
              <a:buNone/>
              <a:defRPr sz="1600" cap="none" spc="65" baseline="0">
                <a:solidFill>
                  <a:schemeClr val="bg1"/>
                </a:solidFill>
              </a:defRPr>
            </a:lvl1pPr>
            <a:lvl2pPr marL="495328" indent="0" algn="ctr">
              <a:buNone/>
              <a:defRPr sz="2167"/>
            </a:lvl2pPr>
            <a:lvl3pPr marL="990657" indent="0" algn="ctr">
              <a:buNone/>
              <a:defRPr sz="1950"/>
            </a:lvl3pPr>
            <a:lvl4pPr marL="1485984" indent="0" algn="ctr">
              <a:buNone/>
              <a:defRPr sz="1733"/>
            </a:lvl4pPr>
            <a:lvl5pPr marL="1981313" indent="0" algn="ctr">
              <a:buNone/>
              <a:defRPr sz="1733"/>
            </a:lvl5pPr>
            <a:lvl6pPr marL="2476641" indent="0" algn="ctr">
              <a:buNone/>
              <a:defRPr sz="1733"/>
            </a:lvl6pPr>
            <a:lvl7pPr marL="2971970" indent="0" algn="ctr">
              <a:buNone/>
              <a:defRPr sz="1733"/>
            </a:lvl7pPr>
            <a:lvl8pPr marL="3467297" indent="0" algn="ctr">
              <a:buNone/>
              <a:defRPr sz="1733"/>
            </a:lvl8pPr>
            <a:lvl9pPr marL="3962626" indent="0" algn="ctr">
              <a:buNone/>
              <a:defRPr sz="1733"/>
            </a:lvl9pPr>
          </a:lstStyle>
          <a:p>
            <a:r>
              <a:rPr lang="en-US" noProof="0"/>
              <a:t>Date  |  Name</a:t>
            </a:r>
          </a:p>
        </p:txBody>
      </p:sp>
      <p:pic>
        <p:nvPicPr>
          <p:cNvPr id="10" name="Grafik 13">
            <a:extLst>
              <a:ext uri="{FF2B5EF4-FFF2-40B4-BE49-F238E27FC236}">
                <a16:creationId xmlns:a16="http://schemas.microsoft.com/office/drawing/2014/main" id="{CD8EAD64-AF04-4C84-A4BD-DC7D236650F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11200" y="6192000"/>
            <a:ext cx="1922022" cy="548854"/>
          </a:xfrm>
          <a:prstGeom prst="rect">
            <a:avLst/>
          </a:prstGeom>
        </p:spPr>
      </p:pic>
      <p:pic>
        <p:nvPicPr>
          <p:cNvPr id="14" name="Grafik 7">
            <a:extLst>
              <a:ext uri="{FF2B5EF4-FFF2-40B4-BE49-F238E27FC236}">
                <a16:creationId xmlns:a16="http://schemas.microsoft.com/office/drawing/2014/main" id="{F1A4E5FA-E01B-487D-AF33-2995D0586BB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85316" y="6559200"/>
            <a:ext cx="2303553" cy="91462"/>
          </a:xfrm>
          <a:prstGeom prst="rect">
            <a:avLst/>
          </a:prstGeom>
        </p:spPr>
      </p:pic>
      <p:sp>
        <p:nvSpPr>
          <p:cNvPr id="16" name="Untertitel 2">
            <a:extLst>
              <a:ext uri="{FF2B5EF4-FFF2-40B4-BE49-F238E27FC236}">
                <a16:creationId xmlns:a16="http://schemas.microsoft.com/office/drawing/2014/main" id="{EEE304FD-5CB5-4A27-B953-09ADE21E98ED}"/>
              </a:ext>
            </a:extLst>
          </p:cNvPr>
          <p:cNvSpPr txBox="1">
            <a:spLocks/>
          </p:cNvSpPr>
          <p:nvPr userDrawn="1"/>
        </p:nvSpPr>
        <p:spPr>
          <a:xfrm>
            <a:off x="726585" y="4797152"/>
            <a:ext cx="8456579" cy="360040"/>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r>
              <a:rPr lang="en-US" sz="1600" b="1" cap="none" baseline="0" noProof="0"/>
              <a:t>IEK-3: Institute of Techno-Economic Systems Analysis</a:t>
            </a:r>
          </a:p>
          <a:p>
            <a:pPr algn="ctr"/>
            <a:endParaRPr lang="en-US" sz="1600" b="1" cap="none" baseline="0" noProof="0"/>
          </a:p>
        </p:txBody>
      </p:sp>
    </p:spTree>
    <p:extLst>
      <p:ext uri="{BB962C8B-B14F-4D97-AF65-F5344CB8AC3E}">
        <p14:creationId xmlns:p14="http://schemas.microsoft.com/office/powerpoint/2010/main" val="2389604393"/>
      </p:ext>
    </p:extLst>
  </p:cSld>
  <p:clrMapOvr>
    <a:masterClrMapping/>
  </p:clrMapOvr>
  <p:extLst>
    <p:ext uri="{DCECCB84-F9BA-43D5-87BE-67443E8EF086}">
      <p15:sldGuideLst xmlns:p15="http://schemas.microsoft.com/office/powerpoint/2012/main">
        <p15:guide id="1" pos="457" userDrawn="1">
          <p15:clr>
            <a:srgbClr val="FBAE40"/>
          </p15:clr>
        </p15:guide>
        <p15:guide id="2" pos="578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95F26-FB0C-4F70-ABAA-668B788D4731}"/>
              </a:ext>
            </a:extLst>
          </p:cNvPr>
          <p:cNvSpPr>
            <a:spLocks noGrp="1"/>
          </p:cNvSpPr>
          <p:nvPr>
            <p:ph type="sldNum" sz="quarter" idx="10"/>
          </p:nvPr>
        </p:nvSpPr>
        <p:spPr/>
        <p:txBody>
          <a:bodyPr/>
          <a:lstStyle/>
          <a:p>
            <a:fld id="{A52F4D17-1AD6-42D9-B93A-EB002C62F438}" type="slidenum">
              <a:rPr lang="de-DE" smtClean="0"/>
              <a:pPr/>
              <a:t>‹Nr.›</a:t>
            </a:fld>
            <a:endParaRPr lang="de-DE"/>
          </a:p>
        </p:txBody>
      </p:sp>
      <p:sp>
        <p:nvSpPr>
          <p:cNvPr id="4" name="Title 1">
            <a:extLst>
              <a:ext uri="{FF2B5EF4-FFF2-40B4-BE49-F238E27FC236}">
                <a16:creationId xmlns:a16="http://schemas.microsoft.com/office/drawing/2014/main" id="{1FE469CE-573C-4BA6-B213-E4A5950FA4C9}"/>
              </a:ext>
            </a:extLst>
          </p:cNvPr>
          <p:cNvSpPr>
            <a:spLocks noGrp="1"/>
          </p:cNvSpPr>
          <p:nvPr>
            <p:ph type="title" hasCustomPrompt="1"/>
          </p:nvPr>
        </p:nvSpPr>
        <p:spPr>
          <a:xfrm>
            <a:off x="393971" y="322022"/>
            <a:ext cx="9116951" cy="442682"/>
          </a:xfrm>
        </p:spPr>
        <p:txBody>
          <a:bodyPr/>
          <a:lstStyle>
            <a:lvl1pPr>
              <a:defRPr spc="0" baseline="0"/>
            </a:lvl1pPr>
          </a:lstStyle>
          <a:p>
            <a:r>
              <a:rPr lang="de-DE"/>
              <a:t>Headline</a:t>
            </a:r>
            <a:endParaRPr lang="en-US"/>
          </a:p>
        </p:txBody>
      </p:sp>
    </p:spTree>
    <p:extLst>
      <p:ext uri="{BB962C8B-B14F-4D97-AF65-F5344CB8AC3E}">
        <p14:creationId xmlns:p14="http://schemas.microsoft.com/office/powerpoint/2010/main" val="121560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Referenc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3DA6-F7AB-40BB-91D7-9F2137F2CEC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68A1577B-CA73-4BEF-836E-9EF0D974C9CA}"/>
              </a:ext>
            </a:extLst>
          </p:cNvPr>
          <p:cNvSpPr>
            <a:spLocks noGrp="1"/>
          </p:cNvSpPr>
          <p:nvPr>
            <p:ph type="sldNum" sz="quarter" idx="10"/>
          </p:nvPr>
        </p:nvSpPr>
        <p:spPr/>
        <p:txBody>
          <a:bodyPr/>
          <a:lstStyle/>
          <a:p>
            <a:fld id="{A52F4D17-1AD6-42D9-B93A-EB002C62F438}" type="slidenum">
              <a:rPr lang="de-DE" smtClean="0"/>
              <a:pPr/>
              <a:t>‹Nr.›</a:t>
            </a:fld>
            <a:endParaRPr lang="de-DE"/>
          </a:p>
        </p:txBody>
      </p:sp>
      <p:sp>
        <p:nvSpPr>
          <p:cNvPr id="4" name="Textplatzhalter 5">
            <a:extLst>
              <a:ext uri="{FF2B5EF4-FFF2-40B4-BE49-F238E27FC236}">
                <a16:creationId xmlns:a16="http://schemas.microsoft.com/office/drawing/2014/main" id="{9ADD4C66-CCB1-45D4-AB14-B301104814DD}"/>
              </a:ext>
            </a:extLst>
          </p:cNvPr>
          <p:cNvSpPr>
            <a:spLocks noGrp="1"/>
          </p:cNvSpPr>
          <p:nvPr>
            <p:ph type="body" sz="quarter" idx="11" hasCustomPrompt="1"/>
          </p:nvPr>
        </p:nvSpPr>
        <p:spPr>
          <a:xfrm>
            <a:off x="393971" y="6021388"/>
            <a:ext cx="7151417" cy="431800"/>
          </a:xfrm>
        </p:spPr>
        <p:txBody>
          <a:bodyPr>
            <a:noAutofit/>
          </a:bodyPr>
          <a:lstStyle>
            <a:lvl1pPr marL="0" indent="0">
              <a:buNone/>
              <a:defRPr sz="1200" baseline="0">
                <a:solidFill>
                  <a:schemeClr val="tx1"/>
                </a:solidFill>
              </a:defRPr>
            </a:lvl1pPr>
            <a:lvl2pPr>
              <a:defRPr sz="1200"/>
            </a:lvl2pPr>
            <a:lvl3pPr>
              <a:defRPr sz="1200"/>
            </a:lvl3pPr>
            <a:lvl4pPr>
              <a:defRPr sz="1200"/>
            </a:lvl4pPr>
            <a:lvl5pPr>
              <a:defRPr sz="1200"/>
            </a:lvl5pPr>
          </a:lstStyle>
          <a:p>
            <a:pPr lvl="0"/>
            <a:r>
              <a:rPr lang="en-US" noProof="0"/>
              <a:t>Placeholder for references</a:t>
            </a:r>
          </a:p>
        </p:txBody>
      </p:sp>
      <p:sp>
        <p:nvSpPr>
          <p:cNvPr id="5" name="Textplatzhalter 7">
            <a:extLst>
              <a:ext uri="{FF2B5EF4-FFF2-40B4-BE49-F238E27FC236}">
                <a16:creationId xmlns:a16="http://schemas.microsoft.com/office/drawing/2014/main" id="{662F51FF-E4F0-41FC-8FC2-26ADF34DC569}"/>
              </a:ext>
            </a:extLst>
          </p:cNvPr>
          <p:cNvSpPr>
            <a:spLocks noGrp="1"/>
          </p:cNvSpPr>
          <p:nvPr>
            <p:ph type="body" sz="quarter" idx="12"/>
          </p:nvPr>
        </p:nvSpPr>
        <p:spPr>
          <a:xfrm>
            <a:off x="393971" y="1052736"/>
            <a:ext cx="9131029" cy="4866064"/>
          </a:xfrm>
        </p:spPr>
        <p:txBody>
          <a:bodyPr>
            <a:normAutofit/>
          </a:bodyPr>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427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971" y="4869160"/>
            <a:ext cx="8375453" cy="442682"/>
          </a:xfrm>
        </p:spPr>
        <p:txBody>
          <a:bodyPr anchor="b"/>
          <a:lstStyle>
            <a:lvl1pPr algn="r">
              <a:defRPr sz="4400" spc="0" baseline="0"/>
            </a:lvl1pPr>
          </a:lstStyle>
          <a:p>
            <a:r>
              <a:rPr lang="de-DE"/>
              <a:t>Headline</a:t>
            </a:r>
            <a:endParaRPr lang="en-US"/>
          </a:p>
        </p:txBody>
      </p:sp>
      <p:sp>
        <p:nvSpPr>
          <p:cNvPr id="18" name="Foliennummernplatzhalter 17">
            <a:extLst>
              <a:ext uri="{FF2B5EF4-FFF2-40B4-BE49-F238E27FC236}">
                <a16:creationId xmlns:a16="http://schemas.microsoft.com/office/drawing/2014/main" id="{BFF90422-5EA9-49BF-B256-D3D2AA4EDCC9}"/>
              </a:ext>
            </a:extLst>
          </p:cNvPr>
          <p:cNvSpPr>
            <a:spLocks noGrp="1"/>
          </p:cNvSpPr>
          <p:nvPr>
            <p:ph type="sldNum" sz="quarter" idx="14"/>
          </p:nvPr>
        </p:nvSpPr>
        <p:spPr>
          <a:xfrm>
            <a:off x="7113600" y="6523435"/>
            <a:ext cx="504056" cy="230633"/>
          </a:xfrm>
        </p:spPr>
        <p:txBody>
          <a:bodyPr/>
          <a:lstStyle/>
          <a:p>
            <a:fld id="{A52F4D17-1AD6-42D9-B93A-EB002C62F438}" type="slidenum">
              <a:rPr lang="de-DE" smtClean="0"/>
              <a:pPr/>
              <a:t>‹Nr.›</a:t>
            </a:fld>
            <a:endParaRPr lang="de-DE"/>
          </a:p>
        </p:txBody>
      </p:sp>
    </p:spTree>
    <p:extLst>
      <p:ext uri="{BB962C8B-B14F-4D97-AF65-F5344CB8AC3E}">
        <p14:creationId xmlns:p14="http://schemas.microsoft.com/office/powerpoint/2010/main" val="9468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D70266CD-A41F-49F7-9D98-4209AA883530}"/>
              </a:ext>
            </a:extLst>
          </p:cNvPr>
          <p:cNvSpPr>
            <a:spLocks noGrp="1"/>
          </p:cNvSpPr>
          <p:nvPr>
            <p:ph type="sldNum" sz="quarter" idx="4"/>
          </p:nvPr>
        </p:nvSpPr>
        <p:spPr>
          <a:xfrm>
            <a:off x="7113240" y="6527063"/>
            <a:ext cx="432048" cy="230633"/>
          </a:xfrm>
          <a:prstGeom prst="rect">
            <a:avLst/>
          </a:prstGeom>
        </p:spPr>
        <p:txBody>
          <a:bodyPr vert="horz" lIns="0" tIns="0" rIns="0" bIns="0" rtlCol="0" anchor="t" anchorCtr="0">
            <a:noAutofit/>
          </a:bodyPr>
          <a:lstStyle>
            <a:lvl1pPr algn="l">
              <a:defRPr sz="1000">
                <a:solidFill>
                  <a:schemeClr val="accent1"/>
                </a:solidFill>
              </a:defRPr>
            </a:lvl1pPr>
          </a:lstStyle>
          <a:p>
            <a:fld id="{A52F4D17-1AD6-42D9-B93A-EB002C62F438}" type="slidenum">
              <a:rPr lang="de-DE" smtClean="0"/>
              <a:pPr/>
              <a:t>‹Nr.›</a:t>
            </a:fld>
            <a:endParaRPr lang="de-DE"/>
          </a:p>
        </p:txBody>
      </p:sp>
      <p:pic>
        <p:nvPicPr>
          <p:cNvPr id="19" name="Grafik 9">
            <a:extLst>
              <a:ext uri="{FF2B5EF4-FFF2-40B4-BE49-F238E27FC236}">
                <a16:creationId xmlns:a16="http://schemas.microsoft.com/office/drawing/2014/main" id="{EAF7FF5F-7CD5-4C32-BB7A-2E24C7952AE8}"/>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7711200" y="6192000"/>
            <a:ext cx="1922022" cy="548854"/>
          </a:xfrm>
          <a:prstGeom prst="rect">
            <a:avLst/>
          </a:prstGeom>
        </p:spPr>
      </p:pic>
      <p:sp>
        <p:nvSpPr>
          <p:cNvPr id="20" name="Slide Number Placeholder 5">
            <a:extLst>
              <a:ext uri="{FF2B5EF4-FFF2-40B4-BE49-F238E27FC236}">
                <a16:creationId xmlns:a16="http://schemas.microsoft.com/office/drawing/2014/main" id="{FE2AAA4B-C7FD-4739-AE96-822F44261205}"/>
              </a:ext>
            </a:extLst>
          </p:cNvPr>
          <p:cNvSpPr txBox="1">
            <a:spLocks/>
          </p:cNvSpPr>
          <p:nvPr userDrawn="1"/>
        </p:nvSpPr>
        <p:spPr>
          <a:xfrm>
            <a:off x="2936776" y="6520259"/>
            <a:ext cx="3750544"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noProof="0"/>
              <a:t>IEK-3: Techno-Economic Systems Analysis</a:t>
            </a:r>
          </a:p>
        </p:txBody>
      </p:sp>
      <p:pic>
        <p:nvPicPr>
          <p:cNvPr id="21" name="Grafik 6">
            <a:extLst>
              <a:ext uri="{FF2B5EF4-FFF2-40B4-BE49-F238E27FC236}">
                <a16:creationId xmlns:a16="http://schemas.microsoft.com/office/drawing/2014/main" id="{1A42DDE9-2901-4A80-99CD-BF27E488D351}"/>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385316" y="6559200"/>
            <a:ext cx="2303553" cy="91462"/>
          </a:xfrm>
          <a:prstGeom prst="rect">
            <a:avLst/>
          </a:prstGeom>
        </p:spPr>
      </p:pic>
      <p:sp>
        <p:nvSpPr>
          <p:cNvPr id="24" name="Title Placeholder 1">
            <a:extLst>
              <a:ext uri="{FF2B5EF4-FFF2-40B4-BE49-F238E27FC236}">
                <a16:creationId xmlns:a16="http://schemas.microsoft.com/office/drawing/2014/main" id="{D0E59E6C-3BD9-419B-B907-E627DABB2F21}"/>
              </a:ext>
            </a:extLst>
          </p:cNvPr>
          <p:cNvSpPr>
            <a:spLocks noGrp="1"/>
          </p:cNvSpPr>
          <p:nvPr>
            <p:ph type="title"/>
          </p:nvPr>
        </p:nvSpPr>
        <p:spPr>
          <a:xfrm>
            <a:off x="393971" y="322022"/>
            <a:ext cx="9116951" cy="442682"/>
          </a:xfrm>
          <a:prstGeom prst="rect">
            <a:avLst/>
          </a:prstGeom>
        </p:spPr>
        <p:txBody>
          <a:bodyPr vert="horz" lIns="0" tIns="0" rIns="0" bIns="0" rtlCol="0" anchor="t" anchorCtr="0">
            <a:noAutofit/>
          </a:bodyPr>
          <a:lstStyle/>
          <a:p>
            <a:r>
              <a:rPr lang="en-US" noProof="0"/>
              <a:t>Headline</a:t>
            </a:r>
          </a:p>
        </p:txBody>
      </p:sp>
      <p:sp>
        <p:nvSpPr>
          <p:cNvPr id="25" name="Textplatzhalter 2">
            <a:extLst>
              <a:ext uri="{FF2B5EF4-FFF2-40B4-BE49-F238E27FC236}">
                <a16:creationId xmlns:a16="http://schemas.microsoft.com/office/drawing/2014/main" id="{5FA5AC7C-2CD3-41D9-AB7D-975F870B08C9}"/>
              </a:ext>
            </a:extLst>
          </p:cNvPr>
          <p:cNvSpPr>
            <a:spLocks noGrp="1"/>
          </p:cNvSpPr>
          <p:nvPr>
            <p:ph type="body" idx="1"/>
          </p:nvPr>
        </p:nvSpPr>
        <p:spPr>
          <a:xfrm>
            <a:off x="393971" y="1052736"/>
            <a:ext cx="9116951" cy="47525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27477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6" r:id="rId4"/>
  </p:sldLayoutIdLst>
  <p:hf hdr="0" ftr="0"/>
  <p:txStyles>
    <p:titleStyle>
      <a:lvl1pPr algn="l" defTabSz="990657" rtl="0" eaLnBrk="1" latinLnBrk="0" hangingPunct="1">
        <a:lnSpc>
          <a:spcPct val="114000"/>
        </a:lnSpc>
        <a:spcBef>
          <a:spcPct val="0"/>
        </a:spcBef>
        <a:buNone/>
        <a:defRPr sz="2000" b="1" kern="1200" cap="none" spc="0" baseline="0">
          <a:solidFill>
            <a:schemeClr val="accent1"/>
          </a:solidFill>
          <a:latin typeface="+mj-lt"/>
          <a:ea typeface="+mj-ea"/>
          <a:cs typeface="+mj-cs"/>
        </a:defRPr>
      </a:lvl1pPr>
    </p:titleStyle>
    <p:body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p:bodyStyle>
    <p:otherStyle>
      <a:defPPr>
        <a:defRPr lang="en-US"/>
      </a:defPPr>
      <a:lvl1pPr marL="0" algn="l" defTabSz="990657" rtl="0" eaLnBrk="1" latinLnBrk="0" hangingPunct="1">
        <a:defRPr sz="1950" kern="1200">
          <a:solidFill>
            <a:schemeClr val="tx1"/>
          </a:solidFill>
          <a:latin typeface="+mn-lt"/>
          <a:ea typeface="+mn-ea"/>
          <a:cs typeface="+mn-cs"/>
        </a:defRPr>
      </a:lvl1pPr>
      <a:lvl2pPr marL="495328" algn="l" defTabSz="990657" rtl="0" eaLnBrk="1" latinLnBrk="0" hangingPunct="1">
        <a:defRPr sz="1950" kern="1200">
          <a:solidFill>
            <a:schemeClr val="tx1"/>
          </a:solidFill>
          <a:latin typeface="+mn-lt"/>
          <a:ea typeface="+mn-ea"/>
          <a:cs typeface="+mn-cs"/>
        </a:defRPr>
      </a:lvl2pPr>
      <a:lvl3pPr marL="990657" algn="l" defTabSz="990657" rtl="0" eaLnBrk="1" latinLnBrk="0" hangingPunct="1">
        <a:defRPr sz="1950" kern="1200">
          <a:solidFill>
            <a:schemeClr val="tx1"/>
          </a:solidFill>
          <a:latin typeface="+mn-lt"/>
          <a:ea typeface="+mn-ea"/>
          <a:cs typeface="+mn-cs"/>
        </a:defRPr>
      </a:lvl3pPr>
      <a:lvl4pPr marL="1485984" algn="l" defTabSz="990657" rtl="0" eaLnBrk="1" latinLnBrk="0" hangingPunct="1">
        <a:defRPr sz="1950" kern="1200">
          <a:solidFill>
            <a:schemeClr val="tx1"/>
          </a:solidFill>
          <a:latin typeface="+mn-lt"/>
          <a:ea typeface="+mn-ea"/>
          <a:cs typeface="+mn-cs"/>
        </a:defRPr>
      </a:lvl4pPr>
      <a:lvl5pPr marL="1981313" algn="l" defTabSz="990657" rtl="0" eaLnBrk="1" latinLnBrk="0" hangingPunct="1">
        <a:defRPr sz="1950" kern="1200">
          <a:solidFill>
            <a:schemeClr val="tx1"/>
          </a:solidFill>
          <a:latin typeface="+mn-lt"/>
          <a:ea typeface="+mn-ea"/>
          <a:cs typeface="+mn-cs"/>
        </a:defRPr>
      </a:lvl5pPr>
      <a:lvl6pPr marL="2476641" algn="l" defTabSz="990657" rtl="0" eaLnBrk="1" latinLnBrk="0" hangingPunct="1">
        <a:defRPr sz="1950" kern="1200">
          <a:solidFill>
            <a:schemeClr val="tx1"/>
          </a:solidFill>
          <a:latin typeface="+mn-lt"/>
          <a:ea typeface="+mn-ea"/>
          <a:cs typeface="+mn-cs"/>
        </a:defRPr>
      </a:lvl6pPr>
      <a:lvl7pPr marL="2971970" algn="l" defTabSz="990657" rtl="0" eaLnBrk="1" latinLnBrk="0" hangingPunct="1">
        <a:defRPr sz="1950" kern="1200">
          <a:solidFill>
            <a:schemeClr val="tx1"/>
          </a:solidFill>
          <a:latin typeface="+mn-lt"/>
          <a:ea typeface="+mn-ea"/>
          <a:cs typeface="+mn-cs"/>
        </a:defRPr>
      </a:lvl7pPr>
      <a:lvl8pPr marL="3467297" algn="l" defTabSz="990657" rtl="0" eaLnBrk="1" latinLnBrk="0" hangingPunct="1">
        <a:defRPr sz="1950" kern="1200">
          <a:solidFill>
            <a:schemeClr val="tx1"/>
          </a:solidFill>
          <a:latin typeface="+mn-lt"/>
          <a:ea typeface="+mn-ea"/>
          <a:cs typeface="+mn-cs"/>
        </a:defRPr>
      </a:lvl8pPr>
      <a:lvl9pPr marL="3962626" algn="l" defTabSz="990657" rtl="0" eaLnBrk="1" latinLnBrk="0"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248" userDrawn="1">
          <p15:clr>
            <a:srgbClr val="F26B43"/>
          </p15:clr>
        </p15:guide>
        <p15:guide id="3" pos="5992" userDrawn="1">
          <p15:clr>
            <a:srgbClr val="F26B43"/>
          </p15:clr>
        </p15:guide>
        <p15:guide id="4" orient="horz" pos="278" userDrawn="1">
          <p15:clr>
            <a:srgbClr val="F26B43"/>
          </p15:clr>
        </p15:guide>
        <p15:guide id="6" pos="2935" userDrawn="1">
          <p15:clr>
            <a:srgbClr val="F26B43"/>
          </p15:clr>
        </p15:guide>
        <p15:guide id="7" pos="3305" userDrawn="1">
          <p15:clr>
            <a:srgbClr val="F26B43"/>
          </p15:clr>
        </p15:guide>
        <p15:guide id="8" orient="horz" pos="363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E0D442-5A2D-4B5C-B541-D25F7EB2CA31}"/>
              </a:ext>
            </a:extLst>
          </p:cNvPr>
          <p:cNvSpPr>
            <a:spLocks noGrp="1"/>
          </p:cNvSpPr>
          <p:nvPr>
            <p:ph type="ctrTitle"/>
          </p:nvPr>
        </p:nvSpPr>
        <p:spPr>
          <a:xfrm>
            <a:off x="634225" y="897384"/>
            <a:ext cx="8456577" cy="803424"/>
          </a:xfrm>
        </p:spPr>
        <p:txBody>
          <a:bodyPr/>
          <a:lstStyle/>
          <a:p>
            <a:pPr algn="ctr"/>
            <a:r>
              <a:rPr lang="en-US" sz="1600" cap="none">
                <a:cs typeface="Arial" panose="020B0604020202020204" pitchFamily="34" charset="0"/>
              </a:rPr>
              <a:t>IMP-EGH: Interdisciplinary Master Program – Energy &amp; Green Hydrogen </a:t>
            </a:r>
            <a:br>
              <a:rPr lang="en-US" sz="1600" cap="none">
                <a:cs typeface="Arial" panose="020B0604020202020204" pitchFamily="34" charset="0"/>
              </a:rPr>
            </a:br>
            <a:r>
              <a:rPr lang="en-US" sz="1600" cap="none">
                <a:cs typeface="Arial" panose="020B0604020202020204" pitchFamily="34" charset="0"/>
              </a:rPr>
              <a:t>Track 6: Systems Analysis for Green Hydrogen</a:t>
            </a:r>
          </a:p>
        </p:txBody>
      </p:sp>
      <p:sp>
        <p:nvSpPr>
          <p:cNvPr id="5" name="Subtitle 4">
            <a:extLst>
              <a:ext uri="{FF2B5EF4-FFF2-40B4-BE49-F238E27FC236}">
                <a16:creationId xmlns:a16="http://schemas.microsoft.com/office/drawing/2014/main" id="{4188AD4B-5237-41FA-97FC-513ED46897D4}"/>
              </a:ext>
            </a:extLst>
          </p:cNvPr>
          <p:cNvSpPr>
            <a:spLocks noGrp="1"/>
          </p:cNvSpPr>
          <p:nvPr>
            <p:ph type="subTitle" idx="1"/>
          </p:nvPr>
        </p:nvSpPr>
        <p:spPr>
          <a:xfrm>
            <a:off x="629453" y="1916832"/>
            <a:ext cx="8456576" cy="1044627"/>
          </a:xfrm>
        </p:spPr>
        <p:txBody>
          <a:bodyPr>
            <a:normAutofit/>
          </a:bodyPr>
          <a:lstStyle/>
          <a:p>
            <a:r>
              <a:rPr lang="en-US" sz="2000"/>
              <a:t>3</a:t>
            </a:r>
            <a:r>
              <a:rPr lang="en-US" sz="2000" baseline="30000"/>
              <a:t>rd</a:t>
            </a:r>
            <a:r>
              <a:rPr lang="en-US" sz="2000"/>
              <a:t> Semester | Heidi U. Heinrichs, Arne Burdack</a:t>
            </a:r>
          </a:p>
          <a:p>
            <a:pPr algn="ctr"/>
            <a:r>
              <a:rPr lang="en-US" cap="none">
                <a:latin typeface="Arial" panose="020B0604020202020204" pitchFamily="34" charset="0"/>
                <a:cs typeface="Arial" panose="020B0604020202020204" pitchFamily="34" charset="0"/>
              </a:rPr>
              <a:t>h.heinrichs@fz-juelich.de</a:t>
            </a:r>
          </a:p>
        </p:txBody>
      </p:sp>
      <p:sp>
        <p:nvSpPr>
          <p:cNvPr id="6" name="Untertitel 2">
            <a:extLst>
              <a:ext uri="{FF2B5EF4-FFF2-40B4-BE49-F238E27FC236}">
                <a16:creationId xmlns:a16="http://schemas.microsoft.com/office/drawing/2014/main" id="{6A378C28-4B8B-4FC5-8F7A-49D0C31C9E36}"/>
              </a:ext>
            </a:extLst>
          </p:cNvPr>
          <p:cNvSpPr txBox="1">
            <a:spLocks/>
          </p:cNvSpPr>
          <p:nvPr/>
        </p:nvSpPr>
        <p:spPr>
          <a:xfrm>
            <a:off x="726587" y="4158208"/>
            <a:ext cx="8456579" cy="300732"/>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endParaRPr lang="en-US" sz="1400" cap="none">
              <a:latin typeface="Arial" panose="020B0604020202020204" pitchFamily="34" charset="0"/>
              <a:cs typeface="Arial" panose="020B0604020202020204" pitchFamily="34" charset="0"/>
            </a:endParaRPr>
          </a:p>
        </p:txBody>
      </p:sp>
      <p:sp>
        <p:nvSpPr>
          <p:cNvPr id="9" name="Untertitel 2">
            <a:extLst>
              <a:ext uri="{FF2B5EF4-FFF2-40B4-BE49-F238E27FC236}">
                <a16:creationId xmlns:a16="http://schemas.microsoft.com/office/drawing/2014/main" id="{D187ECF2-D84A-4D7C-A88D-025259E692AC}"/>
              </a:ext>
            </a:extLst>
          </p:cNvPr>
          <p:cNvSpPr txBox="1">
            <a:spLocks/>
          </p:cNvSpPr>
          <p:nvPr/>
        </p:nvSpPr>
        <p:spPr>
          <a:xfrm>
            <a:off x="726587" y="3416300"/>
            <a:ext cx="8456579" cy="732780"/>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r>
              <a:rPr lang="en-US" cap="none">
                <a:solidFill>
                  <a:prstClr val="white"/>
                </a:solidFill>
                <a:cs typeface="Arial" panose="020B0604020202020204" pitchFamily="34" charset="0"/>
              </a:rPr>
              <a:t>Exercises 8: Electricity and Hydrogen Demand </a:t>
            </a:r>
          </a:p>
          <a:p>
            <a:pPr algn="ctr"/>
            <a:r>
              <a:rPr lang="en-US" cap="none">
                <a:solidFill>
                  <a:prstClr val="white"/>
                </a:solidFill>
                <a:cs typeface="Arial" panose="020B0604020202020204" pitchFamily="34" charset="0"/>
              </a:rPr>
              <a:t>Nov. – Dec. 2022</a:t>
            </a:r>
          </a:p>
          <a:p>
            <a:pPr algn="ctr"/>
            <a:endParaRPr lang="en-US" cap="none">
              <a:solidFill>
                <a:prstClr val="white"/>
              </a:solidFill>
              <a:cs typeface="Arial" panose="020B0604020202020204" pitchFamily="34" charset="0"/>
            </a:endParaRPr>
          </a:p>
        </p:txBody>
      </p:sp>
    </p:spTree>
    <p:extLst>
      <p:ext uri="{BB962C8B-B14F-4D97-AF65-F5344CB8AC3E}">
        <p14:creationId xmlns:p14="http://schemas.microsoft.com/office/powerpoint/2010/main" val="3215109762"/>
      </p:ext>
    </p:extLst>
  </p:cSld>
  <p:clrMapOvr>
    <a:masterClrMapping/>
  </p:clrMapOvr>
  <mc:AlternateContent xmlns:mc="http://schemas.openxmlformats.org/markup-compatibility/2006" xmlns:p14="http://schemas.microsoft.com/office/powerpoint/2010/main">
    <mc:Choice Requires="p14">
      <p:transition spd="slow" p14:dur="2000" advTm="19838"/>
    </mc:Choice>
    <mc:Fallback xmlns="">
      <p:transition spd="slow" advTm="198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de-DE" dirty="0" err="1"/>
              <a:t>Exercise</a:t>
            </a:r>
            <a:r>
              <a:rPr lang="de-DE" dirty="0"/>
              <a:t> 1) </a:t>
            </a:r>
            <a:r>
              <a:rPr lang="de-DE" dirty="0" err="1"/>
              <a:t>Adding</a:t>
            </a:r>
            <a:r>
              <a:rPr lang="de-DE" dirty="0"/>
              <a:t> and </a:t>
            </a:r>
            <a:r>
              <a:rPr lang="de-DE" dirty="0" err="1"/>
              <a:t>changing</a:t>
            </a:r>
            <a:r>
              <a:rPr lang="de-DE" dirty="0"/>
              <a:t> </a:t>
            </a:r>
            <a:r>
              <a:rPr lang="de-DE" dirty="0" err="1"/>
              <a:t>electricity</a:t>
            </a:r>
            <a:r>
              <a:rPr lang="de-DE" dirty="0"/>
              <a:t> </a:t>
            </a:r>
            <a:r>
              <a:rPr lang="de-DE" dirty="0" err="1"/>
              <a:t>demands</a:t>
            </a:r>
            <a:r>
              <a:rPr lang="de-DE" dirty="0"/>
              <a:t>: </a:t>
            </a:r>
            <a:endParaRPr lang="en-US" dirty="0"/>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2</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4373703"/>
          </a:xfrm>
        </p:spPr>
        <p:txBody>
          <a:bodyPr>
            <a:normAutofit/>
          </a:bodyPr>
          <a:lstStyle/>
          <a:p>
            <a:pPr marL="0" indent="0">
              <a:buNone/>
            </a:pPr>
            <a:r>
              <a:rPr lang="en-US" b="0" dirty="0">
                <a:effectLst/>
              </a:rPr>
              <a:t>Open the </a:t>
            </a:r>
            <a:r>
              <a:rPr lang="en-US" b="0" dirty="0" err="1">
                <a:effectLst/>
              </a:rPr>
              <a:t>Jupyter</a:t>
            </a:r>
            <a:r>
              <a:rPr lang="en-US" b="0" dirty="0">
                <a:effectLst/>
              </a:rPr>
              <a:t> </a:t>
            </a:r>
            <a:r>
              <a:rPr lang="en-US" dirty="0"/>
              <a:t>Notebook “</a:t>
            </a:r>
            <a:r>
              <a:rPr lang="en-US" b="0" dirty="0">
                <a:effectLst/>
              </a:rPr>
              <a:t>Excercise_1-ElectricityDemand.ipynb” in “Unit_08_ElectricityAndHydrogenDemand”</a:t>
            </a:r>
          </a:p>
          <a:p>
            <a:pPr marL="0" indent="0">
              <a:buNone/>
            </a:pPr>
            <a:endParaRPr lang="en-US" dirty="0"/>
          </a:p>
          <a:p>
            <a:pPr marL="0" indent="0">
              <a:buNone/>
            </a:pPr>
            <a:r>
              <a:rPr lang="en-US" b="0" dirty="0">
                <a:effectLst/>
              </a:rPr>
              <a:t>a) Run it cell by cell. </a:t>
            </a:r>
            <a:r>
              <a:rPr lang="en-US" dirty="0"/>
              <a:t>Name the </a:t>
            </a:r>
            <a:r>
              <a:rPr lang="en-US" b="1" u="sng" dirty="0"/>
              <a:t>class</a:t>
            </a:r>
            <a:r>
              <a:rPr lang="en-US" dirty="0"/>
              <a:t> and the </a:t>
            </a:r>
            <a:r>
              <a:rPr lang="en-US" b="1" u="sng" dirty="0"/>
              <a:t>method</a:t>
            </a:r>
            <a:r>
              <a:rPr lang="en-US" dirty="0"/>
              <a:t> that is used to add the electricity demand.</a:t>
            </a:r>
            <a:endParaRPr lang="en-US" b="0" dirty="0">
              <a:effectLst/>
            </a:endParaRPr>
          </a:p>
          <a:p>
            <a:pPr marL="0" indent="0">
              <a:buNone/>
            </a:pPr>
            <a:br>
              <a:rPr lang="en-US" b="0" dirty="0">
                <a:effectLst/>
              </a:rPr>
            </a:br>
            <a:r>
              <a:rPr lang="en-US" b="0" dirty="0">
                <a:effectLst/>
              </a:rPr>
              <a:t>b) Check the resulting optimization summary and the plots: </a:t>
            </a:r>
          </a:p>
          <a:p>
            <a:pPr marL="817589" lvl="2" indent="-342900">
              <a:buFont typeface="+mj-lt"/>
              <a:buAutoNum type="arabicPeriod"/>
            </a:pPr>
            <a:r>
              <a:rPr lang="en-US" b="0" dirty="0">
                <a:effectLst/>
              </a:rPr>
              <a:t>Which region has high capacities of solar and wind energy, and which region not? Can you explain it? </a:t>
            </a:r>
          </a:p>
          <a:p>
            <a:pPr marL="817589" lvl="2" indent="-342900">
              <a:buFont typeface="+mj-lt"/>
              <a:buAutoNum type="arabicPeriod"/>
            </a:pPr>
            <a:r>
              <a:rPr lang="en-US" b="0" dirty="0">
                <a:effectLst/>
              </a:rPr>
              <a:t>Which could be a typical sector, leading to the shown electricity demand time line?</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46659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t>Materials </a:t>
            </a:r>
            <a:r>
              <a:rPr lang="de-DE" dirty="0" err="1"/>
              <a:t>to</a:t>
            </a:r>
            <a:r>
              <a:rPr lang="de-DE" dirty="0"/>
              <a:t> </a:t>
            </a:r>
            <a:r>
              <a:rPr lang="de-DE" dirty="0" err="1"/>
              <a:t>be</a:t>
            </a:r>
            <a:r>
              <a:rPr lang="de-DE" dirty="0"/>
              <a:t> </a:t>
            </a:r>
            <a:r>
              <a:rPr lang="de-DE" dirty="0" err="1"/>
              <a:t>used</a:t>
            </a:r>
            <a:r>
              <a:rPr lang="de-DE" dirty="0"/>
              <a:t>:</a:t>
            </a:r>
          </a:p>
          <a:p>
            <a:r>
              <a:rPr lang="en-US" b="0" dirty="0">
                <a:effectLst/>
              </a:rPr>
              <a:t>C:\Programming\GradSchool2022\wascal_graduate_school\student_files\exercises\Unit_08_ElectricityAndHydrogenDemand\Excercise_1-ElectricityDemand.ipynb</a:t>
            </a:r>
          </a:p>
          <a:p>
            <a:endParaRPr lang="en-US" dirty="0">
              <a:solidFill>
                <a:schemeClr val="bg1">
                  <a:lumMod val="50000"/>
                </a:schemeClr>
              </a:solidFill>
            </a:endParaRPr>
          </a:p>
        </p:txBody>
      </p:sp>
    </p:spTree>
    <p:extLst>
      <p:ext uri="{BB962C8B-B14F-4D97-AF65-F5344CB8AC3E}">
        <p14:creationId xmlns:p14="http://schemas.microsoft.com/office/powerpoint/2010/main" val="65682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de-DE" dirty="0" err="1"/>
              <a:t>Exercise</a:t>
            </a:r>
            <a:r>
              <a:rPr lang="de-DE" dirty="0"/>
              <a:t> 1) </a:t>
            </a:r>
            <a:r>
              <a:rPr lang="de-DE" dirty="0" err="1"/>
              <a:t>Adding</a:t>
            </a:r>
            <a:r>
              <a:rPr lang="de-DE" dirty="0"/>
              <a:t> and </a:t>
            </a:r>
            <a:r>
              <a:rPr lang="de-DE" dirty="0" err="1"/>
              <a:t>changing</a:t>
            </a:r>
            <a:r>
              <a:rPr lang="de-DE" dirty="0"/>
              <a:t> </a:t>
            </a:r>
            <a:r>
              <a:rPr lang="de-DE" dirty="0" err="1"/>
              <a:t>electricity</a:t>
            </a:r>
            <a:r>
              <a:rPr lang="de-DE" dirty="0"/>
              <a:t> </a:t>
            </a:r>
            <a:r>
              <a:rPr lang="de-DE" dirty="0" err="1"/>
              <a:t>demands</a:t>
            </a:r>
            <a:r>
              <a:rPr lang="de-DE" dirty="0"/>
              <a:t>: </a:t>
            </a:r>
            <a:endParaRPr lang="en-US" dirty="0"/>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3</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4373703"/>
          </a:xfrm>
        </p:spPr>
        <p:txBody>
          <a:bodyPr>
            <a:normAutofit/>
          </a:bodyPr>
          <a:lstStyle/>
          <a:p>
            <a:pPr marL="0" indent="0">
              <a:buNone/>
            </a:pPr>
            <a:r>
              <a:rPr lang="en-US" b="0" dirty="0">
                <a:effectLst/>
              </a:rPr>
              <a:t>Imagine the Sustainable Development Goal 7 is reached in 2030 and Niger has 100% access to electricity. And further imagine, that this electricity is tried to be supplied by 100% of renewable energies. Building of industries, </a:t>
            </a:r>
            <a:r>
              <a:rPr lang="en-US" b="0" dirty="0" err="1">
                <a:effectLst/>
              </a:rPr>
              <a:t>urbanisation</a:t>
            </a:r>
            <a:r>
              <a:rPr lang="en-US" b="0" dirty="0">
                <a:effectLst/>
              </a:rPr>
              <a:t> and 100% electricity access </a:t>
            </a:r>
            <a:r>
              <a:rPr lang="en-US" b="0" dirty="0" err="1">
                <a:effectLst/>
              </a:rPr>
              <a:t>fifolded</a:t>
            </a:r>
            <a:r>
              <a:rPr lang="en-US" b="0" dirty="0">
                <a:effectLst/>
              </a:rPr>
              <a:t> the energy demand of the regions of Niger.</a:t>
            </a:r>
          </a:p>
          <a:p>
            <a:pPr marL="0" indent="0">
              <a:buNone/>
            </a:pPr>
            <a:br>
              <a:rPr lang="en-US" b="0" dirty="0">
                <a:effectLst/>
              </a:rPr>
            </a:br>
            <a:r>
              <a:rPr lang="en-US" b="0" dirty="0">
                <a:effectLst/>
              </a:rPr>
              <a:t>c) </a:t>
            </a:r>
          </a:p>
          <a:p>
            <a:pPr marL="583685" lvl="1" indent="-342900">
              <a:buFont typeface="+mj-lt"/>
              <a:buAutoNum type="arabicPeriod"/>
            </a:pPr>
            <a:r>
              <a:rPr lang="en-US" b="0" dirty="0">
                <a:effectLst/>
              </a:rPr>
              <a:t>Open Excercise_1-ElectricityDemand2030 from your explorer</a:t>
            </a:r>
          </a:p>
          <a:p>
            <a:pPr marL="583685" lvl="1" indent="-342900">
              <a:buFont typeface="+mj-lt"/>
              <a:buAutoNum type="arabicPeriod"/>
            </a:pPr>
            <a:r>
              <a:rPr lang="en-US" b="0" dirty="0">
                <a:effectLst/>
              </a:rPr>
              <a:t>There change the input path for the electricity demands to import the file: "electricity_dem2030_NER" and check the new results. Compare them to the former results. Especially check the demand of the </a:t>
            </a:r>
            <a:r>
              <a:rPr lang="en-US" b="0" dirty="0" err="1">
                <a:effectLst/>
              </a:rPr>
              <a:t>SuperExpensiveElectricity</a:t>
            </a:r>
            <a:r>
              <a:rPr lang="en-US" b="0" dirty="0">
                <a:effectLst/>
              </a:rPr>
              <a:t>-Source. </a:t>
            </a:r>
          </a:p>
          <a:p>
            <a:pPr marL="0" indent="0">
              <a:buNone/>
            </a:pPr>
            <a:r>
              <a:rPr lang="en-US" b="0" dirty="0">
                <a:effectLst/>
              </a:rPr>
              <a:t>What problems arise due to the growing electricity demand? </a:t>
            </a:r>
          </a:p>
          <a:p>
            <a:pPr marL="0" indent="0">
              <a:buNone/>
            </a:pPr>
            <a:r>
              <a:rPr lang="en-US" b="0" u="sng" dirty="0">
                <a:effectLst/>
              </a:rPr>
              <a:t>Hint: </a:t>
            </a:r>
            <a:r>
              <a:rPr lang="en-US" b="0" dirty="0">
                <a:effectLst/>
              </a:rPr>
              <a:t>What could that "</a:t>
            </a:r>
            <a:r>
              <a:rPr lang="en-US" b="0" dirty="0" err="1">
                <a:effectLst/>
              </a:rPr>
              <a:t>SuperExpensiveElectricity</a:t>
            </a:r>
            <a:r>
              <a:rPr lang="en-US" b="0" dirty="0">
                <a:effectLst/>
              </a:rPr>
              <a:t>-Source" be in reality?</a:t>
            </a:r>
          </a:p>
          <a:p>
            <a:pPr marL="0" indent="0">
              <a:buNone/>
            </a:pPr>
            <a:endParaRPr lang="en-US" b="0" dirty="0">
              <a:effectLst/>
            </a:endParaRP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93128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t>Materials </a:t>
            </a:r>
            <a:r>
              <a:rPr lang="de-DE" dirty="0" err="1"/>
              <a:t>to</a:t>
            </a:r>
            <a:r>
              <a:rPr lang="de-DE" dirty="0"/>
              <a:t> </a:t>
            </a:r>
            <a:r>
              <a:rPr lang="de-DE" dirty="0" err="1"/>
              <a:t>be</a:t>
            </a:r>
            <a:r>
              <a:rPr lang="de-DE" dirty="0"/>
              <a:t> </a:t>
            </a:r>
            <a:r>
              <a:rPr lang="de-DE" dirty="0" err="1"/>
              <a:t>used</a:t>
            </a:r>
            <a:r>
              <a:rPr lang="de-DE" dirty="0"/>
              <a:t>:</a:t>
            </a:r>
          </a:p>
          <a:p>
            <a:r>
              <a:rPr lang="en-US" b="0" dirty="0">
                <a:effectLst/>
              </a:rPr>
              <a:t>C:\Programming\GradSchool2022\wascal_graduate_school\student_files\exercises\Unit_08_ElectricityAndHydrogenDemand\Excercise_1-ElectricityDemand2030.ipynb</a:t>
            </a:r>
          </a:p>
          <a:p>
            <a:endParaRPr lang="en-US" dirty="0">
              <a:solidFill>
                <a:schemeClr val="bg1">
                  <a:lumMod val="50000"/>
                </a:schemeClr>
              </a:solidFill>
            </a:endParaRPr>
          </a:p>
        </p:txBody>
      </p:sp>
    </p:spTree>
    <p:extLst>
      <p:ext uri="{BB962C8B-B14F-4D97-AF65-F5344CB8AC3E}">
        <p14:creationId xmlns:p14="http://schemas.microsoft.com/office/powerpoint/2010/main" val="340234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40A1F13-139F-4AF9-8767-B6C42BA521DF}"/>
              </a:ext>
            </a:extLst>
          </p:cNvPr>
          <p:cNvPicPr>
            <a:picLocks noChangeAspect="1"/>
          </p:cNvPicPr>
          <p:nvPr/>
        </p:nvPicPr>
        <p:blipFill>
          <a:blip r:embed="rId2">
            <a:alphaModFix amt="34000"/>
          </a:blip>
          <a:stretch>
            <a:fillRect/>
          </a:stretch>
        </p:blipFill>
        <p:spPr>
          <a:xfrm>
            <a:off x="0" y="764704"/>
            <a:ext cx="9905999" cy="5457850"/>
          </a:xfrm>
          <a:prstGeom prst="rect">
            <a:avLst/>
          </a:prstGeom>
        </p:spPr>
      </p:pic>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de-DE" dirty="0" err="1"/>
              <a:t>Exercise</a:t>
            </a:r>
            <a:r>
              <a:rPr lang="de-DE" dirty="0"/>
              <a:t> 2) </a:t>
            </a:r>
            <a:r>
              <a:rPr lang="de-DE" dirty="0" err="1"/>
              <a:t>Adding</a:t>
            </a:r>
            <a:r>
              <a:rPr lang="de-DE" dirty="0"/>
              <a:t> and </a:t>
            </a:r>
            <a:r>
              <a:rPr lang="de-DE" dirty="0" err="1"/>
              <a:t>changing</a:t>
            </a:r>
            <a:r>
              <a:rPr lang="de-DE" dirty="0"/>
              <a:t> </a:t>
            </a:r>
            <a:r>
              <a:rPr lang="de-DE" dirty="0" err="1"/>
              <a:t>electricity</a:t>
            </a:r>
            <a:r>
              <a:rPr lang="de-DE" dirty="0"/>
              <a:t> </a:t>
            </a:r>
            <a:r>
              <a:rPr lang="de-DE" dirty="0" err="1"/>
              <a:t>demands</a:t>
            </a:r>
            <a:r>
              <a:rPr lang="de-DE" dirty="0"/>
              <a:t>: </a:t>
            </a:r>
            <a:endParaRPr lang="en-US" dirty="0"/>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4</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10" name="Rechteck: abgerundete Ecken 9">
            <a:extLst>
              <a:ext uri="{FF2B5EF4-FFF2-40B4-BE49-F238E27FC236}">
                <a16:creationId xmlns:a16="http://schemas.microsoft.com/office/drawing/2014/main" id="{140356B7-81C0-47A4-87B6-E22C70970E44}"/>
              </a:ext>
            </a:extLst>
          </p:cNvPr>
          <p:cNvSpPr/>
          <p:nvPr/>
        </p:nvSpPr>
        <p:spPr>
          <a:xfrm>
            <a:off x="0" y="2178121"/>
            <a:ext cx="9906000" cy="24247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t>Based on the ESM of </a:t>
            </a:r>
            <a:r>
              <a:rPr lang="en-US" sz="2000" dirty="0" err="1"/>
              <a:t>Execise</a:t>
            </a:r>
            <a:r>
              <a:rPr lang="en-US" sz="2000" dirty="0"/>
              <a:t> 1.1 let us model an energy system where Niger's regions have seen the first industries using green hydrogen for fertilizer production, and the first pilot projects using hydrogen in the transportation sector are underway.</a:t>
            </a:r>
          </a:p>
        </p:txBody>
      </p:sp>
    </p:spTree>
    <p:extLst>
      <p:ext uri="{BB962C8B-B14F-4D97-AF65-F5344CB8AC3E}">
        <p14:creationId xmlns:p14="http://schemas.microsoft.com/office/powerpoint/2010/main" val="42665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de-DE" dirty="0" err="1"/>
              <a:t>Exercise</a:t>
            </a:r>
            <a:r>
              <a:rPr lang="de-DE" dirty="0"/>
              <a:t> 2) </a:t>
            </a:r>
            <a:r>
              <a:rPr lang="de-DE" dirty="0" err="1"/>
              <a:t>Adding</a:t>
            </a:r>
            <a:r>
              <a:rPr lang="de-DE" dirty="0"/>
              <a:t> and </a:t>
            </a:r>
            <a:r>
              <a:rPr lang="de-DE" dirty="0" err="1"/>
              <a:t>changing</a:t>
            </a:r>
            <a:r>
              <a:rPr lang="de-DE" dirty="0"/>
              <a:t> </a:t>
            </a:r>
            <a:r>
              <a:rPr lang="de-DE" dirty="0" err="1"/>
              <a:t>electricity</a:t>
            </a:r>
            <a:r>
              <a:rPr lang="de-DE" dirty="0"/>
              <a:t> </a:t>
            </a:r>
            <a:r>
              <a:rPr lang="de-DE" dirty="0" err="1"/>
              <a:t>demands</a:t>
            </a:r>
            <a:r>
              <a:rPr lang="de-DE" dirty="0"/>
              <a:t>: </a:t>
            </a:r>
            <a:endParaRPr lang="en-US" dirty="0"/>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5</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4373703"/>
          </a:xfrm>
        </p:spPr>
        <p:txBody>
          <a:bodyPr>
            <a:normAutofit/>
          </a:bodyPr>
          <a:lstStyle/>
          <a:p>
            <a:pPr marL="0" indent="0">
              <a:buNone/>
            </a:pPr>
            <a:r>
              <a:rPr lang="en-US" b="0" dirty="0">
                <a:effectLst/>
              </a:rPr>
              <a:t>Open the </a:t>
            </a:r>
            <a:r>
              <a:rPr lang="en-US" b="0" dirty="0" err="1">
                <a:effectLst/>
              </a:rPr>
              <a:t>Jupyter</a:t>
            </a:r>
            <a:r>
              <a:rPr lang="en-US" b="0" dirty="0">
                <a:effectLst/>
              </a:rPr>
              <a:t> </a:t>
            </a:r>
            <a:r>
              <a:rPr lang="en-US" dirty="0"/>
              <a:t>Notebook “</a:t>
            </a:r>
            <a:r>
              <a:rPr lang="en-US" b="0" dirty="0">
                <a:effectLst/>
              </a:rPr>
              <a:t>Excercise_2-HydrogenDemand.ipynb” in “Unit_08_ElectricityAndHydrogenDemand”</a:t>
            </a:r>
          </a:p>
          <a:p>
            <a:pPr marL="0" indent="0">
              <a:buNone/>
            </a:pPr>
            <a:endParaRPr lang="en-US" dirty="0"/>
          </a:p>
          <a:p>
            <a:pPr marL="342900" indent="-342900">
              <a:buAutoNum type="alphaLcParenR"/>
            </a:pPr>
            <a:r>
              <a:rPr lang="en-US" dirty="0"/>
              <a:t>Add the prepared hydrogen demand excel: "hydrogen_dem2030_NER.xlsx" as an input to the model</a:t>
            </a:r>
          </a:p>
          <a:p>
            <a:pPr marL="342900" indent="-342900">
              <a:buAutoNum type="alphaLcParenR"/>
            </a:pPr>
            <a:r>
              <a:rPr lang="en-US" dirty="0"/>
              <a:t>Finally adding the hydrogen demand as a "sink" something went wrong. Can you help to add the commodity that is missing?</a:t>
            </a:r>
          </a:p>
          <a:p>
            <a:pPr marL="0" indent="0">
              <a:buNone/>
            </a:pPr>
            <a:r>
              <a:rPr lang="en-US" dirty="0"/>
              <a:t>	</a:t>
            </a:r>
            <a:r>
              <a:rPr lang="en-US" u="sng" dirty="0"/>
              <a:t>Hint:</a:t>
            </a:r>
            <a:r>
              <a:rPr lang="en-US" dirty="0"/>
              <a:t> You can find all commodities earlier in the code!</a:t>
            </a:r>
          </a:p>
          <a:p>
            <a:pPr marL="342900" indent="-342900">
              <a:buFont typeface="+mj-lt"/>
              <a:buAutoNum type="alphaLcParenR" startAt="3"/>
            </a:pPr>
            <a:r>
              <a:rPr lang="en-US" dirty="0"/>
              <a:t>Run the model! What happens to the sources after adding hydrogen in comparison of before adding the hydrogen demand? Check the optimization summary and compare it to the </a:t>
            </a:r>
            <a:r>
              <a:rPr lang="en-US" dirty="0" err="1"/>
              <a:t>optimizarion</a:t>
            </a:r>
            <a:r>
              <a:rPr lang="en-US" dirty="0"/>
              <a:t> summary of </a:t>
            </a:r>
            <a:r>
              <a:rPr lang="en-US" b="0" dirty="0">
                <a:effectLst/>
              </a:rPr>
              <a:t>Excercise_1-ElectricityDemand.ipynb.</a:t>
            </a:r>
            <a:r>
              <a:rPr lang="en-US" dirty="0"/>
              <a:t> </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52655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t>Materials </a:t>
            </a:r>
            <a:r>
              <a:rPr lang="de-DE" dirty="0" err="1"/>
              <a:t>to</a:t>
            </a:r>
            <a:r>
              <a:rPr lang="de-DE" dirty="0"/>
              <a:t> </a:t>
            </a:r>
            <a:r>
              <a:rPr lang="de-DE" dirty="0" err="1"/>
              <a:t>be</a:t>
            </a:r>
            <a:r>
              <a:rPr lang="de-DE" dirty="0"/>
              <a:t> </a:t>
            </a:r>
            <a:r>
              <a:rPr lang="de-DE" dirty="0" err="1"/>
              <a:t>used</a:t>
            </a:r>
            <a:r>
              <a:rPr lang="de-DE" dirty="0"/>
              <a:t>:</a:t>
            </a:r>
          </a:p>
          <a:p>
            <a:r>
              <a:rPr lang="en-US" b="0" dirty="0">
                <a:effectLst/>
              </a:rPr>
              <a:t>C:\Programming\GradSchool2022\wascal_graduate_school\student_files\exercises\Unit_08_ElectricityAndHydrogenDemand\Excercise_2-HydrogenDemand.ipynb</a:t>
            </a:r>
            <a:endParaRPr lang="en-US" dirty="0">
              <a:solidFill>
                <a:schemeClr val="bg1">
                  <a:lumMod val="50000"/>
                </a:schemeClr>
              </a:solidFill>
            </a:endParaRPr>
          </a:p>
        </p:txBody>
      </p:sp>
    </p:spTree>
    <p:extLst>
      <p:ext uri="{BB962C8B-B14F-4D97-AF65-F5344CB8AC3E}">
        <p14:creationId xmlns:p14="http://schemas.microsoft.com/office/powerpoint/2010/main" val="2711369628"/>
      </p:ext>
    </p:extLst>
  </p:cSld>
  <p:clrMapOvr>
    <a:masterClrMapping/>
  </p:clrMapOvr>
</p:sld>
</file>

<file path=ppt/theme/theme1.xml><?xml version="1.0" encoding="utf-8"?>
<a:theme xmlns:a="http://schemas.openxmlformats.org/drawingml/2006/main" name="2018-02-28_ppt_a4">
  <a:themeElements>
    <a:clrScheme name="Benutzerdefiniert 292">
      <a:dk1>
        <a:sysClr val="windowText" lastClr="000000"/>
      </a:dk1>
      <a:lt1>
        <a:sysClr val="window" lastClr="FFFFFF"/>
      </a:lt1>
      <a:dk2>
        <a:srgbClr val="6D268E"/>
      </a:dk2>
      <a:lt2>
        <a:srgbClr val="EBEBEB"/>
      </a:lt2>
      <a:accent1>
        <a:srgbClr val="023D6B"/>
      </a:accent1>
      <a:accent2>
        <a:srgbClr val="ADBDE3"/>
      </a:accent2>
      <a:accent3>
        <a:srgbClr val="30A93B"/>
      </a:accent3>
      <a:accent4>
        <a:srgbClr val="FFE900"/>
      </a:accent4>
      <a:accent5>
        <a:srgbClr val="FF8C0C"/>
      </a:accent5>
      <a:accent6>
        <a:srgbClr val="DF0F44"/>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nSpc>
            <a:spcPct val="95000"/>
          </a:lnSpc>
          <a:defRPr sz="2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95000"/>
          </a:lnSpc>
          <a:defRPr sz="2400" dirty="0" err="1" smtClean="0"/>
        </a:defPPr>
      </a:lstStyle>
    </a:txDef>
  </a:objectDefaults>
  <a:extraClrSchemeLst/>
  <a:extLst>
    <a:ext uri="{05A4C25C-085E-4340-85A3-A5531E510DB2}">
      <thm15:themeFamily xmlns:thm15="http://schemas.microsoft.com/office/thememl/2012/main" name="Jülich_PowerPoint_A4_en.potx" id="{3CE67491-C12E-4B6B-ACFB-F85C00567A0D}" vid="{AE4EB8DF-3FCF-4241-802A-8864FAE2CD97}"/>
    </a:ext>
  </a:extLst>
</a:theme>
</file>

<file path=ppt/theme/theme2.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180314A710F7A4EB1047E73480405AC" ma:contentTypeVersion="2" ma:contentTypeDescription="Ein neues Dokument erstellen." ma:contentTypeScope="" ma:versionID="5fce66a760adaa0c3bc41a29ccc7320c">
  <xsd:schema xmlns:xsd="http://www.w3.org/2001/XMLSchema" xmlns:xs="http://www.w3.org/2001/XMLSchema" xmlns:p="http://schemas.microsoft.com/office/2006/metadata/properties" xmlns:ns2="d7b0c8ab-ab56-4bff-bbcf-7cef73c6fd20" targetNamespace="http://schemas.microsoft.com/office/2006/metadata/properties" ma:root="true" ma:fieldsID="6ba31731252026cfbdc8e38cee30aacc" ns2:_="">
    <xsd:import namespace="d7b0c8ab-ab56-4bff-bbcf-7cef73c6fd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b0c8ab-ab56-4bff-bbcf-7cef73c6f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8BCB8-3A48-4D84-8E08-2A3E06938E31}">
  <ds:schemaRefs>
    <ds:schemaRef ds:uri="d7b0c8ab-ab56-4bff-bbcf-7cef73c6fd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EBFB196-69DD-47B3-A2FC-0C63F3CA58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1A508FC-C280-40AD-8398-BAA377701E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2018-02-28_ppt_a4</Template>
  <TotalTime>0</TotalTime>
  <Words>574</Words>
  <Application>Microsoft Office PowerPoint</Application>
  <PresentationFormat>A4-Papier (210 x 297 mm)</PresentationFormat>
  <Paragraphs>38</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Wingdings</vt:lpstr>
      <vt:lpstr>2018-02-28_ppt_a4</vt:lpstr>
      <vt:lpstr>IMP-EGH: Interdisciplinary Master Program – Energy &amp; Green Hydrogen  Track 6: Systems Analysis for Green Hydrogen</vt:lpstr>
      <vt:lpstr>Exercise 1) Adding and changing electricity demands: </vt:lpstr>
      <vt:lpstr>Exercise 1) Adding and changing electricity demands: </vt:lpstr>
      <vt:lpstr>Exercise 2) Adding and changing electricity demands: </vt:lpstr>
      <vt:lpstr>Exercise 2) Adding and changing electricity demands: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of presentation</dc:title>
  <dc:creator>Leander Kotzur</dc:creator>
  <cp:lastModifiedBy>Burdack, Arne</cp:lastModifiedBy>
  <cp:revision>23</cp:revision>
  <dcterms:created xsi:type="dcterms:W3CDTF">2018-05-18T12:37:32Z</dcterms:created>
  <dcterms:modified xsi:type="dcterms:W3CDTF">2022-11-21T18:23:28Z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0x010100D180314A710F7A4EB1047E73480405AC</vt:lpwstr>
  </property>
</Properties>
</file>