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497" r:id="rId5"/>
    <p:sldId id="2010" r:id="rId6"/>
    <p:sldId id="2012" r:id="rId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48" userDrawn="1">
          <p15:clr>
            <a:srgbClr val="A4A3A4"/>
          </p15:clr>
        </p15:guide>
        <p15:guide id="3" orient="horz" pos="799">
          <p15:clr>
            <a:srgbClr val="A4A3A4"/>
          </p15:clr>
        </p15:guide>
        <p15:guide id="4" pos="262">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Beer" initials="RB" lastIdx="122" clrIdx="0">
    <p:extLst>
      <p:ext uri="{19B8F6BF-5375-455C-9EA6-DF929625EA0E}">
        <p15:presenceInfo xmlns:p15="http://schemas.microsoft.com/office/powerpoint/2012/main" userId="S-1-5-21-789336058-725345543-839522115-9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281CA"/>
    <a:srgbClr val="1395FB"/>
    <a:srgbClr val="FFFFFF"/>
    <a:srgbClr val="247F2C"/>
    <a:srgbClr val="7F7F7F"/>
    <a:srgbClr val="DA8032"/>
    <a:srgbClr val="DF0F44"/>
    <a:srgbClr val="283B5A"/>
    <a:srgbClr val="023D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6" y="1720"/>
      </p:cViewPr>
      <p:guideLst>
        <p:guide orient="horz" pos="1026"/>
        <p:guide pos="248"/>
        <p:guide orient="horz" pos="799"/>
        <p:guide pos="26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25.11.2022</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25.11.2022</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1" y="380577"/>
            <a:ext cx="9906000" cy="502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noProof="0"/>
          </a:p>
        </p:txBody>
      </p:sp>
      <p:sp>
        <p:nvSpPr>
          <p:cNvPr id="2" name="Title 1"/>
          <p:cNvSpPr>
            <a:spLocks noGrp="1"/>
          </p:cNvSpPr>
          <p:nvPr>
            <p:ph type="ctrTitle" hasCustomPrompt="1"/>
          </p:nvPr>
        </p:nvSpPr>
        <p:spPr>
          <a:xfrm>
            <a:off x="634225" y="537344"/>
            <a:ext cx="8456577" cy="623404"/>
          </a:xfrm>
          <a:prstGeom prst="rect">
            <a:avLst/>
          </a:prstGeom>
        </p:spPr>
        <p:txBody>
          <a:bodyPr anchor="t"/>
          <a:lstStyle>
            <a:lvl1pPr algn="ctr">
              <a:lnSpc>
                <a:spcPct val="114000"/>
              </a:lnSpc>
              <a:defRPr sz="2400" spc="0" baseline="0">
                <a:solidFill>
                  <a:schemeClr val="bg1"/>
                </a:solidFill>
              </a:defRPr>
            </a:lvl1pPr>
          </a:lstStyle>
          <a:p>
            <a:r>
              <a:rPr lang="en-US" noProof="0"/>
              <a:t>Headline</a:t>
            </a:r>
          </a:p>
        </p:txBody>
      </p:sp>
      <p:sp>
        <p:nvSpPr>
          <p:cNvPr id="3" name="Subtitle 2"/>
          <p:cNvSpPr>
            <a:spLocks noGrp="1"/>
          </p:cNvSpPr>
          <p:nvPr>
            <p:ph type="subTitle" idx="1" hasCustomPrompt="1"/>
          </p:nvPr>
        </p:nvSpPr>
        <p:spPr>
          <a:xfrm>
            <a:off x="629453" y="2444703"/>
            <a:ext cx="8456576" cy="516756"/>
          </a:xfrm>
          <a:prstGeom prst="rect">
            <a:avLst/>
          </a:prstGeom>
        </p:spPr>
        <p:txBody>
          <a:bodyPr>
            <a:normAutofit/>
          </a:bodyPr>
          <a:lstStyle>
            <a:lvl1pPr marL="0" indent="0" algn="ctr">
              <a:buNone/>
              <a:defRPr sz="1600" cap="none" spc="65" baseline="0">
                <a:solidFill>
                  <a:schemeClr val="bg1"/>
                </a:solidFill>
              </a:defRPr>
            </a:lvl1pPr>
            <a:lvl2pPr marL="495328" indent="0" algn="ctr">
              <a:buNone/>
              <a:defRPr sz="2167"/>
            </a:lvl2pPr>
            <a:lvl3pPr marL="990657" indent="0" algn="ctr">
              <a:buNone/>
              <a:defRPr sz="1950"/>
            </a:lvl3pPr>
            <a:lvl4pPr marL="1485984" indent="0" algn="ctr">
              <a:buNone/>
              <a:defRPr sz="1733"/>
            </a:lvl4pPr>
            <a:lvl5pPr marL="1981313" indent="0" algn="ctr">
              <a:buNone/>
              <a:defRPr sz="1733"/>
            </a:lvl5pPr>
            <a:lvl6pPr marL="2476641" indent="0" algn="ctr">
              <a:buNone/>
              <a:defRPr sz="1733"/>
            </a:lvl6pPr>
            <a:lvl7pPr marL="2971970" indent="0" algn="ctr">
              <a:buNone/>
              <a:defRPr sz="1733"/>
            </a:lvl7pPr>
            <a:lvl8pPr marL="3467297" indent="0" algn="ctr">
              <a:buNone/>
              <a:defRPr sz="1733"/>
            </a:lvl8pPr>
            <a:lvl9pPr marL="3962626" indent="0" algn="ctr">
              <a:buNone/>
              <a:defRPr sz="1733"/>
            </a:lvl9pPr>
          </a:lstStyle>
          <a:p>
            <a:r>
              <a:rPr lang="en-US" noProof="0"/>
              <a:t>Date  |  Name</a:t>
            </a:r>
          </a:p>
        </p:txBody>
      </p:sp>
      <p:pic>
        <p:nvPicPr>
          <p:cNvPr id="10" name="Grafik 13">
            <a:extLst>
              <a:ext uri="{FF2B5EF4-FFF2-40B4-BE49-F238E27FC236}">
                <a16:creationId xmlns:a16="http://schemas.microsoft.com/office/drawing/2014/main" id="{CD8EAD64-AF04-4C84-A4BD-DC7D236650F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pic>
        <p:nvPicPr>
          <p:cNvPr id="14" name="Grafik 7">
            <a:extLst>
              <a:ext uri="{FF2B5EF4-FFF2-40B4-BE49-F238E27FC236}">
                <a16:creationId xmlns:a16="http://schemas.microsoft.com/office/drawing/2014/main" id="{F1A4E5FA-E01B-487D-AF33-2995D0586BB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16" name="Untertitel 2">
            <a:extLst>
              <a:ext uri="{FF2B5EF4-FFF2-40B4-BE49-F238E27FC236}">
                <a16:creationId xmlns:a16="http://schemas.microsoft.com/office/drawing/2014/main" id="{EEE304FD-5CB5-4A27-B953-09ADE21E98ED}"/>
              </a:ext>
            </a:extLst>
          </p:cNvPr>
          <p:cNvSpPr txBox="1">
            <a:spLocks/>
          </p:cNvSpPr>
          <p:nvPr userDrawn="1"/>
        </p:nvSpPr>
        <p:spPr>
          <a:xfrm>
            <a:off x="726585" y="4797152"/>
            <a:ext cx="8456579" cy="36004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sz="1600" b="1" cap="none" baseline="0" noProof="0"/>
              <a:t>IEK-3: Institute of Techno-Economic Systems Analysis</a:t>
            </a:r>
          </a:p>
          <a:p>
            <a:pPr algn="ctr"/>
            <a:endParaRPr lang="en-US" sz="1600" b="1" cap="none" baseline="0" noProof="0"/>
          </a:p>
        </p:txBody>
      </p:sp>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57" userDrawn="1">
          <p15:clr>
            <a:srgbClr val="FBAE40"/>
          </p15:clr>
        </p15:guide>
        <p15:guide id="2" pos="578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95F26-FB0C-4F70-ABAA-668B788D4731}"/>
              </a:ext>
            </a:extLst>
          </p:cNvPr>
          <p:cNvSpPr>
            <a:spLocks noGrp="1"/>
          </p:cNvSpPr>
          <p:nvPr>
            <p:ph type="sldNum" sz="quarter" idx="10"/>
          </p:nvPr>
        </p:nvSpPr>
        <p:spPr/>
        <p:txBody>
          <a:bodyPr/>
          <a:lstStyle/>
          <a:p>
            <a:fld id="{A52F4D17-1AD6-42D9-B93A-EB002C62F438}" type="slidenum">
              <a:rPr lang="de-DE" smtClean="0"/>
              <a:pPr/>
              <a:t>‹#›</a:t>
            </a:fld>
            <a:endParaRPr lang="de-DE"/>
          </a:p>
        </p:txBody>
      </p:sp>
      <p:sp>
        <p:nvSpPr>
          <p:cNvPr id="4" name="Title 1">
            <a:extLst>
              <a:ext uri="{FF2B5EF4-FFF2-40B4-BE49-F238E27FC236}">
                <a16:creationId xmlns:a16="http://schemas.microsoft.com/office/drawing/2014/main" id="{1FE469CE-573C-4BA6-B213-E4A5950FA4C9}"/>
              </a:ext>
            </a:extLst>
          </p:cNvPr>
          <p:cNvSpPr>
            <a:spLocks noGrp="1"/>
          </p:cNvSpPr>
          <p:nvPr>
            <p:ph type="title" hasCustomPrompt="1"/>
          </p:nvPr>
        </p:nvSpPr>
        <p:spPr>
          <a:xfrm>
            <a:off x="393971" y="322022"/>
            <a:ext cx="9116951" cy="442682"/>
          </a:xfrm>
        </p:spPr>
        <p:txBody>
          <a:bodyPr/>
          <a:lstStyle>
            <a:lvl1pPr>
              <a:defRPr spc="0" baseline="0"/>
            </a:lvl1pPr>
          </a:lstStyle>
          <a:p>
            <a:r>
              <a:rPr lang="de-DE"/>
              <a:t>Headline</a:t>
            </a:r>
            <a:endParaRPr lang="en-US"/>
          </a:p>
        </p:txBody>
      </p:sp>
    </p:spTree>
    <p:extLst>
      <p:ext uri="{BB962C8B-B14F-4D97-AF65-F5344CB8AC3E}">
        <p14:creationId xmlns:p14="http://schemas.microsoft.com/office/powerpoint/2010/main" val="121560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3DA6-F7AB-40BB-91D7-9F2137F2CE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8A1577B-CA73-4BEF-836E-9EF0D974C9CA}"/>
              </a:ext>
            </a:extLst>
          </p:cNvPr>
          <p:cNvSpPr>
            <a:spLocks noGrp="1"/>
          </p:cNvSpPr>
          <p:nvPr>
            <p:ph type="sldNum" sz="quarter" idx="10"/>
          </p:nvPr>
        </p:nvSpPr>
        <p:spPr/>
        <p:txBody>
          <a:bodyPr/>
          <a:lstStyle/>
          <a:p>
            <a:fld id="{A52F4D17-1AD6-42D9-B93A-EB002C62F438}" type="slidenum">
              <a:rPr lang="de-DE" smtClean="0"/>
              <a:pPr/>
              <a:t>‹#›</a:t>
            </a:fld>
            <a:endParaRPr lang="de-DE"/>
          </a:p>
        </p:txBody>
      </p:sp>
      <p:sp>
        <p:nvSpPr>
          <p:cNvPr id="4" name="Textplatzhalter 5">
            <a:extLst>
              <a:ext uri="{FF2B5EF4-FFF2-40B4-BE49-F238E27FC236}">
                <a16:creationId xmlns:a16="http://schemas.microsoft.com/office/drawing/2014/main" id="{9ADD4C66-CCB1-45D4-AB14-B301104814DD}"/>
              </a:ext>
            </a:extLst>
          </p:cNvPr>
          <p:cNvSpPr>
            <a:spLocks noGrp="1"/>
          </p:cNvSpPr>
          <p:nvPr>
            <p:ph type="body" sz="quarter" idx="11" hasCustomPrompt="1"/>
          </p:nvPr>
        </p:nvSpPr>
        <p:spPr>
          <a:xfrm>
            <a:off x="393971" y="6021388"/>
            <a:ext cx="7151417" cy="431800"/>
          </a:xfrm>
        </p:spPr>
        <p:txBody>
          <a:bodyPr>
            <a:noAutofit/>
          </a:bodyPr>
          <a:lstStyle>
            <a:lvl1pPr marL="0" indent="0">
              <a:buNone/>
              <a:defRPr sz="1200" baseline="0">
                <a:solidFill>
                  <a:schemeClr val="tx1"/>
                </a:solidFill>
              </a:defRPr>
            </a:lvl1pPr>
            <a:lvl2pPr>
              <a:defRPr sz="1200"/>
            </a:lvl2pPr>
            <a:lvl3pPr>
              <a:defRPr sz="1200"/>
            </a:lvl3pPr>
            <a:lvl4pPr>
              <a:defRPr sz="1200"/>
            </a:lvl4pPr>
            <a:lvl5pPr>
              <a:defRPr sz="1200"/>
            </a:lvl5pPr>
          </a:lstStyle>
          <a:p>
            <a:pPr lvl="0"/>
            <a:r>
              <a:rPr lang="en-US" noProof="0"/>
              <a:t>Placeholder for references</a:t>
            </a:r>
          </a:p>
        </p:txBody>
      </p:sp>
      <p:sp>
        <p:nvSpPr>
          <p:cNvPr id="5" name="Textplatzhalter 7">
            <a:extLst>
              <a:ext uri="{FF2B5EF4-FFF2-40B4-BE49-F238E27FC236}">
                <a16:creationId xmlns:a16="http://schemas.microsoft.com/office/drawing/2014/main" id="{662F51FF-E4F0-41FC-8FC2-26ADF34DC569}"/>
              </a:ext>
            </a:extLst>
          </p:cNvPr>
          <p:cNvSpPr>
            <a:spLocks noGrp="1"/>
          </p:cNvSpPr>
          <p:nvPr>
            <p:ph type="body" sz="quarter" idx="12"/>
          </p:nvPr>
        </p:nvSpPr>
        <p:spPr>
          <a:xfrm>
            <a:off x="393971" y="1052736"/>
            <a:ext cx="9131029" cy="4866064"/>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27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971" y="4869160"/>
            <a:ext cx="8375453" cy="442682"/>
          </a:xfrm>
        </p:spPr>
        <p:txBody>
          <a:bodyPr anchor="b"/>
          <a:lstStyle>
            <a:lvl1pPr algn="r">
              <a:defRPr sz="4400" spc="0" baseline="0"/>
            </a:lvl1pPr>
          </a:lstStyle>
          <a:p>
            <a:r>
              <a:rPr lang="de-DE"/>
              <a:t>Headline</a:t>
            </a:r>
            <a:endParaRPr lang="en-US"/>
          </a:p>
        </p:txBody>
      </p:sp>
      <p:sp>
        <p:nvSpPr>
          <p:cNvPr id="18" name="Foliennummernplatzhalter 17">
            <a:extLst>
              <a:ext uri="{FF2B5EF4-FFF2-40B4-BE49-F238E27FC236}">
                <a16:creationId xmlns:a16="http://schemas.microsoft.com/office/drawing/2014/main" id="{BFF90422-5EA9-49BF-B256-D3D2AA4EDCC9}"/>
              </a:ext>
            </a:extLst>
          </p:cNvPr>
          <p:cNvSpPr>
            <a:spLocks noGrp="1"/>
          </p:cNvSpPr>
          <p:nvPr>
            <p:ph type="sldNum" sz="quarter" idx="14"/>
          </p:nvPr>
        </p:nvSpPr>
        <p:spPr>
          <a:xfrm>
            <a:off x="7113600" y="6523435"/>
            <a:ext cx="504056" cy="230633"/>
          </a:xfrm>
        </p:spPr>
        <p:txBody>
          <a:bodyPr/>
          <a:lstStyle/>
          <a:p>
            <a:fld id="{A52F4D17-1AD6-42D9-B93A-EB002C62F438}" type="slidenum">
              <a:rPr lang="de-DE" smtClean="0"/>
              <a:pPr/>
              <a:t>‹#›</a:t>
            </a:fld>
            <a:endParaRPr lang="de-DE"/>
          </a:p>
        </p:txBody>
      </p:sp>
    </p:spTree>
    <p:extLst>
      <p:ext uri="{BB962C8B-B14F-4D97-AF65-F5344CB8AC3E}">
        <p14:creationId xmlns:p14="http://schemas.microsoft.com/office/powerpoint/2010/main" val="9468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D70266CD-A41F-49F7-9D98-4209AA883530}"/>
              </a:ext>
            </a:extLst>
          </p:cNvPr>
          <p:cNvSpPr>
            <a:spLocks noGrp="1"/>
          </p:cNvSpPr>
          <p:nvPr>
            <p:ph type="sldNum" sz="quarter" idx="4"/>
          </p:nvPr>
        </p:nvSpPr>
        <p:spPr>
          <a:xfrm>
            <a:off x="7113240" y="6527063"/>
            <a:ext cx="432048" cy="230633"/>
          </a:xfrm>
          <a:prstGeom prst="rect">
            <a:avLst/>
          </a:prstGeom>
        </p:spPr>
        <p:txBody>
          <a:bodyPr vert="horz" lIns="0" tIns="0" rIns="0" bIns="0" rtlCol="0" anchor="t" anchorCtr="0">
            <a:noAutofit/>
          </a:bodyPr>
          <a:lstStyle>
            <a:lvl1pPr algn="l">
              <a:defRPr sz="1000">
                <a:solidFill>
                  <a:schemeClr val="accent1"/>
                </a:solidFill>
              </a:defRPr>
            </a:lvl1pPr>
          </a:lstStyle>
          <a:p>
            <a:fld id="{A52F4D17-1AD6-42D9-B93A-EB002C62F438}" type="slidenum">
              <a:rPr lang="de-DE" smtClean="0"/>
              <a:pPr/>
              <a:t>‹#›</a:t>
            </a:fld>
            <a:endParaRPr lang="de-DE"/>
          </a:p>
        </p:txBody>
      </p:sp>
      <p:pic>
        <p:nvPicPr>
          <p:cNvPr id="19" name="Grafik 9">
            <a:extLst>
              <a:ext uri="{FF2B5EF4-FFF2-40B4-BE49-F238E27FC236}">
                <a16:creationId xmlns:a16="http://schemas.microsoft.com/office/drawing/2014/main" id="{EAF7FF5F-7CD5-4C32-BB7A-2E24C7952A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sp>
        <p:nvSpPr>
          <p:cNvPr id="20" name="Slide Number Placeholder 5">
            <a:extLst>
              <a:ext uri="{FF2B5EF4-FFF2-40B4-BE49-F238E27FC236}">
                <a16:creationId xmlns:a16="http://schemas.microsoft.com/office/drawing/2014/main" id="{FE2AAA4B-C7FD-4739-AE96-822F44261205}"/>
              </a:ext>
            </a:extLst>
          </p:cNvPr>
          <p:cNvSpPr txBox="1">
            <a:spLocks/>
          </p:cNvSpPr>
          <p:nvPr userDrawn="1"/>
        </p:nvSpPr>
        <p:spPr>
          <a:xfrm>
            <a:off x="2936776" y="6520259"/>
            <a:ext cx="3750544"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noProof="0"/>
              <a:t>IEK-3: Techno-Economic Systems Analysis</a:t>
            </a:r>
          </a:p>
        </p:txBody>
      </p:sp>
      <p:pic>
        <p:nvPicPr>
          <p:cNvPr id="21" name="Grafik 6">
            <a:extLst>
              <a:ext uri="{FF2B5EF4-FFF2-40B4-BE49-F238E27FC236}">
                <a16:creationId xmlns:a16="http://schemas.microsoft.com/office/drawing/2014/main" id="{1A42DDE9-2901-4A80-99CD-BF27E488D351}"/>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24" name="Title Placeholder 1">
            <a:extLst>
              <a:ext uri="{FF2B5EF4-FFF2-40B4-BE49-F238E27FC236}">
                <a16:creationId xmlns:a16="http://schemas.microsoft.com/office/drawing/2014/main" id="{D0E59E6C-3BD9-419B-B907-E627DABB2F21}"/>
              </a:ext>
            </a:extLst>
          </p:cNvPr>
          <p:cNvSpPr>
            <a:spLocks noGrp="1"/>
          </p:cNvSpPr>
          <p:nvPr>
            <p:ph type="title"/>
          </p:nvPr>
        </p:nvSpPr>
        <p:spPr>
          <a:xfrm>
            <a:off x="393971" y="322022"/>
            <a:ext cx="9116951" cy="442682"/>
          </a:xfrm>
          <a:prstGeom prst="rect">
            <a:avLst/>
          </a:prstGeom>
        </p:spPr>
        <p:txBody>
          <a:bodyPr vert="horz" lIns="0" tIns="0" rIns="0" bIns="0" rtlCol="0" anchor="t" anchorCtr="0">
            <a:noAutofit/>
          </a:bodyPr>
          <a:lstStyle/>
          <a:p>
            <a:r>
              <a:rPr lang="en-US" noProof="0"/>
              <a:t>Headline</a:t>
            </a:r>
          </a:p>
        </p:txBody>
      </p:sp>
      <p:sp>
        <p:nvSpPr>
          <p:cNvPr id="25" name="Textplatzhalter 2">
            <a:extLst>
              <a:ext uri="{FF2B5EF4-FFF2-40B4-BE49-F238E27FC236}">
                <a16:creationId xmlns:a16="http://schemas.microsoft.com/office/drawing/2014/main" id="{5FA5AC7C-2CD3-41D9-AB7D-975F870B08C9}"/>
              </a:ext>
            </a:extLst>
          </p:cNvPr>
          <p:cNvSpPr>
            <a:spLocks noGrp="1"/>
          </p:cNvSpPr>
          <p:nvPr>
            <p:ph type="body" idx="1"/>
          </p:nvPr>
        </p:nvSpPr>
        <p:spPr>
          <a:xfrm>
            <a:off x="393971" y="1052736"/>
            <a:ext cx="9116951" cy="47525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6" r:id="rId4"/>
  </p:sldLayoutIdLst>
  <p:hf hdr="0" ftr="0"/>
  <p:txStyles>
    <p:titleStyle>
      <a:lvl1pPr algn="l" defTabSz="990657" rtl="0" eaLnBrk="1" latinLnBrk="0" hangingPunct="1">
        <a:lnSpc>
          <a:spcPct val="114000"/>
        </a:lnSpc>
        <a:spcBef>
          <a:spcPct val="0"/>
        </a:spcBef>
        <a:buNone/>
        <a:defRPr sz="2000" b="1" kern="1200" cap="none" spc="0" baseline="0">
          <a:solidFill>
            <a:schemeClr val="accent1"/>
          </a:solidFill>
          <a:latin typeface="+mj-lt"/>
          <a:ea typeface="+mj-ea"/>
          <a:cs typeface="+mj-cs"/>
        </a:defRPr>
      </a:lvl1pPr>
    </p:titleStyle>
    <p:body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657" rtl="0" eaLnBrk="1" latinLnBrk="0" hangingPunct="1">
        <a:defRPr sz="1950" kern="1200">
          <a:solidFill>
            <a:schemeClr val="tx1"/>
          </a:solidFill>
          <a:latin typeface="+mn-lt"/>
          <a:ea typeface="+mn-ea"/>
          <a:cs typeface="+mn-cs"/>
        </a:defRPr>
      </a:lvl1pPr>
      <a:lvl2pPr marL="495328" algn="l" defTabSz="990657" rtl="0" eaLnBrk="1" latinLnBrk="0" hangingPunct="1">
        <a:defRPr sz="1950" kern="1200">
          <a:solidFill>
            <a:schemeClr val="tx1"/>
          </a:solidFill>
          <a:latin typeface="+mn-lt"/>
          <a:ea typeface="+mn-ea"/>
          <a:cs typeface="+mn-cs"/>
        </a:defRPr>
      </a:lvl2pPr>
      <a:lvl3pPr marL="990657" algn="l" defTabSz="990657" rtl="0" eaLnBrk="1" latinLnBrk="0" hangingPunct="1">
        <a:defRPr sz="1950" kern="1200">
          <a:solidFill>
            <a:schemeClr val="tx1"/>
          </a:solidFill>
          <a:latin typeface="+mn-lt"/>
          <a:ea typeface="+mn-ea"/>
          <a:cs typeface="+mn-cs"/>
        </a:defRPr>
      </a:lvl3pPr>
      <a:lvl4pPr marL="1485984" algn="l" defTabSz="990657" rtl="0" eaLnBrk="1" latinLnBrk="0" hangingPunct="1">
        <a:defRPr sz="1950" kern="1200">
          <a:solidFill>
            <a:schemeClr val="tx1"/>
          </a:solidFill>
          <a:latin typeface="+mn-lt"/>
          <a:ea typeface="+mn-ea"/>
          <a:cs typeface="+mn-cs"/>
        </a:defRPr>
      </a:lvl4pPr>
      <a:lvl5pPr marL="1981313" algn="l" defTabSz="990657" rtl="0" eaLnBrk="1" latinLnBrk="0" hangingPunct="1">
        <a:defRPr sz="1950" kern="1200">
          <a:solidFill>
            <a:schemeClr val="tx1"/>
          </a:solidFill>
          <a:latin typeface="+mn-lt"/>
          <a:ea typeface="+mn-ea"/>
          <a:cs typeface="+mn-cs"/>
        </a:defRPr>
      </a:lvl5pPr>
      <a:lvl6pPr marL="2476641" algn="l" defTabSz="990657" rtl="0" eaLnBrk="1" latinLnBrk="0" hangingPunct="1">
        <a:defRPr sz="1950" kern="1200">
          <a:solidFill>
            <a:schemeClr val="tx1"/>
          </a:solidFill>
          <a:latin typeface="+mn-lt"/>
          <a:ea typeface="+mn-ea"/>
          <a:cs typeface="+mn-cs"/>
        </a:defRPr>
      </a:lvl6pPr>
      <a:lvl7pPr marL="2971970" algn="l" defTabSz="990657" rtl="0" eaLnBrk="1" latinLnBrk="0" hangingPunct="1">
        <a:defRPr sz="1950" kern="1200">
          <a:solidFill>
            <a:schemeClr val="tx1"/>
          </a:solidFill>
          <a:latin typeface="+mn-lt"/>
          <a:ea typeface="+mn-ea"/>
          <a:cs typeface="+mn-cs"/>
        </a:defRPr>
      </a:lvl7pPr>
      <a:lvl8pPr marL="3467297" algn="l" defTabSz="990657" rtl="0" eaLnBrk="1" latinLnBrk="0" hangingPunct="1">
        <a:defRPr sz="1950" kern="1200">
          <a:solidFill>
            <a:schemeClr val="tx1"/>
          </a:solidFill>
          <a:latin typeface="+mn-lt"/>
          <a:ea typeface="+mn-ea"/>
          <a:cs typeface="+mn-cs"/>
        </a:defRPr>
      </a:lvl8pPr>
      <a:lvl9pPr marL="3962626" algn="l" defTabSz="990657"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48" userDrawn="1">
          <p15:clr>
            <a:srgbClr val="F26B43"/>
          </p15:clr>
        </p15:guide>
        <p15:guide id="3" pos="5992" userDrawn="1">
          <p15:clr>
            <a:srgbClr val="F26B43"/>
          </p15:clr>
        </p15:guide>
        <p15:guide id="4" orient="horz" pos="278" userDrawn="1">
          <p15:clr>
            <a:srgbClr val="F26B43"/>
          </p15:clr>
        </p15:guide>
        <p15:guide id="6" pos="2935" userDrawn="1">
          <p15:clr>
            <a:srgbClr val="F26B43"/>
          </p15:clr>
        </p15:guide>
        <p15:guide id="7" pos="3305"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vsa-fine.readthedocs.io/en/master/index.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vsa-fine.readthedocs.io/en/master/index.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0D442-5A2D-4B5C-B541-D25F7EB2CA31}"/>
              </a:ext>
            </a:extLst>
          </p:cNvPr>
          <p:cNvSpPr>
            <a:spLocks noGrp="1"/>
          </p:cNvSpPr>
          <p:nvPr>
            <p:ph type="ctrTitle"/>
          </p:nvPr>
        </p:nvSpPr>
        <p:spPr>
          <a:xfrm>
            <a:off x="634225" y="897384"/>
            <a:ext cx="8456577" cy="803424"/>
          </a:xfrm>
        </p:spPr>
        <p:txBody>
          <a:bodyPr/>
          <a:lstStyle/>
          <a:p>
            <a:pPr algn="ctr"/>
            <a:r>
              <a:rPr lang="en-US" sz="1600" cap="none">
                <a:cs typeface="Arial" panose="020B0604020202020204" pitchFamily="34" charset="0"/>
              </a:rPr>
              <a:t>IMP-EGH: Interdisciplinary Master Program – Energy &amp; Green Hydrogen </a:t>
            </a:r>
            <a:br>
              <a:rPr lang="en-US" sz="1600" cap="none">
                <a:cs typeface="Arial" panose="020B0604020202020204" pitchFamily="34" charset="0"/>
              </a:rPr>
            </a:br>
            <a:r>
              <a:rPr lang="en-US" sz="1600" cap="none">
                <a:cs typeface="Arial" panose="020B0604020202020204" pitchFamily="34" charset="0"/>
              </a:rPr>
              <a:t>Track 6: Systems Analysis for Green Hydrogen</a:t>
            </a:r>
          </a:p>
        </p:txBody>
      </p:sp>
      <p:sp>
        <p:nvSpPr>
          <p:cNvPr id="5" name="Subtitle 4">
            <a:extLst>
              <a:ext uri="{FF2B5EF4-FFF2-40B4-BE49-F238E27FC236}">
                <a16:creationId xmlns:a16="http://schemas.microsoft.com/office/drawing/2014/main" id="{4188AD4B-5237-41FA-97FC-513ED46897D4}"/>
              </a:ext>
            </a:extLst>
          </p:cNvPr>
          <p:cNvSpPr>
            <a:spLocks noGrp="1"/>
          </p:cNvSpPr>
          <p:nvPr>
            <p:ph type="subTitle" idx="1"/>
          </p:nvPr>
        </p:nvSpPr>
        <p:spPr>
          <a:xfrm>
            <a:off x="629453" y="1916832"/>
            <a:ext cx="8456576" cy="1044627"/>
          </a:xfrm>
        </p:spPr>
        <p:txBody>
          <a:bodyPr>
            <a:normAutofit/>
          </a:bodyPr>
          <a:lstStyle/>
          <a:p>
            <a:r>
              <a:rPr lang="en-US" sz="2000"/>
              <a:t>3</a:t>
            </a:r>
            <a:r>
              <a:rPr lang="en-US" sz="2000" baseline="30000"/>
              <a:t>rd</a:t>
            </a:r>
            <a:r>
              <a:rPr lang="en-US" sz="2000"/>
              <a:t> Semester | Heidi U. Heinrichs, Arne Burdack</a:t>
            </a:r>
          </a:p>
          <a:p>
            <a:pPr algn="ctr"/>
            <a:r>
              <a:rPr lang="en-US" cap="none">
                <a:latin typeface="Arial" panose="020B0604020202020204" pitchFamily="34" charset="0"/>
                <a:cs typeface="Arial" panose="020B0604020202020204" pitchFamily="34" charset="0"/>
              </a:rPr>
              <a:t>h.heinrichs@fz-juelich.de</a:t>
            </a:r>
          </a:p>
        </p:txBody>
      </p:sp>
      <p:sp>
        <p:nvSpPr>
          <p:cNvPr id="6" name="Untertitel 2">
            <a:extLst>
              <a:ext uri="{FF2B5EF4-FFF2-40B4-BE49-F238E27FC236}">
                <a16:creationId xmlns:a16="http://schemas.microsoft.com/office/drawing/2014/main" id="{6A378C28-4B8B-4FC5-8F7A-49D0C31C9E36}"/>
              </a:ext>
            </a:extLst>
          </p:cNvPr>
          <p:cNvSpPr txBox="1">
            <a:spLocks/>
          </p:cNvSpPr>
          <p:nvPr/>
        </p:nvSpPr>
        <p:spPr>
          <a:xfrm>
            <a:off x="726587" y="4158208"/>
            <a:ext cx="8456579" cy="300732"/>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endParaRPr lang="en-US" sz="1400" cap="none">
              <a:latin typeface="Arial" panose="020B0604020202020204" pitchFamily="34" charset="0"/>
              <a:cs typeface="Arial" panose="020B0604020202020204" pitchFamily="34" charset="0"/>
            </a:endParaRPr>
          </a:p>
        </p:txBody>
      </p:sp>
      <p:sp>
        <p:nvSpPr>
          <p:cNvPr id="9" name="Untertitel 2">
            <a:extLst>
              <a:ext uri="{FF2B5EF4-FFF2-40B4-BE49-F238E27FC236}">
                <a16:creationId xmlns:a16="http://schemas.microsoft.com/office/drawing/2014/main" id="{D187ECF2-D84A-4D7C-A88D-025259E692AC}"/>
              </a:ext>
            </a:extLst>
          </p:cNvPr>
          <p:cNvSpPr txBox="1">
            <a:spLocks/>
          </p:cNvSpPr>
          <p:nvPr/>
        </p:nvSpPr>
        <p:spPr>
          <a:xfrm>
            <a:off x="726587" y="3416300"/>
            <a:ext cx="8456579" cy="73278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cap="none" dirty="0">
                <a:solidFill>
                  <a:prstClr val="white"/>
                </a:solidFill>
                <a:cs typeface="Arial" panose="020B0604020202020204" pitchFamily="34" charset="0"/>
              </a:rPr>
              <a:t>Exercises 9: Electricity and Hydrogen Onshore Transport </a:t>
            </a:r>
          </a:p>
          <a:p>
            <a:pPr algn="ctr"/>
            <a:r>
              <a:rPr lang="en-US" cap="none" dirty="0">
                <a:solidFill>
                  <a:prstClr val="white"/>
                </a:solidFill>
                <a:cs typeface="Arial" panose="020B0604020202020204" pitchFamily="34" charset="0"/>
              </a:rPr>
              <a:t>Nov. – Dec. 2022</a:t>
            </a:r>
          </a:p>
          <a:p>
            <a:pPr algn="ctr"/>
            <a:endParaRPr lang="en-US" cap="none" dirty="0">
              <a:solidFill>
                <a:prstClr val="white"/>
              </a:solidFill>
              <a:cs typeface="Arial" panose="020B0604020202020204" pitchFamily="34" charset="0"/>
            </a:endParaRPr>
          </a:p>
        </p:txBody>
      </p:sp>
    </p:spTree>
    <p:extLst>
      <p:ext uri="{BB962C8B-B14F-4D97-AF65-F5344CB8AC3E}">
        <p14:creationId xmlns:p14="http://schemas.microsoft.com/office/powerpoint/2010/main" val="3215109762"/>
      </p:ext>
    </p:extLst>
  </p:cSld>
  <p:clrMapOvr>
    <a:masterClrMapping/>
  </p:clrMapOvr>
  <mc:AlternateContent xmlns:mc="http://schemas.openxmlformats.org/markup-compatibility/2006" xmlns:p14="http://schemas.microsoft.com/office/powerpoint/2010/main">
    <mc:Choice Requires="p14">
      <p:transition spd="slow" p14:dur="2000" advTm="19838"/>
    </mc:Choice>
    <mc:Fallback xmlns="">
      <p:transition spd="slow" advTm="198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a:t>Exercise 9: Adding Transmission Components to an ESM</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2</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6"/>
            <a:ext cx="9131029" cy="3198120"/>
          </a:xfrm>
        </p:spPr>
        <p:txBody>
          <a:bodyPr>
            <a:normAutofit fontScale="92500"/>
          </a:bodyPr>
          <a:lstStyle/>
          <a:p>
            <a:pPr marL="0" indent="0">
              <a:buNone/>
            </a:pPr>
            <a:r>
              <a:rPr lang="en-US" b="0" dirty="0">
                <a:effectLst/>
              </a:rPr>
              <a:t>Open the </a:t>
            </a:r>
            <a:r>
              <a:rPr lang="en-US" b="0" dirty="0" err="1">
                <a:effectLst/>
              </a:rPr>
              <a:t>Jupyter</a:t>
            </a:r>
            <a:r>
              <a:rPr lang="en-US" b="0" dirty="0">
                <a:effectLst/>
              </a:rPr>
              <a:t> </a:t>
            </a:r>
            <a:r>
              <a:rPr lang="en-US" dirty="0"/>
              <a:t>Notebook “</a:t>
            </a:r>
            <a:r>
              <a:rPr lang="en-US" b="0" dirty="0">
                <a:effectLst/>
              </a:rPr>
              <a:t>exercise_9.ipynb” in “Unit_09_HydrogenAndElectricityTransport”</a:t>
            </a:r>
          </a:p>
          <a:p>
            <a:pPr marL="0" indent="0">
              <a:buNone/>
            </a:pPr>
            <a:endParaRPr lang="en-US" dirty="0"/>
          </a:p>
          <a:p>
            <a:pPr marL="342900" indent="-342900">
              <a:buAutoNum type="alphaLcParenR"/>
            </a:pPr>
            <a:r>
              <a:rPr lang="en-US" b="0" dirty="0">
                <a:effectLst/>
              </a:rPr>
              <a:t>The Energy System Model (ESM) is already prepared for you. Run it cell by cell up </a:t>
            </a:r>
            <a:r>
              <a:rPr lang="en-US" dirty="0"/>
              <a:t>until the point where a transmission component needs to be added</a:t>
            </a:r>
            <a:endParaRPr lang="en-US" b="0" dirty="0">
              <a:effectLst/>
            </a:endParaRPr>
          </a:p>
          <a:p>
            <a:pPr marL="342900" indent="-342900">
              <a:buAutoNum type="alphaLcParenR"/>
            </a:pPr>
            <a:r>
              <a:rPr lang="en-US" dirty="0"/>
              <a:t>The model still lags an electricity and hydrogen transmission component. </a:t>
            </a:r>
          </a:p>
          <a:p>
            <a:pPr marL="342900" indent="-342900">
              <a:buAutoNum type="alphaLcParenR"/>
            </a:pPr>
            <a:r>
              <a:rPr lang="en-US" dirty="0"/>
              <a:t>Load in the data files that store the </a:t>
            </a:r>
            <a:r>
              <a:rPr lang="en-US" b="1" dirty="0"/>
              <a:t>incidence</a:t>
            </a:r>
            <a:r>
              <a:rPr lang="en-US" dirty="0"/>
              <a:t> and </a:t>
            </a:r>
            <a:r>
              <a:rPr lang="en-US" b="1" dirty="0"/>
              <a:t>distance</a:t>
            </a:r>
            <a:r>
              <a:rPr lang="en-US" dirty="0"/>
              <a:t> matrices. What do these represent?</a:t>
            </a:r>
          </a:p>
          <a:p>
            <a:pPr marL="342900" indent="-342900">
              <a:buAutoNum type="alphaLcParenR"/>
            </a:pPr>
            <a:r>
              <a:rPr lang="en-US" dirty="0"/>
              <a:t>In order to add any transmission component to the ESM, we need use the </a:t>
            </a:r>
            <a:r>
              <a:rPr lang="en-US" b="1" dirty="0"/>
              <a:t>“Transmission” </a:t>
            </a:r>
            <a:r>
              <a:rPr lang="en-US" dirty="0"/>
              <a:t>class. In the following tasks you would need to add two transmission components corresponding to electricity and hydrogen. What parameters are important for each type of transmission component? </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629241"/>
            <a:ext cx="9131029" cy="1519437"/>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t>Materials </a:t>
            </a:r>
            <a:r>
              <a:rPr lang="de-DE" dirty="0" err="1"/>
              <a:t>to</a:t>
            </a:r>
            <a:r>
              <a:rPr lang="de-DE" dirty="0"/>
              <a:t> </a:t>
            </a:r>
            <a:r>
              <a:rPr lang="de-DE" dirty="0" err="1"/>
              <a:t>be</a:t>
            </a:r>
            <a:r>
              <a:rPr lang="de-DE" dirty="0"/>
              <a:t> </a:t>
            </a:r>
            <a:r>
              <a:rPr lang="de-DE" dirty="0" err="1"/>
              <a:t>used</a:t>
            </a:r>
            <a:r>
              <a:rPr lang="de-DE" dirty="0"/>
              <a:t>:</a:t>
            </a:r>
          </a:p>
          <a:p>
            <a:r>
              <a:rPr lang="en-US" dirty="0">
                <a:solidFill>
                  <a:schemeClr val="bg1">
                    <a:lumMod val="50000"/>
                  </a:schemeClr>
                </a:solidFill>
              </a:rPr>
              <a:t>FINE Documentation: </a:t>
            </a:r>
            <a:r>
              <a:rPr lang="en-US" b="0" dirty="0">
                <a:solidFill>
                  <a:schemeClr val="accent2">
                    <a:lumMod val="75000"/>
                  </a:schemeClr>
                </a:solidFill>
                <a:effectLst/>
                <a:hlinkClick r:id="rId2">
                  <a:extLst>
                    <a:ext uri="{A12FA001-AC4F-418D-AE19-62706E023703}">
                      <ahyp:hlinkClr xmlns:ahyp="http://schemas.microsoft.com/office/drawing/2018/hyperlinkcolor" val="tx"/>
                    </a:ext>
                  </a:extLst>
                </a:hlinkClick>
              </a:rPr>
              <a:t>https://vsa-fine.readthedocs.io/en/master/index.html</a:t>
            </a:r>
            <a:r>
              <a:rPr lang="en-US" b="0" dirty="0">
                <a:solidFill>
                  <a:schemeClr val="accent2">
                    <a:lumMod val="75000"/>
                  </a:schemeClr>
                </a:solidFill>
                <a:effectLst/>
              </a:rPr>
              <a:t> </a:t>
            </a:r>
          </a:p>
          <a:p>
            <a:r>
              <a:rPr lang="en-US" dirty="0">
                <a:solidFill>
                  <a:schemeClr val="bg1">
                    <a:lumMod val="50000"/>
                  </a:schemeClr>
                </a:solidFill>
              </a:rPr>
              <a:t>Docstrings for the individual functions</a:t>
            </a:r>
          </a:p>
        </p:txBody>
      </p:sp>
    </p:spTree>
    <p:extLst>
      <p:ext uri="{BB962C8B-B14F-4D97-AF65-F5344CB8AC3E}">
        <p14:creationId xmlns:p14="http://schemas.microsoft.com/office/powerpoint/2010/main" val="65682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a:t>Exercise 9: Optimal Transmission Capacities Built</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3</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677147"/>
          </a:xfrm>
        </p:spPr>
        <p:txBody>
          <a:bodyPr>
            <a:normAutofit/>
          </a:bodyPr>
          <a:lstStyle/>
          <a:p>
            <a:pPr marL="0" indent="0">
              <a:buNone/>
            </a:pPr>
            <a:r>
              <a:rPr lang="en-US" b="0" dirty="0">
                <a:effectLst/>
              </a:rPr>
              <a:t>Open the </a:t>
            </a:r>
            <a:r>
              <a:rPr lang="en-US" b="0" dirty="0" err="1">
                <a:effectLst/>
              </a:rPr>
              <a:t>Jupyter</a:t>
            </a:r>
            <a:r>
              <a:rPr lang="en-US" b="0" dirty="0">
                <a:effectLst/>
              </a:rPr>
              <a:t> </a:t>
            </a:r>
            <a:r>
              <a:rPr lang="en-US" dirty="0"/>
              <a:t>Notebook “</a:t>
            </a:r>
            <a:r>
              <a:rPr lang="en-US" b="0" dirty="0">
                <a:effectLst/>
              </a:rPr>
              <a:t>exercise_9.ipynb” in “Unit_09_HydrogenAndElectricityTransport”</a:t>
            </a:r>
          </a:p>
          <a:p>
            <a:pPr marL="0" indent="0">
              <a:buNone/>
            </a:pPr>
            <a:endParaRPr lang="en-US" dirty="0"/>
          </a:p>
          <a:p>
            <a:pPr marL="342900" indent="-342900">
              <a:buAutoNum type="alphaLcParenR"/>
            </a:pPr>
            <a:r>
              <a:rPr lang="en-US" dirty="0"/>
              <a:t>After the transmission components have been added, the ESM should be ready to be optimized. Run the sections corresponding to temporal aggregation and optimization. </a:t>
            </a:r>
          </a:p>
          <a:p>
            <a:pPr marL="342900" indent="-342900">
              <a:buAutoNum type="alphaLcParenR"/>
            </a:pPr>
            <a:r>
              <a:rPr lang="en-US" dirty="0"/>
              <a:t>Check the optimization summary for the “</a:t>
            </a:r>
            <a:r>
              <a:rPr lang="en-US" b="1" dirty="0" err="1"/>
              <a:t>TransmissionModel</a:t>
            </a:r>
            <a:r>
              <a:rPr lang="en-US" dirty="0"/>
              <a:t>”. Hints are provided in the exercise notebook.</a:t>
            </a:r>
          </a:p>
          <a:p>
            <a:pPr marL="342900" indent="-342900">
              <a:buAutoNum type="alphaLcParenR"/>
            </a:pPr>
            <a:r>
              <a:rPr lang="en-US" dirty="0"/>
              <a:t>Check the total optimal capacities electricity grid and hydrogen pipelines that have been built between the regions. Between which regions do you see the highest transmission capacities for electricity and hydrogen?</a:t>
            </a:r>
          </a:p>
          <a:p>
            <a:pPr marL="342900" indent="-342900">
              <a:buAutoNum type="alphaLcParenR"/>
            </a:pPr>
            <a:r>
              <a:rPr lang="en-US" dirty="0"/>
              <a:t>Create plots to visually understand the results.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931290"/>
            <a:ext cx="9131029" cy="1114276"/>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t>Materials </a:t>
            </a:r>
            <a:r>
              <a:rPr lang="de-DE" dirty="0" err="1"/>
              <a:t>to</a:t>
            </a:r>
            <a:r>
              <a:rPr lang="de-DE" dirty="0"/>
              <a:t> </a:t>
            </a:r>
            <a:r>
              <a:rPr lang="de-DE" dirty="0" err="1"/>
              <a:t>be</a:t>
            </a:r>
            <a:r>
              <a:rPr lang="de-DE" dirty="0"/>
              <a:t> </a:t>
            </a:r>
            <a:r>
              <a:rPr lang="de-DE" dirty="0" err="1"/>
              <a:t>used</a:t>
            </a:r>
            <a:r>
              <a:rPr lang="de-DE" dirty="0"/>
              <a:t>:</a:t>
            </a:r>
          </a:p>
          <a:p>
            <a:r>
              <a:rPr lang="en-US" dirty="0">
                <a:solidFill>
                  <a:schemeClr val="bg1">
                    <a:lumMod val="50000"/>
                  </a:schemeClr>
                </a:solidFill>
              </a:rPr>
              <a:t>FINE Documentation: </a:t>
            </a:r>
            <a:r>
              <a:rPr lang="en-US" b="0" dirty="0">
                <a:solidFill>
                  <a:schemeClr val="accent2">
                    <a:lumMod val="75000"/>
                  </a:schemeClr>
                </a:solidFill>
                <a:effectLst/>
                <a:hlinkClick r:id="rId2">
                  <a:extLst>
                    <a:ext uri="{A12FA001-AC4F-418D-AE19-62706E023703}">
                      <ahyp:hlinkClr xmlns:ahyp="http://schemas.microsoft.com/office/drawing/2018/hyperlinkcolor" val="tx"/>
                    </a:ext>
                  </a:extLst>
                </a:hlinkClick>
              </a:rPr>
              <a:t>https://vsa-fine.readthedocs.io/en/master/index.html</a:t>
            </a:r>
            <a:endParaRPr lang="en-US" b="0" dirty="0">
              <a:solidFill>
                <a:schemeClr val="accent2">
                  <a:lumMod val="75000"/>
                </a:schemeClr>
              </a:solidFill>
              <a:effectLst/>
            </a:endParaRPr>
          </a:p>
          <a:p>
            <a:r>
              <a:rPr lang="en-US" dirty="0">
                <a:solidFill>
                  <a:schemeClr val="bg1">
                    <a:lumMod val="50000"/>
                  </a:schemeClr>
                </a:solidFill>
              </a:rPr>
              <a:t>Docstrings for the individual functions</a:t>
            </a:r>
            <a:r>
              <a:rPr lang="en-US" b="0" dirty="0">
                <a:solidFill>
                  <a:schemeClr val="accent2">
                    <a:lumMod val="75000"/>
                  </a:schemeClr>
                </a:solidFill>
                <a:effectLst/>
              </a:rPr>
              <a:t> </a:t>
            </a:r>
            <a:endParaRPr lang="en-US" dirty="0">
              <a:solidFill>
                <a:schemeClr val="accent2">
                  <a:lumMod val="75000"/>
                </a:schemeClr>
              </a:solidFill>
            </a:endParaRPr>
          </a:p>
        </p:txBody>
      </p:sp>
    </p:spTree>
    <p:extLst>
      <p:ext uri="{BB962C8B-B14F-4D97-AF65-F5344CB8AC3E}">
        <p14:creationId xmlns:p14="http://schemas.microsoft.com/office/powerpoint/2010/main" val="3402343785"/>
      </p:ext>
    </p:extLst>
  </p:cSld>
  <p:clrMapOvr>
    <a:masterClrMapping/>
  </p:clrMapOvr>
</p:sld>
</file>

<file path=ppt/theme/theme1.xml><?xml version="1.0" encoding="utf-8"?>
<a:theme xmlns:a="http://schemas.openxmlformats.org/drawingml/2006/main" name="2018-02-28_ppt_a4">
  <a:themeElements>
    <a:clrScheme name="Benutzerdefiniert 292">
      <a:dk1>
        <a:sysClr val="windowText" lastClr="000000"/>
      </a:dk1>
      <a:lt1>
        <a:sysClr val="window" lastClr="FFFFFF"/>
      </a:lt1>
      <a:dk2>
        <a:srgbClr val="6D268E"/>
      </a:dk2>
      <a:lt2>
        <a:srgbClr val="EBEBEB"/>
      </a:lt2>
      <a:accent1>
        <a:srgbClr val="023D6B"/>
      </a:accent1>
      <a:accent2>
        <a:srgbClr val="ADBDE3"/>
      </a:accent2>
      <a:accent3>
        <a:srgbClr val="30A93B"/>
      </a:accent3>
      <a:accent4>
        <a:srgbClr val="FFE900"/>
      </a:accent4>
      <a:accent5>
        <a:srgbClr val="FF8C0C"/>
      </a:accent5>
      <a:accent6>
        <a:srgbClr val="DF0F44"/>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ülich_PowerPoint_A4_en.potx" id="{3CE67491-C12E-4B6B-ACFB-F85C00567A0D}" vid="{AE4EB8DF-3FCF-4241-802A-8864FAE2CD97}"/>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180314A710F7A4EB1047E73480405AC" ma:contentTypeVersion="2" ma:contentTypeDescription="Ein neues Dokument erstellen." ma:contentTypeScope="" ma:versionID="5fce66a760adaa0c3bc41a29ccc7320c">
  <xsd:schema xmlns:xsd="http://www.w3.org/2001/XMLSchema" xmlns:xs="http://www.w3.org/2001/XMLSchema" xmlns:p="http://schemas.microsoft.com/office/2006/metadata/properties" xmlns:ns2="d7b0c8ab-ab56-4bff-bbcf-7cef73c6fd20" targetNamespace="http://schemas.microsoft.com/office/2006/metadata/properties" ma:root="true" ma:fieldsID="6ba31731252026cfbdc8e38cee30aacc" ns2:_="">
    <xsd:import namespace="d7b0c8ab-ab56-4bff-bbcf-7cef73c6fd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b0c8ab-ab56-4bff-bbcf-7cef73c6f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FB196-69DD-47B3-A2FC-0C63F3CA58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A508FC-C280-40AD-8398-BAA377701E66}">
  <ds:schemaRefs>
    <ds:schemaRef ds:uri="http://schemas.microsoft.com/sharepoint/v3/contenttype/forms"/>
  </ds:schemaRefs>
</ds:datastoreItem>
</file>

<file path=customXml/itemProps3.xml><?xml version="1.0" encoding="utf-8"?>
<ds:datastoreItem xmlns:ds="http://schemas.openxmlformats.org/officeDocument/2006/customXml" ds:itemID="{9DD8BCB8-3A48-4D84-8E08-2A3E06938E31}">
  <ds:schemaRefs>
    <ds:schemaRef ds:uri="d7b0c8ab-ab56-4bff-bbcf-7cef73c6fd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2018-02-28_ppt_a4</Template>
  <TotalTime>0</TotalTime>
  <Words>355</Words>
  <Application>Microsoft Office PowerPoint</Application>
  <PresentationFormat>A4 Paper (210x297 mm)</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2018-02-28_ppt_a4</vt:lpstr>
      <vt:lpstr>IMP-EGH: Interdisciplinary Master Program – Energy &amp; Green Hydrogen  Track 6: Systems Analysis for Green Hydrogen</vt:lpstr>
      <vt:lpstr>Exercise 9: Adding Transmission Components to an ESM</vt:lpstr>
      <vt:lpstr>Exercise 9: Optimal Transmission Capacities Built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Leander Kotzur</dc:creator>
  <cp:lastModifiedBy>Ishmam, Shitab</cp:lastModifiedBy>
  <cp:revision>32</cp:revision>
  <dcterms:created xsi:type="dcterms:W3CDTF">2018-05-18T12:37:32Z</dcterms:created>
  <dcterms:modified xsi:type="dcterms:W3CDTF">2022-11-25T16:42:49Z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0x010100D180314A710F7A4EB1047E73480405AC</vt:lpwstr>
  </property>
</Properties>
</file>