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497" r:id="rId5"/>
    <p:sldId id="2010" r:id="rId6"/>
    <p:sldId id="2024" r:id="rId7"/>
    <p:sldId id="2019" r:id="rId8"/>
    <p:sldId id="2025" r:id="rId9"/>
    <p:sldId id="2020" r:id="rId10"/>
    <p:sldId id="2026" r:id="rId11"/>
    <p:sldId id="2023" r:id="rId12"/>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6" userDrawn="1">
          <p15:clr>
            <a:srgbClr val="A4A3A4"/>
          </p15:clr>
        </p15:guide>
        <p15:guide id="2" pos="248" userDrawn="1">
          <p15:clr>
            <a:srgbClr val="A4A3A4"/>
          </p15:clr>
        </p15:guide>
        <p15:guide id="3" orient="horz" pos="799">
          <p15:clr>
            <a:srgbClr val="A4A3A4"/>
          </p15:clr>
        </p15:guide>
        <p15:guide id="4" pos="262">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bin Beer" initials="RB" lastIdx="122" clrIdx="0">
    <p:extLst>
      <p:ext uri="{19B8F6BF-5375-455C-9EA6-DF929625EA0E}">
        <p15:presenceInfo xmlns:p15="http://schemas.microsoft.com/office/powerpoint/2012/main" userId="S-1-5-21-789336058-725345543-839522115-93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3F3F3"/>
    <a:srgbClr val="023D6B"/>
    <a:srgbClr val="30A93B"/>
    <a:srgbClr val="6281CA"/>
    <a:srgbClr val="1395FB"/>
    <a:srgbClr val="FFFFFF"/>
    <a:srgbClr val="247F2C"/>
    <a:srgbClr val="7F7F7F"/>
    <a:srgbClr val="DA8032"/>
    <a:srgbClr val="DF0F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7A0EAE-4D81-4933-BB2A-D65FAA1EF528}" v="129" dt="2022-11-09T13:21:39.759"/>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2" d="100"/>
          <a:sy n="152" d="100"/>
        </p:scale>
        <p:origin x="1624" y="108"/>
      </p:cViewPr>
      <p:guideLst>
        <p:guide orient="horz" pos="1026"/>
        <p:guide pos="248"/>
        <p:guide orient="horz" pos="799"/>
        <p:guide pos="262"/>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6E1389CC-567B-462D-9606-5A6D48725E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E32223E6-8DEC-4459-8B52-D06E9BD3DA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DE9E86A-6679-4EC8-847C-9F954F45BF68}" type="datetimeFigureOut">
              <a:rPr lang="de-DE" smtClean="0"/>
              <a:t>21.11.2022</a:t>
            </a:fld>
            <a:endParaRPr lang="de-DE"/>
          </a:p>
        </p:txBody>
      </p:sp>
      <p:sp>
        <p:nvSpPr>
          <p:cNvPr id="4" name="Fußzeilenplatzhalter 3">
            <a:extLst>
              <a:ext uri="{FF2B5EF4-FFF2-40B4-BE49-F238E27FC236}">
                <a16:creationId xmlns:a16="http://schemas.microsoft.com/office/drawing/2014/main" id="{DDE09F90-192B-4C21-A710-7EFC4BA93B8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077B6243-ABD9-472E-9641-6E7B2B863DE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48E8B7-5326-4A3E-8AE4-83D3CDA8A9FC}" type="slidenum">
              <a:rPr lang="de-DE" smtClean="0"/>
              <a:t>‹#›</a:t>
            </a:fld>
            <a:endParaRPr lang="de-DE"/>
          </a:p>
        </p:txBody>
      </p:sp>
    </p:spTree>
    <p:extLst>
      <p:ext uri="{BB962C8B-B14F-4D97-AF65-F5344CB8AC3E}">
        <p14:creationId xmlns:p14="http://schemas.microsoft.com/office/powerpoint/2010/main" val="9465754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13C419-10E8-4216-A6CC-B7C8A23909AD}" type="datetimeFigureOut">
              <a:rPr lang="de-DE" smtClean="0"/>
              <a:t>21.11.2022</a:t>
            </a:fld>
            <a:endParaRPr lang="de-DE"/>
          </a:p>
        </p:txBody>
      </p:sp>
      <p:sp>
        <p:nvSpPr>
          <p:cNvPr id="4" name="Folienbildplatzhalt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6CAD1-FD47-46B0-9C16-1B81F4E690E0}" type="slidenum">
              <a:rPr lang="de-DE" smtClean="0"/>
              <a:t>‹#›</a:t>
            </a:fld>
            <a:endParaRPr lang="de-DE"/>
          </a:p>
        </p:txBody>
      </p:sp>
    </p:spTree>
    <p:extLst>
      <p:ext uri="{BB962C8B-B14F-4D97-AF65-F5344CB8AC3E}">
        <p14:creationId xmlns:p14="http://schemas.microsoft.com/office/powerpoint/2010/main" val="901325447"/>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1pPr>
    <a:lvl2pPr marL="6286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10858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15430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20002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E713E3ED-78BF-4AEF-A5C2-46B7E751DB0E}"/>
              </a:ext>
            </a:extLst>
          </p:cNvPr>
          <p:cNvSpPr/>
          <p:nvPr userDrawn="1"/>
        </p:nvSpPr>
        <p:spPr>
          <a:xfrm>
            <a:off x="1" y="380577"/>
            <a:ext cx="9906000" cy="5028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50" noProof="0"/>
          </a:p>
        </p:txBody>
      </p:sp>
      <p:sp>
        <p:nvSpPr>
          <p:cNvPr id="2" name="Title 1"/>
          <p:cNvSpPr>
            <a:spLocks noGrp="1"/>
          </p:cNvSpPr>
          <p:nvPr>
            <p:ph type="ctrTitle" hasCustomPrompt="1"/>
          </p:nvPr>
        </p:nvSpPr>
        <p:spPr>
          <a:xfrm>
            <a:off x="634225" y="537344"/>
            <a:ext cx="8456577" cy="623404"/>
          </a:xfrm>
          <a:prstGeom prst="rect">
            <a:avLst/>
          </a:prstGeom>
        </p:spPr>
        <p:txBody>
          <a:bodyPr anchor="t"/>
          <a:lstStyle>
            <a:lvl1pPr algn="ctr">
              <a:lnSpc>
                <a:spcPct val="114000"/>
              </a:lnSpc>
              <a:defRPr sz="2400" spc="0" baseline="0">
                <a:solidFill>
                  <a:schemeClr val="bg1"/>
                </a:solidFill>
              </a:defRPr>
            </a:lvl1pPr>
          </a:lstStyle>
          <a:p>
            <a:r>
              <a:rPr lang="en-US" noProof="0"/>
              <a:t>Headline</a:t>
            </a:r>
          </a:p>
        </p:txBody>
      </p:sp>
      <p:sp>
        <p:nvSpPr>
          <p:cNvPr id="3" name="Subtitle 2"/>
          <p:cNvSpPr>
            <a:spLocks noGrp="1"/>
          </p:cNvSpPr>
          <p:nvPr>
            <p:ph type="subTitle" idx="1" hasCustomPrompt="1"/>
          </p:nvPr>
        </p:nvSpPr>
        <p:spPr>
          <a:xfrm>
            <a:off x="629453" y="2444703"/>
            <a:ext cx="8456576" cy="516756"/>
          </a:xfrm>
          <a:prstGeom prst="rect">
            <a:avLst/>
          </a:prstGeom>
        </p:spPr>
        <p:txBody>
          <a:bodyPr>
            <a:normAutofit/>
          </a:bodyPr>
          <a:lstStyle>
            <a:lvl1pPr marL="0" indent="0" algn="ctr">
              <a:buNone/>
              <a:defRPr sz="1600" cap="none" spc="65" baseline="0">
                <a:solidFill>
                  <a:schemeClr val="bg1"/>
                </a:solidFill>
              </a:defRPr>
            </a:lvl1pPr>
            <a:lvl2pPr marL="495328" indent="0" algn="ctr">
              <a:buNone/>
              <a:defRPr sz="2167"/>
            </a:lvl2pPr>
            <a:lvl3pPr marL="990657" indent="0" algn="ctr">
              <a:buNone/>
              <a:defRPr sz="1950"/>
            </a:lvl3pPr>
            <a:lvl4pPr marL="1485984" indent="0" algn="ctr">
              <a:buNone/>
              <a:defRPr sz="1733"/>
            </a:lvl4pPr>
            <a:lvl5pPr marL="1981313" indent="0" algn="ctr">
              <a:buNone/>
              <a:defRPr sz="1733"/>
            </a:lvl5pPr>
            <a:lvl6pPr marL="2476641" indent="0" algn="ctr">
              <a:buNone/>
              <a:defRPr sz="1733"/>
            </a:lvl6pPr>
            <a:lvl7pPr marL="2971970" indent="0" algn="ctr">
              <a:buNone/>
              <a:defRPr sz="1733"/>
            </a:lvl7pPr>
            <a:lvl8pPr marL="3467297" indent="0" algn="ctr">
              <a:buNone/>
              <a:defRPr sz="1733"/>
            </a:lvl8pPr>
            <a:lvl9pPr marL="3962626" indent="0" algn="ctr">
              <a:buNone/>
              <a:defRPr sz="1733"/>
            </a:lvl9pPr>
          </a:lstStyle>
          <a:p>
            <a:r>
              <a:rPr lang="en-US" noProof="0"/>
              <a:t>Date  |  Name</a:t>
            </a:r>
          </a:p>
        </p:txBody>
      </p:sp>
      <p:pic>
        <p:nvPicPr>
          <p:cNvPr id="10" name="Grafik 13">
            <a:extLst>
              <a:ext uri="{FF2B5EF4-FFF2-40B4-BE49-F238E27FC236}">
                <a16:creationId xmlns:a16="http://schemas.microsoft.com/office/drawing/2014/main" id="{CD8EAD64-AF04-4C84-A4BD-DC7D236650F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711200" y="6192000"/>
            <a:ext cx="1922022" cy="548854"/>
          </a:xfrm>
          <a:prstGeom prst="rect">
            <a:avLst/>
          </a:prstGeom>
        </p:spPr>
      </p:pic>
      <p:pic>
        <p:nvPicPr>
          <p:cNvPr id="14" name="Grafik 7">
            <a:extLst>
              <a:ext uri="{FF2B5EF4-FFF2-40B4-BE49-F238E27FC236}">
                <a16:creationId xmlns:a16="http://schemas.microsoft.com/office/drawing/2014/main" id="{F1A4E5FA-E01B-487D-AF33-2995D0586BB6}"/>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385316" y="6559200"/>
            <a:ext cx="2303553" cy="91462"/>
          </a:xfrm>
          <a:prstGeom prst="rect">
            <a:avLst/>
          </a:prstGeom>
        </p:spPr>
      </p:pic>
      <p:sp>
        <p:nvSpPr>
          <p:cNvPr id="16" name="Untertitel 2">
            <a:extLst>
              <a:ext uri="{FF2B5EF4-FFF2-40B4-BE49-F238E27FC236}">
                <a16:creationId xmlns:a16="http://schemas.microsoft.com/office/drawing/2014/main" id="{EEE304FD-5CB5-4A27-B953-09ADE21E98ED}"/>
              </a:ext>
            </a:extLst>
          </p:cNvPr>
          <p:cNvSpPr txBox="1">
            <a:spLocks/>
          </p:cNvSpPr>
          <p:nvPr userDrawn="1"/>
        </p:nvSpPr>
        <p:spPr>
          <a:xfrm>
            <a:off x="726585" y="4797152"/>
            <a:ext cx="8456579" cy="360040"/>
          </a:xfrm>
          <a:prstGeom prst="rect">
            <a:avLst/>
          </a:prstGeom>
        </p:spPr>
        <p:txBody>
          <a:bodyPr vert="horz" lIns="0" tIns="0" rIns="0" bIns="0" rtlCol="0" anchor="t" anchorCtr="0">
            <a:noAutofit/>
          </a:bodyPr>
          <a:lstStyle>
            <a:lvl1pPr marL="0" indent="0" algn="l" defTabSz="969996" rtl="0" eaLnBrk="1" latinLnBrk="0" hangingPunct="1">
              <a:lnSpc>
                <a:spcPct val="113000"/>
              </a:lnSpc>
              <a:spcBef>
                <a:spcPts val="0"/>
              </a:spcBef>
              <a:spcAft>
                <a:spcPts val="600"/>
              </a:spcAft>
              <a:buFont typeface="Calibri" panose="020F0502020204030204" pitchFamily="34" charset="0"/>
              <a:buNone/>
              <a:defRPr sz="1600" kern="1200" cap="all" spc="64" baseline="0">
                <a:solidFill>
                  <a:schemeClr val="bg1"/>
                </a:solidFill>
                <a:latin typeface="+mn-lt"/>
                <a:ea typeface="+mn-ea"/>
                <a:cs typeface="+mn-cs"/>
              </a:defRPr>
            </a:lvl1pPr>
            <a:lvl2pPr marL="484998" indent="0" algn="ctr" defTabSz="969996" rtl="0" eaLnBrk="1" latinLnBrk="0" hangingPunct="1">
              <a:lnSpc>
                <a:spcPct val="113000"/>
              </a:lnSpc>
              <a:spcBef>
                <a:spcPts val="0"/>
              </a:spcBef>
              <a:spcAft>
                <a:spcPts val="600"/>
              </a:spcAft>
              <a:buFont typeface="Calibri" panose="020F0502020204030204" pitchFamily="34" charset="0"/>
              <a:buNone/>
              <a:defRPr sz="2122" kern="1200">
                <a:solidFill>
                  <a:schemeClr val="tx1"/>
                </a:solidFill>
                <a:latin typeface="+mn-lt"/>
                <a:ea typeface="+mn-ea"/>
                <a:cs typeface="+mn-cs"/>
              </a:defRPr>
            </a:lvl2pPr>
            <a:lvl3pPr marL="969996" indent="0" algn="ctr" defTabSz="969996" rtl="0" eaLnBrk="1" latinLnBrk="0" hangingPunct="1">
              <a:lnSpc>
                <a:spcPct val="113000"/>
              </a:lnSpc>
              <a:spcBef>
                <a:spcPts val="0"/>
              </a:spcBef>
              <a:spcAft>
                <a:spcPts val="600"/>
              </a:spcAft>
              <a:buFont typeface="Calibri" panose="020F0502020204030204" pitchFamily="34" charset="0"/>
              <a:buNone/>
              <a:defRPr sz="1909" kern="1200">
                <a:solidFill>
                  <a:schemeClr val="tx1"/>
                </a:solidFill>
                <a:latin typeface="+mn-lt"/>
                <a:ea typeface="+mn-ea"/>
                <a:cs typeface="+mn-cs"/>
              </a:defRPr>
            </a:lvl3pPr>
            <a:lvl4pPr marL="1454993" indent="0" algn="ctr" defTabSz="969996" rtl="0" eaLnBrk="1" latinLnBrk="0" hangingPunct="1">
              <a:lnSpc>
                <a:spcPct val="113000"/>
              </a:lnSpc>
              <a:spcBef>
                <a:spcPts val="0"/>
              </a:spcBef>
              <a:spcAft>
                <a:spcPts val="600"/>
              </a:spcAft>
              <a:buFont typeface="Calibri" panose="020F0502020204030204" pitchFamily="34" charset="0"/>
              <a:buNone/>
              <a:defRPr sz="1697" kern="1200">
                <a:solidFill>
                  <a:schemeClr val="tx1"/>
                </a:solidFill>
                <a:latin typeface="+mn-lt"/>
                <a:ea typeface="+mn-ea"/>
                <a:cs typeface="+mn-cs"/>
              </a:defRPr>
            </a:lvl4pPr>
            <a:lvl5pPr marL="1939991" indent="0" algn="ctr" defTabSz="969996" rtl="0" eaLnBrk="1" latinLnBrk="0" hangingPunct="1">
              <a:lnSpc>
                <a:spcPct val="113000"/>
              </a:lnSpc>
              <a:spcBef>
                <a:spcPts val="0"/>
              </a:spcBef>
              <a:spcAft>
                <a:spcPts val="600"/>
              </a:spcAft>
              <a:buFont typeface="Calibri" panose="020F0502020204030204" pitchFamily="34" charset="0"/>
              <a:buNone/>
              <a:defRPr sz="1697" kern="1200">
                <a:solidFill>
                  <a:schemeClr val="tx1"/>
                </a:solidFill>
                <a:latin typeface="+mn-lt"/>
                <a:ea typeface="+mn-ea"/>
                <a:cs typeface="+mn-cs"/>
              </a:defRPr>
            </a:lvl5pPr>
            <a:lvl6pPr marL="2424989" indent="0" algn="ctr" defTabSz="969996" rtl="0" eaLnBrk="1" latinLnBrk="0" hangingPunct="1">
              <a:lnSpc>
                <a:spcPct val="90000"/>
              </a:lnSpc>
              <a:spcBef>
                <a:spcPts val="530"/>
              </a:spcBef>
              <a:buFont typeface="Arial" panose="020B0604020202020204" pitchFamily="34" charset="0"/>
              <a:buNone/>
              <a:defRPr sz="1697" kern="1200">
                <a:solidFill>
                  <a:schemeClr val="tx1"/>
                </a:solidFill>
                <a:latin typeface="+mn-lt"/>
                <a:ea typeface="+mn-ea"/>
                <a:cs typeface="+mn-cs"/>
              </a:defRPr>
            </a:lvl6pPr>
            <a:lvl7pPr marL="2909987" indent="0" algn="ctr" defTabSz="969996" rtl="0" eaLnBrk="1" latinLnBrk="0" hangingPunct="1">
              <a:lnSpc>
                <a:spcPct val="90000"/>
              </a:lnSpc>
              <a:spcBef>
                <a:spcPts val="530"/>
              </a:spcBef>
              <a:buFont typeface="Arial" panose="020B0604020202020204" pitchFamily="34" charset="0"/>
              <a:buNone/>
              <a:defRPr sz="1697" kern="1200">
                <a:solidFill>
                  <a:schemeClr val="tx1"/>
                </a:solidFill>
                <a:latin typeface="+mn-lt"/>
                <a:ea typeface="+mn-ea"/>
                <a:cs typeface="+mn-cs"/>
              </a:defRPr>
            </a:lvl7pPr>
            <a:lvl8pPr marL="3394984" indent="0" algn="ctr" defTabSz="969996" rtl="0" eaLnBrk="1" latinLnBrk="0" hangingPunct="1">
              <a:lnSpc>
                <a:spcPct val="90000"/>
              </a:lnSpc>
              <a:spcBef>
                <a:spcPts val="530"/>
              </a:spcBef>
              <a:buFont typeface="Arial" panose="020B0604020202020204" pitchFamily="34" charset="0"/>
              <a:buNone/>
              <a:defRPr sz="1697" kern="1200">
                <a:solidFill>
                  <a:schemeClr val="tx1"/>
                </a:solidFill>
                <a:latin typeface="+mn-lt"/>
                <a:ea typeface="+mn-ea"/>
                <a:cs typeface="+mn-cs"/>
              </a:defRPr>
            </a:lvl8pPr>
            <a:lvl9pPr marL="3879982" indent="0" algn="ctr" defTabSz="969996" rtl="0" eaLnBrk="1" latinLnBrk="0" hangingPunct="1">
              <a:lnSpc>
                <a:spcPct val="90000"/>
              </a:lnSpc>
              <a:spcBef>
                <a:spcPts val="530"/>
              </a:spcBef>
              <a:buFont typeface="Arial" panose="020B0604020202020204" pitchFamily="34" charset="0"/>
              <a:buNone/>
              <a:defRPr sz="1697" kern="1200">
                <a:solidFill>
                  <a:schemeClr val="tx1"/>
                </a:solidFill>
                <a:latin typeface="+mn-lt"/>
                <a:ea typeface="+mn-ea"/>
                <a:cs typeface="+mn-cs"/>
              </a:defRPr>
            </a:lvl9pPr>
          </a:lstStyle>
          <a:p>
            <a:pPr algn="ctr"/>
            <a:r>
              <a:rPr lang="en-US" sz="1600" b="1" cap="none" baseline="0" noProof="0"/>
              <a:t>IEK-3: Institute of Techno-Economic Systems Analysis</a:t>
            </a:r>
          </a:p>
          <a:p>
            <a:pPr algn="ctr"/>
            <a:endParaRPr lang="en-US" sz="1600" b="1" cap="none" baseline="0" noProof="0"/>
          </a:p>
        </p:txBody>
      </p:sp>
    </p:spTree>
    <p:extLst>
      <p:ext uri="{BB962C8B-B14F-4D97-AF65-F5344CB8AC3E}">
        <p14:creationId xmlns:p14="http://schemas.microsoft.com/office/powerpoint/2010/main" val="2389604393"/>
      </p:ext>
    </p:extLst>
  </p:cSld>
  <p:clrMapOvr>
    <a:masterClrMapping/>
  </p:clrMapOvr>
  <p:extLst>
    <p:ext uri="{DCECCB84-F9BA-43D5-87BE-67443E8EF086}">
      <p15:sldGuideLst xmlns:p15="http://schemas.microsoft.com/office/powerpoint/2012/main">
        <p15:guide id="1" pos="457" userDrawn="1">
          <p15:clr>
            <a:srgbClr val="FBAE40"/>
          </p15:clr>
        </p15:guide>
        <p15:guide id="2" pos="578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0E95F26-FB0C-4F70-ABAA-668B788D4731}"/>
              </a:ext>
            </a:extLst>
          </p:cNvPr>
          <p:cNvSpPr>
            <a:spLocks noGrp="1"/>
          </p:cNvSpPr>
          <p:nvPr>
            <p:ph type="sldNum" sz="quarter" idx="10"/>
          </p:nvPr>
        </p:nvSpPr>
        <p:spPr/>
        <p:txBody>
          <a:bodyPr/>
          <a:lstStyle/>
          <a:p>
            <a:fld id="{A52F4D17-1AD6-42D9-B93A-EB002C62F438}" type="slidenum">
              <a:rPr lang="de-DE" smtClean="0"/>
              <a:pPr/>
              <a:t>‹#›</a:t>
            </a:fld>
            <a:endParaRPr lang="de-DE"/>
          </a:p>
        </p:txBody>
      </p:sp>
      <p:sp>
        <p:nvSpPr>
          <p:cNvPr id="4" name="Title 1">
            <a:extLst>
              <a:ext uri="{FF2B5EF4-FFF2-40B4-BE49-F238E27FC236}">
                <a16:creationId xmlns:a16="http://schemas.microsoft.com/office/drawing/2014/main" id="{1FE469CE-573C-4BA6-B213-E4A5950FA4C9}"/>
              </a:ext>
            </a:extLst>
          </p:cNvPr>
          <p:cNvSpPr>
            <a:spLocks noGrp="1"/>
          </p:cNvSpPr>
          <p:nvPr>
            <p:ph type="title" hasCustomPrompt="1"/>
          </p:nvPr>
        </p:nvSpPr>
        <p:spPr>
          <a:xfrm>
            <a:off x="393971" y="322022"/>
            <a:ext cx="9116951" cy="442682"/>
          </a:xfrm>
        </p:spPr>
        <p:txBody>
          <a:bodyPr/>
          <a:lstStyle>
            <a:lvl1pPr>
              <a:defRPr spc="0" baseline="0"/>
            </a:lvl1pPr>
          </a:lstStyle>
          <a:p>
            <a:r>
              <a:rPr lang="de-DE"/>
              <a:t>Headline</a:t>
            </a:r>
            <a:endParaRPr lang="en-US"/>
          </a:p>
        </p:txBody>
      </p:sp>
    </p:spTree>
    <p:extLst>
      <p:ext uri="{BB962C8B-B14F-4D97-AF65-F5344CB8AC3E}">
        <p14:creationId xmlns:p14="http://schemas.microsoft.com/office/powerpoint/2010/main" val="1215607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Referenc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83DA6-F7AB-40BB-91D7-9F2137F2CEC4}"/>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68A1577B-CA73-4BEF-836E-9EF0D974C9CA}"/>
              </a:ext>
            </a:extLst>
          </p:cNvPr>
          <p:cNvSpPr>
            <a:spLocks noGrp="1"/>
          </p:cNvSpPr>
          <p:nvPr>
            <p:ph type="sldNum" sz="quarter" idx="10"/>
          </p:nvPr>
        </p:nvSpPr>
        <p:spPr/>
        <p:txBody>
          <a:bodyPr/>
          <a:lstStyle/>
          <a:p>
            <a:fld id="{A52F4D17-1AD6-42D9-B93A-EB002C62F438}" type="slidenum">
              <a:rPr lang="de-DE" smtClean="0"/>
              <a:pPr/>
              <a:t>‹#›</a:t>
            </a:fld>
            <a:endParaRPr lang="de-DE"/>
          </a:p>
        </p:txBody>
      </p:sp>
      <p:sp>
        <p:nvSpPr>
          <p:cNvPr id="4" name="Textplatzhalter 5">
            <a:extLst>
              <a:ext uri="{FF2B5EF4-FFF2-40B4-BE49-F238E27FC236}">
                <a16:creationId xmlns:a16="http://schemas.microsoft.com/office/drawing/2014/main" id="{9ADD4C66-CCB1-45D4-AB14-B301104814DD}"/>
              </a:ext>
            </a:extLst>
          </p:cNvPr>
          <p:cNvSpPr>
            <a:spLocks noGrp="1"/>
          </p:cNvSpPr>
          <p:nvPr>
            <p:ph type="body" sz="quarter" idx="11" hasCustomPrompt="1"/>
          </p:nvPr>
        </p:nvSpPr>
        <p:spPr>
          <a:xfrm>
            <a:off x="393971" y="6021388"/>
            <a:ext cx="7151417" cy="431800"/>
          </a:xfrm>
        </p:spPr>
        <p:txBody>
          <a:bodyPr>
            <a:noAutofit/>
          </a:bodyPr>
          <a:lstStyle>
            <a:lvl1pPr marL="0" indent="0">
              <a:buNone/>
              <a:defRPr sz="1200" baseline="0">
                <a:solidFill>
                  <a:schemeClr val="tx1"/>
                </a:solidFill>
              </a:defRPr>
            </a:lvl1pPr>
            <a:lvl2pPr>
              <a:defRPr sz="1200"/>
            </a:lvl2pPr>
            <a:lvl3pPr>
              <a:defRPr sz="1200"/>
            </a:lvl3pPr>
            <a:lvl4pPr>
              <a:defRPr sz="1200"/>
            </a:lvl4pPr>
            <a:lvl5pPr>
              <a:defRPr sz="1200"/>
            </a:lvl5pPr>
          </a:lstStyle>
          <a:p>
            <a:pPr lvl="0"/>
            <a:r>
              <a:rPr lang="en-US" noProof="0"/>
              <a:t>Placeholder for references</a:t>
            </a:r>
          </a:p>
        </p:txBody>
      </p:sp>
      <p:sp>
        <p:nvSpPr>
          <p:cNvPr id="5" name="Textplatzhalter 7">
            <a:extLst>
              <a:ext uri="{FF2B5EF4-FFF2-40B4-BE49-F238E27FC236}">
                <a16:creationId xmlns:a16="http://schemas.microsoft.com/office/drawing/2014/main" id="{662F51FF-E4F0-41FC-8FC2-26ADF34DC569}"/>
              </a:ext>
            </a:extLst>
          </p:cNvPr>
          <p:cNvSpPr>
            <a:spLocks noGrp="1"/>
          </p:cNvSpPr>
          <p:nvPr>
            <p:ph type="body" sz="quarter" idx="12"/>
          </p:nvPr>
        </p:nvSpPr>
        <p:spPr>
          <a:xfrm>
            <a:off x="393971" y="1052736"/>
            <a:ext cx="9131029" cy="4866064"/>
          </a:xfrm>
        </p:spPr>
        <p:txBody>
          <a:bodyPr>
            <a:normAutofit/>
          </a:bodyPr>
          <a:lstStyle>
            <a:lvl1pPr>
              <a:defRPr sz="1600"/>
            </a:lvl1pPr>
            <a:lvl2pP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4277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ransi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3971" y="4869160"/>
            <a:ext cx="8375453" cy="442682"/>
          </a:xfrm>
        </p:spPr>
        <p:txBody>
          <a:bodyPr anchor="b"/>
          <a:lstStyle>
            <a:lvl1pPr algn="r">
              <a:defRPr sz="4400" spc="0" baseline="0"/>
            </a:lvl1pPr>
          </a:lstStyle>
          <a:p>
            <a:r>
              <a:rPr lang="de-DE"/>
              <a:t>Headline</a:t>
            </a:r>
            <a:endParaRPr lang="en-US"/>
          </a:p>
        </p:txBody>
      </p:sp>
      <p:sp>
        <p:nvSpPr>
          <p:cNvPr id="18" name="Foliennummernplatzhalter 17">
            <a:extLst>
              <a:ext uri="{FF2B5EF4-FFF2-40B4-BE49-F238E27FC236}">
                <a16:creationId xmlns:a16="http://schemas.microsoft.com/office/drawing/2014/main" id="{BFF90422-5EA9-49BF-B256-D3D2AA4EDCC9}"/>
              </a:ext>
            </a:extLst>
          </p:cNvPr>
          <p:cNvSpPr>
            <a:spLocks noGrp="1"/>
          </p:cNvSpPr>
          <p:nvPr>
            <p:ph type="sldNum" sz="quarter" idx="14"/>
          </p:nvPr>
        </p:nvSpPr>
        <p:spPr>
          <a:xfrm>
            <a:off x="7113600" y="6523435"/>
            <a:ext cx="504056" cy="230633"/>
          </a:xfrm>
        </p:spPr>
        <p:txBody>
          <a:bodyPr/>
          <a:lstStyle/>
          <a:p>
            <a:fld id="{A52F4D17-1AD6-42D9-B93A-EB002C62F438}" type="slidenum">
              <a:rPr lang="de-DE" smtClean="0"/>
              <a:pPr/>
              <a:t>‹#›</a:t>
            </a:fld>
            <a:endParaRPr lang="de-DE"/>
          </a:p>
        </p:txBody>
      </p:sp>
    </p:spTree>
    <p:extLst>
      <p:ext uri="{BB962C8B-B14F-4D97-AF65-F5344CB8AC3E}">
        <p14:creationId xmlns:p14="http://schemas.microsoft.com/office/powerpoint/2010/main" val="94684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Slide Number Placeholder 5">
            <a:extLst>
              <a:ext uri="{FF2B5EF4-FFF2-40B4-BE49-F238E27FC236}">
                <a16:creationId xmlns:a16="http://schemas.microsoft.com/office/drawing/2014/main" id="{D70266CD-A41F-49F7-9D98-4209AA883530}"/>
              </a:ext>
            </a:extLst>
          </p:cNvPr>
          <p:cNvSpPr>
            <a:spLocks noGrp="1"/>
          </p:cNvSpPr>
          <p:nvPr>
            <p:ph type="sldNum" sz="quarter" idx="4"/>
          </p:nvPr>
        </p:nvSpPr>
        <p:spPr>
          <a:xfrm>
            <a:off x="7113240" y="6527063"/>
            <a:ext cx="432048" cy="230633"/>
          </a:xfrm>
          <a:prstGeom prst="rect">
            <a:avLst/>
          </a:prstGeom>
        </p:spPr>
        <p:txBody>
          <a:bodyPr vert="horz" lIns="0" tIns="0" rIns="0" bIns="0" rtlCol="0" anchor="t" anchorCtr="0">
            <a:noAutofit/>
          </a:bodyPr>
          <a:lstStyle>
            <a:lvl1pPr algn="l">
              <a:defRPr sz="1000">
                <a:solidFill>
                  <a:schemeClr val="accent1"/>
                </a:solidFill>
              </a:defRPr>
            </a:lvl1pPr>
          </a:lstStyle>
          <a:p>
            <a:fld id="{A52F4D17-1AD6-42D9-B93A-EB002C62F438}" type="slidenum">
              <a:rPr lang="de-DE" smtClean="0"/>
              <a:pPr/>
              <a:t>‹#›</a:t>
            </a:fld>
            <a:endParaRPr lang="de-DE"/>
          </a:p>
        </p:txBody>
      </p:sp>
      <p:pic>
        <p:nvPicPr>
          <p:cNvPr id="19" name="Grafik 9">
            <a:extLst>
              <a:ext uri="{FF2B5EF4-FFF2-40B4-BE49-F238E27FC236}">
                <a16:creationId xmlns:a16="http://schemas.microsoft.com/office/drawing/2014/main" id="{EAF7FF5F-7CD5-4C32-BB7A-2E24C7952AE8}"/>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a:off x="7711200" y="6192000"/>
            <a:ext cx="1922022" cy="548854"/>
          </a:xfrm>
          <a:prstGeom prst="rect">
            <a:avLst/>
          </a:prstGeom>
        </p:spPr>
      </p:pic>
      <p:sp>
        <p:nvSpPr>
          <p:cNvPr id="20" name="Slide Number Placeholder 5">
            <a:extLst>
              <a:ext uri="{FF2B5EF4-FFF2-40B4-BE49-F238E27FC236}">
                <a16:creationId xmlns:a16="http://schemas.microsoft.com/office/drawing/2014/main" id="{FE2AAA4B-C7FD-4739-AE96-822F44261205}"/>
              </a:ext>
            </a:extLst>
          </p:cNvPr>
          <p:cNvSpPr txBox="1">
            <a:spLocks/>
          </p:cNvSpPr>
          <p:nvPr userDrawn="1"/>
        </p:nvSpPr>
        <p:spPr>
          <a:xfrm>
            <a:off x="2936776" y="6520259"/>
            <a:ext cx="3750544" cy="221109"/>
          </a:xfrm>
          <a:prstGeom prst="rect">
            <a:avLst/>
          </a:prstGeom>
        </p:spPr>
        <p:txBody>
          <a:bodyPr vert="horz" lIns="0" tIns="0" rIns="0" bIns="0" rtlCol="0" anchor="t" anchorCtr="0">
            <a:noAutofit/>
          </a:bodyPr>
          <a:lstStyle>
            <a:defPPr>
              <a:defRPr lang="en-US"/>
            </a:defPPr>
            <a:lvl1pPr marL="0" algn="l" defTabSz="457200" rtl="0" eaLnBrk="1" latinLnBrk="0" hangingPunct="1">
              <a:defRPr sz="1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b="1" noProof="0"/>
              <a:t>IEK-3: Techno-Economic Systems Analysis</a:t>
            </a:r>
          </a:p>
        </p:txBody>
      </p:sp>
      <p:pic>
        <p:nvPicPr>
          <p:cNvPr id="21" name="Grafik 6">
            <a:extLst>
              <a:ext uri="{FF2B5EF4-FFF2-40B4-BE49-F238E27FC236}">
                <a16:creationId xmlns:a16="http://schemas.microsoft.com/office/drawing/2014/main" id="{1A42DDE9-2901-4A80-99CD-BF27E488D351}"/>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385316" y="6559200"/>
            <a:ext cx="2303553" cy="91462"/>
          </a:xfrm>
          <a:prstGeom prst="rect">
            <a:avLst/>
          </a:prstGeom>
        </p:spPr>
      </p:pic>
      <p:sp>
        <p:nvSpPr>
          <p:cNvPr id="24" name="Title Placeholder 1">
            <a:extLst>
              <a:ext uri="{FF2B5EF4-FFF2-40B4-BE49-F238E27FC236}">
                <a16:creationId xmlns:a16="http://schemas.microsoft.com/office/drawing/2014/main" id="{D0E59E6C-3BD9-419B-B907-E627DABB2F21}"/>
              </a:ext>
            </a:extLst>
          </p:cNvPr>
          <p:cNvSpPr>
            <a:spLocks noGrp="1"/>
          </p:cNvSpPr>
          <p:nvPr>
            <p:ph type="title"/>
          </p:nvPr>
        </p:nvSpPr>
        <p:spPr>
          <a:xfrm>
            <a:off x="393971" y="322022"/>
            <a:ext cx="9116951" cy="442682"/>
          </a:xfrm>
          <a:prstGeom prst="rect">
            <a:avLst/>
          </a:prstGeom>
        </p:spPr>
        <p:txBody>
          <a:bodyPr vert="horz" lIns="0" tIns="0" rIns="0" bIns="0" rtlCol="0" anchor="t" anchorCtr="0">
            <a:noAutofit/>
          </a:bodyPr>
          <a:lstStyle/>
          <a:p>
            <a:r>
              <a:rPr lang="en-US" noProof="0"/>
              <a:t>Headline</a:t>
            </a:r>
          </a:p>
        </p:txBody>
      </p:sp>
      <p:sp>
        <p:nvSpPr>
          <p:cNvPr id="25" name="Textplatzhalter 2">
            <a:extLst>
              <a:ext uri="{FF2B5EF4-FFF2-40B4-BE49-F238E27FC236}">
                <a16:creationId xmlns:a16="http://schemas.microsoft.com/office/drawing/2014/main" id="{5FA5AC7C-2CD3-41D9-AB7D-975F870B08C9}"/>
              </a:ext>
            </a:extLst>
          </p:cNvPr>
          <p:cNvSpPr>
            <a:spLocks noGrp="1"/>
          </p:cNvSpPr>
          <p:nvPr>
            <p:ph type="body" idx="1"/>
          </p:nvPr>
        </p:nvSpPr>
        <p:spPr>
          <a:xfrm>
            <a:off x="393971" y="1052736"/>
            <a:ext cx="9116951" cy="475252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274773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6" r:id="rId4"/>
  </p:sldLayoutIdLst>
  <p:hf hdr="0" ftr="0"/>
  <p:txStyles>
    <p:titleStyle>
      <a:lvl1pPr algn="l" defTabSz="990657" rtl="0" eaLnBrk="1" latinLnBrk="0" hangingPunct="1">
        <a:lnSpc>
          <a:spcPct val="114000"/>
        </a:lnSpc>
        <a:spcBef>
          <a:spcPct val="0"/>
        </a:spcBef>
        <a:buNone/>
        <a:defRPr sz="2000" b="1" kern="1200" cap="none" spc="0" baseline="0">
          <a:solidFill>
            <a:schemeClr val="accent1"/>
          </a:solidFill>
          <a:latin typeface="+mj-lt"/>
          <a:ea typeface="+mj-ea"/>
          <a:cs typeface="+mj-cs"/>
        </a:defRPr>
      </a:lvl1pPr>
    </p:titleStyle>
    <p:bodyStyle>
      <a:lvl1pPr marL="247664" indent="-247664" algn="l" defTabSz="990657" rtl="0" eaLnBrk="1" latinLnBrk="0" hangingPunct="1">
        <a:lnSpc>
          <a:spcPct val="113000"/>
        </a:lnSpc>
        <a:spcBef>
          <a:spcPts val="0"/>
        </a:spcBef>
        <a:spcAft>
          <a:spcPts val="613"/>
        </a:spcAft>
        <a:buClr>
          <a:schemeClr val="accent1"/>
        </a:buClr>
        <a:buFont typeface="Wingdings" panose="05000000000000000000" pitchFamily="2" charset="2"/>
        <a:buChar char="§"/>
        <a:defRPr sz="1600" kern="1200">
          <a:solidFill>
            <a:schemeClr val="tx1"/>
          </a:solidFill>
          <a:latin typeface="+mn-lt"/>
          <a:ea typeface="+mn-ea"/>
          <a:cs typeface="+mn-cs"/>
        </a:defRPr>
      </a:lvl1pPr>
      <a:lvl2pPr marL="488449" indent="-254544" algn="l" defTabSz="990657" rtl="0" eaLnBrk="1" latinLnBrk="0" hangingPunct="1">
        <a:lnSpc>
          <a:spcPct val="113000"/>
        </a:lnSpc>
        <a:spcBef>
          <a:spcPts val="0"/>
        </a:spcBef>
        <a:spcAft>
          <a:spcPts val="613"/>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722353"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tx1"/>
          </a:solidFill>
          <a:latin typeface="+mn-lt"/>
          <a:ea typeface="+mn-ea"/>
          <a:cs typeface="+mn-cs"/>
        </a:defRPr>
      </a:lvl3pPr>
      <a:lvl4pPr marL="970017"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tx1"/>
          </a:solidFill>
          <a:latin typeface="+mn-lt"/>
          <a:ea typeface="+mn-ea"/>
          <a:cs typeface="+mn-cs"/>
        </a:defRPr>
      </a:lvl4pPr>
      <a:lvl5pPr marL="1210802"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tx1"/>
          </a:solidFill>
          <a:latin typeface="+mn-lt"/>
          <a:ea typeface="+mn-ea"/>
          <a:cs typeface="+mn-cs"/>
        </a:defRPr>
      </a:lvl5pPr>
      <a:lvl6pPr marL="2724305"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6pPr>
      <a:lvl7pPr marL="3219633"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7pPr>
      <a:lvl8pPr marL="3714961"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8pPr>
      <a:lvl9pPr marL="4210290"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9pPr>
    </p:bodyStyle>
    <p:otherStyle>
      <a:defPPr>
        <a:defRPr lang="en-US"/>
      </a:defPPr>
      <a:lvl1pPr marL="0" algn="l" defTabSz="990657" rtl="0" eaLnBrk="1" latinLnBrk="0" hangingPunct="1">
        <a:defRPr sz="1950" kern="1200">
          <a:solidFill>
            <a:schemeClr val="tx1"/>
          </a:solidFill>
          <a:latin typeface="+mn-lt"/>
          <a:ea typeface="+mn-ea"/>
          <a:cs typeface="+mn-cs"/>
        </a:defRPr>
      </a:lvl1pPr>
      <a:lvl2pPr marL="495328" algn="l" defTabSz="990657" rtl="0" eaLnBrk="1" latinLnBrk="0" hangingPunct="1">
        <a:defRPr sz="1950" kern="1200">
          <a:solidFill>
            <a:schemeClr val="tx1"/>
          </a:solidFill>
          <a:latin typeface="+mn-lt"/>
          <a:ea typeface="+mn-ea"/>
          <a:cs typeface="+mn-cs"/>
        </a:defRPr>
      </a:lvl2pPr>
      <a:lvl3pPr marL="990657" algn="l" defTabSz="990657" rtl="0" eaLnBrk="1" latinLnBrk="0" hangingPunct="1">
        <a:defRPr sz="1950" kern="1200">
          <a:solidFill>
            <a:schemeClr val="tx1"/>
          </a:solidFill>
          <a:latin typeface="+mn-lt"/>
          <a:ea typeface="+mn-ea"/>
          <a:cs typeface="+mn-cs"/>
        </a:defRPr>
      </a:lvl3pPr>
      <a:lvl4pPr marL="1485984" algn="l" defTabSz="990657" rtl="0" eaLnBrk="1" latinLnBrk="0" hangingPunct="1">
        <a:defRPr sz="1950" kern="1200">
          <a:solidFill>
            <a:schemeClr val="tx1"/>
          </a:solidFill>
          <a:latin typeface="+mn-lt"/>
          <a:ea typeface="+mn-ea"/>
          <a:cs typeface="+mn-cs"/>
        </a:defRPr>
      </a:lvl4pPr>
      <a:lvl5pPr marL="1981313" algn="l" defTabSz="990657" rtl="0" eaLnBrk="1" latinLnBrk="0" hangingPunct="1">
        <a:defRPr sz="1950" kern="1200">
          <a:solidFill>
            <a:schemeClr val="tx1"/>
          </a:solidFill>
          <a:latin typeface="+mn-lt"/>
          <a:ea typeface="+mn-ea"/>
          <a:cs typeface="+mn-cs"/>
        </a:defRPr>
      </a:lvl5pPr>
      <a:lvl6pPr marL="2476641" algn="l" defTabSz="990657" rtl="0" eaLnBrk="1" latinLnBrk="0" hangingPunct="1">
        <a:defRPr sz="1950" kern="1200">
          <a:solidFill>
            <a:schemeClr val="tx1"/>
          </a:solidFill>
          <a:latin typeface="+mn-lt"/>
          <a:ea typeface="+mn-ea"/>
          <a:cs typeface="+mn-cs"/>
        </a:defRPr>
      </a:lvl6pPr>
      <a:lvl7pPr marL="2971970" algn="l" defTabSz="990657" rtl="0" eaLnBrk="1" latinLnBrk="0" hangingPunct="1">
        <a:defRPr sz="1950" kern="1200">
          <a:solidFill>
            <a:schemeClr val="tx1"/>
          </a:solidFill>
          <a:latin typeface="+mn-lt"/>
          <a:ea typeface="+mn-ea"/>
          <a:cs typeface="+mn-cs"/>
        </a:defRPr>
      </a:lvl7pPr>
      <a:lvl8pPr marL="3467297" algn="l" defTabSz="990657" rtl="0" eaLnBrk="1" latinLnBrk="0" hangingPunct="1">
        <a:defRPr sz="1950" kern="1200">
          <a:solidFill>
            <a:schemeClr val="tx1"/>
          </a:solidFill>
          <a:latin typeface="+mn-lt"/>
          <a:ea typeface="+mn-ea"/>
          <a:cs typeface="+mn-cs"/>
        </a:defRPr>
      </a:lvl8pPr>
      <a:lvl9pPr marL="3962626" algn="l" defTabSz="990657" rtl="0" eaLnBrk="1" latinLnBrk="0" hangingPunct="1">
        <a:defRPr sz="19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26" userDrawn="1">
          <p15:clr>
            <a:srgbClr val="F26B43"/>
          </p15:clr>
        </p15:guide>
        <p15:guide id="2" pos="248" userDrawn="1">
          <p15:clr>
            <a:srgbClr val="F26B43"/>
          </p15:clr>
        </p15:guide>
        <p15:guide id="3" pos="5992" userDrawn="1">
          <p15:clr>
            <a:srgbClr val="F26B43"/>
          </p15:clr>
        </p15:guide>
        <p15:guide id="4" orient="horz" pos="278" userDrawn="1">
          <p15:clr>
            <a:srgbClr val="F26B43"/>
          </p15:clr>
        </p15:guide>
        <p15:guide id="6" pos="2935" userDrawn="1">
          <p15:clr>
            <a:srgbClr val="F26B43"/>
          </p15:clr>
        </p15:guide>
        <p15:guide id="7" pos="3305" userDrawn="1">
          <p15:clr>
            <a:srgbClr val="F26B43"/>
          </p15:clr>
        </p15:guide>
        <p15:guide id="8" orient="horz" pos="363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E0D442-5A2D-4B5C-B541-D25F7EB2CA31}"/>
              </a:ext>
            </a:extLst>
          </p:cNvPr>
          <p:cNvSpPr>
            <a:spLocks noGrp="1"/>
          </p:cNvSpPr>
          <p:nvPr>
            <p:ph type="ctrTitle"/>
          </p:nvPr>
        </p:nvSpPr>
        <p:spPr>
          <a:xfrm>
            <a:off x="634225" y="897384"/>
            <a:ext cx="8456577" cy="803424"/>
          </a:xfrm>
        </p:spPr>
        <p:txBody>
          <a:bodyPr/>
          <a:lstStyle/>
          <a:p>
            <a:pPr algn="ctr"/>
            <a:r>
              <a:rPr lang="en-US" sz="1600" cap="none" dirty="0">
                <a:cs typeface="Arial" panose="020B0604020202020204" pitchFamily="34" charset="0"/>
              </a:rPr>
              <a:t>IMP-EGH: Interdisciplinary Master Program – Energy &amp; Green Hydrogen </a:t>
            </a:r>
            <a:br>
              <a:rPr lang="en-US" sz="1600" cap="none" dirty="0">
                <a:cs typeface="Arial" panose="020B0604020202020204" pitchFamily="34" charset="0"/>
              </a:rPr>
            </a:br>
            <a:r>
              <a:rPr lang="en-US" sz="1600" cap="none" dirty="0">
                <a:cs typeface="Arial" panose="020B0604020202020204" pitchFamily="34" charset="0"/>
              </a:rPr>
              <a:t>Track 6: Systems Analysis for Green Hydrogen</a:t>
            </a:r>
          </a:p>
        </p:txBody>
      </p:sp>
      <p:sp>
        <p:nvSpPr>
          <p:cNvPr id="5" name="Subtitle 4">
            <a:extLst>
              <a:ext uri="{FF2B5EF4-FFF2-40B4-BE49-F238E27FC236}">
                <a16:creationId xmlns:a16="http://schemas.microsoft.com/office/drawing/2014/main" id="{4188AD4B-5237-41FA-97FC-513ED46897D4}"/>
              </a:ext>
            </a:extLst>
          </p:cNvPr>
          <p:cNvSpPr>
            <a:spLocks noGrp="1"/>
          </p:cNvSpPr>
          <p:nvPr>
            <p:ph type="subTitle" idx="1"/>
          </p:nvPr>
        </p:nvSpPr>
        <p:spPr>
          <a:xfrm>
            <a:off x="629453" y="1916832"/>
            <a:ext cx="8456576" cy="1044627"/>
          </a:xfrm>
        </p:spPr>
        <p:txBody>
          <a:bodyPr>
            <a:normAutofit/>
          </a:bodyPr>
          <a:lstStyle/>
          <a:p>
            <a:r>
              <a:rPr lang="en-US" sz="2000" dirty="0"/>
              <a:t>3</a:t>
            </a:r>
            <a:r>
              <a:rPr lang="en-US" sz="2000" baseline="30000" dirty="0"/>
              <a:t>rd</a:t>
            </a:r>
            <a:r>
              <a:rPr lang="en-US" sz="2000" dirty="0"/>
              <a:t> Semester | Heidi U. Heinrichs, Maximilian Stargardt</a:t>
            </a:r>
          </a:p>
          <a:p>
            <a:pPr algn="ctr"/>
            <a:r>
              <a:rPr lang="de-DE" cap="none" dirty="0">
                <a:latin typeface="Arial" panose="020B0604020202020204" pitchFamily="34" charset="0"/>
                <a:cs typeface="Arial" panose="020B0604020202020204" pitchFamily="34" charset="0"/>
              </a:rPr>
              <a:t>h.heinrichs@fz-juelich.de</a:t>
            </a:r>
          </a:p>
        </p:txBody>
      </p:sp>
      <p:sp>
        <p:nvSpPr>
          <p:cNvPr id="6" name="Untertitel 2">
            <a:extLst>
              <a:ext uri="{FF2B5EF4-FFF2-40B4-BE49-F238E27FC236}">
                <a16:creationId xmlns:a16="http://schemas.microsoft.com/office/drawing/2014/main" id="{6A378C28-4B8B-4FC5-8F7A-49D0C31C9E36}"/>
              </a:ext>
            </a:extLst>
          </p:cNvPr>
          <p:cNvSpPr txBox="1">
            <a:spLocks/>
          </p:cNvSpPr>
          <p:nvPr/>
        </p:nvSpPr>
        <p:spPr>
          <a:xfrm>
            <a:off x="726587" y="4158208"/>
            <a:ext cx="8456579" cy="300732"/>
          </a:xfrm>
          <a:prstGeom prst="rect">
            <a:avLst/>
          </a:prstGeom>
        </p:spPr>
        <p:txBody>
          <a:bodyPr vert="horz" lIns="0" tIns="0" rIns="0" bIns="0" rtlCol="0" anchor="t" anchorCtr="0">
            <a:noAutofit/>
          </a:bodyPr>
          <a:lstStyle>
            <a:lvl1pPr marL="0" indent="0" algn="l" defTabSz="969996" rtl="0" eaLnBrk="1" latinLnBrk="0" hangingPunct="1">
              <a:lnSpc>
                <a:spcPct val="113000"/>
              </a:lnSpc>
              <a:spcBef>
                <a:spcPts val="0"/>
              </a:spcBef>
              <a:spcAft>
                <a:spcPts val="600"/>
              </a:spcAft>
              <a:buFont typeface="Calibri" panose="020F0502020204030204" pitchFamily="34" charset="0"/>
              <a:buNone/>
              <a:defRPr sz="1600" kern="1200" cap="all" spc="64" baseline="0">
                <a:solidFill>
                  <a:schemeClr val="bg1"/>
                </a:solidFill>
                <a:latin typeface="+mn-lt"/>
                <a:ea typeface="+mn-ea"/>
                <a:cs typeface="+mn-cs"/>
              </a:defRPr>
            </a:lvl1pPr>
            <a:lvl2pPr marL="484998" indent="0" algn="ctr" defTabSz="969996" rtl="0" eaLnBrk="1" latinLnBrk="0" hangingPunct="1">
              <a:lnSpc>
                <a:spcPct val="113000"/>
              </a:lnSpc>
              <a:spcBef>
                <a:spcPts val="0"/>
              </a:spcBef>
              <a:spcAft>
                <a:spcPts val="600"/>
              </a:spcAft>
              <a:buFont typeface="Calibri" panose="020F0502020204030204" pitchFamily="34" charset="0"/>
              <a:buNone/>
              <a:defRPr sz="2122" kern="1200">
                <a:solidFill>
                  <a:schemeClr val="tx1"/>
                </a:solidFill>
                <a:latin typeface="+mn-lt"/>
                <a:ea typeface="+mn-ea"/>
                <a:cs typeface="+mn-cs"/>
              </a:defRPr>
            </a:lvl2pPr>
            <a:lvl3pPr marL="969996" indent="0" algn="ctr" defTabSz="969996" rtl="0" eaLnBrk="1" latinLnBrk="0" hangingPunct="1">
              <a:lnSpc>
                <a:spcPct val="113000"/>
              </a:lnSpc>
              <a:spcBef>
                <a:spcPts val="0"/>
              </a:spcBef>
              <a:spcAft>
                <a:spcPts val="600"/>
              </a:spcAft>
              <a:buFont typeface="Calibri" panose="020F0502020204030204" pitchFamily="34" charset="0"/>
              <a:buNone/>
              <a:defRPr sz="1909" kern="1200">
                <a:solidFill>
                  <a:schemeClr val="tx1"/>
                </a:solidFill>
                <a:latin typeface="+mn-lt"/>
                <a:ea typeface="+mn-ea"/>
                <a:cs typeface="+mn-cs"/>
              </a:defRPr>
            </a:lvl3pPr>
            <a:lvl4pPr marL="1454993" indent="0" algn="ctr" defTabSz="969996" rtl="0" eaLnBrk="1" latinLnBrk="0" hangingPunct="1">
              <a:lnSpc>
                <a:spcPct val="113000"/>
              </a:lnSpc>
              <a:spcBef>
                <a:spcPts val="0"/>
              </a:spcBef>
              <a:spcAft>
                <a:spcPts val="600"/>
              </a:spcAft>
              <a:buFont typeface="Calibri" panose="020F0502020204030204" pitchFamily="34" charset="0"/>
              <a:buNone/>
              <a:defRPr sz="1697" kern="1200">
                <a:solidFill>
                  <a:schemeClr val="tx1"/>
                </a:solidFill>
                <a:latin typeface="+mn-lt"/>
                <a:ea typeface="+mn-ea"/>
                <a:cs typeface="+mn-cs"/>
              </a:defRPr>
            </a:lvl4pPr>
            <a:lvl5pPr marL="1939991" indent="0" algn="ctr" defTabSz="969996" rtl="0" eaLnBrk="1" latinLnBrk="0" hangingPunct="1">
              <a:lnSpc>
                <a:spcPct val="113000"/>
              </a:lnSpc>
              <a:spcBef>
                <a:spcPts val="0"/>
              </a:spcBef>
              <a:spcAft>
                <a:spcPts val="600"/>
              </a:spcAft>
              <a:buFont typeface="Calibri" panose="020F0502020204030204" pitchFamily="34" charset="0"/>
              <a:buNone/>
              <a:defRPr sz="1697" kern="1200">
                <a:solidFill>
                  <a:schemeClr val="tx1"/>
                </a:solidFill>
                <a:latin typeface="+mn-lt"/>
                <a:ea typeface="+mn-ea"/>
                <a:cs typeface="+mn-cs"/>
              </a:defRPr>
            </a:lvl5pPr>
            <a:lvl6pPr marL="2424989" indent="0" algn="ctr" defTabSz="969996" rtl="0" eaLnBrk="1" latinLnBrk="0" hangingPunct="1">
              <a:lnSpc>
                <a:spcPct val="90000"/>
              </a:lnSpc>
              <a:spcBef>
                <a:spcPts val="530"/>
              </a:spcBef>
              <a:buFont typeface="Arial" panose="020B0604020202020204" pitchFamily="34" charset="0"/>
              <a:buNone/>
              <a:defRPr sz="1697" kern="1200">
                <a:solidFill>
                  <a:schemeClr val="tx1"/>
                </a:solidFill>
                <a:latin typeface="+mn-lt"/>
                <a:ea typeface="+mn-ea"/>
                <a:cs typeface="+mn-cs"/>
              </a:defRPr>
            </a:lvl6pPr>
            <a:lvl7pPr marL="2909987" indent="0" algn="ctr" defTabSz="969996" rtl="0" eaLnBrk="1" latinLnBrk="0" hangingPunct="1">
              <a:lnSpc>
                <a:spcPct val="90000"/>
              </a:lnSpc>
              <a:spcBef>
                <a:spcPts val="530"/>
              </a:spcBef>
              <a:buFont typeface="Arial" panose="020B0604020202020204" pitchFamily="34" charset="0"/>
              <a:buNone/>
              <a:defRPr sz="1697" kern="1200">
                <a:solidFill>
                  <a:schemeClr val="tx1"/>
                </a:solidFill>
                <a:latin typeface="+mn-lt"/>
                <a:ea typeface="+mn-ea"/>
                <a:cs typeface="+mn-cs"/>
              </a:defRPr>
            </a:lvl7pPr>
            <a:lvl8pPr marL="3394984" indent="0" algn="ctr" defTabSz="969996" rtl="0" eaLnBrk="1" latinLnBrk="0" hangingPunct="1">
              <a:lnSpc>
                <a:spcPct val="90000"/>
              </a:lnSpc>
              <a:spcBef>
                <a:spcPts val="530"/>
              </a:spcBef>
              <a:buFont typeface="Arial" panose="020B0604020202020204" pitchFamily="34" charset="0"/>
              <a:buNone/>
              <a:defRPr sz="1697" kern="1200">
                <a:solidFill>
                  <a:schemeClr val="tx1"/>
                </a:solidFill>
                <a:latin typeface="+mn-lt"/>
                <a:ea typeface="+mn-ea"/>
                <a:cs typeface="+mn-cs"/>
              </a:defRPr>
            </a:lvl8pPr>
            <a:lvl9pPr marL="3879982" indent="0" algn="ctr" defTabSz="969996" rtl="0" eaLnBrk="1" latinLnBrk="0" hangingPunct="1">
              <a:lnSpc>
                <a:spcPct val="90000"/>
              </a:lnSpc>
              <a:spcBef>
                <a:spcPts val="530"/>
              </a:spcBef>
              <a:buFont typeface="Arial" panose="020B0604020202020204" pitchFamily="34" charset="0"/>
              <a:buNone/>
              <a:defRPr sz="1697" kern="1200">
                <a:solidFill>
                  <a:schemeClr val="tx1"/>
                </a:solidFill>
                <a:latin typeface="+mn-lt"/>
                <a:ea typeface="+mn-ea"/>
                <a:cs typeface="+mn-cs"/>
              </a:defRPr>
            </a:lvl9pPr>
          </a:lstStyle>
          <a:p>
            <a:pPr algn="ctr"/>
            <a:endParaRPr lang="de-DE" sz="1400" cap="none">
              <a:latin typeface="Arial" panose="020B0604020202020204" pitchFamily="34" charset="0"/>
              <a:cs typeface="Arial" panose="020B0604020202020204" pitchFamily="34" charset="0"/>
            </a:endParaRPr>
          </a:p>
        </p:txBody>
      </p:sp>
      <p:sp>
        <p:nvSpPr>
          <p:cNvPr id="9" name="Untertitel 2">
            <a:extLst>
              <a:ext uri="{FF2B5EF4-FFF2-40B4-BE49-F238E27FC236}">
                <a16:creationId xmlns:a16="http://schemas.microsoft.com/office/drawing/2014/main" id="{D187ECF2-D84A-4D7C-A88D-025259E692AC}"/>
              </a:ext>
            </a:extLst>
          </p:cNvPr>
          <p:cNvSpPr txBox="1">
            <a:spLocks/>
          </p:cNvSpPr>
          <p:nvPr/>
        </p:nvSpPr>
        <p:spPr>
          <a:xfrm>
            <a:off x="726587" y="3416300"/>
            <a:ext cx="8456579" cy="732780"/>
          </a:xfrm>
          <a:prstGeom prst="rect">
            <a:avLst/>
          </a:prstGeom>
        </p:spPr>
        <p:txBody>
          <a:bodyPr vert="horz" lIns="0" tIns="0" rIns="0" bIns="0" rtlCol="0" anchor="t" anchorCtr="0">
            <a:noAutofit/>
          </a:bodyPr>
          <a:lstStyle>
            <a:lvl1pPr marL="0" indent="0" algn="l" defTabSz="969996" rtl="0" eaLnBrk="1" latinLnBrk="0" hangingPunct="1">
              <a:lnSpc>
                <a:spcPct val="113000"/>
              </a:lnSpc>
              <a:spcBef>
                <a:spcPts val="0"/>
              </a:spcBef>
              <a:spcAft>
                <a:spcPts val="600"/>
              </a:spcAft>
              <a:buFont typeface="Calibri" panose="020F0502020204030204" pitchFamily="34" charset="0"/>
              <a:buNone/>
              <a:defRPr sz="1600" kern="1200" cap="all" spc="64" baseline="0">
                <a:solidFill>
                  <a:schemeClr val="bg1"/>
                </a:solidFill>
                <a:latin typeface="+mn-lt"/>
                <a:ea typeface="+mn-ea"/>
                <a:cs typeface="+mn-cs"/>
              </a:defRPr>
            </a:lvl1pPr>
            <a:lvl2pPr marL="484998" indent="0" algn="ctr" defTabSz="969996" rtl="0" eaLnBrk="1" latinLnBrk="0" hangingPunct="1">
              <a:lnSpc>
                <a:spcPct val="113000"/>
              </a:lnSpc>
              <a:spcBef>
                <a:spcPts val="0"/>
              </a:spcBef>
              <a:spcAft>
                <a:spcPts val="600"/>
              </a:spcAft>
              <a:buFont typeface="Calibri" panose="020F0502020204030204" pitchFamily="34" charset="0"/>
              <a:buNone/>
              <a:defRPr sz="2122" kern="1200">
                <a:solidFill>
                  <a:schemeClr val="tx1"/>
                </a:solidFill>
                <a:latin typeface="+mn-lt"/>
                <a:ea typeface="+mn-ea"/>
                <a:cs typeface="+mn-cs"/>
              </a:defRPr>
            </a:lvl2pPr>
            <a:lvl3pPr marL="969996" indent="0" algn="ctr" defTabSz="969996" rtl="0" eaLnBrk="1" latinLnBrk="0" hangingPunct="1">
              <a:lnSpc>
                <a:spcPct val="113000"/>
              </a:lnSpc>
              <a:spcBef>
                <a:spcPts val="0"/>
              </a:spcBef>
              <a:spcAft>
                <a:spcPts val="600"/>
              </a:spcAft>
              <a:buFont typeface="Calibri" panose="020F0502020204030204" pitchFamily="34" charset="0"/>
              <a:buNone/>
              <a:defRPr sz="1909" kern="1200">
                <a:solidFill>
                  <a:schemeClr val="tx1"/>
                </a:solidFill>
                <a:latin typeface="+mn-lt"/>
                <a:ea typeface="+mn-ea"/>
                <a:cs typeface="+mn-cs"/>
              </a:defRPr>
            </a:lvl3pPr>
            <a:lvl4pPr marL="1454993" indent="0" algn="ctr" defTabSz="969996" rtl="0" eaLnBrk="1" latinLnBrk="0" hangingPunct="1">
              <a:lnSpc>
                <a:spcPct val="113000"/>
              </a:lnSpc>
              <a:spcBef>
                <a:spcPts val="0"/>
              </a:spcBef>
              <a:spcAft>
                <a:spcPts val="600"/>
              </a:spcAft>
              <a:buFont typeface="Calibri" panose="020F0502020204030204" pitchFamily="34" charset="0"/>
              <a:buNone/>
              <a:defRPr sz="1697" kern="1200">
                <a:solidFill>
                  <a:schemeClr val="tx1"/>
                </a:solidFill>
                <a:latin typeface="+mn-lt"/>
                <a:ea typeface="+mn-ea"/>
                <a:cs typeface="+mn-cs"/>
              </a:defRPr>
            </a:lvl4pPr>
            <a:lvl5pPr marL="1939991" indent="0" algn="ctr" defTabSz="969996" rtl="0" eaLnBrk="1" latinLnBrk="0" hangingPunct="1">
              <a:lnSpc>
                <a:spcPct val="113000"/>
              </a:lnSpc>
              <a:spcBef>
                <a:spcPts val="0"/>
              </a:spcBef>
              <a:spcAft>
                <a:spcPts val="600"/>
              </a:spcAft>
              <a:buFont typeface="Calibri" panose="020F0502020204030204" pitchFamily="34" charset="0"/>
              <a:buNone/>
              <a:defRPr sz="1697" kern="1200">
                <a:solidFill>
                  <a:schemeClr val="tx1"/>
                </a:solidFill>
                <a:latin typeface="+mn-lt"/>
                <a:ea typeface="+mn-ea"/>
                <a:cs typeface="+mn-cs"/>
              </a:defRPr>
            </a:lvl5pPr>
            <a:lvl6pPr marL="2424989" indent="0" algn="ctr" defTabSz="969996" rtl="0" eaLnBrk="1" latinLnBrk="0" hangingPunct="1">
              <a:lnSpc>
                <a:spcPct val="90000"/>
              </a:lnSpc>
              <a:spcBef>
                <a:spcPts val="530"/>
              </a:spcBef>
              <a:buFont typeface="Arial" panose="020B0604020202020204" pitchFamily="34" charset="0"/>
              <a:buNone/>
              <a:defRPr sz="1697" kern="1200">
                <a:solidFill>
                  <a:schemeClr val="tx1"/>
                </a:solidFill>
                <a:latin typeface="+mn-lt"/>
                <a:ea typeface="+mn-ea"/>
                <a:cs typeface="+mn-cs"/>
              </a:defRPr>
            </a:lvl6pPr>
            <a:lvl7pPr marL="2909987" indent="0" algn="ctr" defTabSz="969996" rtl="0" eaLnBrk="1" latinLnBrk="0" hangingPunct="1">
              <a:lnSpc>
                <a:spcPct val="90000"/>
              </a:lnSpc>
              <a:spcBef>
                <a:spcPts val="530"/>
              </a:spcBef>
              <a:buFont typeface="Arial" panose="020B0604020202020204" pitchFamily="34" charset="0"/>
              <a:buNone/>
              <a:defRPr sz="1697" kern="1200">
                <a:solidFill>
                  <a:schemeClr val="tx1"/>
                </a:solidFill>
                <a:latin typeface="+mn-lt"/>
                <a:ea typeface="+mn-ea"/>
                <a:cs typeface="+mn-cs"/>
              </a:defRPr>
            </a:lvl7pPr>
            <a:lvl8pPr marL="3394984" indent="0" algn="ctr" defTabSz="969996" rtl="0" eaLnBrk="1" latinLnBrk="0" hangingPunct="1">
              <a:lnSpc>
                <a:spcPct val="90000"/>
              </a:lnSpc>
              <a:spcBef>
                <a:spcPts val="530"/>
              </a:spcBef>
              <a:buFont typeface="Arial" panose="020B0604020202020204" pitchFamily="34" charset="0"/>
              <a:buNone/>
              <a:defRPr sz="1697" kern="1200">
                <a:solidFill>
                  <a:schemeClr val="tx1"/>
                </a:solidFill>
                <a:latin typeface="+mn-lt"/>
                <a:ea typeface="+mn-ea"/>
                <a:cs typeface="+mn-cs"/>
              </a:defRPr>
            </a:lvl8pPr>
            <a:lvl9pPr marL="3879982" indent="0" algn="ctr" defTabSz="969996" rtl="0" eaLnBrk="1" latinLnBrk="0" hangingPunct="1">
              <a:lnSpc>
                <a:spcPct val="90000"/>
              </a:lnSpc>
              <a:spcBef>
                <a:spcPts val="530"/>
              </a:spcBef>
              <a:buFont typeface="Arial" panose="020B0604020202020204" pitchFamily="34" charset="0"/>
              <a:buNone/>
              <a:defRPr sz="1697" kern="1200">
                <a:solidFill>
                  <a:schemeClr val="tx1"/>
                </a:solidFill>
                <a:latin typeface="+mn-lt"/>
                <a:ea typeface="+mn-ea"/>
                <a:cs typeface="+mn-cs"/>
              </a:defRPr>
            </a:lvl9pPr>
          </a:lstStyle>
          <a:p>
            <a:pPr algn="ctr"/>
            <a:r>
              <a:rPr lang="de-DE" cap="none" dirty="0" err="1">
                <a:solidFill>
                  <a:prstClr val="white"/>
                </a:solidFill>
                <a:cs typeface="Arial" panose="020B0604020202020204" pitchFamily="34" charset="0"/>
              </a:rPr>
              <a:t>Exercise</a:t>
            </a:r>
            <a:r>
              <a:rPr lang="de-DE" cap="none" dirty="0">
                <a:solidFill>
                  <a:prstClr val="white"/>
                </a:solidFill>
                <a:cs typeface="Arial" panose="020B0604020202020204" pitchFamily="34" charset="0"/>
              </a:rPr>
              <a:t> Unit XYZ</a:t>
            </a:r>
          </a:p>
          <a:p>
            <a:pPr algn="ctr"/>
            <a:r>
              <a:rPr lang="de-DE" cap="none" dirty="0">
                <a:solidFill>
                  <a:prstClr val="white"/>
                </a:solidFill>
                <a:cs typeface="Arial" panose="020B0604020202020204" pitchFamily="34" charset="0"/>
              </a:rPr>
              <a:t>Nov. – </a:t>
            </a:r>
            <a:r>
              <a:rPr lang="de-DE" cap="none" dirty="0" err="1">
                <a:solidFill>
                  <a:prstClr val="white"/>
                </a:solidFill>
                <a:cs typeface="Arial" panose="020B0604020202020204" pitchFamily="34" charset="0"/>
              </a:rPr>
              <a:t>Dec</a:t>
            </a:r>
            <a:r>
              <a:rPr lang="de-DE" cap="none" dirty="0">
                <a:solidFill>
                  <a:prstClr val="white"/>
                </a:solidFill>
                <a:cs typeface="Arial" panose="020B0604020202020204" pitchFamily="34" charset="0"/>
              </a:rPr>
              <a:t>. 2022</a:t>
            </a:r>
          </a:p>
          <a:p>
            <a:pPr algn="ctr"/>
            <a:endParaRPr lang="de-DE" cap="none" dirty="0">
              <a:solidFill>
                <a:prstClr val="white"/>
              </a:solidFill>
              <a:cs typeface="Arial" panose="020B0604020202020204" pitchFamily="34" charset="0"/>
            </a:endParaRPr>
          </a:p>
        </p:txBody>
      </p:sp>
    </p:spTree>
    <p:extLst>
      <p:ext uri="{BB962C8B-B14F-4D97-AF65-F5344CB8AC3E}">
        <p14:creationId xmlns:p14="http://schemas.microsoft.com/office/powerpoint/2010/main" val="3215109762"/>
      </p:ext>
    </p:extLst>
  </p:cSld>
  <p:clrMapOvr>
    <a:masterClrMapping/>
  </p:clrMapOvr>
  <mc:AlternateContent xmlns:mc="http://schemas.openxmlformats.org/markup-compatibility/2006" xmlns:p14="http://schemas.microsoft.com/office/powerpoint/2010/main">
    <mc:Choice Requires="p14">
      <p:transition spd="slow" p14:dur="2000" advTm="19838"/>
    </mc:Choice>
    <mc:Fallback xmlns="">
      <p:transition spd="slow" advTm="1983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3DC81A9F-E5D5-42FC-806D-71E5946B39FB}"/>
              </a:ext>
            </a:extLst>
          </p:cNvPr>
          <p:cNvSpPr>
            <a:spLocks noGrp="1"/>
          </p:cNvSpPr>
          <p:nvPr>
            <p:ph type="title"/>
          </p:nvPr>
        </p:nvSpPr>
        <p:spPr/>
        <p:txBody>
          <a:bodyPr/>
          <a:lstStyle/>
          <a:p>
            <a:r>
              <a:rPr lang="en-US" dirty="0"/>
              <a:t>Exercise 1) Implementing a simple Single-Node Energy System Model</a:t>
            </a:r>
          </a:p>
        </p:txBody>
      </p:sp>
      <p:sp>
        <p:nvSpPr>
          <p:cNvPr id="2" name="Foliennummernplatzhalter 1">
            <a:extLst>
              <a:ext uri="{FF2B5EF4-FFF2-40B4-BE49-F238E27FC236}">
                <a16:creationId xmlns:a16="http://schemas.microsoft.com/office/drawing/2014/main" id="{C98B4A5C-622E-4EF1-AB7E-43F2A0E13312}"/>
              </a:ext>
            </a:extLst>
          </p:cNvPr>
          <p:cNvSpPr>
            <a:spLocks noGrp="1"/>
          </p:cNvSpPr>
          <p:nvPr>
            <p:ph type="sldNum" sz="quarter" idx="10"/>
          </p:nvPr>
        </p:nvSpPr>
        <p:spPr/>
        <p:txBody>
          <a:bodyPr/>
          <a:lstStyle/>
          <a:p>
            <a:fld id="{A52F4D17-1AD6-42D9-B93A-EB002C62F438}" type="slidenum">
              <a:rPr lang="de-DE" smtClean="0"/>
              <a:pPr/>
              <a:t>2</a:t>
            </a:fld>
            <a:endParaRPr lang="de-DE"/>
          </a:p>
        </p:txBody>
      </p:sp>
      <p:sp>
        <p:nvSpPr>
          <p:cNvPr id="4" name="Textplatzhalter 3">
            <a:extLst>
              <a:ext uri="{FF2B5EF4-FFF2-40B4-BE49-F238E27FC236}">
                <a16:creationId xmlns:a16="http://schemas.microsoft.com/office/drawing/2014/main" id="{B756ACDE-7220-40F0-B2E6-2E16BB56F06B}"/>
              </a:ext>
            </a:extLst>
          </p:cNvPr>
          <p:cNvSpPr>
            <a:spLocks noGrp="1"/>
          </p:cNvSpPr>
          <p:nvPr>
            <p:ph type="body" sz="quarter" idx="11"/>
          </p:nvPr>
        </p:nvSpPr>
        <p:spPr>
          <a:xfrm>
            <a:off x="393971" y="6222554"/>
            <a:ext cx="7151417" cy="230633"/>
          </a:xfrm>
        </p:spPr>
        <p:txBody>
          <a:bodyPr/>
          <a:lstStyle/>
          <a:p>
            <a:endParaRPr lang="en-US"/>
          </a:p>
        </p:txBody>
      </p:sp>
      <p:sp>
        <p:nvSpPr>
          <p:cNvPr id="5" name="Textplatzhalter 4">
            <a:extLst>
              <a:ext uri="{FF2B5EF4-FFF2-40B4-BE49-F238E27FC236}">
                <a16:creationId xmlns:a16="http://schemas.microsoft.com/office/drawing/2014/main" id="{3927EE12-A636-46E8-981D-9B50B617CF1E}"/>
              </a:ext>
            </a:extLst>
          </p:cNvPr>
          <p:cNvSpPr>
            <a:spLocks noGrp="1"/>
          </p:cNvSpPr>
          <p:nvPr>
            <p:ph type="body" sz="quarter" idx="12"/>
          </p:nvPr>
        </p:nvSpPr>
        <p:spPr>
          <a:xfrm>
            <a:off x="393971" y="1052736"/>
            <a:ext cx="9131029" cy="2771120"/>
          </a:xfrm>
        </p:spPr>
        <p:txBody>
          <a:bodyPr>
            <a:normAutofit/>
          </a:bodyPr>
          <a:lstStyle/>
          <a:p>
            <a:pPr marL="0" indent="0">
              <a:buNone/>
            </a:pPr>
            <a:endParaRPr lang="en-US" dirty="0"/>
          </a:p>
        </p:txBody>
      </p:sp>
      <p:sp>
        <p:nvSpPr>
          <p:cNvPr id="6" name="Textplatzhalter 4">
            <a:extLst>
              <a:ext uri="{FF2B5EF4-FFF2-40B4-BE49-F238E27FC236}">
                <a16:creationId xmlns:a16="http://schemas.microsoft.com/office/drawing/2014/main" id="{3C32398B-B740-40CE-AD09-73335A176BE3}"/>
              </a:ext>
            </a:extLst>
          </p:cNvPr>
          <p:cNvSpPr txBox="1">
            <a:spLocks/>
          </p:cNvSpPr>
          <p:nvPr/>
        </p:nvSpPr>
        <p:spPr>
          <a:xfrm>
            <a:off x="404392" y="4113851"/>
            <a:ext cx="3854756" cy="2034827"/>
          </a:xfrm>
          <a:prstGeom prst="rect">
            <a:avLst/>
          </a:prstGeom>
        </p:spPr>
        <p:txBody>
          <a:bodyPr vert="horz" lIns="91440" tIns="45720" rIns="91440" bIns="45720" rtlCol="0">
            <a:normAutofit/>
          </a:bodyPr>
          <a:lstStyle>
            <a:lvl1pPr marL="247664" indent="-247664" algn="l" defTabSz="990657" rtl="0" eaLnBrk="1" latinLnBrk="0" hangingPunct="1">
              <a:lnSpc>
                <a:spcPct val="113000"/>
              </a:lnSpc>
              <a:spcBef>
                <a:spcPts val="0"/>
              </a:spcBef>
              <a:spcAft>
                <a:spcPts val="613"/>
              </a:spcAft>
              <a:buClr>
                <a:schemeClr val="accent1"/>
              </a:buClr>
              <a:buFont typeface="Wingdings" panose="05000000000000000000" pitchFamily="2" charset="2"/>
              <a:buChar char="§"/>
              <a:defRPr sz="1600" kern="1200">
                <a:solidFill>
                  <a:schemeClr val="tx1"/>
                </a:solidFill>
                <a:latin typeface="+mn-lt"/>
                <a:ea typeface="+mn-ea"/>
                <a:cs typeface="+mn-cs"/>
              </a:defRPr>
            </a:lvl1pPr>
            <a:lvl2pPr marL="488449" indent="-254544" algn="l" defTabSz="990657" rtl="0" eaLnBrk="1" latinLnBrk="0" hangingPunct="1">
              <a:lnSpc>
                <a:spcPct val="113000"/>
              </a:lnSpc>
              <a:spcBef>
                <a:spcPts val="0"/>
              </a:spcBef>
              <a:spcAft>
                <a:spcPts val="613"/>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722353"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tx1"/>
                </a:solidFill>
                <a:latin typeface="+mn-lt"/>
                <a:ea typeface="+mn-ea"/>
                <a:cs typeface="+mn-cs"/>
              </a:defRPr>
            </a:lvl3pPr>
            <a:lvl4pPr marL="970017"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tx1"/>
                </a:solidFill>
                <a:latin typeface="+mn-lt"/>
                <a:ea typeface="+mn-ea"/>
                <a:cs typeface="+mn-cs"/>
              </a:defRPr>
            </a:lvl4pPr>
            <a:lvl5pPr marL="1210802"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tx1"/>
                </a:solidFill>
                <a:latin typeface="+mn-lt"/>
                <a:ea typeface="+mn-ea"/>
                <a:cs typeface="+mn-cs"/>
              </a:defRPr>
            </a:lvl5pPr>
            <a:lvl6pPr marL="2724305"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6pPr>
            <a:lvl7pPr marL="3219633"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7pPr>
            <a:lvl8pPr marL="3714961"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8pPr>
            <a:lvl9pPr marL="4210290"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9pPr>
          </a:lstStyle>
          <a:p>
            <a:pPr marL="0" indent="0">
              <a:buNone/>
            </a:pPr>
            <a:r>
              <a:rPr lang="de-DE" b="1" dirty="0"/>
              <a:t>Materials </a:t>
            </a:r>
            <a:r>
              <a:rPr lang="de-DE" b="1" dirty="0" err="1"/>
              <a:t>to</a:t>
            </a:r>
            <a:r>
              <a:rPr lang="de-DE" b="1" dirty="0"/>
              <a:t> </a:t>
            </a:r>
            <a:r>
              <a:rPr lang="de-DE" b="1" dirty="0" err="1"/>
              <a:t>be</a:t>
            </a:r>
            <a:r>
              <a:rPr lang="de-DE" b="1" dirty="0"/>
              <a:t> </a:t>
            </a:r>
            <a:r>
              <a:rPr lang="de-DE" b="1" dirty="0" err="1"/>
              <a:t>used</a:t>
            </a:r>
            <a:r>
              <a:rPr lang="de-DE" dirty="0"/>
              <a:t>:</a:t>
            </a:r>
          </a:p>
          <a:p>
            <a:r>
              <a:rPr lang="en-US" dirty="0" err="1"/>
              <a:t>Jupyter</a:t>
            </a:r>
            <a:r>
              <a:rPr lang="en-US" dirty="0"/>
              <a:t>-Notebook: Exercise_1.i.pynb</a:t>
            </a:r>
          </a:p>
          <a:p>
            <a:r>
              <a:rPr lang="en-US" dirty="0"/>
              <a:t>You do have two electricity sources, and one sink implemented in your model. </a:t>
            </a:r>
          </a:p>
          <a:p>
            <a:endParaRPr lang="en-US" dirty="0"/>
          </a:p>
        </p:txBody>
      </p:sp>
      <p:sp>
        <p:nvSpPr>
          <p:cNvPr id="7" name="Text Placeholder 4">
            <a:extLst>
              <a:ext uri="{FF2B5EF4-FFF2-40B4-BE49-F238E27FC236}">
                <a16:creationId xmlns:a16="http://schemas.microsoft.com/office/drawing/2014/main" id="{2F454C58-02EE-4E7D-BE45-30E3F80A5054}"/>
              </a:ext>
            </a:extLst>
          </p:cNvPr>
          <p:cNvSpPr txBox="1">
            <a:spLocks/>
          </p:cNvSpPr>
          <p:nvPr/>
        </p:nvSpPr>
        <p:spPr>
          <a:xfrm>
            <a:off x="393971" y="1499284"/>
            <a:ext cx="9144000" cy="2059817"/>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47664" indent="-247664" algn="l" defTabSz="990657" rtl="0" eaLnBrk="1" latinLnBrk="0" hangingPunct="1">
              <a:lnSpc>
                <a:spcPct val="113000"/>
              </a:lnSpc>
              <a:spcBef>
                <a:spcPts val="0"/>
              </a:spcBef>
              <a:spcAft>
                <a:spcPts val="613"/>
              </a:spcAft>
              <a:buClr>
                <a:schemeClr val="accent1"/>
              </a:buClr>
              <a:buFont typeface="Wingdings" panose="05000000000000000000" pitchFamily="2" charset="2"/>
              <a:buChar char="§"/>
              <a:defRPr sz="1600" kern="1200">
                <a:solidFill>
                  <a:schemeClr val="dk1"/>
                </a:solidFill>
                <a:latin typeface="+mn-lt"/>
                <a:ea typeface="+mn-ea"/>
                <a:cs typeface="+mn-cs"/>
              </a:defRPr>
            </a:lvl1pPr>
            <a:lvl2pPr marL="488449" indent="-254544" algn="l" defTabSz="990657" rtl="0" eaLnBrk="1" latinLnBrk="0" hangingPunct="1">
              <a:lnSpc>
                <a:spcPct val="113000"/>
              </a:lnSpc>
              <a:spcBef>
                <a:spcPts val="0"/>
              </a:spcBef>
              <a:spcAft>
                <a:spcPts val="613"/>
              </a:spcAft>
              <a:buClr>
                <a:schemeClr val="accent1"/>
              </a:buClr>
              <a:buFont typeface="Wingdings" panose="05000000000000000000" pitchFamily="2" charset="2"/>
              <a:buChar char="§"/>
              <a:defRPr sz="1600" kern="1200">
                <a:solidFill>
                  <a:schemeClr val="dk1"/>
                </a:solidFill>
                <a:latin typeface="+mn-lt"/>
                <a:ea typeface="+mn-ea"/>
                <a:cs typeface="+mn-cs"/>
              </a:defRPr>
            </a:lvl2pPr>
            <a:lvl3pPr marL="722353"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dk1"/>
                </a:solidFill>
                <a:latin typeface="+mn-lt"/>
                <a:ea typeface="+mn-ea"/>
                <a:cs typeface="+mn-cs"/>
              </a:defRPr>
            </a:lvl3pPr>
            <a:lvl4pPr marL="970017"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dk1"/>
                </a:solidFill>
                <a:latin typeface="+mn-lt"/>
                <a:ea typeface="+mn-ea"/>
                <a:cs typeface="+mn-cs"/>
              </a:defRPr>
            </a:lvl4pPr>
            <a:lvl5pPr marL="1210802"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dk1"/>
                </a:solidFill>
                <a:latin typeface="+mn-lt"/>
                <a:ea typeface="+mn-ea"/>
                <a:cs typeface="+mn-cs"/>
              </a:defRPr>
            </a:lvl5pPr>
            <a:lvl6pPr marL="2724305" indent="-247664" algn="l" defTabSz="990657" rtl="0" eaLnBrk="1" latinLnBrk="0" hangingPunct="1">
              <a:lnSpc>
                <a:spcPct val="90000"/>
              </a:lnSpc>
              <a:spcBef>
                <a:spcPts val="541"/>
              </a:spcBef>
              <a:buFont typeface="Arial" panose="020B0604020202020204" pitchFamily="34" charset="0"/>
              <a:buChar char="•"/>
              <a:defRPr sz="1950" kern="1200">
                <a:solidFill>
                  <a:schemeClr val="dk1"/>
                </a:solidFill>
                <a:latin typeface="+mn-lt"/>
                <a:ea typeface="+mn-ea"/>
                <a:cs typeface="+mn-cs"/>
              </a:defRPr>
            </a:lvl6pPr>
            <a:lvl7pPr marL="3219633" indent="-247664" algn="l" defTabSz="990657" rtl="0" eaLnBrk="1" latinLnBrk="0" hangingPunct="1">
              <a:lnSpc>
                <a:spcPct val="90000"/>
              </a:lnSpc>
              <a:spcBef>
                <a:spcPts val="541"/>
              </a:spcBef>
              <a:buFont typeface="Arial" panose="020B0604020202020204" pitchFamily="34" charset="0"/>
              <a:buChar char="•"/>
              <a:defRPr sz="1950" kern="1200">
                <a:solidFill>
                  <a:schemeClr val="dk1"/>
                </a:solidFill>
                <a:latin typeface="+mn-lt"/>
                <a:ea typeface="+mn-ea"/>
                <a:cs typeface="+mn-cs"/>
              </a:defRPr>
            </a:lvl7pPr>
            <a:lvl8pPr marL="3714961" indent="-247664" algn="l" defTabSz="990657" rtl="0" eaLnBrk="1" latinLnBrk="0" hangingPunct="1">
              <a:lnSpc>
                <a:spcPct val="90000"/>
              </a:lnSpc>
              <a:spcBef>
                <a:spcPts val="541"/>
              </a:spcBef>
              <a:buFont typeface="Arial" panose="020B0604020202020204" pitchFamily="34" charset="0"/>
              <a:buChar char="•"/>
              <a:defRPr sz="1950" kern="1200">
                <a:solidFill>
                  <a:schemeClr val="dk1"/>
                </a:solidFill>
                <a:latin typeface="+mn-lt"/>
                <a:ea typeface="+mn-ea"/>
                <a:cs typeface="+mn-cs"/>
              </a:defRPr>
            </a:lvl8pPr>
            <a:lvl9pPr marL="4210290" indent="-247664" algn="l" defTabSz="990657" rtl="0" eaLnBrk="1" latinLnBrk="0" hangingPunct="1">
              <a:lnSpc>
                <a:spcPct val="90000"/>
              </a:lnSpc>
              <a:spcBef>
                <a:spcPts val="541"/>
              </a:spcBef>
              <a:buFont typeface="Arial" panose="020B0604020202020204" pitchFamily="34" charset="0"/>
              <a:buChar char="•"/>
              <a:defRPr sz="1950" kern="1200">
                <a:solidFill>
                  <a:schemeClr val="dk1"/>
                </a:solidFill>
                <a:latin typeface="+mn-lt"/>
                <a:ea typeface="+mn-ea"/>
                <a:cs typeface="+mn-cs"/>
              </a:defRPr>
            </a:lvl9pPr>
          </a:lstStyle>
          <a:p>
            <a:r>
              <a:rPr lang="en-US" dirty="0"/>
              <a:t>Click through the notebook and try to understand the functionality of the energy system of Exercise Land.</a:t>
            </a:r>
          </a:p>
          <a:p>
            <a:r>
              <a:rPr lang="en-US" dirty="0"/>
              <a:t>Discuss in a group of 2-3 people: Why do you need two sources? How could you solve that issue?</a:t>
            </a:r>
          </a:p>
          <a:p>
            <a:r>
              <a:rPr lang="en-US" b="1" dirty="0"/>
              <a:t>Additional task: </a:t>
            </a:r>
            <a:r>
              <a:rPr lang="en-US" dirty="0"/>
              <a:t>Do you have an idea where you can change the electricity demand? Which impact does a change of the demand have?</a:t>
            </a:r>
          </a:p>
          <a:p>
            <a:endParaRPr lang="en-US" dirty="0"/>
          </a:p>
        </p:txBody>
      </p:sp>
      <p:sp>
        <p:nvSpPr>
          <p:cNvPr id="8" name="TextBox 7">
            <a:extLst>
              <a:ext uri="{FF2B5EF4-FFF2-40B4-BE49-F238E27FC236}">
                <a16:creationId xmlns:a16="http://schemas.microsoft.com/office/drawing/2014/main" id="{45CA3589-A38C-47D0-AB3E-6EC01F22F15A}"/>
              </a:ext>
            </a:extLst>
          </p:cNvPr>
          <p:cNvSpPr txBox="1"/>
          <p:nvPr/>
        </p:nvSpPr>
        <p:spPr>
          <a:xfrm>
            <a:off x="393971" y="1052735"/>
            <a:ext cx="9134764" cy="443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lnSpc>
                <a:spcPct val="95000"/>
              </a:lnSpc>
            </a:pPr>
            <a:r>
              <a:rPr lang="en-US" sz="2400" dirty="0"/>
              <a:t>Task 1 (20 min)</a:t>
            </a:r>
          </a:p>
        </p:txBody>
      </p:sp>
      <p:sp>
        <p:nvSpPr>
          <p:cNvPr id="9" name="Rectangle: Rounded Corners 8">
            <a:extLst>
              <a:ext uri="{FF2B5EF4-FFF2-40B4-BE49-F238E27FC236}">
                <a16:creationId xmlns:a16="http://schemas.microsoft.com/office/drawing/2014/main" id="{EBFEEF5A-530A-4573-A791-67FB13D44E21}"/>
              </a:ext>
            </a:extLst>
          </p:cNvPr>
          <p:cNvSpPr/>
          <p:nvPr/>
        </p:nvSpPr>
        <p:spPr>
          <a:xfrm>
            <a:off x="4548088" y="4026610"/>
            <a:ext cx="4976912" cy="1772685"/>
          </a:xfrm>
          <a:prstGeom prst="roundRect">
            <a:avLst/>
          </a:prstGeom>
          <a:noFill/>
          <a:ln>
            <a:solidFill>
              <a:schemeClr val="accent1"/>
            </a:solidFill>
          </a:ln>
          <a:scene3d>
            <a:camera prst="perspectiveRelaxedModerately"/>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5000"/>
              </a:lnSpc>
            </a:pPr>
            <a:endParaRPr lang="en-US" sz="2400" dirty="0" err="1"/>
          </a:p>
        </p:txBody>
      </p:sp>
      <p:sp>
        <p:nvSpPr>
          <p:cNvPr id="10" name="TextBox 9">
            <a:extLst>
              <a:ext uri="{FF2B5EF4-FFF2-40B4-BE49-F238E27FC236}">
                <a16:creationId xmlns:a16="http://schemas.microsoft.com/office/drawing/2014/main" id="{5A32DA92-5542-4890-9BF5-C4E415B060BD}"/>
              </a:ext>
            </a:extLst>
          </p:cNvPr>
          <p:cNvSpPr txBox="1"/>
          <p:nvPr/>
        </p:nvSpPr>
        <p:spPr>
          <a:xfrm>
            <a:off x="6246025" y="4750678"/>
            <a:ext cx="1313341" cy="360950"/>
          </a:xfrm>
          <a:prstGeom prst="round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95000"/>
              </a:lnSpc>
            </a:pPr>
            <a:r>
              <a:rPr lang="en-US" sz="1600" dirty="0"/>
              <a:t>electricity</a:t>
            </a:r>
          </a:p>
        </p:txBody>
      </p:sp>
      <p:grpSp>
        <p:nvGrpSpPr>
          <p:cNvPr id="11" name="Gruppieren 5">
            <a:extLst>
              <a:ext uri="{FF2B5EF4-FFF2-40B4-BE49-F238E27FC236}">
                <a16:creationId xmlns:a16="http://schemas.microsoft.com/office/drawing/2014/main" id="{3E8D5894-DA46-4655-A9DD-34D4EEE7982F}"/>
              </a:ext>
            </a:extLst>
          </p:cNvPr>
          <p:cNvGrpSpPr/>
          <p:nvPr/>
        </p:nvGrpSpPr>
        <p:grpSpPr>
          <a:xfrm>
            <a:off x="4684626" y="4804076"/>
            <a:ext cx="510778" cy="426513"/>
            <a:chOff x="460375" y="1816099"/>
            <a:chExt cx="1454148" cy="1511301"/>
          </a:xfrm>
          <a:solidFill>
            <a:schemeClr val="accent1"/>
          </a:solidFill>
        </p:grpSpPr>
        <p:sp>
          <p:nvSpPr>
            <p:cNvPr id="12" name="Freeform 6">
              <a:extLst>
                <a:ext uri="{FF2B5EF4-FFF2-40B4-BE49-F238E27FC236}">
                  <a16:creationId xmlns:a16="http://schemas.microsoft.com/office/drawing/2014/main" id="{6E81C58D-AFFF-47CA-90C3-A261BA14BF0C}"/>
                </a:ext>
              </a:extLst>
            </p:cNvPr>
            <p:cNvSpPr>
              <a:spLocks/>
            </p:cNvSpPr>
            <p:nvPr/>
          </p:nvSpPr>
          <p:spPr bwMode="auto">
            <a:xfrm>
              <a:off x="666750" y="2319337"/>
              <a:ext cx="23813" cy="417513"/>
            </a:xfrm>
            <a:custGeom>
              <a:avLst/>
              <a:gdLst>
                <a:gd name="T0" fmla="*/ 3 w 6"/>
                <a:gd name="T1" fmla="*/ 1 h 105"/>
                <a:gd name="T2" fmla="*/ 1 w 6"/>
                <a:gd name="T3" fmla="*/ 0 h 105"/>
                <a:gd name="T4" fmla="*/ 0 w 6"/>
                <a:gd name="T5" fmla="*/ 103 h 105"/>
                <a:gd name="T6" fmla="*/ 6 w 6"/>
                <a:gd name="T7" fmla="*/ 103 h 105"/>
                <a:gd name="T8" fmla="*/ 5 w 6"/>
                <a:gd name="T9" fmla="*/ 0 h 105"/>
                <a:gd name="T10" fmla="*/ 3 w 6"/>
                <a:gd name="T11" fmla="*/ 1 h 105"/>
              </a:gdLst>
              <a:ahLst/>
              <a:cxnLst>
                <a:cxn ang="0">
                  <a:pos x="T0" y="T1"/>
                </a:cxn>
                <a:cxn ang="0">
                  <a:pos x="T2" y="T3"/>
                </a:cxn>
                <a:cxn ang="0">
                  <a:pos x="T4" y="T5"/>
                </a:cxn>
                <a:cxn ang="0">
                  <a:pos x="T6" y="T7"/>
                </a:cxn>
                <a:cxn ang="0">
                  <a:pos x="T8" y="T9"/>
                </a:cxn>
                <a:cxn ang="0">
                  <a:pos x="T10" y="T11"/>
                </a:cxn>
              </a:cxnLst>
              <a:rect l="0" t="0" r="r" b="b"/>
              <a:pathLst>
                <a:path w="6" h="105">
                  <a:moveTo>
                    <a:pt x="3" y="1"/>
                  </a:moveTo>
                  <a:cubicBezTo>
                    <a:pt x="2" y="1"/>
                    <a:pt x="2" y="1"/>
                    <a:pt x="1" y="0"/>
                  </a:cubicBezTo>
                  <a:cubicBezTo>
                    <a:pt x="1" y="0"/>
                    <a:pt x="0" y="101"/>
                    <a:pt x="0" y="103"/>
                  </a:cubicBezTo>
                  <a:cubicBezTo>
                    <a:pt x="0" y="105"/>
                    <a:pt x="6" y="104"/>
                    <a:pt x="6" y="103"/>
                  </a:cubicBezTo>
                  <a:cubicBezTo>
                    <a:pt x="6" y="102"/>
                    <a:pt x="5" y="0"/>
                    <a:pt x="5" y="0"/>
                  </a:cubicBezTo>
                  <a:cubicBezTo>
                    <a:pt x="5" y="1"/>
                    <a:pt x="4" y="1"/>
                    <a:pt x="3" y="1"/>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13" name="Freeform 7">
              <a:extLst>
                <a:ext uri="{FF2B5EF4-FFF2-40B4-BE49-F238E27FC236}">
                  <a16:creationId xmlns:a16="http://schemas.microsoft.com/office/drawing/2014/main" id="{A9A5DD06-CB04-4BF3-AA07-83EFF7A30135}"/>
                </a:ext>
              </a:extLst>
            </p:cNvPr>
            <p:cNvSpPr>
              <a:spLocks/>
            </p:cNvSpPr>
            <p:nvPr/>
          </p:nvSpPr>
          <p:spPr bwMode="auto">
            <a:xfrm>
              <a:off x="666750" y="2319337"/>
              <a:ext cx="23813" cy="417513"/>
            </a:xfrm>
            <a:custGeom>
              <a:avLst/>
              <a:gdLst>
                <a:gd name="T0" fmla="*/ 3 w 6"/>
                <a:gd name="T1" fmla="*/ 1 h 105"/>
                <a:gd name="T2" fmla="*/ 1 w 6"/>
                <a:gd name="T3" fmla="*/ 0 h 105"/>
                <a:gd name="T4" fmla="*/ 0 w 6"/>
                <a:gd name="T5" fmla="*/ 103 h 105"/>
                <a:gd name="T6" fmla="*/ 6 w 6"/>
                <a:gd name="T7" fmla="*/ 103 h 105"/>
                <a:gd name="T8" fmla="*/ 5 w 6"/>
                <a:gd name="T9" fmla="*/ 0 h 105"/>
                <a:gd name="T10" fmla="*/ 3 w 6"/>
                <a:gd name="T11" fmla="*/ 1 h 105"/>
              </a:gdLst>
              <a:ahLst/>
              <a:cxnLst>
                <a:cxn ang="0">
                  <a:pos x="T0" y="T1"/>
                </a:cxn>
                <a:cxn ang="0">
                  <a:pos x="T2" y="T3"/>
                </a:cxn>
                <a:cxn ang="0">
                  <a:pos x="T4" y="T5"/>
                </a:cxn>
                <a:cxn ang="0">
                  <a:pos x="T6" y="T7"/>
                </a:cxn>
                <a:cxn ang="0">
                  <a:pos x="T8" y="T9"/>
                </a:cxn>
                <a:cxn ang="0">
                  <a:pos x="T10" y="T11"/>
                </a:cxn>
              </a:cxnLst>
              <a:rect l="0" t="0" r="r" b="b"/>
              <a:pathLst>
                <a:path w="6" h="105">
                  <a:moveTo>
                    <a:pt x="3" y="1"/>
                  </a:moveTo>
                  <a:cubicBezTo>
                    <a:pt x="2" y="1"/>
                    <a:pt x="2" y="1"/>
                    <a:pt x="1" y="0"/>
                  </a:cubicBezTo>
                  <a:cubicBezTo>
                    <a:pt x="1" y="0"/>
                    <a:pt x="0" y="101"/>
                    <a:pt x="0" y="103"/>
                  </a:cubicBezTo>
                  <a:cubicBezTo>
                    <a:pt x="0" y="105"/>
                    <a:pt x="6" y="104"/>
                    <a:pt x="6" y="103"/>
                  </a:cubicBezTo>
                  <a:cubicBezTo>
                    <a:pt x="6" y="102"/>
                    <a:pt x="5" y="0"/>
                    <a:pt x="5" y="0"/>
                  </a:cubicBezTo>
                  <a:cubicBezTo>
                    <a:pt x="5" y="1"/>
                    <a:pt x="4" y="1"/>
                    <a:pt x="3" y="1"/>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14" name="Freeform 8">
              <a:extLst>
                <a:ext uri="{FF2B5EF4-FFF2-40B4-BE49-F238E27FC236}">
                  <a16:creationId xmlns:a16="http://schemas.microsoft.com/office/drawing/2014/main" id="{E01CE1AC-C289-40EE-956F-D5BE1CF8EAF2}"/>
                </a:ext>
              </a:extLst>
            </p:cNvPr>
            <p:cNvSpPr>
              <a:spLocks/>
            </p:cNvSpPr>
            <p:nvPr/>
          </p:nvSpPr>
          <p:spPr bwMode="auto">
            <a:xfrm>
              <a:off x="666750" y="2319337"/>
              <a:ext cx="23813" cy="417513"/>
            </a:xfrm>
            <a:custGeom>
              <a:avLst/>
              <a:gdLst>
                <a:gd name="T0" fmla="*/ 3 w 6"/>
                <a:gd name="T1" fmla="*/ 1 h 105"/>
                <a:gd name="T2" fmla="*/ 1 w 6"/>
                <a:gd name="T3" fmla="*/ 0 h 105"/>
                <a:gd name="T4" fmla="*/ 0 w 6"/>
                <a:gd name="T5" fmla="*/ 103 h 105"/>
                <a:gd name="T6" fmla="*/ 6 w 6"/>
                <a:gd name="T7" fmla="*/ 103 h 105"/>
                <a:gd name="T8" fmla="*/ 5 w 6"/>
                <a:gd name="T9" fmla="*/ 0 h 105"/>
                <a:gd name="T10" fmla="*/ 3 w 6"/>
                <a:gd name="T11" fmla="*/ 1 h 105"/>
              </a:gdLst>
              <a:ahLst/>
              <a:cxnLst>
                <a:cxn ang="0">
                  <a:pos x="T0" y="T1"/>
                </a:cxn>
                <a:cxn ang="0">
                  <a:pos x="T2" y="T3"/>
                </a:cxn>
                <a:cxn ang="0">
                  <a:pos x="T4" y="T5"/>
                </a:cxn>
                <a:cxn ang="0">
                  <a:pos x="T6" y="T7"/>
                </a:cxn>
                <a:cxn ang="0">
                  <a:pos x="T8" y="T9"/>
                </a:cxn>
                <a:cxn ang="0">
                  <a:pos x="T10" y="T11"/>
                </a:cxn>
              </a:cxnLst>
              <a:rect l="0" t="0" r="r" b="b"/>
              <a:pathLst>
                <a:path w="6" h="105">
                  <a:moveTo>
                    <a:pt x="3" y="1"/>
                  </a:moveTo>
                  <a:cubicBezTo>
                    <a:pt x="2" y="1"/>
                    <a:pt x="2" y="1"/>
                    <a:pt x="1" y="0"/>
                  </a:cubicBezTo>
                  <a:cubicBezTo>
                    <a:pt x="1" y="0"/>
                    <a:pt x="0" y="101"/>
                    <a:pt x="0" y="103"/>
                  </a:cubicBezTo>
                  <a:cubicBezTo>
                    <a:pt x="0" y="105"/>
                    <a:pt x="6" y="104"/>
                    <a:pt x="6" y="103"/>
                  </a:cubicBezTo>
                  <a:cubicBezTo>
                    <a:pt x="6" y="102"/>
                    <a:pt x="5" y="0"/>
                    <a:pt x="5" y="0"/>
                  </a:cubicBezTo>
                  <a:cubicBezTo>
                    <a:pt x="5" y="1"/>
                    <a:pt x="4" y="1"/>
                    <a:pt x="3" y="1"/>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15" name="Freeform 9">
              <a:extLst>
                <a:ext uri="{FF2B5EF4-FFF2-40B4-BE49-F238E27FC236}">
                  <a16:creationId xmlns:a16="http://schemas.microsoft.com/office/drawing/2014/main" id="{9C074897-26B0-41F2-9E2C-C484CDFA80EF}"/>
                </a:ext>
              </a:extLst>
            </p:cNvPr>
            <p:cNvSpPr>
              <a:spLocks/>
            </p:cNvSpPr>
            <p:nvPr/>
          </p:nvSpPr>
          <p:spPr bwMode="auto">
            <a:xfrm>
              <a:off x="666750" y="2319337"/>
              <a:ext cx="23813" cy="417513"/>
            </a:xfrm>
            <a:custGeom>
              <a:avLst/>
              <a:gdLst>
                <a:gd name="T0" fmla="*/ 3 w 6"/>
                <a:gd name="T1" fmla="*/ 1 h 105"/>
                <a:gd name="T2" fmla="*/ 1 w 6"/>
                <a:gd name="T3" fmla="*/ 0 h 105"/>
                <a:gd name="T4" fmla="*/ 0 w 6"/>
                <a:gd name="T5" fmla="*/ 103 h 105"/>
                <a:gd name="T6" fmla="*/ 6 w 6"/>
                <a:gd name="T7" fmla="*/ 103 h 105"/>
                <a:gd name="T8" fmla="*/ 5 w 6"/>
                <a:gd name="T9" fmla="*/ 0 h 105"/>
                <a:gd name="T10" fmla="*/ 3 w 6"/>
                <a:gd name="T11" fmla="*/ 1 h 105"/>
              </a:gdLst>
              <a:ahLst/>
              <a:cxnLst>
                <a:cxn ang="0">
                  <a:pos x="T0" y="T1"/>
                </a:cxn>
                <a:cxn ang="0">
                  <a:pos x="T2" y="T3"/>
                </a:cxn>
                <a:cxn ang="0">
                  <a:pos x="T4" y="T5"/>
                </a:cxn>
                <a:cxn ang="0">
                  <a:pos x="T6" y="T7"/>
                </a:cxn>
                <a:cxn ang="0">
                  <a:pos x="T8" y="T9"/>
                </a:cxn>
                <a:cxn ang="0">
                  <a:pos x="T10" y="T11"/>
                </a:cxn>
              </a:cxnLst>
              <a:rect l="0" t="0" r="r" b="b"/>
              <a:pathLst>
                <a:path w="6" h="105">
                  <a:moveTo>
                    <a:pt x="3" y="1"/>
                  </a:moveTo>
                  <a:cubicBezTo>
                    <a:pt x="2" y="1"/>
                    <a:pt x="2" y="1"/>
                    <a:pt x="1" y="0"/>
                  </a:cubicBezTo>
                  <a:cubicBezTo>
                    <a:pt x="1" y="0"/>
                    <a:pt x="0" y="101"/>
                    <a:pt x="0" y="103"/>
                  </a:cubicBezTo>
                  <a:cubicBezTo>
                    <a:pt x="0" y="105"/>
                    <a:pt x="6" y="104"/>
                    <a:pt x="6" y="103"/>
                  </a:cubicBezTo>
                  <a:cubicBezTo>
                    <a:pt x="6" y="102"/>
                    <a:pt x="5" y="0"/>
                    <a:pt x="5" y="0"/>
                  </a:cubicBezTo>
                  <a:cubicBezTo>
                    <a:pt x="5" y="1"/>
                    <a:pt x="4" y="1"/>
                    <a:pt x="3" y="1"/>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16" name="Freeform 11">
              <a:extLst>
                <a:ext uri="{FF2B5EF4-FFF2-40B4-BE49-F238E27FC236}">
                  <a16:creationId xmlns:a16="http://schemas.microsoft.com/office/drawing/2014/main" id="{C431544A-1514-46C7-8BEC-9DBC67AB761A}"/>
                </a:ext>
              </a:extLst>
            </p:cNvPr>
            <p:cNvSpPr>
              <a:spLocks/>
            </p:cNvSpPr>
            <p:nvPr/>
          </p:nvSpPr>
          <p:spPr bwMode="auto">
            <a:xfrm>
              <a:off x="647700" y="2311400"/>
              <a:ext cx="34925" cy="266700"/>
            </a:xfrm>
            <a:custGeom>
              <a:avLst/>
              <a:gdLst>
                <a:gd name="T0" fmla="*/ 7 w 9"/>
                <a:gd name="T1" fmla="*/ 34 h 67"/>
                <a:gd name="T2" fmla="*/ 8 w 9"/>
                <a:gd name="T3" fmla="*/ 0 h 67"/>
                <a:gd name="T4" fmla="*/ 2 w 9"/>
                <a:gd name="T5" fmla="*/ 33 h 67"/>
                <a:gd name="T6" fmla="*/ 1 w 9"/>
                <a:gd name="T7" fmla="*/ 67 h 67"/>
                <a:gd name="T8" fmla="*/ 7 w 9"/>
                <a:gd name="T9" fmla="*/ 34 h 67"/>
              </a:gdLst>
              <a:ahLst/>
              <a:cxnLst>
                <a:cxn ang="0">
                  <a:pos x="T0" y="T1"/>
                </a:cxn>
                <a:cxn ang="0">
                  <a:pos x="T2" y="T3"/>
                </a:cxn>
                <a:cxn ang="0">
                  <a:pos x="T4" y="T5"/>
                </a:cxn>
                <a:cxn ang="0">
                  <a:pos x="T6" y="T7"/>
                </a:cxn>
                <a:cxn ang="0">
                  <a:pos x="T8" y="T9"/>
                </a:cxn>
              </a:cxnLst>
              <a:rect l="0" t="0" r="r" b="b"/>
              <a:pathLst>
                <a:path w="9" h="67">
                  <a:moveTo>
                    <a:pt x="7" y="34"/>
                  </a:moveTo>
                  <a:cubicBezTo>
                    <a:pt x="9" y="15"/>
                    <a:pt x="9" y="0"/>
                    <a:pt x="8" y="0"/>
                  </a:cubicBezTo>
                  <a:cubicBezTo>
                    <a:pt x="6" y="0"/>
                    <a:pt x="3" y="15"/>
                    <a:pt x="2" y="33"/>
                  </a:cubicBezTo>
                  <a:cubicBezTo>
                    <a:pt x="0" y="52"/>
                    <a:pt x="0" y="67"/>
                    <a:pt x="1" y="67"/>
                  </a:cubicBezTo>
                  <a:cubicBezTo>
                    <a:pt x="3" y="67"/>
                    <a:pt x="5" y="52"/>
                    <a:pt x="7" y="3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17" name="Freeform 12">
              <a:extLst>
                <a:ext uri="{FF2B5EF4-FFF2-40B4-BE49-F238E27FC236}">
                  <a16:creationId xmlns:a16="http://schemas.microsoft.com/office/drawing/2014/main" id="{BA08FB84-24E1-41C4-A89E-F346336DD9C2}"/>
                </a:ext>
              </a:extLst>
            </p:cNvPr>
            <p:cNvSpPr>
              <a:spLocks/>
            </p:cNvSpPr>
            <p:nvPr/>
          </p:nvSpPr>
          <p:spPr bwMode="auto">
            <a:xfrm>
              <a:off x="647700" y="2311400"/>
              <a:ext cx="34925" cy="266700"/>
            </a:xfrm>
            <a:custGeom>
              <a:avLst/>
              <a:gdLst>
                <a:gd name="T0" fmla="*/ 7 w 9"/>
                <a:gd name="T1" fmla="*/ 34 h 67"/>
                <a:gd name="T2" fmla="*/ 8 w 9"/>
                <a:gd name="T3" fmla="*/ 0 h 67"/>
                <a:gd name="T4" fmla="*/ 2 w 9"/>
                <a:gd name="T5" fmla="*/ 33 h 67"/>
                <a:gd name="T6" fmla="*/ 1 w 9"/>
                <a:gd name="T7" fmla="*/ 67 h 67"/>
                <a:gd name="T8" fmla="*/ 7 w 9"/>
                <a:gd name="T9" fmla="*/ 34 h 67"/>
              </a:gdLst>
              <a:ahLst/>
              <a:cxnLst>
                <a:cxn ang="0">
                  <a:pos x="T0" y="T1"/>
                </a:cxn>
                <a:cxn ang="0">
                  <a:pos x="T2" y="T3"/>
                </a:cxn>
                <a:cxn ang="0">
                  <a:pos x="T4" y="T5"/>
                </a:cxn>
                <a:cxn ang="0">
                  <a:pos x="T6" y="T7"/>
                </a:cxn>
                <a:cxn ang="0">
                  <a:pos x="T8" y="T9"/>
                </a:cxn>
              </a:cxnLst>
              <a:rect l="0" t="0" r="r" b="b"/>
              <a:pathLst>
                <a:path w="9" h="67">
                  <a:moveTo>
                    <a:pt x="7" y="34"/>
                  </a:moveTo>
                  <a:cubicBezTo>
                    <a:pt x="9" y="15"/>
                    <a:pt x="9" y="0"/>
                    <a:pt x="8" y="0"/>
                  </a:cubicBezTo>
                  <a:cubicBezTo>
                    <a:pt x="6" y="0"/>
                    <a:pt x="3" y="15"/>
                    <a:pt x="2" y="33"/>
                  </a:cubicBezTo>
                  <a:cubicBezTo>
                    <a:pt x="0" y="52"/>
                    <a:pt x="0" y="67"/>
                    <a:pt x="1" y="67"/>
                  </a:cubicBezTo>
                  <a:cubicBezTo>
                    <a:pt x="3" y="67"/>
                    <a:pt x="5" y="52"/>
                    <a:pt x="7" y="3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18" name="Freeform 13">
              <a:extLst>
                <a:ext uri="{FF2B5EF4-FFF2-40B4-BE49-F238E27FC236}">
                  <a16:creationId xmlns:a16="http://schemas.microsoft.com/office/drawing/2014/main" id="{7947657A-43F2-449E-9A86-6739C0D0DC6A}"/>
                </a:ext>
              </a:extLst>
            </p:cNvPr>
            <p:cNvSpPr>
              <a:spLocks/>
            </p:cNvSpPr>
            <p:nvPr/>
          </p:nvSpPr>
          <p:spPr bwMode="auto">
            <a:xfrm>
              <a:off x="674688" y="2200274"/>
              <a:ext cx="246062" cy="119063"/>
            </a:xfrm>
            <a:custGeom>
              <a:avLst/>
              <a:gdLst>
                <a:gd name="T0" fmla="*/ 30 w 62"/>
                <a:gd name="T1" fmla="*/ 12 h 30"/>
                <a:gd name="T2" fmla="*/ 1 w 62"/>
                <a:gd name="T3" fmla="*/ 29 h 30"/>
                <a:gd name="T4" fmla="*/ 32 w 62"/>
                <a:gd name="T5" fmla="*/ 18 h 30"/>
                <a:gd name="T6" fmla="*/ 62 w 62"/>
                <a:gd name="T7" fmla="*/ 1 h 30"/>
                <a:gd name="T8" fmla="*/ 30 w 62"/>
                <a:gd name="T9" fmla="*/ 12 h 30"/>
              </a:gdLst>
              <a:ahLst/>
              <a:cxnLst>
                <a:cxn ang="0">
                  <a:pos x="T0" y="T1"/>
                </a:cxn>
                <a:cxn ang="0">
                  <a:pos x="T2" y="T3"/>
                </a:cxn>
                <a:cxn ang="0">
                  <a:pos x="T4" y="T5"/>
                </a:cxn>
                <a:cxn ang="0">
                  <a:pos x="T6" y="T7"/>
                </a:cxn>
                <a:cxn ang="0">
                  <a:pos x="T8" y="T9"/>
                </a:cxn>
              </a:cxnLst>
              <a:rect l="0" t="0" r="r" b="b"/>
              <a:pathLst>
                <a:path w="62" h="30">
                  <a:moveTo>
                    <a:pt x="30" y="12"/>
                  </a:moveTo>
                  <a:cubicBezTo>
                    <a:pt x="13" y="20"/>
                    <a:pt x="0" y="27"/>
                    <a:pt x="1" y="29"/>
                  </a:cubicBezTo>
                  <a:cubicBezTo>
                    <a:pt x="1" y="30"/>
                    <a:pt x="16" y="25"/>
                    <a:pt x="32" y="18"/>
                  </a:cubicBezTo>
                  <a:cubicBezTo>
                    <a:pt x="49" y="10"/>
                    <a:pt x="62" y="2"/>
                    <a:pt x="62" y="1"/>
                  </a:cubicBezTo>
                  <a:cubicBezTo>
                    <a:pt x="61" y="0"/>
                    <a:pt x="47" y="5"/>
                    <a:pt x="30" y="12"/>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19" name="Freeform 14">
              <a:extLst>
                <a:ext uri="{FF2B5EF4-FFF2-40B4-BE49-F238E27FC236}">
                  <a16:creationId xmlns:a16="http://schemas.microsoft.com/office/drawing/2014/main" id="{6C9919B5-E7FE-4709-8D1F-2C3939556BB4}"/>
                </a:ext>
              </a:extLst>
            </p:cNvPr>
            <p:cNvSpPr>
              <a:spLocks/>
            </p:cNvSpPr>
            <p:nvPr/>
          </p:nvSpPr>
          <p:spPr bwMode="auto">
            <a:xfrm>
              <a:off x="674688" y="2200274"/>
              <a:ext cx="246062" cy="119063"/>
            </a:xfrm>
            <a:custGeom>
              <a:avLst/>
              <a:gdLst>
                <a:gd name="T0" fmla="*/ 30 w 62"/>
                <a:gd name="T1" fmla="*/ 12 h 30"/>
                <a:gd name="T2" fmla="*/ 1 w 62"/>
                <a:gd name="T3" fmla="*/ 29 h 30"/>
                <a:gd name="T4" fmla="*/ 32 w 62"/>
                <a:gd name="T5" fmla="*/ 18 h 30"/>
                <a:gd name="T6" fmla="*/ 62 w 62"/>
                <a:gd name="T7" fmla="*/ 1 h 30"/>
                <a:gd name="T8" fmla="*/ 30 w 62"/>
                <a:gd name="T9" fmla="*/ 12 h 30"/>
              </a:gdLst>
              <a:ahLst/>
              <a:cxnLst>
                <a:cxn ang="0">
                  <a:pos x="T0" y="T1"/>
                </a:cxn>
                <a:cxn ang="0">
                  <a:pos x="T2" y="T3"/>
                </a:cxn>
                <a:cxn ang="0">
                  <a:pos x="T4" y="T5"/>
                </a:cxn>
                <a:cxn ang="0">
                  <a:pos x="T6" y="T7"/>
                </a:cxn>
                <a:cxn ang="0">
                  <a:pos x="T8" y="T9"/>
                </a:cxn>
              </a:cxnLst>
              <a:rect l="0" t="0" r="r" b="b"/>
              <a:pathLst>
                <a:path w="62" h="30">
                  <a:moveTo>
                    <a:pt x="30" y="12"/>
                  </a:moveTo>
                  <a:cubicBezTo>
                    <a:pt x="13" y="20"/>
                    <a:pt x="0" y="27"/>
                    <a:pt x="1" y="29"/>
                  </a:cubicBezTo>
                  <a:cubicBezTo>
                    <a:pt x="1" y="30"/>
                    <a:pt x="16" y="25"/>
                    <a:pt x="32" y="18"/>
                  </a:cubicBezTo>
                  <a:cubicBezTo>
                    <a:pt x="49" y="10"/>
                    <a:pt x="62" y="2"/>
                    <a:pt x="62" y="1"/>
                  </a:cubicBezTo>
                  <a:cubicBezTo>
                    <a:pt x="61" y="0"/>
                    <a:pt x="47" y="5"/>
                    <a:pt x="30" y="12"/>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0" name="Freeform 15">
              <a:extLst>
                <a:ext uri="{FF2B5EF4-FFF2-40B4-BE49-F238E27FC236}">
                  <a16:creationId xmlns:a16="http://schemas.microsoft.com/office/drawing/2014/main" id="{8F072692-83DC-4DBE-92AC-3877AF2808B5}"/>
                </a:ext>
              </a:extLst>
            </p:cNvPr>
            <p:cNvSpPr>
              <a:spLocks/>
            </p:cNvSpPr>
            <p:nvPr/>
          </p:nvSpPr>
          <p:spPr bwMode="auto">
            <a:xfrm>
              <a:off x="460375" y="2157412"/>
              <a:ext cx="222249" cy="161925"/>
            </a:xfrm>
            <a:custGeom>
              <a:avLst/>
              <a:gdLst>
                <a:gd name="T0" fmla="*/ 30 w 56"/>
                <a:gd name="T1" fmla="*/ 18 h 41"/>
                <a:gd name="T2" fmla="*/ 1 w 56"/>
                <a:gd name="T3" fmla="*/ 1 h 41"/>
                <a:gd name="T4" fmla="*/ 27 w 56"/>
                <a:gd name="T5" fmla="*/ 23 h 41"/>
                <a:gd name="T6" fmla="*/ 56 w 56"/>
                <a:gd name="T7" fmla="*/ 40 h 41"/>
                <a:gd name="T8" fmla="*/ 56 w 56"/>
                <a:gd name="T9" fmla="*/ 39 h 41"/>
                <a:gd name="T10" fmla="*/ 30 w 56"/>
                <a:gd name="T11" fmla="*/ 18 h 41"/>
              </a:gdLst>
              <a:ahLst/>
              <a:cxnLst>
                <a:cxn ang="0">
                  <a:pos x="T0" y="T1"/>
                </a:cxn>
                <a:cxn ang="0">
                  <a:pos x="T2" y="T3"/>
                </a:cxn>
                <a:cxn ang="0">
                  <a:pos x="T4" y="T5"/>
                </a:cxn>
                <a:cxn ang="0">
                  <a:pos x="T6" y="T7"/>
                </a:cxn>
                <a:cxn ang="0">
                  <a:pos x="T8" y="T9"/>
                </a:cxn>
                <a:cxn ang="0">
                  <a:pos x="T10" y="T11"/>
                </a:cxn>
              </a:cxnLst>
              <a:rect l="0" t="0" r="r" b="b"/>
              <a:pathLst>
                <a:path w="56" h="41">
                  <a:moveTo>
                    <a:pt x="30" y="18"/>
                  </a:moveTo>
                  <a:cubicBezTo>
                    <a:pt x="15" y="7"/>
                    <a:pt x="2" y="0"/>
                    <a:pt x="1" y="1"/>
                  </a:cubicBezTo>
                  <a:cubicBezTo>
                    <a:pt x="0" y="2"/>
                    <a:pt x="12" y="12"/>
                    <a:pt x="27" y="23"/>
                  </a:cubicBezTo>
                  <a:cubicBezTo>
                    <a:pt x="42" y="33"/>
                    <a:pt x="55" y="41"/>
                    <a:pt x="56" y="40"/>
                  </a:cubicBezTo>
                  <a:cubicBezTo>
                    <a:pt x="56" y="40"/>
                    <a:pt x="56" y="40"/>
                    <a:pt x="56" y="39"/>
                  </a:cubicBezTo>
                  <a:cubicBezTo>
                    <a:pt x="54" y="37"/>
                    <a:pt x="44" y="28"/>
                    <a:pt x="30" y="18"/>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1" name="Freeform 16">
              <a:extLst>
                <a:ext uri="{FF2B5EF4-FFF2-40B4-BE49-F238E27FC236}">
                  <a16:creationId xmlns:a16="http://schemas.microsoft.com/office/drawing/2014/main" id="{356A9625-7836-4B38-8D08-31D3CF82DA05}"/>
                </a:ext>
              </a:extLst>
            </p:cNvPr>
            <p:cNvSpPr>
              <a:spLocks/>
            </p:cNvSpPr>
            <p:nvPr/>
          </p:nvSpPr>
          <p:spPr bwMode="auto">
            <a:xfrm>
              <a:off x="460375" y="2157412"/>
              <a:ext cx="222249" cy="161925"/>
            </a:xfrm>
            <a:custGeom>
              <a:avLst/>
              <a:gdLst>
                <a:gd name="T0" fmla="*/ 30 w 56"/>
                <a:gd name="T1" fmla="*/ 18 h 41"/>
                <a:gd name="T2" fmla="*/ 1 w 56"/>
                <a:gd name="T3" fmla="*/ 1 h 41"/>
                <a:gd name="T4" fmla="*/ 27 w 56"/>
                <a:gd name="T5" fmla="*/ 23 h 41"/>
                <a:gd name="T6" fmla="*/ 56 w 56"/>
                <a:gd name="T7" fmla="*/ 40 h 41"/>
                <a:gd name="T8" fmla="*/ 56 w 56"/>
                <a:gd name="T9" fmla="*/ 39 h 41"/>
                <a:gd name="T10" fmla="*/ 30 w 56"/>
                <a:gd name="T11" fmla="*/ 18 h 41"/>
              </a:gdLst>
              <a:ahLst/>
              <a:cxnLst>
                <a:cxn ang="0">
                  <a:pos x="T0" y="T1"/>
                </a:cxn>
                <a:cxn ang="0">
                  <a:pos x="T2" y="T3"/>
                </a:cxn>
                <a:cxn ang="0">
                  <a:pos x="T4" y="T5"/>
                </a:cxn>
                <a:cxn ang="0">
                  <a:pos x="T6" y="T7"/>
                </a:cxn>
                <a:cxn ang="0">
                  <a:pos x="T8" y="T9"/>
                </a:cxn>
                <a:cxn ang="0">
                  <a:pos x="T10" y="T11"/>
                </a:cxn>
              </a:cxnLst>
              <a:rect l="0" t="0" r="r" b="b"/>
              <a:pathLst>
                <a:path w="56" h="41">
                  <a:moveTo>
                    <a:pt x="30" y="18"/>
                  </a:moveTo>
                  <a:cubicBezTo>
                    <a:pt x="15" y="7"/>
                    <a:pt x="2" y="0"/>
                    <a:pt x="1" y="1"/>
                  </a:cubicBezTo>
                  <a:cubicBezTo>
                    <a:pt x="0" y="2"/>
                    <a:pt x="12" y="12"/>
                    <a:pt x="27" y="23"/>
                  </a:cubicBezTo>
                  <a:cubicBezTo>
                    <a:pt x="42" y="33"/>
                    <a:pt x="55" y="41"/>
                    <a:pt x="56" y="40"/>
                  </a:cubicBezTo>
                  <a:cubicBezTo>
                    <a:pt x="56" y="40"/>
                    <a:pt x="56" y="40"/>
                    <a:pt x="56" y="39"/>
                  </a:cubicBezTo>
                  <a:cubicBezTo>
                    <a:pt x="54" y="37"/>
                    <a:pt x="44" y="28"/>
                    <a:pt x="30" y="18"/>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2" name="Oval 21">
              <a:extLst>
                <a:ext uri="{FF2B5EF4-FFF2-40B4-BE49-F238E27FC236}">
                  <a16:creationId xmlns:a16="http://schemas.microsoft.com/office/drawing/2014/main" id="{B5D0692F-5025-4782-BE3B-938A857435F9}"/>
                </a:ext>
              </a:extLst>
            </p:cNvPr>
            <p:cNvSpPr>
              <a:spLocks noChangeArrowheads="1"/>
            </p:cNvSpPr>
            <p:nvPr/>
          </p:nvSpPr>
          <p:spPr bwMode="auto">
            <a:xfrm>
              <a:off x="666750" y="2300287"/>
              <a:ext cx="23813" cy="23813"/>
            </a:xfrm>
            <a:prstGeom prst="ellipse">
              <a:avLst/>
            </a:pr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3" name="Oval 22">
              <a:extLst>
                <a:ext uri="{FF2B5EF4-FFF2-40B4-BE49-F238E27FC236}">
                  <a16:creationId xmlns:a16="http://schemas.microsoft.com/office/drawing/2014/main" id="{99887720-CAEC-4E34-8264-5122F6AB72A6}"/>
                </a:ext>
              </a:extLst>
            </p:cNvPr>
            <p:cNvSpPr>
              <a:spLocks noChangeArrowheads="1"/>
            </p:cNvSpPr>
            <p:nvPr/>
          </p:nvSpPr>
          <p:spPr bwMode="auto">
            <a:xfrm>
              <a:off x="666750" y="2300287"/>
              <a:ext cx="23813" cy="23813"/>
            </a:xfrm>
            <a:prstGeom prst="ellipse">
              <a:avLst/>
            </a:pr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4" name="Oval 23">
              <a:extLst>
                <a:ext uri="{FF2B5EF4-FFF2-40B4-BE49-F238E27FC236}">
                  <a16:creationId xmlns:a16="http://schemas.microsoft.com/office/drawing/2014/main" id="{EB18E7FD-90DF-4EE6-8C9E-1F2EC5C648FD}"/>
                </a:ext>
              </a:extLst>
            </p:cNvPr>
            <p:cNvSpPr>
              <a:spLocks noChangeArrowheads="1"/>
            </p:cNvSpPr>
            <p:nvPr/>
          </p:nvSpPr>
          <p:spPr bwMode="auto">
            <a:xfrm>
              <a:off x="666750" y="2300287"/>
              <a:ext cx="23813" cy="23813"/>
            </a:xfrm>
            <a:prstGeom prst="ellipse">
              <a:avLst/>
            </a:pr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5" name="Oval 24">
              <a:extLst>
                <a:ext uri="{FF2B5EF4-FFF2-40B4-BE49-F238E27FC236}">
                  <a16:creationId xmlns:a16="http://schemas.microsoft.com/office/drawing/2014/main" id="{E71871D3-2CD9-4C3D-9BC4-B5269656867F}"/>
                </a:ext>
              </a:extLst>
            </p:cNvPr>
            <p:cNvSpPr>
              <a:spLocks noChangeArrowheads="1"/>
            </p:cNvSpPr>
            <p:nvPr/>
          </p:nvSpPr>
          <p:spPr bwMode="auto">
            <a:xfrm>
              <a:off x="666750" y="2300287"/>
              <a:ext cx="23813" cy="23813"/>
            </a:xfrm>
            <a:prstGeom prst="ellipse">
              <a:avLst/>
            </a:pr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6" name="Freeform 22">
              <a:extLst>
                <a:ext uri="{FF2B5EF4-FFF2-40B4-BE49-F238E27FC236}">
                  <a16:creationId xmlns:a16="http://schemas.microsoft.com/office/drawing/2014/main" id="{FCC5DACD-576F-4911-8953-EFC6E7F8751B}"/>
                </a:ext>
              </a:extLst>
            </p:cNvPr>
            <p:cNvSpPr>
              <a:spLocks/>
            </p:cNvSpPr>
            <p:nvPr/>
          </p:nvSpPr>
          <p:spPr bwMode="auto">
            <a:xfrm>
              <a:off x="1020762" y="2366963"/>
              <a:ext cx="34925" cy="608013"/>
            </a:xfrm>
            <a:custGeom>
              <a:avLst/>
              <a:gdLst>
                <a:gd name="T0" fmla="*/ 5 w 9"/>
                <a:gd name="T1" fmla="*/ 1 h 153"/>
                <a:gd name="T2" fmla="*/ 2 w 9"/>
                <a:gd name="T3" fmla="*/ 0 h 153"/>
                <a:gd name="T4" fmla="*/ 0 w 9"/>
                <a:gd name="T5" fmla="*/ 150 h 153"/>
                <a:gd name="T6" fmla="*/ 9 w 9"/>
                <a:gd name="T7" fmla="*/ 150 h 153"/>
                <a:gd name="T8" fmla="*/ 7 w 9"/>
                <a:gd name="T9" fmla="*/ 0 h 153"/>
                <a:gd name="T10" fmla="*/ 5 w 9"/>
                <a:gd name="T11" fmla="*/ 1 h 153"/>
              </a:gdLst>
              <a:ahLst/>
              <a:cxnLst>
                <a:cxn ang="0">
                  <a:pos x="T0" y="T1"/>
                </a:cxn>
                <a:cxn ang="0">
                  <a:pos x="T2" y="T3"/>
                </a:cxn>
                <a:cxn ang="0">
                  <a:pos x="T4" y="T5"/>
                </a:cxn>
                <a:cxn ang="0">
                  <a:pos x="T6" y="T7"/>
                </a:cxn>
                <a:cxn ang="0">
                  <a:pos x="T8" y="T9"/>
                </a:cxn>
                <a:cxn ang="0">
                  <a:pos x="T10" y="T11"/>
                </a:cxn>
              </a:cxnLst>
              <a:rect l="0" t="0" r="r" b="b"/>
              <a:pathLst>
                <a:path w="9" h="153">
                  <a:moveTo>
                    <a:pt x="5" y="1"/>
                  </a:moveTo>
                  <a:cubicBezTo>
                    <a:pt x="4" y="1"/>
                    <a:pt x="3" y="1"/>
                    <a:pt x="2" y="0"/>
                  </a:cubicBezTo>
                  <a:cubicBezTo>
                    <a:pt x="2" y="0"/>
                    <a:pt x="0" y="147"/>
                    <a:pt x="0" y="150"/>
                  </a:cubicBezTo>
                  <a:cubicBezTo>
                    <a:pt x="0" y="153"/>
                    <a:pt x="9" y="151"/>
                    <a:pt x="9" y="150"/>
                  </a:cubicBezTo>
                  <a:cubicBezTo>
                    <a:pt x="9" y="148"/>
                    <a:pt x="7" y="0"/>
                    <a:pt x="7" y="0"/>
                  </a:cubicBezTo>
                  <a:cubicBezTo>
                    <a:pt x="7" y="1"/>
                    <a:pt x="6" y="1"/>
                    <a:pt x="5" y="1"/>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7" name="Freeform 23">
              <a:extLst>
                <a:ext uri="{FF2B5EF4-FFF2-40B4-BE49-F238E27FC236}">
                  <a16:creationId xmlns:a16="http://schemas.microsoft.com/office/drawing/2014/main" id="{2382AB71-7AAF-4A2C-8F83-571C92EF86CF}"/>
                </a:ext>
              </a:extLst>
            </p:cNvPr>
            <p:cNvSpPr>
              <a:spLocks/>
            </p:cNvSpPr>
            <p:nvPr/>
          </p:nvSpPr>
          <p:spPr bwMode="auto">
            <a:xfrm>
              <a:off x="1020762" y="2366963"/>
              <a:ext cx="34925" cy="608013"/>
            </a:xfrm>
            <a:custGeom>
              <a:avLst/>
              <a:gdLst>
                <a:gd name="T0" fmla="*/ 5 w 9"/>
                <a:gd name="T1" fmla="*/ 1 h 153"/>
                <a:gd name="T2" fmla="*/ 2 w 9"/>
                <a:gd name="T3" fmla="*/ 0 h 153"/>
                <a:gd name="T4" fmla="*/ 0 w 9"/>
                <a:gd name="T5" fmla="*/ 150 h 153"/>
                <a:gd name="T6" fmla="*/ 9 w 9"/>
                <a:gd name="T7" fmla="*/ 150 h 153"/>
                <a:gd name="T8" fmla="*/ 7 w 9"/>
                <a:gd name="T9" fmla="*/ 0 h 153"/>
                <a:gd name="T10" fmla="*/ 5 w 9"/>
                <a:gd name="T11" fmla="*/ 1 h 153"/>
              </a:gdLst>
              <a:ahLst/>
              <a:cxnLst>
                <a:cxn ang="0">
                  <a:pos x="T0" y="T1"/>
                </a:cxn>
                <a:cxn ang="0">
                  <a:pos x="T2" y="T3"/>
                </a:cxn>
                <a:cxn ang="0">
                  <a:pos x="T4" y="T5"/>
                </a:cxn>
                <a:cxn ang="0">
                  <a:pos x="T6" y="T7"/>
                </a:cxn>
                <a:cxn ang="0">
                  <a:pos x="T8" y="T9"/>
                </a:cxn>
                <a:cxn ang="0">
                  <a:pos x="T10" y="T11"/>
                </a:cxn>
              </a:cxnLst>
              <a:rect l="0" t="0" r="r" b="b"/>
              <a:pathLst>
                <a:path w="9" h="153">
                  <a:moveTo>
                    <a:pt x="5" y="1"/>
                  </a:moveTo>
                  <a:cubicBezTo>
                    <a:pt x="4" y="1"/>
                    <a:pt x="3" y="1"/>
                    <a:pt x="2" y="0"/>
                  </a:cubicBezTo>
                  <a:cubicBezTo>
                    <a:pt x="2" y="0"/>
                    <a:pt x="0" y="147"/>
                    <a:pt x="0" y="150"/>
                  </a:cubicBezTo>
                  <a:cubicBezTo>
                    <a:pt x="0" y="153"/>
                    <a:pt x="9" y="151"/>
                    <a:pt x="9" y="150"/>
                  </a:cubicBezTo>
                  <a:cubicBezTo>
                    <a:pt x="9" y="148"/>
                    <a:pt x="7" y="0"/>
                    <a:pt x="7" y="0"/>
                  </a:cubicBezTo>
                  <a:cubicBezTo>
                    <a:pt x="7" y="1"/>
                    <a:pt x="6" y="1"/>
                    <a:pt x="5" y="1"/>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8" name="Freeform 24">
              <a:extLst>
                <a:ext uri="{FF2B5EF4-FFF2-40B4-BE49-F238E27FC236}">
                  <a16:creationId xmlns:a16="http://schemas.microsoft.com/office/drawing/2014/main" id="{50F4316C-65F9-49A3-94B3-B6EAFF1BC7C2}"/>
                </a:ext>
              </a:extLst>
            </p:cNvPr>
            <p:cNvSpPr>
              <a:spLocks/>
            </p:cNvSpPr>
            <p:nvPr/>
          </p:nvSpPr>
          <p:spPr bwMode="auto">
            <a:xfrm>
              <a:off x="1020762" y="2366963"/>
              <a:ext cx="34925" cy="608013"/>
            </a:xfrm>
            <a:custGeom>
              <a:avLst/>
              <a:gdLst>
                <a:gd name="T0" fmla="*/ 5 w 9"/>
                <a:gd name="T1" fmla="*/ 1 h 153"/>
                <a:gd name="T2" fmla="*/ 2 w 9"/>
                <a:gd name="T3" fmla="*/ 0 h 153"/>
                <a:gd name="T4" fmla="*/ 0 w 9"/>
                <a:gd name="T5" fmla="*/ 150 h 153"/>
                <a:gd name="T6" fmla="*/ 9 w 9"/>
                <a:gd name="T7" fmla="*/ 150 h 153"/>
                <a:gd name="T8" fmla="*/ 7 w 9"/>
                <a:gd name="T9" fmla="*/ 0 h 153"/>
                <a:gd name="T10" fmla="*/ 5 w 9"/>
                <a:gd name="T11" fmla="*/ 1 h 153"/>
              </a:gdLst>
              <a:ahLst/>
              <a:cxnLst>
                <a:cxn ang="0">
                  <a:pos x="T0" y="T1"/>
                </a:cxn>
                <a:cxn ang="0">
                  <a:pos x="T2" y="T3"/>
                </a:cxn>
                <a:cxn ang="0">
                  <a:pos x="T4" y="T5"/>
                </a:cxn>
                <a:cxn ang="0">
                  <a:pos x="T6" y="T7"/>
                </a:cxn>
                <a:cxn ang="0">
                  <a:pos x="T8" y="T9"/>
                </a:cxn>
                <a:cxn ang="0">
                  <a:pos x="T10" y="T11"/>
                </a:cxn>
              </a:cxnLst>
              <a:rect l="0" t="0" r="r" b="b"/>
              <a:pathLst>
                <a:path w="9" h="153">
                  <a:moveTo>
                    <a:pt x="5" y="1"/>
                  </a:moveTo>
                  <a:cubicBezTo>
                    <a:pt x="4" y="1"/>
                    <a:pt x="3" y="1"/>
                    <a:pt x="2" y="0"/>
                  </a:cubicBezTo>
                  <a:cubicBezTo>
                    <a:pt x="2" y="0"/>
                    <a:pt x="0" y="147"/>
                    <a:pt x="0" y="150"/>
                  </a:cubicBezTo>
                  <a:cubicBezTo>
                    <a:pt x="0" y="153"/>
                    <a:pt x="9" y="151"/>
                    <a:pt x="9" y="150"/>
                  </a:cubicBezTo>
                  <a:cubicBezTo>
                    <a:pt x="9" y="148"/>
                    <a:pt x="7" y="0"/>
                    <a:pt x="7" y="0"/>
                  </a:cubicBezTo>
                  <a:cubicBezTo>
                    <a:pt x="7" y="1"/>
                    <a:pt x="6" y="1"/>
                    <a:pt x="5" y="1"/>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9" name="Freeform 25">
              <a:extLst>
                <a:ext uri="{FF2B5EF4-FFF2-40B4-BE49-F238E27FC236}">
                  <a16:creationId xmlns:a16="http://schemas.microsoft.com/office/drawing/2014/main" id="{6B457C41-4A0C-4F5D-9C2B-1359AC746AE6}"/>
                </a:ext>
              </a:extLst>
            </p:cNvPr>
            <p:cNvSpPr>
              <a:spLocks/>
            </p:cNvSpPr>
            <p:nvPr/>
          </p:nvSpPr>
          <p:spPr bwMode="auto">
            <a:xfrm>
              <a:off x="1020762" y="2366963"/>
              <a:ext cx="34925" cy="608013"/>
            </a:xfrm>
            <a:custGeom>
              <a:avLst/>
              <a:gdLst>
                <a:gd name="T0" fmla="*/ 5 w 9"/>
                <a:gd name="T1" fmla="*/ 1 h 153"/>
                <a:gd name="T2" fmla="*/ 2 w 9"/>
                <a:gd name="T3" fmla="*/ 0 h 153"/>
                <a:gd name="T4" fmla="*/ 0 w 9"/>
                <a:gd name="T5" fmla="*/ 150 h 153"/>
                <a:gd name="T6" fmla="*/ 9 w 9"/>
                <a:gd name="T7" fmla="*/ 150 h 153"/>
                <a:gd name="T8" fmla="*/ 7 w 9"/>
                <a:gd name="T9" fmla="*/ 0 h 153"/>
                <a:gd name="T10" fmla="*/ 5 w 9"/>
                <a:gd name="T11" fmla="*/ 1 h 153"/>
              </a:gdLst>
              <a:ahLst/>
              <a:cxnLst>
                <a:cxn ang="0">
                  <a:pos x="T0" y="T1"/>
                </a:cxn>
                <a:cxn ang="0">
                  <a:pos x="T2" y="T3"/>
                </a:cxn>
                <a:cxn ang="0">
                  <a:pos x="T4" y="T5"/>
                </a:cxn>
                <a:cxn ang="0">
                  <a:pos x="T6" y="T7"/>
                </a:cxn>
                <a:cxn ang="0">
                  <a:pos x="T8" y="T9"/>
                </a:cxn>
                <a:cxn ang="0">
                  <a:pos x="T10" y="T11"/>
                </a:cxn>
              </a:cxnLst>
              <a:rect l="0" t="0" r="r" b="b"/>
              <a:pathLst>
                <a:path w="9" h="153">
                  <a:moveTo>
                    <a:pt x="5" y="1"/>
                  </a:moveTo>
                  <a:cubicBezTo>
                    <a:pt x="4" y="1"/>
                    <a:pt x="3" y="1"/>
                    <a:pt x="2" y="0"/>
                  </a:cubicBezTo>
                  <a:cubicBezTo>
                    <a:pt x="2" y="0"/>
                    <a:pt x="0" y="147"/>
                    <a:pt x="0" y="150"/>
                  </a:cubicBezTo>
                  <a:cubicBezTo>
                    <a:pt x="0" y="153"/>
                    <a:pt x="9" y="151"/>
                    <a:pt x="9" y="150"/>
                  </a:cubicBezTo>
                  <a:cubicBezTo>
                    <a:pt x="9" y="148"/>
                    <a:pt x="7" y="0"/>
                    <a:pt x="7" y="0"/>
                  </a:cubicBezTo>
                  <a:cubicBezTo>
                    <a:pt x="7" y="1"/>
                    <a:pt x="6" y="1"/>
                    <a:pt x="5" y="1"/>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0" name="Freeform 27">
              <a:extLst>
                <a:ext uri="{FF2B5EF4-FFF2-40B4-BE49-F238E27FC236}">
                  <a16:creationId xmlns:a16="http://schemas.microsoft.com/office/drawing/2014/main" id="{88EC11B0-6306-40CD-A3C2-8409B321A17E}"/>
                </a:ext>
              </a:extLst>
            </p:cNvPr>
            <p:cNvSpPr>
              <a:spLocks/>
            </p:cNvSpPr>
            <p:nvPr/>
          </p:nvSpPr>
          <p:spPr bwMode="auto">
            <a:xfrm>
              <a:off x="1036637" y="2359025"/>
              <a:ext cx="369887" cy="150813"/>
            </a:xfrm>
            <a:custGeom>
              <a:avLst/>
              <a:gdLst>
                <a:gd name="T0" fmla="*/ 48 w 93"/>
                <a:gd name="T1" fmla="*/ 15 h 38"/>
                <a:gd name="T2" fmla="*/ 1 w 93"/>
                <a:gd name="T3" fmla="*/ 2 h 38"/>
                <a:gd name="T4" fmla="*/ 45 w 93"/>
                <a:gd name="T5" fmla="*/ 23 h 38"/>
                <a:gd name="T6" fmla="*/ 92 w 93"/>
                <a:gd name="T7" fmla="*/ 36 h 38"/>
                <a:gd name="T8" fmla="*/ 48 w 93"/>
                <a:gd name="T9" fmla="*/ 15 h 38"/>
              </a:gdLst>
              <a:ahLst/>
              <a:cxnLst>
                <a:cxn ang="0">
                  <a:pos x="T0" y="T1"/>
                </a:cxn>
                <a:cxn ang="0">
                  <a:pos x="T2" y="T3"/>
                </a:cxn>
                <a:cxn ang="0">
                  <a:pos x="T4" y="T5"/>
                </a:cxn>
                <a:cxn ang="0">
                  <a:pos x="T6" y="T7"/>
                </a:cxn>
                <a:cxn ang="0">
                  <a:pos x="T8" y="T9"/>
                </a:cxn>
              </a:cxnLst>
              <a:rect l="0" t="0" r="r" b="b"/>
              <a:pathLst>
                <a:path w="93" h="38">
                  <a:moveTo>
                    <a:pt x="48" y="15"/>
                  </a:moveTo>
                  <a:cubicBezTo>
                    <a:pt x="23" y="6"/>
                    <a:pt x="2" y="0"/>
                    <a:pt x="1" y="2"/>
                  </a:cubicBezTo>
                  <a:cubicBezTo>
                    <a:pt x="0" y="4"/>
                    <a:pt x="20" y="13"/>
                    <a:pt x="45" y="23"/>
                  </a:cubicBezTo>
                  <a:cubicBezTo>
                    <a:pt x="70" y="32"/>
                    <a:pt x="91" y="38"/>
                    <a:pt x="92" y="36"/>
                  </a:cubicBezTo>
                  <a:cubicBezTo>
                    <a:pt x="93" y="34"/>
                    <a:pt x="73" y="24"/>
                    <a:pt x="48" y="15"/>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1" name="Freeform 28">
              <a:extLst>
                <a:ext uri="{FF2B5EF4-FFF2-40B4-BE49-F238E27FC236}">
                  <a16:creationId xmlns:a16="http://schemas.microsoft.com/office/drawing/2014/main" id="{4885CEE6-7474-42A7-B50F-CDF3CD6900AF}"/>
                </a:ext>
              </a:extLst>
            </p:cNvPr>
            <p:cNvSpPr>
              <a:spLocks/>
            </p:cNvSpPr>
            <p:nvPr/>
          </p:nvSpPr>
          <p:spPr bwMode="auto">
            <a:xfrm>
              <a:off x="1036637" y="2359025"/>
              <a:ext cx="369887" cy="150813"/>
            </a:xfrm>
            <a:custGeom>
              <a:avLst/>
              <a:gdLst>
                <a:gd name="T0" fmla="*/ 48 w 93"/>
                <a:gd name="T1" fmla="*/ 15 h 38"/>
                <a:gd name="T2" fmla="*/ 1 w 93"/>
                <a:gd name="T3" fmla="*/ 2 h 38"/>
                <a:gd name="T4" fmla="*/ 45 w 93"/>
                <a:gd name="T5" fmla="*/ 23 h 38"/>
                <a:gd name="T6" fmla="*/ 92 w 93"/>
                <a:gd name="T7" fmla="*/ 36 h 38"/>
                <a:gd name="T8" fmla="*/ 48 w 93"/>
                <a:gd name="T9" fmla="*/ 15 h 38"/>
              </a:gdLst>
              <a:ahLst/>
              <a:cxnLst>
                <a:cxn ang="0">
                  <a:pos x="T0" y="T1"/>
                </a:cxn>
                <a:cxn ang="0">
                  <a:pos x="T2" y="T3"/>
                </a:cxn>
                <a:cxn ang="0">
                  <a:pos x="T4" y="T5"/>
                </a:cxn>
                <a:cxn ang="0">
                  <a:pos x="T6" y="T7"/>
                </a:cxn>
                <a:cxn ang="0">
                  <a:pos x="T8" y="T9"/>
                </a:cxn>
              </a:cxnLst>
              <a:rect l="0" t="0" r="r" b="b"/>
              <a:pathLst>
                <a:path w="93" h="38">
                  <a:moveTo>
                    <a:pt x="48" y="15"/>
                  </a:moveTo>
                  <a:cubicBezTo>
                    <a:pt x="23" y="6"/>
                    <a:pt x="2" y="0"/>
                    <a:pt x="1" y="2"/>
                  </a:cubicBezTo>
                  <a:cubicBezTo>
                    <a:pt x="0" y="4"/>
                    <a:pt x="20" y="13"/>
                    <a:pt x="45" y="23"/>
                  </a:cubicBezTo>
                  <a:cubicBezTo>
                    <a:pt x="70" y="32"/>
                    <a:pt x="91" y="38"/>
                    <a:pt x="92" y="36"/>
                  </a:cubicBezTo>
                  <a:cubicBezTo>
                    <a:pt x="93" y="34"/>
                    <a:pt x="73" y="24"/>
                    <a:pt x="48" y="15"/>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2" name="Freeform 29">
              <a:extLst>
                <a:ext uri="{FF2B5EF4-FFF2-40B4-BE49-F238E27FC236}">
                  <a16:creationId xmlns:a16="http://schemas.microsoft.com/office/drawing/2014/main" id="{EC45E310-EE3C-4BD2-B1C2-DB8D0B70089F}"/>
                </a:ext>
              </a:extLst>
            </p:cNvPr>
            <p:cNvSpPr>
              <a:spLocks/>
            </p:cNvSpPr>
            <p:nvPr/>
          </p:nvSpPr>
          <p:spPr bwMode="auto">
            <a:xfrm>
              <a:off x="968374" y="1982788"/>
              <a:ext cx="84138" cy="384175"/>
            </a:xfrm>
            <a:custGeom>
              <a:avLst/>
              <a:gdLst>
                <a:gd name="T0" fmla="*/ 7 w 21"/>
                <a:gd name="T1" fmla="*/ 50 h 97"/>
                <a:gd name="T2" fmla="*/ 19 w 21"/>
                <a:gd name="T3" fmla="*/ 97 h 97"/>
                <a:gd name="T4" fmla="*/ 15 w 21"/>
                <a:gd name="T5" fmla="*/ 48 h 97"/>
                <a:gd name="T6" fmla="*/ 2 w 21"/>
                <a:gd name="T7" fmla="*/ 1 h 97"/>
                <a:gd name="T8" fmla="*/ 7 w 21"/>
                <a:gd name="T9" fmla="*/ 50 h 97"/>
              </a:gdLst>
              <a:ahLst/>
              <a:cxnLst>
                <a:cxn ang="0">
                  <a:pos x="T0" y="T1"/>
                </a:cxn>
                <a:cxn ang="0">
                  <a:pos x="T2" y="T3"/>
                </a:cxn>
                <a:cxn ang="0">
                  <a:pos x="T4" y="T5"/>
                </a:cxn>
                <a:cxn ang="0">
                  <a:pos x="T6" y="T7"/>
                </a:cxn>
                <a:cxn ang="0">
                  <a:pos x="T8" y="T9"/>
                </a:cxn>
              </a:cxnLst>
              <a:rect l="0" t="0" r="r" b="b"/>
              <a:pathLst>
                <a:path w="21" h="97">
                  <a:moveTo>
                    <a:pt x="7" y="50"/>
                  </a:moveTo>
                  <a:cubicBezTo>
                    <a:pt x="11" y="76"/>
                    <a:pt x="16" y="97"/>
                    <a:pt x="19" y="97"/>
                  </a:cubicBezTo>
                  <a:cubicBezTo>
                    <a:pt x="21" y="96"/>
                    <a:pt x="19" y="75"/>
                    <a:pt x="15" y="48"/>
                  </a:cubicBezTo>
                  <a:cubicBezTo>
                    <a:pt x="10" y="22"/>
                    <a:pt x="5" y="0"/>
                    <a:pt x="2" y="1"/>
                  </a:cubicBezTo>
                  <a:cubicBezTo>
                    <a:pt x="0" y="1"/>
                    <a:pt x="2" y="23"/>
                    <a:pt x="7" y="5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3" name="Freeform 30">
              <a:extLst>
                <a:ext uri="{FF2B5EF4-FFF2-40B4-BE49-F238E27FC236}">
                  <a16:creationId xmlns:a16="http://schemas.microsoft.com/office/drawing/2014/main" id="{45C837DC-7AC8-43BD-A150-95CB9168DCFD}"/>
                </a:ext>
              </a:extLst>
            </p:cNvPr>
            <p:cNvSpPr>
              <a:spLocks/>
            </p:cNvSpPr>
            <p:nvPr/>
          </p:nvSpPr>
          <p:spPr bwMode="auto">
            <a:xfrm>
              <a:off x="968374" y="1982788"/>
              <a:ext cx="84138" cy="384175"/>
            </a:xfrm>
            <a:custGeom>
              <a:avLst/>
              <a:gdLst>
                <a:gd name="T0" fmla="*/ 7 w 21"/>
                <a:gd name="T1" fmla="*/ 50 h 97"/>
                <a:gd name="T2" fmla="*/ 19 w 21"/>
                <a:gd name="T3" fmla="*/ 97 h 97"/>
                <a:gd name="T4" fmla="*/ 15 w 21"/>
                <a:gd name="T5" fmla="*/ 48 h 97"/>
                <a:gd name="T6" fmla="*/ 2 w 21"/>
                <a:gd name="T7" fmla="*/ 1 h 97"/>
                <a:gd name="T8" fmla="*/ 7 w 21"/>
                <a:gd name="T9" fmla="*/ 50 h 97"/>
              </a:gdLst>
              <a:ahLst/>
              <a:cxnLst>
                <a:cxn ang="0">
                  <a:pos x="T0" y="T1"/>
                </a:cxn>
                <a:cxn ang="0">
                  <a:pos x="T2" y="T3"/>
                </a:cxn>
                <a:cxn ang="0">
                  <a:pos x="T4" y="T5"/>
                </a:cxn>
                <a:cxn ang="0">
                  <a:pos x="T6" y="T7"/>
                </a:cxn>
                <a:cxn ang="0">
                  <a:pos x="T8" y="T9"/>
                </a:cxn>
              </a:cxnLst>
              <a:rect l="0" t="0" r="r" b="b"/>
              <a:pathLst>
                <a:path w="21" h="97">
                  <a:moveTo>
                    <a:pt x="7" y="50"/>
                  </a:moveTo>
                  <a:cubicBezTo>
                    <a:pt x="11" y="76"/>
                    <a:pt x="16" y="97"/>
                    <a:pt x="19" y="97"/>
                  </a:cubicBezTo>
                  <a:cubicBezTo>
                    <a:pt x="21" y="96"/>
                    <a:pt x="19" y="75"/>
                    <a:pt x="15" y="48"/>
                  </a:cubicBezTo>
                  <a:cubicBezTo>
                    <a:pt x="10" y="22"/>
                    <a:pt x="5" y="0"/>
                    <a:pt x="2" y="1"/>
                  </a:cubicBezTo>
                  <a:cubicBezTo>
                    <a:pt x="0" y="1"/>
                    <a:pt x="2" y="23"/>
                    <a:pt x="7" y="5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4" name="Freeform 31">
              <a:extLst>
                <a:ext uri="{FF2B5EF4-FFF2-40B4-BE49-F238E27FC236}">
                  <a16:creationId xmlns:a16="http://schemas.microsoft.com/office/drawing/2014/main" id="{B1BBF4A5-5B09-4DCE-B88C-62A26E20E2FE}"/>
                </a:ext>
              </a:extLst>
            </p:cNvPr>
            <p:cNvSpPr>
              <a:spLocks/>
            </p:cNvSpPr>
            <p:nvPr/>
          </p:nvSpPr>
          <p:spPr bwMode="auto">
            <a:xfrm>
              <a:off x="742950" y="2359025"/>
              <a:ext cx="304800" cy="254000"/>
            </a:xfrm>
            <a:custGeom>
              <a:avLst/>
              <a:gdLst>
                <a:gd name="T0" fmla="*/ 36 w 77"/>
                <a:gd name="T1" fmla="*/ 28 h 64"/>
                <a:gd name="T2" fmla="*/ 1 w 77"/>
                <a:gd name="T3" fmla="*/ 63 h 64"/>
                <a:gd name="T4" fmla="*/ 41 w 77"/>
                <a:gd name="T5" fmla="*/ 35 h 64"/>
                <a:gd name="T6" fmla="*/ 76 w 77"/>
                <a:gd name="T7" fmla="*/ 1 h 64"/>
                <a:gd name="T8" fmla="*/ 75 w 77"/>
                <a:gd name="T9" fmla="*/ 0 h 64"/>
                <a:gd name="T10" fmla="*/ 36 w 77"/>
                <a:gd name="T11" fmla="*/ 28 h 64"/>
              </a:gdLst>
              <a:ahLst/>
              <a:cxnLst>
                <a:cxn ang="0">
                  <a:pos x="T0" y="T1"/>
                </a:cxn>
                <a:cxn ang="0">
                  <a:pos x="T2" y="T3"/>
                </a:cxn>
                <a:cxn ang="0">
                  <a:pos x="T4" y="T5"/>
                </a:cxn>
                <a:cxn ang="0">
                  <a:pos x="T6" y="T7"/>
                </a:cxn>
                <a:cxn ang="0">
                  <a:pos x="T8" y="T9"/>
                </a:cxn>
                <a:cxn ang="0">
                  <a:pos x="T10" y="T11"/>
                </a:cxn>
              </a:cxnLst>
              <a:rect l="0" t="0" r="r" b="b"/>
              <a:pathLst>
                <a:path w="77" h="64">
                  <a:moveTo>
                    <a:pt x="36" y="28"/>
                  </a:moveTo>
                  <a:cubicBezTo>
                    <a:pt x="15" y="46"/>
                    <a:pt x="0" y="61"/>
                    <a:pt x="1" y="63"/>
                  </a:cubicBezTo>
                  <a:cubicBezTo>
                    <a:pt x="2" y="64"/>
                    <a:pt x="20" y="52"/>
                    <a:pt x="41" y="35"/>
                  </a:cubicBezTo>
                  <a:cubicBezTo>
                    <a:pt x="62" y="18"/>
                    <a:pt x="77" y="2"/>
                    <a:pt x="76" y="1"/>
                  </a:cubicBezTo>
                  <a:cubicBezTo>
                    <a:pt x="76" y="0"/>
                    <a:pt x="76" y="0"/>
                    <a:pt x="75" y="0"/>
                  </a:cubicBezTo>
                  <a:cubicBezTo>
                    <a:pt x="71" y="1"/>
                    <a:pt x="55" y="13"/>
                    <a:pt x="36" y="28"/>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5" name="Freeform 32">
              <a:extLst>
                <a:ext uri="{FF2B5EF4-FFF2-40B4-BE49-F238E27FC236}">
                  <a16:creationId xmlns:a16="http://schemas.microsoft.com/office/drawing/2014/main" id="{D25F80F2-1D19-4E58-98E9-BEBD2180BC13}"/>
                </a:ext>
              </a:extLst>
            </p:cNvPr>
            <p:cNvSpPr>
              <a:spLocks/>
            </p:cNvSpPr>
            <p:nvPr/>
          </p:nvSpPr>
          <p:spPr bwMode="auto">
            <a:xfrm>
              <a:off x="742950" y="2359025"/>
              <a:ext cx="304800" cy="254000"/>
            </a:xfrm>
            <a:custGeom>
              <a:avLst/>
              <a:gdLst>
                <a:gd name="T0" fmla="*/ 36 w 77"/>
                <a:gd name="T1" fmla="*/ 28 h 64"/>
                <a:gd name="T2" fmla="*/ 1 w 77"/>
                <a:gd name="T3" fmla="*/ 63 h 64"/>
                <a:gd name="T4" fmla="*/ 41 w 77"/>
                <a:gd name="T5" fmla="*/ 35 h 64"/>
                <a:gd name="T6" fmla="*/ 76 w 77"/>
                <a:gd name="T7" fmla="*/ 1 h 64"/>
                <a:gd name="T8" fmla="*/ 75 w 77"/>
                <a:gd name="T9" fmla="*/ 0 h 64"/>
                <a:gd name="T10" fmla="*/ 36 w 77"/>
                <a:gd name="T11" fmla="*/ 28 h 64"/>
              </a:gdLst>
              <a:ahLst/>
              <a:cxnLst>
                <a:cxn ang="0">
                  <a:pos x="T0" y="T1"/>
                </a:cxn>
                <a:cxn ang="0">
                  <a:pos x="T2" y="T3"/>
                </a:cxn>
                <a:cxn ang="0">
                  <a:pos x="T4" y="T5"/>
                </a:cxn>
                <a:cxn ang="0">
                  <a:pos x="T6" y="T7"/>
                </a:cxn>
                <a:cxn ang="0">
                  <a:pos x="T8" y="T9"/>
                </a:cxn>
                <a:cxn ang="0">
                  <a:pos x="T10" y="T11"/>
                </a:cxn>
              </a:cxnLst>
              <a:rect l="0" t="0" r="r" b="b"/>
              <a:pathLst>
                <a:path w="77" h="64">
                  <a:moveTo>
                    <a:pt x="36" y="28"/>
                  </a:moveTo>
                  <a:cubicBezTo>
                    <a:pt x="15" y="46"/>
                    <a:pt x="0" y="61"/>
                    <a:pt x="1" y="63"/>
                  </a:cubicBezTo>
                  <a:cubicBezTo>
                    <a:pt x="2" y="64"/>
                    <a:pt x="20" y="52"/>
                    <a:pt x="41" y="35"/>
                  </a:cubicBezTo>
                  <a:cubicBezTo>
                    <a:pt x="62" y="18"/>
                    <a:pt x="77" y="2"/>
                    <a:pt x="76" y="1"/>
                  </a:cubicBezTo>
                  <a:cubicBezTo>
                    <a:pt x="76" y="0"/>
                    <a:pt x="76" y="0"/>
                    <a:pt x="75" y="0"/>
                  </a:cubicBezTo>
                  <a:cubicBezTo>
                    <a:pt x="71" y="1"/>
                    <a:pt x="55" y="13"/>
                    <a:pt x="36" y="28"/>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6" name="Freeform 33">
              <a:extLst>
                <a:ext uri="{FF2B5EF4-FFF2-40B4-BE49-F238E27FC236}">
                  <a16:creationId xmlns:a16="http://schemas.microsoft.com/office/drawing/2014/main" id="{E095C9CD-8332-4AEA-8FD1-00F277A599A0}"/>
                </a:ext>
              </a:extLst>
            </p:cNvPr>
            <p:cNvSpPr>
              <a:spLocks/>
            </p:cNvSpPr>
            <p:nvPr/>
          </p:nvSpPr>
          <p:spPr bwMode="auto">
            <a:xfrm>
              <a:off x="1000124" y="263366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7" name="Freeform 34">
              <a:extLst>
                <a:ext uri="{FF2B5EF4-FFF2-40B4-BE49-F238E27FC236}">
                  <a16:creationId xmlns:a16="http://schemas.microsoft.com/office/drawing/2014/main" id="{84F037EA-E961-4928-A38B-D2A08AFEC188}"/>
                </a:ext>
              </a:extLst>
            </p:cNvPr>
            <p:cNvSpPr>
              <a:spLocks/>
            </p:cNvSpPr>
            <p:nvPr/>
          </p:nvSpPr>
          <p:spPr bwMode="auto">
            <a:xfrm>
              <a:off x="1000124" y="263366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8" name="Freeform 35">
              <a:extLst>
                <a:ext uri="{FF2B5EF4-FFF2-40B4-BE49-F238E27FC236}">
                  <a16:creationId xmlns:a16="http://schemas.microsoft.com/office/drawing/2014/main" id="{F849D4D3-3BB7-4CFB-9339-7C4BA6FC223A}"/>
                </a:ext>
              </a:extLst>
            </p:cNvPr>
            <p:cNvSpPr>
              <a:spLocks/>
            </p:cNvSpPr>
            <p:nvPr/>
          </p:nvSpPr>
          <p:spPr bwMode="auto">
            <a:xfrm>
              <a:off x="1000124" y="263366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9" name="Freeform 36">
              <a:extLst>
                <a:ext uri="{FF2B5EF4-FFF2-40B4-BE49-F238E27FC236}">
                  <a16:creationId xmlns:a16="http://schemas.microsoft.com/office/drawing/2014/main" id="{3CA44F5D-6EBE-4C8B-BE0E-67073B6C5F2E}"/>
                </a:ext>
              </a:extLst>
            </p:cNvPr>
            <p:cNvSpPr>
              <a:spLocks/>
            </p:cNvSpPr>
            <p:nvPr/>
          </p:nvSpPr>
          <p:spPr bwMode="auto">
            <a:xfrm>
              <a:off x="1000124" y="263366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0" name="Rectangle 39">
              <a:extLst>
                <a:ext uri="{FF2B5EF4-FFF2-40B4-BE49-F238E27FC236}">
                  <a16:creationId xmlns:a16="http://schemas.microsoft.com/office/drawing/2014/main" id="{A97AC47F-17DE-4001-9AF3-F2961A092898}"/>
                </a:ext>
              </a:extLst>
            </p:cNvPr>
            <p:cNvSpPr>
              <a:spLocks noChangeArrowheads="1"/>
            </p:cNvSpPr>
            <p:nvPr/>
          </p:nvSpPr>
          <p:spPr bwMode="auto">
            <a:xfrm>
              <a:off x="996949" y="2633662"/>
              <a:ext cx="3175" cy="1588"/>
            </a:xfrm>
            <a:prstGeom prst="rect">
              <a:avLst/>
            </a:pr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1" name="Freeform 38">
              <a:extLst>
                <a:ext uri="{FF2B5EF4-FFF2-40B4-BE49-F238E27FC236}">
                  <a16:creationId xmlns:a16="http://schemas.microsoft.com/office/drawing/2014/main" id="{818E555B-C286-412A-9D48-058AA39CBB24}"/>
                </a:ext>
              </a:extLst>
            </p:cNvPr>
            <p:cNvSpPr>
              <a:spLocks/>
            </p:cNvSpPr>
            <p:nvPr/>
          </p:nvSpPr>
          <p:spPr bwMode="auto">
            <a:xfrm>
              <a:off x="1015999" y="2343150"/>
              <a:ext cx="44450" cy="39688"/>
            </a:xfrm>
            <a:custGeom>
              <a:avLst/>
              <a:gdLst>
                <a:gd name="T0" fmla="*/ 4 w 11"/>
                <a:gd name="T1" fmla="*/ 9 h 10"/>
                <a:gd name="T2" fmla="*/ 10 w 11"/>
                <a:gd name="T3" fmla="*/ 6 h 10"/>
                <a:gd name="T4" fmla="*/ 7 w 11"/>
                <a:gd name="T5" fmla="*/ 0 h 10"/>
                <a:gd name="T6" fmla="*/ 1 w 11"/>
                <a:gd name="T7" fmla="*/ 4 h 10"/>
                <a:gd name="T8" fmla="*/ 4 w 11"/>
                <a:gd name="T9" fmla="*/ 9 h 10"/>
              </a:gdLst>
              <a:ahLst/>
              <a:cxnLst>
                <a:cxn ang="0">
                  <a:pos x="T0" y="T1"/>
                </a:cxn>
                <a:cxn ang="0">
                  <a:pos x="T2" y="T3"/>
                </a:cxn>
                <a:cxn ang="0">
                  <a:pos x="T4" y="T5"/>
                </a:cxn>
                <a:cxn ang="0">
                  <a:pos x="T6" y="T7"/>
                </a:cxn>
                <a:cxn ang="0">
                  <a:pos x="T8" y="T9"/>
                </a:cxn>
              </a:cxnLst>
              <a:rect l="0" t="0" r="r" b="b"/>
              <a:pathLst>
                <a:path w="11" h="10">
                  <a:moveTo>
                    <a:pt x="4" y="9"/>
                  </a:moveTo>
                  <a:cubicBezTo>
                    <a:pt x="7" y="10"/>
                    <a:pt x="9" y="9"/>
                    <a:pt x="10" y="6"/>
                  </a:cubicBezTo>
                  <a:cubicBezTo>
                    <a:pt x="11" y="4"/>
                    <a:pt x="9" y="1"/>
                    <a:pt x="7" y="0"/>
                  </a:cubicBezTo>
                  <a:cubicBezTo>
                    <a:pt x="4" y="0"/>
                    <a:pt x="2" y="1"/>
                    <a:pt x="1" y="4"/>
                  </a:cubicBezTo>
                  <a:cubicBezTo>
                    <a:pt x="0" y="6"/>
                    <a:pt x="2" y="9"/>
                    <a:pt x="4" y="9"/>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2" name="Freeform 39">
              <a:extLst>
                <a:ext uri="{FF2B5EF4-FFF2-40B4-BE49-F238E27FC236}">
                  <a16:creationId xmlns:a16="http://schemas.microsoft.com/office/drawing/2014/main" id="{48DEFA8A-2099-4CB8-B57F-EA2103057A73}"/>
                </a:ext>
              </a:extLst>
            </p:cNvPr>
            <p:cNvSpPr>
              <a:spLocks/>
            </p:cNvSpPr>
            <p:nvPr/>
          </p:nvSpPr>
          <p:spPr bwMode="auto">
            <a:xfrm>
              <a:off x="1015999" y="2343150"/>
              <a:ext cx="44450" cy="39688"/>
            </a:xfrm>
            <a:custGeom>
              <a:avLst/>
              <a:gdLst>
                <a:gd name="T0" fmla="*/ 4 w 11"/>
                <a:gd name="T1" fmla="*/ 9 h 10"/>
                <a:gd name="T2" fmla="*/ 10 w 11"/>
                <a:gd name="T3" fmla="*/ 6 h 10"/>
                <a:gd name="T4" fmla="*/ 7 w 11"/>
                <a:gd name="T5" fmla="*/ 0 h 10"/>
                <a:gd name="T6" fmla="*/ 1 w 11"/>
                <a:gd name="T7" fmla="*/ 4 h 10"/>
                <a:gd name="T8" fmla="*/ 4 w 11"/>
                <a:gd name="T9" fmla="*/ 9 h 10"/>
              </a:gdLst>
              <a:ahLst/>
              <a:cxnLst>
                <a:cxn ang="0">
                  <a:pos x="T0" y="T1"/>
                </a:cxn>
                <a:cxn ang="0">
                  <a:pos x="T2" y="T3"/>
                </a:cxn>
                <a:cxn ang="0">
                  <a:pos x="T4" y="T5"/>
                </a:cxn>
                <a:cxn ang="0">
                  <a:pos x="T6" y="T7"/>
                </a:cxn>
                <a:cxn ang="0">
                  <a:pos x="T8" y="T9"/>
                </a:cxn>
              </a:cxnLst>
              <a:rect l="0" t="0" r="r" b="b"/>
              <a:pathLst>
                <a:path w="11" h="10">
                  <a:moveTo>
                    <a:pt x="4" y="9"/>
                  </a:moveTo>
                  <a:cubicBezTo>
                    <a:pt x="7" y="10"/>
                    <a:pt x="9" y="9"/>
                    <a:pt x="10" y="6"/>
                  </a:cubicBezTo>
                  <a:cubicBezTo>
                    <a:pt x="11" y="4"/>
                    <a:pt x="9" y="1"/>
                    <a:pt x="7" y="0"/>
                  </a:cubicBezTo>
                  <a:cubicBezTo>
                    <a:pt x="4" y="0"/>
                    <a:pt x="2" y="1"/>
                    <a:pt x="1" y="4"/>
                  </a:cubicBezTo>
                  <a:cubicBezTo>
                    <a:pt x="0" y="6"/>
                    <a:pt x="2" y="9"/>
                    <a:pt x="4" y="9"/>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3" name="Freeform 40">
              <a:extLst>
                <a:ext uri="{FF2B5EF4-FFF2-40B4-BE49-F238E27FC236}">
                  <a16:creationId xmlns:a16="http://schemas.microsoft.com/office/drawing/2014/main" id="{EE0AB3A9-02F5-4ED6-A07C-4A7D00AEEC97}"/>
                </a:ext>
              </a:extLst>
            </p:cNvPr>
            <p:cNvSpPr>
              <a:spLocks/>
            </p:cNvSpPr>
            <p:nvPr/>
          </p:nvSpPr>
          <p:spPr bwMode="auto">
            <a:xfrm>
              <a:off x="1015999" y="2343150"/>
              <a:ext cx="44450" cy="39688"/>
            </a:xfrm>
            <a:custGeom>
              <a:avLst/>
              <a:gdLst>
                <a:gd name="T0" fmla="*/ 4 w 11"/>
                <a:gd name="T1" fmla="*/ 9 h 10"/>
                <a:gd name="T2" fmla="*/ 10 w 11"/>
                <a:gd name="T3" fmla="*/ 6 h 10"/>
                <a:gd name="T4" fmla="*/ 7 w 11"/>
                <a:gd name="T5" fmla="*/ 0 h 10"/>
                <a:gd name="T6" fmla="*/ 1 w 11"/>
                <a:gd name="T7" fmla="*/ 4 h 10"/>
                <a:gd name="T8" fmla="*/ 4 w 11"/>
                <a:gd name="T9" fmla="*/ 9 h 10"/>
              </a:gdLst>
              <a:ahLst/>
              <a:cxnLst>
                <a:cxn ang="0">
                  <a:pos x="T0" y="T1"/>
                </a:cxn>
                <a:cxn ang="0">
                  <a:pos x="T2" y="T3"/>
                </a:cxn>
                <a:cxn ang="0">
                  <a:pos x="T4" y="T5"/>
                </a:cxn>
                <a:cxn ang="0">
                  <a:pos x="T6" y="T7"/>
                </a:cxn>
                <a:cxn ang="0">
                  <a:pos x="T8" y="T9"/>
                </a:cxn>
              </a:cxnLst>
              <a:rect l="0" t="0" r="r" b="b"/>
              <a:pathLst>
                <a:path w="11" h="10">
                  <a:moveTo>
                    <a:pt x="4" y="9"/>
                  </a:moveTo>
                  <a:cubicBezTo>
                    <a:pt x="7" y="10"/>
                    <a:pt x="9" y="9"/>
                    <a:pt x="10" y="6"/>
                  </a:cubicBezTo>
                  <a:cubicBezTo>
                    <a:pt x="11" y="4"/>
                    <a:pt x="9" y="1"/>
                    <a:pt x="7" y="0"/>
                  </a:cubicBezTo>
                  <a:cubicBezTo>
                    <a:pt x="4" y="0"/>
                    <a:pt x="2" y="1"/>
                    <a:pt x="1" y="4"/>
                  </a:cubicBezTo>
                  <a:cubicBezTo>
                    <a:pt x="0" y="6"/>
                    <a:pt x="2" y="9"/>
                    <a:pt x="4" y="9"/>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4" name="Freeform 41">
              <a:extLst>
                <a:ext uri="{FF2B5EF4-FFF2-40B4-BE49-F238E27FC236}">
                  <a16:creationId xmlns:a16="http://schemas.microsoft.com/office/drawing/2014/main" id="{AF789C3E-84AB-490E-A0D8-1689E7D1BFF6}"/>
                </a:ext>
              </a:extLst>
            </p:cNvPr>
            <p:cNvSpPr>
              <a:spLocks/>
            </p:cNvSpPr>
            <p:nvPr/>
          </p:nvSpPr>
          <p:spPr bwMode="auto">
            <a:xfrm>
              <a:off x="1015999" y="2343150"/>
              <a:ext cx="44450" cy="39688"/>
            </a:xfrm>
            <a:custGeom>
              <a:avLst/>
              <a:gdLst>
                <a:gd name="T0" fmla="*/ 4 w 11"/>
                <a:gd name="T1" fmla="*/ 9 h 10"/>
                <a:gd name="T2" fmla="*/ 10 w 11"/>
                <a:gd name="T3" fmla="*/ 6 h 10"/>
                <a:gd name="T4" fmla="*/ 7 w 11"/>
                <a:gd name="T5" fmla="*/ 0 h 10"/>
                <a:gd name="T6" fmla="*/ 1 w 11"/>
                <a:gd name="T7" fmla="*/ 4 h 10"/>
                <a:gd name="T8" fmla="*/ 4 w 11"/>
                <a:gd name="T9" fmla="*/ 9 h 10"/>
              </a:gdLst>
              <a:ahLst/>
              <a:cxnLst>
                <a:cxn ang="0">
                  <a:pos x="T0" y="T1"/>
                </a:cxn>
                <a:cxn ang="0">
                  <a:pos x="T2" y="T3"/>
                </a:cxn>
                <a:cxn ang="0">
                  <a:pos x="T4" y="T5"/>
                </a:cxn>
                <a:cxn ang="0">
                  <a:pos x="T6" y="T7"/>
                </a:cxn>
                <a:cxn ang="0">
                  <a:pos x="T8" y="T9"/>
                </a:cxn>
              </a:cxnLst>
              <a:rect l="0" t="0" r="r" b="b"/>
              <a:pathLst>
                <a:path w="11" h="10">
                  <a:moveTo>
                    <a:pt x="4" y="9"/>
                  </a:moveTo>
                  <a:cubicBezTo>
                    <a:pt x="7" y="10"/>
                    <a:pt x="9" y="9"/>
                    <a:pt x="10" y="6"/>
                  </a:cubicBezTo>
                  <a:cubicBezTo>
                    <a:pt x="11" y="4"/>
                    <a:pt x="9" y="1"/>
                    <a:pt x="7" y="0"/>
                  </a:cubicBezTo>
                  <a:cubicBezTo>
                    <a:pt x="4" y="0"/>
                    <a:pt x="2" y="1"/>
                    <a:pt x="1" y="4"/>
                  </a:cubicBezTo>
                  <a:cubicBezTo>
                    <a:pt x="0" y="6"/>
                    <a:pt x="2" y="9"/>
                    <a:pt x="4" y="9"/>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5" name="Freeform 43">
              <a:extLst>
                <a:ext uri="{FF2B5EF4-FFF2-40B4-BE49-F238E27FC236}">
                  <a16:creationId xmlns:a16="http://schemas.microsoft.com/office/drawing/2014/main" id="{4DAB8B89-81A9-4A9D-A9F1-D2BD9736481A}"/>
                </a:ext>
              </a:extLst>
            </p:cNvPr>
            <p:cNvSpPr>
              <a:spLocks/>
            </p:cNvSpPr>
            <p:nvPr/>
          </p:nvSpPr>
          <p:spPr bwMode="auto">
            <a:xfrm>
              <a:off x="1504948" y="2339975"/>
              <a:ext cx="55563" cy="987425"/>
            </a:xfrm>
            <a:custGeom>
              <a:avLst/>
              <a:gdLst>
                <a:gd name="T0" fmla="*/ 7 w 14"/>
                <a:gd name="T1" fmla="*/ 2 h 249"/>
                <a:gd name="T2" fmla="*/ 3 w 14"/>
                <a:gd name="T3" fmla="*/ 0 h 249"/>
                <a:gd name="T4" fmla="*/ 0 w 14"/>
                <a:gd name="T5" fmla="*/ 244 h 249"/>
                <a:gd name="T6" fmla="*/ 14 w 14"/>
                <a:gd name="T7" fmla="*/ 244 h 249"/>
                <a:gd name="T8" fmla="*/ 11 w 14"/>
                <a:gd name="T9" fmla="*/ 0 h 249"/>
                <a:gd name="T10" fmla="*/ 7 w 14"/>
                <a:gd name="T11" fmla="*/ 2 h 249"/>
              </a:gdLst>
              <a:ahLst/>
              <a:cxnLst>
                <a:cxn ang="0">
                  <a:pos x="T0" y="T1"/>
                </a:cxn>
                <a:cxn ang="0">
                  <a:pos x="T2" y="T3"/>
                </a:cxn>
                <a:cxn ang="0">
                  <a:pos x="T4" y="T5"/>
                </a:cxn>
                <a:cxn ang="0">
                  <a:pos x="T6" y="T7"/>
                </a:cxn>
                <a:cxn ang="0">
                  <a:pos x="T8" y="T9"/>
                </a:cxn>
                <a:cxn ang="0">
                  <a:pos x="T10" y="T11"/>
                </a:cxn>
              </a:cxnLst>
              <a:rect l="0" t="0" r="r" b="b"/>
              <a:pathLst>
                <a:path w="14" h="249">
                  <a:moveTo>
                    <a:pt x="7" y="2"/>
                  </a:moveTo>
                  <a:cubicBezTo>
                    <a:pt x="5" y="2"/>
                    <a:pt x="4" y="1"/>
                    <a:pt x="3" y="0"/>
                  </a:cubicBezTo>
                  <a:cubicBezTo>
                    <a:pt x="3" y="0"/>
                    <a:pt x="0" y="239"/>
                    <a:pt x="0" y="244"/>
                  </a:cubicBezTo>
                  <a:cubicBezTo>
                    <a:pt x="0" y="249"/>
                    <a:pt x="14" y="247"/>
                    <a:pt x="14" y="244"/>
                  </a:cubicBezTo>
                  <a:cubicBezTo>
                    <a:pt x="14" y="241"/>
                    <a:pt x="11" y="0"/>
                    <a:pt x="11" y="0"/>
                  </a:cubicBezTo>
                  <a:cubicBezTo>
                    <a:pt x="10" y="1"/>
                    <a:pt x="9" y="2"/>
                    <a:pt x="7" y="2"/>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6" name="Freeform 44">
              <a:extLst>
                <a:ext uri="{FF2B5EF4-FFF2-40B4-BE49-F238E27FC236}">
                  <a16:creationId xmlns:a16="http://schemas.microsoft.com/office/drawing/2014/main" id="{0DD897B3-48FE-458B-B823-F9F52E3D1C3C}"/>
                </a:ext>
              </a:extLst>
            </p:cNvPr>
            <p:cNvSpPr>
              <a:spLocks/>
            </p:cNvSpPr>
            <p:nvPr/>
          </p:nvSpPr>
          <p:spPr bwMode="auto">
            <a:xfrm>
              <a:off x="1504948" y="2339975"/>
              <a:ext cx="55563" cy="987425"/>
            </a:xfrm>
            <a:custGeom>
              <a:avLst/>
              <a:gdLst>
                <a:gd name="T0" fmla="*/ 7 w 14"/>
                <a:gd name="T1" fmla="*/ 2 h 249"/>
                <a:gd name="T2" fmla="*/ 3 w 14"/>
                <a:gd name="T3" fmla="*/ 0 h 249"/>
                <a:gd name="T4" fmla="*/ 0 w 14"/>
                <a:gd name="T5" fmla="*/ 244 h 249"/>
                <a:gd name="T6" fmla="*/ 14 w 14"/>
                <a:gd name="T7" fmla="*/ 244 h 249"/>
                <a:gd name="T8" fmla="*/ 11 w 14"/>
                <a:gd name="T9" fmla="*/ 0 h 249"/>
                <a:gd name="T10" fmla="*/ 7 w 14"/>
                <a:gd name="T11" fmla="*/ 2 h 249"/>
              </a:gdLst>
              <a:ahLst/>
              <a:cxnLst>
                <a:cxn ang="0">
                  <a:pos x="T0" y="T1"/>
                </a:cxn>
                <a:cxn ang="0">
                  <a:pos x="T2" y="T3"/>
                </a:cxn>
                <a:cxn ang="0">
                  <a:pos x="T4" y="T5"/>
                </a:cxn>
                <a:cxn ang="0">
                  <a:pos x="T6" y="T7"/>
                </a:cxn>
                <a:cxn ang="0">
                  <a:pos x="T8" y="T9"/>
                </a:cxn>
                <a:cxn ang="0">
                  <a:pos x="T10" y="T11"/>
                </a:cxn>
              </a:cxnLst>
              <a:rect l="0" t="0" r="r" b="b"/>
              <a:pathLst>
                <a:path w="14" h="249">
                  <a:moveTo>
                    <a:pt x="7" y="2"/>
                  </a:moveTo>
                  <a:cubicBezTo>
                    <a:pt x="5" y="2"/>
                    <a:pt x="4" y="1"/>
                    <a:pt x="3" y="0"/>
                  </a:cubicBezTo>
                  <a:cubicBezTo>
                    <a:pt x="3" y="0"/>
                    <a:pt x="0" y="239"/>
                    <a:pt x="0" y="244"/>
                  </a:cubicBezTo>
                  <a:cubicBezTo>
                    <a:pt x="0" y="249"/>
                    <a:pt x="14" y="247"/>
                    <a:pt x="14" y="244"/>
                  </a:cubicBezTo>
                  <a:cubicBezTo>
                    <a:pt x="14" y="241"/>
                    <a:pt x="11" y="0"/>
                    <a:pt x="11" y="0"/>
                  </a:cubicBezTo>
                  <a:cubicBezTo>
                    <a:pt x="10" y="1"/>
                    <a:pt x="9" y="2"/>
                    <a:pt x="7" y="2"/>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7" name="Freeform 45">
              <a:extLst>
                <a:ext uri="{FF2B5EF4-FFF2-40B4-BE49-F238E27FC236}">
                  <a16:creationId xmlns:a16="http://schemas.microsoft.com/office/drawing/2014/main" id="{95EE0D11-32CA-43E9-A8FA-23C954249906}"/>
                </a:ext>
              </a:extLst>
            </p:cNvPr>
            <p:cNvSpPr>
              <a:spLocks/>
            </p:cNvSpPr>
            <p:nvPr/>
          </p:nvSpPr>
          <p:spPr bwMode="auto">
            <a:xfrm>
              <a:off x="1504948" y="2339975"/>
              <a:ext cx="55563" cy="987425"/>
            </a:xfrm>
            <a:custGeom>
              <a:avLst/>
              <a:gdLst>
                <a:gd name="T0" fmla="*/ 7 w 14"/>
                <a:gd name="T1" fmla="*/ 2 h 249"/>
                <a:gd name="T2" fmla="*/ 3 w 14"/>
                <a:gd name="T3" fmla="*/ 0 h 249"/>
                <a:gd name="T4" fmla="*/ 0 w 14"/>
                <a:gd name="T5" fmla="*/ 244 h 249"/>
                <a:gd name="T6" fmla="*/ 14 w 14"/>
                <a:gd name="T7" fmla="*/ 244 h 249"/>
                <a:gd name="T8" fmla="*/ 11 w 14"/>
                <a:gd name="T9" fmla="*/ 0 h 249"/>
                <a:gd name="T10" fmla="*/ 7 w 14"/>
                <a:gd name="T11" fmla="*/ 2 h 249"/>
              </a:gdLst>
              <a:ahLst/>
              <a:cxnLst>
                <a:cxn ang="0">
                  <a:pos x="T0" y="T1"/>
                </a:cxn>
                <a:cxn ang="0">
                  <a:pos x="T2" y="T3"/>
                </a:cxn>
                <a:cxn ang="0">
                  <a:pos x="T4" y="T5"/>
                </a:cxn>
                <a:cxn ang="0">
                  <a:pos x="T6" y="T7"/>
                </a:cxn>
                <a:cxn ang="0">
                  <a:pos x="T8" y="T9"/>
                </a:cxn>
                <a:cxn ang="0">
                  <a:pos x="T10" y="T11"/>
                </a:cxn>
              </a:cxnLst>
              <a:rect l="0" t="0" r="r" b="b"/>
              <a:pathLst>
                <a:path w="14" h="249">
                  <a:moveTo>
                    <a:pt x="7" y="2"/>
                  </a:moveTo>
                  <a:cubicBezTo>
                    <a:pt x="5" y="2"/>
                    <a:pt x="4" y="1"/>
                    <a:pt x="3" y="0"/>
                  </a:cubicBezTo>
                  <a:cubicBezTo>
                    <a:pt x="3" y="0"/>
                    <a:pt x="0" y="239"/>
                    <a:pt x="0" y="244"/>
                  </a:cubicBezTo>
                  <a:cubicBezTo>
                    <a:pt x="0" y="249"/>
                    <a:pt x="14" y="247"/>
                    <a:pt x="14" y="244"/>
                  </a:cubicBezTo>
                  <a:cubicBezTo>
                    <a:pt x="14" y="241"/>
                    <a:pt x="11" y="0"/>
                    <a:pt x="11" y="0"/>
                  </a:cubicBezTo>
                  <a:cubicBezTo>
                    <a:pt x="10" y="1"/>
                    <a:pt x="9" y="2"/>
                    <a:pt x="7" y="2"/>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8" name="Freeform 46">
              <a:extLst>
                <a:ext uri="{FF2B5EF4-FFF2-40B4-BE49-F238E27FC236}">
                  <a16:creationId xmlns:a16="http://schemas.microsoft.com/office/drawing/2014/main" id="{E2075CB4-005C-4B91-B56F-8E5FEB0CB7EE}"/>
                </a:ext>
              </a:extLst>
            </p:cNvPr>
            <p:cNvSpPr>
              <a:spLocks/>
            </p:cNvSpPr>
            <p:nvPr/>
          </p:nvSpPr>
          <p:spPr bwMode="auto">
            <a:xfrm>
              <a:off x="1504948" y="2339975"/>
              <a:ext cx="55563" cy="987425"/>
            </a:xfrm>
            <a:custGeom>
              <a:avLst/>
              <a:gdLst>
                <a:gd name="T0" fmla="*/ 7 w 14"/>
                <a:gd name="T1" fmla="*/ 2 h 249"/>
                <a:gd name="T2" fmla="*/ 3 w 14"/>
                <a:gd name="T3" fmla="*/ 0 h 249"/>
                <a:gd name="T4" fmla="*/ 0 w 14"/>
                <a:gd name="T5" fmla="*/ 244 h 249"/>
                <a:gd name="T6" fmla="*/ 14 w 14"/>
                <a:gd name="T7" fmla="*/ 244 h 249"/>
                <a:gd name="T8" fmla="*/ 11 w 14"/>
                <a:gd name="T9" fmla="*/ 0 h 249"/>
                <a:gd name="T10" fmla="*/ 7 w 14"/>
                <a:gd name="T11" fmla="*/ 2 h 249"/>
              </a:gdLst>
              <a:ahLst/>
              <a:cxnLst>
                <a:cxn ang="0">
                  <a:pos x="T0" y="T1"/>
                </a:cxn>
                <a:cxn ang="0">
                  <a:pos x="T2" y="T3"/>
                </a:cxn>
                <a:cxn ang="0">
                  <a:pos x="T4" y="T5"/>
                </a:cxn>
                <a:cxn ang="0">
                  <a:pos x="T6" y="T7"/>
                </a:cxn>
                <a:cxn ang="0">
                  <a:pos x="T8" y="T9"/>
                </a:cxn>
                <a:cxn ang="0">
                  <a:pos x="T10" y="T11"/>
                </a:cxn>
              </a:cxnLst>
              <a:rect l="0" t="0" r="r" b="b"/>
              <a:pathLst>
                <a:path w="14" h="249">
                  <a:moveTo>
                    <a:pt x="7" y="2"/>
                  </a:moveTo>
                  <a:cubicBezTo>
                    <a:pt x="5" y="2"/>
                    <a:pt x="4" y="1"/>
                    <a:pt x="3" y="0"/>
                  </a:cubicBezTo>
                  <a:cubicBezTo>
                    <a:pt x="3" y="0"/>
                    <a:pt x="0" y="239"/>
                    <a:pt x="0" y="244"/>
                  </a:cubicBezTo>
                  <a:cubicBezTo>
                    <a:pt x="0" y="249"/>
                    <a:pt x="14" y="247"/>
                    <a:pt x="14" y="244"/>
                  </a:cubicBezTo>
                  <a:cubicBezTo>
                    <a:pt x="14" y="241"/>
                    <a:pt x="11" y="0"/>
                    <a:pt x="11" y="0"/>
                  </a:cubicBezTo>
                  <a:cubicBezTo>
                    <a:pt x="10" y="1"/>
                    <a:pt x="9" y="2"/>
                    <a:pt x="7" y="2"/>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9" name="Freeform 48">
              <a:extLst>
                <a:ext uri="{FF2B5EF4-FFF2-40B4-BE49-F238E27FC236}">
                  <a16:creationId xmlns:a16="http://schemas.microsoft.com/office/drawing/2014/main" id="{D90BAEC8-BC33-424B-AAAD-62A7995B48B3}"/>
                </a:ext>
              </a:extLst>
            </p:cNvPr>
            <p:cNvSpPr>
              <a:spLocks/>
            </p:cNvSpPr>
            <p:nvPr/>
          </p:nvSpPr>
          <p:spPr bwMode="auto">
            <a:xfrm>
              <a:off x="1517648" y="2327275"/>
              <a:ext cx="290512" cy="587375"/>
            </a:xfrm>
            <a:custGeom>
              <a:avLst/>
              <a:gdLst>
                <a:gd name="T0" fmla="*/ 43 w 73"/>
                <a:gd name="T1" fmla="*/ 71 h 148"/>
                <a:gd name="T2" fmla="*/ 4 w 73"/>
                <a:gd name="T3" fmla="*/ 2 h 148"/>
                <a:gd name="T4" fmla="*/ 30 w 73"/>
                <a:gd name="T5" fmla="*/ 77 h 148"/>
                <a:gd name="T6" fmla="*/ 70 w 73"/>
                <a:gd name="T7" fmla="*/ 146 h 148"/>
                <a:gd name="T8" fmla="*/ 43 w 73"/>
                <a:gd name="T9" fmla="*/ 71 h 148"/>
              </a:gdLst>
              <a:ahLst/>
              <a:cxnLst>
                <a:cxn ang="0">
                  <a:pos x="T0" y="T1"/>
                </a:cxn>
                <a:cxn ang="0">
                  <a:pos x="T2" y="T3"/>
                </a:cxn>
                <a:cxn ang="0">
                  <a:pos x="T4" y="T5"/>
                </a:cxn>
                <a:cxn ang="0">
                  <a:pos x="T6" y="T7"/>
                </a:cxn>
                <a:cxn ang="0">
                  <a:pos x="T8" y="T9"/>
                </a:cxn>
              </a:cxnLst>
              <a:rect l="0" t="0" r="r" b="b"/>
              <a:pathLst>
                <a:path w="73" h="148">
                  <a:moveTo>
                    <a:pt x="43" y="71"/>
                  </a:moveTo>
                  <a:cubicBezTo>
                    <a:pt x="24" y="31"/>
                    <a:pt x="7" y="0"/>
                    <a:pt x="4" y="2"/>
                  </a:cubicBezTo>
                  <a:cubicBezTo>
                    <a:pt x="0" y="3"/>
                    <a:pt x="12" y="37"/>
                    <a:pt x="30" y="77"/>
                  </a:cubicBezTo>
                  <a:cubicBezTo>
                    <a:pt x="49" y="117"/>
                    <a:pt x="66" y="148"/>
                    <a:pt x="70" y="146"/>
                  </a:cubicBezTo>
                  <a:cubicBezTo>
                    <a:pt x="73" y="145"/>
                    <a:pt x="61" y="111"/>
                    <a:pt x="43" y="71"/>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50" name="Freeform 49">
              <a:extLst>
                <a:ext uri="{FF2B5EF4-FFF2-40B4-BE49-F238E27FC236}">
                  <a16:creationId xmlns:a16="http://schemas.microsoft.com/office/drawing/2014/main" id="{F73D6B5B-28A9-4749-97D9-AC233335024B}"/>
                </a:ext>
              </a:extLst>
            </p:cNvPr>
            <p:cNvSpPr>
              <a:spLocks/>
            </p:cNvSpPr>
            <p:nvPr/>
          </p:nvSpPr>
          <p:spPr bwMode="auto">
            <a:xfrm>
              <a:off x="1517648" y="2327275"/>
              <a:ext cx="290512" cy="587375"/>
            </a:xfrm>
            <a:custGeom>
              <a:avLst/>
              <a:gdLst>
                <a:gd name="T0" fmla="*/ 43 w 73"/>
                <a:gd name="T1" fmla="*/ 71 h 148"/>
                <a:gd name="T2" fmla="*/ 4 w 73"/>
                <a:gd name="T3" fmla="*/ 2 h 148"/>
                <a:gd name="T4" fmla="*/ 30 w 73"/>
                <a:gd name="T5" fmla="*/ 77 h 148"/>
                <a:gd name="T6" fmla="*/ 70 w 73"/>
                <a:gd name="T7" fmla="*/ 146 h 148"/>
                <a:gd name="T8" fmla="*/ 43 w 73"/>
                <a:gd name="T9" fmla="*/ 71 h 148"/>
              </a:gdLst>
              <a:ahLst/>
              <a:cxnLst>
                <a:cxn ang="0">
                  <a:pos x="T0" y="T1"/>
                </a:cxn>
                <a:cxn ang="0">
                  <a:pos x="T2" y="T3"/>
                </a:cxn>
                <a:cxn ang="0">
                  <a:pos x="T4" y="T5"/>
                </a:cxn>
                <a:cxn ang="0">
                  <a:pos x="T6" y="T7"/>
                </a:cxn>
                <a:cxn ang="0">
                  <a:pos x="T8" y="T9"/>
                </a:cxn>
              </a:cxnLst>
              <a:rect l="0" t="0" r="r" b="b"/>
              <a:pathLst>
                <a:path w="73" h="148">
                  <a:moveTo>
                    <a:pt x="43" y="71"/>
                  </a:moveTo>
                  <a:cubicBezTo>
                    <a:pt x="24" y="31"/>
                    <a:pt x="7" y="0"/>
                    <a:pt x="4" y="2"/>
                  </a:cubicBezTo>
                  <a:cubicBezTo>
                    <a:pt x="0" y="3"/>
                    <a:pt x="12" y="37"/>
                    <a:pt x="30" y="77"/>
                  </a:cubicBezTo>
                  <a:cubicBezTo>
                    <a:pt x="49" y="117"/>
                    <a:pt x="66" y="148"/>
                    <a:pt x="70" y="146"/>
                  </a:cubicBezTo>
                  <a:cubicBezTo>
                    <a:pt x="73" y="145"/>
                    <a:pt x="61" y="111"/>
                    <a:pt x="43" y="71"/>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51" name="Freeform 50">
              <a:extLst>
                <a:ext uri="{FF2B5EF4-FFF2-40B4-BE49-F238E27FC236}">
                  <a16:creationId xmlns:a16="http://schemas.microsoft.com/office/drawing/2014/main" id="{F360AA95-B92D-40CB-BAF5-11B5EA439C39}"/>
                </a:ext>
              </a:extLst>
            </p:cNvPr>
            <p:cNvSpPr>
              <a:spLocks/>
            </p:cNvSpPr>
            <p:nvPr/>
          </p:nvSpPr>
          <p:spPr bwMode="auto">
            <a:xfrm>
              <a:off x="1525586" y="1816100"/>
              <a:ext cx="388937" cy="531813"/>
            </a:xfrm>
            <a:custGeom>
              <a:avLst/>
              <a:gdLst>
                <a:gd name="T0" fmla="*/ 43 w 98"/>
                <a:gd name="T1" fmla="*/ 63 h 134"/>
                <a:gd name="T2" fmla="*/ 3 w 98"/>
                <a:gd name="T3" fmla="*/ 132 h 134"/>
                <a:gd name="T4" fmla="*/ 54 w 98"/>
                <a:gd name="T5" fmla="*/ 71 h 134"/>
                <a:gd name="T6" fmla="*/ 95 w 98"/>
                <a:gd name="T7" fmla="*/ 2 h 134"/>
                <a:gd name="T8" fmla="*/ 43 w 98"/>
                <a:gd name="T9" fmla="*/ 63 h 134"/>
              </a:gdLst>
              <a:ahLst/>
              <a:cxnLst>
                <a:cxn ang="0">
                  <a:pos x="T0" y="T1"/>
                </a:cxn>
                <a:cxn ang="0">
                  <a:pos x="T2" y="T3"/>
                </a:cxn>
                <a:cxn ang="0">
                  <a:pos x="T4" y="T5"/>
                </a:cxn>
                <a:cxn ang="0">
                  <a:pos x="T6" y="T7"/>
                </a:cxn>
                <a:cxn ang="0">
                  <a:pos x="T8" y="T9"/>
                </a:cxn>
              </a:cxnLst>
              <a:rect l="0" t="0" r="r" b="b"/>
              <a:pathLst>
                <a:path w="98" h="134">
                  <a:moveTo>
                    <a:pt x="43" y="63"/>
                  </a:moveTo>
                  <a:cubicBezTo>
                    <a:pt x="18" y="99"/>
                    <a:pt x="0" y="130"/>
                    <a:pt x="3" y="132"/>
                  </a:cubicBezTo>
                  <a:cubicBezTo>
                    <a:pt x="6" y="134"/>
                    <a:pt x="29" y="107"/>
                    <a:pt x="54" y="71"/>
                  </a:cubicBezTo>
                  <a:cubicBezTo>
                    <a:pt x="79" y="35"/>
                    <a:pt x="98" y="4"/>
                    <a:pt x="95" y="2"/>
                  </a:cubicBezTo>
                  <a:cubicBezTo>
                    <a:pt x="92" y="0"/>
                    <a:pt x="69" y="27"/>
                    <a:pt x="43" y="63"/>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52" name="Freeform 51">
              <a:extLst>
                <a:ext uri="{FF2B5EF4-FFF2-40B4-BE49-F238E27FC236}">
                  <a16:creationId xmlns:a16="http://schemas.microsoft.com/office/drawing/2014/main" id="{EE9807E9-5602-425E-8CF4-A0CCEF8C56BA}"/>
                </a:ext>
              </a:extLst>
            </p:cNvPr>
            <p:cNvSpPr>
              <a:spLocks/>
            </p:cNvSpPr>
            <p:nvPr/>
          </p:nvSpPr>
          <p:spPr bwMode="auto">
            <a:xfrm>
              <a:off x="1525586" y="1816099"/>
              <a:ext cx="388937" cy="531813"/>
            </a:xfrm>
            <a:custGeom>
              <a:avLst/>
              <a:gdLst>
                <a:gd name="T0" fmla="*/ 43 w 98"/>
                <a:gd name="T1" fmla="*/ 63 h 134"/>
                <a:gd name="T2" fmla="*/ 3 w 98"/>
                <a:gd name="T3" fmla="*/ 132 h 134"/>
                <a:gd name="T4" fmla="*/ 54 w 98"/>
                <a:gd name="T5" fmla="*/ 71 h 134"/>
                <a:gd name="T6" fmla="*/ 95 w 98"/>
                <a:gd name="T7" fmla="*/ 2 h 134"/>
                <a:gd name="T8" fmla="*/ 43 w 98"/>
                <a:gd name="T9" fmla="*/ 63 h 134"/>
              </a:gdLst>
              <a:ahLst/>
              <a:cxnLst>
                <a:cxn ang="0">
                  <a:pos x="T0" y="T1"/>
                </a:cxn>
                <a:cxn ang="0">
                  <a:pos x="T2" y="T3"/>
                </a:cxn>
                <a:cxn ang="0">
                  <a:pos x="T4" y="T5"/>
                </a:cxn>
                <a:cxn ang="0">
                  <a:pos x="T6" y="T7"/>
                </a:cxn>
                <a:cxn ang="0">
                  <a:pos x="T8" y="T9"/>
                </a:cxn>
              </a:cxnLst>
              <a:rect l="0" t="0" r="r" b="b"/>
              <a:pathLst>
                <a:path w="98" h="134">
                  <a:moveTo>
                    <a:pt x="43" y="63"/>
                  </a:moveTo>
                  <a:cubicBezTo>
                    <a:pt x="18" y="99"/>
                    <a:pt x="0" y="130"/>
                    <a:pt x="3" y="132"/>
                  </a:cubicBezTo>
                  <a:cubicBezTo>
                    <a:pt x="6" y="134"/>
                    <a:pt x="29" y="107"/>
                    <a:pt x="54" y="71"/>
                  </a:cubicBezTo>
                  <a:cubicBezTo>
                    <a:pt x="79" y="35"/>
                    <a:pt x="98" y="4"/>
                    <a:pt x="95" y="2"/>
                  </a:cubicBezTo>
                  <a:cubicBezTo>
                    <a:pt x="92" y="0"/>
                    <a:pt x="69" y="27"/>
                    <a:pt x="43" y="63"/>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53" name="Freeform 52">
              <a:extLst>
                <a:ext uri="{FF2B5EF4-FFF2-40B4-BE49-F238E27FC236}">
                  <a16:creationId xmlns:a16="http://schemas.microsoft.com/office/drawing/2014/main" id="{9698B6C1-27D7-42A7-B535-274B45CDF2AD}"/>
                </a:ext>
              </a:extLst>
            </p:cNvPr>
            <p:cNvSpPr>
              <a:spLocks/>
            </p:cNvSpPr>
            <p:nvPr/>
          </p:nvSpPr>
          <p:spPr bwMode="auto">
            <a:xfrm>
              <a:off x="912812" y="2260599"/>
              <a:ext cx="628649" cy="87313"/>
            </a:xfrm>
            <a:custGeom>
              <a:avLst/>
              <a:gdLst>
                <a:gd name="T0" fmla="*/ 80 w 158"/>
                <a:gd name="T1" fmla="*/ 5 h 22"/>
                <a:gd name="T2" fmla="*/ 0 w 158"/>
                <a:gd name="T3" fmla="*/ 4 h 22"/>
                <a:gd name="T4" fmla="*/ 79 w 158"/>
                <a:gd name="T5" fmla="*/ 18 h 22"/>
                <a:gd name="T6" fmla="*/ 158 w 158"/>
                <a:gd name="T7" fmla="*/ 19 h 22"/>
                <a:gd name="T8" fmla="*/ 158 w 158"/>
                <a:gd name="T9" fmla="*/ 18 h 22"/>
                <a:gd name="T10" fmla="*/ 80 w 158"/>
                <a:gd name="T11" fmla="*/ 5 h 22"/>
              </a:gdLst>
              <a:ahLst/>
              <a:cxnLst>
                <a:cxn ang="0">
                  <a:pos x="T0" y="T1"/>
                </a:cxn>
                <a:cxn ang="0">
                  <a:pos x="T2" y="T3"/>
                </a:cxn>
                <a:cxn ang="0">
                  <a:pos x="T4" y="T5"/>
                </a:cxn>
                <a:cxn ang="0">
                  <a:pos x="T6" y="T7"/>
                </a:cxn>
                <a:cxn ang="0">
                  <a:pos x="T8" y="T9"/>
                </a:cxn>
                <a:cxn ang="0">
                  <a:pos x="T10" y="T11"/>
                </a:cxn>
              </a:cxnLst>
              <a:rect l="0" t="0" r="r" b="b"/>
              <a:pathLst>
                <a:path w="158" h="22">
                  <a:moveTo>
                    <a:pt x="80" y="5"/>
                  </a:moveTo>
                  <a:cubicBezTo>
                    <a:pt x="36" y="0"/>
                    <a:pt x="0" y="0"/>
                    <a:pt x="0" y="4"/>
                  </a:cubicBezTo>
                  <a:cubicBezTo>
                    <a:pt x="0" y="7"/>
                    <a:pt x="35" y="14"/>
                    <a:pt x="79" y="18"/>
                  </a:cubicBezTo>
                  <a:cubicBezTo>
                    <a:pt x="122" y="22"/>
                    <a:pt x="158" y="22"/>
                    <a:pt x="158" y="19"/>
                  </a:cubicBezTo>
                  <a:cubicBezTo>
                    <a:pt x="158" y="18"/>
                    <a:pt x="158" y="18"/>
                    <a:pt x="158" y="18"/>
                  </a:cubicBezTo>
                  <a:cubicBezTo>
                    <a:pt x="152" y="14"/>
                    <a:pt x="120" y="8"/>
                    <a:pt x="80" y="5"/>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54" name="Freeform 53">
              <a:extLst>
                <a:ext uri="{FF2B5EF4-FFF2-40B4-BE49-F238E27FC236}">
                  <a16:creationId xmlns:a16="http://schemas.microsoft.com/office/drawing/2014/main" id="{C55CA2BF-F192-4B89-A33A-01351BB0248F}"/>
                </a:ext>
              </a:extLst>
            </p:cNvPr>
            <p:cNvSpPr>
              <a:spLocks/>
            </p:cNvSpPr>
            <p:nvPr/>
          </p:nvSpPr>
          <p:spPr bwMode="auto">
            <a:xfrm>
              <a:off x="912813" y="2260600"/>
              <a:ext cx="628649" cy="87313"/>
            </a:xfrm>
            <a:custGeom>
              <a:avLst/>
              <a:gdLst>
                <a:gd name="T0" fmla="*/ 80 w 158"/>
                <a:gd name="T1" fmla="*/ 5 h 22"/>
                <a:gd name="T2" fmla="*/ 0 w 158"/>
                <a:gd name="T3" fmla="*/ 4 h 22"/>
                <a:gd name="T4" fmla="*/ 79 w 158"/>
                <a:gd name="T5" fmla="*/ 18 h 22"/>
                <a:gd name="T6" fmla="*/ 158 w 158"/>
                <a:gd name="T7" fmla="*/ 19 h 22"/>
                <a:gd name="T8" fmla="*/ 158 w 158"/>
                <a:gd name="T9" fmla="*/ 18 h 22"/>
                <a:gd name="T10" fmla="*/ 80 w 158"/>
                <a:gd name="T11" fmla="*/ 5 h 22"/>
              </a:gdLst>
              <a:ahLst/>
              <a:cxnLst>
                <a:cxn ang="0">
                  <a:pos x="T0" y="T1"/>
                </a:cxn>
                <a:cxn ang="0">
                  <a:pos x="T2" y="T3"/>
                </a:cxn>
                <a:cxn ang="0">
                  <a:pos x="T4" y="T5"/>
                </a:cxn>
                <a:cxn ang="0">
                  <a:pos x="T6" y="T7"/>
                </a:cxn>
                <a:cxn ang="0">
                  <a:pos x="T8" y="T9"/>
                </a:cxn>
                <a:cxn ang="0">
                  <a:pos x="T10" y="T11"/>
                </a:cxn>
              </a:cxnLst>
              <a:rect l="0" t="0" r="r" b="b"/>
              <a:pathLst>
                <a:path w="158" h="22">
                  <a:moveTo>
                    <a:pt x="80" y="5"/>
                  </a:moveTo>
                  <a:cubicBezTo>
                    <a:pt x="36" y="0"/>
                    <a:pt x="0" y="0"/>
                    <a:pt x="0" y="4"/>
                  </a:cubicBezTo>
                  <a:cubicBezTo>
                    <a:pt x="0" y="7"/>
                    <a:pt x="35" y="14"/>
                    <a:pt x="79" y="18"/>
                  </a:cubicBezTo>
                  <a:cubicBezTo>
                    <a:pt x="122" y="22"/>
                    <a:pt x="158" y="22"/>
                    <a:pt x="158" y="19"/>
                  </a:cubicBezTo>
                  <a:cubicBezTo>
                    <a:pt x="158" y="18"/>
                    <a:pt x="158" y="18"/>
                    <a:pt x="158" y="18"/>
                  </a:cubicBezTo>
                  <a:cubicBezTo>
                    <a:pt x="152" y="14"/>
                    <a:pt x="120" y="8"/>
                    <a:pt x="80" y="5"/>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55" name="Freeform 54">
              <a:extLst>
                <a:ext uri="{FF2B5EF4-FFF2-40B4-BE49-F238E27FC236}">
                  <a16:creationId xmlns:a16="http://schemas.microsoft.com/office/drawing/2014/main" id="{125A5AC2-5DD2-49C2-B260-861632AE3A93}"/>
                </a:ext>
              </a:extLst>
            </p:cNvPr>
            <p:cNvSpPr>
              <a:spLocks/>
            </p:cNvSpPr>
            <p:nvPr/>
          </p:nvSpPr>
          <p:spPr bwMode="auto">
            <a:xfrm>
              <a:off x="1470024" y="2771775"/>
              <a:ext cx="0" cy="4763"/>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0"/>
                    <a:pt x="0" y="0"/>
                    <a:pt x="0" y="0"/>
                  </a:cubicBezTo>
                  <a:cubicBezTo>
                    <a:pt x="0" y="0"/>
                    <a:pt x="0" y="0"/>
                    <a:pt x="0" y="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56" name="Freeform 55">
              <a:extLst>
                <a:ext uri="{FF2B5EF4-FFF2-40B4-BE49-F238E27FC236}">
                  <a16:creationId xmlns:a16="http://schemas.microsoft.com/office/drawing/2014/main" id="{629DED74-B37B-4A4B-9DF6-A9B931350971}"/>
                </a:ext>
              </a:extLst>
            </p:cNvPr>
            <p:cNvSpPr>
              <a:spLocks/>
            </p:cNvSpPr>
            <p:nvPr/>
          </p:nvSpPr>
          <p:spPr bwMode="auto">
            <a:xfrm>
              <a:off x="1470024" y="2771775"/>
              <a:ext cx="0" cy="4763"/>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0"/>
                    <a:pt x="0" y="0"/>
                    <a:pt x="0" y="0"/>
                  </a:cubicBezTo>
                  <a:cubicBezTo>
                    <a:pt x="0" y="0"/>
                    <a:pt x="0" y="0"/>
                    <a:pt x="0" y="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57" name="Freeform 56">
              <a:extLst>
                <a:ext uri="{FF2B5EF4-FFF2-40B4-BE49-F238E27FC236}">
                  <a16:creationId xmlns:a16="http://schemas.microsoft.com/office/drawing/2014/main" id="{6662EE04-193C-47B2-ACD2-A2E5627A4B96}"/>
                </a:ext>
              </a:extLst>
            </p:cNvPr>
            <p:cNvSpPr>
              <a:spLocks/>
            </p:cNvSpPr>
            <p:nvPr/>
          </p:nvSpPr>
          <p:spPr bwMode="auto">
            <a:xfrm>
              <a:off x="1470024" y="2771775"/>
              <a:ext cx="0" cy="4763"/>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0"/>
                    <a:pt x="0" y="0"/>
                    <a:pt x="0" y="0"/>
                  </a:cubicBezTo>
                  <a:cubicBezTo>
                    <a:pt x="0" y="0"/>
                    <a:pt x="0" y="0"/>
                    <a:pt x="0" y="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58" name="Freeform 57">
              <a:extLst>
                <a:ext uri="{FF2B5EF4-FFF2-40B4-BE49-F238E27FC236}">
                  <a16:creationId xmlns:a16="http://schemas.microsoft.com/office/drawing/2014/main" id="{A0CAC7ED-7901-47AC-9860-6618C8FF5476}"/>
                </a:ext>
              </a:extLst>
            </p:cNvPr>
            <p:cNvSpPr>
              <a:spLocks/>
            </p:cNvSpPr>
            <p:nvPr/>
          </p:nvSpPr>
          <p:spPr bwMode="auto">
            <a:xfrm>
              <a:off x="1470024" y="2771775"/>
              <a:ext cx="0" cy="4763"/>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0"/>
                    <a:pt x="0" y="0"/>
                    <a:pt x="0" y="0"/>
                  </a:cubicBezTo>
                  <a:cubicBezTo>
                    <a:pt x="0" y="0"/>
                    <a:pt x="0" y="0"/>
                    <a:pt x="0" y="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59" name="Rectangle 58">
              <a:extLst>
                <a:ext uri="{FF2B5EF4-FFF2-40B4-BE49-F238E27FC236}">
                  <a16:creationId xmlns:a16="http://schemas.microsoft.com/office/drawing/2014/main" id="{A55A3C7E-FE5A-49D6-9385-AF0E35B4F273}"/>
                </a:ext>
              </a:extLst>
            </p:cNvPr>
            <p:cNvSpPr>
              <a:spLocks noChangeArrowheads="1"/>
            </p:cNvSpPr>
            <p:nvPr/>
          </p:nvSpPr>
          <p:spPr bwMode="auto">
            <a:xfrm>
              <a:off x="1465262" y="2771775"/>
              <a:ext cx="4763" cy="4763"/>
            </a:xfrm>
            <a:prstGeom prst="rect">
              <a:avLst/>
            </a:pr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0" name="Freeform 59">
              <a:extLst>
                <a:ext uri="{FF2B5EF4-FFF2-40B4-BE49-F238E27FC236}">
                  <a16:creationId xmlns:a16="http://schemas.microsoft.com/office/drawing/2014/main" id="{E0B9962E-651F-4D8B-93D4-5C26B69A4B1B}"/>
                </a:ext>
              </a:extLst>
            </p:cNvPr>
            <p:cNvSpPr>
              <a:spLocks/>
            </p:cNvSpPr>
            <p:nvPr/>
          </p:nvSpPr>
          <p:spPr bwMode="auto">
            <a:xfrm>
              <a:off x="1501774" y="2295525"/>
              <a:ext cx="66675" cy="68263"/>
            </a:xfrm>
            <a:custGeom>
              <a:avLst/>
              <a:gdLst>
                <a:gd name="T0" fmla="*/ 2 w 17"/>
                <a:gd name="T1" fmla="*/ 12 h 17"/>
                <a:gd name="T2" fmla="*/ 12 w 17"/>
                <a:gd name="T3" fmla="*/ 15 h 17"/>
                <a:gd name="T4" fmla="*/ 15 w 17"/>
                <a:gd name="T5" fmla="*/ 5 h 17"/>
                <a:gd name="T6" fmla="*/ 5 w 17"/>
                <a:gd name="T7" fmla="*/ 2 h 17"/>
                <a:gd name="T8" fmla="*/ 2 w 17"/>
                <a:gd name="T9" fmla="*/ 12 h 17"/>
              </a:gdLst>
              <a:ahLst/>
              <a:cxnLst>
                <a:cxn ang="0">
                  <a:pos x="T0" y="T1"/>
                </a:cxn>
                <a:cxn ang="0">
                  <a:pos x="T2" y="T3"/>
                </a:cxn>
                <a:cxn ang="0">
                  <a:pos x="T4" y="T5"/>
                </a:cxn>
                <a:cxn ang="0">
                  <a:pos x="T6" y="T7"/>
                </a:cxn>
                <a:cxn ang="0">
                  <a:pos x="T8" y="T9"/>
                </a:cxn>
              </a:cxnLst>
              <a:rect l="0" t="0" r="r" b="b"/>
              <a:pathLst>
                <a:path w="17" h="17">
                  <a:moveTo>
                    <a:pt x="2" y="12"/>
                  </a:moveTo>
                  <a:cubicBezTo>
                    <a:pt x="4" y="16"/>
                    <a:pt x="9" y="17"/>
                    <a:pt x="12" y="15"/>
                  </a:cubicBezTo>
                  <a:cubicBezTo>
                    <a:pt x="16" y="13"/>
                    <a:pt x="17" y="8"/>
                    <a:pt x="15" y="5"/>
                  </a:cubicBezTo>
                  <a:cubicBezTo>
                    <a:pt x="13" y="1"/>
                    <a:pt x="8" y="0"/>
                    <a:pt x="5" y="2"/>
                  </a:cubicBezTo>
                  <a:cubicBezTo>
                    <a:pt x="1" y="4"/>
                    <a:pt x="0" y="9"/>
                    <a:pt x="2" y="12"/>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1" name="Freeform 60">
              <a:extLst>
                <a:ext uri="{FF2B5EF4-FFF2-40B4-BE49-F238E27FC236}">
                  <a16:creationId xmlns:a16="http://schemas.microsoft.com/office/drawing/2014/main" id="{6F51296D-D741-43FE-828D-76A888019BE0}"/>
                </a:ext>
              </a:extLst>
            </p:cNvPr>
            <p:cNvSpPr>
              <a:spLocks/>
            </p:cNvSpPr>
            <p:nvPr/>
          </p:nvSpPr>
          <p:spPr bwMode="auto">
            <a:xfrm>
              <a:off x="1501774" y="2295525"/>
              <a:ext cx="66675" cy="68263"/>
            </a:xfrm>
            <a:custGeom>
              <a:avLst/>
              <a:gdLst>
                <a:gd name="T0" fmla="*/ 2 w 17"/>
                <a:gd name="T1" fmla="*/ 12 h 17"/>
                <a:gd name="T2" fmla="*/ 12 w 17"/>
                <a:gd name="T3" fmla="*/ 15 h 17"/>
                <a:gd name="T4" fmla="*/ 15 w 17"/>
                <a:gd name="T5" fmla="*/ 5 h 17"/>
                <a:gd name="T6" fmla="*/ 5 w 17"/>
                <a:gd name="T7" fmla="*/ 2 h 17"/>
                <a:gd name="T8" fmla="*/ 2 w 17"/>
                <a:gd name="T9" fmla="*/ 12 h 17"/>
              </a:gdLst>
              <a:ahLst/>
              <a:cxnLst>
                <a:cxn ang="0">
                  <a:pos x="T0" y="T1"/>
                </a:cxn>
                <a:cxn ang="0">
                  <a:pos x="T2" y="T3"/>
                </a:cxn>
                <a:cxn ang="0">
                  <a:pos x="T4" y="T5"/>
                </a:cxn>
                <a:cxn ang="0">
                  <a:pos x="T6" y="T7"/>
                </a:cxn>
                <a:cxn ang="0">
                  <a:pos x="T8" y="T9"/>
                </a:cxn>
              </a:cxnLst>
              <a:rect l="0" t="0" r="r" b="b"/>
              <a:pathLst>
                <a:path w="17" h="17">
                  <a:moveTo>
                    <a:pt x="2" y="12"/>
                  </a:moveTo>
                  <a:cubicBezTo>
                    <a:pt x="4" y="16"/>
                    <a:pt x="9" y="17"/>
                    <a:pt x="12" y="15"/>
                  </a:cubicBezTo>
                  <a:cubicBezTo>
                    <a:pt x="16" y="13"/>
                    <a:pt x="17" y="8"/>
                    <a:pt x="15" y="5"/>
                  </a:cubicBezTo>
                  <a:cubicBezTo>
                    <a:pt x="13" y="1"/>
                    <a:pt x="8" y="0"/>
                    <a:pt x="5" y="2"/>
                  </a:cubicBezTo>
                  <a:cubicBezTo>
                    <a:pt x="1" y="4"/>
                    <a:pt x="0" y="9"/>
                    <a:pt x="2" y="12"/>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2" name="Freeform 61">
              <a:extLst>
                <a:ext uri="{FF2B5EF4-FFF2-40B4-BE49-F238E27FC236}">
                  <a16:creationId xmlns:a16="http://schemas.microsoft.com/office/drawing/2014/main" id="{CB900ECD-E8E3-4464-9023-733ACD1FE1C6}"/>
                </a:ext>
              </a:extLst>
            </p:cNvPr>
            <p:cNvSpPr>
              <a:spLocks/>
            </p:cNvSpPr>
            <p:nvPr/>
          </p:nvSpPr>
          <p:spPr bwMode="auto">
            <a:xfrm>
              <a:off x="1501773" y="2295524"/>
              <a:ext cx="66675" cy="68263"/>
            </a:xfrm>
            <a:custGeom>
              <a:avLst/>
              <a:gdLst>
                <a:gd name="T0" fmla="*/ 2 w 17"/>
                <a:gd name="T1" fmla="*/ 12 h 17"/>
                <a:gd name="T2" fmla="*/ 12 w 17"/>
                <a:gd name="T3" fmla="*/ 15 h 17"/>
                <a:gd name="T4" fmla="*/ 15 w 17"/>
                <a:gd name="T5" fmla="*/ 5 h 17"/>
                <a:gd name="T6" fmla="*/ 5 w 17"/>
                <a:gd name="T7" fmla="*/ 2 h 17"/>
                <a:gd name="T8" fmla="*/ 2 w 17"/>
                <a:gd name="T9" fmla="*/ 12 h 17"/>
              </a:gdLst>
              <a:ahLst/>
              <a:cxnLst>
                <a:cxn ang="0">
                  <a:pos x="T0" y="T1"/>
                </a:cxn>
                <a:cxn ang="0">
                  <a:pos x="T2" y="T3"/>
                </a:cxn>
                <a:cxn ang="0">
                  <a:pos x="T4" y="T5"/>
                </a:cxn>
                <a:cxn ang="0">
                  <a:pos x="T6" y="T7"/>
                </a:cxn>
                <a:cxn ang="0">
                  <a:pos x="T8" y="T9"/>
                </a:cxn>
              </a:cxnLst>
              <a:rect l="0" t="0" r="r" b="b"/>
              <a:pathLst>
                <a:path w="17" h="17">
                  <a:moveTo>
                    <a:pt x="2" y="12"/>
                  </a:moveTo>
                  <a:cubicBezTo>
                    <a:pt x="4" y="16"/>
                    <a:pt x="9" y="17"/>
                    <a:pt x="12" y="15"/>
                  </a:cubicBezTo>
                  <a:cubicBezTo>
                    <a:pt x="16" y="13"/>
                    <a:pt x="17" y="8"/>
                    <a:pt x="15" y="5"/>
                  </a:cubicBezTo>
                  <a:cubicBezTo>
                    <a:pt x="13" y="1"/>
                    <a:pt x="8" y="0"/>
                    <a:pt x="5" y="2"/>
                  </a:cubicBezTo>
                  <a:cubicBezTo>
                    <a:pt x="1" y="4"/>
                    <a:pt x="0" y="9"/>
                    <a:pt x="2" y="12"/>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3" name="Freeform 62">
              <a:extLst>
                <a:ext uri="{FF2B5EF4-FFF2-40B4-BE49-F238E27FC236}">
                  <a16:creationId xmlns:a16="http://schemas.microsoft.com/office/drawing/2014/main" id="{43C2391C-07DC-46B8-9F5F-EF054B8CF424}"/>
                </a:ext>
              </a:extLst>
            </p:cNvPr>
            <p:cNvSpPr>
              <a:spLocks/>
            </p:cNvSpPr>
            <p:nvPr/>
          </p:nvSpPr>
          <p:spPr bwMode="auto">
            <a:xfrm>
              <a:off x="1501776" y="2295525"/>
              <a:ext cx="66675" cy="68263"/>
            </a:xfrm>
            <a:custGeom>
              <a:avLst/>
              <a:gdLst>
                <a:gd name="T0" fmla="*/ 2 w 17"/>
                <a:gd name="T1" fmla="*/ 12 h 17"/>
                <a:gd name="T2" fmla="*/ 12 w 17"/>
                <a:gd name="T3" fmla="*/ 15 h 17"/>
                <a:gd name="T4" fmla="*/ 15 w 17"/>
                <a:gd name="T5" fmla="*/ 5 h 17"/>
                <a:gd name="T6" fmla="*/ 5 w 17"/>
                <a:gd name="T7" fmla="*/ 2 h 17"/>
                <a:gd name="T8" fmla="*/ 2 w 17"/>
                <a:gd name="T9" fmla="*/ 12 h 17"/>
              </a:gdLst>
              <a:ahLst/>
              <a:cxnLst>
                <a:cxn ang="0">
                  <a:pos x="T0" y="T1"/>
                </a:cxn>
                <a:cxn ang="0">
                  <a:pos x="T2" y="T3"/>
                </a:cxn>
                <a:cxn ang="0">
                  <a:pos x="T4" y="T5"/>
                </a:cxn>
                <a:cxn ang="0">
                  <a:pos x="T6" y="T7"/>
                </a:cxn>
                <a:cxn ang="0">
                  <a:pos x="T8" y="T9"/>
                </a:cxn>
              </a:cxnLst>
              <a:rect l="0" t="0" r="r" b="b"/>
              <a:pathLst>
                <a:path w="17" h="17">
                  <a:moveTo>
                    <a:pt x="2" y="12"/>
                  </a:moveTo>
                  <a:cubicBezTo>
                    <a:pt x="4" y="16"/>
                    <a:pt x="9" y="17"/>
                    <a:pt x="12" y="15"/>
                  </a:cubicBezTo>
                  <a:cubicBezTo>
                    <a:pt x="16" y="13"/>
                    <a:pt x="17" y="8"/>
                    <a:pt x="15" y="5"/>
                  </a:cubicBezTo>
                  <a:cubicBezTo>
                    <a:pt x="13" y="1"/>
                    <a:pt x="8" y="0"/>
                    <a:pt x="5" y="2"/>
                  </a:cubicBezTo>
                  <a:cubicBezTo>
                    <a:pt x="1" y="4"/>
                    <a:pt x="0" y="9"/>
                    <a:pt x="2" y="12"/>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grpSp>
      <p:grpSp>
        <p:nvGrpSpPr>
          <p:cNvPr id="64" name="Gruppieren 1118">
            <a:extLst>
              <a:ext uri="{FF2B5EF4-FFF2-40B4-BE49-F238E27FC236}">
                <a16:creationId xmlns:a16="http://schemas.microsoft.com/office/drawing/2014/main" id="{1AE2E23C-F53B-4F8A-A40A-9ADEF3BF883D}"/>
              </a:ext>
            </a:extLst>
          </p:cNvPr>
          <p:cNvGrpSpPr/>
          <p:nvPr/>
        </p:nvGrpSpPr>
        <p:grpSpPr>
          <a:xfrm>
            <a:off x="4836685" y="5255445"/>
            <a:ext cx="764529" cy="297569"/>
            <a:chOff x="1276911" y="4633118"/>
            <a:chExt cx="4068762" cy="1311276"/>
          </a:xfrm>
          <a:solidFill>
            <a:schemeClr val="accent1"/>
          </a:solidFill>
        </p:grpSpPr>
        <p:sp>
          <p:nvSpPr>
            <p:cNvPr id="65" name="Freeform 6">
              <a:extLst>
                <a:ext uri="{FF2B5EF4-FFF2-40B4-BE49-F238E27FC236}">
                  <a16:creationId xmlns:a16="http://schemas.microsoft.com/office/drawing/2014/main" id="{11F14C72-E9C8-4401-9A3E-90D5EEAF873B}"/>
                </a:ext>
              </a:extLst>
            </p:cNvPr>
            <p:cNvSpPr>
              <a:spLocks/>
            </p:cNvSpPr>
            <p:nvPr/>
          </p:nvSpPr>
          <p:spPr bwMode="auto">
            <a:xfrm>
              <a:off x="2926323" y="4633118"/>
              <a:ext cx="1733550" cy="865188"/>
            </a:xfrm>
            <a:custGeom>
              <a:avLst/>
              <a:gdLst>
                <a:gd name="T0" fmla="*/ 167 w 1092"/>
                <a:gd name="T1" fmla="*/ 545 h 545"/>
                <a:gd name="T2" fmla="*/ 1092 w 1092"/>
                <a:gd name="T3" fmla="*/ 545 h 545"/>
                <a:gd name="T4" fmla="*/ 925 w 1092"/>
                <a:gd name="T5" fmla="*/ 0 h 545"/>
                <a:gd name="T6" fmla="*/ 0 w 1092"/>
                <a:gd name="T7" fmla="*/ 0 h 545"/>
                <a:gd name="T8" fmla="*/ 167 w 1092"/>
                <a:gd name="T9" fmla="*/ 545 h 545"/>
              </a:gdLst>
              <a:ahLst/>
              <a:cxnLst>
                <a:cxn ang="0">
                  <a:pos x="T0" y="T1"/>
                </a:cxn>
                <a:cxn ang="0">
                  <a:pos x="T2" y="T3"/>
                </a:cxn>
                <a:cxn ang="0">
                  <a:pos x="T4" y="T5"/>
                </a:cxn>
                <a:cxn ang="0">
                  <a:pos x="T6" y="T7"/>
                </a:cxn>
                <a:cxn ang="0">
                  <a:pos x="T8" y="T9"/>
                </a:cxn>
              </a:cxnLst>
              <a:rect l="0" t="0" r="r" b="b"/>
              <a:pathLst>
                <a:path w="1092" h="545">
                  <a:moveTo>
                    <a:pt x="167" y="545"/>
                  </a:moveTo>
                  <a:lnTo>
                    <a:pt x="1092" y="545"/>
                  </a:lnTo>
                  <a:lnTo>
                    <a:pt x="925" y="0"/>
                  </a:lnTo>
                  <a:lnTo>
                    <a:pt x="0" y="0"/>
                  </a:lnTo>
                  <a:lnTo>
                    <a:pt x="167" y="545"/>
                  </a:lnTo>
                  <a:close/>
                </a:path>
              </a:pathLst>
            </a:cu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7">
              <a:extLst>
                <a:ext uri="{FF2B5EF4-FFF2-40B4-BE49-F238E27FC236}">
                  <a16:creationId xmlns:a16="http://schemas.microsoft.com/office/drawing/2014/main" id="{47188857-084F-4A14-B356-020DB6E2FF71}"/>
                </a:ext>
              </a:extLst>
            </p:cNvPr>
            <p:cNvSpPr>
              <a:spLocks/>
            </p:cNvSpPr>
            <p:nvPr/>
          </p:nvSpPr>
          <p:spPr bwMode="auto">
            <a:xfrm>
              <a:off x="2926323" y="4633118"/>
              <a:ext cx="1733550" cy="865188"/>
            </a:xfrm>
            <a:custGeom>
              <a:avLst/>
              <a:gdLst>
                <a:gd name="T0" fmla="*/ 348 w 2275"/>
                <a:gd name="T1" fmla="*/ 1135 h 1135"/>
                <a:gd name="T2" fmla="*/ 2275 w 2275"/>
                <a:gd name="T3" fmla="*/ 1135 h 1135"/>
                <a:gd name="T4" fmla="*/ 1928 w 2275"/>
                <a:gd name="T5" fmla="*/ 0 h 1135"/>
                <a:gd name="T6" fmla="*/ 0 w 2275"/>
                <a:gd name="T7" fmla="*/ 0 h 1135"/>
                <a:gd name="T8" fmla="*/ 348 w 2275"/>
                <a:gd name="T9" fmla="*/ 1135 h 1135"/>
              </a:gdLst>
              <a:ahLst/>
              <a:cxnLst>
                <a:cxn ang="0">
                  <a:pos x="T0" y="T1"/>
                </a:cxn>
                <a:cxn ang="0">
                  <a:pos x="T2" y="T3"/>
                </a:cxn>
                <a:cxn ang="0">
                  <a:pos x="T4" y="T5"/>
                </a:cxn>
                <a:cxn ang="0">
                  <a:pos x="T6" y="T7"/>
                </a:cxn>
                <a:cxn ang="0">
                  <a:pos x="T8" y="T9"/>
                </a:cxn>
              </a:cxnLst>
              <a:rect l="0" t="0" r="r" b="b"/>
              <a:pathLst>
                <a:path w="2275" h="1135">
                  <a:moveTo>
                    <a:pt x="348" y="1135"/>
                  </a:moveTo>
                  <a:lnTo>
                    <a:pt x="2275" y="1135"/>
                  </a:lnTo>
                  <a:lnTo>
                    <a:pt x="1928" y="0"/>
                  </a:lnTo>
                  <a:lnTo>
                    <a:pt x="0" y="0"/>
                  </a:lnTo>
                  <a:lnTo>
                    <a:pt x="348" y="1135"/>
                  </a:lnTo>
                  <a:close/>
                </a:path>
              </a:pathLst>
            </a:cu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7" name="Line 8">
              <a:extLst>
                <a:ext uri="{FF2B5EF4-FFF2-40B4-BE49-F238E27FC236}">
                  <a16:creationId xmlns:a16="http://schemas.microsoft.com/office/drawing/2014/main" id="{BDE606DF-7311-40C3-B11E-A529B24B2A91}"/>
                </a:ext>
              </a:extLst>
            </p:cNvPr>
            <p:cNvSpPr>
              <a:spLocks noChangeShapeType="1"/>
            </p:cNvSpPr>
            <p:nvPr/>
          </p:nvSpPr>
          <p:spPr bwMode="auto">
            <a:xfrm>
              <a:off x="3116823" y="4633118"/>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Line 9">
              <a:extLst>
                <a:ext uri="{FF2B5EF4-FFF2-40B4-BE49-F238E27FC236}">
                  <a16:creationId xmlns:a16="http://schemas.microsoft.com/office/drawing/2014/main" id="{A4A8B378-E9A8-4EA4-A8D1-FE1B85B69ACF}"/>
                </a:ext>
              </a:extLst>
            </p:cNvPr>
            <p:cNvSpPr>
              <a:spLocks noChangeShapeType="1"/>
            </p:cNvSpPr>
            <p:nvPr/>
          </p:nvSpPr>
          <p:spPr bwMode="auto">
            <a:xfrm>
              <a:off x="3116823" y="4633118"/>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Line 10">
              <a:extLst>
                <a:ext uri="{FF2B5EF4-FFF2-40B4-BE49-F238E27FC236}">
                  <a16:creationId xmlns:a16="http://schemas.microsoft.com/office/drawing/2014/main" id="{045C2B07-D4F7-4229-8468-920E83322AE9}"/>
                </a:ext>
              </a:extLst>
            </p:cNvPr>
            <p:cNvSpPr>
              <a:spLocks noChangeShapeType="1"/>
            </p:cNvSpPr>
            <p:nvPr/>
          </p:nvSpPr>
          <p:spPr bwMode="auto">
            <a:xfrm>
              <a:off x="3332723" y="4633118"/>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Line 11">
              <a:extLst>
                <a:ext uri="{FF2B5EF4-FFF2-40B4-BE49-F238E27FC236}">
                  <a16:creationId xmlns:a16="http://schemas.microsoft.com/office/drawing/2014/main" id="{E73E4F3B-A567-4270-84D9-9F65180C78C0}"/>
                </a:ext>
              </a:extLst>
            </p:cNvPr>
            <p:cNvSpPr>
              <a:spLocks noChangeShapeType="1"/>
            </p:cNvSpPr>
            <p:nvPr/>
          </p:nvSpPr>
          <p:spPr bwMode="auto">
            <a:xfrm>
              <a:off x="3332723" y="4633118"/>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Line 12">
              <a:extLst>
                <a:ext uri="{FF2B5EF4-FFF2-40B4-BE49-F238E27FC236}">
                  <a16:creationId xmlns:a16="http://schemas.microsoft.com/office/drawing/2014/main" id="{23485822-AD54-4BCB-82E7-9A2715028B1A}"/>
                </a:ext>
              </a:extLst>
            </p:cNvPr>
            <p:cNvSpPr>
              <a:spLocks noChangeShapeType="1"/>
            </p:cNvSpPr>
            <p:nvPr/>
          </p:nvSpPr>
          <p:spPr bwMode="auto">
            <a:xfrm>
              <a:off x="3548623" y="4633118"/>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Line 13">
              <a:extLst>
                <a:ext uri="{FF2B5EF4-FFF2-40B4-BE49-F238E27FC236}">
                  <a16:creationId xmlns:a16="http://schemas.microsoft.com/office/drawing/2014/main" id="{7E438AEF-4DB6-4DF7-A1EB-0320B5F72B3D}"/>
                </a:ext>
              </a:extLst>
            </p:cNvPr>
            <p:cNvSpPr>
              <a:spLocks noChangeShapeType="1"/>
            </p:cNvSpPr>
            <p:nvPr/>
          </p:nvSpPr>
          <p:spPr bwMode="auto">
            <a:xfrm>
              <a:off x="3548623" y="4633118"/>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14">
              <a:extLst>
                <a:ext uri="{FF2B5EF4-FFF2-40B4-BE49-F238E27FC236}">
                  <a16:creationId xmlns:a16="http://schemas.microsoft.com/office/drawing/2014/main" id="{1596BF96-76A6-4FDF-A66F-9BBC206E9D99}"/>
                </a:ext>
              </a:extLst>
            </p:cNvPr>
            <p:cNvSpPr>
              <a:spLocks noChangeShapeType="1"/>
            </p:cNvSpPr>
            <p:nvPr/>
          </p:nvSpPr>
          <p:spPr bwMode="auto">
            <a:xfrm>
              <a:off x="3762936" y="4633118"/>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4" name="Line 15">
              <a:extLst>
                <a:ext uri="{FF2B5EF4-FFF2-40B4-BE49-F238E27FC236}">
                  <a16:creationId xmlns:a16="http://schemas.microsoft.com/office/drawing/2014/main" id="{66274370-9322-4E2B-AF3D-29E500C82BC9}"/>
                </a:ext>
              </a:extLst>
            </p:cNvPr>
            <p:cNvSpPr>
              <a:spLocks noChangeShapeType="1"/>
            </p:cNvSpPr>
            <p:nvPr/>
          </p:nvSpPr>
          <p:spPr bwMode="auto">
            <a:xfrm>
              <a:off x="3762936" y="4633118"/>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5" name="Line 16">
              <a:extLst>
                <a:ext uri="{FF2B5EF4-FFF2-40B4-BE49-F238E27FC236}">
                  <a16:creationId xmlns:a16="http://schemas.microsoft.com/office/drawing/2014/main" id="{5C33FF05-0B40-4EF1-86FF-8997EE6BAF7E}"/>
                </a:ext>
              </a:extLst>
            </p:cNvPr>
            <p:cNvSpPr>
              <a:spLocks noChangeShapeType="1"/>
            </p:cNvSpPr>
            <p:nvPr/>
          </p:nvSpPr>
          <p:spPr bwMode="auto">
            <a:xfrm>
              <a:off x="3978836" y="4633118"/>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6" name="Line 17">
              <a:extLst>
                <a:ext uri="{FF2B5EF4-FFF2-40B4-BE49-F238E27FC236}">
                  <a16:creationId xmlns:a16="http://schemas.microsoft.com/office/drawing/2014/main" id="{50D939C3-2D79-4F44-8F8F-A299C7E1495A}"/>
                </a:ext>
              </a:extLst>
            </p:cNvPr>
            <p:cNvSpPr>
              <a:spLocks noChangeShapeType="1"/>
            </p:cNvSpPr>
            <p:nvPr/>
          </p:nvSpPr>
          <p:spPr bwMode="auto">
            <a:xfrm>
              <a:off x="3978836" y="4633118"/>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 name="Line 18">
              <a:extLst>
                <a:ext uri="{FF2B5EF4-FFF2-40B4-BE49-F238E27FC236}">
                  <a16:creationId xmlns:a16="http://schemas.microsoft.com/office/drawing/2014/main" id="{CCDB1625-9C2E-4B4D-8D51-BBEFB3B6F2E3}"/>
                </a:ext>
              </a:extLst>
            </p:cNvPr>
            <p:cNvSpPr>
              <a:spLocks noChangeShapeType="1"/>
            </p:cNvSpPr>
            <p:nvPr/>
          </p:nvSpPr>
          <p:spPr bwMode="auto">
            <a:xfrm>
              <a:off x="4194736" y="4633118"/>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8" name="Line 19">
              <a:extLst>
                <a:ext uri="{FF2B5EF4-FFF2-40B4-BE49-F238E27FC236}">
                  <a16:creationId xmlns:a16="http://schemas.microsoft.com/office/drawing/2014/main" id="{1F7D0A10-5F0F-45FE-AF60-4F99788FC01B}"/>
                </a:ext>
              </a:extLst>
            </p:cNvPr>
            <p:cNvSpPr>
              <a:spLocks noChangeShapeType="1"/>
            </p:cNvSpPr>
            <p:nvPr/>
          </p:nvSpPr>
          <p:spPr bwMode="auto">
            <a:xfrm>
              <a:off x="4194736" y="4633118"/>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9" name="Line 20">
              <a:extLst>
                <a:ext uri="{FF2B5EF4-FFF2-40B4-BE49-F238E27FC236}">
                  <a16:creationId xmlns:a16="http://schemas.microsoft.com/office/drawing/2014/main" id="{4DAB733A-B637-46C0-AABC-25163EA957AF}"/>
                </a:ext>
              </a:extLst>
            </p:cNvPr>
            <p:cNvSpPr>
              <a:spLocks noChangeShapeType="1"/>
            </p:cNvSpPr>
            <p:nvPr/>
          </p:nvSpPr>
          <p:spPr bwMode="auto">
            <a:xfrm>
              <a:off x="3016811" y="4925218"/>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0" name="Line 21">
              <a:extLst>
                <a:ext uri="{FF2B5EF4-FFF2-40B4-BE49-F238E27FC236}">
                  <a16:creationId xmlns:a16="http://schemas.microsoft.com/office/drawing/2014/main" id="{89C20990-72D8-44B9-B0FB-0817ED0391EA}"/>
                </a:ext>
              </a:extLst>
            </p:cNvPr>
            <p:cNvSpPr>
              <a:spLocks noChangeShapeType="1"/>
            </p:cNvSpPr>
            <p:nvPr/>
          </p:nvSpPr>
          <p:spPr bwMode="auto">
            <a:xfrm>
              <a:off x="3016811" y="4925218"/>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1" name="Line 22">
              <a:extLst>
                <a:ext uri="{FF2B5EF4-FFF2-40B4-BE49-F238E27FC236}">
                  <a16:creationId xmlns:a16="http://schemas.microsoft.com/office/drawing/2014/main" id="{6C3F1BA1-A30C-4B09-986E-0DA0B79013C9}"/>
                </a:ext>
              </a:extLst>
            </p:cNvPr>
            <p:cNvSpPr>
              <a:spLocks noChangeShapeType="1"/>
            </p:cNvSpPr>
            <p:nvPr/>
          </p:nvSpPr>
          <p:spPr bwMode="auto">
            <a:xfrm>
              <a:off x="3059673" y="5066506"/>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2" name="Line 23">
              <a:extLst>
                <a:ext uri="{FF2B5EF4-FFF2-40B4-BE49-F238E27FC236}">
                  <a16:creationId xmlns:a16="http://schemas.microsoft.com/office/drawing/2014/main" id="{D4170401-F38B-4CC4-9A7C-437DF3A54BB4}"/>
                </a:ext>
              </a:extLst>
            </p:cNvPr>
            <p:cNvSpPr>
              <a:spLocks noChangeShapeType="1"/>
            </p:cNvSpPr>
            <p:nvPr/>
          </p:nvSpPr>
          <p:spPr bwMode="auto">
            <a:xfrm>
              <a:off x="3059673" y="5066506"/>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 name="Line 24">
              <a:extLst>
                <a:ext uri="{FF2B5EF4-FFF2-40B4-BE49-F238E27FC236}">
                  <a16:creationId xmlns:a16="http://schemas.microsoft.com/office/drawing/2014/main" id="{80C28C3A-898D-4140-952A-EA349789F576}"/>
                </a:ext>
              </a:extLst>
            </p:cNvPr>
            <p:cNvSpPr>
              <a:spLocks noChangeShapeType="1"/>
            </p:cNvSpPr>
            <p:nvPr/>
          </p:nvSpPr>
          <p:spPr bwMode="auto">
            <a:xfrm>
              <a:off x="3105711" y="5207793"/>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 name="Line 25">
              <a:extLst>
                <a:ext uri="{FF2B5EF4-FFF2-40B4-BE49-F238E27FC236}">
                  <a16:creationId xmlns:a16="http://schemas.microsoft.com/office/drawing/2014/main" id="{AC067D4C-C5CB-46EB-9F56-2815E27CAD3F}"/>
                </a:ext>
              </a:extLst>
            </p:cNvPr>
            <p:cNvSpPr>
              <a:spLocks noChangeShapeType="1"/>
            </p:cNvSpPr>
            <p:nvPr/>
          </p:nvSpPr>
          <p:spPr bwMode="auto">
            <a:xfrm>
              <a:off x="3105711" y="5207793"/>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5" name="Line 26">
              <a:extLst>
                <a:ext uri="{FF2B5EF4-FFF2-40B4-BE49-F238E27FC236}">
                  <a16:creationId xmlns:a16="http://schemas.microsoft.com/office/drawing/2014/main" id="{E55DDE32-6C12-490D-A5BD-6C22075AB979}"/>
                </a:ext>
              </a:extLst>
            </p:cNvPr>
            <p:cNvSpPr>
              <a:spLocks noChangeShapeType="1"/>
            </p:cNvSpPr>
            <p:nvPr/>
          </p:nvSpPr>
          <p:spPr bwMode="auto">
            <a:xfrm>
              <a:off x="3151748" y="5350668"/>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6" name="Line 27">
              <a:extLst>
                <a:ext uri="{FF2B5EF4-FFF2-40B4-BE49-F238E27FC236}">
                  <a16:creationId xmlns:a16="http://schemas.microsoft.com/office/drawing/2014/main" id="{0CF5DCC1-E6A0-46CF-92FA-90EB5D606265}"/>
                </a:ext>
              </a:extLst>
            </p:cNvPr>
            <p:cNvSpPr>
              <a:spLocks noChangeShapeType="1"/>
            </p:cNvSpPr>
            <p:nvPr/>
          </p:nvSpPr>
          <p:spPr bwMode="auto">
            <a:xfrm>
              <a:off x="3151748" y="5350668"/>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7" name="Line 28">
              <a:extLst>
                <a:ext uri="{FF2B5EF4-FFF2-40B4-BE49-F238E27FC236}">
                  <a16:creationId xmlns:a16="http://schemas.microsoft.com/office/drawing/2014/main" id="{EAAE302F-A354-4C83-B9D7-E1657EE4EFFE}"/>
                </a:ext>
              </a:extLst>
            </p:cNvPr>
            <p:cNvSpPr>
              <a:spLocks noChangeShapeType="1"/>
            </p:cNvSpPr>
            <p:nvPr/>
          </p:nvSpPr>
          <p:spPr bwMode="auto">
            <a:xfrm>
              <a:off x="2975536" y="4782343"/>
              <a:ext cx="1465262"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8" name="Line 29">
              <a:extLst>
                <a:ext uri="{FF2B5EF4-FFF2-40B4-BE49-F238E27FC236}">
                  <a16:creationId xmlns:a16="http://schemas.microsoft.com/office/drawing/2014/main" id="{5590DACB-E58E-4174-A4A3-565B8002E953}"/>
                </a:ext>
              </a:extLst>
            </p:cNvPr>
            <p:cNvSpPr>
              <a:spLocks noChangeShapeType="1"/>
            </p:cNvSpPr>
            <p:nvPr/>
          </p:nvSpPr>
          <p:spPr bwMode="auto">
            <a:xfrm>
              <a:off x="2975536" y="4782343"/>
              <a:ext cx="1465262"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30">
              <a:extLst>
                <a:ext uri="{FF2B5EF4-FFF2-40B4-BE49-F238E27FC236}">
                  <a16:creationId xmlns:a16="http://schemas.microsoft.com/office/drawing/2014/main" id="{FFDA19D7-C3FD-403D-96D3-D0111E257EC6}"/>
                </a:ext>
              </a:extLst>
            </p:cNvPr>
            <p:cNvSpPr>
              <a:spLocks/>
            </p:cNvSpPr>
            <p:nvPr/>
          </p:nvSpPr>
          <p:spPr bwMode="auto">
            <a:xfrm>
              <a:off x="3273986" y="4849018"/>
              <a:ext cx="1733550" cy="865188"/>
            </a:xfrm>
            <a:custGeom>
              <a:avLst/>
              <a:gdLst>
                <a:gd name="T0" fmla="*/ 167 w 1092"/>
                <a:gd name="T1" fmla="*/ 545 h 545"/>
                <a:gd name="T2" fmla="*/ 1092 w 1092"/>
                <a:gd name="T3" fmla="*/ 545 h 545"/>
                <a:gd name="T4" fmla="*/ 925 w 1092"/>
                <a:gd name="T5" fmla="*/ 0 h 545"/>
                <a:gd name="T6" fmla="*/ 0 w 1092"/>
                <a:gd name="T7" fmla="*/ 0 h 545"/>
                <a:gd name="T8" fmla="*/ 167 w 1092"/>
                <a:gd name="T9" fmla="*/ 545 h 545"/>
              </a:gdLst>
              <a:ahLst/>
              <a:cxnLst>
                <a:cxn ang="0">
                  <a:pos x="T0" y="T1"/>
                </a:cxn>
                <a:cxn ang="0">
                  <a:pos x="T2" y="T3"/>
                </a:cxn>
                <a:cxn ang="0">
                  <a:pos x="T4" y="T5"/>
                </a:cxn>
                <a:cxn ang="0">
                  <a:pos x="T6" y="T7"/>
                </a:cxn>
                <a:cxn ang="0">
                  <a:pos x="T8" y="T9"/>
                </a:cxn>
              </a:cxnLst>
              <a:rect l="0" t="0" r="r" b="b"/>
              <a:pathLst>
                <a:path w="1092" h="545">
                  <a:moveTo>
                    <a:pt x="167" y="545"/>
                  </a:moveTo>
                  <a:lnTo>
                    <a:pt x="1092" y="545"/>
                  </a:lnTo>
                  <a:lnTo>
                    <a:pt x="925" y="0"/>
                  </a:lnTo>
                  <a:lnTo>
                    <a:pt x="0" y="0"/>
                  </a:lnTo>
                  <a:lnTo>
                    <a:pt x="167" y="545"/>
                  </a:lnTo>
                  <a:close/>
                </a:path>
              </a:pathLst>
            </a:cu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31">
              <a:extLst>
                <a:ext uri="{FF2B5EF4-FFF2-40B4-BE49-F238E27FC236}">
                  <a16:creationId xmlns:a16="http://schemas.microsoft.com/office/drawing/2014/main" id="{DA97B4B1-0CE6-4698-8AC5-3587C73A0234}"/>
                </a:ext>
              </a:extLst>
            </p:cNvPr>
            <p:cNvSpPr>
              <a:spLocks/>
            </p:cNvSpPr>
            <p:nvPr/>
          </p:nvSpPr>
          <p:spPr bwMode="auto">
            <a:xfrm>
              <a:off x="3273986" y="4849018"/>
              <a:ext cx="1733550" cy="865188"/>
            </a:xfrm>
            <a:custGeom>
              <a:avLst/>
              <a:gdLst>
                <a:gd name="T0" fmla="*/ 347 w 2275"/>
                <a:gd name="T1" fmla="*/ 1135 h 1135"/>
                <a:gd name="T2" fmla="*/ 2275 w 2275"/>
                <a:gd name="T3" fmla="*/ 1135 h 1135"/>
                <a:gd name="T4" fmla="*/ 1927 w 2275"/>
                <a:gd name="T5" fmla="*/ 0 h 1135"/>
                <a:gd name="T6" fmla="*/ 0 w 2275"/>
                <a:gd name="T7" fmla="*/ 0 h 1135"/>
                <a:gd name="T8" fmla="*/ 347 w 2275"/>
                <a:gd name="T9" fmla="*/ 1135 h 1135"/>
              </a:gdLst>
              <a:ahLst/>
              <a:cxnLst>
                <a:cxn ang="0">
                  <a:pos x="T0" y="T1"/>
                </a:cxn>
                <a:cxn ang="0">
                  <a:pos x="T2" y="T3"/>
                </a:cxn>
                <a:cxn ang="0">
                  <a:pos x="T4" y="T5"/>
                </a:cxn>
                <a:cxn ang="0">
                  <a:pos x="T6" y="T7"/>
                </a:cxn>
                <a:cxn ang="0">
                  <a:pos x="T8" y="T9"/>
                </a:cxn>
              </a:cxnLst>
              <a:rect l="0" t="0" r="r" b="b"/>
              <a:pathLst>
                <a:path w="2275" h="1135">
                  <a:moveTo>
                    <a:pt x="347" y="1135"/>
                  </a:moveTo>
                  <a:lnTo>
                    <a:pt x="2275" y="1135"/>
                  </a:lnTo>
                  <a:lnTo>
                    <a:pt x="1927" y="0"/>
                  </a:lnTo>
                  <a:lnTo>
                    <a:pt x="0" y="0"/>
                  </a:lnTo>
                  <a:lnTo>
                    <a:pt x="347" y="1135"/>
                  </a:lnTo>
                  <a:close/>
                </a:path>
              </a:pathLst>
            </a:cu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1" name="Line 32">
              <a:extLst>
                <a:ext uri="{FF2B5EF4-FFF2-40B4-BE49-F238E27FC236}">
                  <a16:creationId xmlns:a16="http://schemas.microsoft.com/office/drawing/2014/main" id="{049D5BA0-F4F0-4FC5-9DF1-788BDB493B1D}"/>
                </a:ext>
              </a:extLst>
            </p:cNvPr>
            <p:cNvSpPr>
              <a:spLocks noChangeShapeType="1"/>
            </p:cNvSpPr>
            <p:nvPr/>
          </p:nvSpPr>
          <p:spPr bwMode="auto">
            <a:xfrm>
              <a:off x="3464486" y="4849018"/>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 name="Line 33">
              <a:extLst>
                <a:ext uri="{FF2B5EF4-FFF2-40B4-BE49-F238E27FC236}">
                  <a16:creationId xmlns:a16="http://schemas.microsoft.com/office/drawing/2014/main" id="{7654FFC1-1216-4DB7-93F7-31007FC006CB}"/>
                </a:ext>
              </a:extLst>
            </p:cNvPr>
            <p:cNvSpPr>
              <a:spLocks noChangeShapeType="1"/>
            </p:cNvSpPr>
            <p:nvPr/>
          </p:nvSpPr>
          <p:spPr bwMode="auto">
            <a:xfrm>
              <a:off x="3464486" y="4849018"/>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3" name="Line 34">
              <a:extLst>
                <a:ext uri="{FF2B5EF4-FFF2-40B4-BE49-F238E27FC236}">
                  <a16:creationId xmlns:a16="http://schemas.microsoft.com/office/drawing/2014/main" id="{06295A9D-0C96-45EA-81D7-BCDE6702C80C}"/>
                </a:ext>
              </a:extLst>
            </p:cNvPr>
            <p:cNvSpPr>
              <a:spLocks noChangeShapeType="1"/>
            </p:cNvSpPr>
            <p:nvPr/>
          </p:nvSpPr>
          <p:spPr bwMode="auto">
            <a:xfrm>
              <a:off x="3680386" y="4849018"/>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 name="Line 35">
              <a:extLst>
                <a:ext uri="{FF2B5EF4-FFF2-40B4-BE49-F238E27FC236}">
                  <a16:creationId xmlns:a16="http://schemas.microsoft.com/office/drawing/2014/main" id="{C921B60E-3FCD-49C3-A10A-3C79452ABDD9}"/>
                </a:ext>
              </a:extLst>
            </p:cNvPr>
            <p:cNvSpPr>
              <a:spLocks noChangeShapeType="1"/>
            </p:cNvSpPr>
            <p:nvPr/>
          </p:nvSpPr>
          <p:spPr bwMode="auto">
            <a:xfrm>
              <a:off x="3680386" y="4849018"/>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5" name="Line 36">
              <a:extLst>
                <a:ext uri="{FF2B5EF4-FFF2-40B4-BE49-F238E27FC236}">
                  <a16:creationId xmlns:a16="http://schemas.microsoft.com/office/drawing/2014/main" id="{224757F5-0770-4639-A228-DA550A32308A}"/>
                </a:ext>
              </a:extLst>
            </p:cNvPr>
            <p:cNvSpPr>
              <a:spLocks noChangeShapeType="1"/>
            </p:cNvSpPr>
            <p:nvPr/>
          </p:nvSpPr>
          <p:spPr bwMode="auto">
            <a:xfrm>
              <a:off x="3896286" y="4849018"/>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6" name="Line 37">
              <a:extLst>
                <a:ext uri="{FF2B5EF4-FFF2-40B4-BE49-F238E27FC236}">
                  <a16:creationId xmlns:a16="http://schemas.microsoft.com/office/drawing/2014/main" id="{34A1B593-55E4-45E8-9A86-E8F518E1F70F}"/>
                </a:ext>
              </a:extLst>
            </p:cNvPr>
            <p:cNvSpPr>
              <a:spLocks noChangeShapeType="1"/>
            </p:cNvSpPr>
            <p:nvPr/>
          </p:nvSpPr>
          <p:spPr bwMode="auto">
            <a:xfrm>
              <a:off x="3896286" y="4849018"/>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7" name="Line 38">
              <a:extLst>
                <a:ext uri="{FF2B5EF4-FFF2-40B4-BE49-F238E27FC236}">
                  <a16:creationId xmlns:a16="http://schemas.microsoft.com/office/drawing/2014/main" id="{A549846D-E139-48A8-AEA6-FB44421F8AD2}"/>
                </a:ext>
              </a:extLst>
            </p:cNvPr>
            <p:cNvSpPr>
              <a:spLocks noChangeShapeType="1"/>
            </p:cNvSpPr>
            <p:nvPr/>
          </p:nvSpPr>
          <p:spPr bwMode="auto">
            <a:xfrm>
              <a:off x="4112186" y="4849018"/>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 name="Line 39">
              <a:extLst>
                <a:ext uri="{FF2B5EF4-FFF2-40B4-BE49-F238E27FC236}">
                  <a16:creationId xmlns:a16="http://schemas.microsoft.com/office/drawing/2014/main" id="{6CA3B769-E5D6-4909-ACDB-3A2756288B5C}"/>
                </a:ext>
              </a:extLst>
            </p:cNvPr>
            <p:cNvSpPr>
              <a:spLocks noChangeShapeType="1"/>
            </p:cNvSpPr>
            <p:nvPr/>
          </p:nvSpPr>
          <p:spPr bwMode="auto">
            <a:xfrm>
              <a:off x="4112186" y="4849018"/>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9" name="Line 40">
              <a:extLst>
                <a:ext uri="{FF2B5EF4-FFF2-40B4-BE49-F238E27FC236}">
                  <a16:creationId xmlns:a16="http://schemas.microsoft.com/office/drawing/2014/main" id="{F67063DB-EA53-4352-AFAE-FA80F26C19EC}"/>
                </a:ext>
              </a:extLst>
            </p:cNvPr>
            <p:cNvSpPr>
              <a:spLocks noChangeShapeType="1"/>
            </p:cNvSpPr>
            <p:nvPr/>
          </p:nvSpPr>
          <p:spPr bwMode="auto">
            <a:xfrm>
              <a:off x="4328086" y="4849018"/>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0" name="Line 41">
              <a:extLst>
                <a:ext uri="{FF2B5EF4-FFF2-40B4-BE49-F238E27FC236}">
                  <a16:creationId xmlns:a16="http://schemas.microsoft.com/office/drawing/2014/main" id="{0BEF53FF-7532-486B-849A-7DFDD09A26B2}"/>
                </a:ext>
              </a:extLst>
            </p:cNvPr>
            <p:cNvSpPr>
              <a:spLocks noChangeShapeType="1"/>
            </p:cNvSpPr>
            <p:nvPr/>
          </p:nvSpPr>
          <p:spPr bwMode="auto">
            <a:xfrm>
              <a:off x="4328086" y="4849018"/>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1" name="Line 42">
              <a:extLst>
                <a:ext uri="{FF2B5EF4-FFF2-40B4-BE49-F238E27FC236}">
                  <a16:creationId xmlns:a16="http://schemas.microsoft.com/office/drawing/2014/main" id="{9E593B39-DC57-43DB-897B-CBEE2543FD08}"/>
                </a:ext>
              </a:extLst>
            </p:cNvPr>
            <p:cNvSpPr>
              <a:spLocks noChangeShapeType="1"/>
            </p:cNvSpPr>
            <p:nvPr/>
          </p:nvSpPr>
          <p:spPr bwMode="auto">
            <a:xfrm>
              <a:off x="4542398" y="4849018"/>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 name="Line 43">
              <a:extLst>
                <a:ext uri="{FF2B5EF4-FFF2-40B4-BE49-F238E27FC236}">
                  <a16:creationId xmlns:a16="http://schemas.microsoft.com/office/drawing/2014/main" id="{0BCFA193-949F-42F4-967C-34A697469FAE}"/>
                </a:ext>
              </a:extLst>
            </p:cNvPr>
            <p:cNvSpPr>
              <a:spLocks noChangeShapeType="1"/>
            </p:cNvSpPr>
            <p:nvPr/>
          </p:nvSpPr>
          <p:spPr bwMode="auto">
            <a:xfrm>
              <a:off x="4542398" y="4849018"/>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 name="Line 44">
              <a:extLst>
                <a:ext uri="{FF2B5EF4-FFF2-40B4-BE49-F238E27FC236}">
                  <a16:creationId xmlns:a16="http://schemas.microsoft.com/office/drawing/2014/main" id="{C382230D-C26A-422C-8F11-888F815963BD}"/>
                </a:ext>
              </a:extLst>
            </p:cNvPr>
            <p:cNvSpPr>
              <a:spLocks noChangeShapeType="1"/>
            </p:cNvSpPr>
            <p:nvPr/>
          </p:nvSpPr>
          <p:spPr bwMode="auto">
            <a:xfrm>
              <a:off x="3364473" y="5141118"/>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 name="Line 45">
              <a:extLst>
                <a:ext uri="{FF2B5EF4-FFF2-40B4-BE49-F238E27FC236}">
                  <a16:creationId xmlns:a16="http://schemas.microsoft.com/office/drawing/2014/main" id="{C0D4ED7F-C21E-4109-AB08-E32FFEE00825}"/>
                </a:ext>
              </a:extLst>
            </p:cNvPr>
            <p:cNvSpPr>
              <a:spLocks noChangeShapeType="1"/>
            </p:cNvSpPr>
            <p:nvPr/>
          </p:nvSpPr>
          <p:spPr bwMode="auto">
            <a:xfrm>
              <a:off x="3364473" y="5141118"/>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 name="Line 46">
              <a:extLst>
                <a:ext uri="{FF2B5EF4-FFF2-40B4-BE49-F238E27FC236}">
                  <a16:creationId xmlns:a16="http://schemas.microsoft.com/office/drawing/2014/main" id="{1320437A-B22E-4422-936E-020D84074A7B}"/>
                </a:ext>
              </a:extLst>
            </p:cNvPr>
            <p:cNvSpPr>
              <a:spLocks noChangeShapeType="1"/>
            </p:cNvSpPr>
            <p:nvPr/>
          </p:nvSpPr>
          <p:spPr bwMode="auto">
            <a:xfrm>
              <a:off x="3407336" y="5282406"/>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 name="Line 47">
              <a:extLst>
                <a:ext uri="{FF2B5EF4-FFF2-40B4-BE49-F238E27FC236}">
                  <a16:creationId xmlns:a16="http://schemas.microsoft.com/office/drawing/2014/main" id="{5851B3B0-1836-4BEC-AD1D-C6F4D542B287}"/>
                </a:ext>
              </a:extLst>
            </p:cNvPr>
            <p:cNvSpPr>
              <a:spLocks noChangeShapeType="1"/>
            </p:cNvSpPr>
            <p:nvPr/>
          </p:nvSpPr>
          <p:spPr bwMode="auto">
            <a:xfrm>
              <a:off x="3407336" y="5282406"/>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 name="Line 48">
              <a:extLst>
                <a:ext uri="{FF2B5EF4-FFF2-40B4-BE49-F238E27FC236}">
                  <a16:creationId xmlns:a16="http://schemas.microsoft.com/office/drawing/2014/main" id="{E284A5F8-5AA1-48DF-B8FA-9857B5A63272}"/>
                </a:ext>
              </a:extLst>
            </p:cNvPr>
            <p:cNvSpPr>
              <a:spLocks noChangeShapeType="1"/>
            </p:cNvSpPr>
            <p:nvPr/>
          </p:nvSpPr>
          <p:spPr bwMode="auto">
            <a:xfrm>
              <a:off x="3454961" y="5425281"/>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 name="Line 49">
              <a:extLst>
                <a:ext uri="{FF2B5EF4-FFF2-40B4-BE49-F238E27FC236}">
                  <a16:creationId xmlns:a16="http://schemas.microsoft.com/office/drawing/2014/main" id="{3B896C4F-87FC-4DE0-975C-66E71574FB2A}"/>
                </a:ext>
              </a:extLst>
            </p:cNvPr>
            <p:cNvSpPr>
              <a:spLocks noChangeShapeType="1"/>
            </p:cNvSpPr>
            <p:nvPr/>
          </p:nvSpPr>
          <p:spPr bwMode="auto">
            <a:xfrm>
              <a:off x="3454961" y="5425281"/>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 name="Line 50">
              <a:extLst>
                <a:ext uri="{FF2B5EF4-FFF2-40B4-BE49-F238E27FC236}">
                  <a16:creationId xmlns:a16="http://schemas.microsoft.com/office/drawing/2014/main" id="{053F9A80-2D9B-4D94-A4EA-0E0565F4627E}"/>
                </a:ext>
              </a:extLst>
            </p:cNvPr>
            <p:cNvSpPr>
              <a:spLocks noChangeShapeType="1"/>
            </p:cNvSpPr>
            <p:nvPr/>
          </p:nvSpPr>
          <p:spPr bwMode="auto">
            <a:xfrm>
              <a:off x="3499411" y="5566568"/>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 name="Line 51">
              <a:extLst>
                <a:ext uri="{FF2B5EF4-FFF2-40B4-BE49-F238E27FC236}">
                  <a16:creationId xmlns:a16="http://schemas.microsoft.com/office/drawing/2014/main" id="{3FC87F0D-33DA-4DEC-9DC5-B575F20E4285}"/>
                </a:ext>
              </a:extLst>
            </p:cNvPr>
            <p:cNvSpPr>
              <a:spLocks noChangeShapeType="1"/>
            </p:cNvSpPr>
            <p:nvPr/>
          </p:nvSpPr>
          <p:spPr bwMode="auto">
            <a:xfrm>
              <a:off x="3499411" y="5566568"/>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 name="Line 52">
              <a:extLst>
                <a:ext uri="{FF2B5EF4-FFF2-40B4-BE49-F238E27FC236}">
                  <a16:creationId xmlns:a16="http://schemas.microsoft.com/office/drawing/2014/main" id="{50AE7642-59A5-45EC-9E30-1F6A666A4F59}"/>
                </a:ext>
              </a:extLst>
            </p:cNvPr>
            <p:cNvSpPr>
              <a:spLocks noChangeShapeType="1"/>
            </p:cNvSpPr>
            <p:nvPr/>
          </p:nvSpPr>
          <p:spPr bwMode="auto">
            <a:xfrm>
              <a:off x="3323198" y="4999831"/>
              <a:ext cx="1465262"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 name="Line 53">
              <a:extLst>
                <a:ext uri="{FF2B5EF4-FFF2-40B4-BE49-F238E27FC236}">
                  <a16:creationId xmlns:a16="http://schemas.microsoft.com/office/drawing/2014/main" id="{0298BD8E-B03A-4FB5-981B-C5EF64406B8D}"/>
                </a:ext>
              </a:extLst>
            </p:cNvPr>
            <p:cNvSpPr>
              <a:spLocks noChangeShapeType="1"/>
            </p:cNvSpPr>
            <p:nvPr/>
          </p:nvSpPr>
          <p:spPr bwMode="auto">
            <a:xfrm>
              <a:off x="3323198" y="4999831"/>
              <a:ext cx="1465262"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54">
              <a:extLst>
                <a:ext uri="{FF2B5EF4-FFF2-40B4-BE49-F238E27FC236}">
                  <a16:creationId xmlns:a16="http://schemas.microsoft.com/office/drawing/2014/main" id="{CE0EB704-5BE7-4C3F-BC4D-BDC445F5908D}"/>
                </a:ext>
              </a:extLst>
            </p:cNvPr>
            <p:cNvSpPr>
              <a:spLocks/>
            </p:cNvSpPr>
            <p:nvPr/>
          </p:nvSpPr>
          <p:spPr bwMode="auto">
            <a:xfrm>
              <a:off x="3612123" y="5079206"/>
              <a:ext cx="1733550" cy="865188"/>
            </a:xfrm>
            <a:custGeom>
              <a:avLst/>
              <a:gdLst>
                <a:gd name="T0" fmla="*/ 167 w 1092"/>
                <a:gd name="T1" fmla="*/ 545 h 545"/>
                <a:gd name="T2" fmla="*/ 1092 w 1092"/>
                <a:gd name="T3" fmla="*/ 545 h 545"/>
                <a:gd name="T4" fmla="*/ 926 w 1092"/>
                <a:gd name="T5" fmla="*/ 0 h 545"/>
                <a:gd name="T6" fmla="*/ 0 w 1092"/>
                <a:gd name="T7" fmla="*/ 0 h 545"/>
                <a:gd name="T8" fmla="*/ 167 w 1092"/>
                <a:gd name="T9" fmla="*/ 545 h 545"/>
              </a:gdLst>
              <a:ahLst/>
              <a:cxnLst>
                <a:cxn ang="0">
                  <a:pos x="T0" y="T1"/>
                </a:cxn>
                <a:cxn ang="0">
                  <a:pos x="T2" y="T3"/>
                </a:cxn>
                <a:cxn ang="0">
                  <a:pos x="T4" y="T5"/>
                </a:cxn>
                <a:cxn ang="0">
                  <a:pos x="T6" y="T7"/>
                </a:cxn>
                <a:cxn ang="0">
                  <a:pos x="T8" y="T9"/>
                </a:cxn>
              </a:cxnLst>
              <a:rect l="0" t="0" r="r" b="b"/>
              <a:pathLst>
                <a:path w="1092" h="545">
                  <a:moveTo>
                    <a:pt x="167" y="545"/>
                  </a:moveTo>
                  <a:lnTo>
                    <a:pt x="1092" y="545"/>
                  </a:lnTo>
                  <a:lnTo>
                    <a:pt x="926" y="0"/>
                  </a:lnTo>
                  <a:lnTo>
                    <a:pt x="0" y="0"/>
                  </a:lnTo>
                  <a:lnTo>
                    <a:pt x="167" y="545"/>
                  </a:lnTo>
                  <a:close/>
                </a:path>
              </a:pathLst>
            </a:cu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55">
              <a:extLst>
                <a:ext uri="{FF2B5EF4-FFF2-40B4-BE49-F238E27FC236}">
                  <a16:creationId xmlns:a16="http://schemas.microsoft.com/office/drawing/2014/main" id="{4B807AF1-67BA-4DC3-9036-C3EE78567040}"/>
                </a:ext>
              </a:extLst>
            </p:cNvPr>
            <p:cNvSpPr>
              <a:spLocks/>
            </p:cNvSpPr>
            <p:nvPr/>
          </p:nvSpPr>
          <p:spPr bwMode="auto">
            <a:xfrm>
              <a:off x="3612123" y="5079206"/>
              <a:ext cx="1733550" cy="865188"/>
            </a:xfrm>
            <a:custGeom>
              <a:avLst/>
              <a:gdLst>
                <a:gd name="T0" fmla="*/ 347 w 2275"/>
                <a:gd name="T1" fmla="*/ 1135 h 1135"/>
                <a:gd name="T2" fmla="*/ 2275 w 2275"/>
                <a:gd name="T3" fmla="*/ 1135 h 1135"/>
                <a:gd name="T4" fmla="*/ 1928 w 2275"/>
                <a:gd name="T5" fmla="*/ 0 h 1135"/>
                <a:gd name="T6" fmla="*/ 0 w 2275"/>
                <a:gd name="T7" fmla="*/ 0 h 1135"/>
                <a:gd name="T8" fmla="*/ 347 w 2275"/>
                <a:gd name="T9" fmla="*/ 1135 h 1135"/>
              </a:gdLst>
              <a:ahLst/>
              <a:cxnLst>
                <a:cxn ang="0">
                  <a:pos x="T0" y="T1"/>
                </a:cxn>
                <a:cxn ang="0">
                  <a:pos x="T2" y="T3"/>
                </a:cxn>
                <a:cxn ang="0">
                  <a:pos x="T4" y="T5"/>
                </a:cxn>
                <a:cxn ang="0">
                  <a:pos x="T6" y="T7"/>
                </a:cxn>
                <a:cxn ang="0">
                  <a:pos x="T8" y="T9"/>
                </a:cxn>
              </a:cxnLst>
              <a:rect l="0" t="0" r="r" b="b"/>
              <a:pathLst>
                <a:path w="2275" h="1135">
                  <a:moveTo>
                    <a:pt x="347" y="1135"/>
                  </a:moveTo>
                  <a:lnTo>
                    <a:pt x="2275" y="1135"/>
                  </a:lnTo>
                  <a:lnTo>
                    <a:pt x="1928" y="0"/>
                  </a:lnTo>
                  <a:lnTo>
                    <a:pt x="0" y="0"/>
                  </a:lnTo>
                  <a:lnTo>
                    <a:pt x="347" y="1135"/>
                  </a:lnTo>
                  <a:close/>
                </a:path>
              </a:pathLst>
            </a:cu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 name="Line 56">
              <a:extLst>
                <a:ext uri="{FF2B5EF4-FFF2-40B4-BE49-F238E27FC236}">
                  <a16:creationId xmlns:a16="http://schemas.microsoft.com/office/drawing/2014/main" id="{4E5CEDFE-57D5-4D9D-A156-C685C724240B}"/>
                </a:ext>
              </a:extLst>
            </p:cNvPr>
            <p:cNvSpPr>
              <a:spLocks noChangeShapeType="1"/>
            </p:cNvSpPr>
            <p:nvPr/>
          </p:nvSpPr>
          <p:spPr bwMode="auto">
            <a:xfrm>
              <a:off x="3802623" y="50792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 name="Line 57">
              <a:extLst>
                <a:ext uri="{FF2B5EF4-FFF2-40B4-BE49-F238E27FC236}">
                  <a16:creationId xmlns:a16="http://schemas.microsoft.com/office/drawing/2014/main" id="{2A346BBB-3C78-4132-B085-96625C73BFBE}"/>
                </a:ext>
              </a:extLst>
            </p:cNvPr>
            <p:cNvSpPr>
              <a:spLocks noChangeShapeType="1"/>
            </p:cNvSpPr>
            <p:nvPr/>
          </p:nvSpPr>
          <p:spPr bwMode="auto">
            <a:xfrm>
              <a:off x="3802623" y="50792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 name="Line 58">
              <a:extLst>
                <a:ext uri="{FF2B5EF4-FFF2-40B4-BE49-F238E27FC236}">
                  <a16:creationId xmlns:a16="http://schemas.microsoft.com/office/drawing/2014/main" id="{95B13DCE-73D8-4E5D-8513-C6F5D94E713C}"/>
                </a:ext>
              </a:extLst>
            </p:cNvPr>
            <p:cNvSpPr>
              <a:spLocks noChangeShapeType="1"/>
            </p:cNvSpPr>
            <p:nvPr/>
          </p:nvSpPr>
          <p:spPr bwMode="auto">
            <a:xfrm>
              <a:off x="4018523" y="50792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 name="Line 59">
              <a:extLst>
                <a:ext uri="{FF2B5EF4-FFF2-40B4-BE49-F238E27FC236}">
                  <a16:creationId xmlns:a16="http://schemas.microsoft.com/office/drawing/2014/main" id="{A9EB5744-39BE-4408-BF0C-D531F7677792}"/>
                </a:ext>
              </a:extLst>
            </p:cNvPr>
            <p:cNvSpPr>
              <a:spLocks noChangeShapeType="1"/>
            </p:cNvSpPr>
            <p:nvPr/>
          </p:nvSpPr>
          <p:spPr bwMode="auto">
            <a:xfrm>
              <a:off x="4018523" y="50792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 name="Line 60">
              <a:extLst>
                <a:ext uri="{FF2B5EF4-FFF2-40B4-BE49-F238E27FC236}">
                  <a16:creationId xmlns:a16="http://schemas.microsoft.com/office/drawing/2014/main" id="{EECACC00-299C-44A4-95B4-1C93C2843C9D}"/>
                </a:ext>
              </a:extLst>
            </p:cNvPr>
            <p:cNvSpPr>
              <a:spLocks noChangeShapeType="1"/>
            </p:cNvSpPr>
            <p:nvPr/>
          </p:nvSpPr>
          <p:spPr bwMode="auto">
            <a:xfrm>
              <a:off x="4234423" y="50792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 name="Line 61">
              <a:extLst>
                <a:ext uri="{FF2B5EF4-FFF2-40B4-BE49-F238E27FC236}">
                  <a16:creationId xmlns:a16="http://schemas.microsoft.com/office/drawing/2014/main" id="{9645FBA3-92B6-468C-B5F7-78EEA0C1574C}"/>
                </a:ext>
              </a:extLst>
            </p:cNvPr>
            <p:cNvSpPr>
              <a:spLocks noChangeShapeType="1"/>
            </p:cNvSpPr>
            <p:nvPr/>
          </p:nvSpPr>
          <p:spPr bwMode="auto">
            <a:xfrm>
              <a:off x="4234423" y="50792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 name="Line 62">
              <a:extLst>
                <a:ext uri="{FF2B5EF4-FFF2-40B4-BE49-F238E27FC236}">
                  <a16:creationId xmlns:a16="http://schemas.microsoft.com/office/drawing/2014/main" id="{50866AA5-0B03-4810-A75D-A19006A5E42A}"/>
                </a:ext>
              </a:extLst>
            </p:cNvPr>
            <p:cNvSpPr>
              <a:spLocks noChangeShapeType="1"/>
            </p:cNvSpPr>
            <p:nvPr/>
          </p:nvSpPr>
          <p:spPr bwMode="auto">
            <a:xfrm>
              <a:off x="4450323" y="5079206"/>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2" name="Line 63">
              <a:extLst>
                <a:ext uri="{FF2B5EF4-FFF2-40B4-BE49-F238E27FC236}">
                  <a16:creationId xmlns:a16="http://schemas.microsoft.com/office/drawing/2014/main" id="{6A6C4361-5590-44CE-8B01-44409D66C812}"/>
                </a:ext>
              </a:extLst>
            </p:cNvPr>
            <p:cNvSpPr>
              <a:spLocks noChangeShapeType="1"/>
            </p:cNvSpPr>
            <p:nvPr/>
          </p:nvSpPr>
          <p:spPr bwMode="auto">
            <a:xfrm>
              <a:off x="4450323" y="5079206"/>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 name="Line 64">
              <a:extLst>
                <a:ext uri="{FF2B5EF4-FFF2-40B4-BE49-F238E27FC236}">
                  <a16:creationId xmlns:a16="http://schemas.microsoft.com/office/drawing/2014/main" id="{7855B121-01DE-4527-AE27-0DA448E2F19C}"/>
                </a:ext>
              </a:extLst>
            </p:cNvPr>
            <p:cNvSpPr>
              <a:spLocks noChangeShapeType="1"/>
            </p:cNvSpPr>
            <p:nvPr/>
          </p:nvSpPr>
          <p:spPr bwMode="auto">
            <a:xfrm>
              <a:off x="4666223" y="5079206"/>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 name="Line 65">
              <a:extLst>
                <a:ext uri="{FF2B5EF4-FFF2-40B4-BE49-F238E27FC236}">
                  <a16:creationId xmlns:a16="http://schemas.microsoft.com/office/drawing/2014/main" id="{F14A992E-6510-4202-8D9F-AF2AB11CE47A}"/>
                </a:ext>
              </a:extLst>
            </p:cNvPr>
            <p:cNvSpPr>
              <a:spLocks noChangeShapeType="1"/>
            </p:cNvSpPr>
            <p:nvPr/>
          </p:nvSpPr>
          <p:spPr bwMode="auto">
            <a:xfrm>
              <a:off x="4666223" y="5079206"/>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 name="Line 66">
              <a:extLst>
                <a:ext uri="{FF2B5EF4-FFF2-40B4-BE49-F238E27FC236}">
                  <a16:creationId xmlns:a16="http://schemas.microsoft.com/office/drawing/2014/main" id="{401DF22A-AFB8-4867-A321-D825DD15BC58}"/>
                </a:ext>
              </a:extLst>
            </p:cNvPr>
            <p:cNvSpPr>
              <a:spLocks noChangeShapeType="1"/>
            </p:cNvSpPr>
            <p:nvPr/>
          </p:nvSpPr>
          <p:spPr bwMode="auto">
            <a:xfrm>
              <a:off x="4882123" y="5079206"/>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6" name="Line 67">
              <a:extLst>
                <a:ext uri="{FF2B5EF4-FFF2-40B4-BE49-F238E27FC236}">
                  <a16:creationId xmlns:a16="http://schemas.microsoft.com/office/drawing/2014/main" id="{0B6E3643-7A2E-4C89-B072-DD4B78F0DB6D}"/>
                </a:ext>
              </a:extLst>
            </p:cNvPr>
            <p:cNvSpPr>
              <a:spLocks noChangeShapeType="1"/>
            </p:cNvSpPr>
            <p:nvPr/>
          </p:nvSpPr>
          <p:spPr bwMode="auto">
            <a:xfrm>
              <a:off x="4882123" y="5079206"/>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7" name="Line 68">
              <a:extLst>
                <a:ext uri="{FF2B5EF4-FFF2-40B4-BE49-F238E27FC236}">
                  <a16:creationId xmlns:a16="http://schemas.microsoft.com/office/drawing/2014/main" id="{A6F8A74E-3665-4EE9-944D-F047310F589C}"/>
                </a:ext>
              </a:extLst>
            </p:cNvPr>
            <p:cNvSpPr>
              <a:spLocks noChangeShapeType="1"/>
            </p:cNvSpPr>
            <p:nvPr/>
          </p:nvSpPr>
          <p:spPr bwMode="auto">
            <a:xfrm>
              <a:off x="3702611" y="5371306"/>
              <a:ext cx="1465262"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8" name="Line 69">
              <a:extLst>
                <a:ext uri="{FF2B5EF4-FFF2-40B4-BE49-F238E27FC236}">
                  <a16:creationId xmlns:a16="http://schemas.microsoft.com/office/drawing/2014/main" id="{E28949E2-FBFA-44B4-994B-14B5D8F48ADA}"/>
                </a:ext>
              </a:extLst>
            </p:cNvPr>
            <p:cNvSpPr>
              <a:spLocks noChangeShapeType="1"/>
            </p:cNvSpPr>
            <p:nvPr/>
          </p:nvSpPr>
          <p:spPr bwMode="auto">
            <a:xfrm>
              <a:off x="3702611" y="5371306"/>
              <a:ext cx="1465262"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9" name="Line 70">
              <a:extLst>
                <a:ext uri="{FF2B5EF4-FFF2-40B4-BE49-F238E27FC236}">
                  <a16:creationId xmlns:a16="http://schemas.microsoft.com/office/drawing/2014/main" id="{E60503F4-51EE-44FD-B2FA-DB8DDB90BAC9}"/>
                </a:ext>
              </a:extLst>
            </p:cNvPr>
            <p:cNvSpPr>
              <a:spLocks noChangeShapeType="1"/>
            </p:cNvSpPr>
            <p:nvPr/>
          </p:nvSpPr>
          <p:spPr bwMode="auto">
            <a:xfrm>
              <a:off x="3745473" y="5512593"/>
              <a:ext cx="1465262"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0" name="Line 71">
              <a:extLst>
                <a:ext uri="{FF2B5EF4-FFF2-40B4-BE49-F238E27FC236}">
                  <a16:creationId xmlns:a16="http://schemas.microsoft.com/office/drawing/2014/main" id="{BFC8FC32-9EFA-45BE-B5C9-89F37C41F875}"/>
                </a:ext>
              </a:extLst>
            </p:cNvPr>
            <p:cNvSpPr>
              <a:spLocks noChangeShapeType="1"/>
            </p:cNvSpPr>
            <p:nvPr/>
          </p:nvSpPr>
          <p:spPr bwMode="auto">
            <a:xfrm>
              <a:off x="3745473" y="5512593"/>
              <a:ext cx="1465262"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1" name="Line 72">
              <a:extLst>
                <a:ext uri="{FF2B5EF4-FFF2-40B4-BE49-F238E27FC236}">
                  <a16:creationId xmlns:a16="http://schemas.microsoft.com/office/drawing/2014/main" id="{0AB3C84F-D029-4782-B50B-1D4A7C28BF4A}"/>
                </a:ext>
              </a:extLst>
            </p:cNvPr>
            <p:cNvSpPr>
              <a:spLocks noChangeShapeType="1"/>
            </p:cNvSpPr>
            <p:nvPr/>
          </p:nvSpPr>
          <p:spPr bwMode="auto">
            <a:xfrm>
              <a:off x="3793098" y="5653881"/>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2" name="Line 73">
              <a:extLst>
                <a:ext uri="{FF2B5EF4-FFF2-40B4-BE49-F238E27FC236}">
                  <a16:creationId xmlns:a16="http://schemas.microsoft.com/office/drawing/2014/main" id="{FAF508FD-C3C4-49C8-B0DC-DB793CEE4862}"/>
                </a:ext>
              </a:extLst>
            </p:cNvPr>
            <p:cNvSpPr>
              <a:spLocks noChangeShapeType="1"/>
            </p:cNvSpPr>
            <p:nvPr/>
          </p:nvSpPr>
          <p:spPr bwMode="auto">
            <a:xfrm>
              <a:off x="3793098" y="5653881"/>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3" name="Line 74">
              <a:extLst>
                <a:ext uri="{FF2B5EF4-FFF2-40B4-BE49-F238E27FC236}">
                  <a16:creationId xmlns:a16="http://schemas.microsoft.com/office/drawing/2014/main" id="{BE0437D8-17F2-4903-8921-6A8C5C3663BB}"/>
                </a:ext>
              </a:extLst>
            </p:cNvPr>
            <p:cNvSpPr>
              <a:spLocks noChangeShapeType="1"/>
            </p:cNvSpPr>
            <p:nvPr/>
          </p:nvSpPr>
          <p:spPr bwMode="auto">
            <a:xfrm>
              <a:off x="3837548" y="5795168"/>
              <a:ext cx="1465262"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4" name="Line 75">
              <a:extLst>
                <a:ext uri="{FF2B5EF4-FFF2-40B4-BE49-F238E27FC236}">
                  <a16:creationId xmlns:a16="http://schemas.microsoft.com/office/drawing/2014/main" id="{FA822BA6-D602-4A80-9CDF-39B1FE4F1105}"/>
                </a:ext>
              </a:extLst>
            </p:cNvPr>
            <p:cNvSpPr>
              <a:spLocks noChangeShapeType="1"/>
            </p:cNvSpPr>
            <p:nvPr/>
          </p:nvSpPr>
          <p:spPr bwMode="auto">
            <a:xfrm>
              <a:off x="3837548" y="5795168"/>
              <a:ext cx="1465262"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5" name="Line 76">
              <a:extLst>
                <a:ext uri="{FF2B5EF4-FFF2-40B4-BE49-F238E27FC236}">
                  <a16:creationId xmlns:a16="http://schemas.microsoft.com/office/drawing/2014/main" id="{5B572F2C-2C97-47A3-A854-34343C7A6CB2}"/>
                </a:ext>
              </a:extLst>
            </p:cNvPr>
            <p:cNvSpPr>
              <a:spLocks noChangeShapeType="1"/>
            </p:cNvSpPr>
            <p:nvPr/>
          </p:nvSpPr>
          <p:spPr bwMode="auto">
            <a:xfrm>
              <a:off x="3662923" y="5228431"/>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6" name="Line 77">
              <a:extLst>
                <a:ext uri="{FF2B5EF4-FFF2-40B4-BE49-F238E27FC236}">
                  <a16:creationId xmlns:a16="http://schemas.microsoft.com/office/drawing/2014/main" id="{BF03E54F-0F65-4542-B9AE-27620D6885A7}"/>
                </a:ext>
              </a:extLst>
            </p:cNvPr>
            <p:cNvSpPr>
              <a:spLocks noChangeShapeType="1"/>
            </p:cNvSpPr>
            <p:nvPr/>
          </p:nvSpPr>
          <p:spPr bwMode="auto">
            <a:xfrm>
              <a:off x="3662923" y="5228431"/>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78">
              <a:extLst>
                <a:ext uri="{FF2B5EF4-FFF2-40B4-BE49-F238E27FC236}">
                  <a16:creationId xmlns:a16="http://schemas.microsoft.com/office/drawing/2014/main" id="{F3D4A262-D97E-4853-982B-01967B78890E}"/>
                </a:ext>
              </a:extLst>
            </p:cNvPr>
            <p:cNvSpPr>
              <a:spLocks/>
            </p:cNvSpPr>
            <p:nvPr/>
          </p:nvSpPr>
          <p:spPr bwMode="auto">
            <a:xfrm>
              <a:off x="1276911" y="4645818"/>
              <a:ext cx="1733550" cy="865188"/>
            </a:xfrm>
            <a:custGeom>
              <a:avLst/>
              <a:gdLst>
                <a:gd name="T0" fmla="*/ 167 w 1092"/>
                <a:gd name="T1" fmla="*/ 545 h 545"/>
                <a:gd name="T2" fmla="*/ 1092 w 1092"/>
                <a:gd name="T3" fmla="*/ 545 h 545"/>
                <a:gd name="T4" fmla="*/ 925 w 1092"/>
                <a:gd name="T5" fmla="*/ 0 h 545"/>
                <a:gd name="T6" fmla="*/ 0 w 1092"/>
                <a:gd name="T7" fmla="*/ 0 h 545"/>
                <a:gd name="T8" fmla="*/ 167 w 1092"/>
                <a:gd name="T9" fmla="*/ 545 h 545"/>
              </a:gdLst>
              <a:ahLst/>
              <a:cxnLst>
                <a:cxn ang="0">
                  <a:pos x="T0" y="T1"/>
                </a:cxn>
                <a:cxn ang="0">
                  <a:pos x="T2" y="T3"/>
                </a:cxn>
                <a:cxn ang="0">
                  <a:pos x="T4" y="T5"/>
                </a:cxn>
                <a:cxn ang="0">
                  <a:pos x="T6" y="T7"/>
                </a:cxn>
                <a:cxn ang="0">
                  <a:pos x="T8" y="T9"/>
                </a:cxn>
              </a:cxnLst>
              <a:rect l="0" t="0" r="r" b="b"/>
              <a:pathLst>
                <a:path w="1092" h="545">
                  <a:moveTo>
                    <a:pt x="167" y="545"/>
                  </a:moveTo>
                  <a:lnTo>
                    <a:pt x="1092" y="545"/>
                  </a:lnTo>
                  <a:lnTo>
                    <a:pt x="925" y="0"/>
                  </a:lnTo>
                  <a:lnTo>
                    <a:pt x="0" y="0"/>
                  </a:lnTo>
                  <a:lnTo>
                    <a:pt x="167" y="545"/>
                  </a:lnTo>
                  <a:close/>
                </a:path>
              </a:pathLst>
            </a:cu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79">
              <a:extLst>
                <a:ext uri="{FF2B5EF4-FFF2-40B4-BE49-F238E27FC236}">
                  <a16:creationId xmlns:a16="http://schemas.microsoft.com/office/drawing/2014/main" id="{8560A2A8-CB02-4E9E-A6C1-F8889EC15A79}"/>
                </a:ext>
              </a:extLst>
            </p:cNvPr>
            <p:cNvSpPr>
              <a:spLocks/>
            </p:cNvSpPr>
            <p:nvPr/>
          </p:nvSpPr>
          <p:spPr bwMode="auto">
            <a:xfrm>
              <a:off x="1276911" y="4645818"/>
              <a:ext cx="1733550" cy="865188"/>
            </a:xfrm>
            <a:custGeom>
              <a:avLst/>
              <a:gdLst>
                <a:gd name="T0" fmla="*/ 347 w 2274"/>
                <a:gd name="T1" fmla="*/ 1135 h 1135"/>
                <a:gd name="T2" fmla="*/ 2274 w 2274"/>
                <a:gd name="T3" fmla="*/ 1135 h 1135"/>
                <a:gd name="T4" fmla="*/ 1927 w 2274"/>
                <a:gd name="T5" fmla="*/ 0 h 1135"/>
                <a:gd name="T6" fmla="*/ 0 w 2274"/>
                <a:gd name="T7" fmla="*/ 0 h 1135"/>
                <a:gd name="T8" fmla="*/ 347 w 2274"/>
                <a:gd name="T9" fmla="*/ 1135 h 1135"/>
              </a:gdLst>
              <a:ahLst/>
              <a:cxnLst>
                <a:cxn ang="0">
                  <a:pos x="T0" y="T1"/>
                </a:cxn>
                <a:cxn ang="0">
                  <a:pos x="T2" y="T3"/>
                </a:cxn>
                <a:cxn ang="0">
                  <a:pos x="T4" y="T5"/>
                </a:cxn>
                <a:cxn ang="0">
                  <a:pos x="T6" y="T7"/>
                </a:cxn>
                <a:cxn ang="0">
                  <a:pos x="T8" y="T9"/>
                </a:cxn>
              </a:cxnLst>
              <a:rect l="0" t="0" r="r" b="b"/>
              <a:pathLst>
                <a:path w="2274" h="1135">
                  <a:moveTo>
                    <a:pt x="347" y="1135"/>
                  </a:moveTo>
                  <a:lnTo>
                    <a:pt x="2274" y="1135"/>
                  </a:lnTo>
                  <a:lnTo>
                    <a:pt x="1927" y="0"/>
                  </a:lnTo>
                  <a:lnTo>
                    <a:pt x="0" y="0"/>
                  </a:lnTo>
                  <a:lnTo>
                    <a:pt x="347" y="1135"/>
                  </a:lnTo>
                  <a:close/>
                </a:path>
              </a:pathLst>
            </a:cu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9" name="Line 80">
              <a:extLst>
                <a:ext uri="{FF2B5EF4-FFF2-40B4-BE49-F238E27FC236}">
                  <a16:creationId xmlns:a16="http://schemas.microsoft.com/office/drawing/2014/main" id="{9B0442C6-38BF-4E95-AA27-3238625C8D24}"/>
                </a:ext>
              </a:extLst>
            </p:cNvPr>
            <p:cNvSpPr>
              <a:spLocks noChangeShapeType="1"/>
            </p:cNvSpPr>
            <p:nvPr/>
          </p:nvSpPr>
          <p:spPr bwMode="auto">
            <a:xfrm>
              <a:off x="1467411" y="4645818"/>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0" name="Line 81">
              <a:extLst>
                <a:ext uri="{FF2B5EF4-FFF2-40B4-BE49-F238E27FC236}">
                  <a16:creationId xmlns:a16="http://schemas.microsoft.com/office/drawing/2014/main" id="{54C11828-BA3C-42F3-BC21-BE0F70029ACD}"/>
                </a:ext>
              </a:extLst>
            </p:cNvPr>
            <p:cNvSpPr>
              <a:spLocks noChangeShapeType="1"/>
            </p:cNvSpPr>
            <p:nvPr/>
          </p:nvSpPr>
          <p:spPr bwMode="auto">
            <a:xfrm>
              <a:off x="1467411" y="4645818"/>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1" name="Line 82">
              <a:extLst>
                <a:ext uri="{FF2B5EF4-FFF2-40B4-BE49-F238E27FC236}">
                  <a16:creationId xmlns:a16="http://schemas.microsoft.com/office/drawing/2014/main" id="{7D1D14C9-7514-468D-8CB5-751AA6BA55B6}"/>
                </a:ext>
              </a:extLst>
            </p:cNvPr>
            <p:cNvSpPr>
              <a:spLocks noChangeShapeType="1"/>
            </p:cNvSpPr>
            <p:nvPr/>
          </p:nvSpPr>
          <p:spPr bwMode="auto">
            <a:xfrm>
              <a:off x="1683311" y="4645818"/>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2" name="Line 83">
              <a:extLst>
                <a:ext uri="{FF2B5EF4-FFF2-40B4-BE49-F238E27FC236}">
                  <a16:creationId xmlns:a16="http://schemas.microsoft.com/office/drawing/2014/main" id="{E2A064CF-815C-4900-A7DD-4E97CCF343F2}"/>
                </a:ext>
              </a:extLst>
            </p:cNvPr>
            <p:cNvSpPr>
              <a:spLocks noChangeShapeType="1"/>
            </p:cNvSpPr>
            <p:nvPr/>
          </p:nvSpPr>
          <p:spPr bwMode="auto">
            <a:xfrm>
              <a:off x="1683311" y="4645818"/>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 name="Line 84">
              <a:extLst>
                <a:ext uri="{FF2B5EF4-FFF2-40B4-BE49-F238E27FC236}">
                  <a16:creationId xmlns:a16="http://schemas.microsoft.com/office/drawing/2014/main" id="{283AF4DC-15C4-4406-8971-943616C61987}"/>
                </a:ext>
              </a:extLst>
            </p:cNvPr>
            <p:cNvSpPr>
              <a:spLocks noChangeShapeType="1"/>
            </p:cNvSpPr>
            <p:nvPr/>
          </p:nvSpPr>
          <p:spPr bwMode="auto">
            <a:xfrm>
              <a:off x="1899211" y="4645818"/>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4" name="Line 85">
              <a:extLst>
                <a:ext uri="{FF2B5EF4-FFF2-40B4-BE49-F238E27FC236}">
                  <a16:creationId xmlns:a16="http://schemas.microsoft.com/office/drawing/2014/main" id="{9D582BCC-28D3-4E25-87EE-9F26171431F6}"/>
                </a:ext>
              </a:extLst>
            </p:cNvPr>
            <p:cNvSpPr>
              <a:spLocks noChangeShapeType="1"/>
            </p:cNvSpPr>
            <p:nvPr/>
          </p:nvSpPr>
          <p:spPr bwMode="auto">
            <a:xfrm>
              <a:off x="1899211" y="4645818"/>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5" name="Line 86">
              <a:extLst>
                <a:ext uri="{FF2B5EF4-FFF2-40B4-BE49-F238E27FC236}">
                  <a16:creationId xmlns:a16="http://schemas.microsoft.com/office/drawing/2014/main" id="{973E365F-3C16-4337-9901-14E03D70AEE2}"/>
                </a:ext>
              </a:extLst>
            </p:cNvPr>
            <p:cNvSpPr>
              <a:spLocks noChangeShapeType="1"/>
            </p:cNvSpPr>
            <p:nvPr/>
          </p:nvSpPr>
          <p:spPr bwMode="auto">
            <a:xfrm>
              <a:off x="2115111" y="4645818"/>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6" name="Line 87">
              <a:extLst>
                <a:ext uri="{FF2B5EF4-FFF2-40B4-BE49-F238E27FC236}">
                  <a16:creationId xmlns:a16="http://schemas.microsoft.com/office/drawing/2014/main" id="{32A2DB37-3FD8-4DDF-9BED-2A9968CE38CB}"/>
                </a:ext>
              </a:extLst>
            </p:cNvPr>
            <p:cNvSpPr>
              <a:spLocks noChangeShapeType="1"/>
            </p:cNvSpPr>
            <p:nvPr/>
          </p:nvSpPr>
          <p:spPr bwMode="auto">
            <a:xfrm>
              <a:off x="2115111" y="4645818"/>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7" name="Line 88">
              <a:extLst>
                <a:ext uri="{FF2B5EF4-FFF2-40B4-BE49-F238E27FC236}">
                  <a16:creationId xmlns:a16="http://schemas.microsoft.com/office/drawing/2014/main" id="{62C3B367-97A1-4946-93EC-5BC8819CD0BA}"/>
                </a:ext>
              </a:extLst>
            </p:cNvPr>
            <p:cNvSpPr>
              <a:spLocks noChangeShapeType="1"/>
            </p:cNvSpPr>
            <p:nvPr/>
          </p:nvSpPr>
          <p:spPr bwMode="auto">
            <a:xfrm>
              <a:off x="2331011" y="4645818"/>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8" name="Line 89">
              <a:extLst>
                <a:ext uri="{FF2B5EF4-FFF2-40B4-BE49-F238E27FC236}">
                  <a16:creationId xmlns:a16="http://schemas.microsoft.com/office/drawing/2014/main" id="{5F59CFA7-FECA-4EF1-9645-42C5DFBAA9C1}"/>
                </a:ext>
              </a:extLst>
            </p:cNvPr>
            <p:cNvSpPr>
              <a:spLocks noChangeShapeType="1"/>
            </p:cNvSpPr>
            <p:nvPr/>
          </p:nvSpPr>
          <p:spPr bwMode="auto">
            <a:xfrm>
              <a:off x="2331011" y="4645818"/>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9" name="Line 90">
              <a:extLst>
                <a:ext uri="{FF2B5EF4-FFF2-40B4-BE49-F238E27FC236}">
                  <a16:creationId xmlns:a16="http://schemas.microsoft.com/office/drawing/2014/main" id="{050AB5DF-A121-40DB-99EC-DB9E1A375929}"/>
                </a:ext>
              </a:extLst>
            </p:cNvPr>
            <p:cNvSpPr>
              <a:spLocks noChangeShapeType="1"/>
            </p:cNvSpPr>
            <p:nvPr/>
          </p:nvSpPr>
          <p:spPr bwMode="auto">
            <a:xfrm>
              <a:off x="2545323" y="4645818"/>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0" name="Line 91">
              <a:extLst>
                <a:ext uri="{FF2B5EF4-FFF2-40B4-BE49-F238E27FC236}">
                  <a16:creationId xmlns:a16="http://schemas.microsoft.com/office/drawing/2014/main" id="{CA831EEC-55BC-49B3-A60B-59BC75594E11}"/>
                </a:ext>
              </a:extLst>
            </p:cNvPr>
            <p:cNvSpPr>
              <a:spLocks noChangeShapeType="1"/>
            </p:cNvSpPr>
            <p:nvPr/>
          </p:nvSpPr>
          <p:spPr bwMode="auto">
            <a:xfrm>
              <a:off x="2545323" y="4645818"/>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1" name="Line 92">
              <a:extLst>
                <a:ext uri="{FF2B5EF4-FFF2-40B4-BE49-F238E27FC236}">
                  <a16:creationId xmlns:a16="http://schemas.microsoft.com/office/drawing/2014/main" id="{9898F321-3491-4CB3-8A68-6067C8D84C2E}"/>
                </a:ext>
              </a:extLst>
            </p:cNvPr>
            <p:cNvSpPr>
              <a:spLocks noChangeShapeType="1"/>
            </p:cNvSpPr>
            <p:nvPr/>
          </p:nvSpPr>
          <p:spPr bwMode="auto">
            <a:xfrm>
              <a:off x="1367398" y="4937918"/>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2" name="Line 93">
              <a:extLst>
                <a:ext uri="{FF2B5EF4-FFF2-40B4-BE49-F238E27FC236}">
                  <a16:creationId xmlns:a16="http://schemas.microsoft.com/office/drawing/2014/main" id="{A2385602-3515-4486-828E-50E2AAEC1C37}"/>
                </a:ext>
              </a:extLst>
            </p:cNvPr>
            <p:cNvSpPr>
              <a:spLocks noChangeShapeType="1"/>
            </p:cNvSpPr>
            <p:nvPr/>
          </p:nvSpPr>
          <p:spPr bwMode="auto">
            <a:xfrm>
              <a:off x="1367398" y="4937918"/>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3" name="Line 94">
              <a:extLst>
                <a:ext uri="{FF2B5EF4-FFF2-40B4-BE49-F238E27FC236}">
                  <a16:creationId xmlns:a16="http://schemas.microsoft.com/office/drawing/2014/main" id="{E6232173-0E70-439E-84DA-169C5A250424}"/>
                </a:ext>
              </a:extLst>
            </p:cNvPr>
            <p:cNvSpPr>
              <a:spLocks noChangeShapeType="1"/>
            </p:cNvSpPr>
            <p:nvPr/>
          </p:nvSpPr>
          <p:spPr bwMode="auto">
            <a:xfrm>
              <a:off x="1410261" y="5079206"/>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4" name="Line 95">
              <a:extLst>
                <a:ext uri="{FF2B5EF4-FFF2-40B4-BE49-F238E27FC236}">
                  <a16:creationId xmlns:a16="http://schemas.microsoft.com/office/drawing/2014/main" id="{CB0BA426-3553-4122-AC6F-C73852DB50F9}"/>
                </a:ext>
              </a:extLst>
            </p:cNvPr>
            <p:cNvSpPr>
              <a:spLocks noChangeShapeType="1"/>
            </p:cNvSpPr>
            <p:nvPr/>
          </p:nvSpPr>
          <p:spPr bwMode="auto">
            <a:xfrm>
              <a:off x="1410261" y="5079206"/>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5" name="Line 96">
              <a:extLst>
                <a:ext uri="{FF2B5EF4-FFF2-40B4-BE49-F238E27FC236}">
                  <a16:creationId xmlns:a16="http://schemas.microsoft.com/office/drawing/2014/main" id="{23C52E75-BCDD-4D42-A1CC-CC716F3F0572}"/>
                </a:ext>
              </a:extLst>
            </p:cNvPr>
            <p:cNvSpPr>
              <a:spLocks noChangeShapeType="1"/>
            </p:cNvSpPr>
            <p:nvPr/>
          </p:nvSpPr>
          <p:spPr bwMode="auto">
            <a:xfrm>
              <a:off x="1456298" y="5222081"/>
              <a:ext cx="1465262"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6" name="Line 97">
              <a:extLst>
                <a:ext uri="{FF2B5EF4-FFF2-40B4-BE49-F238E27FC236}">
                  <a16:creationId xmlns:a16="http://schemas.microsoft.com/office/drawing/2014/main" id="{F98C6EFB-7B93-45BA-A945-EF52BD828683}"/>
                </a:ext>
              </a:extLst>
            </p:cNvPr>
            <p:cNvSpPr>
              <a:spLocks noChangeShapeType="1"/>
            </p:cNvSpPr>
            <p:nvPr/>
          </p:nvSpPr>
          <p:spPr bwMode="auto">
            <a:xfrm>
              <a:off x="1456298" y="5222081"/>
              <a:ext cx="1465262"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7" name="Line 98">
              <a:extLst>
                <a:ext uri="{FF2B5EF4-FFF2-40B4-BE49-F238E27FC236}">
                  <a16:creationId xmlns:a16="http://schemas.microsoft.com/office/drawing/2014/main" id="{E371894D-DF35-4F39-BAB8-BA3A11C4C9CA}"/>
                </a:ext>
              </a:extLst>
            </p:cNvPr>
            <p:cNvSpPr>
              <a:spLocks noChangeShapeType="1"/>
            </p:cNvSpPr>
            <p:nvPr/>
          </p:nvSpPr>
          <p:spPr bwMode="auto">
            <a:xfrm>
              <a:off x="1502336" y="5363368"/>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8" name="Line 99">
              <a:extLst>
                <a:ext uri="{FF2B5EF4-FFF2-40B4-BE49-F238E27FC236}">
                  <a16:creationId xmlns:a16="http://schemas.microsoft.com/office/drawing/2014/main" id="{93EC8A20-04DC-4026-99E9-445FDE3C6203}"/>
                </a:ext>
              </a:extLst>
            </p:cNvPr>
            <p:cNvSpPr>
              <a:spLocks noChangeShapeType="1"/>
            </p:cNvSpPr>
            <p:nvPr/>
          </p:nvSpPr>
          <p:spPr bwMode="auto">
            <a:xfrm>
              <a:off x="1502336" y="5363368"/>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9" name="Line 100">
              <a:extLst>
                <a:ext uri="{FF2B5EF4-FFF2-40B4-BE49-F238E27FC236}">
                  <a16:creationId xmlns:a16="http://schemas.microsoft.com/office/drawing/2014/main" id="{31E9BD01-6BA4-4645-970E-E118EA949AB8}"/>
                </a:ext>
              </a:extLst>
            </p:cNvPr>
            <p:cNvSpPr>
              <a:spLocks noChangeShapeType="1"/>
            </p:cNvSpPr>
            <p:nvPr/>
          </p:nvSpPr>
          <p:spPr bwMode="auto">
            <a:xfrm>
              <a:off x="1326123" y="4796631"/>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0" name="Line 101">
              <a:extLst>
                <a:ext uri="{FF2B5EF4-FFF2-40B4-BE49-F238E27FC236}">
                  <a16:creationId xmlns:a16="http://schemas.microsoft.com/office/drawing/2014/main" id="{C9691D0A-4792-4944-BA70-4B1DE507E699}"/>
                </a:ext>
              </a:extLst>
            </p:cNvPr>
            <p:cNvSpPr>
              <a:spLocks noChangeShapeType="1"/>
            </p:cNvSpPr>
            <p:nvPr/>
          </p:nvSpPr>
          <p:spPr bwMode="auto">
            <a:xfrm>
              <a:off x="1326123" y="4796631"/>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102">
              <a:extLst>
                <a:ext uri="{FF2B5EF4-FFF2-40B4-BE49-F238E27FC236}">
                  <a16:creationId xmlns:a16="http://schemas.microsoft.com/office/drawing/2014/main" id="{5514D6E8-0BD7-4174-B7C1-8B373186B74E}"/>
                </a:ext>
              </a:extLst>
            </p:cNvPr>
            <p:cNvSpPr>
              <a:spLocks/>
            </p:cNvSpPr>
            <p:nvPr/>
          </p:nvSpPr>
          <p:spPr bwMode="auto">
            <a:xfrm>
              <a:off x="1626161" y="4863306"/>
              <a:ext cx="1731962" cy="865188"/>
            </a:xfrm>
            <a:custGeom>
              <a:avLst/>
              <a:gdLst>
                <a:gd name="T0" fmla="*/ 166 w 1091"/>
                <a:gd name="T1" fmla="*/ 545 h 545"/>
                <a:gd name="T2" fmla="*/ 1091 w 1091"/>
                <a:gd name="T3" fmla="*/ 545 h 545"/>
                <a:gd name="T4" fmla="*/ 924 w 1091"/>
                <a:gd name="T5" fmla="*/ 0 h 545"/>
                <a:gd name="T6" fmla="*/ 0 w 1091"/>
                <a:gd name="T7" fmla="*/ 0 h 545"/>
                <a:gd name="T8" fmla="*/ 166 w 1091"/>
                <a:gd name="T9" fmla="*/ 545 h 545"/>
              </a:gdLst>
              <a:ahLst/>
              <a:cxnLst>
                <a:cxn ang="0">
                  <a:pos x="T0" y="T1"/>
                </a:cxn>
                <a:cxn ang="0">
                  <a:pos x="T2" y="T3"/>
                </a:cxn>
                <a:cxn ang="0">
                  <a:pos x="T4" y="T5"/>
                </a:cxn>
                <a:cxn ang="0">
                  <a:pos x="T6" y="T7"/>
                </a:cxn>
                <a:cxn ang="0">
                  <a:pos x="T8" y="T9"/>
                </a:cxn>
              </a:cxnLst>
              <a:rect l="0" t="0" r="r" b="b"/>
              <a:pathLst>
                <a:path w="1091" h="545">
                  <a:moveTo>
                    <a:pt x="166" y="545"/>
                  </a:moveTo>
                  <a:lnTo>
                    <a:pt x="1091" y="545"/>
                  </a:lnTo>
                  <a:lnTo>
                    <a:pt x="924" y="0"/>
                  </a:lnTo>
                  <a:lnTo>
                    <a:pt x="0" y="0"/>
                  </a:lnTo>
                  <a:lnTo>
                    <a:pt x="166" y="545"/>
                  </a:lnTo>
                  <a:close/>
                </a:path>
              </a:pathLst>
            </a:cu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103">
              <a:extLst>
                <a:ext uri="{FF2B5EF4-FFF2-40B4-BE49-F238E27FC236}">
                  <a16:creationId xmlns:a16="http://schemas.microsoft.com/office/drawing/2014/main" id="{45290495-00F9-44AB-B3B4-CF2B11C5E503}"/>
                </a:ext>
              </a:extLst>
            </p:cNvPr>
            <p:cNvSpPr>
              <a:spLocks/>
            </p:cNvSpPr>
            <p:nvPr/>
          </p:nvSpPr>
          <p:spPr bwMode="auto">
            <a:xfrm>
              <a:off x="1626161" y="4863306"/>
              <a:ext cx="1731962" cy="865188"/>
            </a:xfrm>
            <a:custGeom>
              <a:avLst/>
              <a:gdLst>
                <a:gd name="T0" fmla="*/ 347 w 2274"/>
                <a:gd name="T1" fmla="*/ 1135 h 1135"/>
                <a:gd name="T2" fmla="*/ 2274 w 2274"/>
                <a:gd name="T3" fmla="*/ 1135 h 1135"/>
                <a:gd name="T4" fmla="*/ 1927 w 2274"/>
                <a:gd name="T5" fmla="*/ 0 h 1135"/>
                <a:gd name="T6" fmla="*/ 0 w 2274"/>
                <a:gd name="T7" fmla="*/ 0 h 1135"/>
                <a:gd name="T8" fmla="*/ 347 w 2274"/>
                <a:gd name="T9" fmla="*/ 1135 h 1135"/>
              </a:gdLst>
              <a:ahLst/>
              <a:cxnLst>
                <a:cxn ang="0">
                  <a:pos x="T0" y="T1"/>
                </a:cxn>
                <a:cxn ang="0">
                  <a:pos x="T2" y="T3"/>
                </a:cxn>
                <a:cxn ang="0">
                  <a:pos x="T4" y="T5"/>
                </a:cxn>
                <a:cxn ang="0">
                  <a:pos x="T6" y="T7"/>
                </a:cxn>
                <a:cxn ang="0">
                  <a:pos x="T8" y="T9"/>
                </a:cxn>
              </a:cxnLst>
              <a:rect l="0" t="0" r="r" b="b"/>
              <a:pathLst>
                <a:path w="2274" h="1135">
                  <a:moveTo>
                    <a:pt x="347" y="1135"/>
                  </a:moveTo>
                  <a:lnTo>
                    <a:pt x="2274" y="1135"/>
                  </a:lnTo>
                  <a:lnTo>
                    <a:pt x="1927" y="0"/>
                  </a:lnTo>
                  <a:lnTo>
                    <a:pt x="0" y="0"/>
                  </a:lnTo>
                  <a:lnTo>
                    <a:pt x="347" y="1135"/>
                  </a:lnTo>
                  <a:close/>
                </a:path>
              </a:pathLst>
            </a:cu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3" name="Line 104">
              <a:extLst>
                <a:ext uri="{FF2B5EF4-FFF2-40B4-BE49-F238E27FC236}">
                  <a16:creationId xmlns:a16="http://schemas.microsoft.com/office/drawing/2014/main" id="{732B90A5-DCF5-47B3-A9ED-D860A566DE41}"/>
                </a:ext>
              </a:extLst>
            </p:cNvPr>
            <p:cNvSpPr>
              <a:spLocks noChangeShapeType="1"/>
            </p:cNvSpPr>
            <p:nvPr/>
          </p:nvSpPr>
          <p:spPr bwMode="auto">
            <a:xfrm>
              <a:off x="1815073" y="48633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4" name="Line 105">
              <a:extLst>
                <a:ext uri="{FF2B5EF4-FFF2-40B4-BE49-F238E27FC236}">
                  <a16:creationId xmlns:a16="http://schemas.microsoft.com/office/drawing/2014/main" id="{0A32560A-F55C-4FB6-81B6-96210CB1C31F}"/>
                </a:ext>
              </a:extLst>
            </p:cNvPr>
            <p:cNvSpPr>
              <a:spLocks noChangeShapeType="1"/>
            </p:cNvSpPr>
            <p:nvPr/>
          </p:nvSpPr>
          <p:spPr bwMode="auto">
            <a:xfrm>
              <a:off x="1815073" y="48633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5" name="Line 106">
              <a:extLst>
                <a:ext uri="{FF2B5EF4-FFF2-40B4-BE49-F238E27FC236}">
                  <a16:creationId xmlns:a16="http://schemas.microsoft.com/office/drawing/2014/main" id="{EDA98D10-4D02-47C4-8773-43B47E368DC8}"/>
                </a:ext>
              </a:extLst>
            </p:cNvPr>
            <p:cNvSpPr>
              <a:spLocks noChangeShapeType="1"/>
            </p:cNvSpPr>
            <p:nvPr/>
          </p:nvSpPr>
          <p:spPr bwMode="auto">
            <a:xfrm>
              <a:off x="2030973" y="4863306"/>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6" name="Line 107">
              <a:extLst>
                <a:ext uri="{FF2B5EF4-FFF2-40B4-BE49-F238E27FC236}">
                  <a16:creationId xmlns:a16="http://schemas.microsoft.com/office/drawing/2014/main" id="{9AE1402F-A0D3-4BA4-A073-EEE9041F8317}"/>
                </a:ext>
              </a:extLst>
            </p:cNvPr>
            <p:cNvSpPr>
              <a:spLocks noChangeShapeType="1"/>
            </p:cNvSpPr>
            <p:nvPr/>
          </p:nvSpPr>
          <p:spPr bwMode="auto">
            <a:xfrm>
              <a:off x="2030973" y="4863306"/>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7" name="Line 108">
              <a:extLst>
                <a:ext uri="{FF2B5EF4-FFF2-40B4-BE49-F238E27FC236}">
                  <a16:creationId xmlns:a16="http://schemas.microsoft.com/office/drawing/2014/main" id="{3882F841-1DCC-4C13-98AD-0873C37A48ED}"/>
                </a:ext>
              </a:extLst>
            </p:cNvPr>
            <p:cNvSpPr>
              <a:spLocks noChangeShapeType="1"/>
            </p:cNvSpPr>
            <p:nvPr/>
          </p:nvSpPr>
          <p:spPr bwMode="auto">
            <a:xfrm>
              <a:off x="2246873" y="4863306"/>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8" name="Line 109">
              <a:extLst>
                <a:ext uri="{FF2B5EF4-FFF2-40B4-BE49-F238E27FC236}">
                  <a16:creationId xmlns:a16="http://schemas.microsoft.com/office/drawing/2014/main" id="{2D4C9F5D-9025-4121-A81A-BA4C56C35897}"/>
                </a:ext>
              </a:extLst>
            </p:cNvPr>
            <p:cNvSpPr>
              <a:spLocks noChangeShapeType="1"/>
            </p:cNvSpPr>
            <p:nvPr/>
          </p:nvSpPr>
          <p:spPr bwMode="auto">
            <a:xfrm>
              <a:off x="2246873" y="4863306"/>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9" name="Line 110">
              <a:extLst>
                <a:ext uri="{FF2B5EF4-FFF2-40B4-BE49-F238E27FC236}">
                  <a16:creationId xmlns:a16="http://schemas.microsoft.com/office/drawing/2014/main" id="{4C7493E4-E917-4E22-AE5D-D1E074986AD8}"/>
                </a:ext>
              </a:extLst>
            </p:cNvPr>
            <p:cNvSpPr>
              <a:spLocks noChangeShapeType="1"/>
            </p:cNvSpPr>
            <p:nvPr/>
          </p:nvSpPr>
          <p:spPr bwMode="auto">
            <a:xfrm>
              <a:off x="2462773" y="48633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0" name="Line 111">
              <a:extLst>
                <a:ext uri="{FF2B5EF4-FFF2-40B4-BE49-F238E27FC236}">
                  <a16:creationId xmlns:a16="http://schemas.microsoft.com/office/drawing/2014/main" id="{81CBFB82-944E-4CF3-BE26-731033570F22}"/>
                </a:ext>
              </a:extLst>
            </p:cNvPr>
            <p:cNvSpPr>
              <a:spLocks noChangeShapeType="1"/>
            </p:cNvSpPr>
            <p:nvPr/>
          </p:nvSpPr>
          <p:spPr bwMode="auto">
            <a:xfrm>
              <a:off x="2462773" y="48633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1" name="Line 112">
              <a:extLst>
                <a:ext uri="{FF2B5EF4-FFF2-40B4-BE49-F238E27FC236}">
                  <a16:creationId xmlns:a16="http://schemas.microsoft.com/office/drawing/2014/main" id="{C7405167-5A54-4464-B65E-D6EB56A3C1A9}"/>
                </a:ext>
              </a:extLst>
            </p:cNvPr>
            <p:cNvSpPr>
              <a:spLocks noChangeShapeType="1"/>
            </p:cNvSpPr>
            <p:nvPr/>
          </p:nvSpPr>
          <p:spPr bwMode="auto">
            <a:xfrm>
              <a:off x="2677086" y="48633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2" name="Line 113">
              <a:extLst>
                <a:ext uri="{FF2B5EF4-FFF2-40B4-BE49-F238E27FC236}">
                  <a16:creationId xmlns:a16="http://schemas.microsoft.com/office/drawing/2014/main" id="{2D9173A1-6788-451F-A5AE-58CB51F8E6AC}"/>
                </a:ext>
              </a:extLst>
            </p:cNvPr>
            <p:cNvSpPr>
              <a:spLocks noChangeShapeType="1"/>
            </p:cNvSpPr>
            <p:nvPr/>
          </p:nvSpPr>
          <p:spPr bwMode="auto">
            <a:xfrm>
              <a:off x="2677086" y="48633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3" name="Line 114">
              <a:extLst>
                <a:ext uri="{FF2B5EF4-FFF2-40B4-BE49-F238E27FC236}">
                  <a16:creationId xmlns:a16="http://schemas.microsoft.com/office/drawing/2014/main" id="{B4F5DCE6-70DD-45D2-B773-C5C0C21670CC}"/>
                </a:ext>
              </a:extLst>
            </p:cNvPr>
            <p:cNvSpPr>
              <a:spLocks noChangeShapeType="1"/>
            </p:cNvSpPr>
            <p:nvPr/>
          </p:nvSpPr>
          <p:spPr bwMode="auto">
            <a:xfrm>
              <a:off x="2894573" y="4863306"/>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4" name="Line 115">
              <a:extLst>
                <a:ext uri="{FF2B5EF4-FFF2-40B4-BE49-F238E27FC236}">
                  <a16:creationId xmlns:a16="http://schemas.microsoft.com/office/drawing/2014/main" id="{A84B8DBF-778C-480F-8D1B-F87FC75EEB48}"/>
                </a:ext>
              </a:extLst>
            </p:cNvPr>
            <p:cNvSpPr>
              <a:spLocks noChangeShapeType="1"/>
            </p:cNvSpPr>
            <p:nvPr/>
          </p:nvSpPr>
          <p:spPr bwMode="auto">
            <a:xfrm>
              <a:off x="2894573" y="4863306"/>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5" name="Line 116">
              <a:extLst>
                <a:ext uri="{FF2B5EF4-FFF2-40B4-BE49-F238E27FC236}">
                  <a16:creationId xmlns:a16="http://schemas.microsoft.com/office/drawing/2014/main" id="{CE3FE261-04AF-4077-AF04-8CE214A8A5C6}"/>
                </a:ext>
              </a:extLst>
            </p:cNvPr>
            <p:cNvSpPr>
              <a:spLocks noChangeShapeType="1"/>
            </p:cNvSpPr>
            <p:nvPr/>
          </p:nvSpPr>
          <p:spPr bwMode="auto">
            <a:xfrm>
              <a:off x="1715061" y="5153818"/>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6" name="Line 117">
              <a:extLst>
                <a:ext uri="{FF2B5EF4-FFF2-40B4-BE49-F238E27FC236}">
                  <a16:creationId xmlns:a16="http://schemas.microsoft.com/office/drawing/2014/main" id="{710E13B9-D114-4715-9F8E-9743A7CA2EDA}"/>
                </a:ext>
              </a:extLst>
            </p:cNvPr>
            <p:cNvSpPr>
              <a:spLocks noChangeShapeType="1"/>
            </p:cNvSpPr>
            <p:nvPr/>
          </p:nvSpPr>
          <p:spPr bwMode="auto">
            <a:xfrm>
              <a:off x="1715061" y="5153818"/>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7" name="Line 118">
              <a:extLst>
                <a:ext uri="{FF2B5EF4-FFF2-40B4-BE49-F238E27FC236}">
                  <a16:creationId xmlns:a16="http://schemas.microsoft.com/office/drawing/2014/main" id="{9400C470-9977-45E2-9D8C-88B2C1D8299E}"/>
                </a:ext>
              </a:extLst>
            </p:cNvPr>
            <p:cNvSpPr>
              <a:spLocks noChangeShapeType="1"/>
            </p:cNvSpPr>
            <p:nvPr/>
          </p:nvSpPr>
          <p:spPr bwMode="auto">
            <a:xfrm>
              <a:off x="1757923" y="5295106"/>
              <a:ext cx="1465262"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8" name="Line 119">
              <a:extLst>
                <a:ext uri="{FF2B5EF4-FFF2-40B4-BE49-F238E27FC236}">
                  <a16:creationId xmlns:a16="http://schemas.microsoft.com/office/drawing/2014/main" id="{F569ECAB-5616-4A7B-9599-5BBD7C13FB92}"/>
                </a:ext>
              </a:extLst>
            </p:cNvPr>
            <p:cNvSpPr>
              <a:spLocks noChangeShapeType="1"/>
            </p:cNvSpPr>
            <p:nvPr/>
          </p:nvSpPr>
          <p:spPr bwMode="auto">
            <a:xfrm>
              <a:off x="1757923" y="5295106"/>
              <a:ext cx="1465262"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9" name="Line 120">
              <a:extLst>
                <a:ext uri="{FF2B5EF4-FFF2-40B4-BE49-F238E27FC236}">
                  <a16:creationId xmlns:a16="http://schemas.microsoft.com/office/drawing/2014/main" id="{07ACD538-A349-4AA2-AFED-6F186C273A44}"/>
                </a:ext>
              </a:extLst>
            </p:cNvPr>
            <p:cNvSpPr>
              <a:spLocks noChangeShapeType="1"/>
            </p:cNvSpPr>
            <p:nvPr/>
          </p:nvSpPr>
          <p:spPr bwMode="auto">
            <a:xfrm>
              <a:off x="1803961" y="5437981"/>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0" name="Line 121">
              <a:extLst>
                <a:ext uri="{FF2B5EF4-FFF2-40B4-BE49-F238E27FC236}">
                  <a16:creationId xmlns:a16="http://schemas.microsoft.com/office/drawing/2014/main" id="{E9845111-A1E7-4720-BBE6-E84B2B191869}"/>
                </a:ext>
              </a:extLst>
            </p:cNvPr>
            <p:cNvSpPr>
              <a:spLocks noChangeShapeType="1"/>
            </p:cNvSpPr>
            <p:nvPr/>
          </p:nvSpPr>
          <p:spPr bwMode="auto">
            <a:xfrm>
              <a:off x="1803961" y="5437981"/>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 name="Line 122">
              <a:extLst>
                <a:ext uri="{FF2B5EF4-FFF2-40B4-BE49-F238E27FC236}">
                  <a16:creationId xmlns:a16="http://schemas.microsoft.com/office/drawing/2014/main" id="{4AB7E82B-A917-4952-8464-9D5C257B6AC7}"/>
                </a:ext>
              </a:extLst>
            </p:cNvPr>
            <p:cNvSpPr>
              <a:spLocks noChangeShapeType="1"/>
            </p:cNvSpPr>
            <p:nvPr/>
          </p:nvSpPr>
          <p:spPr bwMode="auto">
            <a:xfrm>
              <a:off x="1849998" y="5580856"/>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2" name="Line 123">
              <a:extLst>
                <a:ext uri="{FF2B5EF4-FFF2-40B4-BE49-F238E27FC236}">
                  <a16:creationId xmlns:a16="http://schemas.microsoft.com/office/drawing/2014/main" id="{BD63AE25-9356-48DF-A72C-3B1453A21DF0}"/>
                </a:ext>
              </a:extLst>
            </p:cNvPr>
            <p:cNvSpPr>
              <a:spLocks noChangeShapeType="1"/>
            </p:cNvSpPr>
            <p:nvPr/>
          </p:nvSpPr>
          <p:spPr bwMode="auto">
            <a:xfrm>
              <a:off x="1849998" y="5580856"/>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3" name="Line 124">
              <a:extLst>
                <a:ext uri="{FF2B5EF4-FFF2-40B4-BE49-F238E27FC236}">
                  <a16:creationId xmlns:a16="http://schemas.microsoft.com/office/drawing/2014/main" id="{CB555939-5C54-4AAF-A1B2-183D86509FA5}"/>
                </a:ext>
              </a:extLst>
            </p:cNvPr>
            <p:cNvSpPr>
              <a:spLocks noChangeShapeType="1"/>
            </p:cNvSpPr>
            <p:nvPr/>
          </p:nvSpPr>
          <p:spPr bwMode="auto">
            <a:xfrm>
              <a:off x="1673786" y="5012531"/>
              <a:ext cx="1465262"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4" name="Line 125">
              <a:extLst>
                <a:ext uri="{FF2B5EF4-FFF2-40B4-BE49-F238E27FC236}">
                  <a16:creationId xmlns:a16="http://schemas.microsoft.com/office/drawing/2014/main" id="{A72649A2-81F6-4846-A47B-D21F584A551F}"/>
                </a:ext>
              </a:extLst>
            </p:cNvPr>
            <p:cNvSpPr>
              <a:spLocks noChangeShapeType="1"/>
            </p:cNvSpPr>
            <p:nvPr/>
          </p:nvSpPr>
          <p:spPr bwMode="auto">
            <a:xfrm>
              <a:off x="1673786" y="5012531"/>
              <a:ext cx="1465262"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126">
              <a:extLst>
                <a:ext uri="{FF2B5EF4-FFF2-40B4-BE49-F238E27FC236}">
                  <a16:creationId xmlns:a16="http://schemas.microsoft.com/office/drawing/2014/main" id="{2A9D3B0E-E2FD-4E9A-8F0F-DEFE8E4BC88E}"/>
                </a:ext>
              </a:extLst>
            </p:cNvPr>
            <p:cNvSpPr>
              <a:spLocks/>
            </p:cNvSpPr>
            <p:nvPr/>
          </p:nvSpPr>
          <p:spPr bwMode="auto">
            <a:xfrm>
              <a:off x="1964298" y="5079206"/>
              <a:ext cx="1731962" cy="865188"/>
            </a:xfrm>
            <a:custGeom>
              <a:avLst/>
              <a:gdLst>
                <a:gd name="T0" fmla="*/ 166 w 1091"/>
                <a:gd name="T1" fmla="*/ 545 h 545"/>
                <a:gd name="T2" fmla="*/ 1091 w 1091"/>
                <a:gd name="T3" fmla="*/ 545 h 545"/>
                <a:gd name="T4" fmla="*/ 925 w 1091"/>
                <a:gd name="T5" fmla="*/ 0 h 545"/>
                <a:gd name="T6" fmla="*/ 0 w 1091"/>
                <a:gd name="T7" fmla="*/ 0 h 545"/>
                <a:gd name="T8" fmla="*/ 166 w 1091"/>
                <a:gd name="T9" fmla="*/ 545 h 545"/>
              </a:gdLst>
              <a:ahLst/>
              <a:cxnLst>
                <a:cxn ang="0">
                  <a:pos x="T0" y="T1"/>
                </a:cxn>
                <a:cxn ang="0">
                  <a:pos x="T2" y="T3"/>
                </a:cxn>
                <a:cxn ang="0">
                  <a:pos x="T4" y="T5"/>
                </a:cxn>
                <a:cxn ang="0">
                  <a:pos x="T6" y="T7"/>
                </a:cxn>
                <a:cxn ang="0">
                  <a:pos x="T8" y="T9"/>
                </a:cxn>
              </a:cxnLst>
              <a:rect l="0" t="0" r="r" b="b"/>
              <a:pathLst>
                <a:path w="1091" h="545">
                  <a:moveTo>
                    <a:pt x="166" y="545"/>
                  </a:moveTo>
                  <a:lnTo>
                    <a:pt x="1091" y="545"/>
                  </a:lnTo>
                  <a:lnTo>
                    <a:pt x="925" y="0"/>
                  </a:lnTo>
                  <a:lnTo>
                    <a:pt x="0" y="0"/>
                  </a:lnTo>
                  <a:lnTo>
                    <a:pt x="166" y="545"/>
                  </a:lnTo>
                  <a:close/>
                </a:path>
              </a:pathLst>
            </a:cu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127">
              <a:extLst>
                <a:ext uri="{FF2B5EF4-FFF2-40B4-BE49-F238E27FC236}">
                  <a16:creationId xmlns:a16="http://schemas.microsoft.com/office/drawing/2014/main" id="{EF509C3C-21A7-4CBA-9A07-AD91ED00E9C2}"/>
                </a:ext>
              </a:extLst>
            </p:cNvPr>
            <p:cNvSpPr>
              <a:spLocks/>
            </p:cNvSpPr>
            <p:nvPr/>
          </p:nvSpPr>
          <p:spPr bwMode="auto">
            <a:xfrm>
              <a:off x="1964298" y="5079206"/>
              <a:ext cx="1731962" cy="865188"/>
            </a:xfrm>
            <a:custGeom>
              <a:avLst/>
              <a:gdLst>
                <a:gd name="T0" fmla="*/ 347 w 2274"/>
                <a:gd name="T1" fmla="*/ 1135 h 1135"/>
                <a:gd name="T2" fmla="*/ 2274 w 2274"/>
                <a:gd name="T3" fmla="*/ 1135 h 1135"/>
                <a:gd name="T4" fmla="*/ 1927 w 2274"/>
                <a:gd name="T5" fmla="*/ 0 h 1135"/>
                <a:gd name="T6" fmla="*/ 0 w 2274"/>
                <a:gd name="T7" fmla="*/ 0 h 1135"/>
                <a:gd name="T8" fmla="*/ 347 w 2274"/>
                <a:gd name="T9" fmla="*/ 1135 h 1135"/>
              </a:gdLst>
              <a:ahLst/>
              <a:cxnLst>
                <a:cxn ang="0">
                  <a:pos x="T0" y="T1"/>
                </a:cxn>
                <a:cxn ang="0">
                  <a:pos x="T2" y="T3"/>
                </a:cxn>
                <a:cxn ang="0">
                  <a:pos x="T4" y="T5"/>
                </a:cxn>
                <a:cxn ang="0">
                  <a:pos x="T6" y="T7"/>
                </a:cxn>
                <a:cxn ang="0">
                  <a:pos x="T8" y="T9"/>
                </a:cxn>
              </a:cxnLst>
              <a:rect l="0" t="0" r="r" b="b"/>
              <a:pathLst>
                <a:path w="2274" h="1135">
                  <a:moveTo>
                    <a:pt x="347" y="1135"/>
                  </a:moveTo>
                  <a:lnTo>
                    <a:pt x="2274" y="1135"/>
                  </a:lnTo>
                  <a:lnTo>
                    <a:pt x="1927" y="0"/>
                  </a:lnTo>
                  <a:lnTo>
                    <a:pt x="0" y="0"/>
                  </a:lnTo>
                  <a:lnTo>
                    <a:pt x="347" y="1135"/>
                  </a:lnTo>
                  <a:close/>
                </a:path>
              </a:pathLst>
            </a:cu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7" name="Line 128">
              <a:extLst>
                <a:ext uri="{FF2B5EF4-FFF2-40B4-BE49-F238E27FC236}">
                  <a16:creationId xmlns:a16="http://schemas.microsoft.com/office/drawing/2014/main" id="{C0BD9B60-B081-4E7D-B233-D930E1A9EB04}"/>
                </a:ext>
              </a:extLst>
            </p:cNvPr>
            <p:cNvSpPr>
              <a:spLocks noChangeShapeType="1"/>
            </p:cNvSpPr>
            <p:nvPr/>
          </p:nvSpPr>
          <p:spPr bwMode="auto">
            <a:xfrm>
              <a:off x="2153211" y="50792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8" name="Line 129">
              <a:extLst>
                <a:ext uri="{FF2B5EF4-FFF2-40B4-BE49-F238E27FC236}">
                  <a16:creationId xmlns:a16="http://schemas.microsoft.com/office/drawing/2014/main" id="{81DE701F-D27D-449B-8F7D-095FA6955BBF}"/>
                </a:ext>
              </a:extLst>
            </p:cNvPr>
            <p:cNvSpPr>
              <a:spLocks noChangeShapeType="1"/>
            </p:cNvSpPr>
            <p:nvPr/>
          </p:nvSpPr>
          <p:spPr bwMode="auto">
            <a:xfrm>
              <a:off x="2153211" y="50792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9" name="Line 130">
              <a:extLst>
                <a:ext uri="{FF2B5EF4-FFF2-40B4-BE49-F238E27FC236}">
                  <a16:creationId xmlns:a16="http://schemas.microsoft.com/office/drawing/2014/main" id="{649E71D0-9C2C-4D19-BD0D-154A903CAC60}"/>
                </a:ext>
              </a:extLst>
            </p:cNvPr>
            <p:cNvSpPr>
              <a:spLocks noChangeShapeType="1"/>
            </p:cNvSpPr>
            <p:nvPr/>
          </p:nvSpPr>
          <p:spPr bwMode="auto">
            <a:xfrm>
              <a:off x="2369111" y="50792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0" name="Line 131">
              <a:extLst>
                <a:ext uri="{FF2B5EF4-FFF2-40B4-BE49-F238E27FC236}">
                  <a16:creationId xmlns:a16="http://schemas.microsoft.com/office/drawing/2014/main" id="{854D5FB8-93FA-4C80-AA31-CF163674161F}"/>
                </a:ext>
              </a:extLst>
            </p:cNvPr>
            <p:cNvSpPr>
              <a:spLocks noChangeShapeType="1"/>
            </p:cNvSpPr>
            <p:nvPr/>
          </p:nvSpPr>
          <p:spPr bwMode="auto">
            <a:xfrm>
              <a:off x="2369111" y="50792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1" name="Line 132">
              <a:extLst>
                <a:ext uri="{FF2B5EF4-FFF2-40B4-BE49-F238E27FC236}">
                  <a16:creationId xmlns:a16="http://schemas.microsoft.com/office/drawing/2014/main" id="{F1318012-FC31-4D7F-9427-0F23B2BEA678}"/>
                </a:ext>
              </a:extLst>
            </p:cNvPr>
            <p:cNvSpPr>
              <a:spLocks noChangeShapeType="1"/>
            </p:cNvSpPr>
            <p:nvPr/>
          </p:nvSpPr>
          <p:spPr bwMode="auto">
            <a:xfrm>
              <a:off x="2585011" y="50792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2" name="Line 133">
              <a:extLst>
                <a:ext uri="{FF2B5EF4-FFF2-40B4-BE49-F238E27FC236}">
                  <a16:creationId xmlns:a16="http://schemas.microsoft.com/office/drawing/2014/main" id="{1E718A4D-47BB-4F0C-ABCE-E3C6B5FD470C}"/>
                </a:ext>
              </a:extLst>
            </p:cNvPr>
            <p:cNvSpPr>
              <a:spLocks noChangeShapeType="1"/>
            </p:cNvSpPr>
            <p:nvPr/>
          </p:nvSpPr>
          <p:spPr bwMode="auto">
            <a:xfrm>
              <a:off x="2585011" y="50792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3" name="Line 134">
              <a:extLst>
                <a:ext uri="{FF2B5EF4-FFF2-40B4-BE49-F238E27FC236}">
                  <a16:creationId xmlns:a16="http://schemas.microsoft.com/office/drawing/2014/main" id="{A5B762AA-7D22-4001-8EB7-B3AD27E53E3E}"/>
                </a:ext>
              </a:extLst>
            </p:cNvPr>
            <p:cNvSpPr>
              <a:spLocks noChangeShapeType="1"/>
            </p:cNvSpPr>
            <p:nvPr/>
          </p:nvSpPr>
          <p:spPr bwMode="auto">
            <a:xfrm>
              <a:off x="2800911" y="50792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4" name="Line 135">
              <a:extLst>
                <a:ext uri="{FF2B5EF4-FFF2-40B4-BE49-F238E27FC236}">
                  <a16:creationId xmlns:a16="http://schemas.microsoft.com/office/drawing/2014/main" id="{7FE955AD-CB15-426E-BDA1-329F65313611}"/>
                </a:ext>
              </a:extLst>
            </p:cNvPr>
            <p:cNvSpPr>
              <a:spLocks noChangeShapeType="1"/>
            </p:cNvSpPr>
            <p:nvPr/>
          </p:nvSpPr>
          <p:spPr bwMode="auto">
            <a:xfrm>
              <a:off x="2800911" y="50792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5" name="Line 136">
              <a:extLst>
                <a:ext uri="{FF2B5EF4-FFF2-40B4-BE49-F238E27FC236}">
                  <a16:creationId xmlns:a16="http://schemas.microsoft.com/office/drawing/2014/main" id="{BBA3201A-5B21-4308-8796-05238F09F715}"/>
                </a:ext>
              </a:extLst>
            </p:cNvPr>
            <p:cNvSpPr>
              <a:spLocks noChangeShapeType="1"/>
            </p:cNvSpPr>
            <p:nvPr/>
          </p:nvSpPr>
          <p:spPr bwMode="auto">
            <a:xfrm>
              <a:off x="3016811" y="50792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6" name="Line 137">
              <a:extLst>
                <a:ext uri="{FF2B5EF4-FFF2-40B4-BE49-F238E27FC236}">
                  <a16:creationId xmlns:a16="http://schemas.microsoft.com/office/drawing/2014/main" id="{C4686149-E2F0-4AF3-AF55-A4E3A7EB8088}"/>
                </a:ext>
              </a:extLst>
            </p:cNvPr>
            <p:cNvSpPr>
              <a:spLocks noChangeShapeType="1"/>
            </p:cNvSpPr>
            <p:nvPr/>
          </p:nvSpPr>
          <p:spPr bwMode="auto">
            <a:xfrm>
              <a:off x="3016811" y="50792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7" name="Line 138">
              <a:extLst>
                <a:ext uri="{FF2B5EF4-FFF2-40B4-BE49-F238E27FC236}">
                  <a16:creationId xmlns:a16="http://schemas.microsoft.com/office/drawing/2014/main" id="{09A09ADF-6096-4529-B70C-2109A63E9DE6}"/>
                </a:ext>
              </a:extLst>
            </p:cNvPr>
            <p:cNvSpPr>
              <a:spLocks noChangeShapeType="1"/>
            </p:cNvSpPr>
            <p:nvPr/>
          </p:nvSpPr>
          <p:spPr bwMode="auto">
            <a:xfrm>
              <a:off x="3232711" y="5079206"/>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8" name="Line 139">
              <a:extLst>
                <a:ext uri="{FF2B5EF4-FFF2-40B4-BE49-F238E27FC236}">
                  <a16:creationId xmlns:a16="http://schemas.microsoft.com/office/drawing/2014/main" id="{3024786D-2768-4CAF-AEA4-D8EA27A62404}"/>
                </a:ext>
              </a:extLst>
            </p:cNvPr>
            <p:cNvSpPr>
              <a:spLocks noChangeShapeType="1"/>
            </p:cNvSpPr>
            <p:nvPr/>
          </p:nvSpPr>
          <p:spPr bwMode="auto">
            <a:xfrm>
              <a:off x="3232711" y="5079206"/>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9" name="Line 140">
              <a:extLst>
                <a:ext uri="{FF2B5EF4-FFF2-40B4-BE49-F238E27FC236}">
                  <a16:creationId xmlns:a16="http://schemas.microsoft.com/office/drawing/2014/main" id="{3EC48043-EB78-4502-A892-2D4F61098643}"/>
                </a:ext>
              </a:extLst>
            </p:cNvPr>
            <p:cNvSpPr>
              <a:spLocks noChangeShapeType="1"/>
            </p:cNvSpPr>
            <p:nvPr/>
          </p:nvSpPr>
          <p:spPr bwMode="auto">
            <a:xfrm>
              <a:off x="2053198" y="5371306"/>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0" name="Line 141">
              <a:extLst>
                <a:ext uri="{FF2B5EF4-FFF2-40B4-BE49-F238E27FC236}">
                  <a16:creationId xmlns:a16="http://schemas.microsoft.com/office/drawing/2014/main" id="{F4F5C57F-9FC1-4934-A7B5-BD4F17BF232E}"/>
                </a:ext>
              </a:extLst>
            </p:cNvPr>
            <p:cNvSpPr>
              <a:spLocks noChangeShapeType="1"/>
            </p:cNvSpPr>
            <p:nvPr/>
          </p:nvSpPr>
          <p:spPr bwMode="auto">
            <a:xfrm>
              <a:off x="2053198" y="5371306"/>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1" name="Line 142">
              <a:extLst>
                <a:ext uri="{FF2B5EF4-FFF2-40B4-BE49-F238E27FC236}">
                  <a16:creationId xmlns:a16="http://schemas.microsoft.com/office/drawing/2014/main" id="{FDC834C6-7F9A-4804-8C6D-0C85F5E3FA27}"/>
                </a:ext>
              </a:extLst>
            </p:cNvPr>
            <p:cNvSpPr>
              <a:spLocks noChangeShapeType="1"/>
            </p:cNvSpPr>
            <p:nvPr/>
          </p:nvSpPr>
          <p:spPr bwMode="auto">
            <a:xfrm>
              <a:off x="2097648" y="5512593"/>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2" name="Line 143">
              <a:extLst>
                <a:ext uri="{FF2B5EF4-FFF2-40B4-BE49-F238E27FC236}">
                  <a16:creationId xmlns:a16="http://schemas.microsoft.com/office/drawing/2014/main" id="{B4D2F7C3-4537-4552-9790-3D8B2F85C9AF}"/>
                </a:ext>
              </a:extLst>
            </p:cNvPr>
            <p:cNvSpPr>
              <a:spLocks noChangeShapeType="1"/>
            </p:cNvSpPr>
            <p:nvPr/>
          </p:nvSpPr>
          <p:spPr bwMode="auto">
            <a:xfrm>
              <a:off x="2097648" y="5512593"/>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3" name="Line 144">
              <a:extLst>
                <a:ext uri="{FF2B5EF4-FFF2-40B4-BE49-F238E27FC236}">
                  <a16:creationId xmlns:a16="http://schemas.microsoft.com/office/drawing/2014/main" id="{F2EB317B-2F37-44BB-A23F-1364459F3A15}"/>
                </a:ext>
              </a:extLst>
            </p:cNvPr>
            <p:cNvSpPr>
              <a:spLocks noChangeShapeType="1"/>
            </p:cNvSpPr>
            <p:nvPr/>
          </p:nvSpPr>
          <p:spPr bwMode="auto">
            <a:xfrm>
              <a:off x="2142098" y="5653881"/>
              <a:ext cx="1465262"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4" name="Line 145">
              <a:extLst>
                <a:ext uri="{FF2B5EF4-FFF2-40B4-BE49-F238E27FC236}">
                  <a16:creationId xmlns:a16="http://schemas.microsoft.com/office/drawing/2014/main" id="{4DEDC3F4-1692-4432-9A06-E752F38254D6}"/>
                </a:ext>
              </a:extLst>
            </p:cNvPr>
            <p:cNvSpPr>
              <a:spLocks noChangeShapeType="1"/>
            </p:cNvSpPr>
            <p:nvPr/>
          </p:nvSpPr>
          <p:spPr bwMode="auto">
            <a:xfrm>
              <a:off x="2142098" y="5653881"/>
              <a:ext cx="1465262"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5" name="Line 146">
              <a:extLst>
                <a:ext uri="{FF2B5EF4-FFF2-40B4-BE49-F238E27FC236}">
                  <a16:creationId xmlns:a16="http://schemas.microsoft.com/office/drawing/2014/main" id="{62A3C8CF-AB3A-4FFB-B937-FAEB061792DC}"/>
                </a:ext>
              </a:extLst>
            </p:cNvPr>
            <p:cNvSpPr>
              <a:spLocks noChangeShapeType="1"/>
            </p:cNvSpPr>
            <p:nvPr/>
          </p:nvSpPr>
          <p:spPr bwMode="auto">
            <a:xfrm>
              <a:off x="2188136" y="5795168"/>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6" name="Line 147">
              <a:extLst>
                <a:ext uri="{FF2B5EF4-FFF2-40B4-BE49-F238E27FC236}">
                  <a16:creationId xmlns:a16="http://schemas.microsoft.com/office/drawing/2014/main" id="{1B8BEB3F-6D6A-42AF-AEC3-04D02EA5DED9}"/>
                </a:ext>
              </a:extLst>
            </p:cNvPr>
            <p:cNvSpPr>
              <a:spLocks noChangeShapeType="1"/>
            </p:cNvSpPr>
            <p:nvPr/>
          </p:nvSpPr>
          <p:spPr bwMode="auto">
            <a:xfrm>
              <a:off x="2188136" y="5795168"/>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7" name="Line 148">
              <a:extLst>
                <a:ext uri="{FF2B5EF4-FFF2-40B4-BE49-F238E27FC236}">
                  <a16:creationId xmlns:a16="http://schemas.microsoft.com/office/drawing/2014/main" id="{0671D76B-458A-4B97-AE6E-90F2BAC9BCE8}"/>
                </a:ext>
              </a:extLst>
            </p:cNvPr>
            <p:cNvSpPr>
              <a:spLocks noChangeShapeType="1"/>
            </p:cNvSpPr>
            <p:nvPr/>
          </p:nvSpPr>
          <p:spPr bwMode="auto">
            <a:xfrm>
              <a:off x="2013511" y="5228431"/>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8" name="Line 149">
              <a:extLst>
                <a:ext uri="{FF2B5EF4-FFF2-40B4-BE49-F238E27FC236}">
                  <a16:creationId xmlns:a16="http://schemas.microsoft.com/office/drawing/2014/main" id="{9E9DFC3E-B8BE-4610-A521-5C99827389DE}"/>
                </a:ext>
              </a:extLst>
            </p:cNvPr>
            <p:cNvSpPr>
              <a:spLocks noChangeShapeType="1"/>
            </p:cNvSpPr>
            <p:nvPr/>
          </p:nvSpPr>
          <p:spPr bwMode="auto">
            <a:xfrm>
              <a:off x="2013511" y="5228431"/>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09" name="Gruppieren 90">
            <a:extLst>
              <a:ext uri="{FF2B5EF4-FFF2-40B4-BE49-F238E27FC236}">
                <a16:creationId xmlns:a16="http://schemas.microsoft.com/office/drawing/2014/main" id="{9AC6E4B2-A39E-4336-8183-A8EA0A4FECD3}"/>
              </a:ext>
            </a:extLst>
          </p:cNvPr>
          <p:cNvGrpSpPr/>
          <p:nvPr/>
        </p:nvGrpSpPr>
        <p:grpSpPr>
          <a:xfrm>
            <a:off x="5205283" y="4767315"/>
            <a:ext cx="481733" cy="463274"/>
            <a:chOff x="7927976" y="1435100"/>
            <a:chExt cx="1479550" cy="1582738"/>
          </a:xfrm>
          <a:solidFill>
            <a:schemeClr val="accent1"/>
          </a:solidFill>
        </p:grpSpPr>
        <p:sp>
          <p:nvSpPr>
            <p:cNvPr id="210" name="Freeform 322">
              <a:extLst>
                <a:ext uri="{FF2B5EF4-FFF2-40B4-BE49-F238E27FC236}">
                  <a16:creationId xmlns:a16="http://schemas.microsoft.com/office/drawing/2014/main" id="{5E662268-43C9-4273-882B-C52139D2DED4}"/>
                </a:ext>
              </a:extLst>
            </p:cNvPr>
            <p:cNvSpPr>
              <a:spLocks/>
            </p:cNvSpPr>
            <p:nvPr/>
          </p:nvSpPr>
          <p:spPr bwMode="auto">
            <a:xfrm>
              <a:off x="8786813" y="2133600"/>
              <a:ext cx="44450" cy="161925"/>
            </a:xfrm>
            <a:custGeom>
              <a:avLst/>
              <a:gdLst>
                <a:gd name="T0" fmla="*/ 11 w 11"/>
                <a:gd name="T1" fmla="*/ 37 h 41"/>
                <a:gd name="T2" fmla="*/ 11 w 11"/>
                <a:gd name="T3" fmla="*/ 32 h 41"/>
                <a:gd name="T4" fmla="*/ 11 w 11"/>
                <a:gd name="T5" fmla="*/ 22 h 41"/>
                <a:gd name="T6" fmla="*/ 11 w 11"/>
                <a:gd name="T7" fmla="*/ 18 h 41"/>
                <a:gd name="T8" fmla="*/ 11 w 11"/>
                <a:gd name="T9" fmla="*/ 13 h 41"/>
                <a:gd name="T10" fmla="*/ 11 w 11"/>
                <a:gd name="T11" fmla="*/ 4 h 41"/>
                <a:gd name="T12" fmla="*/ 11 w 11"/>
                <a:gd name="T13" fmla="*/ 3 h 41"/>
                <a:gd name="T14" fmla="*/ 10 w 11"/>
                <a:gd name="T15" fmla="*/ 2 h 41"/>
                <a:gd name="T16" fmla="*/ 9 w 11"/>
                <a:gd name="T17" fmla="*/ 1 h 41"/>
                <a:gd name="T18" fmla="*/ 6 w 11"/>
                <a:gd name="T19" fmla="*/ 0 h 41"/>
                <a:gd name="T20" fmla="*/ 4 w 11"/>
                <a:gd name="T21" fmla="*/ 0 h 41"/>
                <a:gd name="T22" fmla="*/ 2 w 11"/>
                <a:gd name="T23" fmla="*/ 1 h 41"/>
                <a:gd name="T24" fmla="*/ 1 w 11"/>
                <a:gd name="T25" fmla="*/ 3 h 41"/>
                <a:gd name="T26" fmla="*/ 1 w 11"/>
                <a:gd name="T27" fmla="*/ 15 h 41"/>
                <a:gd name="T28" fmla="*/ 1 w 11"/>
                <a:gd name="T29" fmla="*/ 21 h 41"/>
                <a:gd name="T30" fmla="*/ 1 w 11"/>
                <a:gd name="T31" fmla="*/ 26 h 41"/>
                <a:gd name="T32" fmla="*/ 0 w 11"/>
                <a:gd name="T33" fmla="*/ 32 h 41"/>
                <a:gd name="T34" fmla="*/ 0 w 11"/>
                <a:gd name="T35" fmla="*/ 38 h 41"/>
                <a:gd name="T36" fmla="*/ 0 w 11"/>
                <a:gd name="T37" fmla="*/ 40 h 41"/>
                <a:gd name="T38" fmla="*/ 2 w 11"/>
                <a:gd name="T39" fmla="*/ 41 h 41"/>
                <a:gd name="T40" fmla="*/ 4 w 11"/>
                <a:gd name="T41" fmla="*/ 41 h 41"/>
                <a:gd name="T42" fmla="*/ 7 w 11"/>
                <a:gd name="T43" fmla="*/ 41 h 41"/>
                <a:gd name="T44" fmla="*/ 9 w 11"/>
                <a:gd name="T45" fmla="*/ 41 h 41"/>
                <a:gd name="T46" fmla="*/ 10 w 11"/>
                <a:gd name="T47" fmla="*/ 41 h 41"/>
                <a:gd name="T48" fmla="*/ 11 w 11"/>
                <a:gd name="T49" fmla="*/ 41 h 41"/>
                <a:gd name="T50" fmla="*/ 11 w 11"/>
                <a:gd name="T51" fmla="*/ 41 h 41"/>
                <a:gd name="T52" fmla="*/ 11 w 11"/>
                <a:gd name="T53" fmla="*/ 3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 h="41">
                  <a:moveTo>
                    <a:pt x="11" y="37"/>
                  </a:moveTo>
                  <a:cubicBezTo>
                    <a:pt x="11" y="35"/>
                    <a:pt x="11" y="34"/>
                    <a:pt x="11" y="32"/>
                  </a:cubicBezTo>
                  <a:cubicBezTo>
                    <a:pt x="11" y="29"/>
                    <a:pt x="11" y="26"/>
                    <a:pt x="11" y="22"/>
                  </a:cubicBezTo>
                  <a:cubicBezTo>
                    <a:pt x="11" y="21"/>
                    <a:pt x="11" y="19"/>
                    <a:pt x="11" y="18"/>
                  </a:cubicBezTo>
                  <a:cubicBezTo>
                    <a:pt x="11" y="16"/>
                    <a:pt x="11" y="15"/>
                    <a:pt x="11" y="13"/>
                  </a:cubicBezTo>
                  <a:cubicBezTo>
                    <a:pt x="10" y="10"/>
                    <a:pt x="10" y="7"/>
                    <a:pt x="11" y="4"/>
                  </a:cubicBezTo>
                  <a:cubicBezTo>
                    <a:pt x="11" y="3"/>
                    <a:pt x="11" y="3"/>
                    <a:pt x="11" y="3"/>
                  </a:cubicBezTo>
                  <a:cubicBezTo>
                    <a:pt x="11" y="3"/>
                    <a:pt x="11" y="2"/>
                    <a:pt x="10" y="2"/>
                  </a:cubicBezTo>
                  <a:cubicBezTo>
                    <a:pt x="10" y="2"/>
                    <a:pt x="9" y="2"/>
                    <a:pt x="9" y="1"/>
                  </a:cubicBezTo>
                  <a:cubicBezTo>
                    <a:pt x="8" y="1"/>
                    <a:pt x="7" y="0"/>
                    <a:pt x="6" y="0"/>
                  </a:cubicBezTo>
                  <a:cubicBezTo>
                    <a:pt x="5" y="0"/>
                    <a:pt x="5" y="0"/>
                    <a:pt x="4" y="0"/>
                  </a:cubicBezTo>
                  <a:cubicBezTo>
                    <a:pt x="3" y="0"/>
                    <a:pt x="3" y="0"/>
                    <a:pt x="2" y="1"/>
                  </a:cubicBezTo>
                  <a:cubicBezTo>
                    <a:pt x="1" y="1"/>
                    <a:pt x="1" y="1"/>
                    <a:pt x="1" y="3"/>
                  </a:cubicBezTo>
                  <a:cubicBezTo>
                    <a:pt x="1" y="7"/>
                    <a:pt x="1" y="11"/>
                    <a:pt x="1" y="15"/>
                  </a:cubicBezTo>
                  <a:cubicBezTo>
                    <a:pt x="1" y="17"/>
                    <a:pt x="1" y="19"/>
                    <a:pt x="1" y="21"/>
                  </a:cubicBezTo>
                  <a:cubicBezTo>
                    <a:pt x="1" y="22"/>
                    <a:pt x="1" y="24"/>
                    <a:pt x="1" y="26"/>
                  </a:cubicBezTo>
                  <a:cubicBezTo>
                    <a:pt x="1" y="28"/>
                    <a:pt x="1" y="30"/>
                    <a:pt x="0" y="32"/>
                  </a:cubicBezTo>
                  <a:cubicBezTo>
                    <a:pt x="0" y="34"/>
                    <a:pt x="0" y="36"/>
                    <a:pt x="0" y="38"/>
                  </a:cubicBezTo>
                  <a:cubicBezTo>
                    <a:pt x="0" y="38"/>
                    <a:pt x="0" y="40"/>
                    <a:pt x="0" y="40"/>
                  </a:cubicBezTo>
                  <a:cubicBezTo>
                    <a:pt x="1" y="41"/>
                    <a:pt x="1" y="41"/>
                    <a:pt x="2" y="41"/>
                  </a:cubicBezTo>
                  <a:cubicBezTo>
                    <a:pt x="3" y="41"/>
                    <a:pt x="4" y="41"/>
                    <a:pt x="4" y="41"/>
                  </a:cubicBezTo>
                  <a:cubicBezTo>
                    <a:pt x="5" y="41"/>
                    <a:pt x="6" y="41"/>
                    <a:pt x="7" y="41"/>
                  </a:cubicBezTo>
                  <a:cubicBezTo>
                    <a:pt x="8" y="41"/>
                    <a:pt x="9" y="41"/>
                    <a:pt x="9" y="41"/>
                  </a:cubicBezTo>
                  <a:cubicBezTo>
                    <a:pt x="10" y="41"/>
                    <a:pt x="10" y="41"/>
                    <a:pt x="10" y="41"/>
                  </a:cubicBezTo>
                  <a:cubicBezTo>
                    <a:pt x="11" y="41"/>
                    <a:pt x="11" y="41"/>
                    <a:pt x="11" y="41"/>
                  </a:cubicBezTo>
                  <a:cubicBezTo>
                    <a:pt x="11" y="41"/>
                    <a:pt x="11" y="41"/>
                    <a:pt x="11" y="41"/>
                  </a:cubicBezTo>
                  <a:cubicBezTo>
                    <a:pt x="11" y="39"/>
                    <a:pt x="11" y="38"/>
                    <a:pt x="11" y="3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11" name="Freeform 323">
              <a:extLst>
                <a:ext uri="{FF2B5EF4-FFF2-40B4-BE49-F238E27FC236}">
                  <a16:creationId xmlns:a16="http://schemas.microsoft.com/office/drawing/2014/main" id="{54E4E68E-E088-49E5-B597-C13300FED773}"/>
                </a:ext>
              </a:extLst>
            </p:cNvPr>
            <p:cNvSpPr>
              <a:spLocks/>
            </p:cNvSpPr>
            <p:nvPr/>
          </p:nvSpPr>
          <p:spPr bwMode="auto">
            <a:xfrm>
              <a:off x="8786813" y="2133600"/>
              <a:ext cx="44450" cy="161925"/>
            </a:xfrm>
            <a:custGeom>
              <a:avLst/>
              <a:gdLst>
                <a:gd name="T0" fmla="*/ 11 w 11"/>
                <a:gd name="T1" fmla="*/ 37 h 41"/>
                <a:gd name="T2" fmla="*/ 11 w 11"/>
                <a:gd name="T3" fmla="*/ 32 h 41"/>
                <a:gd name="T4" fmla="*/ 11 w 11"/>
                <a:gd name="T5" fmla="*/ 22 h 41"/>
                <a:gd name="T6" fmla="*/ 11 w 11"/>
                <a:gd name="T7" fmla="*/ 18 h 41"/>
                <a:gd name="T8" fmla="*/ 11 w 11"/>
                <a:gd name="T9" fmla="*/ 13 h 41"/>
                <a:gd name="T10" fmla="*/ 11 w 11"/>
                <a:gd name="T11" fmla="*/ 4 h 41"/>
                <a:gd name="T12" fmla="*/ 11 w 11"/>
                <a:gd name="T13" fmla="*/ 3 h 41"/>
                <a:gd name="T14" fmla="*/ 10 w 11"/>
                <a:gd name="T15" fmla="*/ 2 h 41"/>
                <a:gd name="T16" fmla="*/ 9 w 11"/>
                <a:gd name="T17" fmla="*/ 1 h 41"/>
                <a:gd name="T18" fmla="*/ 6 w 11"/>
                <a:gd name="T19" fmla="*/ 0 h 41"/>
                <a:gd name="T20" fmla="*/ 4 w 11"/>
                <a:gd name="T21" fmla="*/ 0 h 41"/>
                <a:gd name="T22" fmla="*/ 2 w 11"/>
                <a:gd name="T23" fmla="*/ 1 h 41"/>
                <a:gd name="T24" fmla="*/ 1 w 11"/>
                <a:gd name="T25" fmla="*/ 3 h 41"/>
                <a:gd name="T26" fmla="*/ 1 w 11"/>
                <a:gd name="T27" fmla="*/ 15 h 41"/>
                <a:gd name="T28" fmla="*/ 1 w 11"/>
                <a:gd name="T29" fmla="*/ 21 h 41"/>
                <a:gd name="T30" fmla="*/ 1 w 11"/>
                <a:gd name="T31" fmla="*/ 26 h 41"/>
                <a:gd name="T32" fmla="*/ 0 w 11"/>
                <a:gd name="T33" fmla="*/ 32 h 41"/>
                <a:gd name="T34" fmla="*/ 0 w 11"/>
                <a:gd name="T35" fmla="*/ 38 h 41"/>
                <a:gd name="T36" fmla="*/ 0 w 11"/>
                <a:gd name="T37" fmla="*/ 40 h 41"/>
                <a:gd name="T38" fmla="*/ 2 w 11"/>
                <a:gd name="T39" fmla="*/ 41 h 41"/>
                <a:gd name="T40" fmla="*/ 4 w 11"/>
                <a:gd name="T41" fmla="*/ 41 h 41"/>
                <a:gd name="T42" fmla="*/ 7 w 11"/>
                <a:gd name="T43" fmla="*/ 41 h 41"/>
                <a:gd name="T44" fmla="*/ 9 w 11"/>
                <a:gd name="T45" fmla="*/ 41 h 41"/>
                <a:gd name="T46" fmla="*/ 10 w 11"/>
                <a:gd name="T47" fmla="*/ 41 h 41"/>
                <a:gd name="T48" fmla="*/ 11 w 11"/>
                <a:gd name="T49" fmla="*/ 41 h 41"/>
                <a:gd name="T50" fmla="*/ 11 w 11"/>
                <a:gd name="T51" fmla="*/ 41 h 41"/>
                <a:gd name="T52" fmla="*/ 11 w 11"/>
                <a:gd name="T53" fmla="*/ 3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 h="41">
                  <a:moveTo>
                    <a:pt x="11" y="37"/>
                  </a:moveTo>
                  <a:cubicBezTo>
                    <a:pt x="11" y="35"/>
                    <a:pt x="11" y="34"/>
                    <a:pt x="11" y="32"/>
                  </a:cubicBezTo>
                  <a:cubicBezTo>
                    <a:pt x="11" y="29"/>
                    <a:pt x="11" y="26"/>
                    <a:pt x="11" y="22"/>
                  </a:cubicBezTo>
                  <a:cubicBezTo>
                    <a:pt x="11" y="21"/>
                    <a:pt x="11" y="19"/>
                    <a:pt x="11" y="18"/>
                  </a:cubicBezTo>
                  <a:cubicBezTo>
                    <a:pt x="11" y="16"/>
                    <a:pt x="11" y="15"/>
                    <a:pt x="11" y="13"/>
                  </a:cubicBezTo>
                  <a:cubicBezTo>
                    <a:pt x="10" y="10"/>
                    <a:pt x="10" y="7"/>
                    <a:pt x="11" y="4"/>
                  </a:cubicBezTo>
                  <a:cubicBezTo>
                    <a:pt x="11" y="3"/>
                    <a:pt x="11" y="3"/>
                    <a:pt x="11" y="3"/>
                  </a:cubicBezTo>
                  <a:cubicBezTo>
                    <a:pt x="11" y="3"/>
                    <a:pt x="11" y="2"/>
                    <a:pt x="10" y="2"/>
                  </a:cubicBezTo>
                  <a:cubicBezTo>
                    <a:pt x="10" y="2"/>
                    <a:pt x="9" y="2"/>
                    <a:pt x="9" y="1"/>
                  </a:cubicBezTo>
                  <a:cubicBezTo>
                    <a:pt x="8" y="1"/>
                    <a:pt x="7" y="0"/>
                    <a:pt x="6" y="0"/>
                  </a:cubicBezTo>
                  <a:cubicBezTo>
                    <a:pt x="5" y="0"/>
                    <a:pt x="5" y="0"/>
                    <a:pt x="4" y="0"/>
                  </a:cubicBezTo>
                  <a:cubicBezTo>
                    <a:pt x="3" y="0"/>
                    <a:pt x="3" y="0"/>
                    <a:pt x="2" y="1"/>
                  </a:cubicBezTo>
                  <a:cubicBezTo>
                    <a:pt x="1" y="1"/>
                    <a:pt x="1" y="1"/>
                    <a:pt x="1" y="3"/>
                  </a:cubicBezTo>
                  <a:cubicBezTo>
                    <a:pt x="1" y="7"/>
                    <a:pt x="1" y="11"/>
                    <a:pt x="1" y="15"/>
                  </a:cubicBezTo>
                  <a:cubicBezTo>
                    <a:pt x="1" y="17"/>
                    <a:pt x="1" y="19"/>
                    <a:pt x="1" y="21"/>
                  </a:cubicBezTo>
                  <a:cubicBezTo>
                    <a:pt x="1" y="22"/>
                    <a:pt x="1" y="24"/>
                    <a:pt x="1" y="26"/>
                  </a:cubicBezTo>
                  <a:cubicBezTo>
                    <a:pt x="1" y="28"/>
                    <a:pt x="1" y="30"/>
                    <a:pt x="0" y="32"/>
                  </a:cubicBezTo>
                  <a:cubicBezTo>
                    <a:pt x="0" y="34"/>
                    <a:pt x="0" y="36"/>
                    <a:pt x="0" y="38"/>
                  </a:cubicBezTo>
                  <a:cubicBezTo>
                    <a:pt x="0" y="38"/>
                    <a:pt x="0" y="40"/>
                    <a:pt x="0" y="40"/>
                  </a:cubicBezTo>
                  <a:cubicBezTo>
                    <a:pt x="1" y="41"/>
                    <a:pt x="1" y="41"/>
                    <a:pt x="2" y="41"/>
                  </a:cubicBezTo>
                  <a:cubicBezTo>
                    <a:pt x="3" y="41"/>
                    <a:pt x="4" y="41"/>
                    <a:pt x="4" y="41"/>
                  </a:cubicBezTo>
                  <a:cubicBezTo>
                    <a:pt x="5" y="41"/>
                    <a:pt x="6" y="41"/>
                    <a:pt x="7" y="41"/>
                  </a:cubicBezTo>
                  <a:cubicBezTo>
                    <a:pt x="8" y="41"/>
                    <a:pt x="9" y="41"/>
                    <a:pt x="9" y="41"/>
                  </a:cubicBezTo>
                  <a:cubicBezTo>
                    <a:pt x="10" y="41"/>
                    <a:pt x="10" y="41"/>
                    <a:pt x="10" y="41"/>
                  </a:cubicBezTo>
                  <a:cubicBezTo>
                    <a:pt x="11" y="41"/>
                    <a:pt x="11" y="41"/>
                    <a:pt x="11" y="41"/>
                  </a:cubicBezTo>
                  <a:cubicBezTo>
                    <a:pt x="11" y="41"/>
                    <a:pt x="11" y="41"/>
                    <a:pt x="11" y="41"/>
                  </a:cubicBezTo>
                  <a:cubicBezTo>
                    <a:pt x="11" y="39"/>
                    <a:pt x="11" y="38"/>
                    <a:pt x="11" y="3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12" name="Freeform 324">
              <a:extLst>
                <a:ext uri="{FF2B5EF4-FFF2-40B4-BE49-F238E27FC236}">
                  <a16:creationId xmlns:a16="http://schemas.microsoft.com/office/drawing/2014/main" id="{EC445E13-0548-493A-B162-53156097E785}"/>
                </a:ext>
              </a:extLst>
            </p:cNvPr>
            <p:cNvSpPr>
              <a:spLocks/>
            </p:cNvSpPr>
            <p:nvPr/>
          </p:nvSpPr>
          <p:spPr bwMode="auto">
            <a:xfrm>
              <a:off x="8710613" y="1435100"/>
              <a:ext cx="195263" cy="741363"/>
            </a:xfrm>
            <a:custGeom>
              <a:avLst/>
              <a:gdLst>
                <a:gd name="T0" fmla="*/ 1 w 49"/>
                <a:gd name="T1" fmla="*/ 131 h 187"/>
                <a:gd name="T2" fmla="*/ 1 w 49"/>
                <a:gd name="T3" fmla="*/ 141 h 187"/>
                <a:gd name="T4" fmla="*/ 5 w 49"/>
                <a:gd name="T5" fmla="*/ 161 h 187"/>
                <a:gd name="T6" fmla="*/ 7 w 49"/>
                <a:gd name="T7" fmla="*/ 171 h 187"/>
                <a:gd name="T8" fmla="*/ 12 w 49"/>
                <a:gd name="T9" fmla="*/ 182 h 187"/>
                <a:gd name="T10" fmla="*/ 30 w 49"/>
                <a:gd name="T11" fmla="*/ 185 h 187"/>
                <a:gd name="T12" fmla="*/ 44 w 49"/>
                <a:gd name="T13" fmla="*/ 176 h 187"/>
                <a:gd name="T14" fmla="*/ 49 w 49"/>
                <a:gd name="T15" fmla="*/ 164 h 187"/>
                <a:gd name="T16" fmla="*/ 49 w 49"/>
                <a:gd name="T17" fmla="*/ 152 h 187"/>
                <a:gd name="T18" fmla="*/ 49 w 49"/>
                <a:gd name="T19" fmla="*/ 139 h 187"/>
                <a:gd name="T20" fmla="*/ 47 w 49"/>
                <a:gd name="T21" fmla="*/ 126 h 187"/>
                <a:gd name="T22" fmla="*/ 48 w 49"/>
                <a:gd name="T23" fmla="*/ 114 h 187"/>
                <a:gd name="T24" fmla="*/ 49 w 49"/>
                <a:gd name="T25" fmla="*/ 95 h 187"/>
                <a:gd name="T26" fmla="*/ 49 w 49"/>
                <a:gd name="T27" fmla="*/ 89 h 187"/>
                <a:gd name="T28" fmla="*/ 47 w 49"/>
                <a:gd name="T29" fmla="*/ 76 h 187"/>
                <a:gd name="T30" fmla="*/ 43 w 49"/>
                <a:gd name="T31" fmla="*/ 56 h 187"/>
                <a:gd name="T32" fmla="*/ 42 w 49"/>
                <a:gd name="T33" fmla="*/ 51 h 187"/>
                <a:gd name="T34" fmla="*/ 41 w 49"/>
                <a:gd name="T35" fmla="*/ 34 h 187"/>
                <a:gd name="T36" fmla="*/ 39 w 49"/>
                <a:gd name="T37" fmla="*/ 25 h 187"/>
                <a:gd name="T38" fmla="*/ 34 w 49"/>
                <a:gd name="T39" fmla="*/ 7 h 187"/>
                <a:gd name="T40" fmla="*/ 31 w 49"/>
                <a:gd name="T41" fmla="*/ 3 h 187"/>
                <a:gd name="T42" fmla="*/ 30 w 49"/>
                <a:gd name="T43" fmla="*/ 1 h 187"/>
                <a:gd name="T44" fmla="*/ 26 w 49"/>
                <a:gd name="T45" fmla="*/ 2 h 187"/>
                <a:gd name="T46" fmla="*/ 23 w 49"/>
                <a:gd name="T47" fmla="*/ 8 h 187"/>
                <a:gd name="T48" fmla="*/ 13 w 49"/>
                <a:gd name="T49" fmla="*/ 38 h 187"/>
                <a:gd name="T50" fmla="*/ 8 w 49"/>
                <a:gd name="T51" fmla="*/ 55 h 187"/>
                <a:gd name="T52" fmla="*/ 3 w 49"/>
                <a:gd name="T53" fmla="*/ 69 h 187"/>
                <a:gd name="T54" fmla="*/ 1 w 49"/>
                <a:gd name="T55" fmla="*/ 131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 h="187">
                  <a:moveTo>
                    <a:pt x="1" y="131"/>
                  </a:moveTo>
                  <a:cubicBezTo>
                    <a:pt x="0" y="134"/>
                    <a:pt x="0" y="137"/>
                    <a:pt x="1" y="141"/>
                  </a:cubicBezTo>
                  <a:cubicBezTo>
                    <a:pt x="1" y="149"/>
                    <a:pt x="3" y="155"/>
                    <a:pt x="5" y="161"/>
                  </a:cubicBezTo>
                  <a:cubicBezTo>
                    <a:pt x="6" y="164"/>
                    <a:pt x="7" y="167"/>
                    <a:pt x="7" y="171"/>
                  </a:cubicBezTo>
                  <a:cubicBezTo>
                    <a:pt x="8" y="174"/>
                    <a:pt x="11" y="182"/>
                    <a:pt x="12" y="182"/>
                  </a:cubicBezTo>
                  <a:cubicBezTo>
                    <a:pt x="13" y="182"/>
                    <a:pt x="27" y="187"/>
                    <a:pt x="30" y="185"/>
                  </a:cubicBezTo>
                  <a:cubicBezTo>
                    <a:pt x="30" y="185"/>
                    <a:pt x="43" y="178"/>
                    <a:pt x="44" y="176"/>
                  </a:cubicBezTo>
                  <a:cubicBezTo>
                    <a:pt x="45" y="175"/>
                    <a:pt x="49" y="168"/>
                    <a:pt x="49" y="164"/>
                  </a:cubicBezTo>
                  <a:cubicBezTo>
                    <a:pt x="49" y="161"/>
                    <a:pt x="49" y="156"/>
                    <a:pt x="49" y="152"/>
                  </a:cubicBezTo>
                  <a:cubicBezTo>
                    <a:pt x="49" y="148"/>
                    <a:pt x="49" y="143"/>
                    <a:pt x="49" y="139"/>
                  </a:cubicBezTo>
                  <a:cubicBezTo>
                    <a:pt x="48" y="135"/>
                    <a:pt x="47" y="131"/>
                    <a:pt x="47" y="126"/>
                  </a:cubicBezTo>
                  <a:cubicBezTo>
                    <a:pt x="47" y="122"/>
                    <a:pt x="48" y="118"/>
                    <a:pt x="48" y="114"/>
                  </a:cubicBezTo>
                  <a:cubicBezTo>
                    <a:pt x="48" y="112"/>
                    <a:pt x="48" y="97"/>
                    <a:pt x="49" y="95"/>
                  </a:cubicBezTo>
                  <a:cubicBezTo>
                    <a:pt x="49" y="93"/>
                    <a:pt x="49" y="91"/>
                    <a:pt x="49" y="89"/>
                  </a:cubicBezTo>
                  <a:cubicBezTo>
                    <a:pt x="48" y="84"/>
                    <a:pt x="48" y="80"/>
                    <a:pt x="47" y="76"/>
                  </a:cubicBezTo>
                  <a:cubicBezTo>
                    <a:pt x="47" y="73"/>
                    <a:pt x="43" y="58"/>
                    <a:pt x="43" y="56"/>
                  </a:cubicBezTo>
                  <a:cubicBezTo>
                    <a:pt x="43" y="54"/>
                    <a:pt x="43" y="52"/>
                    <a:pt x="42" y="51"/>
                  </a:cubicBezTo>
                  <a:cubicBezTo>
                    <a:pt x="42" y="49"/>
                    <a:pt x="41" y="35"/>
                    <a:pt x="41" y="34"/>
                  </a:cubicBezTo>
                  <a:cubicBezTo>
                    <a:pt x="40" y="30"/>
                    <a:pt x="40" y="27"/>
                    <a:pt x="39" y="25"/>
                  </a:cubicBezTo>
                  <a:cubicBezTo>
                    <a:pt x="38" y="24"/>
                    <a:pt x="35" y="8"/>
                    <a:pt x="34" y="7"/>
                  </a:cubicBezTo>
                  <a:cubicBezTo>
                    <a:pt x="33" y="4"/>
                    <a:pt x="32" y="4"/>
                    <a:pt x="31" y="3"/>
                  </a:cubicBezTo>
                  <a:cubicBezTo>
                    <a:pt x="31" y="2"/>
                    <a:pt x="30" y="2"/>
                    <a:pt x="30" y="1"/>
                  </a:cubicBezTo>
                  <a:cubicBezTo>
                    <a:pt x="29" y="1"/>
                    <a:pt x="26" y="0"/>
                    <a:pt x="26" y="2"/>
                  </a:cubicBezTo>
                  <a:cubicBezTo>
                    <a:pt x="25" y="4"/>
                    <a:pt x="24" y="6"/>
                    <a:pt x="23" y="8"/>
                  </a:cubicBezTo>
                  <a:cubicBezTo>
                    <a:pt x="22" y="11"/>
                    <a:pt x="14" y="31"/>
                    <a:pt x="13" y="38"/>
                  </a:cubicBezTo>
                  <a:cubicBezTo>
                    <a:pt x="12" y="45"/>
                    <a:pt x="10" y="50"/>
                    <a:pt x="8" y="55"/>
                  </a:cubicBezTo>
                  <a:cubicBezTo>
                    <a:pt x="6" y="60"/>
                    <a:pt x="5" y="62"/>
                    <a:pt x="3" y="69"/>
                  </a:cubicBezTo>
                  <a:cubicBezTo>
                    <a:pt x="3" y="72"/>
                    <a:pt x="1" y="126"/>
                    <a:pt x="1" y="131"/>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13" name="Freeform 325">
              <a:extLst>
                <a:ext uri="{FF2B5EF4-FFF2-40B4-BE49-F238E27FC236}">
                  <a16:creationId xmlns:a16="http://schemas.microsoft.com/office/drawing/2014/main" id="{B08B52C9-ABC4-40DC-B314-019838886007}"/>
                </a:ext>
              </a:extLst>
            </p:cNvPr>
            <p:cNvSpPr>
              <a:spLocks/>
            </p:cNvSpPr>
            <p:nvPr/>
          </p:nvSpPr>
          <p:spPr bwMode="auto">
            <a:xfrm>
              <a:off x="8710613" y="1435100"/>
              <a:ext cx="195263" cy="741363"/>
            </a:xfrm>
            <a:custGeom>
              <a:avLst/>
              <a:gdLst>
                <a:gd name="T0" fmla="*/ 1 w 49"/>
                <a:gd name="T1" fmla="*/ 131 h 187"/>
                <a:gd name="T2" fmla="*/ 1 w 49"/>
                <a:gd name="T3" fmla="*/ 141 h 187"/>
                <a:gd name="T4" fmla="*/ 5 w 49"/>
                <a:gd name="T5" fmla="*/ 161 h 187"/>
                <a:gd name="T6" fmla="*/ 7 w 49"/>
                <a:gd name="T7" fmla="*/ 171 h 187"/>
                <a:gd name="T8" fmla="*/ 12 w 49"/>
                <a:gd name="T9" fmla="*/ 182 h 187"/>
                <a:gd name="T10" fmla="*/ 30 w 49"/>
                <a:gd name="T11" fmla="*/ 185 h 187"/>
                <a:gd name="T12" fmla="*/ 44 w 49"/>
                <a:gd name="T13" fmla="*/ 176 h 187"/>
                <a:gd name="T14" fmla="*/ 49 w 49"/>
                <a:gd name="T15" fmla="*/ 164 h 187"/>
                <a:gd name="T16" fmla="*/ 49 w 49"/>
                <a:gd name="T17" fmla="*/ 152 h 187"/>
                <a:gd name="T18" fmla="*/ 49 w 49"/>
                <a:gd name="T19" fmla="*/ 139 h 187"/>
                <a:gd name="T20" fmla="*/ 47 w 49"/>
                <a:gd name="T21" fmla="*/ 126 h 187"/>
                <a:gd name="T22" fmla="*/ 48 w 49"/>
                <a:gd name="T23" fmla="*/ 114 h 187"/>
                <a:gd name="T24" fmla="*/ 49 w 49"/>
                <a:gd name="T25" fmla="*/ 95 h 187"/>
                <a:gd name="T26" fmla="*/ 49 w 49"/>
                <a:gd name="T27" fmla="*/ 89 h 187"/>
                <a:gd name="T28" fmla="*/ 47 w 49"/>
                <a:gd name="T29" fmla="*/ 76 h 187"/>
                <a:gd name="T30" fmla="*/ 43 w 49"/>
                <a:gd name="T31" fmla="*/ 56 h 187"/>
                <a:gd name="T32" fmla="*/ 42 w 49"/>
                <a:gd name="T33" fmla="*/ 51 h 187"/>
                <a:gd name="T34" fmla="*/ 41 w 49"/>
                <a:gd name="T35" fmla="*/ 34 h 187"/>
                <a:gd name="T36" fmla="*/ 39 w 49"/>
                <a:gd name="T37" fmla="*/ 25 h 187"/>
                <a:gd name="T38" fmla="*/ 34 w 49"/>
                <a:gd name="T39" fmla="*/ 7 h 187"/>
                <a:gd name="T40" fmla="*/ 31 w 49"/>
                <a:gd name="T41" fmla="*/ 3 h 187"/>
                <a:gd name="T42" fmla="*/ 30 w 49"/>
                <a:gd name="T43" fmla="*/ 1 h 187"/>
                <a:gd name="T44" fmla="*/ 26 w 49"/>
                <a:gd name="T45" fmla="*/ 2 h 187"/>
                <a:gd name="T46" fmla="*/ 23 w 49"/>
                <a:gd name="T47" fmla="*/ 8 h 187"/>
                <a:gd name="T48" fmla="*/ 13 w 49"/>
                <a:gd name="T49" fmla="*/ 38 h 187"/>
                <a:gd name="T50" fmla="*/ 8 w 49"/>
                <a:gd name="T51" fmla="*/ 55 h 187"/>
                <a:gd name="T52" fmla="*/ 3 w 49"/>
                <a:gd name="T53" fmla="*/ 69 h 187"/>
                <a:gd name="T54" fmla="*/ 1 w 49"/>
                <a:gd name="T55" fmla="*/ 131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 h="187">
                  <a:moveTo>
                    <a:pt x="1" y="131"/>
                  </a:moveTo>
                  <a:cubicBezTo>
                    <a:pt x="0" y="134"/>
                    <a:pt x="0" y="137"/>
                    <a:pt x="1" y="141"/>
                  </a:cubicBezTo>
                  <a:cubicBezTo>
                    <a:pt x="1" y="149"/>
                    <a:pt x="3" y="155"/>
                    <a:pt x="5" y="161"/>
                  </a:cubicBezTo>
                  <a:cubicBezTo>
                    <a:pt x="6" y="164"/>
                    <a:pt x="7" y="167"/>
                    <a:pt x="7" y="171"/>
                  </a:cubicBezTo>
                  <a:cubicBezTo>
                    <a:pt x="8" y="174"/>
                    <a:pt x="11" y="182"/>
                    <a:pt x="12" y="182"/>
                  </a:cubicBezTo>
                  <a:cubicBezTo>
                    <a:pt x="13" y="182"/>
                    <a:pt x="27" y="187"/>
                    <a:pt x="30" y="185"/>
                  </a:cubicBezTo>
                  <a:cubicBezTo>
                    <a:pt x="30" y="185"/>
                    <a:pt x="43" y="178"/>
                    <a:pt x="44" y="176"/>
                  </a:cubicBezTo>
                  <a:cubicBezTo>
                    <a:pt x="45" y="175"/>
                    <a:pt x="49" y="168"/>
                    <a:pt x="49" y="164"/>
                  </a:cubicBezTo>
                  <a:cubicBezTo>
                    <a:pt x="49" y="161"/>
                    <a:pt x="49" y="156"/>
                    <a:pt x="49" y="152"/>
                  </a:cubicBezTo>
                  <a:cubicBezTo>
                    <a:pt x="49" y="148"/>
                    <a:pt x="49" y="143"/>
                    <a:pt x="49" y="139"/>
                  </a:cubicBezTo>
                  <a:cubicBezTo>
                    <a:pt x="48" y="135"/>
                    <a:pt x="47" y="131"/>
                    <a:pt x="47" y="126"/>
                  </a:cubicBezTo>
                  <a:cubicBezTo>
                    <a:pt x="47" y="122"/>
                    <a:pt x="48" y="118"/>
                    <a:pt x="48" y="114"/>
                  </a:cubicBezTo>
                  <a:cubicBezTo>
                    <a:pt x="48" y="112"/>
                    <a:pt x="48" y="97"/>
                    <a:pt x="49" y="95"/>
                  </a:cubicBezTo>
                  <a:cubicBezTo>
                    <a:pt x="49" y="93"/>
                    <a:pt x="49" y="91"/>
                    <a:pt x="49" y="89"/>
                  </a:cubicBezTo>
                  <a:cubicBezTo>
                    <a:pt x="48" y="84"/>
                    <a:pt x="48" y="80"/>
                    <a:pt x="47" y="76"/>
                  </a:cubicBezTo>
                  <a:cubicBezTo>
                    <a:pt x="47" y="73"/>
                    <a:pt x="43" y="58"/>
                    <a:pt x="43" y="56"/>
                  </a:cubicBezTo>
                  <a:cubicBezTo>
                    <a:pt x="43" y="54"/>
                    <a:pt x="43" y="52"/>
                    <a:pt x="42" y="51"/>
                  </a:cubicBezTo>
                  <a:cubicBezTo>
                    <a:pt x="42" y="49"/>
                    <a:pt x="41" y="35"/>
                    <a:pt x="41" y="34"/>
                  </a:cubicBezTo>
                  <a:cubicBezTo>
                    <a:pt x="40" y="30"/>
                    <a:pt x="40" y="27"/>
                    <a:pt x="39" y="25"/>
                  </a:cubicBezTo>
                  <a:cubicBezTo>
                    <a:pt x="38" y="24"/>
                    <a:pt x="35" y="8"/>
                    <a:pt x="34" y="7"/>
                  </a:cubicBezTo>
                  <a:cubicBezTo>
                    <a:pt x="33" y="4"/>
                    <a:pt x="32" y="4"/>
                    <a:pt x="31" y="3"/>
                  </a:cubicBezTo>
                  <a:cubicBezTo>
                    <a:pt x="31" y="2"/>
                    <a:pt x="30" y="2"/>
                    <a:pt x="30" y="1"/>
                  </a:cubicBezTo>
                  <a:cubicBezTo>
                    <a:pt x="29" y="1"/>
                    <a:pt x="26" y="0"/>
                    <a:pt x="26" y="2"/>
                  </a:cubicBezTo>
                  <a:cubicBezTo>
                    <a:pt x="25" y="4"/>
                    <a:pt x="24" y="6"/>
                    <a:pt x="23" y="8"/>
                  </a:cubicBezTo>
                  <a:cubicBezTo>
                    <a:pt x="22" y="11"/>
                    <a:pt x="14" y="31"/>
                    <a:pt x="13" y="38"/>
                  </a:cubicBezTo>
                  <a:cubicBezTo>
                    <a:pt x="12" y="45"/>
                    <a:pt x="10" y="50"/>
                    <a:pt x="8" y="55"/>
                  </a:cubicBezTo>
                  <a:cubicBezTo>
                    <a:pt x="6" y="60"/>
                    <a:pt x="5" y="62"/>
                    <a:pt x="3" y="69"/>
                  </a:cubicBezTo>
                  <a:cubicBezTo>
                    <a:pt x="3" y="72"/>
                    <a:pt x="1" y="126"/>
                    <a:pt x="1" y="131"/>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14" name="Freeform 326">
              <a:extLst>
                <a:ext uri="{FF2B5EF4-FFF2-40B4-BE49-F238E27FC236}">
                  <a16:creationId xmlns:a16="http://schemas.microsoft.com/office/drawing/2014/main" id="{975A8F85-8DDF-41A6-A4AF-61E34E2B390C}"/>
                </a:ext>
              </a:extLst>
            </p:cNvPr>
            <p:cNvSpPr>
              <a:spLocks/>
            </p:cNvSpPr>
            <p:nvPr/>
          </p:nvSpPr>
          <p:spPr bwMode="auto">
            <a:xfrm>
              <a:off x="8488363" y="2117725"/>
              <a:ext cx="84138" cy="193675"/>
            </a:xfrm>
            <a:custGeom>
              <a:avLst/>
              <a:gdLst>
                <a:gd name="T0" fmla="*/ 0 w 21"/>
                <a:gd name="T1" fmla="*/ 44 h 49"/>
                <a:gd name="T2" fmla="*/ 1 w 21"/>
                <a:gd name="T3" fmla="*/ 47 h 49"/>
                <a:gd name="T4" fmla="*/ 4 w 21"/>
                <a:gd name="T5" fmla="*/ 48 h 49"/>
                <a:gd name="T6" fmla="*/ 8 w 21"/>
                <a:gd name="T7" fmla="*/ 49 h 49"/>
                <a:gd name="T8" fmla="*/ 13 w 21"/>
                <a:gd name="T9" fmla="*/ 48 h 49"/>
                <a:gd name="T10" fmla="*/ 17 w 21"/>
                <a:gd name="T11" fmla="*/ 48 h 49"/>
                <a:gd name="T12" fmla="*/ 19 w 21"/>
                <a:gd name="T13" fmla="*/ 48 h 49"/>
                <a:gd name="T14" fmla="*/ 21 w 21"/>
                <a:gd name="T15" fmla="*/ 48 h 49"/>
                <a:gd name="T16" fmla="*/ 21 w 21"/>
                <a:gd name="T17" fmla="*/ 48 h 49"/>
                <a:gd name="T18" fmla="*/ 20 w 21"/>
                <a:gd name="T19" fmla="*/ 43 h 49"/>
                <a:gd name="T20" fmla="*/ 20 w 21"/>
                <a:gd name="T21" fmla="*/ 37 h 49"/>
                <a:gd name="T22" fmla="*/ 19 w 21"/>
                <a:gd name="T23" fmla="*/ 26 h 49"/>
                <a:gd name="T24" fmla="*/ 20 w 21"/>
                <a:gd name="T25" fmla="*/ 21 h 49"/>
                <a:gd name="T26" fmla="*/ 19 w 21"/>
                <a:gd name="T27" fmla="*/ 15 h 49"/>
                <a:gd name="T28" fmla="*/ 19 w 21"/>
                <a:gd name="T29" fmla="*/ 4 h 49"/>
                <a:gd name="T30" fmla="*/ 19 w 21"/>
                <a:gd name="T31" fmla="*/ 4 h 49"/>
                <a:gd name="T32" fmla="*/ 19 w 21"/>
                <a:gd name="T33" fmla="*/ 3 h 49"/>
                <a:gd name="T34" fmla="*/ 16 w 21"/>
                <a:gd name="T35" fmla="*/ 2 h 49"/>
                <a:gd name="T36" fmla="*/ 11 w 21"/>
                <a:gd name="T37" fmla="*/ 0 h 49"/>
                <a:gd name="T38" fmla="*/ 8 w 21"/>
                <a:gd name="T39" fmla="*/ 0 h 49"/>
                <a:gd name="T40" fmla="*/ 4 w 21"/>
                <a:gd name="T41" fmla="*/ 1 h 49"/>
                <a:gd name="T42" fmla="*/ 2 w 21"/>
                <a:gd name="T43" fmla="*/ 3 h 49"/>
                <a:gd name="T44" fmla="*/ 3 w 21"/>
                <a:gd name="T45" fmla="*/ 17 h 49"/>
                <a:gd name="T46" fmla="*/ 2 w 21"/>
                <a:gd name="T47" fmla="*/ 24 h 49"/>
                <a:gd name="T48" fmla="*/ 2 w 21"/>
                <a:gd name="T49" fmla="*/ 31 h 49"/>
                <a:gd name="T50" fmla="*/ 1 w 21"/>
                <a:gd name="T51" fmla="*/ 38 h 49"/>
                <a:gd name="T52" fmla="*/ 0 w 21"/>
                <a:gd name="T53" fmla="*/ 4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49">
                  <a:moveTo>
                    <a:pt x="0" y="44"/>
                  </a:moveTo>
                  <a:cubicBezTo>
                    <a:pt x="0" y="45"/>
                    <a:pt x="0" y="47"/>
                    <a:pt x="1" y="47"/>
                  </a:cubicBezTo>
                  <a:cubicBezTo>
                    <a:pt x="2" y="48"/>
                    <a:pt x="3" y="48"/>
                    <a:pt x="4" y="48"/>
                  </a:cubicBezTo>
                  <a:cubicBezTo>
                    <a:pt x="5" y="48"/>
                    <a:pt x="7" y="49"/>
                    <a:pt x="8" y="49"/>
                  </a:cubicBezTo>
                  <a:cubicBezTo>
                    <a:pt x="10" y="49"/>
                    <a:pt x="11" y="49"/>
                    <a:pt x="13" y="48"/>
                  </a:cubicBezTo>
                  <a:cubicBezTo>
                    <a:pt x="14" y="48"/>
                    <a:pt x="16" y="48"/>
                    <a:pt x="17" y="48"/>
                  </a:cubicBezTo>
                  <a:cubicBezTo>
                    <a:pt x="18" y="48"/>
                    <a:pt x="19" y="48"/>
                    <a:pt x="19" y="48"/>
                  </a:cubicBezTo>
                  <a:cubicBezTo>
                    <a:pt x="20" y="48"/>
                    <a:pt x="20" y="48"/>
                    <a:pt x="21" y="48"/>
                  </a:cubicBezTo>
                  <a:cubicBezTo>
                    <a:pt x="21" y="48"/>
                    <a:pt x="21" y="48"/>
                    <a:pt x="21" y="48"/>
                  </a:cubicBezTo>
                  <a:cubicBezTo>
                    <a:pt x="21" y="46"/>
                    <a:pt x="20" y="44"/>
                    <a:pt x="20" y="43"/>
                  </a:cubicBezTo>
                  <a:cubicBezTo>
                    <a:pt x="20" y="41"/>
                    <a:pt x="20" y="39"/>
                    <a:pt x="20" y="37"/>
                  </a:cubicBezTo>
                  <a:cubicBezTo>
                    <a:pt x="19" y="34"/>
                    <a:pt x="19" y="30"/>
                    <a:pt x="19" y="26"/>
                  </a:cubicBezTo>
                  <a:cubicBezTo>
                    <a:pt x="19" y="25"/>
                    <a:pt x="20" y="23"/>
                    <a:pt x="20" y="21"/>
                  </a:cubicBezTo>
                  <a:cubicBezTo>
                    <a:pt x="20" y="19"/>
                    <a:pt x="19" y="17"/>
                    <a:pt x="19" y="15"/>
                  </a:cubicBezTo>
                  <a:cubicBezTo>
                    <a:pt x="19" y="12"/>
                    <a:pt x="19" y="8"/>
                    <a:pt x="19" y="4"/>
                  </a:cubicBezTo>
                  <a:cubicBezTo>
                    <a:pt x="19" y="4"/>
                    <a:pt x="19" y="4"/>
                    <a:pt x="19" y="4"/>
                  </a:cubicBezTo>
                  <a:cubicBezTo>
                    <a:pt x="19" y="3"/>
                    <a:pt x="19" y="3"/>
                    <a:pt x="19" y="3"/>
                  </a:cubicBezTo>
                  <a:cubicBezTo>
                    <a:pt x="18" y="2"/>
                    <a:pt x="17" y="2"/>
                    <a:pt x="16" y="2"/>
                  </a:cubicBezTo>
                  <a:cubicBezTo>
                    <a:pt x="14" y="1"/>
                    <a:pt x="13" y="1"/>
                    <a:pt x="11" y="0"/>
                  </a:cubicBezTo>
                  <a:cubicBezTo>
                    <a:pt x="10" y="0"/>
                    <a:pt x="9" y="0"/>
                    <a:pt x="8" y="0"/>
                  </a:cubicBezTo>
                  <a:cubicBezTo>
                    <a:pt x="6" y="0"/>
                    <a:pt x="5" y="0"/>
                    <a:pt x="4" y="1"/>
                  </a:cubicBezTo>
                  <a:cubicBezTo>
                    <a:pt x="3" y="1"/>
                    <a:pt x="2" y="2"/>
                    <a:pt x="2" y="3"/>
                  </a:cubicBezTo>
                  <a:cubicBezTo>
                    <a:pt x="2" y="8"/>
                    <a:pt x="2" y="13"/>
                    <a:pt x="3" y="17"/>
                  </a:cubicBezTo>
                  <a:cubicBezTo>
                    <a:pt x="3" y="20"/>
                    <a:pt x="2" y="22"/>
                    <a:pt x="2" y="24"/>
                  </a:cubicBezTo>
                  <a:cubicBezTo>
                    <a:pt x="2" y="26"/>
                    <a:pt x="2" y="29"/>
                    <a:pt x="2" y="31"/>
                  </a:cubicBezTo>
                  <a:cubicBezTo>
                    <a:pt x="2" y="33"/>
                    <a:pt x="1" y="36"/>
                    <a:pt x="1" y="38"/>
                  </a:cubicBezTo>
                  <a:cubicBezTo>
                    <a:pt x="1" y="40"/>
                    <a:pt x="1" y="42"/>
                    <a:pt x="0" y="4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15" name="Freeform 327">
              <a:extLst>
                <a:ext uri="{FF2B5EF4-FFF2-40B4-BE49-F238E27FC236}">
                  <a16:creationId xmlns:a16="http://schemas.microsoft.com/office/drawing/2014/main" id="{13116219-16A6-4F92-9AF1-3BC7959FC44D}"/>
                </a:ext>
              </a:extLst>
            </p:cNvPr>
            <p:cNvSpPr>
              <a:spLocks/>
            </p:cNvSpPr>
            <p:nvPr/>
          </p:nvSpPr>
          <p:spPr bwMode="auto">
            <a:xfrm>
              <a:off x="8488363" y="2117725"/>
              <a:ext cx="84138" cy="193675"/>
            </a:xfrm>
            <a:custGeom>
              <a:avLst/>
              <a:gdLst>
                <a:gd name="T0" fmla="*/ 0 w 21"/>
                <a:gd name="T1" fmla="*/ 44 h 49"/>
                <a:gd name="T2" fmla="*/ 1 w 21"/>
                <a:gd name="T3" fmla="*/ 47 h 49"/>
                <a:gd name="T4" fmla="*/ 4 w 21"/>
                <a:gd name="T5" fmla="*/ 48 h 49"/>
                <a:gd name="T6" fmla="*/ 8 w 21"/>
                <a:gd name="T7" fmla="*/ 49 h 49"/>
                <a:gd name="T8" fmla="*/ 13 w 21"/>
                <a:gd name="T9" fmla="*/ 48 h 49"/>
                <a:gd name="T10" fmla="*/ 17 w 21"/>
                <a:gd name="T11" fmla="*/ 48 h 49"/>
                <a:gd name="T12" fmla="*/ 19 w 21"/>
                <a:gd name="T13" fmla="*/ 48 h 49"/>
                <a:gd name="T14" fmla="*/ 21 w 21"/>
                <a:gd name="T15" fmla="*/ 48 h 49"/>
                <a:gd name="T16" fmla="*/ 21 w 21"/>
                <a:gd name="T17" fmla="*/ 48 h 49"/>
                <a:gd name="T18" fmla="*/ 20 w 21"/>
                <a:gd name="T19" fmla="*/ 43 h 49"/>
                <a:gd name="T20" fmla="*/ 20 w 21"/>
                <a:gd name="T21" fmla="*/ 37 h 49"/>
                <a:gd name="T22" fmla="*/ 19 w 21"/>
                <a:gd name="T23" fmla="*/ 26 h 49"/>
                <a:gd name="T24" fmla="*/ 20 w 21"/>
                <a:gd name="T25" fmla="*/ 21 h 49"/>
                <a:gd name="T26" fmla="*/ 19 w 21"/>
                <a:gd name="T27" fmla="*/ 15 h 49"/>
                <a:gd name="T28" fmla="*/ 19 w 21"/>
                <a:gd name="T29" fmla="*/ 4 h 49"/>
                <a:gd name="T30" fmla="*/ 19 w 21"/>
                <a:gd name="T31" fmla="*/ 4 h 49"/>
                <a:gd name="T32" fmla="*/ 19 w 21"/>
                <a:gd name="T33" fmla="*/ 3 h 49"/>
                <a:gd name="T34" fmla="*/ 16 w 21"/>
                <a:gd name="T35" fmla="*/ 2 h 49"/>
                <a:gd name="T36" fmla="*/ 11 w 21"/>
                <a:gd name="T37" fmla="*/ 0 h 49"/>
                <a:gd name="T38" fmla="*/ 8 w 21"/>
                <a:gd name="T39" fmla="*/ 0 h 49"/>
                <a:gd name="T40" fmla="*/ 4 w 21"/>
                <a:gd name="T41" fmla="*/ 1 h 49"/>
                <a:gd name="T42" fmla="*/ 2 w 21"/>
                <a:gd name="T43" fmla="*/ 3 h 49"/>
                <a:gd name="T44" fmla="*/ 3 w 21"/>
                <a:gd name="T45" fmla="*/ 17 h 49"/>
                <a:gd name="T46" fmla="*/ 2 w 21"/>
                <a:gd name="T47" fmla="*/ 24 h 49"/>
                <a:gd name="T48" fmla="*/ 2 w 21"/>
                <a:gd name="T49" fmla="*/ 31 h 49"/>
                <a:gd name="T50" fmla="*/ 1 w 21"/>
                <a:gd name="T51" fmla="*/ 38 h 49"/>
                <a:gd name="T52" fmla="*/ 0 w 21"/>
                <a:gd name="T53" fmla="*/ 4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49">
                  <a:moveTo>
                    <a:pt x="0" y="44"/>
                  </a:moveTo>
                  <a:cubicBezTo>
                    <a:pt x="0" y="45"/>
                    <a:pt x="0" y="47"/>
                    <a:pt x="1" y="47"/>
                  </a:cubicBezTo>
                  <a:cubicBezTo>
                    <a:pt x="2" y="48"/>
                    <a:pt x="3" y="48"/>
                    <a:pt x="4" y="48"/>
                  </a:cubicBezTo>
                  <a:cubicBezTo>
                    <a:pt x="5" y="48"/>
                    <a:pt x="7" y="49"/>
                    <a:pt x="8" y="49"/>
                  </a:cubicBezTo>
                  <a:cubicBezTo>
                    <a:pt x="10" y="49"/>
                    <a:pt x="11" y="49"/>
                    <a:pt x="13" y="48"/>
                  </a:cubicBezTo>
                  <a:cubicBezTo>
                    <a:pt x="14" y="48"/>
                    <a:pt x="16" y="48"/>
                    <a:pt x="17" y="48"/>
                  </a:cubicBezTo>
                  <a:cubicBezTo>
                    <a:pt x="18" y="48"/>
                    <a:pt x="19" y="48"/>
                    <a:pt x="19" y="48"/>
                  </a:cubicBezTo>
                  <a:cubicBezTo>
                    <a:pt x="20" y="48"/>
                    <a:pt x="20" y="48"/>
                    <a:pt x="21" y="48"/>
                  </a:cubicBezTo>
                  <a:cubicBezTo>
                    <a:pt x="21" y="48"/>
                    <a:pt x="21" y="48"/>
                    <a:pt x="21" y="48"/>
                  </a:cubicBezTo>
                  <a:cubicBezTo>
                    <a:pt x="21" y="46"/>
                    <a:pt x="20" y="44"/>
                    <a:pt x="20" y="43"/>
                  </a:cubicBezTo>
                  <a:cubicBezTo>
                    <a:pt x="20" y="41"/>
                    <a:pt x="20" y="39"/>
                    <a:pt x="20" y="37"/>
                  </a:cubicBezTo>
                  <a:cubicBezTo>
                    <a:pt x="19" y="34"/>
                    <a:pt x="19" y="30"/>
                    <a:pt x="19" y="26"/>
                  </a:cubicBezTo>
                  <a:cubicBezTo>
                    <a:pt x="19" y="25"/>
                    <a:pt x="20" y="23"/>
                    <a:pt x="20" y="21"/>
                  </a:cubicBezTo>
                  <a:cubicBezTo>
                    <a:pt x="20" y="19"/>
                    <a:pt x="19" y="17"/>
                    <a:pt x="19" y="15"/>
                  </a:cubicBezTo>
                  <a:cubicBezTo>
                    <a:pt x="19" y="12"/>
                    <a:pt x="19" y="8"/>
                    <a:pt x="19" y="4"/>
                  </a:cubicBezTo>
                  <a:cubicBezTo>
                    <a:pt x="19" y="4"/>
                    <a:pt x="19" y="4"/>
                    <a:pt x="19" y="4"/>
                  </a:cubicBezTo>
                  <a:cubicBezTo>
                    <a:pt x="19" y="3"/>
                    <a:pt x="19" y="3"/>
                    <a:pt x="19" y="3"/>
                  </a:cubicBezTo>
                  <a:cubicBezTo>
                    <a:pt x="18" y="2"/>
                    <a:pt x="17" y="2"/>
                    <a:pt x="16" y="2"/>
                  </a:cubicBezTo>
                  <a:cubicBezTo>
                    <a:pt x="14" y="1"/>
                    <a:pt x="13" y="1"/>
                    <a:pt x="11" y="0"/>
                  </a:cubicBezTo>
                  <a:cubicBezTo>
                    <a:pt x="10" y="0"/>
                    <a:pt x="9" y="0"/>
                    <a:pt x="8" y="0"/>
                  </a:cubicBezTo>
                  <a:cubicBezTo>
                    <a:pt x="6" y="0"/>
                    <a:pt x="5" y="0"/>
                    <a:pt x="4" y="1"/>
                  </a:cubicBezTo>
                  <a:cubicBezTo>
                    <a:pt x="3" y="1"/>
                    <a:pt x="2" y="2"/>
                    <a:pt x="2" y="3"/>
                  </a:cubicBezTo>
                  <a:cubicBezTo>
                    <a:pt x="2" y="8"/>
                    <a:pt x="2" y="13"/>
                    <a:pt x="3" y="17"/>
                  </a:cubicBezTo>
                  <a:cubicBezTo>
                    <a:pt x="3" y="20"/>
                    <a:pt x="2" y="22"/>
                    <a:pt x="2" y="24"/>
                  </a:cubicBezTo>
                  <a:cubicBezTo>
                    <a:pt x="2" y="26"/>
                    <a:pt x="2" y="29"/>
                    <a:pt x="2" y="31"/>
                  </a:cubicBezTo>
                  <a:cubicBezTo>
                    <a:pt x="2" y="33"/>
                    <a:pt x="1" y="36"/>
                    <a:pt x="1" y="38"/>
                  </a:cubicBezTo>
                  <a:cubicBezTo>
                    <a:pt x="1" y="40"/>
                    <a:pt x="1" y="42"/>
                    <a:pt x="0" y="4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16" name="Freeform 328">
              <a:extLst>
                <a:ext uri="{FF2B5EF4-FFF2-40B4-BE49-F238E27FC236}">
                  <a16:creationId xmlns:a16="http://schemas.microsoft.com/office/drawing/2014/main" id="{CFF46BB8-94AB-4FC1-A3C2-3DEAE71B5C54}"/>
                </a:ext>
              </a:extLst>
            </p:cNvPr>
            <p:cNvSpPr>
              <a:spLocks/>
            </p:cNvSpPr>
            <p:nvPr/>
          </p:nvSpPr>
          <p:spPr bwMode="auto">
            <a:xfrm>
              <a:off x="8274051" y="1668463"/>
              <a:ext cx="501650" cy="496888"/>
            </a:xfrm>
            <a:custGeom>
              <a:avLst/>
              <a:gdLst>
                <a:gd name="T0" fmla="*/ 1 w 126"/>
                <a:gd name="T1" fmla="*/ 87 h 125"/>
                <a:gd name="T2" fmla="*/ 1 w 126"/>
                <a:gd name="T3" fmla="*/ 94 h 125"/>
                <a:gd name="T4" fmla="*/ 11 w 126"/>
                <a:gd name="T5" fmla="*/ 108 h 125"/>
                <a:gd name="T6" fmla="*/ 18 w 126"/>
                <a:gd name="T7" fmla="*/ 114 h 125"/>
                <a:gd name="T8" fmla="*/ 23 w 126"/>
                <a:gd name="T9" fmla="*/ 120 h 125"/>
                <a:gd name="T10" fmla="*/ 30 w 126"/>
                <a:gd name="T11" fmla="*/ 122 h 125"/>
                <a:gd name="T12" fmla="*/ 38 w 126"/>
                <a:gd name="T13" fmla="*/ 123 h 125"/>
                <a:gd name="T14" fmla="*/ 43 w 126"/>
                <a:gd name="T15" fmla="*/ 122 h 125"/>
                <a:gd name="T16" fmla="*/ 48 w 126"/>
                <a:gd name="T17" fmla="*/ 123 h 125"/>
                <a:gd name="T18" fmla="*/ 57 w 126"/>
                <a:gd name="T19" fmla="*/ 123 h 125"/>
                <a:gd name="T20" fmla="*/ 76 w 126"/>
                <a:gd name="T21" fmla="*/ 124 h 125"/>
                <a:gd name="T22" fmla="*/ 80 w 126"/>
                <a:gd name="T23" fmla="*/ 123 h 125"/>
                <a:gd name="T24" fmla="*/ 84 w 126"/>
                <a:gd name="T25" fmla="*/ 121 h 125"/>
                <a:gd name="T26" fmla="*/ 93 w 126"/>
                <a:gd name="T27" fmla="*/ 119 h 125"/>
                <a:gd name="T28" fmla="*/ 103 w 126"/>
                <a:gd name="T29" fmla="*/ 119 h 125"/>
                <a:gd name="T30" fmla="*/ 112 w 126"/>
                <a:gd name="T31" fmla="*/ 118 h 125"/>
                <a:gd name="T32" fmla="*/ 120 w 126"/>
                <a:gd name="T33" fmla="*/ 115 h 125"/>
                <a:gd name="T34" fmla="*/ 125 w 126"/>
                <a:gd name="T35" fmla="*/ 110 h 125"/>
                <a:gd name="T36" fmla="*/ 126 w 126"/>
                <a:gd name="T37" fmla="*/ 102 h 125"/>
                <a:gd name="T38" fmla="*/ 124 w 126"/>
                <a:gd name="T39" fmla="*/ 93 h 125"/>
                <a:gd name="T40" fmla="*/ 120 w 126"/>
                <a:gd name="T41" fmla="*/ 85 h 125"/>
                <a:gd name="T42" fmla="*/ 123 w 126"/>
                <a:gd name="T43" fmla="*/ 76 h 125"/>
                <a:gd name="T44" fmla="*/ 125 w 126"/>
                <a:gd name="T45" fmla="*/ 72 h 125"/>
                <a:gd name="T46" fmla="*/ 124 w 126"/>
                <a:gd name="T47" fmla="*/ 68 h 125"/>
                <a:gd name="T48" fmla="*/ 124 w 126"/>
                <a:gd name="T49" fmla="*/ 63 h 125"/>
                <a:gd name="T50" fmla="*/ 125 w 126"/>
                <a:gd name="T51" fmla="*/ 59 h 125"/>
                <a:gd name="T52" fmla="*/ 121 w 126"/>
                <a:gd name="T53" fmla="*/ 51 h 125"/>
                <a:gd name="T54" fmla="*/ 115 w 126"/>
                <a:gd name="T55" fmla="*/ 45 h 125"/>
                <a:gd name="T56" fmla="*/ 112 w 126"/>
                <a:gd name="T57" fmla="*/ 42 h 125"/>
                <a:gd name="T58" fmla="*/ 110 w 126"/>
                <a:gd name="T59" fmla="*/ 37 h 125"/>
                <a:gd name="T60" fmla="*/ 108 w 126"/>
                <a:gd name="T61" fmla="*/ 34 h 125"/>
                <a:gd name="T62" fmla="*/ 106 w 126"/>
                <a:gd name="T63" fmla="*/ 30 h 125"/>
                <a:gd name="T64" fmla="*/ 106 w 126"/>
                <a:gd name="T65" fmla="*/ 25 h 125"/>
                <a:gd name="T66" fmla="*/ 104 w 126"/>
                <a:gd name="T67" fmla="*/ 22 h 125"/>
                <a:gd name="T68" fmla="*/ 99 w 126"/>
                <a:gd name="T69" fmla="*/ 17 h 125"/>
                <a:gd name="T70" fmla="*/ 96 w 126"/>
                <a:gd name="T71" fmla="*/ 14 h 125"/>
                <a:gd name="T72" fmla="*/ 93 w 126"/>
                <a:gd name="T73" fmla="*/ 10 h 125"/>
                <a:gd name="T74" fmla="*/ 90 w 126"/>
                <a:gd name="T75" fmla="*/ 7 h 125"/>
                <a:gd name="T76" fmla="*/ 88 w 126"/>
                <a:gd name="T77" fmla="*/ 4 h 125"/>
                <a:gd name="T78" fmla="*/ 80 w 126"/>
                <a:gd name="T79" fmla="*/ 1 h 125"/>
                <a:gd name="T80" fmla="*/ 75 w 126"/>
                <a:gd name="T81" fmla="*/ 0 h 125"/>
                <a:gd name="T82" fmla="*/ 65 w 126"/>
                <a:gd name="T83" fmla="*/ 1 h 125"/>
                <a:gd name="T84" fmla="*/ 59 w 126"/>
                <a:gd name="T85" fmla="*/ 5 h 125"/>
                <a:gd name="T86" fmla="*/ 51 w 126"/>
                <a:gd name="T87" fmla="*/ 10 h 125"/>
                <a:gd name="T88" fmla="*/ 44 w 126"/>
                <a:gd name="T89" fmla="*/ 14 h 125"/>
                <a:gd name="T90" fmla="*/ 33 w 126"/>
                <a:gd name="T91" fmla="*/ 25 h 125"/>
                <a:gd name="T92" fmla="*/ 20 w 126"/>
                <a:gd name="T93" fmla="*/ 37 h 125"/>
                <a:gd name="T94" fmla="*/ 8 w 126"/>
                <a:gd name="T95" fmla="*/ 46 h 125"/>
                <a:gd name="T96" fmla="*/ 5 w 126"/>
                <a:gd name="T97" fmla="*/ 53 h 125"/>
                <a:gd name="T98" fmla="*/ 2 w 126"/>
                <a:gd name="T99" fmla="*/ 61 h 125"/>
                <a:gd name="T100" fmla="*/ 1 w 126"/>
                <a:gd name="T101" fmla="*/ 78 h 125"/>
                <a:gd name="T102" fmla="*/ 1 w 126"/>
                <a:gd name="T103" fmla="*/ 8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6" h="125">
                  <a:moveTo>
                    <a:pt x="1" y="87"/>
                  </a:moveTo>
                  <a:cubicBezTo>
                    <a:pt x="0" y="90"/>
                    <a:pt x="0" y="92"/>
                    <a:pt x="1" y="94"/>
                  </a:cubicBezTo>
                  <a:cubicBezTo>
                    <a:pt x="3" y="100"/>
                    <a:pt x="7" y="104"/>
                    <a:pt x="11" y="108"/>
                  </a:cubicBezTo>
                  <a:cubicBezTo>
                    <a:pt x="14" y="110"/>
                    <a:pt x="16" y="112"/>
                    <a:pt x="18" y="114"/>
                  </a:cubicBezTo>
                  <a:cubicBezTo>
                    <a:pt x="20" y="116"/>
                    <a:pt x="21" y="119"/>
                    <a:pt x="23" y="120"/>
                  </a:cubicBezTo>
                  <a:cubicBezTo>
                    <a:pt x="25" y="121"/>
                    <a:pt x="28" y="122"/>
                    <a:pt x="30" y="122"/>
                  </a:cubicBezTo>
                  <a:cubicBezTo>
                    <a:pt x="33" y="122"/>
                    <a:pt x="35" y="123"/>
                    <a:pt x="38" y="123"/>
                  </a:cubicBezTo>
                  <a:cubicBezTo>
                    <a:pt x="40" y="123"/>
                    <a:pt x="42" y="122"/>
                    <a:pt x="43" y="122"/>
                  </a:cubicBezTo>
                  <a:cubicBezTo>
                    <a:pt x="45" y="122"/>
                    <a:pt x="46" y="123"/>
                    <a:pt x="48" y="123"/>
                  </a:cubicBezTo>
                  <a:cubicBezTo>
                    <a:pt x="57" y="123"/>
                    <a:pt x="57" y="123"/>
                    <a:pt x="57" y="123"/>
                  </a:cubicBezTo>
                  <a:cubicBezTo>
                    <a:pt x="63" y="123"/>
                    <a:pt x="70" y="125"/>
                    <a:pt x="76" y="124"/>
                  </a:cubicBezTo>
                  <a:cubicBezTo>
                    <a:pt x="77" y="124"/>
                    <a:pt x="79" y="124"/>
                    <a:pt x="80" y="123"/>
                  </a:cubicBezTo>
                  <a:cubicBezTo>
                    <a:pt x="82" y="122"/>
                    <a:pt x="83" y="121"/>
                    <a:pt x="84" y="121"/>
                  </a:cubicBezTo>
                  <a:cubicBezTo>
                    <a:pt x="87" y="119"/>
                    <a:pt x="90" y="118"/>
                    <a:pt x="93" y="119"/>
                  </a:cubicBezTo>
                  <a:cubicBezTo>
                    <a:pt x="97" y="119"/>
                    <a:pt x="100" y="119"/>
                    <a:pt x="103" y="119"/>
                  </a:cubicBezTo>
                  <a:cubicBezTo>
                    <a:pt x="106" y="119"/>
                    <a:pt x="109" y="119"/>
                    <a:pt x="112" y="118"/>
                  </a:cubicBezTo>
                  <a:cubicBezTo>
                    <a:pt x="115" y="117"/>
                    <a:pt x="118" y="117"/>
                    <a:pt x="120" y="115"/>
                  </a:cubicBezTo>
                  <a:cubicBezTo>
                    <a:pt x="123" y="114"/>
                    <a:pt x="124" y="112"/>
                    <a:pt x="125" y="110"/>
                  </a:cubicBezTo>
                  <a:cubicBezTo>
                    <a:pt x="126" y="108"/>
                    <a:pt x="126" y="105"/>
                    <a:pt x="126" y="102"/>
                  </a:cubicBezTo>
                  <a:cubicBezTo>
                    <a:pt x="126" y="99"/>
                    <a:pt x="125" y="96"/>
                    <a:pt x="124" y="93"/>
                  </a:cubicBezTo>
                  <a:cubicBezTo>
                    <a:pt x="123" y="90"/>
                    <a:pt x="120" y="88"/>
                    <a:pt x="120" y="85"/>
                  </a:cubicBezTo>
                  <a:cubicBezTo>
                    <a:pt x="120" y="81"/>
                    <a:pt x="122" y="79"/>
                    <a:pt x="123" y="76"/>
                  </a:cubicBezTo>
                  <a:cubicBezTo>
                    <a:pt x="124" y="75"/>
                    <a:pt x="124" y="73"/>
                    <a:pt x="125" y="72"/>
                  </a:cubicBezTo>
                  <a:cubicBezTo>
                    <a:pt x="125" y="71"/>
                    <a:pt x="124" y="69"/>
                    <a:pt x="124" y="68"/>
                  </a:cubicBezTo>
                  <a:cubicBezTo>
                    <a:pt x="124" y="66"/>
                    <a:pt x="124" y="65"/>
                    <a:pt x="124" y="63"/>
                  </a:cubicBezTo>
                  <a:cubicBezTo>
                    <a:pt x="124" y="62"/>
                    <a:pt x="125" y="60"/>
                    <a:pt x="125" y="59"/>
                  </a:cubicBezTo>
                  <a:cubicBezTo>
                    <a:pt x="124" y="56"/>
                    <a:pt x="123" y="53"/>
                    <a:pt x="121" y="51"/>
                  </a:cubicBezTo>
                  <a:cubicBezTo>
                    <a:pt x="120" y="48"/>
                    <a:pt x="117" y="47"/>
                    <a:pt x="115" y="45"/>
                  </a:cubicBezTo>
                  <a:cubicBezTo>
                    <a:pt x="114" y="44"/>
                    <a:pt x="113" y="43"/>
                    <a:pt x="112" y="42"/>
                  </a:cubicBezTo>
                  <a:cubicBezTo>
                    <a:pt x="110" y="40"/>
                    <a:pt x="111" y="39"/>
                    <a:pt x="110" y="37"/>
                  </a:cubicBezTo>
                  <a:cubicBezTo>
                    <a:pt x="110" y="36"/>
                    <a:pt x="109" y="35"/>
                    <a:pt x="108" y="34"/>
                  </a:cubicBezTo>
                  <a:cubicBezTo>
                    <a:pt x="108" y="33"/>
                    <a:pt x="107" y="32"/>
                    <a:pt x="106" y="30"/>
                  </a:cubicBezTo>
                  <a:cubicBezTo>
                    <a:pt x="106" y="29"/>
                    <a:pt x="107" y="27"/>
                    <a:pt x="106" y="25"/>
                  </a:cubicBezTo>
                  <a:cubicBezTo>
                    <a:pt x="106" y="24"/>
                    <a:pt x="105" y="23"/>
                    <a:pt x="104" y="22"/>
                  </a:cubicBezTo>
                  <a:cubicBezTo>
                    <a:pt x="103" y="20"/>
                    <a:pt x="101" y="18"/>
                    <a:pt x="99" y="17"/>
                  </a:cubicBezTo>
                  <a:cubicBezTo>
                    <a:pt x="98" y="16"/>
                    <a:pt x="97" y="15"/>
                    <a:pt x="96" y="14"/>
                  </a:cubicBezTo>
                  <a:cubicBezTo>
                    <a:pt x="94" y="13"/>
                    <a:pt x="94" y="12"/>
                    <a:pt x="93" y="10"/>
                  </a:cubicBezTo>
                  <a:cubicBezTo>
                    <a:pt x="92" y="9"/>
                    <a:pt x="91" y="8"/>
                    <a:pt x="90" y="7"/>
                  </a:cubicBezTo>
                  <a:cubicBezTo>
                    <a:pt x="89" y="6"/>
                    <a:pt x="89" y="5"/>
                    <a:pt x="88" y="4"/>
                  </a:cubicBezTo>
                  <a:cubicBezTo>
                    <a:pt x="85" y="2"/>
                    <a:pt x="82" y="2"/>
                    <a:pt x="80" y="1"/>
                  </a:cubicBezTo>
                  <a:cubicBezTo>
                    <a:pt x="78" y="1"/>
                    <a:pt x="77" y="1"/>
                    <a:pt x="75" y="0"/>
                  </a:cubicBezTo>
                  <a:cubicBezTo>
                    <a:pt x="75" y="0"/>
                    <a:pt x="67" y="0"/>
                    <a:pt x="65" y="1"/>
                  </a:cubicBezTo>
                  <a:cubicBezTo>
                    <a:pt x="63" y="2"/>
                    <a:pt x="61" y="4"/>
                    <a:pt x="59" y="5"/>
                  </a:cubicBezTo>
                  <a:cubicBezTo>
                    <a:pt x="57" y="7"/>
                    <a:pt x="54" y="9"/>
                    <a:pt x="51" y="10"/>
                  </a:cubicBezTo>
                  <a:cubicBezTo>
                    <a:pt x="49" y="11"/>
                    <a:pt x="46" y="12"/>
                    <a:pt x="44" y="14"/>
                  </a:cubicBezTo>
                  <a:cubicBezTo>
                    <a:pt x="40" y="17"/>
                    <a:pt x="36" y="21"/>
                    <a:pt x="33" y="25"/>
                  </a:cubicBezTo>
                  <a:cubicBezTo>
                    <a:pt x="30" y="30"/>
                    <a:pt x="25" y="33"/>
                    <a:pt x="20" y="37"/>
                  </a:cubicBezTo>
                  <a:cubicBezTo>
                    <a:pt x="16" y="40"/>
                    <a:pt x="11" y="41"/>
                    <a:pt x="8" y="46"/>
                  </a:cubicBezTo>
                  <a:cubicBezTo>
                    <a:pt x="7" y="48"/>
                    <a:pt x="6" y="51"/>
                    <a:pt x="5" y="53"/>
                  </a:cubicBezTo>
                  <a:cubicBezTo>
                    <a:pt x="4" y="56"/>
                    <a:pt x="2" y="58"/>
                    <a:pt x="2" y="61"/>
                  </a:cubicBezTo>
                  <a:cubicBezTo>
                    <a:pt x="1" y="67"/>
                    <a:pt x="1" y="73"/>
                    <a:pt x="1" y="78"/>
                  </a:cubicBezTo>
                  <a:cubicBezTo>
                    <a:pt x="2" y="81"/>
                    <a:pt x="2" y="84"/>
                    <a:pt x="1" y="8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17" name="Freeform 329">
              <a:extLst>
                <a:ext uri="{FF2B5EF4-FFF2-40B4-BE49-F238E27FC236}">
                  <a16:creationId xmlns:a16="http://schemas.microsoft.com/office/drawing/2014/main" id="{B33A9992-67FC-4BBC-ABC4-B8D2BF8D9400}"/>
                </a:ext>
              </a:extLst>
            </p:cNvPr>
            <p:cNvSpPr>
              <a:spLocks/>
            </p:cNvSpPr>
            <p:nvPr/>
          </p:nvSpPr>
          <p:spPr bwMode="auto">
            <a:xfrm>
              <a:off x="8274051" y="1668463"/>
              <a:ext cx="501650" cy="496888"/>
            </a:xfrm>
            <a:custGeom>
              <a:avLst/>
              <a:gdLst>
                <a:gd name="T0" fmla="*/ 1 w 126"/>
                <a:gd name="T1" fmla="*/ 87 h 125"/>
                <a:gd name="T2" fmla="*/ 1 w 126"/>
                <a:gd name="T3" fmla="*/ 94 h 125"/>
                <a:gd name="T4" fmla="*/ 11 w 126"/>
                <a:gd name="T5" fmla="*/ 108 h 125"/>
                <a:gd name="T6" fmla="*/ 18 w 126"/>
                <a:gd name="T7" fmla="*/ 114 h 125"/>
                <a:gd name="T8" fmla="*/ 23 w 126"/>
                <a:gd name="T9" fmla="*/ 120 h 125"/>
                <a:gd name="T10" fmla="*/ 30 w 126"/>
                <a:gd name="T11" fmla="*/ 122 h 125"/>
                <a:gd name="T12" fmla="*/ 38 w 126"/>
                <a:gd name="T13" fmla="*/ 123 h 125"/>
                <a:gd name="T14" fmla="*/ 43 w 126"/>
                <a:gd name="T15" fmla="*/ 122 h 125"/>
                <a:gd name="T16" fmla="*/ 48 w 126"/>
                <a:gd name="T17" fmla="*/ 123 h 125"/>
                <a:gd name="T18" fmla="*/ 57 w 126"/>
                <a:gd name="T19" fmla="*/ 123 h 125"/>
                <a:gd name="T20" fmla="*/ 76 w 126"/>
                <a:gd name="T21" fmla="*/ 124 h 125"/>
                <a:gd name="T22" fmla="*/ 80 w 126"/>
                <a:gd name="T23" fmla="*/ 123 h 125"/>
                <a:gd name="T24" fmla="*/ 84 w 126"/>
                <a:gd name="T25" fmla="*/ 121 h 125"/>
                <a:gd name="T26" fmla="*/ 93 w 126"/>
                <a:gd name="T27" fmla="*/ 119 h 125"/>
                <a:gd name="T28" fmla="*/ 103 w 126"/>
                <a:gd name="T29" fmla="*/ 119 h 125"/>
                <a:gd name="T30" fmla="*/ 112 w 126"/>
                <a:gd name="T31" fmla="*/ 118 h 125"/>
                <a:gd name="T32" fmla="*/ 120 w 126"/>
                <a:gd name="T33" fmla="*/ 115 h 125"/>
                <a:gd name="T34" fmla="*/ 125 w 126"/>
                <a:gd name="T35" fmla="*/ 110 h 125"/>
                <a:gd name="T36" fmla="*/ 126 w 126"/>
                <a:gd name="T37" fmla="*/ 102 h 125"/>
                <a:gd name="T38" fmla="*/ 124 w 126"/>
                <a:gd name="T39" fmla="*/ 93 h 125"/>
                <a:gd name="T40" fmla="*/ 120 w 126"/>
                <a:gd name="T41" fmla="*/ 85 h 125"/>
                <a:gd name="T42" fmla="*/ 123 w 126"/>
                <a:gd name="T43" fmla="*/ 76 h 125"/>
                <a:gd name="T44" fmla="*/ 125 w 126"/>
                <a:gd name="T45" fmla="*/ 72 h 125"/>
                <a:gd name="T46" fmla="*/ 124 w 126"/>
                <a:gd name="T47" fmla="*/ 68 h 125"/>
                <a:gd name="T48" fmla="*/ 124 w 126"/>
                <a:gd name="T49" fmla="*/ 63 h 125"/>
                <a:gd name="T50" fmla="*/ 125 w 126"/>
                <a:gd name="T51" fmla="*/ 59 h 125"/>
                <a:gd name="T52" fmla="*/ 121 w 126"/>
                <a:gd name="T53" fmla="*/ 51 h 125"/>
                <a:gd name="T54" fmla="*/ 115 w 126"/>
                <a:gd name="T55" fmla="*/ 45 h 125"/>
                <a:gd name="T56" fmla="*/ 112 w 126"/>
                <a:gd name="T57" fmla="*/ 42 h 125"/>
                <a:gd name="T58" fmla="*/ 110 w 126"/>
                <a:gd name="T59" fmla="*/ 37 h 125"/>
                <a:gd name="T60" fmla="*/ 108 w 126"/>
                <a:gd name="T61" fmla="*/ 34 h 125"/>
                <a:gd name="T62" fmla="*/ 106 w 126"/>
                <a:gd name="T63" fmla="*/ 30 h 125"/>
                <a:gd name="T64" fmla="*/ 106 w 126"/>
                <a:gd name="T65" fmla="*/ 25 h 125"/>
                <a:gd name="T66" fmla="*/ 104 w 126"/>
                <a:gd name="T67" fmla="*/ 22 h 125"/>
                <a:gd name="T68" fmla="*/ 99 w 126"/>
                <a:gd name="T69" fmla="*/ 17 h 125"/>
                <a:gd name="T70" fmla="*/ 96 w 126"/>
                <a:gd name="T71" fmla="*/ 14 h 125"/>
                <a:gd name="T72" fmla="*/ 93 w 126"/>
                <a:gd name="T73" fmla="*/ 10 h 125"/>
                <a:gd name="T74" fmla="*/ 90 w 126"/>
                <a:gd name="T75" fmla="*/ 7 h 125"/>
                <a:gd name="T76" fmla="*/ 88 w 126"/>
                <a:gd name="T77" fmla="*/ 4 h 125"/>
                <a:gd name="T78" fmla="*/ 80 w 126"/>
                <a:gd name="T79" fmla="*/ 1 h 125"/>
                <a:gd name="T80" fmla="*/ 75 w 126"/>
                <a:gd name="T81" fmla="*/ 0 h 125"/>
                <a:gd name="T82" fmla="*/ 65 w 126"/>
                <a:gd name="T83" fmla="*/ 1 h 125"/>
                <a:gd name="T84" fmla="*/ 59 w 126"/>
                <a:gd name="T85" fmla="*/ 5 h 125"/>
                <a:gd name="T86" fmla="*/ 51 w 126"/>
                <a:gd name="T87" fmla="*/ 10 h 125"/>
                <a:gd name="T88" fmla="*/ 44 w 126"/>
                <a:gd name="T89" fmla="*/ 14 h 125"/>
                <a:gd name="T90" fmla="*/ 33 w 126"/>
                <a:gd name="T91" fmla="*/ 25 h 125"/>
                <a:gd name="T92" fmla="*/ 20 w 126"/>
                <a:gd name="T93" fmla="*/ 37 h 125"/>
                <a:gd name="T94" fmla="*/ 8 w 126"/>
                <a:gd name="T95" fmla="*/ 46 h 125"/>
                <a:gd name="T96" fmla="*/ 5 w 126"/>
                <a:gd name="T97" fmla="*/ 53 h 125"/>
                <a:gd name="T98" fmla="*/ 2 w 126"/>
                <a:gd name="T99" fmla="*/ 61 h 125"/>
                <a:gd name="T100" fmla="*/ 1 w 126"/>
                <a:gd name="T101" fmla="*/ 78 h 125"/>
                <a:gd name="T102" fmla="*/ 1 w 126"/>
                <a:gd name="T103" fmla="*/ 8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6" h="125">
                  <a:moveTo>
                    <a:pt x="1" y="87"/>
                  </a:moveTo>
                  <a:cubicBezTo>
                    <a:pt x="0" y="90"/>
                    <a:pt x="0" y="92"/>
                    <a:pt x="1" y="94"/>
                  </a:cubicBezTo>
                  <a:cubicBezTo>
                    <a:pt x="3" y="100"/>
                    <a:pt x="7" y="104"/>
                    <a:pt x="11" y="108"/>
                  </a:cubicBezTo>
                  <a:cubicBezTo>
                    <a:pt x="14" y="110"/>
                    <a:pt x="16" y="112"/>
                    <a:pt x="18" y="114"/>
                  </a:cubicBezTo>
                  <a:cubicBezTo>
                    <a:pt x="20" y="116"/>
                    <a:pt x="21" y="119"/>
                    <a:pt x="23" y="120"/>
                  </a:cubicBezTo>
                  <a:cubicBezTo>
                    <a:pt x="25" y="121"/>
                    <a:pt x="28" y="122"/>
                    <a:pt x="30" y="122"/>
                  </a:cubicBezTo>
                  <a:cubicBezTo>
                    <a:pt x="33" y="122"/>
                    <a:pt x="35" y="123"/>
                    <a:pt x="38" y="123"/>
                  </a:cubicBezTo>
                  <a:cubicBezTo>
                    <a:pt x="40" y="123"/>
                    <a:pt x="42" y="122"/>
                    <a:pt x="43" y="122"/>
                  </a:cubicBezTo>
                  <a:cubicBezTo>
                    <a:pt x="45" y="122"/>
                    <a:pt x="46" y="123"/>
                    <a:pt x="48" y="123"/>
                  </a:cubicBezTo>
                  <a:cubicBezTo>
                    <a:pt x="57" y="123"/>
                    <a:pt x="57" y="123"/>
                    <a:pt x="57" y="123"/>
                  </a:cubicBezTo>
                  <a:cubicBezTo>
                    <a:pt x="63" y="123"/>
                    <a:pt x="70" y="125"/>
                    <a:pt x="76" y="124"/>
                  </a:cubicBezTo>
                  <a:cubicBezTo>
                    <a:pt x="77" y="124"/>
                    <a:pt x="79" y="124"/>
                    <a:pt x="80" y="123"/>
                  </a:cubicBezTo>
                  <a:cubicBezTo>
                    <a:pt x="82" y="122"/>
                    <a:pt x="83" y="121"/>
                    <a:pt x="84" y="121"/>
                  </a:cubicBezTo>
                  <a:cubicBezTo>
                    <a:pt x="87" y="119"/>
                    <a:pt x="90" y="118"/>
                    <a:pt x="93" y="119"/>
                  </a:cubicBezTo>
                  <a:cubicBezTo>
                    <a:pt x="97" y="119"/>
                    <a:pt x="100" y="119"/>
                    <a:pt x="103" y="119"/>
                  </a:cubicBezTo>
                  <a:cubicBezTo>
                    <a:pt x="106" y="119"/>
                    <a:pt x="109" y="119"/>
                    <a:pt x="112" y="118"/>
                  </a:cubicBezTo>
                  <a:cubicBezTo>
                    <a:pt x="115" y="117"/>
                    <a:pt x="118" y="117"/>
                    <a:pt x="120" y="115"/>
                  </a:cubicBezTo>
                  <a:cubicBezTo>
                    <a:pt x="123" y="114"/>
                    <a:pt x="124" y="112"/>
                    <a:pt x="125" y="110"/>
                  </a:cubicBezTo>
                  <a:cubicBezTo>
                    <a:pt x="126" y="108"/>
                    <a:pt x="126" y="105"/>
                    <a:pt x="126" y="102"/>
                  </a:cubicBezTo>
                  <a:cubicBezTo>
                    <a:pt x="126" y="99"/>
                    <a:pt x="125" y="96"/>
                    <a:pt x="124" y="93"/>
                  </a:cubicBezTo>
                  <a:cubicBezTo>
                    <a:pt x="123" y="90"/>
                    <a:pt x="120" y="88"/>
                    <a:pt x="120" y="85"/>
                  </a:cubicBezTo>
                  <a:cubicBezTo>
                    <a:pt x="120" y="81"/>
                    <a:pt x="122" y="79"/>
                    <a:pt x="123" y="76"/>
                  </a:cubicBezTo>
                  <a:cubicBezTo>
                    <a:pt x="124" y="75"/>
                    <a:pt x="124" y="73"/>
                    <a:pt x="125" y="72"/>
                  </a:cubicBezTo>
                  <a:cubicBezTo>
                    <a:pt x="125" y="71"/>
                    <a:pt x="124" y="69"/>
                    <a:pt x="124" y="68"/>
                  </a:cubicBezTo>
                  <a:cubicBezTo>
                    <a:pt x="124" y="66"/>
                    <a:pt x="124" y="65"/>
                    <a:pt x="124" y="63"/>
                  </a:cubicBezTo>
                  <a:cubicBezTo>
                    <a:pt x="124" y="62"/>
                    <a:pt x="125" y="60"/>
                    <a:pt x="125" y="59"/>
                  </a:cubicBezTo>
                  <a:cubicBezTo>
                    <a:pt x="124" y="56"/>
                    <a:pt x="123" y="53"/>
                    <a:pt x="121" y="51"/>
                  </a:cubicBezTo>
                  <a:cubicBezTo>
                    <a:pt x="120" y="48"/>
                    <a:pt x="117" y="47"/>
                    <a:pt x="115" y="45"/>
                  </a:cubicBezTo>
                  <a:cubicBezTo>
                    <a:pt x="114" y="44"/>
                    <a:pt x="113" y="43"/>
                    <a:pt x="112" y="42"/>
                  </a:cubicBezTo>
                  <a:cubicBezTo>
                    <a:pt x="110" y="40"/>
                    <a:pt x="111" y="39"/>
                    <a:pt x="110" y="37"/>
                  </a:cubicBezTo>
                  <a:cubicBezTo>
                    <a:pt x="110" y="36"/>
                    <a:pt x="109" y="35"/>
                    <a:pt x="108" y="34"/>
                  </a:cubicBezTo>
                  <a:cubicBezTo>
                    <a:pt x="108" y="33"/>
                    <a:pt x="107" y="32"/>
                    <a:pt x="106" y="30"/>
                  </a:cubicBezTo>
                  <a:cubicBezTo>
                    <a:pt x="106" y="29"/>
                    <a:pt x="107" y="27"/>
                    <a:pt x="106" y="25"/>
                  </a:cubicBezTo>
                  <a:cubicBezTo>
                    <a:pt x="106" y="24"/>
                    <a:pt x="105" y="23"/>
                    <a:pt x="104" y="22"/>
                  </a:cubicBezTo>
                  <a:cubicBezTo>
                    <a:pt x="103" y="20"/>
                    <a:pt x="101" y="18"/>
                    <a:pt x="99" y="17"/>
                  </a:cubicBezTo>
                  <a:cubicBezTo>
                    <a:pt x="98" y="16"/>
                    <a:pt x="97" y="15"/>
                    <a:pt x="96" y="14"/>
                  </a:cubicBezTo>
                  <a:cubicBezTo>
                    <a:pt x="94" y="13"/>
                    <a:pt x="94" y="12"/>
                    <a:pt x="93" y="10"/>
                  </a:cubicBezTo>
                  <a:cubicBezTo>
                    <a:pt x="92" y="9"/>
                    <a:pt x="91" y="8"/>
                    <a:pt x="90" y="7"/>
                  </a:cubicBezTo>
                  <a:cubicBezTo>
                    <a:pt x="89" y="6"/>
                    <a:pt x="89" y="5"/>
                    <a:pt x="88" y="4"/>
                  </a:cubicBezTo>
                  <a:cubicBezTo>
                    <a:pt x="85" y="2"/>
                    <a:pt x="82" y="2"/>
                    <a:pt x="80" y="1"/>
                  </a:cubicBezTo>
                  <a:cubicBezTo>
                    <a:pt x="78" y="1"/>
                    <a:pt x="77" y="1"/>
                    <a:pt x="75" y="0"/>
                  </a:cubicBezTo>
                  <a:cubicBezTo>
                    <a:pt x="75" y="0"/>
                    <a:pt x="67" y="0"/>
                    <a:pt x="65" y="1"/>
                  </a:cubicBezTo>
                  <a:cubicBezTo>
                    <a:pt x="63" y="2"/>
                    <a:pt x="61" y="4"/>
                    <a:pt x="59" y="5"/>
                  </a:cubicBezTo>
                  <a:cubicBezTo>
                    <a:pt x="57" y="7"/>
                    <a:pt x="54" y="9"/>
                    <a:pt x="51" y="10"/>
                  </a:cubicBezTo>
                  <a:cubicBezTo>
                    <a:pt x="49" y="11"/>
                    <a:pt x="46" y="12"/>
                    <a:pt x="44" y="14"/>
                  </a:cubicBezTo>
                  <a:cubicBezTo>
                    <a:pt x="40" y="17"/>
                    <a:pt x="36" y="21"/>
                    <a:pt x="33" y="25"/>
                  </a:cubicBezTo>
                  <a:cubicBezTo>
                    <a:pt x="30" y="30"/>
                    <a:pt x="25" y="33"/>
                    <a:pt x="20" y="37"/>
                  </a:cubicBezTo>
                  <a:cubicBezTo>
                    <a:pt x="16" y="40"/>
                    <a:pt x="11" y="41"/>
                    <a:pt x="8" y="46"/>
                  </a:cubicBezTo>
                  <a:cubicBezTo>
                    <a:pt x="7" y="48"/>
                    <a:pt x="6" y="51"/>
                    <a:pt x="5" y="53"/>
                  </a:cubicBezTo>
                  <a:cubicBezTo>
                    <a:pt x="4" y="56"/>
                    <a:pt x="2" y="58"/>
                    <a:pt x="2" y="61"/>
                  </a:cubicBezTo>
                  <a:cubicBezTo>
                    <a:pt x="1" y="67"/>
                    <a:pt x="1" y="73"/>
                    <a:pt x="1" y="78"/>
                  </a:cubicBezTo>
                  <a:cubicBezTo>
                    <a:pt x="2" y="81"/>
                    <a:pt x="2" y="84"/>
                    <a:pt x="1" y="8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18" name="Freeform 330">
              <a:extLst>
                <a:ext uri="{FF2B5EF4-FFF2-40B4-BE49-F238E27FC236}">
                  <a16:creationId xmlns:a16="http://schemas.microsoft.com/office/drawing/2014/main" id="{14C76C56-51C5-4E9B-9621-A336090DD2C3}"/>
                </a:ext>
              </a:extLst>
            </p:cNvPr>
            <p:cNvSpPr>
              <a:spLocks/>
            </p:cNvSpPr>
            <p:nvPr/>
          </p:nvSpPr>
          <p:spPr bwMode="auto">
            <a:xfrm>
              <a:off x="9061451" y="2160588"/>
              <a:ext cx="82550" cy="190500"/>
            </a:xfrm>
            <a:custGeom>
              <a:avLst/>
              <a:gdLst>
                <a:gd name="T0" fmla="*/ 1 w 21"/>
                <a:gd name="T1" fmla="*/ 44 h 48"/>
                <a:gd name="T2" fmla="*/ 1 w 21"/>
                <a:gd name="T3" fmla="*/ 47 h 48"/>
                <a:gd name="T4" fmla="*/ 4 w 21"/>
                <a:gd name="T5" fmla="*/ 48 h 48"/>
                <a:gd name="T6" fmla="*/ 9 w 21"/>
                <a:gd name="T7" fmla="*/ 48 h 48"/>
                <a:gd name="T8" fmla="*/ 13 w 21"/>
                <a:gd name="T9" fmla="*/ 48 h 48"/>
                <a:gd name="T10" fmla="*/ 18 w 21"/>
                <a:gd name="T11" fmla="*/ 48 h 48"/>
                <a:gd name="T12" fmla="*/ 20 w 21"/>
                <a:gd name="T13" fmla="*/ 48 h 48"/>
                <a:gd name="T14" fmla="*/ 21 w 21"/>
                <a:gd name="T15" fmla="*/ 48 h 48"/>
                <a:gd name="T16" fmla="*/ 21 w 21"/>
                <a:gd name="T17" fmla="*/ 48 h 48"/>
                <a:gd name="T18" fmla="*/ 20 w 21"/>
                <a:gd name="T19" fmla="*/ 43 h 48"/>
                <a:gd name="T20" fmla="*/ 20 w 21"/>
                <a:gd name="T21" fmla="*/ 37 h 48"/>
                <a:gd name="T22" fmla="*/ 20 w 21"/>
                <a:gd name="T23" fmla="*/ 26 h 48"/>
                <a:gd name="T24" fmla="*/ 20 w 21"/>
                <a:gd name="T25" fmla="*/ 21 h 48"/>
                <a:gd name="T26" fmla="*/ 20 w 21"/>
                <a:gd name="T27" fmla="*/ 15 h 48"/>
                <a:gd name="T28" fmla="*/ 20 w 21"/>
                <a:gd name="T29" fmla="*/ 4 h 48"/>
                <a:gd name="T30" fmla="*/ 20 w 21"/>
                <a:gd name="T31" fmla="*/ 4 h 48"/>
                <a:gd name="T32" fmla="*/ 19 w 21"/>
                <a:gd name="T33" fmla="*/ 2 h 48"/>
                <a:gd name="T34" fmla="*/ 16 w 21"/>
                <a:gd name="T35" fmla="*/ 2 h 48"/>
                <a:gd name="T36" fmla="*/ 12 w 21"/>
                <a:gd name="T37" fmla="*/ 0 h 48"/>
                <a:gd name="T38" fmla="*/ 8 w 21"/>
                <a:gd name="T39" fmla="*/ 0 h 48"/>
                <a:gd name="T40" fmla="*/ 4 w 21"/>
                <a:gd name="T41" fmla="*/ 1 h 48"/>
                <a:gd name="T42" fmla="*/ 3 w 21"/>
                <a:gd name="T43" fmla="*/ 3 h 48"/>
                <a:gd name="T44" fmla="*/ 3 w 21"/>
                <a:gd name="T45" fmla="*/ 17 h 48"/>
                <a:gd name="T46" fmla="*/ 2 w 21"/>
                <a:gd name="T47" fmla="*/ 24 h 48"/>
                <a:gd name="T48" fmla="*/ 2 w 21"/>
                <a:gd name="T49" fmla="*/ 31 h 48"/>
                <a:gd name="T50" fmla="*/ 1 w 21"/>
                <a:gd name="T51" fmla="*/ 38 h 48"/>
                <a:gd name="T52" fmla="*/ 1 w 21"/>
                <a:gd name="T53"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48">
                  <a:moveTo>
                    <a:pt x="1" y="44"/>
                  </a:moveTo>
                  <a:cubicBezTo>
                    <a:pt x="0" y="45"/>
                    <a:pt x="0" y="47"/>
                    <a:pt x="1" y="47"/>
                  </a:cubicBezTo>
                  <a:cubicBezTo>
                    <a:pt x="2" y="47"/>
                    <a:pt x="3" y="48"/>
                    <a:pt x="4" y="48"/>
                  </a:cubicBezTo>
                  <a:cubicBezTo>
                    <a:pt x="6" y="48"/>
                    <a:pt x="7" y="48"/>
                    <a:pt x="9" y="48"/>
                  </a:cubicBezTo>
                  <a:cubicBezTo>
                    <a:pt x="10" y="48"/>
                    <a:pt x="12" y="48"/>
                    <a:pt x="13" y="48"/>
                  </a:cubicBezTo>
                  <a:cubicBezTo>
                    <a:pt x="15" y="48"/>
                    <a:pt x="16" y="48"/>
                    <a:pt x="18" y="48"/>
                  </a:cubicBezTo>
                  <a:cubicBezTo>
                    <a:pt x="18" y="48"/>
                    <a:pt x="19" y="48"/>
                    <a:pt x="20" y="48"/>
                  </a:cubicBezTo>
                  <a:cubicBezTo>
                    <a:pt x="20" y="48"/>
                    <a:pt x="20" y="48"/>
                    <a:pt x="21" y="48"/>
                  </a:cubicBezTo>
                  <a:cubicBezTo>
                    <a:pt x="21" y="48"/>
                    <a:pt x="21" y="48"/>
                    <a:pt x="21" y="48"/>
                  </a:cubicBezTo>
                  <a:cubicBezTo>
                    <a:pt x="21" y="46"/>
                    <a:pt x="21" y="44"/>
                    <a:pt x="20" y="43"/>
                  </a:cubicBezTo>
                  <a:cubicBezTo>
                    <a:pt x="20" y="41"/>
                    <a:pt x="20" y="39"/>
                    <a:pt x="20" y="37"/>
                  </a:cubicBezTo>
                  <a:cubicBezTo>
                    <a:pt x="20" y="34"/>
                    <a:pt x="20" y="30"/>
                    <a:pt x="20" y="26"/>
                  </a:cubicBezTo>
                  <a:cubicBezTo>
                    <a:pt x="20" y="24"/>
                    <a:pt x="20" y="23"/>
                    <a:pt x="20" y="21"/>
                  </a:cubicBezTo>
                  <a:cubicBezTo>
                    <a:pt x="20" y="19"/>
                    <a:pt x="20" y="17"/>
                    <a:pt x="20" y="15"/>
                  </a:cubicBezTo>
                  <a:cubicBezTo>
                    <a:pt x="20" y="12"/>
                    <a:pt x="19" y="8"/>
                    <a:pt x="20" y="4"/>
                  </a:cubicBezTo>
                  <a:cubicBezTo>
                    <a:pt x="20" y="4"/>
                    <a:pt x="20" y="4"/>
                    <a:pt x="20" y="4"/>
                  </a:cubicBezTo>
                  <a:cubicBezTo>
                    <a:pt x="20" y="3"/>
                    <a:pt x="20" y="3"/>
                    <a:pt x="19" y="2"/>
                  </a:cubicBezTo>
                  <a:cubicBezTo>
                    <a:pt x="18" y="2"/>
                    <a:pt x="17" y="2"/>
                    <a:pt x="16" y="2"/>
                  </a:cubicBezTo>
                  <a:cubicBezTo>
                    <a:pt x="15" y="1"/>
                    <a:pt x="13" y="0"/>
                    <a:pt x="12" y="0"/>
                  </a:cubicBezTo>
                  <a:cubicBezTo>
                    <a:pt x="11" y="0"/>
                    <a:pt x="9" y="0"/>
                    <a:pt x="8" y="0"/>
                  </a:cubicBezTo>
                  <a:cubicBezTo>
                    <a:pt x="7" y="0"/>
                    <a:pt x="5" y="0"/>
                    <a:pt x="4" y="1"/>
                  </a:cubicBezTo>
                  <a:cubicBezTo>
                    <a:pt x="3" y="1"/>
                    <a:pt x="3" y="2"/>
                    <a:pt x="3" y="3"/>
                  </a:cubicBezTo>
                  <a:cubicBezTo>
                    <a:pt x="3" y="8"/>
                    <a:pt x="3" y="12"/>
                    <a:pt x="3" y="17"/>
                  </a:cubicBezTo>
                  <a:cubicBezTo>
                    <a:pt x="3" y="19"/>
                    <a:pt x="3" y="22"/>
                    <a:pt x="2" y="24"/>
                  </a:cubicBezTo>
                  <a:cubicBezTo>
                    <a:pt x="2" y="26"/>
                    <a:pt x="2" y="28"/>
                    <a:pt x="2" y="31"/>
                  </a:cubicBezTo>
                  <a:cubicBezTo>
                    <a:pt x="2" y="33"/>
                    <a:pt x="2" y="35"/>
                    <a:pt x="1" y="38"/>
                  </a:cubicBezTo>
                  <a:cubicBezTo>
                    <a:pt x="1" y="40"/>
                    <a:pt x="1" y="42"/>
                    <a:pt x="1" y="4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19" name="Freeform 331">
              <a:extLst>
                <a:ext uri="{FF2B5EF4-FFF2-40B4-BE49-F238E27FC236}">
                  <a16:creationId xmlns:a16="http://schemas.microsoft.com/office/drawing/2014/main" id="{FA7EF7C8-91B1-4F02-8407-26889913ECDD}"/>
                </a:ext>
              </a:extLst>
            </p:cNvPr>
            <p:cNvSpPr>
              <a:spLocks/>
            </p:cNvSpPr>
            <p:nvPr/>
          </p:nvSpPr>
          <p:spPr bwMode="auto">
            <a:xfrm>
              <a:off x="9061451" y="2160588"/>
              <a:ext cx="82550" cy="190500"/>
            </a:xfrm>
            <a:custGeom>
              <a:avLst/>
              <a:gdLst>
                <a:gd name="T0" fmla="*/ 1 w 21"/>
                <a:gd name="T1" fmla="*/ 44 h 48"/>
                <a:gd name="T2" fmla="*/ 1 w 21"/>
                <a:gd name="T3" fmla="*/ 47 h 48"/>
                <a:gd name="T4" fmla="*/ 4 w 21"/>
                <a:gd name="T5" fmla="*/ 48 h 48"/>
                <a:gd name="T6" fmla="*/ 9 w 21"/>
                <a:gd name="T7" fmla="*/ 48 h 48"/>
                <a:gd name="T8" fmla="*/ 13 w 21"/>
                <a:gd name="T9" fmla="*/ 48 h 48"/>
                <a:gd name="T10" fmla="*/ 18 w 21"/>
                <a:gd name="T11" fmla="*/ 48 h 48"/>
                <a:gd name="T12" fmla="*/ 20 w 21"/>
                <a:gd name="T13" fmla="*/ 48 h 48"/>
                <a:gd name="T14" fmla="*/ 21 w 21"/>
                <a:gd name="T15" fmla="*/ 48 h 48"/>
                <a:gd name="T16" fmla="*/ 21 w 21"/>
                <a:gd name="T17" fmla="*/ 48 h 48"/>
                <a:gd name="T18" fmla="*/ 20 w 21"/>
                <a:gd name="T19" fmla="*/ 43 h 48"/>
                <a:gd name="T20" fmla="*/ 20 w 21"/>
                <a:gd name="T21" fmla="*/ 37 h 48"/>
                <a:gd name="T22" fmla="*/ 20 w 21"/>
                <a:gd name="T23" fmla="*/ 26 h 48"/>
                <a:gd name="T24" fmla="*/ 20 w 21"/>
                <a:gd name="T25" fmla="*/ 21 h 48"/>
                <a:gd name="T26" fmla="*/ 20 w 21"/>
                <a:gd name="T27" fmla="*/ 15 h 48"/>
                <a:gd name="T28" fmla="*/ 20 w 21"/>
                <a:gd name="T29" fmla="*/ 4 h 48"/>
                <a:gd name="T30" fmla="*/ 20 w 21"/>
                <a:gd name="T31" fmla="*/ 4 h 48"/>
                <a:gd name="T32" fmla="*/ 19 w 21"/>
                <a:gd name="T33" fmla="*/ 2 h 48"/>
                <a:gd name="T34" fmla="*/ 16 w 21"/>
                <a:gd name="T35" fmla="*/ 2 h 48"/>
                <a:gd name="T36" fmla="*/ 12 w 21"/>
                <a:gd name="T37" fmla="*/ 0 h 48"/>
                <a:gd name="T38" fmla="*/ 8 w 21"/>
                <a:gd name="T39" fmla="*/ 0 h 48"/>
                <a:gd name="T40" fmla="*/ 4 w 21"/>
                <a:gd name="T41" fmla="*/ 1 h 48"/>
                <a:gd name="T42" fmla="*/ 3 w 21"/>
                <a:gd name="T43" fmla="*/ 3 h 48"/>
                <a:gd name="T44" fmla="*/ 3 w 21"/>
                <a:gd name="T45" fmla="*/ 17 h 48"/>
                <a:gd name="T46" fmla="*/ 2 w 21"/>
                <a:gd name="T47" fmla="*/ 24 h 48"/>
                <a:gd name="T48" fmla="*/ 2 w 21"/>
                <a:gd name="T49" fmla="*/ 31 h 48"/>
                <a:gd name="T50" fmla="*/ 1 w 21"/>
                <a:gd name="T51" fmla="*/ 38 h 48"/>
                <a:gd name="T52" fmla="*/ 1 w 21"/>
                <a:gd name="T53"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48">
                  <a:moveTo>
                    <a:pt x="1" y="44"/>
                  </a:moveTo>
                  <a:cubicBezTo>
                    <a:pt x="0" y="45"/>
                    <a:pt x="0" y="47"/>
                    <a:pt x="1" y="47"/>
                  </a:cubicBezTo>
                  <a:cubicBezTo>
                    <a:pt x="2" y="47"/>
                    <a:pt x="3" y="48"/>
                    <a:pt x="4" y="48"/>
                  </a:cubicBezTo>
                  <a:cubicBezTo>
                    <a:pt x="6" y="48"/>
                    <a:pt x="7" y="48"/>
                    <a:pt x="9" y="48"/>
                  </a:cubicBezTo>
                  <a:cubicBezTo>
                    <a:pt x="10" y="48"/>
                    <a:pt x="12" y="48"/>
                    <a:pt x="13" y="48"/>
                  </a:cubicBezTo>
                  <a:cubicBezTo>
                    <a:pt x="15" y="48"/>
                    <a:pt x="16" y="48"/>
                    <a:pt x="18" y="48"/>
                  </a:cubicBezTo>
                  <a:cubicBezTo>
                    <a:pt x="18" y="48"/>
                    <a:pt x="19" y="48"/>
                    <a:pt x="20" y="48"/>
                  </a:cubicBezTo>
                  <a:cubicBezTo>
                    <a:pt x="20" y="48"/>
                    <a:pt x="20" y="48"/>
                    <a:pt x="21" y="48"/>
                  </a:cubicBezTo>
                  <a:cubicBezTo>
                    <a:pt x="21" y="48"/>
                    <a:pt x="21" y="48"/>
                    <a:pt x="21" y="48"/>
                  </a:cubicBezTo>
                  <a:cubicBezTo>
                    <a:pt x="21" y="46"/>
                    <a:pt x="21" y="44"/>
                    <a:pt x="20" y="43"/>
                  </a:cubicBezTo>
                  <a:cubicBezTo>
                    <a:pt x="20" y="41"/>
                    <a:pt x="20" y="39"/>
                    <a:pt x="20" y="37"/>
                  </a:cubicBezTo>
                  <a:cubicBezTo>
                    <a:pt x="20" y="34"/>
                    <a:pt x="20" y="30"/>
                    <a:pt x="20" y="26"/>
                  </a:cubicBezTo>
                  <a:cubicBezTo>
                    <a:pt x="20" y="24"/>
                    <a:pt x="20" y="23"/>
                    <a:pt x="20" y="21"/>
                  </a:cubicBezTo>
                  <a:cubicBezTo>
                    <a:pt x="20" y="19"/>
                    <a:pt x="20" y="17"/>
                    <a:pt x="20" y="15"/>
                  </a:cubicBezTo>
                  <a:cubicBezTo>
                    <a:pt x="20" y="12"/>
                    <a:pt x="19" y="8"/>
                    <a:pt x="20" y="4"/>
                  </a:cubicBezTo>
                  <a:cubicBezTo>
                    <a:pt x="20" y="4"/>
                    <a:pt x="20" y="4"/>
                    <a:pt x="20" y="4"/>
                  </a:cubicBezTo>
                  <a:cubicBezTo>
                    <a:pt x="20" y="3"/>
                    <a:pt x="20" y="3"/>
                    <a:pt x="19" y="2"/>
                  </a:cubicBezTo>
                  <a:cubicBezTo>
                    <a:pt x="18" y="2"/>
                    <a:pt x="17" y="2"/>
                    <a:pt x="16" y="2"/>
                  </a:cubicBezTo>
                  <a:cubicBezTo>
                    <a:pt x="15" y="1"/>
                    <a:pt x="13" y="0"/>
                    <a:pt x="12" y="0"/>
                  </a:cubicBezTo>
                  <a:cubicBezTo>
                    <a:pt x="11" y="0"/>
                    <a:pt x="9" y="0"/>
                    <a:pt x="8" y="0"/>
                  </a:cubicBezTo>
                  <a:cubicBezTo>
                    <a:pt x="7" y="0"/>
                    <a:pt x="5" y="0"/>
                    <a:pt x="4" y="1"/>
                  </a:cubicBezTo>
                  <a:cubicBezTo>
                    <a:pt x="3" y="1"/>
                    <a:pt x="3" y="2"/>
                    <a:pt x="3" y="3"/>
                  </a:cubicBezTo>
                  <a:cubicBezTo>
                    <a:pt x="3" y="8"/>
                    <a:pt x="3" y="12"/>
                    <a:pt x="3" y="17"/>
                  </a:cubicBezTo>
                  <a:cubicBezTo>
                    <a:pt x="3" y="19"/>
                    <a:pt x="3" y="22"/>
                    <a:pt x="2" y="24"/>
                  </a:cubicBezTo>
                  <a:cubicBezTo>
                    <a:pt x="2" y="26"/>
                    <a:pt x="2" y="28"/>
                    <a:pt x="2" y="31"/>
                  </a:cubicBezTo>
                  <a:cubicBezTo>
                    <a:pt x="2" y="33"/>
                    <a:pt x="2" y="35"/>
                    <a:pt x="1" y="38"/>
                  </a:cubicBezTo>
                  <a:cubicBezTo>
                    <a:pt x="1" y="40"/>
                    <a:pt x="1" y="42"/>
                    <a:pt x="1" y="4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20" name="Freeform 332">
              <a:extLst>
                <a:ext uri="{FF2B5EF4-FFF2-40B4-BE49-F238E27FC236}">
                  <a16:creationId xmlns:a16="http://schemas.microsoft.com/office/drawing/2014/main" id="{99072578-18E5-42BD-A210-2C4D83D3FC4B}"/>
                </a:ext>
              </a:extLst>
            </p:cNvPr>
            <p:cNvSpPr>
              <a:spLocks/>
            </p:cNvSpPr>
            <p:nvPr/>
          </p:nvSpPr>
          <p:spPr bwMode="auto">
            <a:xfrm>
              <a:off x="8847138" y="1712913"/>
              <a:ext cx="504825" cy="495300"/>
            </a:xfrm>
            <a:custGeom>
              <a:avLst/>
              <a:gdLst>
                <a:gd name="T0" fmla="*/ 1 w 127"/>
                <a:gd name="T1" fmla="*/ 87 h 125"/>
                <a:gd name="T2" fmla="*/ 1 w 127"/>
                <a:gd name="T3" fmla="*/ 94 h 125"/>
                <a:gd name="T4" fmla="*/ 11 w 127"/>
                <a:gd name="T5" fmla="*/ 108 h 125"/>
                <a:gd name="T6" fmla="*/ 19 w 127"/>
                <a:gd name="T7" fmla="*/ 114 h 125"/>
                <a:gd name="T8" fmla="*/ 24 w 127"/>
                <a:gd name="T9" fmla="*/ 120 h 125"/>
                <a:gd name="T10" fmla="*/ 31 w 127"/>
                <a:gd name="T11" fmla="*/ 122 h 125"/>
                <a:gd name="T12" fmla="*/ 39 w 127"/>
                <a:gd name="T13" fmla="*/ 123 h 125"/>
                <a:gd name="T14" fmla="*/ 44 w 127"/>
                <a:gd name="T15" fmla="*/ 122 h 125"/>
                <a:gd name="T16" fmla="*/ 48 w 127"/>
                <a:gd name="T17" fmla="*/ 122 h 125"/>
                <a:gd name="T18" fmla="*/ 57 w 127"/>
                <a:gd name="T19" fmla="*/ 122 h 125"/>
                <a:gd name="T20" fmla="*/ 76 w 127"/>
                <a:gd name="T21" fmla="*/ 124 h 125"/>
                <a:gd name="T22" fmla="*/ 81 w 127"/>
                <a:gd name="T23" fmla="*/ 123 h 125"/>
                <a:gd name="T24" fmla="*/ 84 w 127"/>
                <a:gd name="T25" fmla="*/ 121 h 125"/>
                <a:gd name="T26" fmla="*/ 94 w 127"/>
                <a:gd name="T27" fmla="*/ 118 h 125"/>
                <a:gd name="T28" fmla="*/ 104 w 127"/>
                <a:gd name="T29" fmla="*/ 118 h 125"/>
                <a:gd name="T30" fmla="*/ 112 w 127"/>
                <a:gd name="T31" fmla="*/ 118 h 125"/>
                <a:gd name="T32" fmla="*/ 121 w 127"/>
                <a:gd name="T33" fmla="*/ 115 h 125"/>
                <a:gd name="T34" fmla="*/ 125 w 127"/>
                <a:gd name="T35" fmla="*/ 110 h 125"/>
                <a:gd name="T36" fmla="*/ 126 w 127"/>
                <a:gd name="T37" fmla="*/ 102 h 125"/>
                <a:gd name="T38" fmla="*/ 124 w 127"/>
                <a:gd name="T39" fmla="*/ 93 h 125"/>
                <a:gd name="T40" fmla="*/ 121 w 127"/>
                <a:gd name="T41" fmla="*/ 84 h 125"/>
                <a:gd name="T42" fmla="*/ 123 w 127"/>
                <a:gd name="T43" fmla="*/ 76 h 125"/>
                <a:gd name="T44" fmla="*/ 125 w 127"/>
                <a:gd name="T45" fmla="*/ 72 h 125"/>
                <a:gd name="T46" fmla="*/ 125 w 127"/>
                <a:gd name="T47" fmla="*/ 68 h 125"/>
                <a:gd name="T48" fmla="*/ 124 w 127"/>
                <a:gd name="T49" fmla="*/ 63 h 125"/>
                <a:gd name="T50" fmla="*/ 125 w 127"/>
                <a:gd name="T51" fmla="*/ 59 h 125"/>
                <a:gd name="T52" fmla="*/ 122 w 127"/>
                <a:gd name="T53" fmla="*/ 51 h 125"/>
                <a:gd name="T54" fmla="*/ 116 w 127"/>
                <a:gd name="T55" fmla="*/ 45 h 125"/>
                <a:gd name="T56" fmla="*/ 112 w 127"/>
                <a:gd name="T57" fmla="*/ 42 h 125"/>
                <a:gd name="T58" fmla="*/ 110 w 127"/>
                <a:gd name="T59" fmla="*/ 37 h 125"/>
                <a:gd name="T60" fmla="*/ 109 w 127"/>
                <a:gd name="T61" fmla="*/ 34 h 125"/>
                <a:gd name="T62" fmla="*/ 107 w 127"/>
                <a:gd name="T63" fmla="*/ 30 h 125"/>
                <a:gd name="T64" fmla="*/ 106 w 127"/>
                <a:gd name="T65" fmla="*/ 25 h 125"/>
                <a:gd name="T66" fmla="*/ 104 w 127"/>
                <a:gd name="T67" fmla="*/ 22 h 125"/>
                <a:gd name="T68" fmla="*/ 100 w 127"/>
                <a:gd name="T69" fmla="*/ 16 h 125"/>
                <a:gd name="T70" fmla="*/ 96 w 127"/>
                <a:gd name="T71" fmla="*/ 14 h 125"/>
                <a:gd name="T72" fmla="*/ 93 w 127"/>
                <a:gd name="T73" fmla="*/ 10 h 125"/>
                <a:gd name="T74" fmla="*/ 90 w 127"/>
                <a:gd name="T75" fmla="*/ 7 h 125"/>
                <a:gd name="T76" fmla="*/ 88 w 127"/>
                <a:gd name="T77" fmla="*/ 4 h 125"/>
                <a:gd name="T78" fmla="*/ 80 w 127"/>
                <a:gd name="T79" fmla="*/ 1 h 125"/>
                <a:gd name="T80" fmla="*/ 76 w 127"/>
                <a:gd name="T81" fmla="*/ 0 h 125"/>
                <a:gd name="T82" fmla="*/ 65 w 127"/>
                <a:gd name="T83" fmla="*/ 1 h 125"/>
                <a:gd name="T84" fmla="*/ 59 w 127"/>
                <a:gd name="T85" fmla="*/ 5 h 125"/>
                <a:gd name="T86" fmla="*/ 51 w 127"/>
                <a:gd name="T87" fmla="*/ 10 h 125"/>
                <a:gd name="T88" fmla="*/ 44 w 127"/>
                <a:gd name="T89" fmla="*/ 13 h 125"/>
                <a:gd name="T90" fmla="*/ 34 w 127"/>
                <a:gd name="T91" fmla="*/ 25 h 125"/>
                <a:gd name="T92" fmla="*/ 20 w 127"/>
                <a:gd name="T93" fmla="*/ 37 h 125"/>
                <a:gd name="T94" fmla="*/ 8 w 127"/>
                <a:gd name="T95" fmla="*/ 46 h 125"/>
                <a:gd name="T96" fmla="*/ 5 w 127"/>
                <a:gd name="T97" fmla="*/ 53 h 125"/>
                <a:gd name="T98" fmla="*/ 2 w 127"/>
                <a:gd name="T99" fmla="*/ 61 h 125"/>
                <a:gd name="T100" fmla="*/ 2 w 127"/>
                <a:gd name="T101" fmla="*/ 78 h 125"/>
                <a:gd name="T102" fmla="*/ 1 w 127"/>
                <a:gd name="T103" fmla="*/ 8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7" h="125">
                  <a:moveTo>
                    <a:pt x="1" y="87"/>
                  </a:moveTo>
                  <a:cubicBezTo>
                    <a:pt x="0" y="90"/>
                    <a:pt x="0" y="92"/>
                    <a:pt x="1" y="94"/>
                  </a:cubicBezTo>
                  <a:cubicBezTo>
                    <a:pt x="3" y="100"/>
                    <a:pt x="7" y="104"/>
                    <a:pt x="11" y="108"/>
                  </a:cubicBezTo>
                  <a:cubicBezTo>
                    <a:pt x="14" y="110"/>
                    <a:pt x="17" y="112"/>
                    <a:pt x="19" y="114"/>
                  </a:cubicBezTo>
                  <a:cubicBezTo>
                    <a:pt x="20" y="116"/>
                    <a:pt x="21" y="119"/>
                    <a:pt x="24" y="120"/>
                  </a:cubicBezTo>
                  <a:cubicBezTo>
                    <a:pt x="26" y="121"/>
                    <a:pt x="28" y="122"/>
                    <a:pt x="31" y="122"/>
                  </a:cubicBezTo>
                  <a:cubicBezTo>
                    <a:pt x="33" y="122"/>
                    <a:pt x="36" y="123"/>
                    <a:pt x="39" y="123"/>
                  </a:cubicBezTo>
                  <a:cubicBezTo>
                    <a:pt x="40" y="123"/>
                    <a:pt x="42" y="122"/>
                    <a:pt x="44" y="122"/>
                  </a:cubicBezTo>
                  <a:cubicBezTo>
                    <a:pt x="45" y="122"/>
                    <a:pt x="47" y="122"/>
                    <a:pt x="48" y="122"/>
                  </a:cubicBezTo>
                  <a:cubicBezTo>
                    <a:pt x="57" y="122"/>
                    <a:pt x="57" y="122"/>
                    <a:pt x="57" y="122"/>
                  </a:cubicBezTo>
                  <a:cubicBezTo>
                    <a:pt x="64" y="122"/>
                    <a:pt x="70" y="125"/>
                    <a:pt x="76" y="124"/>
                  </a:cubicBezTo>
                  <a:cubicBezTo>
                    <a:pt x="78" y="124"/>
                    <a:pt x="79" y="124"/>
                    <a:pt x="81" y="123"/>
                  </a:cubicBezTo>
                  <a:cubicBezTo>
                    <a:pt x="82" y="122"/>
                    <a:pt x="83" y="121"/>
                    <a:pt x="84" y="121"/>
                  </a:cubicBezTo>
                  <a:cubicBezTo>
                    <a:pt x="87" y="119"/>
                    <a:pt x="90" y="118"/>
                    <a:pt x="94" y="118"/>
                  </a:cubicBezTo>
                  <a:cubicBezTo>
                    <a:pt x="97" y="118"/>
                    <a:pt x="100" y="118"/>
                    <a:pt x="104" y="118"/>
                  </a:cubicBezTo>
                  <a:cubicBezTo>
                    <a:pt x="106" y="118"/>
                    <a:pt x="110" y="119"/>
                    <a:pt x="112" y="118"/>
                  </a:cubicBezTo>
                  <a:cubicBezTo>
                    <a:pt x="115" y="117"/>
                    <a:pt x="118" y="117"/>
                    <a:pt x="121" y="115"/>
                  </a:cubicBezTo>
                  <a:cubicBezTo>
                    <a:pt x="123" y="114"/>
                    <a:pt x="125" y="112"/>
                    <a:pt x="125" y="110"/>
                  </a:cubicBezTo>
                  <a:cubicBezTo>
                    <a:pt x="127" y="108"/>
                    <a:pt x="127" y="104"/>
                    <a:pt x="126" y="102"/>
                  </a:cubicBezTo>
                  <a:cubicBezTo>
                    <a:pt x="126" y="99"/>
                    <a:pt x="125" y="96"/>
                    <a:pt x="124" y="93"/>
                  </a:cubicBezTo>
                  <a:cubicBezTo>
                    <a:pt x="123" y="90"/>
                    <a:pt x="121" y="88"/>
                    <a:pt x="121" y="84"/>
                  </a:cubicBezTo>
                  <a:cubicBezTo>
                    <a:pt x="121" y="81"/>
                    <a:pt x="122" y="79"/>
                    <a:pt x="123" y="76"/>
                  </a:cubicBezTo>
                  <a:cubicBezTo>
                    <a:pt x="124" y="75"/>
                    <a:pt x="125" y="73"/>
                    <a:pt x="125" y="72"/>
                  </a:cubicBezTo>
                  <a:cubicBezTo>
                    <a:pt x="125" y="70"/>
                    <a:pt x="125" y="69"/>
                    <a:pt x="125" y="68"/>
                  </a:cubicBezTo>
                  <a:cubicBezTo>
                    <a:pt x="125" y="66"/>
                    <a:pt x="124" y="65"/>
                    <a:pt x="124" y="63"/>
                  </a:cubicBezTo>
                  <a:cubicBezTo>
                    <a:pt x="125" y="62"/>
                    <a:pt x="125" y="60"/>
                    <a:pt x="125" y="59"/>
                  </a:cubicBezTo>
                  <a:cubicBezTo>
                    <a:pt x="124" y="56"/>
                    <a:pt x="123" y="53"/>
                    <a:pt x="122" y="51"/>
                  </a:cubicBezTo>
                  <a:cubicBezTo>
                    <a:pt x="120" y="48"/>
                    <a:pt x="118" y="47"/>
                    <a:pt x="116" y="45"/>
                  </a:cubicBezTo>
                  <a:cubicBezTo>
                    <a:pt x="114" y="44"/>
                    <a:pt x="113" y="43"/>
                    <a:pt x="112" y="42"/>
                  </a:cubicBezTo>
                  <a:cubicBezTo>
                    <a:pt x="111" y="40"/>
                    <a:pt x="111" y="39"/>
                    <a:pt x="110" y="37"/>
                  </a:cubicBezTo>
                  <a:cubicBezTo>
                    <a:pt x="110" y="36"/>
                    <a:pt x="109" y="35"/>
                    <a:pt x="109" y="34"/>
                  </a:cubicBezTo>
                  <a:cubicBezTo>
                    <a:pt x="108" y="33"/>
                    <a:pt x="107" y="31"/>
                    <a:pt x="107" y="30"/>
                  </a:cubicBezTo>
                  <a:cubicBezTo>
                    <a:pt x="107" y="29"/>
                    <a:pt x="107" y="27"/>
                    <a:pt x="106" y="25"/>
                  </a:cubicBezTo>
                  <a:cubicBezTo>
                    <a:pt x="106" y="24"/>
                    <a:pt x="105" y="23"/>
                    <a:pt x="104" y="22"/>
                  </a:cubicBezTo>
                  <a:cubicBezTo>
                    <a:pt x="103" y="20"/>
                    <a:pt x="102" y="18"/>
                    <a:pt x="100" y="16"/>
                  </a:cubicBezTo>
                  <a:cubicBezTo>
                    <a:pt x="98" y="16"/>
                    <a:pt x="97" y="15"/>
                    <a:pt x="96" y="14"/>
                  </a:cubicBezTo>
                  <a:cubicBezTo>
                    <a:pt x="95" y="13"/>
                    <a:pt x="94" y="11"/>
                    <a:pt x="93" y="10"/>
                  </a:cubicBezTo>
                  <a:cubicBezTo>
                    <a:pt x="92" y="9"/>
                    <a:pt x="91" y="8"/>
                    <a:pt x="90" y="7"/>
                  </a:cubicBezTo>
                  <a:cubicBezTo>
                    <a:pt x="90" y="6"/>
                    <a:pt x="89" y="5"/>
                    <a:pt x="88" y="4"/>
                  </a:cubicBezTo>
                  <a:cubicBezTo>
                    <a:pt x="86" y="2"/>
                    <a:pt x="83" y="2"/>
                    <a:pt x="80" y="1"/>
                  </a:cubicBezTo>
                  <a:cubicBezTo>
                    <a:pt x="78" y="1"/>
                    <a:pt x="77" y="1"/>
                    <a:pt x="76" y="0"/>
                  </a:cubicBezTo>
                  <a:cubicBezTo>
                    <a:pt x="75" y="0"/>
                    <a:pt x="68" y="0"/>
                    <a:pt x="65" y="1"/>
                  </a:cubicBezTo>
                  <a:cubicBezTo>
                    <a:pt x="63" y="2"/>
                    <a:pt x="61" y="4"/>
                    <a:pt x="59" y="5"/>
                  </a:cubicBezTo>
                  <a:cubicBezTo>
                    <a:pt x="57" y="7"/>
                    <a:pt x="54" y="8"/>
                    <a:pt x="51" y="10"/>
                  </a:cubicBezTo>
                  <a:cubicBezTo>
                    <a:pt x="49" y="11"/>
                    <a:pt x="47" y="12"/>
                    <a:pt x="44" y="13"/>
                  </a:cubicBezTo>
                  <a:cubicBezTo>
                    <a:pt x="40" y="16"/>
                    <a:pt x="37" y="20"/>
                    <a:pt x="34" y="25"/>
                  </a:cubicBezTo>
                  <a:cubicBezTo>
                    <a:pt x="30" y="30"/>
                    <a:pt x="25" y="33"/>
                    <a:pt x="20" y="37"/>
                  </a:cubicBezTo>
                  <a:cubicBezTo>
                    <a:pt x="16" y="40"/>
                    <a:pt x="11" y="41"/>
                    <a:pt x="8" y="46"/>
                  </a:cubicBezTo>
                  <a:cubicBezTo>
                    <a:pt x="7" y="48"/>
                    <a:pt x="6" y="51"/>
                    <a:pt x="5" y="53"/>
                  </a:cubicBezTo>
                  <a:cubicBezTo>
                    <a:pt x="4" y="56"/>
                    <a:pt x="3" y="58"/>
                    <a:pt x="2" y="61"/>
                  </a:cubicBezTo>
                  <a:cubicBezTo>
                    <a:pt x="1" y="67"/>
                    <a:pt x="1" y="72"/>
                    <a:pt x="2" y="78"/>
                  </a:cubicBezTo>
                  <a:cubicBezTo>
                    <a:pt x="2" y="81"/>
                    <a:pt x="2" y="84"/>
                    <a:pt x="1" y="8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21" name="Freeform 333">
              <a:extLst>
                <a:ext uri="{FF2B5EF4-FFF2-40B4-BE49-F238E27FC236}">
                  <a16:creationId xmlns:a16="http://schemas.microsoft.com/office/drawing/2014/main" id="{AFA5FB0C-66EE-4E93-9257-129ED52C26C8}"/>
                </a:ext>
              </a:extLst>
            </p:cNvPr>
            <p:cNvSpPr>
              <a:spLocks/>
            </p:cNvSpPr>
            <p:nvPr/>
          </p:nvSpPr>
          <p:spPr bwMode="auto">
            <a:xfrm>
              <a:off x="8847138" y="1712913"/>
              <a:ext cx="504825" cy="495300"/>
            </a:xfrm>
            <a:custGeom>
              <a:avLst/>
              <a:gdLst>
                <a:gd name="T0" fmla="*/ 1 w 127"/>
                <a:gd name="T1" fmla="*/ 87 h 125"/>
                <a:gd name="T2" fmla="*/ 1 w 127"/>
                <a:gd name="T3" fmla="*/ 94 h 125"/>
                <a:gd name="T4" fmla="*/ 11 w 127"/>
                <a:gd name="T5" fmla="*/ 108 h 125"/>
                <a:gd name="T6" fmla="*/ 19 w 127"/>
                <a:gd name="T7" fmla="*/ 114 h 125"/>
                <a:gd name="T8" fmla="*/ 24 w 127"/>
                <a:gd name="T9" fmla="*/ 120 h 125"/>
                <a:gd name="T10" fmla="*/ 31 w 127"/>
                <a:gd name="T11" fmla="*/ 122 h 125"/>
                <a:gd name="T12" fmla="*/ 39 w 127"/>
                <a:gd name="T13" fmla="*/ 123 h 125"/>
                <a:gd name="T14" fmla="*/ 44 w 127"/>
                <a:gd name="T15" fmla="*/ 122 h 125"/>
                <a:gd name="T16" fmla="*/ 48 w 127"/>
                <a:gd name="T17" fmla="*/ 122 h 125"/>
                <a:gd name="T18" fmla="*/ 57 w 127"/>
                <a:gd name="T19" fmla="*/ 122 h 125"/>
                <a:gd name="T20" fmla="*/ 76 w 127"/>
                <a:gd name="T21" fmla="*/ 124 h 125"/>
                <a:gd name="T22" fmla="*/ 81 w 127"/>
                <a:gd name="T23" fmla="*/ 123 h 125"/>
                <a:gd name="T24" fmla="*/ 84 w 127"/>
                <a:gd name="T25" fmla="*/ 121 h 125"/>
                <a:gd name="T26" fmla="*/ 94 w 127"/>
                <a:gd name="T27" fmla="*/ 118 h 125"/>
                <a:gd name="T28" fmla="*/ 104 w 127"/>
                <a:gd name="T29" fmla="*/ 118 h 125"/>
                <a:gd name="T30" fmla="*/ 112 w 127"/>
                <a:gd name="T31" fmla="*/ 118 h 125"/>
                <a:gd name="T32" fmla="*/ 121 w 127"/>
                <a:gd name="T33" fmla="*/ 115 h 125"/>
                <a:gd name="T34" fmla="*/ 125 w 127"/>
                <a:gd name="T35" fmla="*/ 110 h 125"/>
                <a:gd name="T36" fmla="*/ 126 w 127"/>
                <a:gd name="T37" fmla="*/ 102 h 125"/>
                <a:gd name="T38" fmla="*/ 124 w 127"/>
                <a:gd name="T39" fmla="*/ 93 h 125"/>
                <a:gd name="T40" fmla="*/ 121 w 127"/>
                <a:gd name="T41" fmla="*/ 84 h 125"/>
                <a:gd name="T42" fmla="*/ 123 w 127"/>
                <a:gd name="T43" fmla="*/ 76 h 125"/>
                <a:gd name="T44" fmla="*/ 125 w 127"/>
                <a:gd name="T45" fmla="*/ 72 h 125"/>
                <a:gd name="T46" fmla="*/ 125 w 127"/>
                <a:gd name="T47" fmla="*/ 68 h 125"/>
                <a:gd name="T48" fmla="*/ 124 w 127"/>
                <a:gd name="T49" fmla="*/ 63 h 125"/>
                <a:gd name="T50" fmla="*/ 125 w 127"/>
                <a:gd name="T51" fmla="*/ 59 h 125"/>
                <a:gd name="T52" fmla="*/ 122 w 127"/>
                <a:gd name="T53" fmla="*/ 51 h 125"/>
                <a:gd name="T54" fmla="*/ 116 w 127"/>
                <a:gd name="T55" fmla="*/ 45 h 125"/>
                <a:gd name="T56" fmla="*/ 112 w 127"/>
                <a:gd name="T57" fmla="*/ 42 h 125"/>
                <a:gd name="T58" fmla="*/ 110 w 127"/>
                <a:gd name="T59" fmla="*/ 37 h 125"/>
                <a:gd name="T60" fmla="*/ 109 w 127"/>
                <a:gd name="T61" fmla="*/ 34 h 125"/>
                <a:gd name="T62" fmla="*/ 107 w 127"/>
                <a:gd name="T63" fmla="*/ 30 h 125"/>
                <a:gd name="T64" fmla="*/ 106 w 127"/>
                <a:gd name="T65" fmla="*/ 25 h 125"/>
                <a:gd name="T66" fmla="*/ 104 w 127"/>
                <a:gd name="T67" fmla="*/ 22 h 125"/>
                <a:gd name="T68" fmla="*/ 100 w 127"/>
                <a:gd name="T69" fmla="*/ 16 h 125"/>
                <a:gd name="T70" fmla="*/ 96 w 127"/>
                <a:gd name="T71" fmla="*/ 14 h 125"/>
                <a:gd name="T72" fmla="*/ 93 w 127"/>
                <a:gd name="T73" fmla="*/ 10 h 125"/>
                <a:gd name="T74" fmla="*/ 90 w 127"/>
                <a:gd name="T75" fmla="*/ 7 h 125"/>
                <a:gd name="T76" fmla="*/ 88 w 127"/>
                <a:gd name="T77" fmla="*/ 4 h 125"/>
                <a:gd name="T78" fmla="*/ 80 w 127"/>
                <a:gd name="T79" fmla="*/ 1 h 125"/>
                <a:gd name="T80" fmla="*/ 76 w 127"/>
                <a:gd name="T81" fmla="*/ 0 h 125"/>
                <a:gd name="T82" fmla="*/ 65 w 127"/>
                <a:gd name="T83" fmla="*/ 1 h 125"/>
                <a:gd name="T84" fmla="*/ 59 w 127"/>
                <a:gd name="T85" fmla="*/ 5 h 125"/>
                <a:gd name="T86" fmla="*/ 51 w 127"/>
                <a:gd name="T87" fmla="*/ 10 h 125"/>
                <a:gd name="T88" fmla="*/ 44 w 127"/>
                <a:gd name="T89" fmla="*/ 13 h 125"/>
                <a:gd name="T90" fmla="*/ 34 w 127"/>
                <a:gd name="T91" fmla="*/ 25 h 125"/>
                <a:gd name="T92" fmla="*/ 20 w 127"/>
                <a:gd name="T93" fmla="*/ 37 h 125"/>
                <a:gd name="T94" fmla="*/ 8 w 127"/>
                <a:gd name="T95" fmla="*/ 46 h 125"/>
                <a:gd name="T96" fmla="*/ 5 w 127"/>
                <a:gd name="T97" fmla="*/ 53 h 125"/>
                <a:gd name="T98" fmla="*/ 2 w 127"/>
                <a:gd name="T99" fmla="*/ 61 h 125"/>
                <a:gd name="T100" fmla="*/ 2 w 127"/>
                <a:gd name="T101" fmla="*/ 78 h 125"/>
                <a:gd name="T102" fmla="*/ 1 w 127"/>
                <a:gd name="T103" fmla="*/ 8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7" h="125">
                  <a:moveTo>
                    <a:pt x="1" y="87"/>
                  </a:moveTo>
                  <a:cubicBezTo>
                    <a:pt x="0" y="90"/>
                    <a:pt x="0" y="92"/>
                    <a:pt x="1" y="94"/>
                  </a:cubicBezTo>
                  <a:cubicBezTo>
                    <a:pt x="3" y="100"/>
                    <a:pt x="7" y="104"/>
                    <a:pt x="11" y="108"/>
                  </a:cubicBezTo>
                  <a:cubicBezTo>
                    <a:pt x="14" y="110"/>
                    <a:pt x="17" y="112"/>
                    <a:pt x="19" y="114"/>
                  </a:cubicBezTo>
                  <a:cubicBezTo>
                    <a:pt x="20" y="116"/>
                    <a:pt x="21" y="119"/>
                    <a:pt x="24" y="120"/>
                  </a:cubicBezTo>
                  <a:cubicBezTo>
                    <a:pt x="26" y="121"/>
                    <a:pt x="28" y="122"/>
                    <a:pt x="31" y="122"/>
                  </a:cubicBezTo>
                  <a:cubicBezTo>
                    <a:pt x="33" y="122"/>
                    <a:pt x="36" y="123"/>
                    <a:pt x="39" y="123"/>
                  </a:cubicBezTo>
                  <a:cubicBezTo>
                    <a:pt x="40" y="123"/>
                    <a:pt x="42" y="122"/>
                    <a:pt x="44" y="122"/>
                  </a:cubicBezTo>
                  <a:cubicBezTo>
                    <a:pt x="45" y="122"/>
                    <a:pt x="47" y="122"/>
                    <a:pt x="48" y="122"/>
                  </a:cubicBezTo>
                  <a:cubicBezTo>
                    <a:pt x="57" y="122"/>
                    <a:pt x="57" y="122"/>
                    <a:pt x="57" y="122"/>
                  </a:cubicBezTo>
                  <a:cubicBezTo>
                    <a:pt x="64" y="122"/>
                    <a:pt x="70" y="125"/>
                    <a:pt x="76" y="124"/>
                  </a:cubicBezTo>
                  <a:cubicBezTo>
                    <a:pt x="78" y="124"/>
                    <a:pt x="79" y="124"/>
                    <a:pt x="81" y="123"/>
                  </a:cubicBezTo>
                  <a:cubicBezTo>
                    <a:pt x="82" y="122"/>
                    <a:pt x="83" y="121"/>
                    <a:pt x="84" y="121"/>
                  </a:cubicBezTo>
                  <a:cubicBezTo>
                    <a:pt x="87" y="119"/>
                    <a:pt x="90" y="118"/>
                    <a:pt x="94" y="118"/>
                  </a:cubicBezTo>
                  <a:cubicBezTo>
                    <a:pt x="97" y="118"/>
                    <a:pt x="100" y="118"/>
                    <a:pt x="104" y="118"/>
                  </a:cubicBezTo>
                  <a:cubicBezTo>
                    <a:pt x="106" y="118"/>
                    <a:pt x="110" y="119"/>
                    <a:pt x="112" y="118"/>
                  </a:cubicBezTo>
                  <a:cubicBezTo>
                    <a:pt x="115" y="117"/>
                    <a:pt x="118" y="117"/>
                    <a:pt x="121" y="115"/>
                  </a:cubicBezTo>
                  <a:cubicBezTo>
                    <a:pt x="123" y="114"/>
                    <a:pt x="125" y="112"/>
                    <a:pt x="125" y="110"/>
                  </a:cubicBezTo>
                  <a:cubicBezTo>
                    <a:pt x="127" y="108"/>
                    <a:pt x="127" y="104"/>
                    <a:pt x="126" y="102"/>
                  </a:cubicBezTo>
                  <a:cubicBezTo>
                    <a:pt x="126" y="99"/>
                    <a:pt x="125" y="96"/>
                    <a:pt x="124" y="93"/>
                  </a:cubicBezTo>
                  <a:cubicBezTo>
                    <a:pt x="123" y="90"/>
                    <a:pt x="121" y="88"/>
                    <a:pt x="121" y="84"/>
                  </a:cubicBezTo>
                  <a:cubicBezTo>
                    <a:pt x="121" y="81"/>
                    <a:pt x="122" y="79"/>
                    <a:pt x="123" y="76"/>
                  </a:cubicBezTo>
                  <a:cubicBezTo>
                    <a:pt x="124" y="75"/>
                    <a:pt x="125" y="73"/>
                    <a:pt x="125" y="72"/>
                  </a:cubicBezTo>
                  <a:cubicBezTo>
                    <a:pt x="125" y="70"/>
                    <a:pt x="125" y="69"/>
                    <a:pt x="125" y="68"/>
                  </a:cubicBezTo>
                  <a:cubicBezTo>
                    <a:pt x="125" y="66"/>
                    <a:pt x="124" y="65"/>
                    <a:pt x="124" y="63"/>
                  </a:cubicBezTo>
                  <a:cubicBezTo>
                    <a:pt x="125" y="62"/>
                    <a:pt x="125" y="60"/>
                    <a:pt x="125" y="59"/>
                  </a:cubicBezTo>
                  <a:cubicBezTo>
                    <a:pt x="124" y="56"/>
                    <a:pt x="123" y="53"/>
                    <a:pt x="122" y="51"/>
                  </a:cubicBezTo>
                  <a:cubicBezTo>
                    <a:pt x="120" y="48"/>
                    <a:pt x="118" y="47"/>
                    <a:pt x="116" y="45"/>
                  </a:cubicBezTo>
                  <a:cubicBezTo>
                    <a:pt x="114" y="44"/>
                    <a:pt x="113" y="43"/>
                    <a:pt x="112" y="42"/>
                  </a:cubicBezTo>
                  <a:cubicBezTo>
                    <a:pt x="111" y="40"/>
                    <a:pt x="111" y="39"/>
                    <a:pt x="110" y="37"/>
                  </a:cubicBezTo>
                  <a:cubicBezTo>
                    <a:pt x="110" y="36"/>
                    <a:pt x="109" y="35"/>
                    <a:pt x="109" y="34"/>
                  </a:cubicBezTo>
                  <a:cubicBezTo>
                    <a:pt x="108" y="33"/>
                    <a:pt x="107" y="31"/>
                    <a:pt x="107" y="30"/>
                  </a:cubicBezTo>
                  <a:cubicBezTo>
                    <a:pt x="107" y="29"/>
                    <a:pt x="107" y="27"/>
                    <a:pt x="106" y="25"/>
                  </a:cubicBezTo>
                  <a:cubicBezTo>
                    <a:pt x="106" y="24"/>
                    <a:pt x="105" y="23"/>
                    <a:pt x="104" y="22"/>
                  </a:cubicBezTo>
                  <a:cubicBezTo>
                    <a:pt x="103" y="20"/>
                    <a:pt x="102" y="18"/>
                    <a:pt x="100" y="16"/>
                  </a:cubicBezTo>
                  <a:cubicBezTo>
                    <a:pt x="98" y="16"/>
                    <a:pt x="97" y="15"/>
                    <a:pt x="96" y="14"/>
                  </a:cubicBezTo>
                  <a:cubicBezTo>
                    <a:pt x="95" y="13"/>
                    <a:pt x="94" y="11"/>
                    <a:pt x="93" y="10"/>
                  </a:cubicBezTo>
                  <a:cubicBezTo>
                    <a:pt x="92" y="9"/>
                    <a:pt x="91" y="8"/>
                    <a:pt x="90" y="7"/>
                  </a:cubicBezTo>
                  <a:cubicBezTo>
                    <a:pt x="90" y="6"/>
                    <a:pt x="89" y="5"/>
                    <a:pt x="88" y="4"/>
                  </a:cubicBezTo>
                  <a:cubicBezTo>
                    <a:pt x="86" y="2"/>
                    <a:pt x="83" y="2"/>
                    <a:pt x="80" y="1"/>
                  </a:cubicBezTo>
                  <a:cubicBezTo>
                    <a:pt x="78" y="1"/>
                    <a:pt x="77" y="1"/>
                    <a:pt x="76" y="0"/>
                  </a:cubicBezTo>
                  <a:cubicBezTo>
                    <a:pt x="75" y="0"/>
                    <a:pt x="68" y="0"/>
                    <a:pt x="65" y="1"/>
                  </a:cubicBezTo>
                  <a:cubicBezTo>
                    <a:pt x="63" y="2"/>
                    <a:pt x="61" y="4"/>
                    <a:pt x="59" y="5"/>
                  </a:cubicBezTo>
                  <a:cubicBezTo>
                    <a:pt x="57" y="7"/>
                    <a:pt x="54" y="8"/>
                    <a:pt x="51" y="10"/>
                  </a:cubicBezTo>
                  <a:cubicBezTo>
                    <a:pt x="49" y="11"/>
                    <a:pt x="47" y="12"/>
                    <a:pt x="44" y="13"/>
                  </a:cubicBezTo>
                  <a:cubicBezTo>
                    <a:pt x="40" y="16"/>
                    <a:pt x="37" y="20"/>
                    <a:pt x="34" y="25"/>
                  </a:cubicBezTo>
                  <a:cubicBezTo>
                    <a:pt x="30" y="30"/>
                    <a:pt x="25" y="33"/>
                    <a:pt x="20" y="37"/>
                  </a:cubicBezTo>
                  <a:cubicBezTo>
                    <a:pt x="16" y="40"/>
                    <a:pt x="11" y="41"/>
                    <a:pt x="8" y="46"/>
                  </a:cubicBezTo>
                  <a:cubicBezTo>
                    <a:pt x="7" y="48"/>
                    <a:pt x="6" y="51"/>
                    <a:pt x="5" y="53"/>
                  </a:cubicBezTo>
                  <a:cubicBezTo>
                    <a:pt x="4" y="56"/>
                    <a:pt x="3" y="58"/>
                    <a:pt x="2" y="61"/>
                  </a:cubicBezTo>
                  <a:cubicBezTo>
                    <a:pt x="1" y="67"/>
                    <a:pt x="1" y="72"/>
                    <a:pt x="2" y="78"/>
                  </a:cubicBezTo>
                  <a:cubicBezTo>
                    <a:pt x="2" y="81"/>
                    <a:pt x="2" y="84"/>
                    <a:pt x="1" y="8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22" name="Freeform 334">
              <a:extLst>
                <a:ext uri="{FF2B5EF4-FFF2-40B4-BE49-F238E27FC236}">
                  <a16:creationId xmlns:a16="http://schemas.microsoft.com/office/drawing/2014/main" id="{C0675DE0-B2E8-46DE-9CE2-B0B2A339EC77}"/>
                </a:ext>
              </a:extLst>
            </p:cNvPr>
            <p:cNvSpPr>
              <a:spLocks/>
            </p:cNvSpPr>
            <p:nvPr/>
          </p:nvSpPr>
          <p:spPr bwMode="auto">
            <a:xfrm>
              <a:off x="8142288" y="2303463"/>
              <a:ext cx="84138" cy="195263"/>
            </a:xfrm>
            <a:custGeom>
              <a:avLst/>
              <a:gdLst>
                <a:gd name="T0" fmla="*/ 0 w 21"/>
                <a:gd name="T1" fmla="*/ 44 h 49"/>
                <a:gd name="T2" fmla="*/ 1 w 21"/>
                <a:gd name="T3" fmla="*/ 47 h 49"/>
                <a:gd name="T4" fmla="*/ 4 w 21"/>
                <a:gd name="T5" fmla="*/ 49 h 49"/>
                <a:gd name="T6" fmla="*/ 8 w 21"/>
                <a:gd name="T7" fmla="*/ 49 h 49"/>
                <a:gd name="T8" fmla="*/ 13 w 21"/>
                <a:gd name="T9" fmla="*/ 49 h 49"/>
                <a:gd name="T10" fmla="*/ 17 w 21"/>
                <a:gd name="T11" fmla="*/ 49 h 49"/>
                <a:gd name="T12" fmla="*/ 19 w 21"/>
                <a:gd name="T13" fmla="*/ 49 h 49"/>
                <a:gd name="T14" fmla="*/ 20 w 21"/>
                <a:gd name="T15" fmla="*/ 49 h 49"/>
                <a:gd name="T16" fmla="*/ 21 w 21"/>
                <a:gd name="T17" fmla="*/ 48 h 49"/>
                <a:gd name="T18" fmla="*/ 20 w 21"/>
                <a:gd name="T19" fmla="*/ 43 h 49"/>
                <a:gd name="T20" fmla="*/ 19 w 21"/>
                <a:gd name="T21" fmla="*/ 38 h 49"/>
                <a:gd name="T22" fmla="*/ 19 w 21"/>
                <a:gd name="T23" fmla="*/ 27 h 49"/>
                <a:gd name="T24" fmla="*/ 19 w 21"/>
                <a:gd name="T25" fmla="*/ 21 h 49"/>
                <a:gd name="T26" fmla="*/ 19 w 21"/>
                <a:gd name="T27" fmla="*/ 16 h 49"/>
                <a:gd name="T28" fmla="*/ 19 w 21"/>
                <a:gd name="T29" fmla="*/ 5 h 49"/>
                <a:gd name="T30" fmla="*/ 19 w 21"/>
                <a:gd name="T31" fmla="*/ 4 h 49"/>
                <a:gd name="T32" fmla="*/ 19 w 21"/>
                <a:gd name="T33" fmla="*/ 3 h 49"/>
                <a:gd name="T34" fmla="*/ 15 w 21"/>
                <a:gd name="T35" fmla="*/ 2 h 49"/>
                <a:gd name="T36" fmla="*/ 11 w 21"/>
                <a:gd name="T37" fmla="*/ 1 h 49"/>
                <a:gd name="T38" fmla="*/ 8 w 21"/>
                <a:gd name="T39" fmla="*/ 1 h 49"/>
                <a:gd name="T40" fmla="*/ 4 w 21"/>
                <a:gd name="T41" fmla="*/ 1 h 49"/>
                <a:gd name="T42" fmla="*/ 2 w 21"/>
                <a:gd name="T43" fmla="*/ 3 h 49"/>
                <a:gd name="T44" fmla="*/ 2 w 21"/>
                <a:gd name="T45" fmla="*/ 18 h 49"/>
                <a:gd name="T46" fmla="*/ 2 w 21"/>
                <a:gd name="T47" fmla="*/ 25 h 49"/>
                <a:gd name="T48" fmla="*/ 2 w 21"/>
                <a:gd name="T49" fmla="*/ 31 h 49"/>
                <a:gd name="T50" fmla="*/ 1 w 21"/>
                <a:gd name="T51" fmla="*/ 38 h 49"/>
                <a:gd name="T52" fmla="*/ 0 w 21"/>
                <a:gd name="T53" fmla="*/ 4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49">
                  <a:moveTo>
                    <a:pt x="0" y="44"/>
                  </a:moveTo>
                  <a:cubicBezTo>
                    <a:pt x="0" y="45"/>
                    <a:pt x="0" y="47"/>
                    <a:pt x="1" y="47"/>
                  </a:cubicBezTo>
                  <a:cubicBezTo>
                    <a:pt x="2" y="48"/>
                    <a:pt x="3" y="48"/>
                    <a:pt x="4" y="49"/>
                  </a:cubicBezTo>
                  <a:cubicBezTo>
                    <a:pt x="5" y="49"/>
                    <a:pt x="7" y="49"/>
                    <a:pt x="8" y="49"/>
                  </a:cubicBezTo>
                  <a:cubicBezTo>
                    <a:pt x="10" y="49"/>
                    <a:pt x="11" y="49"/>
                    <a:pt x="13" y="49"/>
                  </a:cubicBezTo>
                  <a:cubicBezTo>
                    <a:pt x="14" y="49"/>
                    <a:pt x="16" y="49"/>
                    <a:pt x="17" y="49"/>
                  </a:cubicBezTo>
                  <a:cubicBezTo>
                    <a:pt x="18" y="49"/>
                    <a:pt x="18" y="48"/>
                    <a:pt x="19" y="49"/>
                  </a:cubicBezTo>
                  <a:cubicBezTo>
                    <a:pt x="19" y="49"/>
                    <a:pt x="20" y="49"/>
                    <a:pt x="20" y="49"/>
                  </a:cubicBezTo>
                  <a:cubicBezTo>
                    <a:pt x="21" y="49"/>
                    <a:pt x="21" y="48"/>
                    <a:pt x="21" y="48"/>
                  </a:cubicBezTo>
                  <a:cubicBezTo>
                    <a:pt x="21" y="46"/>
                    <a:pt x="20" y="45"/>
                    <a:pt x="20" y="43"/>
                  </a:cubicBezTo>
                  <a:cubicBezTo>
                    <a:pt x="20" y="42"/>
                    <a:pt x="19" y="40"/>
                    <a:pt x="19" y="38"/>
                  </a:cubicBezTo>
                  <a:cubicBezTo>
                    <a:pt x="19" y="34"/>
                    <a:pt x="19" y="30"/>
                    <a:pt x="19" y="27"/>
                  </a:cubicBezTo>
                  <a:cubicBezTo>
                    <a:pt x="19" y="25"/>
                    <a:pt x="19" y="23"/>
                    <a:pt x="19" y="21"/>
                  </a:cubicBezTo>
                  <a:cubicBezTo>
                    <a:pt x="19" y="19"/>
                    <a:pt x="19" y="18"/>
                    <a:pt x="19" y="16"/>
                  </a:cubicBezTo>
                  <a:cubicBezTo>
                    <a:pt x="19" y="12"/>
                    <a:pt x="19" y="8"/>
                    <a:pt x="19" y="5"/>
                  </a:cubicBezTo>
                  <a:cubicBezTo>
                    <a:pt x="19" y="5"/>
                    <a:pt x="19" y="4"/>
                    <a:pt x="19" y="4"/>
                  </a:cubicBezTo>
                  <a:cubicBezTo>
                    <a:pt x="19" y="4"/>
                    <a:pt x="19" y="3"/>
                    <a:pt x="19" y="3"/>
                  </a:cubicBezTo>
                  <a:cubicBezTo>
                    <a:pt x="18" y="3"/>
                    <a:pt x="17" y="2"/>
                    <a:pt x="15" y="2"/>
                  </a:cubicBezTo>
                  <a:cubicBezTo>
                    <a:pt x="14" y="2"/>
                    <a:pt x="13" y="1"/>
                    <a:pt x="11" y="1"/>
                  </a:cubicBezTo>
                  <a:cubicBezTo>
                    <a:pt x="10" y="0"/>
                    <a:pt x="9" y="1"/>
                    <a:pt x="8" y="1"/>
                  </a:cubicBezTo>
                  <a:cubicBezTo>
                    <a:pt x="6" y="1"/>
                    <a:pt x="5" y="1"/>
                    <a:pt x="4" y="1"/>
                  </a:cubicBezTo>
                  <a:cubicBezTo>
                    <a:pt x="3" y="1"/>
                    <a:pt x="2" y="2"/>
                    <a:pt x="2" y="3"/>
                  </a:cubicBezTo>
                  <a:cubicBezTo>
                    <a:pt x="2" y="8"/>
                    <a:pt x="2" y="13"/>
                    <a:pt x="2" y="18"/>
                  </a:cubicBezTo>
                  <a:cubicBezTo>
                    <a:pt x="2" y="20"/>
                    <a:pt x="2" y="22"/>
                    <a:pt x="2" y="25"/>
                  </a:cubicBezTo>
                  <a:cubicBezTo>
                    <a:pt x="2" y="27"/>
                    <a:pt x="2" y="29"/>
                    <a:pt x="2" y="31"/>
                  </a:cubicBezTo>
                  <a:cubicBezTo>
                    <a:pt x="2" y="33"/>
                    <a:pt x="1" y="36"/>
                    <a:pt x="1" y="38"/>
                  </a:cubicBezTo>
                  <a:cubicBezTo>
                    <a:pt x="1" y="40"/>
                    <a:pt x="0" y="42"/>
                    <a:pt x="0" y="4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23" name="Freeform 335">
              <a:extLst>
                <a:ext uri="{FF2B5EF4-FFF2-40B4-BE49-F238E27FC236}">
                  <a16:creationId xmlns:a16="http://schemas.microsoft.com/office/drawing/2014/main" id="{F7C84F46-8543-4647-A6C7-72A9B96905B0}"/>
                </a:ext>
              </a:extLst>
            </p:cNvPr>
            <p:cNvSpPr>
              <a:spLocks/>
            </p:cNvSpPr>
            <p:nvPr/>
          </p:nvSpPr>
          <p:spPr bwMode="auto">
            <a:xfrm>
              <a:off x="8142288" y="2303463"/>
              <a:ext cx="84138" cy="195263"/>
            </a:xfrm>
            <a:custGeom>
              <a:avLst/>
              <a:gdLst>
                <a:gd name="T0" fmla="*/ 0 w 21"/>
                <a:gd name="T1" fmla="*/ 44 h 49"/>
                <a:gd name="T2" fmla="*/ 1 w 21"/>
                <a:gd name="T3" fmla="*/ 47 h 49"/>
                <a:gd name="T4" fmla="*/ 4 w 21"/>
                <a:gd name="T5" fmla="*/ 49 h 49"/>
                <a:gd name="T6" fmla="*/ 8 w 21"/>
                <a:gd name="T7" fmla="*/ 49 h 49"/>
                <a:gd name="T8" fmla="*/ 13 w 21"/>
                <a:gd name="T9" fmla="*/ 49 h 49"/>
                <a:gd name="T10" fmla="*/ 17 w 21"/>
                <a:gd name="T11" fmla="*/ 49 h 49"/>
                <a:gd name="T12" fmla="*/ 19 w 21"/>
                <a:gd name="T13" fmla="*/ 49 h 49"/>
                <a:gd name="T14" fmla="*/ 20 w 21"/>
                <a:gd name="T15" fmla="*/ 49 h 49"/>
                <a:gd name="T16" fmla="*/ 21 w 21"/>
                <a:gd name="T17" fmla="*/ 48 h 49"/>
                <a:gd name="T18" fmla="*/ 20 w 21"/>
                <a:gd name="T19" fmla="*/ 43 h 49"/>
                <a:gd name="T20" fmla="*/ 19 w 21"/>
                <a:gd name="T21" fmla="*/ 38 h 49"/>
                <a:gd name="T22" fmla="*/ 19 w 21"/>
                <a:gd name="T23" fmla="*/ 27 h 49"/>
                <a:gd name="T24" fmla="*/ 19 w 21"/>
                <a:gd name="T25" fmla="*/ 21 h 49"/>
                <a:gd name="T26" fmla="*/ 19 w 21"/>
                <a:gd name="T27" fmla="*/ 16 h 49"/>
                <a:gd name="T28" fmla="*/ 19 w 21"/>
                <a:gd name="T29" fmla="*/ 5 h 49"/>
                <a:gd name="T30" fmla="*/ 19 w 21"/>
                <a:gd name="T31" fmla="*/ 4 h 49"/>
                <a:gd name="T32" fmla="*/ 19 w 21"/>
                <a:gd name="T33" fmla="*/ 3 h 49"/>
                <a:gd name="T34" fmla="*/ 15 w 21"/>
                <a:gd name="T35" fmla="*/ 2 h 49"/>
                <a:gd name="T36" fmla="*/ 11 w 21"/>
                <a:gd name="T37" fmla="*/ 1 h 49"/>
                <a:gd name="T38" fmla="*/ 8 w 21"/>
                <a:gd name="T39" fmla="*/ 1 h 49"/>
                <a:gd name="T40" fmla="*/ 4 w 21"/>
                <a:gd name="T41" fmla="*/ 1 h 49"/>
                <a:gd name="T42" fmla="*/ 2 w 21"/>
                <a:gd name="T43" fmla="*/ 3 h 49"/>
                <a:gd name="T44" fmla="*/ 2 w 21"/>
                <a:gd name="T45" fmla="*/ 18 h 49"/>
                <a:gd name="T46" fmla="*/ 2 w 21"/>
                <a:gd name="T47" fmla="*/ 25 h 49"/>
                <a:gd name="T48" fmla="*/ 2 w 21"/>
                <a:gd name="T49" fmla="*/ 31 h 49"/>
                <a:gd name="T50" fmla="*/ 1 w 21"/>
                <a:gd name="T51" fmla="*/ 38 h 49"/>
                <a:gd name="T52" fmla="*/ 0 w 21"/>
                <a:gd name="T53" fmla="*/ 4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49">
                  <a:moveTo>
                    <a:pt x="0" y="44"/>
                  </a:moveTo>
                  <a:cubicBezTo>
                    <a:pt x="0" y="45"/>
                    <a:pt x="0" y="47"/>
                    <a:pt x="1" y="47"/>
                  </a:cubicBezTo>
                  <a:cubicBezTo>
                    <a:pt x="2" y="48"/>
                    <a:pt x="3" y="48"/>
                    <a:pt x="4" y="49"/>
                  </a:cubicBezTo>
                  <a:cubicBezTo>
                    <a:pt x="5" y="49"/>
                    <a:pt x="7" y="49"/>
                    <a:pt x="8" y="49"/>
                  </a:cubicBezTo>
                  <a:cubicBezTo>
                    <a:pt x="10" y="49"/>
                    <a:pt x="11" y="49"/>
                    <a:pt x="13" y="49"/>
                  </a:cubicBezTo>
                  <a:cubicBezTo>
                    <a:pt x="14" y="49"/>
                    <a:pt x="16" y="49"/>
                    <a:pt x="17" y="49"/>
                  </a:cubicBezTo>
                  <a:cubicBezTo>
                    <a:pt x="18" y="49"/>
                    <a:pt x="18" y="48"/>
                    <a:pt x="19" y="49"/>
                  </a:cubicBezTo>
                  <a:cubicBezTo>
                    <a:pt x="19" y="49"/>
                    <a:pt x="20" y="49"/>
                    <a:pt x="20" y="49"/>
                  </a:cubicBezTo>
                  <a:cubicBezTo>
                    <a:pt x="21" y="49"/>
                    <a:pt x="21" y="48"/>
                    <a:pt x="21" y="48"/>
                  </a:cubicBezTo>
                  <a:cubicBezTo>
                    <a:pt x="21" y="46"/>
                    <a:pt x="20" y="45"/>
                    <a:pt x="20" y="43"/>
                  </a:cubicBezTo>
                  <a:cubicBezTo>
                    <a:pt x="20" y="42"/>
                    <a:pt x="19" y="40"/>
                    <a:pt x="19" y="38"/>
                  </a:cubicBezTo>
                  <a:cubicBezTo>
                    <a:pt x="19" y="34"/>
                    <a:pt x="19" y="30"/>
                    <a:pt x="19" y="27"/>
                  </a:cubicBezTo>
                  <a:cubicBezTo>
                    <a:pt x="19" y="25"/>
                    <a:pt x="19" y="23"/>
                    <a:pt x="19" y="21"/>
                  </a:cubicBezTo>
                  <a:cubicBezTo>
                    <a:pt x="19" y="19"/>
                    <a:pt x="19" y="18"/>
                    <a:pt x="19" y="16"/>
                  </a:cubicBezTo>
                  <a:cubicBezTo>
                    <a:pt x="19" y="12"/>
                    <a:pt x="19" y="8"/>
                    <a:pt x="19" y="5"/>
                  </a:cubicBezTo>
                  <a:cubicBezTo>
                    <a:pt x="19" y="5"/>
                    <a:pt x="19" y="4"/>
                    <a:pt x="19" y="4"/>
                  </a:cubicBezTo>
                  <a:cubicBezTo>
                    <a:pt x="19" y="4"/>
                    <a:pt x="19" y="3"/>
                    <a:pt x="19" y="3"/>
                  </a:cubicBezTo>
                  <a:cubicBezTo>
                    <a:pt x="18" y="3"/>
                    <a:pt x="17" y="2"/>
                    <a:pt x="15" y="2"/>
                  </a:cubicBezTo>
                  <a:cubicBezTo>
                    <a:pt x="14" y="2"/>
                    <a:pt x="13" y="1"/>
                    <a:pt x="11" y="1"/>
                  </a:cubicBezTo>
                  <a:cubicBezTo>
                    <a:pt x="10" y="0"/>
                    <a:pt x="9" y="1"/>
                    <a:pt x="8" y="1"/>
                  </a:cubicBezTo>
                  <a:cubicBezTo>
                    <a:pt x="6" y="1"/>
                    <a:pt x="5" y="1"/>
                    <a:pt x="4" y="1"/>
                  </a:cubicBezTo>
                  <a:cubicBezTo>
                    <a:pt x="3" y="1"/>
                    <a:pt x="2" y="2"/>
                    <a:pt x="2" y="3"/>
                  </a:cubicBezTo>
                  <a:cubicBezTo>
                    <a:pt x="2" y="8"/>
                    <a:pt x="2" y="13"/>
                    <a:pt x="2" y="18"/>
                  </a:cubicBezTo>
                  <a:cubicBezTo>
                    <a:pt x="2" y="20"/>
                    <a:pt x="2" y="22"/>
                    <a:pt x="2" y="25"/>
                  </a:cubicBezTo>
                  <a:cubicBezTo>
                    <a:pt x="2" y="27"/>
                    <a:pt x="2" y="29"/>
                    <a:pt x="2" y="31"/>
                  </a:cubicBezTo>
                  <a:cubicBezTo>
                    <a:pt x="2" y="33"/>
                    <a:pt x="1" y="36"/>
                    <a:pt x="1" y="38"/>
                  </a:cubicBezTo>
                  <a:cubicBezTo>
                    <a:pt x="1" y="40"/>
                    <a:pt x="0" y="42"/>
                    <a:pt x="0" y="4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24" name="Freeform 336">
              <a:extLst>
                <a:ext uri="{FF2B5EF4-FFF2-40B4-BE49-F238E27FC236}">
                  <a16:creationId xmlns:a16="http://schemas.microsoft.com/office/drawing/2014/main" id="{D14BC96C-F723-46D9-B5E5-9EFFBC87A4FF}"/>
                </a:ext>
              </a:extLst>
            </p:cNvPr>
            <p:cNvSpPr>
              <a:spLocks/>
            </p:cNvSpPr>
            <p:nvPr/>
          </p:nvSpPr>
          <p:spPr bwMode="auto">
            <a:xfrm>
              <a:off x="7927976" y="1855788"/>
              <a:ext cx="501650" cy="500063"/>
            </a:xfrm>
            <a:custGeom>
              <a:avLst/>
              <a:gdLst>
                <a:gd name="T0" fmla="*/ 1 w 126"/>
                <a:gd name="T1" fmla="*/ 88 h 126"/>
                <a:gd name="T2" fmla="*/ 1 w 126"/>
                <a:gd name="T3" fmla="*/ 95 h 126"/>
                <a:gd name="T4" fmla="*/ 11 w 126"/>
                <a:gd name="T5" fmla="*/ 108 h 126"/>
                <a:gd name="T6" fmla="*/ 18 w 126"/>
                <a:gd name="T7" fmla="*/ 115 h 126"/>
                <a:gd name="T8" fmla="*/ 23 w 126"/>
                <a:gd name="T9" fmla="*/ 120 h 126"/>
                <a:gd name="T10" fmla="*/ 30 w 126"/>
                <a:gd name="T11" fmla="*/ 123 h 126"/>
                <a:gd name="T12" fmla="*/ 38 w 126"/>
                <a:gd name="T13" fmla="*/ 123 h 126"/>
                <a:gd name="T14" fmla="*/ 43 w 126"/>
                <a:gd name="T15" fmla="*/ 122 h 126"/>
                <a:gd name="T16" fmla="*/ 48 w 126"/>
                <a:gd name="T17" fmla="*/ 123 h 126"/>
                <a:gd name="T18" fmla="*/ 57 w 126"/>
                <a:gd name="T19" fmla="*/ 123 h 126"/>
                <a:gd name="T20" fmla="*/ 76 w 126"/>
                <a:gd name="T21" fmla="*/ 125 h 126"/>
                <a:gd name="T22" fmla="*/ 80 w 126"/>
                <a:gd name="T23" fmla="*/ 123 h 126"/>
                <a:gd name="T24" fmla="*/ 84 w 126"/>
                <a:gd name="T25" fmla="*/ 121 h 126"/>
                <a:gd name="T26" fmla="*/ 93 w 126"/>
                <a:gd name="T27" fmla="*/ 119 h 126"/>
                <a:gd name="T28" fmla="*/ 103 w 126"/>
                <a:gd name="T29" fmla="*/ 119 h 126"/>
                <a:gd name="T30" fmla="*/ 112 w 126"/>
                <a:gd name="T31" fmla="*/ 119 h 126"/>
                <a:gd name="T32" fmla="*/ 120 w 126"/>
                <a:gd name="T33" fmla="*/ 116 h 126"/>
                <a:gd name="T34" fmla="*/ 125 w 126"/>
                <a:gd name="T35" fmla="*/ 111 h 126"/>
                <a:gd name="T36" fmla="*/ 126 w 126"/>
                <a:gd name="T37" fmla="*/ 102 h 126"/>
                <a:gd name="T38" fmla="*/ 124 w 126"/>
                <a:gd name="T39" fmla="*/ 93 h 126"/>
                <a:gd name="T40" fmla="*/ 120 w 126"/>
                <a:gd name="T41" fmla="*/ 85 h 126"/>
                <a:gd name="T42" fmla="*/ 123 w 126"/>
                <a:gd name="T43" fmla="*/ 76 h 126"/>
                <a:gd name="T44" fmla="*/ 124 w 126"/>
                <a:gd name="T45" fmla="*/ 72 h 126"/>
                <a:gd name="T46" fmla="*/ 124 w 126"/>
                <a:gd name="T47" fmla="*/ 68 h 126"/>
                <a:gd name="T48" fmla="*/ 124 w 126"/>
                <a:gd name="T49" fmla="*/ 64 h 126"/>
                <a:gd name="T50" fmla="*/ 124 w 126"/>
                <a:gd name="T51" fmla="*/ 60 h 126"/>
                <a:gd name="T52" fmla="*/ 121 w 126"/>
                <a:gd name="T53" fmla="*/ 51 h 126"/>
                <a:gd name="T54" fmla="*/ 115 w 126"/>
                <a:gd name="T55" fmla="*/ 46 h 126"/>
                <a:gd name="T56" fmla="*/ 112 w 126"/>
                <a:gd name="T57" fmla="*/ 42 h 126"/>
                <a:gd name="T58" fmla="*/ 110 w 126"/>
                <a:gd name="T59" fmla="*/ 37 h 126"/>
                <a:gd name="T60" fmla="*/ 108 w 126"/>
                <a:gd name="T61" fmla="*/ 34 h 126"/>
                <a:gd name="T62" fmla="*/ 106 w 126"/>
                <a:gd name="T63" fmla="*/ 31 h 126"/>
                <a:gd name="T64" fmla="*/ 106 w 126"/>
                <a:gd name="T65" fmla="*/ 26 h 126"/>
                <a:gd name="T66" fmla="*/ 104 w 126"/>
                <a:gd name="T67" fmla="*/ 23 h 126"/>
                <a:gd name="T68" fmla="*/ 99 w 126"/>
                <a:gd name="T69" fmla="*/ 17 h 126"/>
                <a:gd name="T70" fmla="*/ 95 w 126"/>
                <a:gd name="T71" fmla="*/ 14 h 126"/>
                <a:gd name="T72" fmla="*/ 93 w 126"/>
                <a:gd name="T73" fmla="*/ 11 h 126"/>
                <a:gd name="T74" fmla="*/ 90 w 126"/>
                <a:gd name="T75" fmla="*/ 7 h 126"/>
                <a:gd name="T76" fmla="*/ 88 w 126"/>
                <a:gd name="T77" fmla="*/ 5 h 126"/>
                <a:gd name="T78" fmla="*/ 79 w 126"/>
                <a:gd name="T79" fmla="*/ 2 h 126"/>
                <a:gd name="T80" fmla="*/ 75 w 126"/>
                <a:gd name="T81" fmla="*/ 0 h 126"/>
                <a:gd name="T82" fmla="*/ 65 w 126"/>
                <a:gd name="T83" fmla="*/ 1 h 126"/>
                <a:gd name="T84" fmla="*/ 59 w 126"/>
                <a:gd name="T85" fmla="*/ 6 h 126"/>
                <a:gd name="T86" fmla="*/ 51 w 126"/>
                <a:gd name="T87" fmla="*/ 10 h 126"/>
                <a:gd name="T88" fmla="*/ 44 w 126"/>
                <a:gd name="T89" fmla="*/ 14 h 126"/>
                <a:gd name="T90" fmla="*/ 33 w 126"/>
                <a:gd name="T91" fmla="*/ 25 h 126"/>
                <a:gd name="T92" fmla="*/ 20 w 126"/>
                <a:gd name="T93" fmla="*/ 37 h 126"/>
                <a:gd name="T94" fmla="*/ 8 w 126"/>
                <a:gd name="T95" fmla="*/ 46 h 126"/>
                <a:gd name="T96" fmla="*/ 4 w 126"/>
                <a:gd name="T97" fmla="*/ 54 h 126"/>
                <a:gd name="T98" fmla="*/ 2 w 126"/>
                <a:gd name="T99" fmla="*/ 62 h 126"/>
                <a:gd name="T100" fmla="*/ 1 w 126"/>
                <a:gd name="T101" fmla="*/ 79 h 126"/>
                <a:gd name="T102" fmla="*/ 1 w 126"/>
                <a:gd name="T103" fmla="*/ 8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6" h="126">
                  <a:moveTo>
                    <a:pt x="1" y="88"/>
                  </a:moveTo>
                  <a:cubicBezTo>
                    <a:pt x="0" y="90"/>
                    <a:pt x="0" y="92"/>
                    <a:pt x="1" y="95"/>
                  </a:cubicBezTo>
                  <a:cubicBezTo>
                    <a:pt x="3" y="100"/>
                    <a:pt x="6" y="104"/>
                    <a:pt x="11" y="108"/>
                  </a:cubicBezTo>
                  <a:cubicBezTo>
                    <a:pt x="13" y="110"/>
                    <a:pt x="16" y="112"/>
                    <a:pt x="18" y="115"/>
                  </a:cubicBezTo>
                  <a:cubicBezTo>
                    <a:pt x="19" y="117"/>
                    <a:pt x="21" y="119"/>
                    <a:pt x="23" y="120"/>
                  </a:cubicBezTo>
                  <a:cubicBezTo>
                    <a:pt x="25" y="121"/>
                    <a:pt x="28" y="123"/>
                    <a:pt x="30" y="123"/>
                  </a:cubicBezTo>
                  <a:cubicBezTo>
                    <a:pt x="33" y="123"/>
                    <a:pt x="35" y="124"/>
                    <a:pt x="38" y="123"/>
                  </a:cubicBezTo>
                  <a:cubicBezTo>
                    <a:pt x="40" y="123"/>
                    <a:pt x="42" y="122"/>
                    <a:pt x="43" y="122"/>
                  </a:cubicBezTo>
                  <a:cubicBezTo>
                    <a:pt x="45" y="122"/>
                    <a:pt x="46" y="123"/>
                    <a:pt x="48" y="123"/>
                  </a:cubicBezTo>
                  <a:cubicBezTo>
                    <a:pt x="57" y="123"/>
                    <a:pt x="57" y="123"/>
                    <a:pt x="57" y="123"/>
                  </a:cubicBezTo>
                  <a:cubicBezTo>
                    <a:pt x="63" y="123"/>
                    <a:pt x="69" y="126"/>
                    <a:pt x="76" y="125"/>
                  </a:cubicBezTo>
                  <a:cubicBezTo>
                    <a:pt x="77" y="124"/>
                    <a:pt x="79" y="124"/>
                    <a:pt x="80" y="123"/>
                  </a:cubicBezTo>
                  <a:cubicBezTo>
                    <a:pt x="81" y="123"/>
                    <a:pt x="83" y="122"/>
                    <a:pt x="84" y="121"/>
                  </a:cubicBezTo>
                  <a:cubicBezTo>
                    <a:pt x="87" y="120"/>
                    <a:pt x="90" y="119"/>
                    <a:pt x="93" y="119"/>
                  </a:cubicBezTo>
                  <a:cubicBezTo>
                    <a:pt x="96" y="119"/>
                    <a:pt x="100" y="119"/>
                    <a:pt x="103" y="119"/>
                  </a:cubicBezTo>
                  <a:cubicBezTo>
                    <a:pt x="106" y="119"/>
                    <a:pt x="109" y="119"/>
                    <a:pt x="112" y="119"/>
                  </a:cubicBezTo>
                  <a:cubicBezTo>
                    <a:pt x="115" y="118"/>
                    <a:pt x="118" y="117"/>
                    <a:pt x="120" y="116"/>
                  </a:cubicBezTo>
                  <a:cubicBezTo>
                    <a:pt x="122" y="115"/>
                    <a:pt x="124" y="113"/>
                    <a:pt x="125" y="111"/>
                  </a:cubicBezTo>
                  <a:cubicBezTo>
                    <a:pt x="126" y="108"/>
                    <a:pt x="126" y="105"/>
                    <a:pt x="126" y="102"/>
                  </a:cubicBezTo>
                  <a:cubicBezTo>
                    <a:pt x="126" y="99"/>
                    <a:pt x="125" y="96"/>
                    <a:pt x="124" y="93"/>
                  </a:cubicBezTo>
                  <a:cubicBezTo>
                    <a:pt x="123" y="90"/>
                    <a:pt x="120" y="88"/>
                    <a:pt x="120" y="85"/>
                  </a:cubicBezTo>
                  <a:cubicBezTo>
                    <a:pt x="120" y="82"/>
                    <a:pt x="122" y="79"/>
                    <a:pt x="123" y="76"/>
                  </a:cubicBezTo>
                  <a:cubicBezTo>
                    <a:pt x="124" y="75"/>
                    <a:pt x="124" y="74"/>
                    <a:pt x="124" y="72"/>
                  </a:cubicBezTo>
                  <a:cubicBezTo>
                    <a:pt x="125" y="71"/>
                    <a:pt x="124" y="69"/>
                    <a:pt x="124" y="68"/>
                  </a:cubicBezTo>
                  <a:cubicBezTo>
                    <a:pt x="124" y="67"/>
                    <a:pt x="124" y="65"/>
                    <a:pt x="124" y="64"/>
                  </a:cubicBezTo>
                  <a:cubicBezTo>
                    <a:pt x="124" y="62"/>
                    <a:pt x="125" y="61"/>
                    <a:pt x="124" y="60"/>
                  </a:cubicBezTo>
                  <a:cubicBezTo>
                    <a:pt x="124" y="56"/>
                    <a:pt x="123" y="54"/>
                    <a:pt x="121" y="51"/>
                  </a:cubicBezTo>
                  <a:cubicBezTo>
                    <a:pt x="119" y="49"/>
                    <a:pt x="117" y="47"/>
                    <a:pt x="115" y="46"/>
                  </a:cubicBezTo>
                  <a:cubicBezTo>
                    <a:pt x="114" y="45"/>
                    <a:pt x="113" y="43"/>
                    <a:pt x="112" y="42"/>
                  </a:cubicBezTo>
                  <a:cubicBezTo>
                    <a:pt x="110" y="41"/>
                    <a:pt x="110" y="39"/>
                    <a:pt x="110" y="37"/>
                  </a:cubicBezTo>
                  <a:cubicBezTo>
                    <a:pt x="109" y="36"/>
                    <a:pt x="109" y="35"/>
                    <a:pt x="108" y="34"/>
                  </a:cubicBezTo>
                  <a:cubicBezTo>
                    <a:pt x="108" y="33"/>
                    <a:pt x="107" y="32"/>
                    <a:pt x="106" y="31"/>
                  </a:cubicBezTo>
                  <a:cubicBezTo>
                    <a:pt x="106" y="29"/>
                    <a:pt x="106" y="28"/>
                    <a:pt x="106" y="26"/>
                  </a:cubicBezTo>
                  <a:cubicBezTo>
                    <a:pt x="106" y="25"/>
                    <a:pt x="105" y="24"/>
                    <a:pt x="104" y="23"/>
                  </a:cubicBezTo>
                  <a:cubicBezTo>
                    <a:pt x="103" y="20"/>
                    <a:pt x="101" y="18"/>
                    <a:pt x="99" y="17"/>
                  </a:cubicBezTo>
                  <a:cubicBezTo>
                    <a:pt x="98" y="16"/>
                    <a:pt x="97" y="15"/>
                    <a:pt x="95" y="14"/>
                  </a:cubicBezTo>
                  <a:cubicBezTo>
                    <a:pt x="94" y="13"/>
                    <a:pt x="94" y="12"/>
                    <a:pt x="93" y="11"/>
                  </a:cubicBezTo>
                  <a:cubicBezTo>
                    <a:pt x="92" y="10"/>
                    <a:pt x="91" y="9"/>
                    <a:pt x="90" y="7"/>
                  </a:cubicBezTo>
                  <a:cubicBezTo>
                    <a:pt x="89" y="6"/>
                    <a:pt x="89" y="5"/>
                    <a:pt x="88" y="5"/>
                  </a:cubicBezTo>
                  <a:cubicBezTo>
                    <a:pt x="85" y="3"/>
                    <a:pt x="82" y="2"/>
                    <a:pt x="79" y="2"/>
                  </a:cubicBezTo>
                  <a:cubicBezTo>
                    <a:pt x="78" y="1"/>
                    <a:pt x="76" y="1"/>
                    <a:pt x="75" y="0"/>
                  </a:cubicBezTo>
                  <a:cubicBezTo>
                    <a:pt x="75" y="0"/>
                    <a:pt x="67" y="0"/>
                    <a:pt x="65" y="1"/>
                  </a:cubicBezTo>
                  <a:cubicBezTo>
                    <a:pt x="63" y="3"/>
                    <a:pt x="61" y="4"/>
                    <a:pt x="59" y="6"/>
                  </a:cubicBezTo>
                  <a:cubicBezTo>
                    <a:pt x="56" y="8"/>
                    <a:pt x="54" y="9"/>
                    <a:pt x="51" y="10"/>
                  </a:cubicBezTo>
                  <a:cubicBezTo>
                    <a:pt x="49" y="11"/>
                    <a:pt x="46" y="12"/>
                    <a:pt x="44" y="14"/>
                  </a:cubicBezTo>
                  <a:cubicBezTo>
                    <a:pt x="40" y="17"/>
                    <a:pt x="36" y="21"/>
                    <a:pt x="33" y="25"/>
                  </a:cubicBezTo>
                  <a:cubicBezTo>
                    <a:pt x="30" y="30"/>
                    <a:pt x="25" y="34"/>
                    <a:pt x="20" y="37"/>
                  </a:cubicBezTo>
                  <a:cubicBezTo>
                    <a:pt x="16" y="40"/>
                    <a:pt x="11" y="42"/>
                    <a:pt x="8" y="46"/>
                  </a:cubicBezTo>
                  <a:cubicBezTo>
                    <a:pt x="6" y="49"/>
                    <a:pt x="5" y="51"/>
                    <a:pt x="4" y="54"/>
                  </a:cubicBezTo>
                  <a:cubicBezTo>
                    <a:pt x="3" y="56"/>
                    <a:pt x="2" y="59"/>
                    <a:pt x="2" y="62"/>
                  </a:cubicBezTo>
                  <a:cubicBezTo>
                    <a:pt x="0" y="67"/>
                    <a:pt x="1" y="73"/>
                    <a:pt x="1" y="79"/>
                  </a:cubicBezTo>
                  <a:cubicBezTo>
                    <a:pt x="2" y="82"/>
                    <a:pt x="2" y="85"/>
                    <a:pt x="1" y="88"/>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25" name="Freeform 337">
              <a:extLst>
                <a:ext uri="{FF2B5EF4-FFF2-40B4-BE49-F238E27FC236}">
                  <a16:creationId xmlns:a16="http://schemas.microsoft.com/office/drawing/2014/main" id="{599F977E-CFCA-4F6E-8308-4AD34A3344DB}"/>
                </a:ext>
              </a:extLst>
            </p:cNvPr>
            <p:cNvSpPr>
              <a:spLocks/>
            </p:cNvSpPr>
            <p:nvPr/>
          </p:nvSpPr>
          <p:spPr bwMode="auto">
            <a:xfrm>
              <a:off x="7927976" y="1855788"/>
              <a:ext cx="501650" cy="500063"/>
            </a:xfrm>
            <a:custGeom>
              <a:avLst/>
              <a:gdLst>
                <a:gd name="T0" fmla="*/ 1 w 126"/>
                <a:gd name="T1" fmla="*/ 88 h 126"/>
                <a:gd name="T2" fmla="*/ 1 w 126"/>
                <a:gd name="T3" fmla="*/ 95 h 126"/>
                <a:gd name="T4" fmla="*/ 11 w 126"/>
                <a:gd name="T5" fmla="*/ 108 h 126"/>
                <a:gd name="T6" fmla="*/ 18 w 126"/>
                <a:gd name="T7" fmla="*/ 115 h 126"/>
                <a:gd name="T8" fmla="*/ 23 w 126"/>
                <a:gd name="T9" fmla="*/ 120 h 126"/>
                <a:gd name="T10" fmla="*/ 30 w 126"/>
                <a:gd name="T11" fmla="*/ 123 h 126"/>
                <a:gd name="T12" fmla="*/ 38 w 126"/>
                <a:gd name="T13" fmla="*/ 123 h 126"/>
                <a:gd name="T14" fmla="*/ 43 w 126"/>
                <a:gd name="T15" fmla="*/ 122 h 126"/>
                <a:gd name="T16" fmla="*/ 48 w 126"/>
                <a:gd name="T17" fmla="*/ 123 h 126"/>
                <a:gd name="T18" fmla="*/ 57 w 126"/>
                <a:gd name="T19" fmla="*/ 123 h 126"/>
                <a:gd name="T20" fmla="*/ 76 w 126"/>
                <a:gd name="T21" fmla="*/ 125 h 126"/>
                <a:gd name="T22" fmla="*/ 80 w 126"/>
                <a:gd name="T23" fmla="*/ 123 h 126"/>
                <a:gd name="T24" fmla="*/ 84 w 126"/>
                <a:gd name="T25" fmla="*/ 121 h 126"/>
                <a:gd name="T26" fmla="*/ 93 w 126"/>
                <a:gd name="T27" fmla="*/ 119 h 126"/>
                <a:gd name="T28" fmla="*/ 103 w 126"/>
                <a:gd name="T29" fmla="*/ 119 h 126"/>
                <a:gd name="T30" fmla="*/ 112 w 126"/>
                <a:gd name="T31" fmla="*/ 119 h 126"/>
                <a:gd name="T32" fmla="*/ 120 w 126"/>
                <a:gd name="T33" fmla="*/ 116 h 126"/>
                <a:gd name="T34" fmla="*/ 125 w 126"/>
                <a:gd name="T35" fmla="*/ 111 h 126"/>
                <a:gd name="T36" fmla="*/ 126 w 126"/>
                <a:gd name="T37" fmla="*/ 102 h 126"/>
                <a:gd name="T38" fmla="*/ 124 w 126"/>
                <a:gd name="T39" fmla="*/ 93 h 126"/>
                <a:gd name="T40" fmla="*/ 120 w 126"/>
                <a:gd name="T41" fmla="*/ 85 h 126"/>
                <a:gd name="T42" fmla="*/ 123 w 126"/>
                <a:gd name="T43" fmla="*/ 76 h 126"/>
                <a:gd name="T44" fmla="*/ 124 w 126"/>
                <a:gd name="T45" fmla="*/ 72 h 126"/>
                <a:gd name="T46" fmla="*/ 124 w 126"/>
                <a:gd name="T47" fmla="*/ 68 h 126"/>
                <a:gd name="T48" fmla="*/ 124 w 126"/>
                <a:gd name="T49" fmla="*/ 64 h 126"/>
                <a:gd name="T50" fmla="*/ 124 w 126"/>
                <a:gd name="T51" fmla="*/ 60 h 126"/>
                <a:gd name="T52" fmla="*/ 121 w 126"/>
                <a:gd name="T53" fmla="*/ 51 h 126"/>
                <a:gd name="T54" fmla="*/ 115 w 126"/>
                <a:gd name="T55" fmla="*/ 46 h 126"/>
                <a:gd name="T56" fmla="*/ 112 w 126"/>
                <a:gd name="T57" fmla="*/ 42 h 126"/>
                <a:gd name="T58" fmla="*/ 110 w 126"/>
                <a:gd name="T59" fmla="*/ 37 h 126"/>
                <a:gd name="T60" fmla="*/ 108 w 126"/>
                <a:gd name="T61" fmla="*/ 34 h 126"/>
                <a:gd name="T62" fmla="*/ 106 w 126"/>
                <a:gd name="T63" fmla="*/ 31 h 126"/>
                <a:gd name="T64" fmla="*/ 106 w 126"/>
                <a:gd name="T65" fmla="*/ 26 h 126"/>
                <a:gd name="T66" fmla="*/ 104 w 126"/>
                <a:gd name="T67" fmla="*/ 23 h 126"/>
                <a:gd name="T68" fmla="*/ 99 w 126"/>
                <a:gd name="T69" fmla="*/ 17 h 126"/>
                <a:gd name="T70" fmla="*/ 95 w 126"/>
                <a:gd name="T71" fmla="*/ 14 h 126"/>
                <a:gd name="T72" fmla="*/ 93 w 126"/>
                <a:gd name="T73" fmla="*/ 11 h 126"/>
                <a:gd name="T74" fmla="*/ 90 w 126"/>
                <a:gd name="T75" fmla="*/ 7 h 126"/>
                <a:gd name="T76" fmla="*/ 88 w 126"/>
                <a:gd name="T77" fmla="*/ 5 h 126"/>
                <a:gd name="T78" fmla="*/ 79 w 126"/>
                <a:gd name="T79" fmla="*/ 2 h 126"/>
                <a:gd name="T80" fmla="*/ 75 w 126"/>
                <a:gd name="T81" fmla="*/ 0 h 126"/>
                <a:gd name="T82" fmla="*/ 65 w 126"/>
                <a:gd name="T83" fmla="*/ 1 h 126"/>
                <a:gd name="T84" fmla="*/ 59 w 126"/>
                <a:gd name="T85" fmla="*/ 6 h 126"/>
                <a:gd name="T86" fmla="*/ 51 w 126"/>
                <a:gd name="T87" fmla="*/ 10 h 126"/>
                <a:gd name="T88" fmla="*/ 44 w 126"/>
                <a:gd name="T89" fmla="*/ 14 h 126"/>
                <a:gd name="T90" fmla="*/ 33 w 126"/>
                <a:gd name="T91" fmla="*/ 25 h 126"/>
                <a:gd name="T92" fmla="*/ 20 w 126"/>
                <a:gd name="T93" fmla="*/ 37 h 126"/>
                <a:gd name="T94" fmla="*/ 8 w 126"/>
                <a:gd name="T95" fmla="*/ 46 h 126"/>
                <a:gd name="T96" fmla="*/ 4 w 126"/>
                <a:gd name="T97" fmla="*/ 54 h 126"/>
                <a:gd name="T98" fmla="*/ 2 w 126"/>
                <a:gd name="T99" fmla="*/ 62 h 126"/>
                <a:gd name="T100" fmla="*/ 1 w 126"/>
                <a:gd name="T101" fmla="*/ 79 h 126"/>
                <a:gd name="T102" fmla="*/ 1 w 126"/>
                <a:gd name="T103" fmla="*/ 8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6" h="126">
                  <a:moveTo>
                    <a:pt x="1" y="88"/>
                  </a:moveTo>
                  <a:cubicBezTo>
                    <a:pt x="0" y="90"/>
                    <a:pt x="0" y="92"/>
                    <a:pt x="1" y="95"/>
                  </a:cubicBezTo>
                  <a:cubicBezTo>
                    <a:pt x="3" y="100"/>
                    <a:pt x="6" y="104"/>
                    <a:pt x="11" y="108"/>
                  </a:cubicBezTo>
                  <a:cubicBezTo>
                    <a:pt x="13" y="110"/>
                    <a:pt x="16" y="112"/>
                    <a:pt x="18" y="115"/>
                  </a:cubicBezTo>
                  <a:cubicBezTo>
                    <a:pt x="19" y="117"/>
                    <a:pt x="21" y="119"/>
                    <a:pt x="23" y="120"/>
                  </a:cubicBezTo>
                  <a:cubicBezTo>
                    <a:pt x="25" y="121"/>
                    <a:pt x="28" y="123"/>
                    <a:pt x="30" y="123"/>
                  </a:cubicBezTo>
                  <a:cubicBezTo>
                    <a:pt x="33" y="123"/>
                    <a:pt x="35" y="124"/>
                    <a:pt x="38" y="123"/>
                  </a:cubicBezTo>
                  <a:cubicBezTo>
                    <a:pt x="40" y="123"/>
                    <a:pt x="42" y="122"/>
                    <a:pt x="43" y="122"/>
                  </a:cubicBezTo>
                  <a:cubicBezTo>
                    <a:pt x="45" y="122"/>
                    <a:pt x="46" y="123"/>
                    <a:pt x="48" y="123"/>
                  </a:cubicBezTo>
                  <a:cubicBezTo>
                    <a:pt x="57" y="123"/>
                    <a:pt x="57" y="123"/>
                    <a:pt x="57" y="123"/>
                  </a:cubicBezTo>
                  <a:cubicBezTo>
                    <a:pt x="63" y="123"/>
                    <a:pt x="69" y="126"/>
                    <a:pt x="76" y="125"/>
                  </a:cubicBezTo>
                  <a:cubicBezTo>
                    <a:pt x="77" y="124"/>
                    <a:pt x="79" y="124"/>
                    <a:pt x="80" y="123"/>
                  </a:cubicBezTo>
                  <a:cubicBezTo>
                    <a:pt x="81" y="123"/>
                    <a:pt x="83" y="122"/>
                    <a:pt x="84" y="121"/>
                  </a:cubicBezTo>
                  <a:cubicBezTo>
                    <a:pt x="87" y="120"/>
                    <a:pt x="90" y="119"/>
                    <a:pt x="93" y="119"/>
                  </a:cubicBezTo>
                  <a:cubicBezTo>
                    <a:pt x="96" y="119"/>
                    <a:pt x="100" y="119"/>
                    <a:pt x="103" y="119"/>
                  </a:cubicBezTo>
                  <a:cubicBezTo>
                    <a:pt x="106" y="119"/>
                    <a:pt x="109" y="119"/>
                    <a:pt x="112" y="119"/>
                  </a:cubicBezTo>
                  <a:cubicBezTo>
                    <a:pt x="115" y="118"/>
                    <a:pt x="118" y="117"/>
                    <a:pt x="120" y="116"/>
                  </a:cubicBezTo>
                  <a:cubicBezTo>
                    <a:pt x="122" y="115"/>
                    <a:pt x="124" y="113"/>
                    <a:pt x="125" y="111"/>
                  </a:cubicBezTo>
                  <a:cubicBezTo>
                    <a:pt x="126" y="108"/>
                    <a:pt x="126" y="105"/>
                    <a:pt x="126" y="102"/>
                  </a:cubicBezTo>
                  <a:cubicBezTo>
                    <a:pt x="126" y="99"/>
                    <a:pt x="125" y="96"/>
                    <a:pt x="124" y="93"/>
                  </a:cubicBezTo>
                  <a:cubicBezTo>
                    <a:pt x="123" y="90"/>
                    <a:pt x="120" y="88"/>
                    <a:pt x="120" y="85"/>
                  </a:cubicBezTo>
                  <a:cubicBezTo>
                    <a:pt x="120" y="82"/>
                    <a:pt x="122" y="79"/>
                    <a:pt x="123" y="76"/>
                  </a:cubicBezTo>
                  <a:cubicBezTo>
                    <a:pt x="124" y="75"/>
                    <a:pt x="124" y="74"/>
                    <a:pt x="124" y="72"/>
                  </a:cubicBezTo>
                  <a:cubicBezTo>
                    <a:pt x="125" y="71"/>
                    <a:pt x="124" y="69"/>
                    <a:pt x="124" y="68"/>
                  </a:cubicBezTo>
                  <a:cubicBezTo>
                    <a:pt x="124" y="67"/>
                    <a:pt x="124" y="65"/>
                    <a:pt x="124" y="64"/>
                  </a:cubicBezTo>
                  <a:cubicBezTo>
                    <a:pt x="124" y="62"/>
                    <a:pt x="125" y="61"/>
                    <a:pt x="124" y="60"/>
                  </a:cubicBezTo>
                  <a:cubicBezTo>
                    <a:pt x="124" y="56"/>
                    <a:pt x="123" y="54"/>
                    <a:pt x="121" y="51"/>
                  </a:cubicBezTo>
                  <a:cubicBezTo>
                    <a:pt x="119" y="49"/>
                    <a:pt x="117" y="47"/>
                    <a:pt x="115" y="46"/>
                  </a:cubicBezTo>
                  <a:cubicBezTo>
                    <a:pt x="114" y="45"/>
                    <a:pt x="113" y="43"/>
                    <a:pt x="112" y="42"/>
                  </a:cubicBezTo>
                  <a:cubicBezTo>
                    <a:pt x="110" y="41"/>
                    <a:pt x="110" y="39"/>
                    <a:pt x="110" y="37"/>
                  </a:cubicBezTo>
                  <a:cubicBezTo>
                    <a:pt x="109" y="36"/>
                    <a:pt x="109" y="35"/>
                    <a:pt x="108" y="34"/>
                  </a:cubicBezTo>
                  <a:cubicBezTo>
                    <a:pt x="108" y="33"/>
                    <a:pt x="107" y="32"/>
                    <a:pt x="106" y="31"/>
                  </a:cubicBezTo>
                  <a:cubicBezTo>
                    <a:pt x="106" y="29"/>
                    <a:pt x="106" y="28"/>
                    <a:pt x="106" y="26"/>
                  </a:cubicBezTo>
                  <a:cubicBezTo>
                    <a:pt x="106" y="25"/>
                    <a:pt x="105" y="24"/>
                    <a:pt x="104" y="23"/>
                  </a:cubicBezTo>
                  <a:cubicBezTo>
                    <a:pt x="103" y="20"/>
                    <a:pt x="101" y="18"/>
                    <a:pt x="99" y="17"/>
                  </a:cubicBezTo>
                  <a:cubicBezTo>
                    <a:pt x="98" y="16"/>
                    <a:pt x="97" y="15"/>
                    <a:pt x="95" y="14"/>
                  </a:cubicBezTo>
                  <a:cubicBezTo>
                    <a:pt x="94" y="13"/>
                    <a:pt x="94" y="12"/>
                    <a:pt x="93" y="11"/>
                  </a:cubicBezTo>
                  <a:cubicBezTo>
                    <a:pt x="92" y="10"/>
                    <a:pt x="91" y="9"/>
                    <a:pt x="90" y="7"/>
                  </a:cubicBezTo>
                  <a:cubicBezTo>
                    <a:pt x="89" y="6"/>
                    <a:pt x="89" y="5"/>
                    <a:pt x="88" y="5"/>
                  </a:cubicBezTo>
                  <a:cubicBezTo>
                    <a:pt x="85" y="3"/>
                    <a:pt x="82" y="2"/>
                    <a:pt x="79" y="2"/>
                  </a:cubicBezTo>
                  <a:cubicBezTo>
                    <a:pt x="78" y="1"/>
                    <a:pt x="76" y="1"/>
                    <a:pt x="75" y="0"/>
                  </a:cubicBezTo>
                  <a:cubicBezTo>
                    <a:pt x="75" y="0"/>
                    <a:pt x="67" y="0"/>
                    <a:pt x="65" y="1"/>
                  </a:cubicBezTo>
                  <a:cubicBezTo>
                    <a:pt x="63" y="3"/>
                    <a:pt x="61" y="4"/>
                    <a:pt x="59" y="6"/>
                  </a:cubicBezTo>
                  <a:cubicBezTo>
                    <a:pt x="56" y="8"/>
                    <a:pt x="54" y="9"/>
                    <a:pt x="51" y="10"/>
                  </a:cubicBezTo>
                  <a:cubicBezTo>
                    <a:pt x="49" y="11"/>
                    <a:pt x="46" y="12"/>
                    <a:pt x="44" y="14"/>
                  </a:cubicBezTo>
                  <a:cubicBezTo>
                    <a:pt x="40" y="17"/>
                    <a:pt x="36" y="21"/>
                    <a:pt x="33" y="25"/>
                  </a:cubicBezTo>
                  <a:cubicBezTo>
                    <a:pt x="30" y="30"/>
                    <a:pt x="25" y="34"/>
                    <a:pt x="20" y="37"/>
                  </a:cubicBezTo>
                  <a:cubicBezTo>
                    <a:pt x="16" y="40"/>
                    <a:pt x="11" y="42"/>
                    <a:pt x="8" y="46"/>
                  </a:cubicBezTo>
                  <a:cubicBezTo>
                    <a:pt x="6" y="49"/>
                    <a:pt x="5" y="51"/>
                    <a:pt x="4" y="54"/>
                  </a:cubicBezTo>
                  <a:cubicBezTo>
                    <a:pt x="3" y="56"/>
                    <a:pt x="2" y="59"/>
                    <a:pt x="2" y="62"/>
                  </a:cubicBezTo>
                  <a:cubicBezTo>
                    <a:pt x="0" y="67"/>
                    <a:pt x="1" y="73"/>
                    <a:pt x="1" y="79"/>
                  </a:cubicBezTo>
                  <a:cubicBezTo>
                    <a:pt x="2" y="82"/>
                    <a:pt x="2" y="85"/>
                    <a:pt x="1" y="88"/>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26" name="Freeform 338">
              <a:extLst>
                <a:ext uri="{FF2B5EF4-FFF2-40B4-BE49-F238E27FC236}">
                  <a16:creationId xmlns:a16="http://schemas.microsoft.com/office/drawing/2014/main" id="{72821E50-FEFC-414E-8883-E192E03E3C0C}"/>
                </a:ext>
              </a:extLst>
            </p:cNvPr>
            <p:cNvSpPr>
              <a:spLocks/>
            </p:cNvSpPr>
            <p:nvPr/>
          </p:nvSpPr>
          <p:spPr bwMode="auto">
            <a:xfrm>
              <a:off x="8715376" y="2260600"/>
              <a:ext cx="84138" cy="193675"/>
            </a:xfrm>
            <a:custGeom>
              <a:avLst/>
              <a:gdLst>
                <a:gd name="T0" fmla="*/ 0 w 21"/>
                <a:gd name="T1" fmla="*/ 44 h 49"/>
                <a:gd name="T2" fmla="*/ 1 w 21"/>
                <a:gd name="T3" fmla="*/ 47 h 49"/>
                <a:gd name="T4" fmla="*/ 4 w 21"/>
                <a:gd name="T5" fmla="*/ 48 h 49"/>
                <a:gd name="T6" fmla="*/ 8 w 21"/>
                <a:gd name="T7" fmla="*/ 49 h 49"/>
                <a:gd name="T8" fmla="*/ 13 w 21"/>
                <a:gd name="T9" fmla="*/ 49 h 49"/>
                <a:gd name="T10" fmla="*/ 17 w 21"/>
                <a:gd name="T11" fmla="*/ 48 h 49"/>
                <a:gd name="T12" fmla="*/ 19 w 21"/>
                <a:gd name="T13" fmla="*/ 48 h 49"/>
                <a:gd name="T14" fmla="*/ 20 w 21"/>
                <a:gd name="T15" fmla="*/ 48 h 49"/>
                <a:gd name="T16" fmla="*/ 21 w 21"/>
                <a:gd name="T17" fmla="*/ 48 h 49"/>
                <a:gd name="T18" fmla="*/ 20 w 21"/>
                <a:gd name="T19" fmla="*/ 43 h 49"/>
                <a:gd name="T20" fmla="*/ 19 w 21"/>
                <a:gd name="T21" fmla="*/ 38 h 49"/>
                <a:gd name="T22" fmla="*/ 19 w 21"/>
                <a:gd name="T23" fmla="*/ 26 h 49"/>
                <a:gd name="T24" fmla="*/ 19 w 21"/>
                <a:gd name="T25" fmla="*/ 21 h 49"/>
                <a:gd name="T26" fmla="*/ 19 w 21"/>
                <a:gd name="T27" fmla="*/ 15 h 49"/>
                <a:gd name="T28" fmla="*/ 19 w 21"/>
                <a:gd name="T29" fmla="*/ 4 h 49"/>
                <a:gd name="T30" fmla="*/ 19 w 21"/>
                <a:gd name="T31" fmla="*/ 4 h 49"/>
                <a:gd name="T32" fmla="*/ 19 w 21"/>
                <a:gd name="T33" fmla="*/ 3 h 49"/>
                <a:gd name="T34" fmla="*/ 15 w 21"/>
                <a:gd name="T35" fmla="*/ 2 h 49"/>
                <a:gd name="T36" fmla="*/ 11 w 21"/>
                <a:gd name="T37" fmla="*/ 0 h 49"/>
                <a:gd name="T38" fmla="*/ 8 w 21"/>
                <a:gd name="T39" fmla="*/ 0 h 49"/>
                <a:gd name="T40" fmla="*/ 4 w 21"/>
                <a:gd name="T41" fmla="*/ 1 h 49"/>
                <a:gd name="T42" fmla="*/ 2 w 21"/>
                <a:gd name="T43" fmla="*/ 3 h 49"/>
                <a:gd name="T44" fmla="*/ 2 w 21"/>
                <a:gd name="T45" fmla="*/ 17 h 49"/>
                <a:gd name="T46" fmla="*/ 2 w 21"/>
                <a:gd name="T47" fmla="*/ 24 h 49"/>
                <a:gd name="T48" fmla="*/ 2 w 21"/>
                <a:gd name="T49" fmla="*/ 31 h 49"/>
                <a:gd name="T50" fmla="*/ 1 w 21"/>
                <a:gd name="T51" fmla="*/ 38 h 49"/>
                <a:gd name="T52" fmla="*/ 0 w 21"/>
                <a:gd name="T53" fmla="*/ 4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49">
                  <a:moveTo>
                    <a:pt x="0" y="44"/>
                  </a:moveTo>
                  <a:cubicBezTo>
                    <a:pt x="0" y="45"/>
                    <a:pt x="0" y="47"/>
                    <a:pt x="1" y="47"/>
                  </a:cubicBezTo>
                  <a:cubicBezTo>
                    <a:pt x="2" y="48"/>
                    <a:pt x="3" y="48"/>
                    <a:pt x="4" y="48"/>
                  </a:cubicBezTo>
                  <a:cubicBezTo>
                    <a:pt x="5" y="48"/>
                    <a:pt x="7" y="49"/>
                    <a:pt x="8" y="49"/>
                  </a:cubicBezTo>
                  <a:cubicBezTo>
                    <a:pt x="10" y="49"/>
                    <a:pt x="11" y="49"/>
                    <a:pt x="13" y="49"/>
                  </a:cubicBezTo>
                  <a:cubicBezTo>
                    <a:pt x="14" y="48"/>
                    <a:pt x="16" y="48"/>
                    <a:pt x="17" y="48"/>
                  </a:cubicBezTo>
                  <a:cubicBezTo>
                    <a:pt x="18" y="48"/>
                    <a:pt x="18" y="48"/>
                    <a:pt x="19" y="48"/>
                  </a:cubicBezTo>
                  <a:cubicBezTo>
                    <a:pt x="19" y="48"/>
                    <a:pt x="20" y="49"/>
                    <a:pt x="20" y="48"/>
                  </a:cubicBezTo>
                  <a:cubicBezTo>
                    <a:pt x="21" y="48"/>
                    <a:pt x="21" y="48"/>
                    <a:pt x="21" y="48"/>
                  </a:cubicBezTo>
                  <a:cubicBezTo>
                    <a:pt x="21" y="46"/>
                    <a:pt x="20" y="45"/>
                    <a:pt x="20" y="43"/>
                  </a:cubicBezTo>
                  <a:cubicBezTo>
                    <a:pt x="20" y="41"/>
                    <a:pt x="19" y="39"/>
                    <a:pt x="19" y="38"/>
                  </a:cubicBezTo>
                  <a:cubicBezTo>
                    <a:pt x="19" y="34"/>
                    <a:pt x="19" y="30"/>
                    <a:pt x="19" y="26"/>
                  </a:cubicBezTo>
                  <a:cubicBezTo>
                    <a:pt x="19" y="25"/>
                    <a:pt x="19" y="23"/>
                    <a:pt x="19" y="21"/>
                  </a:cubicBezTo>
                  <a:cubicBezTo>
                    <a:pt x="19" y="19"/>
                    <a:pt x="19" y="17"/>
                    <a:pt x="19" y="15"/>
                  </a:cubicBezTo>
                  <a:cubicBezTo>
                    <a:pt x="19" y="12"/>
                    <a:pt x="19" y="8"/>
                    <a:pt x="19" y="4"/>
                  </a:cubicBezTo>
                  <a:cubicBezTo>
                    <a:pt x="19" y="4"/>
                    <a:pt x="19" y="4"/>
                    <a:pt x="19" y="4"/>
                  </a:cubicBezTo>
                  <a:cubicBezTo>
                    <a:pt x="19" y="4"/>
                    <a:pt x="19" y="3"/>
                    <a:pt x="19" y="3"/>
                  </a:cubicBezTo>
                  <a:cubicBezTo>
                    <a:pt x="18" y="2"/>
                    <a:pt x="17" y="2"/>
                    <a:pt x="15" y="2"/>
                  </a:cubicBezTo>
                  <a:cubicBezTo>
                    <a:pt x="14" y="2"/>
                    <a:pt x="13" y="1"/>
                    <a:pt x="11" y="0"/>
                  </a:cubicBezTo>
                  <a:cubicBezTo>
                    <a:pt x="10" y="0"/>
                    <a:pt x="9" y="0"/>
                    <a:pt x="8" y="0"/>
                  </a:cubicBezTo>
                  <a:cubicBezTo>
                    <a:pt x="6" y="0"/>
                    <a:pt x="5" y="0"/>
                    <a:pt x="4" y="1"/>
                  </a:cubicBezTo>
                  <a:cubicBezTo>
                    <a:pt x="3" y="1"/>
                    <a:pt x="2" y="2"/>
                    <a:pt x="2" y="3"/>
                  </a:cubicBezTo>
                  <a:cubicBezTo>
                    <a:pt x="2" y="8"/>
                    <a:pt x="2" y="13"/>
                    <a:pt x="2" y="17"/>
                  </a:cubicBezTo>
                  <a:cubicBezTo>
                    <a:pt x="2" y="20"/>
                    <a:pt x="2" y="22"/>
                    <a:pt x="2" y="24"/>
                  </a:cubicBezTo>
                  <a:cubicBezTo>
                    <a:pt x="2" y="27"/>
                    <a:pt x="2" y="29"/>
                    <a:pt x="2" y="31"/>
                  </a:cubicBezTo>
                  <a:cubicBezTo>
                    <a:pt x="2" y="33"/>
                    <a:pt x="1" y="36"/>
                    <a:pt x="1" y="38"/>
                  </a:cubicBezTo>
                  <a:cubicBezTo>
                    <a:pt x="1" y="40"/>
                    <a:pt x="0" y="42"/>
                    <a:pt x="0" y="4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27" name="Freeform 339">
              <a:extLst>
                <a:ext uri="{FF2B5EF4-FFF2-40B4-BE49-F238E27FC236}">
                  <a16:creationId xmlns:a16="http://schemas.microsoft.com/office/drawing/2014/main" id="{12DD7CA7-0B9A-42AC-94D2-23FD6D2C77B3}"/>
                </a:ext>
              </a:extLst>
            </p:cNvPr>
            <p:cNvSpPr>
              <a:spLocks/>
            </p:cNvSpPr>
            <p:nvPr/>
          </p:nvSpPr>
          <p:spPr bwMode="auto">
            <a:xfrm>
              <a:off x="8715376" y="2260600"/>
              <a:ext cx="84138" cy="193675"/>
            </a:xfrm>
            <a:custGeom>
              <a:avLst/>
              <a:gdLst>
                <a:gd name="T0" fmla="*/ 0 w 21"/>
                <a:gd name="T1" fmla="*/ 44 h 49"/>
                <a:gd name="T2" fmla="*/ 1 w 21"/>
                <a:gd name="T3" fmla="*/ 47 h 49"/>
                <a:gd name="T4" fmla="*/ 4 w 21"/>
                <a:gd name="T5" fmla="*/ 48 h 49"/>
                <a:gd name="T6" fmla="*/ 8 w 21"/>
                <a:gd name="T7" fmla="*/ 49 h 49"/>
                <a:gd name="T8" fmla="*/ 13 w 21"/>
                <a:gd name="T9" fmla="*/ 49 h 49"/>
                <a:gd name="T10" fmla="*/ 17 w 21"/>
                <a:gd name="T11" fmla="*/ 48 h 49"/>
                <a:gd name="T12" fmla="*/ 19 w 21"/>
                <a:gd name="T13" fmla="*/ 48 h 49"/>
                <a:gd name="T14" fmla="*/ 20 w 21"/>
                <a:gd name="T15" fmla="*/ 48 h 49"/>
                <a:gd name="T16" fmla="*/ 21 w 21"/>
                <a:gd name="T17" fmla="*/ 48 h 49"/>
                <a:gd name="T18" fmla="*/ 20 w 21"/>
                <a:gd name="T19" fmla="*/ 43 h 49"/>
                <a:gd name="T20" fmla="*/ 19 w 21"/>
                <a:gd name="T21" fmla="*/ 38 h 49"/>
                <a:gd name="T22" fmla="*/ 19 w 21"/>
                <a:gd name="T23" fmla="*/ 26 h 49"/>
                <a:gd name="T24" fmla="*/ 19 w 21"/>
                <a:gd name="T25" fmla="*/ 21 h 49"/>
                <a:gd name="T26" fmla="*/ 19 w 21"/>
                <a:gd name="T27" fmla="*/ 15 h 49"/>
                <a:gd name="T28" fmla="*/ 19 w 21"/>
                <a:gd name="T29" fmla="*/ 4 h 49"/>
                <a:gd name="T30" fmla="*/ 19 w 21"/>
                <a:gd name="T31" fmla="*/ 4 h 49"/>
                <a:gd name="T32" fmla="*/ 19 w 21"/>
                <a:gd name="T33" fmla="*/ 3 h 49"/>
                <a:gd name="T34" fmla="*/ 15 w 21"/>
                <a:gd name="T35" fmla="*/ 2 h 49"/>
                <a:gd name="T36" fmla="*/ 11 w 21"/>
                <a:gd name="T37" fmla="*/ 0 h 49"/>
                <a:gd name="T38" fmla="*/ 8 w 21"/>
                <a:gd name="T39" fmla="*/ 0 h 49"/>
                <a:gd name="T40" fmla="*/ 4 w 21"/>
                <a:gd name="T41" fmla="*/ 1 h 49"/>
                <a:gd name="T42" fmla="*/ 2 w 21"/>
                <a:gd name="T43" fmla="*/ 3 h 49"/>
                <a:gd name="T44" fmla="*/ 2 w 21"/>
                <a:gd name="T45" fmla="*/ 17 h 49"/>
                <a:gd name="T46" fmla="*/ 2 w 21"/>
                <a:gd name="T47" fmla="*/ 24 h 49"/>
                <a:gd name="T48" fmla="*/ 2 w 21"/>
                <a:gd name="T49" fmla="*/ 31 h 49"/>
                <a:gd name="T50" fmla="*/ 1 w 21"/>
                <a:gd name="T51" fmla="*/ 38 h 49"/>
                <a:gd name="T52" fmla="*/ 0 w 21"/>
                <a:gd name="T53" fmla="*/ 4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49">
                  <a:moveTo>
                    <a:pt x="0" y="44"/>
                  </a:moveTo>
                  <a:cubicBezTo>
                    <a:pt x="0" y="45"/>
                    <a:pt x="0" y="47"/>
                    <a:pt x="1" y="47"/>
                  </a:cubicBezTo>
                  <a:cubicBezTo>
                    <a:pt x="2" y="48"/>
                    <a:pt x="3" y="48"/>
                    <a:pt x="4" y="48"/>
                  </a:cubicBezTo>
                  <a:cubicBezTo>
                    <a:pt x="5" y="48"/>
                    <a:pt x="7" y="49"/>
                    <a:pt x="8" y="49"/>
                  </a:cubicBezTo>
                  <a:cubicBezTo>
                    <a:pt x="10" y="49"/>
                    <a:pt x="11" y="49"/>
                    <a:pt x="13" y="49"/>
                  </a:cubicBezTo>
                  <a:cubicBezTo>
                    <a:pt x="14" y="48"/>
                    <a:pt x="16" y="48"/>
                    <a:pt x="17" y="48"/>
                  </a:cubicBezTo>
                  <a:cubicBezTo>
                    <a:pt x="18" y="48"/>
                    <a:pt x="18" y="48"/>
                    <a:pt x="19" y="48"/>
                  </a:cubicBezTo>
                  <a:cubicBezTo>
                    <a:pt x="19" y="48"/>
                    <a:pt x="20" y="49"/>
                    <a:pt x="20" y="48"/>
                  </a:cubicBezTo>
                  <a:cubicBezTo>
                    <a:pt x="21" y="48"/>
                    <a:pt x="21" y="48"/>
                    <a:pt x="21" y="48"/>
                  </a:cubicBezTo>
                  <a:cubicBezTo>
                    <a:pt x="21" y="46"/>
                    <a:pt x="20" y="45"/>
                    <a:pt x="20" y="43"/>
                  </a:cubicBezTo>
                  <a:cubicBezTo>
                    <a:pt x="20" y="41"/>
                    <a:pt x="19" y="39"/>
                    <a:pt x="19" y="38"/>
                  </a:cubicBezTo>
                  <a:cubicBezTo>
                    <a:pt x="19" y="34"/>
                    <a:pt x="19" y="30"/>
                    <a:pt x="19" y="26"/>
                  </a:cubicBezTo>
                  <a:cubicBezTo>
                    <a:pt x="19" y="25"/>
                    <a:pt x="19" y="23"/>
                    <a:pt x="19" y="21"/>
                  </a:cubicBezTo>
                  <a:cubicBezTo>
                    <a:pt x="19" y="19"/>
                    <a:pt x="19" y="17"/>
                    <a:pt x="19" y="15"/>
                  </a:cubicBezTo>
                  <a:cubicBezTo>
                    <a:pt x="19" y="12"/>
                    <a:pt x="19" y="8"/>
                    <a:pt x="19" y="4"/>
                  </a:cubicBezTo>
                  <a:cubicBezTo>
                    <a:pt x="19" y="4"/>
                    <a:pt x="19" y="4"/>
                    <a:pt x="19" y="4"/>
                  </a:cubicBezTo>
                  <a:cubicBezTo>
                    <a:pt x="19" y="4"/>
                    <a:pt x="19" y="3"/>
                    <a:pt x="19" y="3"/>
                  </a:cubicBezTo>
                  <a:cubicBezTo>
                    <a:pt x="18" y="2"/>
                    <a:pt x="17" y="2"/>
                    <a:pt x="15" y="2"/>
                  </a:cubicBezTo>
                  <a:cubicBezTo>
                    <a:pt x="14" y="2"/>
                    <a:pt x="13" y="1"/>
                    <a:pt x="11" y="0"/>
                  </a:cubicBezTo>
                  <a:cubicBezTo>
                    <a:pt x="10" y="0"/>
                    <a:pt x="9" y="0"/>
                    <a:pt x="8" y="0"/>
                  </a:cubicBezTo>
                  <a:cubicBezTo>
                    <a:pt x="6" y="0"/>
                    <a:pt x="5" y="0"/>
                    <a:pt x="4" y="1"/>
                  </a:cubicBezTo>
                  <a:cubicBezTo>
                    <a:pt x="3" y="1"/>
                    <a:pt x="2" y="2"/>
                    <a:pt x="2" y="3"/>
                  </a:cubicBezTo>
                  <a:cubicBezTo>
                    <a:pt x="2" y="8"/>
                    <a:pt x="2" y="13"/>
                    <a:pt x="2" y="17"/>
                  </a:cubicBezTo>
                  <a:cubicBezTo>
                    <a:pt x="2" y="20"/>
                    <a:pt x="2" y="22"/>
                    <a:pt x="2" y="24"/>
                  </a:cubicBezTo>
                  <a:cubicBezTo>
                    <a:pt x="2" y="27"/>
                    <a:pt x="2" y="29"/>
                    <a:pt x="2" y="31"/>
                  </a:cubicBezTo>
                  <a:cubicBezTo>
                    <a:pt x="2" y="33"/>
                    <a:pt x="1" y="36"/>
                    <a:pt x="1" y="38"/>
                  </a:cubicBezTo>
                  <a:cubicBezTo>
                    <a:pt x="1" y="40"/>
                    <a:pt x="0" y="42"/>
                    <a:pt x="0" y="4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28" name="Freeform 340">
              <a:extLst>
                <a:ext uri="{FF2B5EF4-FFF2-40B4-BE49-F238E27FC236}">
                  <a16:creationId xmlns:a16="http://schemas.microsoft.com/office/drawing/2014/main" id="{2838BC9F-1FAF-44C0-AA1C-C88B6A127252}"/>
                </a:ext>
              </a:extLst>
            </p:cNvPr>
            <p:cNvSpPr>
              <a:spLocks/>
            </p:cNvSpPr>
            <p:nvPr/>
          </p:nvSpPr>
          <p:spPr bwMode="auto">
            <a:xfrm>
              <a:off x="8501063" y="1811338"/>
              <a:ext cx="500063" cy="496888"/>
            </a:xfrm>
            <a:custGeom>
              <a:avLst/>
              <a:gdLst>
                <a:gd name="T0" fmla="*/ 1 w 126"/>
                <a:gd name="T1" fmla="*/ 87 h 125"/>
                <a:gd name="T2" fmla="*/ 1 w 126"/>
                <a:gd name="T3" fmla="*/ 94 h 125"/>
                <a:gd name="T4" fmla="*/ 11 w 126"/>
                <a:gd name="T5" fmla="*/ 108 h 125"/>
                <a:gd name="T6" fmla="*/ 18 w 126"/>
                <a:gd name="T7" fmla="*/ 115 h 125"/>
                <a:gd name="T8" fmla="*/ 23 w 126"/>
                <a:gd name="T9" fmla="*/ 120 h 125"/>
                <a:gd name="T10" fmla="*/ 30 w 126"/>
                <a:gd name="T11" fmla="*/ 122 h 125"/>
                <a:gd name="T12" fmla="*/ 38 w 126"/>
                <a:gd name="T13" fmla="*/ 123 h 125"/>
                <a:gd name="T14" fmla="*/ 43 w 126"/>
                <a:gd name="T15" fmla="*/ 122 h 125"/>
                <a:gd name="T16" fmla="*/ 48 w 126"/>
                <a:gd name="T17" fmla="*/ 123 h 125"/>
                <a:gd name="T18" fmla="*/ 57 w 126"/>
                <a:gd name="T19" fmla="*/ 123 h 125"/>
                <a:gd name="T20" fmla="*/ 76 w 126"/>
                <a:gd name="T21" fmla="*/ 124 h 125"/>
                <a:gd name="T22" fmla="*/ 80 w 126"/>
                <a:gd name="T23" fmla="*/ 123 h 125"/>
                <a:gd name="T24" fmla="*/ 84 w 126"/>
                <a:gd name="T25" fmla="*/ 121 h 125"/>
                <a:gd name="T26" fmla="*/ 93 w 126"/>
                <a:gd name="T27" fmla="*/ 119 h 125"/>
                <a:gd name="T28" fmla="*/ 103 w 126"/>
                <a:gd name="T29" fmla="*/ 119 h 125"/>
                <a:gd name="T30" fmla="*/ 112 w 126"/>
                <a:gd name="T31" fmla="*/ 118 h 125"/>
                <a:gd name="T32" fmla="*/ 120 w 126"/>
                <a:gd name="T33" fmla="*/ 116 h 125"/>
                <a:gd name="T34" fmla="*/ 125 w 126"/>
                <a:gd name="T35" fmla="*/ 110 h 125"/>
                <a:gd name="T36" fmla="*/ 126 w 126"/>
                <a:gd name="T37" fmla="*/ 102 h 125"/>
                <a:gd name="T38" fmla="*/ 124 w 126"/>
                <a:gd name="T39" fmla="*/ 93 h 125"/>
                <a:gd name="T40" fmla="*/ 120 w 126"/>
                <a:gd name="T41" fmla="*/ 85 h 125"/>
                <a:gd name="T42" fmla="*/ 123 w 126"/>
                <a:gd name="T43" fmla="*/ 76 h 125"/>
                <a:gd name="T44" fmla="*/ 124 w 126"/>
                <a:gd name="T45" fmla="*/ 72 h 125"/>
                <a:gd name="T46" fmla="*/ 124 w 126"/>
                <a:gd name="T47" fmla="*/ 68 h 125"/>
                <a:gd name="T48" fmla="*/ 124 w 126"/>
                <a:gd name="T49" fmla="*/ 63 h 125"/>
                <a:gd name="T50" fmla="*/ 124 w 126"/>
                <a:gd name="T51" fmla="*/ 59 h 125"/>
                <a:gd name="T52" fmla="*/ 121 w 126"/>
                <a:gd name="T53" fmla="*/ 51 h 125"/>
                <a:gd name="T54" fmla="*/ 115 w 126"/>
                <a:gd name="T55" fmla="*/ 45 h 125"/>
                <a:gd name="T56" fmla="*/ 112 w 126"/>
                <a:gd name="T57" fmla="*/ 42 h 125"/>
                <a:gd name="T58" fmla="*/ 110 w 126"/>
                <a:gd name="T59" fmla="*/ 37 h 125"/>
                <a:gd name="T60" fmla="*/ 108 w 126"/>
                <a:gd name="T61" fmla="*/ 34 h 125"/>
                <a:gd name="T62" fmla="*/ 106 w 126"/>
                <a:gd name="T63" fmla="*/ 30 h 125"/>
                <a:gd name="T64" fmla="*/ 106 w 126"/>
                <a:gd name="T65" fmla="*/ 26 h 125"/>
                <a:gd name="T66" fmla="*/ 104 w 126"/>
                <a:gd name="T67" fmla="*/ 22 h 125"/>
                <a:gd name="T68" fmla="*/ 99 w 126"/>
                <a:gd name="T69" fmla="*/ 17 h 125"/>
                <a:gd name="T70" fmla="*/ 95 w 126"/>
                <a:gd name="T71" fmla="*/ 14 h 125"/>
                <a:gd name="T72" fmla="*/ 93 w 126"/>
                <a:gd name="T73" fmla="*/ 11 h 125"/>
                <a:gd name="T74" fmla="*/ 90 w 126"/>
                <a:gd name="T75" fmla="*/ 7 h 125"/>
                <a:gd name="T76" fmla="*/ 88 w 126"/>
                <a:gd name="T77" fmla="*/ 4 h 125"/>
                <a:gd name="T78" fmla="*/ 79 w 126"/>
                <a:gd name="T79" fmla="*/ 1 h 125"/>
                <a:gd name="T80" fmla="*/ 75 w 126"/>
                <a:gd name="T81" fmla="*/ 0 h 125"/>
                <a:gd name="T82" fmla="*/ 65 w 126"/>
                <a:gd name="T83" fmla="*/ 1 h 125"/>
                <a:gd name="T84" fmla="*/ 59 w 126"/>
                <a:gd name="T85" fmla="*/ 5 h 125"/>
                <a:gd name="T86" fmla="*/ 51 w 126"/>
                <a:gd name="T87" fmla="*/ 10 h 125"/>
                <a:gd name="T88" fmla="*/ 44 w 126"/>
                <a:gd name="T89" fmla="*/ 14 h 125"/>
                <a:gd name="T90" fmla="*/ 33 w 126"/>
                <a:gd name="T91" fmla="*/ 25 h 125"/>
                <a:gd name="T92" fmla="*/ 20 w 126"/>
                <a:gd name="T93" fmla="*/ 37 h 125"/>
                <a:gd name="T94" fmla="*/ 8 w 126"/>
                <a:gd name="T95" fmla="*/ 46 h 125"/>
                <a:gd name="T96" fmla="*/ 4 w 126"/>
                <a:gd name="T97" fmla="*/ 53 h 125"/>
                <a:gd name="T98" fmla="*/ 2 w 126"/>
                <a:gd name="T99" fmla="*/ 61 h 125"/>
                <a:gd name="T100" fmla="*/ 1 w 126"/>
                <a:gd name="T101" fmla="*/ 78 h 125"/>
                <a:gd name="T102" fmla="*/ 1 w 126"/>
                <a:gd name="T103" fmla="*/ 8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6" h="125">
                  <a:moveTo>
                    <a:pt x="1" y="87"/>
                  </a:moveTo>
                  <a:cubicBezTo>
                    <a:pt x="0" y="90"/>
                    <a:pt x="0" y="92"/>
                    <a:pt x="1" y="94"/>
                  </a:cubicBezTo>
                  <a:cubicBezTo>
                    <a:pt x="3" y="100"/>
                    <a:pt x="6" y="104"/>
                    <a:pt x="11" y="108"/>
                  </a:cubicBezTo>
                  <a:cubicBezTo>
                    <a:pt x="13" y="110"/>
                    <a:pt x="16" y="112"/>
                    <a:pt x="18" y="115"/>
                  </a:cubicBezTo>
                  <a:cubicBezTo>
                    <a:pt x="20" y="116"/>
                    <a:pt x="21" y="119"/>
                    <a:pt x="23" y="120"/>
                  </a:cubicBezTo>
                  <a:cubicBezTo>
                    <a:pt x="25" y="121"/>
                    <a:pt x="28" y="122"/>
                    <a:pt x="30" y="122"/>
                  </a:cubicBezTo>
                  <a:cubicBezTo>
                    <a:pt x="33" y="122"/>
                    <a:pt x="35" y="124"/>
                    <a:pt x="38" y="123"/>
                  </a:cubicBezTo>
                  <a:cubicBezTo>
                    <a:pt x="40" y="123"/>
                    <a:pt x="42" y="122"/>
                    <a:pt x="43" y="122"/>
                  </a:cubicBezTo>
                  <a:cubicBezTo>
                    <a:pt x="45" y="122"/>
                    <a:pt x="46" y="123"/>
                    <a:pt x="48" y="123"/>
                  </a:cubicBezTo>
                  <a:cubicBezTo>
                    <a:pt x="57" y="123"/>
                    <a:pt x="57" y="123"/>
                    <a:pt x="57" y="123"/>
                  </a:cubicBezTo>
                  <a:cubicBezTo>
                    <a:pt x="63" y="123"/>
                    <a:pt x="69" y="125"/>
                    <a:pt x="76" y="124"/>
                  </a:cubicBezTo>
                  <a:cubicBezTo>
                    <a:pt x="77" y="124"/>
                    <a:pt x="79" y="124"/>
                    <a:pt x="80" y="123"/>
                  </a:cubicBezTo>
                  <a:cubicBezTo>
                    <a:pt x="81" y="122"/>
                    <a:pt x="83" y="121"/>
                    <a:pt x="84" y="121"/>
                  </a:cubicBezTo>
                  <a:cubicBezTo>
                    <a:pt x="87" y="119"/>
                    <a:pt x="90" y="119"/>
                    <a:pt x="93" y="119"/>
                  </a:cubicBezTo>
                  <a:cubicBezTo>
                    <a:pt x="96" y="119"/>
                    <a:pt x="100" y="119"/>
                    <a:pt x="103" y="119"/>
                  </a:cubicBezTo>
                  <a:cubicBezTo>
                    <a:pt x="106" y="119"/>
                    <a:pt x="109" y="119"/>
                    <a:pt x="112" y="118"/>
                  </a:cubicBezTo>
                  <a:cubicBezTo>
                    <a:pt x="115" y="118"/>
                    <a:pt x="118" y="117"/>
                    <a:pt x="120" y="116"/>
                  </a:cubicBezTo>
                  <a:cubicBezTo>
                    <a:pt x="122" y="114"/>
                    <a:pt x="124" y="113"/>
                    <a:pt x="125" y="110"/>
                  </a:cubicBezTo>
                  <a:cubicBezTo>
                    <a:pt x="126" y="108"/>
                    <a:pt x="126" y="105"/>
                    <a:pt x="126" y="102"/>
                  </a:cubicBezTo>
                  <a:cubicBezTo>
                    <a:pt x="126" y="99"/>
                    <a:pt x="125" y="96"/>
                    <a:pt x="124" y="93"/>
                  </a:cubicBezTo>
                  <a:cubicBezTo>
                    <a:pt x="123" y="90"/>
                    <a:pt x="120" y="88"/>
                    <a:pt x="120" y="85"/>
                  </a:cubicBezTo>
                  <a:cubicBezTo>
                    <a:pt x="120" y="81"/>
                    <a:pt x="121" y="79"/>
                    <a:pt x="123" y="76"/>
                  </a:cubicBezTo>
                  <a:cubicBezTo>
                    <a:pt x="124" y="75"/>
                    <a:pt x="124" y="73"/>
                    <a:pt x="124" y="72"/>
                  </a:cubicBezTo>
                  <a:cubicBezTo>
                    <a:pt x="125" y="71"/>
                    <a:pt x="124" y="69"/>
                    <a:pt x="124" y="68"/>
                  </a:cubicBezTo>
                  <a:cubicBezTo>
                    <a:pt x="124" y="66"/>
                    <a:pt x="124" y="65"/>
                    <a:pt x="124" y="63"/>
                  </a:cubicBezTo>
                  <a:cubicBezTo>
                    <a:pt x="124" y="62"/>
                    <a:pt x="125" y="61"/>
                    <a:pt x="124" y="59"/>
                  </a:cubicBezTo>
                  <a:cubicBezTo>
                    <a:pt x="124" y="56"/>
                    <a:pt x="123" y="53"/>
                    <a:pt x="121" y="51"/>
                  </a:cubicBezTo>
                  <a:cubicBezTo>
                    <a:pt x="119" y="49"/>
                    <a:pt x="117" y="47"/>
                    <a:pt x="115" y="45"/>
                  </a:cubicBezTo>
                  <a:cubicBezTo>
                    <a:pt x="114" y="44"/>
                    <a:pt x="113" y="43"/>
                    <a:pt x="112" y="42"/>
                  </a:cubicBezTo>
                  <a:cubicBezTo>
                    <a:pt x="110" y="40"/>
                    <a:pt x="110" y="39"/>
                    <a:pt x="110" y="37"/>
                  </a:cubicBezTo>
                  <a:cubicBezTo>
                    <a:pt x="109" y="36"/>
                    <a:pt x="109" y="35"/>
                    <a:pt x="108" y="34"/>
                  </a:cubicBezTo>
                  <a:cubicBezTo>
                    <a:pt x="108" y="33"/>
                    <a:pt x="107" y="32"/>
                    <a:pt x="106" y="30"/>
                  </a:cubicBezTo>
                  <a:cubicBezTo>
                    <a:pt x="106" y="29"/>
                    <a:pt x="106" y="27"/>
                    <a:pt x="106" y="26"/>
                  </a:cubicBezTo>
                  <a:cubicBezTo>
                    <a:pt x="106" y="24"/>
                    <a:pt x="105" y="23"/>
                    <a:pt x="104" y="22"/>
                  </a:cubicBezTo>
                  <a:cubicBezTo>
                    <a:pt x="103" y="20"/>
                    <a:pt x="101" y="18"/>
                    <a:pt x="99" y="17"/>
                  </a:cubicBezTo>
                  <a:cubicBezTo>
                    <a:pt x="98" y="16"/>
                    <a:pt x="97" y="15"/>
                    <a:pt x="95" y="14"/>
                  </a:cubicBezTo>
                  <a:cubicBezTo>
                    <a:pt x="94" y="13"/>
                    <a:pt x="94" y="12"/>
                    <a:pt x="93" y="11"/>
                  </a:cubicBezTo>
                  <a:cubicBezTo>
                    <a:pt x="92" y="9"/>
                    <a:pt x="91" y="8"/>
                    <a:pt x="90" y="7"/>
                  </a:cubicBezTo>
                  <a:cubicBezTo>
                    <a:pt x="89" y="6"/>
                    <a:pt x="89" y="5"/>
                    <a:pt x="88" y="4"/>
                  </a:cubicBezTo>
                  <a:cubicBezTo>
                    <a:pt x="85" y="3"/>
                    <a:pt x="82" y="2"/>
                    <a:pt x="79" y="1"/>
                  </a:cubicBezTo>
                  <a:cubicBezTo>
                    <a:pt x="78" y="1"/>
                    <a:pt x="76" y="1"/>
                    <a:pt x="75" y="0"/>
                  </a:cubicBezTo>
                  <a:cubicBezTo>
                    <a:pt x="75" y="0"/>
                    <a:pt x="67" y="0"/>
                    <a:pt x="65" y="1"/>
                  </a:cubicBezTo>
                  <a:cubicBezTo>
                    <a:pt x="63" y="2"/>
                    <a:pt x="61" y="4"/>
                    <a:pt x="59" y="5"/>
                  </a:cubicBezTo>
                  <a:cubicBezTo>
                    <a:pt x="56" y="7"/>
                    <a:pt x="54" y="9"/>
                    <a:pt x="51" y="10"/>
                  </a:cubicBezTo>
                  <a:cubicBezTo>
                    <a:pt x="49" y="11"/>
                    <a:pt x="46" y="12"/>
                    <a:pt x="44" y="14"/>
                  </a:cubicBezTo>
                  <a:cubicBezTo>
                    <a:pt x="40" y="17"/>
                    <a:pt x="36" y="21"/>
                    <a:pt x="33" y="25"/>
                  </a:cubicBezTo>
                  <a:cubicBezTo>
                    <a:pt x="30" y="30"/>
                    <a:pt x="25" y="33"/>
                    <a:pt x="20" y="37"/>
                  </a:cubicBezTo>
                  <a:cubicBezTo>
                    <a:pt x="16" y="40"/>
                    <a:pt x="11" y="42"/>
                    <a:pt x="8" y="46"/>
                  </a:cubicBezTo>
                  <a:cubicBezTo>
                    <a:pt x="6" y="48"/>
                    <a:pt x="5" y="51"/>
                    <a:pt x="4" y="53"/>
                  </a:cubicBezTo>
                  <a:cubicBezTo>
                    <a:pt x="3" y="56"/>
                    <a:pt x="2" y="59"/>
                    <a:pt x="2" y="61"/>
                  </a:cubicBezTo>
                  <a:cubicBezTo>
                    <a:pt x="0" y="67"/>
                    <a:pt x="1" y="73"/>
                    <a:pt x="1" y="78"/>
                  </a:cubicBezTo>
                  <a:cubicBezTo>
                    <a:pt x="2" y="81"/>
                    <a:pt x="2" y="85"/>
                    <a:pt x="1" y="8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29" name="Freeform 341">
              <a:extLst>
                <a:ext uri="{FF2B5EF4-FFF2-40B4-BE49-F238E27FC236}">
                  <a16:creationId xmlns:a16="http://schemas.microsoft.com/office/drawing/2014/main" id="{976A35C6-2FAA-4033-855D-27702B0FDA52}"/>
                </a:ext>
              </a:extLst>
            </p:cNvPr>
            <p:cNvSpPr>
              <a:spLocks/>
            </p:cNvSpPr>
            <p:nvPr/>
          </p:nvSpPr>
          <p:spPr bwMode="auto">
            <a:xfrm>
              <a:off x="8501063" y="1811338"/>
              <a:ext cx="500063" cy="496888"/>
            </a:xfrm>
            <a:custGeom>
              <a:avLst/>
              <a:gdLst>
                <a:gd name="T0" fmla="*/ 1 w 126"/>
                <a:gd name="T1" fmla="*/ 87 h 125"/>
                <a:gd name="T2" fmla="*/ 1 w 126"/>
                <a:gd name="T3" fmla="*/ 94 h 125"/>
                <a:gd name="T4" fmla="*/ 11 w 126"/>
                <a:gd name="T5" fmla="*/ 108 h 125"/>
                <a:gd name="T6" fmla="*/ 18 w 126"/>
                <a:gd name="T7" fmla="*/ 115 h 125"/>
                <a:gd name="T8" fmla="*/ 23 w 126"/>
                <a:gd name="T9" fmla="*/ 120 h 125"/>
                <a:gd name="T10" fmla="*/ 30 w 126"/>
                <a:gd name="T11" fmla="*/ 122 h 125"/>
                <a:gd name="T12" fmla="*/ 38 w 126"/>
                <a:gd name="T13" fmla="*/ 123 h 125"/>
                <a:gd name="T14" fmla="*/ 43 w 126"/>
                <a:gd name="T15" fmla="*/ 122 h 125"/>
                <a:gd name="T16" fmla="*/ 48 w 126"/>
                <a:gd name="T17" fmla="*/ 123 h 125"/>
                <a:gd name="T18" fmla="*/ 57 w 126"/>
                <a:gd name="T19" fmla="*/ 123 h 125"/>
                <a:gd name="T20" fmla="*/ 76 w 126"/>
                <a:gd name="T21" fmla="*/ 124 h 125"/>
                <a:gd name="T22" fmla="*/ 80 w 126"/>
                <a:gd name="T23" fmla="*/ 123 h 125"/>
                <a:gd name="T24" fmla="*/ 84 w 126"/>
                <a:gd name="T25" fmla="*/ 121 h 125"/>
                <a:gd name="T26" fmla="*/ 93 w 126"/>
                <a:gd name="T27" fmla="*/ 119 h 125"/>
                <a:gd name="T28" fmla="*/ 103 w 126"/>
                <a:gd name="T29" fmla="*/ 119 h 125"/>
                <a:gd name="T30" fmla="*/ 112 w 126"/>
                <a:gd name="T31" fmla="*/ 118 h 125"/>
                <a:gd name="T32" fmla="*/ 120 w 126"/>
                <a:gd name="T33" fmla="*/ 116 h 125"/>
                <a:gd name="T34" fmla="*/ 125 w 126"/>
                <a:gd name="T35" fmla="*/ 110 h 125"/>
                <a:gd name="T36" fmla="*/ 126 w 126"/>
                <a:gd name="T37" fmla="*/ 102 h 125"/>
                <a:gd name="T38" fmla="*/ 124 w 126"/>
                <a:gd name="T39" fmla="*/ 93 h 125"/>
                <a:gd name="T40" fmla="*/ 120 w 126"/>
                <a:gd name="T41" fmla="*/ 85 h 125"/>
                <a:gd name="T42" fmla="*/ 123 w 126"/>
                <a:gd name="T43" fmla="*/ 76 h 125"/>
                <a:gd name="T44" fmla="*/ 124 w 126"/>
                <a:gd name="T45" fmla="*/ 72 h 125"/>
                <a:gd name="T46" fmla="*/ 124 w 126"/>
                <a:gd name="T47" fmla="*/ 68 h 125"/>
                <a:gd name="T48" fmla="*/ 124 w 126"/>
                <a:gd name="T49" fmla="*/ 63 h 125"/>
                <a:gd name="T50" fmla="*/ 124 w 126"/>
                <a:gd name="T51" fmla="*/ 59 h 125"/>
                <a:gd name="T52" fmla="*/ 121 w 126"/>
                <a:gd name="T53" fmla="*/ 51 h 125"/>
                <a:gd name="T54" fmla="*/ 115 w 126"/>
                <a:gd name="T55" fmla="*/ 45 h 125"/>
                <a:gd name="T56" fmla="*/ 112 w 126"/>
                <a:gd name="T57" fmla="*/ 42 h 125"/>
                <a:gd name="T58" fmla="*/ 110 w 126"/>
                <a:gd name="T59" fmla="*/ 37 h 125"/>
                <a:gd name="T60" fmla="*/ 108 w 126"/>
                <a:gd name="T61" fmla="*/ 34 h 125"/>
                <a:gd name="T62" fmla="*/ 106 w 126"/>
                <a:gd name="T63" fmla="*/ 30 h 125"/>
                <a:gd name="T64" fmla="*/ 106 w 126"/>
                <a:gd name="T65" fmla="*/ 26 h 125"/>
                <a:gd name="T66" fmla="*/ 104 w 126"/>
                <a:gd name="T67" fmla="*/ 22 h 125"/>
                <a:gd name="T68" fmla="*/ 99 w 126"/>
                <a:gd name="T69" fmla="*/ 17 h 125"/>
                <a:gd name="T70" fmla="*/ 95 w 126"/>
                <a:gd name="T71" fmla="*/ 14 h 125"/>
                <a:gd name="T72" fmla="*/ 93 w 126"/>
                <a:gd name="T73" fmla="*/ 11 h 125"/>
                <a:gd name="T74" fmla="*/ 90 w 126"/>
                <a:gd name="T75" fmla="*/ 7 h 125"/>
                <a:gd name="T76" fmla="*/ 88 w 126"/>
                <a:gd name="T77" fmla="*/ 4 h 125"/>
                <a:gd name="T78" fmla="*/ 79 w 126"/>
                <a:gd name="T79" fmla="*/ 1 h 125"/>
                <a:gd name="T80" fmla="*/ 75 w 126"/>
                <a:gd name="T81" fmla="*/ 0 h 125"/>
                <a:gd name="T82" fmla="*/ 65 w 126"/>
                <a:gd name="T83" fmla="*/ 1 h 125"/>
                <a:gd name="T84" fmla="*/ 59 w 126"/>
                <a:gd name="T85" fmla="*/ 5 h 125"/>
                <a:gd name="T86" fmla="*/ 51 w 126"/>
                <a:gd name="T87" fmla="*/ 10 h 125"/>
                <a:gd name="T88" fmla="*/ 44 w 126"/>
                <a:gd name="T89" fmla="*/ 14 h 125"/>
                <a:gd name="T90" fmla="*/ 33 w 126"/>
                <a:gd name="T91" fmla="*/ 25 h 125"/>
                <a:gd name="T92" fmla="*/ 20 w 126"/>
                <a:gd name="T93" fmla="*/ 37 h 125"/>
                <a:gd name="T94" fmla="*/ 8 w 126"/>
                <a:gd name="T95" fmla="*/ 46 h 125"/>
                <a:gd name="T96" fmla="*/ 4 w 126"/>
                <a:gd name="T97" fmla="*/ 53 h 125"/>
                <a:gd name="T98" fmla="*/ 2 w 126"/>
                <a:gd name="T99" fmla="*/ 61 h 125"/>
                <a:gd name="T100" fmla="*/ 1 w 126"/>
                <a:gd name="T101" fmla="*/ 78 h 125"/>
                <a:gd name="T102" fmla="*/ 1 w 126"/>
                <a:gd name="T103" fmla="*/ 8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6" h="125">
                  <a:moveTo>
                    <a:pt x="1" y="87"/>
                  </a:moveTo>
                  <a:cubicBezTo>
                    <a:pt x="0" y="90"/>
                    <a:pt x="0" y="92"/>
                    <a:pt x="1" y="94"/>
                  </a:cubicBezTo>
                  <a:cubicBezTo>
                    <a:pt x="3" y="100"/>
                    <a:pt x="6" y="104"/>
                    <a:pt x="11" y="108"/>
                  </a:cubicBezTo>
                  <a:cubicBezTo>
                    <a:pt x="13" y="110"/>
                    <a:pt x="16" y="112"/>
                    <a:pt x="18" y="115"/>
                  </a:cubicBezTo>
                  <a:cubicBezTo>
                    <a:pt x="20" y="116"/>
                    <a:pt x="21" y="119"/>
                    <a:pt x="23" y="120"/>
                  </a:cubicBezTo>
                  <a:cubicBezTo>
                    <a:pt x="25" y="121"/>
                    <a:pt x="28" y="122"/>
                    <a:pt x="30" y="122"/>
                  </a:cubicBezTo>
                  <a:cubicBezTo>
                    <a:pt x="33" y="122"/>
                    <a:pt x="35" y="124"/>
                    <a:pt x="38" y="123"/>
                  </a:cubicBezTo>
                  <a:cubicBezTo>
                    <a:pt x="40" y="123"/>
                    <a:pt x="42" y="122"/>
                    <a:pt x="43" y="122"/>
                  </a:cubicBezTo>
                  <a:cubicBezTo>
                    <a:pt x="45" y="122"/>
                    <a:pt x="46" y="123"/>
                    <a:pt x="48" y="123"/>
                  </a:cubicBezTo>
                  <a:cubicBezTo>
                    <a:pt x="57" y="123"/>
                    <a:pt x="57" y="123"/>
                    <a:pt x="57" y="123"/>
                  </a:cubicBezTo>
                  <a:cubicBezTo>
                    <a:pt x="63" y="123"/>
                    <a:pt x="69" y="125"/>
                    <a:pt x="76" y="124"/>
                  </a:cubicBezTo>
                  <a:cubicBezTo>
                    <a:pt x="77" y="124"/>
                    <a:pt x="79" y="124"/>
                    <a:pt x="80" y="123"/>
                  </a:cubicBezTo>
                  <a:cubicBezTo>
                    <a:pt x="81" y="122"/>
                    <a:pt x="83" y="121"/>
                    <a:pt x="84" y="121"/>
                  </a:cubicBezTo>
                  <a:cubicBezTo>
                    <a:pt x="87" y="119"/>
                    <a:pt x="90" y="119"/>
                    <a:pt x="93" y="119"/>
                  </a:cubicBezTo>
                  <a:cubicBezTo>
                    <a:pt x="96" y="119"/>
                    <a:pt x="100" y="119"/>
                    <a:pt x="103" y="119"/>
                  </a:cubicBezTo>
                  <a:cubicBezTo>
                    <a:pt x="106" y="119"/>
                    <a:pt x="109" y="119"/>
                    <a:pt x="112" y="118"/>
                  </a:cubicBezTo>
                  <a:cubicBezTo>
                    <a:pt x="115" y="118"/>
                    <a:pt x="118" y="117"/>
                    <a:pt x="120" y="116"/>
                  </a:cubicBezTo>
                  <a:cubicBezTo>
                    <a:pt x="122" y="114"/>
                    <a:pt x="124" y="113"/>
                    <a:pt x="125" y="110"/>
                  </a:cubicBezTo>
                  <a:cubicBezTo>
                    <a:pt x="126" y="108"/>
                    <a:pt x="126" y="105"/>
                    <a:pt x="126" y="102"/>
                  </a:cubicBezTo>
                  <a:cubicBezTo>
                    <a:pt x="126" y="99"/>
                    <a:pt x="125" y="96"/>
                    <a:pt x="124" y="93"/>
                  </a:cubicBezTo>
                  <a:cubicBezTo>
                    <a:pt x="123" y="90"/>
                    <a:pt x="120" y="88"/>
                    <a:pt x="120" y="85"/>
                  </a:cubicBezTo>
                  <a:cubicBezTo>
                    <a:pt x="120" y="81"/>
                    <a:pt x="121" y="79"/>
                    <a:pt x="123" y="76"/>
                  </a:cubicBezTo>
                  <a:cubicBezTo>
                    <a:pt x="124" y="75"/>
                    <a:pt x="124" y="73"/>
                    <a:pt x="124" y="72"/>
                  </a:cubicBezTo>
                  <a:cubicBezTo>
                    <a:pt x="125" y="71"/>
                    <a:pt x="124" y="69"/>
                    <a:pt x="124" y="68"/>
                  </a:cubicBezTo>
                  <a:cubicBezTo>
                    <a:pt x="124" y="66"/>
                    <a:pt x="124" y="65"/>
                    <a:pt x="124" y="63"/>
                  </a:cubicBezTo>
                  <a:cubicBezTo>
                    <a:pt x="124" y="62"/>
                    <a:pt x="125" y="61"/>
                    <a:pt x="124" y="59"/>
                  </a:cubicBezTo>
                  <a:cubicBezTo>
                    <a:pt x="124" y="56"/>
                    <a:pt x="123" y="53"/>
                    <a:pt x="121" y="51"/>
                  </a:cubicBezTo>
                  <a:cubicBezTo>
                    <a:pt x="119" y="49"/>
                    <a:pt x="117" y="47"/>
                    <a:pt x="115" y="45"/>
                  </a:cubicBezTo>
                  <a:cubicBezTo>
                    <a:pt x="114" y="44"/>
                    <a:pt x="113" y="43"/>
                    <a:pt x="112" y="42"/>
                  </a:cubicBezTo>
                  <a:cubicBezTo>
                    <a:pt x="110" y="40"/>
                    <a:pt x="110" y="39"/>
                    <a:pt x="110" y="37"/>
                  </a:cubicBezTo>
                  <a:cubicBezTo>
                    <a:pt x="109" y="36"/>
                    <a:pt x="109" y="35"/>
                    <a:pt x="108" y="34"/>
                  </a:cubicBezTo>
                  <a:cubicBezTo>
                    <a:pt x="108" y="33"/>
                    <a:pt x="107" y="32"/>
                    <a:pt x="106" y="30"/>
                  </a:cubicBezTo>
                  <a:cubicBezTo>
                    <a:pt x="106" y="29"/>
                    <a:pt x="106" y="27"/>
                    <a:pt x="106" y="26"/>
                  </a:cubicBezTo>
                  <a:cubicBezTo>
                    <a:pt x="106" y="24"/>
                    <a:pt x="105" y="23"/>
                    <a:pt x="104" y="22"/>
                  </a:cubicBezTo>
                  <a:cubicBezTo>
                    <a:pt x="103" y="20"/>
                    <a:pt x="101" y="18"/>
                    <a:pt x="99" y="17"/>
                  </a:cubicBezTo>
                  <a:cubicBezTo>
                    <a:pt x="98" y="16"/>
                    <a:pt x="97" y="15"/>
                    <a:pt x="95" y="14"/>
                  </a:cubicBezTo>
                  <a:cubicBezTo>
                    <a:pt x="94" y="13"/>
                    <a:pt x="94" y="12"/>
                    <a:pt x="93" y="11"/>
                  </a:cubicBezTo>
                  <a:cubicBezTo>
                    <a:pt x="92" y="9"/>
                    <a:pt x="91" y="8"/>
                    <a:pt x="90" y="7"/>
                  </a:cubicBezTo>
                  <a:cubicBezTo>
                    <a:pt x="89" y="6"/>
                    <a:pt x="89" y="5"/>
                    <a:pt x="88" y="4"/>
                  </a:cubicBezTo>
                  <a:cubicBezTo>
                    <a:pt x="85" y="3"/>
                    <a:pt x="82" y="2"/>
                    <a:pt x="79" y="1"/>
                  </a:cubicBezTo>
                  <a:cubicBezTo>
                    <a:pt x="78" y="1"/>
                    <a:pt x="76" y="1"/>
                    <a:pt x="75" y="0"/>
                  </a:cubicBezTo>
                  <a:cubicBezTo>
                    <a:pt x="75" y="0"/>
                    <a:pt x="67" y="0"/>
                    <a:pt x="65" y="1"/>
                  </a:cubicBezTo>
                  <a:cubicBezTo>
                    <a:pt x="63" y="2"/>
                    <a:pt x="61" y="4"/>
                    <a:pt x="59" y="5"/>
                  </a:cubicBezTo>
                  <a:cubicBezTo>
                    <a:pt x="56" y="7"/>
                    <a:pt x="54" y="9"/>
                    <a:pt x="51" y="10"/>
                  </a:cubicBezTo>
                  <a:cubicBezTo>
                    <a:pt x="49" y="11"/>
                    <a:pt x="46" y="12"/>
                    <a:pt x="44" y="14"/>
                  </a:cubicBezTo>
                  <a:cubicBezTo>
                    <a:pt x="40" y="17"/>
                    <a:pt x="36" y="21"/>
                    <a:pt x="33" y="25"/>
                  </a:cubicBezTo>
                  <a:cubicBezTo>
                    <a:pt x="30" y="30"/>
                    <a:pt x="25" y="33"/>
                    <a:pt x="20" y="37"/>
                  </a:cubicBezTo>
                  <a:cubicBezTo>
                    <a:pt x="16" y="40"/>
                    <a:pt x="11" y="42"/>
                    <a:pt x="8" y="46"/>
                  </a:cubicBezTo>
                  <a:cubicBezTo>
                    <a:pt x="6" y="48"/>
                    <a:pt x="5" y="51"/>
                    <a:pt x="4" y="53"/>
                  </a:cubicBezTo>
                  <a:cubicBezTo>
                    <a:pt x="3" y="56"/>
                    <a:pt x="2" y="59"/>
                    <a:pt x="2" y="61"/>
                  </a:cubicBezTo>
                  <a:cubicBezTo>
                    <a:pt x="0" y="67"/>
                    <a:pt x="1" y="73"/>
                    <a:pt x="1" y="78"/>
                  </a:cubicBezTo>
                  <a:cubicBezTo>
                    <a:pt x="2" y="81"/>
                    <a:pt x="2" y="85"/>
                    <a:pt x="1" y="8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30" name="Freeform 342">
              <a:extLst>
                <a:ext uri="{FF2B5EF4-FFF2-40B4-BE49-F238E27FC236}">
                  <a16:creationId xmlns:a16="http://schemas.microsoft.com/office/drawing/2014/main" id="{308A064C-CB74-4287-9126-EE7C68364D43}"/>
                </a:ext>
              </a:extLst>
            </p:cNvPr>
            <p:cNvSpPr>
              <a:spLocks/>
            </p:cNvSpPr>
            <p:nvPr/>
          </p:nvSpPr>
          <p:spPr bwMode="auto">
            <a:xfrm>
              <a:off x="8408988" y="2363788"/>
              <a:ext cx="47625" cy="166688"/>
            </a:xfrm>
            <a:custGeom>
              <a:avLst/>
              <a:gdLst>
                <a:gd name="T0" fmla="*/ 12 w 12"/>
                <a:gd name="T1" fmla="*/ 37 h 42"/>
                <a:gd name="T2" fmla="*/ 11 w 12"/>
                <a:gd name="T3" fmla="*/ 32 h 42"/>
                <a:gd name="T4" fmla="*/ 11 w 12"/>
                <a:gd name="T5" fmla="*/ 23 h 42"/>
                <a:gd name="T6" fmla="*/ 11 w 12"/>
                <a:gd name="T7" fmla="*/ 18 h 42"/>
                <a:gd name="T8" fmla="*/ 11 w 12"/>
                <a:gd name="T9" fmla="*/ 14 h 42"/>
                <a:gd name="T10" fmla="*/ 11 w 12"/>
                <a:gd name="T11" fmla="*/ 4 h 42"/>
                <a:gd name="T12" fmla="*/ 11 w 12"/>
                <a:gd name="T13" fmla="*/ 4 h 42"/>
                <a:gd name="T14" fmla="*/ 11 w 12"/>
                <a:gd name="T15" fmla="*/ 3 h 42"/>
                <a:gd name="T16" fmla="*/ 9 w 12"/>
                <a:gd name="T17" fmla="*/ 2 h 42"/>
                <a:gd name="T18" fmla="*/ 7 w 12"/>
                <a:gd name="T19" fmla="*/ 1 h 42"/>
                <a:gd name="T20" fmla="*/ 5 w 12"/>
                <a:gd name="T21" fmla="*/ 1 h 42"/>
                <a:gd name="T22" fmla="*/ 3 w 12"/>
                <a:gd name="T23" fmla="*/ 1 h 42"/>
                <a:gd name="T24" fmla="*/ 2 w 12"/>
                <a:gd name="T25" fmla="*/ 3 h 42"/>
                <a:gd name="T26" fmla="*/ 2 w 12"/>
                <a:gd name="T27" fmla="*/ 15 h 42"/>
                <a:gd name="T28" fmla="*/ 2 w 12"/>
                <a:gd name="T29" fmla="*/ 21 h 42"/>
                <a:gd name="T30" fmla="*/ 1 w 12"/>
                <a:gd name="T31" fmla="*/ 27 h 42"/>
                <a:gd name="T32" fmla="*/ 1 w 12"/>
                <a:gd name="T33" fmla="*/ 33 h 42"/>
                <a:gd name="T34" fmla="*/ 1 w 12"/>
                <a:gd name="T35" fmla="*/ 38 h 42"/>
                <a:gd name="T36" fmla="*/ 1 w 12"/>
                <a:gd name="T37" fmla="*/ 41 h 42"/>
                <a:gd name="T38" fmla="*/ 3 w 12"/>
                <a:gd name="T39" fmla="*/ 42 h 42"/>
                <a:gd name="T40" fmla="*/ 5 w 12"/>
                <a:gd name="T41" fmla="*/ 42 h 42"/>
                <a:gd name="T42" fmla="*/ 7 w 12"/>
                <a:gd name="T43" fmla="*/ 42 h 42"/>
                <a:gd name="T44" fmla="*/ 10 w 12"/>
                <a:gd name="T45" fmla="*/ 42 h 42"/>
                <a:gd name="T46" fmla="*/ 11 w 12"/>
                <a:gd name="T47" fmla="*/ 42 h 42"/>
                <a:gd name="T48" fmla="*/ 12 w 12"/>
                <a:gd name="T49" fmla="*/ 42 h 42"/>
                <a:gd name="T50" fmla="*/ 12 w 12"/>
                <a:gd name="T51" fmla="*/ 41 h 42"/>
                <a:gd name="T52" fmla="*/ 12 w 12"/>
                <a:gd name="T53" fmla="*/ 3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 h="42">
                  <a:moveTo>
                    <a:pt x="12" y="37"/>
                  </a:moveTo>
                  <a:cubicBezTo>
                    <a:pt x="11" y="36"/>
                    <a:pt x="11" y="34"/>
                    <a:pt x="11" y="32"/>
                  </a:cubicBezTo>
                  <a:cubicBezTo>
                    <a:pt x="11" y="29"/>
                    <a:pt x="11" y="26"/>
                    <a:pt x="11" y="23"/>
                  </a:cubicBezTo>
                  <a:cubicBezTo>
                    <a:pt x="11" y="21"/>
                    <a:pt x="11" y="20"/>
                    <a:pt x="11" y="18"/>
                  </a:cubicBezTo>
                  <a:cubicBezTo>
                    <a:pt x="11" y="17"/>
                    <a:pt x="11" y="15"/>
                    <a:pt x="11" y="14"/>
                  </a:cubicBezTo>
                  <a:cubicBezTo>
                    <a:pt x="11" y="10"/>
                    <a:pt x="11" y="7"/>
                    <a:pt x="11" y="4"/>
                  </a:cubicBezTo>
                  <a:cubicBezTo>
                    <a:pt x="11" y="4"/>
                    <a:pt x="11" y="4"/>
                    <a:pt x="11" y="4"/>
                  </a:cubicBezTo>
                  <a:cubicBezTo>
                    <a:pt x="11" y="3"/>
                    <a:pt x="11" y="3"/>
                    <a:pt x="11" y="3"/>
                  </a:cubicBezTo>
                  <a:cubicBezTo>
                    <a:pt x="10" y="2"/>
                    <a:pt x="10" y="2"/>
                    <a:pt x="9" y="2"/>
                  </a:cubicBezTo>
                  <a:cubicBezTo>
                    <a:pt x="8" y="2"/>
                    <a:pt x="8" y="1"/>
                    <a:pt x="7" y="1"/>
                  </a:cubicBezTo>
                  <a:cubicBezTo>
                    <a:pt x="6" y="0"/>
                    <a:pt x="5" y="1"/>
                    <a:pt x="5" y="1"/>
                  </a:cubicBezTo>
                  <a:cubicBezTo>
                    <a:pt x="4" y="1"/>
                    <a:pt x="3" y="1"/>
                    <a:pt x="3" y="1"/>
                  </a:cubicBezTo>
                  <a:cubicBezTo>
                    <a:pt x="2" y="1"/>
                    <a:pt x="2" y="2"/>
                    <a:pt x="2" y="3"/>
                  </a:cubicBezTo>
                  <a:cubicBezTo>
                    <a:pt x="2" y="7"/>
                    <a:pt x="2" y="11"/>
                    <a:pt x="2" y="15"/>
                  </a:cubicBezTo>
                  <a:cubicBezTo>
                    <a:pt x="2" y="17"/>
                    <a:pt x="2" y="19"/>
                    <a:pt x="2" y="21"/>
                  </a:cubicBezTo>
                  <a:cubicBezTo>
                    <a:pt x="1" y="23"/>
                    <a:pt x="1" y="25"/>
                    <a:pt x="1" y="27"/>
                  </a:cubicBezTo>
                  <a:cubicBezTo>
                    <a:pt x="1" y="29"/>
                    <a:pt x="1" y="31"/>
                    <a:pt x="1" y="33"/>
                  </a:cubicBezTo>
                  <a:cubicBezTo>
                    <a:pt x="1" y="35"/>
                    <a:pt x="1" y="36"/>
                    <a:pt x="1" y="38"/>
                  </a:cubicBezTo>
                  <a:cubicBezTo>
                    <a:pt x="0" y="39"/>
                    <a:pt x="0" y="40"/>
                    <a:pt x="1" y="41"/>
                  </a:cubicBezTo>
                  <a:cubicBezTo>
                    <a:pt x="1" y="41"/>
                    <a:pt x="2" y="41"/>
                    <a:pt x="3" y="42"/>
                  </a:cubicBezTo>
                  <a:cubicBezTo>
                    <a:pt x="3" y="42"/>
                    <a:pt x="4" y="42"/>
                    <a:pt x="5" y="42"/>
                  </a:cubicBezTo>
                  <a:cubicBezTo>
                    <a:pt x="6" y="42"/>
                    <a:pt x="7" y="42"/>
                    <a:pt x="7" y="42"/>
                  </a:cubicBezTo>
                  <a:cubicBezTo>
                    <a:pt x="8" y="42"/>
                    <a:pt x="9" y="42"/>
                    <a:pt x="10" y="42"/>
                  </a:cubicBezTo>
                  <a:cubicBezTo>
                    <a:pt x="10" y="42"/>
                    <a:pt x="11" y="42"/>
                    <a:pt x="11" y="42"/>
                  </a:cubicBezTo>
                  <a:cubicBezTo>
                    <a:pt x="11" y="42"/>
                    <a:pt x="12" y="42"/>
                    <a:pt x="12" y="42"/>
                  </a:cubicBezTo>
                  <a:cubicBezTo>
                    <a:pt x="12" y="42"/>
                    <a:pt x="12" y="41"/>
                    <a:pt x="12" y="41"/>
                  </a:cubicBezTo>
                  <a:cubicBezTo>
                    <a:pt x="12" y="40"/>
                    <a:pt x="12" y="38"/>
                    <a:pt x="12" y="3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31" name="Freeform 343">
              <a:extLst>
                <a:ext uri="{FF2B5EF4-FFF2-40B4-BE49-F238E27FC236}">
                  <a16:creationId xmlns:a16="http://schemas.microsoft.com/office/drawing/2014/main" id="{8807374A-A3D9-4C41-81A4-86CBD4F07E65}"/>
                </a:ext>
              </a:extLst>
            </p:cNvPr>
            <p:cNvSpPr>
              <a:spLocks/>
            </p:cNvSpPr>
            <p:nvPr/>
          </p:nvSpPr>
          <p:spPr bwMode="auto">
            <a:xfrm>
              <a:off x="8408988" y="2363788"/>
              <a:ext cx="47625" cy="166688"/>
            </a:xfrm>
            <a:custGeom>
              <a:avLst/>
              <a:gdLst>
                <a:gd name="T0" fmla="*/ 12 w 12"/>
                <a:gd name="T1" fmla="*/ 37 h 42"/>
                <a:gd name="T2" fmla="*/ 11 w 12"/>
                <a:gd name="T3" fmla="*/ 32 h 42"/>
                <a:gd name="T4" fmla="*/ 11 w 12"/>
                <a:gd name="T5" fmla="*/ 23 h 42"/>
                <a:gd name="T6" fmla="*/ 11 w 12"/>
                <a:gd name="T7" fmla="*/ 18 h 42"/>
                <a:gd name="T8" fmla="*/ 11 w 12"/>
                <a:gd name="T9" fmla="*/ 14 h 42"/>
                <a:gd name="T10" fmla="*/ 11 w 12"/>
                <a:gd name="T11" fmla="*/ 4 h 42"/>
                <a:gd name="T12" fmla="*/ 11 w 12"/>
                <a:gd name="T13" fmla="*/ 4 h 42"/>
                <a:gd name="T14" fmla="*/ 11 w 12"/>
                <a:gd name="T15" fmla="*/ 3 h 42"/>
                <a:gd name="T16" fmla="*/ 9 w 12"/>
                <a:gd name="T17" fmla="*/ 2 h 42"/>
                <a:gd name="T18" fmla="*/ 7 w 12"/>
                <a:gd name="T19" fmla="*/ 1 h 42"/>
                <a:gd name="T20" fmla="*/ 5 w 12"/>
                <a:gd name="T21" fmla="*/ 1 h 42"/>
                <a:gd name="T22" fmla="*/ 3 w 12"/>
                <a:gd name="T23" fmla="*/ 1 h 42"/>
                <a:gd name="T24" fmla="*/ 2 w 12"/>
                <a:gd name="T25" fmla="*/ 3 h 42"/>
                <a:gd name="T26" fmla="*/ 2 w 12"/>
                <a:gd name="T27" fmla="*/ 15 h 42"/>
                <a:gd name="T28" fmla="*/ 2 w 12"/>
                <a:gd name="T29" fmla="*/ 21 h 42"/>
                <a:gd name="T30" fmla="*/ 1 w 12"/>
                <a:gd name="T31" fmla="*/ 27 h 42"/>
                <a:gd name="T32" fmla="*/ 1 w 12"/>
                <a:gd name="T33" fmla="*/ 33 h 42"/>
                <a:gd name="T34" fmla="*/ 1 w 12"/>
                <a:gd name="T35" fmla="*/ 38 h 42"/>
                <a:gd name="T36" fmla="*/ 1 w 12"/>
                <a:gd name="T37" fmla="*/ 41 h 42"/>
                <a:gd name="T38" fmla="*/ 3 w 12"/>
                <a:gd name="T39" fmla="*/ 42 h 42"/>
                <a:gd name="T40" fmla="*/ 5 w 12"/>
                <a:gd name="T41" fmla="*/ 42 h 42"/>
                <a:gd name="T42" fmla="*/ 7 w 12"/>
                <a:gd name="T43" fmla="*/ 42 h 42"/>
                <a:gd name="T44" fmla="*/ 10 w 12"/>
                <a:gd name="T45" fmla="*/ 42 h 42"/>
                <a:gd name="T46" fmla="*/ 11 w 12"/>
                <a:gd name="T47" fmla="*/ 42 h 42"/>
                <a:gd name="T48" fmla="*/ 12 w 12"/>
                <a:gd name="T49" fmla="*/ 42 h 42"/>
                <a:gd name="T50" fmla="*/ 12 w 12"/>
                <a:gd name="T51" fmla="*/ 41 h 42"/>
                <a:gd name="T52" fmla="*/ 12 w 12"/>
                <a:gd name="T53" fmla="*/ 3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 h="42">
                  <a:moveTo>
                    <a:pt x="12" y="37"/>
                  </a:moveTo>
                  <a:cubicBezTo>
                    <a:pt x="11" y="36"/>
                    <a:pt x="11" y="34"/>
                    <a:pt x="11" y="32"/>
                  </a:cubicBezTo>
                  <a:cubicBezTo>
                    <a:pt x="11" y="29"/>
                    <a:pt x="11" y="26"/>
                    <a:pt x="11" y="23"/>
                  </a:cubicBezTo>
                  <a:cubicBezTo>
                    <a:pt x="11" y="21"/>
                    <a:pt x="11" y="20"/>
                    <a:pt x="11" y="18"/>
                  </a:cubicBezTo>
                  <a:cubicBezTo>
                    <a:pt x="11" y="17"/>
                    <a:pt x="11" y="15"/>
                    <a:pt x="11" y="14"/>
                  </a:cubicBezTo>
                  <a:cubicBezTo>
                    <a:pt x="11" y="10"/>
                    <a:pt x="11" y="7"/>
                    <a:pt x="11" y="4"/>
                  </a:cubicBezTo>
                  <a:cubicBezTo>
                    <a:pt x="11" y="4"/>
                    <a:pt x="11" y="4"/>
                    <a:pt x="11" y="4"/>
                  </a:cubicBezTo>
                  <a:cubicBezTo>
                    <a:pt x="11" y="3"/>
                    <a:pt x="11" y="3"/>
                    <a:pt x="11" y="3"/>
                  </a:cubicBezTo>
                  <a:cubicBezTo>
                    <a:pt x="10" y="2"/>
                    <a:pt x="10" y="2"/>
                    <a:pt x="9" y="2"/>
                  </a:cubicBezTo>
                  <a:cubicBezTo>
                    <a:pt x="8" y="2"/>
                    <a:pt x="8" y="1"/>
                    <a:pt x="7" y="1"/>
                  </a:cubicBezTo>
                  <a:cubicBezTo>
                    <a:pt x="6" y="0"/>
                    <a:pt x="5" y="1"/>
                    <a:pt x="5" y="1"/>
                  </a:cubicBezTo>
                  <a:cubicBezTo>
                    <a:pt x="4" y="1"/>
                    <a:pt x="3" y="1"/>
                    <a:pt x="3" y="1"/>
                  </a:cubicBezTo>
                  <a:cubicBezTo>
                    <a:pt x="2" y="1"/>
                    <a:pt x="2" y="2"/>
                    <a:pt x="2" y="3"/>
                  </a:cubicBezTo>
                  <a:cubicBezTo>
                    <a:pt x="2" y="7"/>
                    <a:pt x="2" y="11"/>
                    <a:pt x="2" y="15"/>
                  </a:cubicBezTo>
                  <a:cubicBezTo>
                    <a:pt x="2" y="17"/>
                    <a:pt x="2" y="19"/>
                    <a:pt x="2" y="21"/>
                  </a:cubicBezTo>
                  <a:cubicBezTo>
                    <a:pt x="1" y="23"/>
                    <a:pt x="1" y="25"/>
                    <a:pt x="1" y="27"/>
                  </a:cubicBezTo>
                  <a:cubicBezTo>
                    <a:pt x="1" y="29"/>
                    <a:pt x="1" y="31"/>
                    <a:pt x="1" y="33"/>
                  </a:cubicBezTo>
                  <a:cubicBezTo>
                    <a:pt x="1" y="35"/>
                    <a:pt x="1" y="36"/>
                    <a:pt x="1" y="38"/>
                  </a:cubicBezTo>
                  <a:cubicBezTo>
                    <a:pt x="0" y="39"/>
                    <a:pt x="0" y="40"/>
                    <a:pt x="1" y="41"/>
                  </a:cubicBezTo>
                  <a:cubicBezTo>
                    <a:pt x="1" y="41"/>
                    <a:pt x="2" y="41"/>
                    <a:pt x="3" y="42"/>
                  </a:cubicBezTo>
                  <a:cubicBezTo>
                    <a:pt x="3" y="42"/>
                    <a:pt x="4" y="42"/>
                    <a:pt x="5" y="42"/>
                  </a:cubicBezTo>
                  <a:cubicBezTo>
                    <a:pt x="6" y="42"/>
                    <a:pt x="7" y="42"/>
                    <a:pt x="7" y="42"/>
                  </a:cubicBezTo>
                  <a:cubicBezTo>
                    <a:pt x="8" y="42"/>
                    <a:pt x="9" y="42"/>
                    <a:pt x="10" y="42"/>
                  </a:cubicBezTo>
                  <a:cubicBezTo>
                    <a:pt x="10" y="42"/>
                    <a:pt x="11" y="42"/>
                    <a:pt x="11" y="42"/>
                  </a:cubicBezTo>
                  <a:cubicBezTo>
                    <a:pt x="11" y="42"/>
                    <a:pt x="12" y="42"/>
                    <a:pt x="12" y="42"/>
                  </a:cubicBezTo>
                  <a:cubicBezTo>
                    <a:pt x="12" y="42"/>
                    <a:pt x="12" y="41"/>
                    <a:pt x="12" y="41"/>
                  </a:cubicBezTo>
                  <a:cubicBezTo>
                    <a:pt x="12" y="40"/>
                    <a:pt x="12" y="38"/>
                    <a:pt x="12" y="3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32" name="Freeform 344">
              <a:extLst>
                <a:ext uri="{FF2B5EF4-FFF2-40B4-BE49-F238E27FC236}">
                  <a16:creationId xmlns:a16="http://schemas.microsoft.com/office/drawing/2014/main" id="{37B11728-46D5-450A-8CE5-20FF95CE0500}"/>
                </a:ext>
              </a:extLst>
            </p:cNvPr>
            <p:cNvSpPr>
              <a:spLocks/>
            </p:cNvSpPr>
            <p:nvPr/>
          </p:nvSpPr>
          <p:spPr bwMode="auto">
            <a:xfrm>
              <a:off x="8337551" y="1668463"/>
              <a:ext cx="195263" cy="738188"/>
            </a:xfrm>
            <a:custGeom>
              <a:avLst/>
              <a:gdLst>
                <a:gd name="T0" fmla="*/ 0 w 49"/>
                <a:gd name="T1" fmla="*/ 130 h 186"/>
                <a:gd name="T2" fmla="*/ 0 w 49"/>
                <a:gd name="T3" fmla="*/ 140 h 186"/>
                <a:gd name="T4" fmla="*/ 4 w 49"/>
                <a:gd name="T5" fmla="*/ 160 h 186"/>
                <a:gd name="T6" fmla="*/ 7 w 49"/>
                <a:gd name="T7" fmla="*/ 170 h 186"/>
                <a:gd name="T8" fmla="*/ 12 w 49"/>
                <a:gd name="T9" fmla="*/ 182 h 186"/>
                <a:gd name="T10" fmla="*/ 29 w 49"/>
                <a:gd name="T11" fmla="*/ 185 h 186"/>
                <a:gd name="T12" fmla="*/ 43 w 49"/>
                <a:gd name="T13" fmla="*/ 176 h 186"/>
                <a:gd name="T14" fmla="*/ 49 w 49"/>
                <a:gd name="T15" fmla="*/ 164 h 186"/>
                <a:gd name="T16" fmla="*/ 49 w 49"/>
                <a:gd name="T17" fmla="*/ 152 h 186"/>
                <a:gd name="T18" fmla="*/ 48 w 49"/>
                <a:gd name="T19" fmla="*/ 139 h 186"/>
                <a:gd name="T20" fmla="*/ 47 w 49"/>
                <a:gd name="T21" fmla="*/ 126 h 186"/>
                <a:gd name="T22" fmla="*/ 48 w 49"/>
                <a:gd name="T23" fmla="*/ 113 h 186"/>
                <a:gd name="T24" fmla="*/ 48 w 49"/>
                <a:gd name="T25" fmla="*/ 94 h 186"/>
                <a:gd name="T26" fmla="*/ 48 w 49"/>
                <a:gd name="T27" fmla="*/ 88 h 186"/>
                <a:gd name="T28" fmla="*/ 47 w 49"/>
                <a:gd name="T29" fmla="*/ 76 h 186"/>
                <a:gd name="T30" fmla="*/ 43 w 49"/>
                <a:gd name="T31" fmla="*/ 55 h 186"/>
                <a:gd name="T32" fmla="*/ 42 w 49"/>
                <a:gd name="T33" fmla="*/ 50 h 186"/>
                <a:gd name="T34" fmla="*/ 40 w 49"/>
                <a:gd name="T35" fmla="*/ 33 h 186"/>
                <a:gd name="T36" fmla="*/ 38 w 49"/>
                <a:gd name="T37" fmla="*/ 25 h 186"/>
                <a:gd name="T38" fmla="*/ 34 w 49"/>
                <a:gd name="T39" fmla="*/ 6 h 186"/>
                <a:gd name="T40" fmla="*/ 31 w 49"/>
                <a:gd name="T41" fmla="*/ 2 h 186"/>
                <a:gd name="T42" fmla="*/ 29 w 49"/>
                <a:gd name="T43" fmla="*/ 0 h 186"/>
                <a:gd name="T44" fmla="*/ 25 w 49"/>
                <a:gd name="T45" fmla="*/ 2 h 186"/>
                <a:gd name="T46" fmla="*/ 23 w 49"/>
                <a:gd name="T47" fmla="*/ 8 h 186"/>
                <a:gd name="T48" fmla="*/ 13 w 49"/>
                <a:gd name="T49" fmla="*/ 37 h 186"/>
                <a:gd name="T50" fmla="*/ 8 w 49"/>
                <a:gd name="T51" fmla="*/ 55 h 186"/>
                <a:gd name="T52" fmla="*/ 3 w 49"/>
                <a:gd name="T53" fmla="*/ 68 h 186"/>
                <a:gd name="T54" fmla="*/ 0 w 49"/>
                <a:gd name="T55" fmla="*/ 13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 h="186">
                  <a:moveTo>
                    <a:pt x="0" y="130"/>
                  </a:moveTo>
                  <a:cubicBezTo>
                    <a:pt x="0" y="134"/>
                    <a:pt x="0" y="137"/>
                    <a:pt x="0" y="140"/>
                  </a:cubicBezTo>
                  <a:cubicBezTo>
                    <a:pt x="1" y="149"/>
                    <a:pt x="2" y="155"/>
                    <a:pt x="4" y="160"/>
                  </a:cubicBezTo>
                  <a:cubicBezTo>
                    <a:pt x="5" y="164"/>
                    <a:pt x="6" y="167"/>
                    <a:pt x="7" y="170"/>
                  </a:cubicBezTo>
                  <a:cubicBezTo>
                    <a:pt x="8" y="173"/>
                    <a:pt x="11" y="182"/>
                    <a:pt x="12" y="182"/>
                  </a:cubicBezTo>
                  <a:cubicBezTo>
                    <a:pt x="13" y="182"/>
                    <a:pt x="27" y="186"/>
                    <a:pt x="29" y="185"/>
                  </a:cubicBezTo>
                  <a:cubicBezTo>
                    <a:pt x="30" y="185"/>
                    <a:pt x="42" y="177"/>
                    <a:pt x="43" y="176"/>
                  </a:cubicBezTo>
                  <a:cubicBezTo>
                    <a:pt x="44" y="175"/>
                    <a:pt x="48" y="167"/>
                    <a:pt x="49" y="164"/>
                  </a:cubicBezTo>
                  <a:cubicBezTo>
                    <a:pt x="49" y="160"/>
                    <a:pt x="49" y="156"/>
                    <a:pt x="49" y="152"/>
                  </a:cubicBezTo>
                  <a:cubicBezTo>
                    <a:pt x="49" y="147"/>
                    <a:pt x="48" y="143"/>
                    <a:pt x="48" y="139"/>
                  </a:cubicBezTo>
                  <a:cubicBezTo>
                    <a:pt x="48" y="134"/>
                    <a:pt x="47" y="131"/>
                    <a:pt x="47" y="126"/>
                  </a:cubicBezTo>
                  <a:cubicBezTo>
                    <a:pt x="47" y="121"/>
                    <a:pt x="47" y="117"/>
                    <a:pt x="48" y="113"/>
                  </a:cubicBezTo>
                  <a:cubicBezTo>
                    <a:pt x="48" y="111"/>
                    <a:pt x="48" y="97"/>
                    <a:pt x="48" y="94"/>
                  </a:cubicBezTo>
                  <a:cubicBezTo>
                    <a:pt x="48" y="93"/>
                    <a:pt x="48" y="90"/>
                    <a:pt x="48" y="88"/>
                  </a:cubicBezTo>
                  <a:cubicBezTo>
                    <a:pt x="48" y="84"/>
                    <a:pt x="48" y="79"/>
                    <a:pt x="47" y="76"/>
                  </a:cubicBezTo>
                  <a:cubicBezTo>
                    <a:pt x="46" y="72"/>
                    <a:pt x="43" y="58"/>
                    <a:pt x="43" y="55"/>
                  </a:cubicBezTo>
                  <a:cubicBezTo>
                    <a:pt x="42" y="53"/>
                    <a:pt x="42" y="52"/>
                    <a:pt x="42" y="50"/>
                  </a:cubicBezTo>
                  <a:cubicBezTo>
                    <a:pt x="42" y="49"/>
                    <a:pt x="41" y="35"/>
                    <a:pt x="40" y="33"/>
                  </a:cubicBezTo>
                  <a:cubicBezTo>
                    <a:pt x="40" y="30"/>
                    <a:pt x="39" y="27"/>
                    <a:pt x="38" y="25"/>
                  </a:cubicBezTo>
                  <a:cubicBezTo>
                    <a:pt x="38" y="23"/>
                    <a:pt x="34" y="7"/>
                    <a:pt x="34" y="6"/>
                  </a:cubicBezTo>
                  <a:cubicBezTo>
                    <a:pt x="33" y="4"/>
                    <a:pt x="32" y="3"/>
                    <a:pt x="31" y="2"/>
                  </a:cubicBezTo>
                  <a:cubicBezTo>
                    <a:pt x="30" y="2"/>
                    <a:pt x="30" y="1"/>
                    <a:pt x="29" y="0"/>
                  </a:cubicBezTo>
                  <a:cubicBezTo>
                    <a:pt x="29" y="0"/>
                    <a:pt x="26" y="0"/>
                    <a:pt x="25" y="2"/>
                  </a:cubicBezTo>
                  <a:cubicBezTo>
                    <a:pt x="24" y="3"/>
                    <a:pt x="24" y="6"/>
                    <a:pt x="23" y="8"/>
                  </a:cubicBezTo>
                  <a:cubicBezTo>
                    <a:pt x="22" y="11"/>
                    <a:pt x="14" y="31"/>
                    <a:pt x="13" y="37"/>
                  </a:cubicBezTo>
                  <a:cubicBezTo>
                    <a:pt x="11" y="44"/>
                    <a:pt x="10" y="50"/>
                    <a:pt x="8" y="55"/>
                  </a:cubicBezTo>
                  <a:cubicBezTo>
                    <a:pt x="6" y="59"/>
                    <a:pt x="4" y="62"/>
                    <a:pt x="3" y="68"/>
                  </a:cubicBezTo>
                  <a:cubicBezTo>
                    <a:pt x="2" y="72"/>
                    <a:pt x="1" y="126"/>
                    <a:pt x="0" y="13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33" name="Freeform 345">
              <a:extLst>
                <a:ext uri="{FF2B5EF4-FFF2-40B4-BE49-F238E27FC236}">
                  <a16:creationId xmlns:a16="http://schemas.microsoft.com/office/drawing/2014/main" id="{6FF2C678-9B4E-40EA-97FB-6122944A7CEB}"/>
                </a:ext>
              </a:extLst>
            </p:cNvPr>
            <p:cNvSpPr>
              <a:spLocks/>
            </p:cNvSpPr>
            <p:nvPr/>
          </p:nvSpPr>
          <p:spPr bwMode="auto">
            <a:xfrm>
              <a:off x="8337551" y="1668463"/>
              <a:ext cx="195263" cy="738188"/>
            </a:xfrm>
            <a:custGeom>
              <a:avLst/>
              <a:gdLst>
                <a:gd name="T0" fmla="*/ 0 w 49"/>
                <a:gd name="T1" fmla="*/ 130 h 186"/>
                <a:gd name="T2" fmla="*/ 0 w 49"/>
                <a:gd name="T3" fmla="*/ 140 h 186"/>
                <a:gd name="T4" fmla="*/ 4 w 49"/>
                <a:gd name="T5" fmla="*/ 160 h 186"/>
                <a:gd name="T6" fmla="*/ 7 w 49"/>
                <a:gd name="T7" fmla="*/ 170 h 186"/>
                <a:gd name="T8" fmla="*/ 12 w 49"/>
                <a:gd name="T9" fmla="*/ 182 h 186"/>
                <a:gd name="T10" fmla="*/ 29 w 49"/>
                <a:gd name="T11" fmla="*/ 185 h 186"/>
                <a:gd name="T12" fmla="*/ 43 w 49"/>
                <a:gd name="T13" fmla="*/ 176 h 186"/>
                <a:gd name="T14" fmla="*/ 49 w 49"/>
                <a:gd name="T15" fmla="*/ 164 h 186"/>
                <a:gd name="T16" fmla="*/ 49 w 49"/>
                <a:gd name="T17" fmla="*/ 152 h 186"/>
                <a:gd name="T18" fmla="*/ 48 w 49"/>
                <a:gd name="T19" fmla="*/ 139 h 186"/>
                <a:gd name="T20" fmla="*/ 47 w 49"/>
                <a:gd name="T21" fmla="*/ 126 h 186"/>
                <a:gd name="T22" fmla="*/ 48 w 49"/>
                <a:gd name="T23" fmla="*/ 113 h 186"/>
                <a:gd name="T24" fmla="*/ 48 w 49"/>
                <a:gd name="T25" fmla="*/ 94 h 186"/>
                <a:gd name="T26" fmla="*/ 48 w 49"/>
                <a:gd name="T27" fmla="*/ 88 h 186"/>
                <a:gd name="T28" fmla="*/ 47 w 49"/>
                <a:gd name="T29" fmla="*/ 76 h 186"/>
                <a:gd name="T30" fmla="*/ 43 w 49"/>
                <a:gd name="T31" fmla="*/ 55 h 186"/>
                <a:gd name="T32" fmla="*/ 42 w 49"/>
                <a:gd name="T33" fmla="*/ 50 h 186"/>
                <a:gd name="T34" fmla="*/ 40 w 49"/>
                <a:gd name="T35" fmla="*/ 33 h 186"/>
                <a:gd name="T36" fmla="*/ 38 w 49"/>
                <a:gd name="T37" fmla="*/ 25 h 186"/>
                <a:gd name="T38" fmla="*/ 34 w 49"/>
                <a:gd name="T39" fmla="*/ 6 h 186"/>
                <a:gd name="T40" fmla="*/ 31 w 49"/>
                <a:gd name="T41" fmla="*/ 2 h 186"/>
                <a:gd name="T42" fmla="*/ 29 w 49"/>
                <a:gd name="T43" fmla="*/ 0 h 186"/>
                <a:gd name="T44" fmla="*/ 25 w 49"/>
                <a:gd name="T45" fmla="*/ 2 h 186"/>
                <a:gd name="T46" fmla="*/ 23 w 49"/>
                <a:gd name="T47" fmla="*/ 8 h 186"/>
                <a:gd name="T48" fmla="*/ 13 w 49"/>
                <a:gd name="T49" fmla="*/ 37 h 186"/>
                <a:gd name="T50" fmla="*/ 8 w 49"/>
                <a:gd name="T51" fmla="*/ 55 h 186"/>
                <a:gd name="T52" fmla="*/ 3 w 49"/>
                <a:gd name="T53" fmla="*/ 68 h 186"/>
                <a:gd name="T54" fmla="*/ 0 w 49"/>
                <a:gd name="T55" fmla="*/ 13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 h="186">
                  <a:moveTo>
                    <a:pt x="0" y="130"/>
                  </a:moveTo>
                  <a:cubicBezTo>
                    <a:pt x="0" y="134"/>
                    <a:pt x="0" y="137"/>
                    <a:pt x="0" y="140"/>
                  </a:cubicBezTo>
                  <a:cubicBezTo>
                    <a:pt x="1" y="149"/>
                    <a:pt x="2" y="155"/>
                    <a:pt x="4" y="160"/>
                  </a:cubicBezTo>
                  <a:cubicBezTo>
                    <a:pt x="5" y="164"/>
                    <a:pt x="6" y="167"/>
                    <a:pt x="7" y="170"/>
                  </a:cubicBezTo>
                  <a:cubicBezTo>
                    <a:pt x="8" y="173"/>
                    <a:pt x="11" y="182"/>
                    <a:pt x="12" y="182"/>
                  </a:cubicBezTo>
                  <a:cubicBezTo>
                    <a:pt x="13" y="182"/>
                    <a:pt x="27" y="186"/>
                    <a:pt x="29" y="185"/>
                  </a:cubicBezTo>
                  <a:cubicBezTo>
                    <a:pt x="30" y="185"/>
                    <a:pt x="42" y="177"/>
                    <a:pt x="43" y="176"/>
                  </a:cubicBezTo>
                  <a:cubicBezTo>
                    <a:pt x="44" y="175"/>
                    <a:pt x="48" y="167"/>
                    <a:pt x="49" y="164"/>
                  </a:cubicBezTo>
                  <a:cubicBezTo>
                    <a:pt x="49" y="160"/>
                    <a:pt x="49" y="156"/>
                    <a:pt x="49" y="152"/>
                  </a:cubicBezTo>
                  <a:cubicBezTo>
                    <a:pt x="49" y="147"/>
                    <a:pt x="48" y="143"/>
                    <a:pt x="48" y="139"/>
                  </a:cubicBezTo>
                  <a:cubicBezTo>
                    <a:pt x="48" y="134"/>
                    <a:pt x="47" y="131"/>
                    <a:pt x="47" y="126"/>
                  </a:cubicBezTo>
                  <a:cubicBezTo>
                    <a:pt x="47" y="121"/>
                    <a:pt x="47" y="117"/>
                    <a:pt x="48" y="113"/>
                  </a:cubicBezTo>
                  <a:cubicBezTo>
                    <a:pt x="48" y="111"/>
                    <a:pt x="48" y="97"/>
                    <a:pt x="48" y="94"/>
                  </a:cubicBezTo>
                  <a:cubicBezTo>
                    <a:pt x="48" y="93"/>
                    <a:pt x="48" y="90"/>
                    <a:pt x="48" y="88"/>
                  </a:cubicBezTo>
                  <a:cubicBezTo>
                    <a:pt x="48" y="84"/>
                    <a:pt x="48" y="79"/>
                    <a:pt x="47" y="76"/>
                  </a:cubicBezTo>
                  <a:cubicBezTo>
                    <a:pt x="46" y="72"/>
                    <a:pt x="43" y="58"/>
                    <a:pt x="43" y="55"/>
                  </a:cubicBezTo>
                  <a:cubicBezTo>
                    <a:pt x="42" y="53"/>
                    <a:pt x="42" y="52"/>
                    <a:pt x="42" y="50"/>
                  </a:cubicBezTo>
                  <a:cubicBezTo>
                    <a:pt x="42" y="49"/>
                    <a:pt x="41" y="35"/>
                    <a:pt x="40" y="33"/>
                  </a:cubicBezTo>
                  <a:cubicBezTo>
                    <a:pt x="40" y="30"/>
                    <a:pt x="39" y="27"/>
                    <a:pt x="38" y="25"/>
                  </a:cubicBezTo>
                  <a:cubicBezTo>
                    <a:pt x="38" y="23"/>
                    <a:pt x="34" y="7"/>
                    <a:pt x="34" y="6"/>
                  </a:cubicBezTo>
                  <a:cubicBezTo>
                    <a:pt x="33" y="4"/>
                    <a:pt x="32" y="3"/>
                    <a:pt x="31" y="2"/>
                  </a:cubicBezTo>
                  <a:cubicBezTo>
                    <a:pt x="30" y="2"/>
                    <a:pt x="30" y="1"/>
                    <a:pt x="29" y="0"/>
                  </a:cubicBezTo>
                  <a:cubicBezTo>
                    <a:pt x="29" y="0"/>
                    <a:pt x="26" y="0"/>
                    <a:pt x="25" y="2"/>
                  </a:cubicBezTo>
                  <a:cubicBezTo>
                    <a:pt x="24" y="3"/>
                    <a:pt x="24" y="6"/>
                    <a:pt x="23" y="8"/>
                  </a:cubicBezTo>
                  <a:cubicBezTo>
                    <a:pt x="22" y="11"/>
                    <a:pt x="14" y="31"/>
                    <a:pt x="13" y="37"/>
                  </a:cubicBezTo>
                  <a:cubicBezTo>
                    <a:pt x="11" y="44"/>
                    <a:pt x="10" y="50"/>
                    <a:pt x="8" y="55"/>
                  </a:cubicBezTo>
                  <a:cubicBezTo>
                    <a:pt x="6" y="59"/>
                    <a:pt x="4" y="62"/>
                    <a:pt x="3" y="68"/>
                  </a:cubicBezTo>
                  <a:cubicBezTo>
                    <a:pt x="2" y="72"/>
                    <a:pt x="1" y="126"/>
                    <a:pt x="0" y="13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34" name="Freeform 346">
              <a:extLst>
                <a:ext uri="{FF2B5EF4-FFF2-40B4-BE49-F238E27FC236}">
                  <a16:creationId xmlns:a16="http://schemas.microsoft.com/office/drawing/2014/main" id="{9531A781-DCA8-4F1F-90EE-3EFD15130C14}"/>
                </a:ext>
              </a:extLst>
            </p:cNvPr>
            <p:cNvSpPr>
              <a:spLocks/>
            </p:cNvSpPr>
            <p:nvPr/>
          </p:nvSpPr>
          <p:spPr bwMode="auto">
            <a:xfrm>
              <a:off x="9120188" y="2324100"/>
              <a:ext cx="84138" cy="190500"/>
            </a:xfrm>
            <a:custGeom>
              <a:avLst/>
              <a:gdLst>
                <a:gd name="T0" fmla="*/ 0 w 21"/>
                <a:gd name="T1" fmla="*/ 44 h 48"/>
                <a:gd name="T2" fmla="*/ 1 w 21"/>
                <a:gd name="T3" fmla="*/ 47 h 48"/>
                <a:gd name="T4" fmla="*/ 4 w 21"/>
                <a:gd name="T5" fmla="*/ 48 h 48"/>
                <a:gd name="T6" fmla="*/ 8 w 21"/>
                <a:gd name="T7" fmla="*/ 48 h 48"/>
                <a:gd name="T8" fmla="*/ 13 w 21"/>
                <a:gd name="T9" fmla="*/ 48 h 48"/>
                <a:gd name="T10" fmla="*/ 17 w 21"/>
                <a:gd name="T11" fmla="*/ 48 h 48"/>
                <a:gd name="T12" fmla="*/ 19 w 21"/>
                <a:gd name="T13" fmla="*/ 48 h 48"/>
                <a:gd name="T14" fmla="*/ 21 w 21"/>
                <a:gd name="T15" fmla="*/ 48 h 48"/>
                <a:gd name="T16" fmla="*/ 21 w 21"/>
                <a:gd name="T17" fmla="*/ 47 h 48"/>
                <a:gd name="T18" fmla="*/ 20 w 21"/>
                <a:gd name="T19" fmla="*/ 43 h 48"/>
                <a:gd name="T20" fmla="*/ 20 w 21"/>
                <a:gd name="T21" fmla="*/ 37 h 48"/>
                <a:gd name="T22" fmla="*/ 19 w 21"/>
                <a:gd name="T23" fmla="*/ 26 h 48"/>
                <a:gd name="T24" fmla="*/ 20 w 21"/>
                <a:gd name="T25" fmla="*/ 21 h 48"/>
                <a:gd name="T26" fmla="*/ 19 w 21"/>
                <a:gd name="T27" fmla="*/ 15 h 48"/>
                <a:gd name="T28" fmla="*/ 19 w 21"/>
                <a:gd name="T29" fmla="*/ 4 h 48"/>
                <a:gd name="T30" fmla="*/ 19 w 21"/>
                <a:gd name="T31" fmla="*/ 4 h 48"/>
                <a:gd name="T32" fmla="*/ 19 w 21"/>
                <a:gd name="T33" fmla="*/ 2 h 48"/>
                <a:gd name="T34" fmla="*/ 16 w 21"/>
                <a:gd name="T35" fmla="*/ 2 h 48"/>
                <a:gd name="T36" fmla="*/ 12 w 21"/>
                <a:gd name="T37" fmla="*/ 0 h 48"/>
                <a:gd name="T38" fmla="*/ 8 w 21"/>
                <a:gd name="T39" fmla="*/ 0 h 48"/>
                <a:gd name="T40" fmla="*/ 4 w 21"/>
                <a:gd name="T41" fmla="*/ 1 h 48"/>
                <a:gd name="T42" fmla="*/ 3 w 21"/>
                <a:gd name="T43" fmla="*/ 3 h 48"/>
                <a:gd name="T44" fmla="*/ 3 w 21"/>
                <a:gd name="T45" fmla="*/ 17 h 48"/>
                <a:gd name="T46" fmla="*/ 2 w 21"/>
                <a:gd name="T47" fmla="*/ 24 h 48"/>
                <a:gd name="T48" fmla="*/ 2 w 21"/>
                <a:gd name="T49" fmla="*/ 31 h 48"/>
                <a:gd name="T50" fmla="*/ 1 w 21"/>
                <a:gd name="T51" fmla="*/ 38 h 48"/>
                <a:gd name="T52" fmla="*/ 0 w 21"/>
                <a:gd name="T53"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48">
                  <a:moveTo>
                    <a:pt x="0" y="44"/>
                  </a:moveTo>
                  <a:cubicBezTo>
                    <a:pt x="0" y="45"/>
                    <a:pt x="0" y="46"/>
                    <a:pt x="1" y="47"/>
                  </a:cubicBezTo>
                  <a:cubicBezTo>
                    <a:pt x="2" y="47"/>
                    <a:pt x="3" y="48"/>
                    <a:pt x="4" y="48"/>
                  </a:cubicBezTo>
                  <a:cubicBezTo>
                    <a:pt x="5" y="48"/>
                    <a:pt x="7" y="48"/>
                    <a:pt x="8" y="48"/>
                  </a:cubicBezTo>
                  <a:cubicBezTo>
                    <a:pt x="10" y="48"/>
                    <a:pt x="11" y="48"/>
                    <a:pt x="13" y="48"/>
                  </a:cubicBezTo>
                  <a:cubicBezTo>
                    <a:pt x="14" y="48"/>
                    <a:pt x="16" y="48"/>
                    <a:pt x="17" y="48"/>
                  </a:cubicBezTo>
                  <a:cubicBezTo>
                    <a:pt x="18" y="48"/>
                    <a:pt x="19" y="48"/>
                    <a:pt x="19" y="48"/>
                  </a:cubicBezTo>
                  <a:cubicBezTo>
                    <a:pt x="20" y="48"/>
                    <a:pt x="20" y="48"/>
                    <a:pt x="21" y="48"/>
                  </a:cubicBezTo>
                  <a:cubicBezTo>
                    <a:pt x="21" y="48"/>
                    <a:pt x="21" y="48"/>
                    <a:pt x="21" y="47"/>
                  </a:cubicBezTo>
                  <a:cubicBezTo>
                    <a:pt x="21" y="46"/>
                    <a:pt x="20" y="44"/>
                    <a:pt x="20" y="43"/>
                  </a:cubicBezTo>
                  <a:cubicBezTo>
                    <a:pt x="20" y="41"/>
                    <a:pt x="20" y="39"/>
                    <a:pt x="20" y="37"/>
                  </a:cubicBezTo>
                  <a:cubicBezTo>
                    <a:pt x="20" y="34"/>
                    <a:pt x="19" y="30"/>
                    <a:pt x="19" y="26"/>
                  </a:cubicBezTo>
                  <a:cubicBezTo>
                    <a:pt x="19" y="24"/>
                    <a:pt x="20" y="23"/>
                    <a:pt x="20" y="21"/>
                  </a:cubicBezTo>
                  <a:cubicBezTo>
                    <a:pt x="20" y="19"/>
                    <a:pt x="19" y="17"/>
                    <a:pt x="19" y="15"/>
                  </a:cubicBezTo>
                  <a:cubicBezTo>
                    <a:pt x="19" y="12"/>
                    <a:pt x="19" y="8"/>
                    <a:pt x="19" y="4"/>
                  </a:cubicBezTo>
                  <a:cubicBezTo>
                    <a:pt x="19" y="4"/>
                    <a:pt x="19" y="4"/>
                    <a:pt x="19" y="4"/>
                  </a:cubicBezTo>
                  <a:cubicBezTo>
                    <a:pt x="20" y="3"/>
                    <a:pt x="20" y="3"/>
                    <a:pt x="19" y="2"/>
                  </a:cubicBezTo>
                  <a:cubicBezTo>
                    <a:pt x="18" y="2"/>
                    <a:pt x="17" y="2"/>
                    <a:pt x="16" y="2"/>
                  </a:cubicBezTo>
                  <a:cubicBezTo>
                    <a:pt x="14" y="1"/>
                    <a:pt x="13" y="0"/>
                    <a:pt x="12" y="0"/>
                  </a:cubicBezTo>
                  <a:cubicBezTo>
                    <a:pt x="10" y="0"/>
                    <a:pt x="9" y="0"/>
                    <a:pt x="8" y="0"/>
                  </a:cubicBezTo>
                  <a:cubicBezTo>
                    <a:pt x="7" y="0"/>
                    <a:pt x="5" y="0"/>
                    <a:pt x="4" y="1"/>
                  </a:cubicBezTo>
                  <a:cubicBezTo>
                    <a:pt x="3" y="1"/>
                    <a:pt x="3" y="1"/>
                    <a:pt x="3" y="3"/>
                  </a:cubicBezTo>
                  <a:cubicBezTo>
                    <a:pt x="2" y="8"/>
                    <a:pt x="3" y="12"/>
                    <a:pt x="3" y="17"/>
                  </a:cubicBezTo>
                  <a:cubicBezTo>
                    <a:pt x="3" y="19"/>
                    <a:pt x="2" y="22"/>
                    <a:pt x="2" y="24"/>
                  </a:cubicBezTo>
                  <a:cubicBezTo>
                    <a:pt x="2" y="26"/>
                    <a:pt x="2" y="28"/>
                    <a:pt x="2" y="31"/>
                  </a:cubicBezTo>
                  <a:cubicBezTo>
                    <a:pt x="2" y="33"/>
                    <a:pt x="1" y="35"/>
                    <a:pt x="1" y="38"/>
                  </a:cubicBezTo>
                  <a:cubicBezTo>
                    <a:pt x="1" y="40"/>
                    <a:pt x="1" y="42"/>
                    <a:pt x="0" y="4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35" name="Freeform 347">
              <a:extLst>
                <a:ext uri="{FF2B5EF4-FFF2-40B4-BE49-F238E27FC236}">
                  <a16:creationId xmlns:a16="http://schemas.microsoft.com/office/drawing/2014/main" id="{43F2008C-3899-4958-86F1-BB10228E94C9}"/>
                </a:ext>
              </a:extLst>
            </p:cNvPr>
            <p:cNvSpPr>
              <a:spLocks/>
            </p:cNvSpPr>
            <p:nvPr/>
          </p:nvSpPr>
          <p:spPr bwMode="auto">
            <a:xfrm>
              <a:off x="9120188" y="2324100"/>
              <a:ext cx="84138" cy="190500"/>
            </a:xfrm>
            <a:custGeom>
              <a:avLst/>
              <a:gdLst>
                <a:gd name="T0" fmla="*/ 0 w 21"/>
                <a:gd name="T1" fmla="*/ 44 h 48"/>
                <a:gd name="T2" fmla="*/ 1 w 21"/>
                <a:gd name="T3" fmla="*/ 47 h 48"/>
                <a:gd name="T4" fmla="*/ 4 w 21"/>
                <a:gd name="T5" fmla="*/ 48 h 48"/>
                <a:gd name="T6" fmla="*/ 8 w 21"/>
                <a:gd name="T7" fmla="*/ 48 h 48"/>
                <a:gd name="T8" fmla="*/ 13 w 21"/>
                <a:gd name="T9" fmla="*/ 48 h 48"/>
                <a:gd name="T10" fmla="*/ 17 w 21"/>
                <a:gd name="T11" fmla="*/ 48 h 48"/>
                <a:gd name="T12" fmla="*/ 19 w 21"/>
                <a:gd name="T13" fmla="*/ 48 h 48"/>
                <a:gd name="T14" fmla="*/ 21 w 21"/>
                <a:gd name="T15" fmla="*/ 48 h 48"/>
                <a:gd name="T16" fmla="*/ 21 w 21"/>
                <a:gd name="T17" fmla="*/ 47 h 48"/>
                <a:gd name="T18" fmla="*/ 20 w 21"/>
                <a:gd name="T19" fmla="*/ 43 h 48"/>
                <a:gd name="T20" fmla="*/ 20 w 21"/>
                <a:gd name="T21" fmla="*/ 37 h 48"/>
                <a:gd name="T22" fmla="*/ 19 w 21"/>
                <a:gd name="T23" fmla="*/ 26 h 48"/>
                <a:gd name="T24" fmla="*/ 20 w 21"/>
                <a:gd name="T25" fmla="*/ 21 h 48"/>
                <a:gd name="T26" fmla="*/ 19 w 21"/>
                <a:gd name="T27" fmla="*/ 15 h 48"/>
                <a:gd name="T28" fmla="*/ 19 w 21"/>
                <a:gd name="T29" fmla="*/ 4 h 48"/>
                <a:gd name="T30" fmla="*/ 19 w 21"/>
                <a:gd name="T31" fmla="*/ 4 h 48"/>
                <a:gd name="T32" fmla="*/ 19 w 21"/>
                <a:gd name="T33" fmla="*/ 2 h 48"/>
                <a:gd name="T34" fmla="*/ 16 w 21"/>
                <a:gd name="T35" fmla="*/ 2 h 48"/>
                <a:gd name="T36" fmla="*/ 12 w 21"/>
                <a:gd name="T37" fmla="*/ 0 h 48"/>
                <a:gd name="T38" fmla="*/ 8 w 21"/>
                <a:gd name="T39" fmla="*/ 0 h 48"/>
                <a:gd name="T40" fmla="*/ 4 w 21"/>
                <a:gd name="T41" fmla="*/ 1 h 48"/>
                <a:gd name="T42" fmla="*/ 3 w 21"/>
                <a:gd name="T43" fmla="*/ 3 h 48"/>
                <a:gd name="T44" fmla="*/ 3 w 21"/>
                <a:gd name="T45" fmla="*/ 17 h 48"/>
                <a:gd name="T46" fmla="*/ 2 w 21"/>
                <a:gd name="T47" fmla="*/ 24 h 48"/>
                <a:gd name="T48" fmla="*/ 2 w 21"/>
                <a:gd name="T49" fmla="*/ 31 h 48"/>
                <a:gd name="T50" fmla="*/ 1 w 21"/>
                <a:gd name="T51" fmla="*/ 38 h 48"/>
                <a:gd name="T52" fmla="*/ 0 w 21"/>
                <a:gd name="T53"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48">
                  <a:moveTo>
                    <a:pt x="0" y="44"/>
                  </a:moveTo>
                  <a:cubicBezTo>
                    <a:pt x="0" y="45"/>
                    <a:pt x="0" y="46"/>
                    <a:pt x="1" y="47"/>
                  </a:cubicBezTo>
                  <a:cubicBezTo>
                    <a:pt x="2" y="47"/>
                    <a:pt x="3" y="48"/>
                    <a:pt x="4" y="48"/>
                  </a:cubicBezTo>
                  <a:cubicBezTo>
                    <a:pt x="5" y="48"/>
                    <a:pt x="7" y="48"/>
                    <a:pt x="8" y="48"/>
                  </a:cubicBezTo>
                  <a:cubicBezTo>
                    <a:pt x="10" y="48"/>
                    <a:pt x="11" y="48"/>
                    <a:pt x="13" y="48"/>
                  </a:cubicBezTo>
                  <a:cubicBezTo>
                    <a:pt x="14" y="48"/>
                    <a:pt x="16" y="48"/>
                    <a:pt x="17" y="48"/>
                  </a:cubicBezTo>
                  <a:cubicBezTo>
                    <a:pt x="18" y="48"/>
                    <a:pt x="19" y="48"/>
                    <a:pt x="19" y="48"/>
                  </a:cubicBezTo>
                  <a:cubicBezTo>
                    <a:pt x="20" y="48"/>
                    <a:pt x="20" y="48"/>
                    <a:pt x="21" y="48"/>
                  </a:cubicBezTo>
                  <a:cubicBezTo>
                    <a:pt x="21" y="48"/>
                    <a:pt x="21" y="48"/>
                    <a:pt x="21" y="47"/>
                  </a:cubicBezTo>
                  <a:cubicBezTo>
                    <a:pt x="21" y="46"/>
                    <a:pt x="20" y="44"/>
                    <a:pt x="20" y="43"/>
                  </a:cubicBezTo>
                  <a:cubicBezTo>
                    <a:pt x="20" y="41"/>
                    <a:pt x="20" y="39"/>
                    <a:pt x="20" y="37"/>
                  </a:cubicBezTo>
                  <a:cubicBezTo>
                    <a:pt x="20" y="34"/>
                    <a:pt x="19" y="30"/>
                    <a:pt x="19" y="26"/>
                  </a:cubicBezTo>
                  <a:cubicBezTo>
                    <a:pt x="19" y="24"/>
                    <a:pt x="20" y="23"/>
                    <a:pt x="20" y="21"/>
                  </a:cubicBezTo>
                  <a:cubicBezTo>
                    <a:pt x="20" y="19"/>
                    <a:pt x="19" y="17"/>
                    <a:pt x="19" y="15"/>
                  </a:cubicBezTo>
                  <a:cubicBezTo>
                    <a:pt x="19" y="12"/>
                    <a:pt x="19" y="8"/>
                    <a:pt x="19" y="4"/>
                  </a:cubicBezTo>
                  <a:cubicBezTo>
                    <a:pt x="19" y="4"/>
                    <a:pt x="19" y="4"/>
                    <a:pt x="19" y="4"/>
                  </a:cubicBezTo>
                  <a:cubicBezTo>
                    <a:pt x="20" y="3"/>
                    <a:pt x="20" y="3"/>
                    <a:pt x="19" y="2"/>
                  </a:cubicBezTo>
                  <a:cubicBezTo>
                    <a:pt x="18" y="2"/>
                    <a:pt x="17" y="2"/>
                    <a:pt x="16" y="2"/>
                  </a:cubicBezTo>
                  <a:cubicBezTo>
                    <a:pt x="14" y="1"/>
                    <a:pt x="13" y="0"/>
                    <a:pt x="12" y="0"/>
                  </a:cubicBezTo>
                  <a:cubicBezTo>
                    <a:pt x="10" y="0"/>
                    <a:pt x="9" y="0"/>
                    <a:pt x="8" y="0"/>
                  </a:cubicBezTo>
                  <a:cubicBezTo>
                    <a:pt x="7" y="0"/>
                    <a:pt x="5" y="0"/>
                    <a:pt x="4" y="1"/>
                  </a:cubicBezTo>
                  <a:cubicBezTo>
                    <a:pt x="3" y="1"/>
                    <a:pt x="3" y="1"/>
                    <a:pt x="3" y="3"/>
                  </a:cubicBezTo>
                  <a:cubicBezTo>
                    <a:pt x="2" y="8"/>
                    <a:pt x="3" y="12"/>
                    <a:pt x="3" y="17"/>
                  </a:cubicBezTo>
                  <a:cubicBezTo>
                    <a:pt x="3" y="19"/>
                    <a:pt x="2" y="22"/>
                    <a:pt x="2" y="24"/>
                  </a:cubicBezTo>
                  <a:cubicBezTo>
                    <a:pt x="2" y="26"/>
                    <a:pt x="2" y="28"/>
                    <a:pt x="2" y="31"/>
                  </a:cubicBezTo>
                  <a:cubicBezTo>
                    <a:pt x="2" y="33"/>
                    <a:pt x="1" y="35"/>
                    <a:pt x="1" y="38"/>
                  </a:cubicBezTo>
                  <a:cubicBezTo>
                    <a:pt x="1" y="40"/>
                    <a:pt x="1" y="42"/>
                    <a:pt x="0" y="4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36" name="Freeform 348">
              <a:extLst>
                <a:ext uri="{FF2B5EF4-FFF2-40B4-BE49-F238E27FC236}">
                  <a16:creationId xmlns:a16="http://schemas.microsoft.com/office/drawing/2014/main" id="{A923E1EE-560F-4769-AC03-041078A6C92A}"/>
                </a:ext>
              </a:extLst>
            </p:cNvPr>
            <p:cNvSpPr>
              <a:spLocks/>
            </p:cNvSpPr>
            <p:nvPr/>
          </p:nvSpPr>
          <p:spPr bwMode="auto">
            <a:xfrm>
              <a:off x="8905876" y="1871663"/>
              <a:ext cx="501650" cy="500063"/>
            </a:xfrm>
            <a:custGeom>
              <a:avLst/>
              <a:gdLst>
                <a:gd name="T0" fmla="*/ 1 w 126"/>
                <a:gd name="T1" fmla="*/ 88 h 126"/>
                <a:gd name="T2" fmla="*/ 1 w 126"/>
                <a:gd name="T3" fmla="*/ 95 h 126"/>
                <a:gd name="T4" fmla="*/ 11 w 126"/>
                <a:gd name="T5" fmla="*/ 109 h 126"/>
                <a:gd name="T6" fmla="*/ 18 w 126"/>
                <a:gd name="T7" fmla="*/ 115 h 126"/>
                <a:gd name="T8" fmla="*/ 23 w 126"/>
                <a:gd name="T9" fmla="*/ 121 h 126"/>
                <a:gd name="T10" fmla="*/ 30 w 126"/>
                <a:gd name="T11" fmla="*/ 123 h 126"/>
                <a:gd name="T12" fmla="*/ 38 w 126"/>
                <a:gd name="T13" fmla="*/ 124 h 126"/>
                <a:gd name="T14" fmla="*/ 44 w 126"/>
                <a:gd name="T15" fmla="*/ 123 h 126"/>
                <a:gd name="T16" fmla="*/ 48 w 126"/>
                <a:gd name="T17" fmla="*/ 123 h 126"/>
                <a:gd name="T18" fmla="*/ 57 w 126"/>
                <a:gd name="T19" fmla="*/ 123 h 126"/>
                <a:gd name="T20" fmla="*/ 76 w 126"/>
                <a:gd name="T21" fmla="*/ 125 h 126"/>
                <a:gd name="T22" fmla="*/ 80 w 126"/>
                <a:gd name="T23" fmla="*/ 124 h 126"/>
                <a:gd name="T24" fmla="*/ 84 w 126"/>
                <a:gd name="T25" fmla="*/ 122 h 126"/>
                <a:gd name="T26" fmla="*/ 93 w 126"/>
                <a:gd name="T27" fmla="*/ 119 h 126"/>
                <a:gd name="T28" fmla="*/ 103 w 126"/>
                <a:gd name="T29" fmla="*/ 119 h 126"/>
                <a:gd name="T30" fmla="*/ 112 w 126"/>
                <a:gd name="T31" fmla="*/ 119 h 126"/>
                <a:gd name="T32" fmla="*/ 121 w 126"/>
                <a:gd name="T33" fmla="*/ 116 h 126"/>
                <a:gd name="T34" fmla="*/ 125 w 126"/>
                <a:gd name="T35" fmla="*/ 111 h 126"/>
                <a:gd name="T36" fmla="*/ 126 w 126"/>
                <a:gd name="T37" fmla="*/ 103 h 126"/>
                <a:gd name="T38" fmla="*/ 124 w 126"/>
                <a:gd name="T39" fmla="*/ 94 h 126"/>
                <a:gd name="T40" fmla="*/ 121 w 126"/>
                <a:gd name="T41" fmla="*/ 85 h 126"/>
                <a:gd name="T42" fmla="*/ 123 w 126"/>
                <a:gd name="T43" fmla="*/ 77 h 126"/>
                <a:gd name="T44" fmla="*/ 125 w 126"/>
                <a:gd name="T45" fmla="*/ 73 h 126"/>
                <a:gd name="T46" fmla="*/ 124 w 126"/>
                <a:gd name="T47" fmla="*/ 68 h 126"/>
                <a:gd name="T48" fmla="*/ 124 w 126"/>
                <a:gd name="T49" fmla="*/ 64 h 126"/>
                <a:gd name="T50" fmla="*/ 125 w 126"/>
                <a:gd name="T51" fmla="*/ 60 h 126"/>
                <a:gd name="T52" fmla="*/ 121 w 126"/>
                <a:gd name="T53" fmla="*/ 51 h 126"/>
                <a:gd name="T54" fmla="*/ 115 w 126"/>
                <a:gd name="T55" fmla="*/ 46 h 126"/>
                <a:gd name="T56" fmla="*/ 112 w 126"/>
                <a:gd name="T57" fmla="*/ 43 h 126"/>
                <a:gd name="T58" fmla="*/ 110 w 126"/>
                <a:gd name="T59" fmla="*/ 38 h 126"/>
                <a:gd name="T60" fmla="*/ 108 w 126"/>
                <a:gd name="T61" fmla="*/ 35 h 126"/>
                <a:gd name="T62" fmla="*/ 107 w 126"/>
                <a:gd name="T63" fmla="*/ 31 h 126"/>
                <a:gd name="T64" fmla="*/ 106 w 126"/>
                <a:gd name="T65" fmla="*/ 26 h 126"/>
                <a:gd name="T66" fmla="*/ 104 w 126"/>
                <a:gd name="T67" fmla="*/ 23 h 126"/>
                <a:gd name="T68" fmla="*/ 99 w 126"/>
                <a:gd name="T69" fmla="*/ 17 h 126"/>
                <a:gd name="T70" fmla="*/ 96 w 126"/>
                <a:gd name="T71" fmla="*/ 15 h 126"/>
                <a:gd name="T72" fmla="*/ 93 w 126"/>
                <a:gd name="T73" fmla="*/ 11 h 126"/>
                <a:gd name="T74" fmla="*/ 90 w 126"/>
                <a:gd name="T75" fmla="*/ 8 h 126"/>
                <a:gd name="T76" fmla="*/ 88 w 126"/>
                <a:gd name="T77" fmla="*/ 5 h 126"/>
                <a:gd name="T78" fmla="*/ 80 w 126"/>
                <a:gd name="T79" fmla="*/ 2 h 126"/>
                <a:gd name="T80" fmla="*/ 75 w 126"/>
                <a:gd name="T81" fmla="*/ 1 h 126"/>
                <a:gd name="T82" fmla="*/ 65 w 126"/>
                <a:gd name="T83" fmla="*/ 2 h 126"/>
                <a:gd name="T84" fmla="*/ 59 w 126"/>
                <a:gd name="T85" fmla="*/ 6 h 126"/>
                <a:gd name="T86" fmla="*/ 51 w 126"/>
                <a:gd name="T87" fmla="*/ 11 h 126"/>
                <a:gd name="T88" fmla="*/ 44 w 126"/>
                <a:gd name="T89" fmla="*/ 14 h 126"/>
                <a:gd name="T90" fmla="*/ 33 w 126"/>
                <a:gd name="T91" fmla="*/ 26 h 126"/>
                <a:gd name="T92" fmla="*/ 20 w 126"/>
                <a:gd name="T93" fmla="*/ 38 h 126"/>
                <a:gd name="T94" fmla="*/ 8 w 126"/>
                <a:gd name="T95" fmla="*/ 47 h 126"/>
                <a:gd name="T96" fmla="*/ 5 w 126"/>
                <a:gd name="T97" fmla="*/ 54 h 126"/>
                <a:gd name="T98" fmla="*/ 2 w 126"/>
                <a:gd name="T99" fmla="*/ 62 h 126"/>
                <a:gd name="T100" fmla="*/ 2 w 126"/>
                <a:gd name="T101" fmla="*/ 79 h 126"/>
                <a:gd name="T102" fmla="*/ 1 w 126"/>
                <a:gd name="T103" fmla="*/ 8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6" h="126">
                  <a:moveTo>
                    <a:pt x="1" y="88"/>
                  </a:moveTo>
                  <a:cubicBezTo>
                    <a:pt x="0" y="91"/>
                    <a:pt x="0" y="93"/>
                    <a:pt x="1" y="95"/>
                  </a:cubicBezTo>
                  <a:cubicBezTo>
                    <a:pt x="3" y="101"/>
                    <a:pt x="7" y="105"/>
                    <a:pt x="11" y="109"/>
                  </a:cubicBezTo>
                  <a:cubicBezTo>
                    <a:pt x="14" y="111"/>
                    <a:pt x="16" y="113"/>
                    <a:pt x="18" y="115"/>
                  </a:cubicBezTo>
                  <a:cubicBezTo>
                    <a:pt x="20" y="117"/>
                    <a:pt x="21" y="120"/>
                    <a:pt x="23" y="121"/>
                  </a:cubicBezTo>
                  <a:cubicBezTo>
                    <a:pt x="26" y="121"/>
                    <a:pt x="28" y="123"/>
                    <a:pt x="30" y="123"/>
                  </a:cubicBezTo>
                  <a:cubicBezTo>
                    <a:pt x="33" y="123"/>
                    <a:pt x="36" y="124"/>
                    <a:pt x="38" y="124"/>
                  </a:cubicBezTo>
                  <a:cubicBezTo>
                    <a:pt x="40" y="123"/>
                    <a:pt x="42" y="123"/>
                    <a:pt x="44" y="123"/>
                  </a:cubicBezTo>
                  <a:cubicBezTo>
                    <a:pt x="45" y="123"/>
                    <a:pt x="46" y="123"/>
                    <a:pt x="48" y="123"/>
                  </a:cubicBezTo>
                  <a:cubicBezTo>
                    <a:pt x="57" y="123"/>
                    <a:pt x="57" y="123"/>
                    <a:pt x="57" y="123"/>
                  </a:cubicBezTo>
                  <a:cubicBezTo>
                    <a:pt x="63" y="123"/>
                    <a:pt x="70" y="126"/>
                    <a:pt x="76" y="125"/>
                  </a:cubicBezTo>
                  <a:cubicBezTo>
                    <a:pt x="78" y="125"/>
                    <a:pt x="79" y="124"/>
                    <a:pt x="80" y="124"/>
                  </a:cubicBezTo>
                  <a:cubicBezTo>
                    <a:pt x="82" y="123"/>
                    <a:pt x="83" y="122"/>
                    <a:pt x="84" y="122"/>
                  </a:cubicBezTo>
                  <a:cubicBezTo>
                    <a:pt x="87" y="120"/>
                    <a:pt x="90" y="119"/>
                    <a:pt x="93" y="119"/>
                  </a:cubicBezTo>
                  <a:cubicBezTo>
                    <a:pt x="97" y="119"/>
                    <a:pt x="100" y="119"/>
                    <a:pt x="103" y="119"/>
                  </a:cubicBezTo>
                  <a:cubicBezTo>
                    <a:pt x="106" y="119"/>
                    <a:pt x="109" y="120"/>
                    <a:pt x="112" y="119"/>
                  </a:cubicBezTo>
                  <a:cubicBezTo>
                    <a:pt x="115" y="118"/>
                    <a:pt x="118" y="118"/>
                    <a:pt x="121" y="116"/>
                  </a:cubicBezTo>
                  <a:cubicBezTo>
                    <a:pt x="123" y="115"/>
                    <a:pt x="124" y="113"/>
                    <a:pt x="125" y="111"/>
                  </a:cubicBezTo>
                  <a:cubicBezTo>
                    <a:pt x="126" y="108"/>
                    <a:pt x="126" y="105"/>
                    <a:pt x="126" y="103"/>
                  </a:cubicBezTo>
                  <a:cubicBezTo>
                    <a:pt x="126" y="100"/>
                    <a:pt x="125" y="97"/>
                    <a:pt x="124" y="94"/>
                  </a:cubicBezTo>
                  <a:cubicBezTo>
                    <a:pt x="123" y="91"/>
                    <a:pt x="121" y="89"/>
                    <a:pt x="121" y="85"/>
                  </a:cubicBezTo>
                  <a:cubicBezTo>
                    <a:pt x="120" y="82"/>
                    <a:pt x="122" y="80"/>
                    <a:pt x="123" y="77"/>
                  </a:cubicBezTo>
                  <a:cubicBezTo>
                    <a:pt x="124" y="76"/>
                    <a:pt x="124" y="74"/>
                    <a:pt x="125" y="73"/>
                  </a:cubicBezTo>
                  <a:cubicBezTo>
                    <a:pt x="125" y="71"/>
                    <a:pt x="125" y="70"/>
                    <a:pt x="124" y="68"/>
                  </a:cubicBezTo>
                  <a:cubicBezTo>
                    <a:pt x="124" y="67"/>
                    <a:pt x="124" y="66"/>
                    <a:pt x="124" y="64"/>
                  </a:cubicBezTo>
                  <a:cubicBezTo>
                    <a:pt x="124" y="63"/>
                    <a:pt x="125" y="61"/>
                    <a:pt x="125" y="60"/>
                  </a:cubicBezTo>
                  <a:cubicBezTo>
                    <a:pt x="124" y="57"/>
                    <a:pt x="123" y="54"/>
                    <a:pt x="121" y="51"/>
                  </a:cubicBezTo>
                  <a:cubicBezTo>
                    <a:pt x="120" y="49"/>
                    <a:pt x="118" y="48"/>
                    <a:pt x="115" y="46"/>
                  </a:cubicBezTo>
                  <a:cubicBezTo>
                    <a:pt x="114" y="45"/>
                    <a:pt x="113" y="44"/>
                    <a:pt x="112" y="43"/>
                  </a:cubicBezTo>
                  <a:cubicBezTo>
                    <a:pt x="110" y="41"/>
                    <a:pt x="111" y="39"/>
                    <a:pt x="110" y="38"/>
                  </a:cubicBezTo>
                  <a:cubicBezTo>
                    <a:pt x="110" y="37"/>
                    <a:pt x="109" y="36"/>
                    <a:pt x="108" y="35"/>
                  </a:cubicBezTo>
                  <a:cubicBezTo>
                    <a:pt x="108" y="33"/>
                    <a:pt x="107" y="32"/>
                    <a:pt x="107" y="31"/>
                  </a:cubicBezTo>
                  <a:cubicBezTo>
                    <a:pt x="106" y="30"/>
                    <a:pt x="107" y="28"/>
                    <a:pt x="106" y="26"/>
                  </a:cubicBezTo>
                  <a:cubicBezTo>
                    <a:pt x="106" y="25"/>
                    <a:pt x="105" y="24"/>
                    <a:pt x="104" y="23"/>
                  </a:cubicBezTo>
                  <a:cubicBezTo>
                    <a:pt x="103" y="21"/>
                    <a:pt x="102" y="19"/>
                    <a:pt x="99" y="17"/>
                  </a:cubicBezTo>
                  <a:cubicBezTo>
                    <a:pt x="98" y="16"/>
                    <a:pt x="97" y="16"/>
                    <a:pt x="96" y="15"/>
                  </a:cubicBezTo>
                  <a:cubicBezTo>
                    <a:pt x="95" y="14"/>
                    <a:pt x="94" y="12"/>
                    <a:pt x="93" y="11"/>
                  </a:cubicBezTo>
                  <a:cubicBezTo>
                    <a:pt x="92" y="10"/>
                    <a:pt x="91" y="9"/>
                    <a:pt x="90" y="8"/>
                  </a:cubicBezTo>
                  <a:cubicBezTo>
                    <a:pt x="90" y="7"/>
                    <a:pt x="89" y="6"/>
                    <a:pt x="88" y="5"/>
                  </a:cubicBezTo>
                  <a:cubicBezTo>
                    <a:pt x="85" y="3"/>
                    <a:pt x="83" y="3"/>
                    <a:pt x="80" y="2"/>
                  </a:cubicBezTo>
                  <a:cubicBezTo>
                    <a:pt x="78" y="2"/>
                    <a:pt x="77" y="1"/>
                    <a:pt x="75" y="1"/>
                  </a:cubicBezTo>
                  <a:cubicBezTo>
                    <a:pt x="75" y="1"/>
                    <a:pt x="67" y="0"/>
                    <a:pt x="65" y="2"/>
                  </a:cubicBezTo>
                  <a:cubicBezTo>
                    <a:pt x="63" y="3"/>
                    <a:pt x="61" y="5"/>
                    <a:pt x="59" y="6"/>
                  </a:cubicBezTo>
                  <a:cubicBezTo>
                    <a:pt x="57" y="8"/>
                    <a:pt x="54" y="9"/>
                    <a:pt x="51" y="11"/>
                  </a:cubicBezTo>
                  <a:cubicBezTo>
                    <a:pt x="49" y="12"/>
                    <a:pt x="46" y="13"/>
                    <a:pt x="44" y="14"/>
                  </a:cubicBezTo>
                  <a:cubicBezTo>
                    <a:pt x="40" y="17"/>
                    <a:pt x="36" y="21"/>
                    <a:pt x="33" y="26"/>
                  </a:cubicBezTo>
                  <a:cubicBezTo>
                    <a:pt x="30" y="31"/>
                    <a:pt x="25" y="34"/>
                    <a:pt x="20" y="38"/>
                  </a:cubicBezTo>
                  <a:cubicBezTo>
                    <a:pt x="16" y="40"/>
                    <a:pt x="11" y="42"/>
                    <a:pt x="8" y="47"/>
                  </a:cubicBezTo>
                  <a:cubicBezTo>
                    <a:pt x="7" y="49"/>
                    <a:pt x="6" y="51"/>
                    <a:pt x="5" y="54"/>
                  </a:cubicBezTo>
                  <a:cubicBezTo>
                    <a:pt x="4" y="57"/>
                    <a:pt x="3" y="59"/>
                    <a:pt x="2" y="62"/>
                  </a:cubicBezTo>
                  <a:cubicBezTo>
                    <a:pt x="1" y="68"/>
                    <a:pt x="1" y="73"/>
                    <a:pt x="2" y="79"/>
                  </a:cubicBezTo>
                  <a:cubicBezTo>
                    <a:pt x="2" y="82"/>
                    <a:pt x="2" y="85"/>
                    <a:pt x="1" y="88"/>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37" name="Freeform 349">
              <a:extLst>
                <a:ext uri="{FF2B5EF4-FFF2-40B4-BE49-F238E27FC236}">
                  <a16:creationId xmlns:a16="http://schemas.microsoft.com/office/drawing/2014/main" id="{C0E15B72-07AB-4820-B8A1-A433CC466DB7}"/>
                </a:ext>
              </a:extLst>
            </p:cNvPr>
            <p:cNvSpPr>
              <a:spLocks/>
            </p:cNvSpPr>
            <p:nvPr/>
          </p:nvSpPr>
          <p:spPr bwMode="auto">
            <a:xfrm>
              <a:off x="8905876" y="1871663"/>
              <a:ext cx="501650" cy="500063"/>
            </a:xfrm>
            <a:custGeom>
              <a:avLst/>
              <a:gdLst>
                <a:gd name="T0" fmla="*/ 1 w 126"/>
                <a:gd name="T1" fmla="*/ 88 h 126"/>
                <a:gd name="T2" fmla="*/ 1 w 126"/>
                <a:gd name="T3" fmla="*/ 95 h 126"/>
                <a:gd name="T4" fmla="*/ 11 w 126"/>
                <a:gd name="T5" fmla="*/ 109 h 126"/>
                <a:gd name="T6" fmla="*/ 18 w 126"/>
                <a:gd name="T7" fmla="*/ 115 h 126"/>
                <a:gd name="T8" fmla="*/ 23 w 126"/>
                <a:gd name="T9" fmla="*/ 121 h 126"/>
                <a:gd name="T10" fmla="*/ 30 w 126"/>
                <a:gd name="T11" fmla="*/ 123 h 126"/>
                <a:gd name="T12" fmla="*/ 38 w 126"/>
                <a:gd name="T13" fmla="*/ 124 h 126"/>
                <a:gd name="T14" fmla="*/ 44 w 126"/>
                <a:gd name="T15" fmla="*/ 123 h 126"/>
                <a:gd name="T16" fmla="*/ 48 w 126"/>
                <a:gd name="T17" fmla="*/ 123 h 126"/>
                <a:gd name="T18" fmla="*/ 57 w 126"/>
                <a:gd name="T19" fmla="*/ 123 h 126"/>
                <a:gd name="T20" fmla="*/ 76 w 126"/>
                <a:gd name="T21" fmla="*/ 125 h 126"/>
                <a:gd name="T22" fmla="*/ 80 w 126"/>
                <a:gd name="T23" fmla="*/ 124 h 126"/>
                <a:gd name="T24" fmla="*/ 84 w 126"/>
                <a:gd name="T25" fmla="*/ 122 h 126"/>
                <a:gd name="T26" fmla="*/ 93 w 126"/>
                <a:gd name="T27" fmla="*/ 119 h 126"/>
                <a:gd name="T28" fmla="*/ 103 w 126"/>
                <a:gd name="T29" fmla="*/ 119 h 126"/>
                <a:gd name="T30" fmla="*/ 112 w 126"/>
                <a:gd name="T31" fmla="*/ 119 h 126"/>
                <a:gd name="T32" fmla="*/ 121 w 126"/>
                <a:gd name="T33" fmla="*/ 116 h 126"/>
                <a:gd name="T34" fmla="*/ 125 w 126"/>
                <a:gd name="T35" fmla="*/ 111 h 126"/>
                <a:gd name="T36" fmla="*/ 126 w 126"/>
                <a:gd name="T37" fmla="*/ 103 h 126"/>
                <a:gd name="T38" fmla="*/ 124 w 126"/>
                <a:gd name="T39" fmla="*/ 94 h 126"/>
                <a:gd name="T40" fmla="*/ 121 w 126"/>
                <a:gd name="T41" fmla="*/ 85 h 126"/>
                <a:gd name="T42" fmla="*/ 123 w 126"/>
                <a:gd name="T43" fmla="*/ 77 h 126"/>
                <a:gd name="T44" fmla="*/ 125 w 126"/>
                <a:gd name="T45" fmla="*/ 73 h 126"/>
                <a:gd name="T46" fmla="*/ 124 w 126"/>
                <a:gd name="T47" fmla="*/ 68 h 126"/>
                <a:gd name="T48" fmla="*/ 124 w 126"/>
                <a:gd name="T49" fmla="*/ 64 h 126"/>
                <a:gd name="T50" fmla="*/ 125 w 126"/>
                <a:gd name="T51" fmla="*/ 60 h 126"/>
                <a:gd name="T52" fmla="*/ 121 w 126"/>
                <a:gd name="T53" fmla="*/ 51 h 126"/>
                <a:gd name="T54" fmla="*/ 115 w 126"/>
                <a:gd name="T55" fmla="*/ 46 h 126"/>
                <a:gd name="T56" fmla="*/ 112 w 126"/>
                <a:gd name="T57" fmla="*/ 43 h 126"/>
                <a:gd name="T58" fmla="*/ 110 w 126"/>
                <a:gd name="T59" fmla="*/ 38 h 126"/>
                <a:gd name="T60" fmla="*/ 108 w 126"/>
                <a:gd name="T61" fmla="*/ 35 h 126"/>
                <a:gd name="T62" fmla="*/ 107 w 126"/>
                <a:gd name="T63" fmla="*/ 31 h 126"/>
                <a:gd name="T64" fmla="*/ 106 w 126"/>
                <a:gd name="T65" fmla="*/ 26 h 126"/>
                <a:gd name="T66" fmla="*/ 104 w 126"/>
                <a:gd name="T67" fmla="*/ 23 h 126"/>
                <a:gd name="T68" fmla="*/ 99 w 126"/>
                <a:gd name="T69" fmla="*/ 17 h 126"/>
                <a:gd name="T70" fmla="*/ 96 w 126"/>
                <a:gd name="T71" fmla="*/ 15 h 126"/>
                <a:gd name="T72" fmla="*/ 93 w 126"/>
                <a:gd name="T73" fmla="*/ 11 h 126"/>
                <a:gd name="T74" fmla="*/ 90 w 126"/>
                <a:gd name="T75" fmla="*/ 8 h 126"/>
                <a:gd name="T76" fmla="*/ 88 w 126"/>
                <a:gd name="T77" fmla="*/ 5 h 126"/>
                <a:gd name="T78" fmla="*/ 80 w 126"/>
                <a:gd name="T79" fmla="*/ 2 h 126"/>
                <a:gd name="T80" fmla="*/ 75 w 126"/>
                <a:gd name="T81" fmla="*/ 1 h 126"/>
                <a:gd name="T82" fmla="*/ 65 w 126"/>
                <a:gd name="T83" fmla="*/ 2 h 126"/>
                <a:gd name="T84" fmla="*/ 59 w 126"/>
                <a:gd name="T85" fmla="*/ 6 h 126"/>
                <a:gd name="T86" fmla="*/ 51 w 126"/>
                <a:gd name="T87" fmla="*/ 11 h 126"/>
                <a:gd name="T88" fmla="*/ 44 w 126"/>
                <a:gd name="T89" fmla="*/ 14 h 126"/>
                <a:gd name="T90" fmla="*/ 33 w 126"/>
                <a:gd name="T91" fmla="*/ 26 h 126"/>
                <a:gd name="T92" fmla="*/ 20 w 126"/>
                <a:gd name="T93" fmla="*/ 38 h 126"/>
                <a:gd name="T94" fmla="*/ 8 w 126"/>
                <a:gd name="T95" fmla="*/ 47 h 126"/>
                <a:gd name="T96" fmla="*/ 5 w 126"/>
                <a:gd name="T97" fmla="*/ 54 h 126"/>
                <a:gd name="T98" fmla="*/ 2 w 126"/>
                <a:gd name="T99" fmla="*/ 62 h 126"/>
                <a:gd name="T100" fmla="*/ 2 w 126"/>
                <a:gd name="T101" fmla="*/ 79 h 126"/>
                <a:gd name="T102" fmla="*/ 1 w 126"/>
                <a:gd name="T103" fmla="*/ 8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6" h="126">
                  <a:moveTo>
                    <a:pt x="1" y="88"/>
                  </a:moveTo>
                  <a:cubicBezTo>
                    <a:pt x="0" y="91"/>
                    <a:pt x="0" y="93"/>
                    <a:pt x="1" y="95"/>
                  </a:cubicBezTo>
                  <a:cubicBezTo>
                    <a:pt x="3" y="101"/>
                    <a:pt x="7" y="105"/>
                    <a:pt x="11" y="109"/>
                  </a:cubicBezTo>
                  <a:cubicBezTo>
                    <a:pt x="14" y="111"/>
                    <a:pt x="16" y="113"/>
                    <a:pt x="18" y="115"/>
                  </a:cubicBezTo>
                  <a:cubicBezTo>
                    <a:pt x="20" y="117"/>
                    <a:pt x="21" y="120"/>
                    <a:pt x="23" y="121"/>
                  </a:cubicBezTo>
                  <a:cubicBezTo>
                    <a:pt x="26" y="121"/>
                    <a:pt x="28" y="123"/>
                    <a:pt x="30" y="123"/>
                  </a:cubicBezTo>
                  <a:cubicBezTo>
                    <a:pt x="33" y="123"/>
                    <a:pt x="36" y="124"/>
                    <a:pt x="38" y="124"/>
                  </a:cubicBezTo>
                  <a:cubicBezTo>
                    <a:pt x="40" y="123"/>
                    <a:pt x="42" y="123"/>
                    <a:pt x="44" y="123"/>
                  </a:cubicBezTo>
                  <a:cubicBezTo>
                    <a:pt x="45" y="123"/>
                    <a:pt x="46" y="123"/>
                    <a:pt x="48" y="123"/>
                  </a:cubicBezTo>
                  <a:cubicBezTo>
                    <a:pt x="57" y="123"/>
                    <a:pt x="57" y="123"/>
                    <a:pt x="57" y="123"/>
                  </a:cubicBezTo>
                  <a:cubicBezTo>
                    <a:pt x="63" y="123"/>
                    <a:pt x="70" y="126"/>
                    <a:pt x="76" y="125"/>
                  </a:cubicBezTo>
                  <a:cubicBezTo>
                    <a:pt x="78" y="125"/>
                    <a:pt x="79" y="124"/>
                    <a:pt x="80" y="124"/>
                  </a:cubicBezTo>
                  <a:cubicBezTo>
                    <a:pt x="82" y="123"/>
                    <a:pt x="83" y="122"/>
                    <a:pt x="84" y="122"/>
                  </a:cubicBezTo>
                  <a:cubicBezTo>
                    <a:pt x="87" y="120"/>
                    <a:pt x="90" y="119"/>
                    <a:pt x="93" y="119"/>
                  </a:cubicBezTo>
                  <a:cubicBezTo>
                    <a:pt x="97" y="119"/>
                    <a:pt x="100" y="119"/>
                    <a:pt x="103" y="119"/>
                  </a:cubicBezTo>
                  <a:cubicBezTo>
                    <a:pt x="106" y="119"/>
                    <a:pt x="109" y="120"/>
                    <a:pt x="112" y="119"/>
                  </a:cubicBezTo>
                  <a:cubicBezTo>
                    <a:pt x="115" y="118"/>
                    <a:pt x="118" y="118"/>
                    <a:pt x="121" y="116"/>
                  </a:cubicBezTo>
                  <a:cubicBezTo>
                    <a:pt x="123" y="115"/>
                    <a:pt x="124" y="113"/>
                    <a:pt x="125" y="111"/>
                  </a:cubicBezTo>
                  <a:cubicBezTo>
                    <a:pt x="126" y="108"/>
                    <a:pt x="126" y="105"/>
                    <a:pt x="126" y="103"/>
                  </a:cubicBezTo>
                  <a:cubicBezTo>
                    <a:pt x="126" y="100"/>
                    <a:pt x="125" y="97"/>
                    <a:pt x="124" y="94"/>
                  </a:cubicBezTo>
                  <a:cubicBezTo>
                    <a:pt x="123" y="91"/>
                    <a:pt x="121" y="89"/>
                    <a:pt x="121" y="85"/>
                  </a:cubicBezTo>
                  <a:cubicBezTo>
                    <a:pt x="120" y="82"/>
                    <a:pt x="122" y="80"/>
                    <a:pt x="123" y="77"/>
                  </a:cubicBezTo>
                  <a:cubicBezTo>
                    <a:pt x="124" y="76"/>
                    <a:pt x="124" y="74"/>
                    <a:pt x="125" y="73"/>
                  </a:cubicBezTo>
                  <a:cubicBezTo>
                    <a:pt x="125" y="71"/>
                    <a:pt x="125" y="70"/>
                    <a:pt x="124" y="68"/>
                  </a:cubicBezTo>
                  <a:cubicBezTo>
                    <a:pt x="124" y="67"/>
                    <a:pt x="124" y="66"/>
                    <a:pt x="124" y="64"/>
                  </a:cubicBezTo>
                  <a:cubicBezTo>
                    <a:pt x="124" y="63"/>
                    <a:pt x="125" y="61"/>
                    <a:pt x="125" y="60"/>
                  </a:cubicBezTo>
                  <a:cubicBezTo>
                    <a:pt x="124" y="57"/>
                    <a:pt x="123" y="54"/>
                    <a:pt x="121" y="51"/>
                  </a:cubicBezTo>
                  <a:cubicBezTo>
                    <a:pt x="120" y="49"/>
                    <a:pt x="118" y="48"/>
                    <a:pt x="115" y="46"/>
                  </a:cubicBezTo>
                  <a:cubicBezTo>
                    <a:pt x="114" y="45"/>
                    <a:pt x="113" y="44"/>
                    <a:pt x="112" y="43"/>
                  </a:cubicBezTo>
                  <a:cubicBezTo>
                    <a:pt x="110" y="41"/>
                    <a:pt x="111" y="39"/>
                    <a:pt x="110" y="38"/>
                  </a:cubicBezTo>
                  <a:cubicBezTo>
                    <a:pt x="110" y="37"/>
                    <a:pt x="109" y="36"/>
                    <a:pt x="108" y="35"/>
                  </a:cubicBezTo>
                  <a:cubicBezTo>
                    <a:pt x="108" y="33"/>
                    <a:pt x="107" y="32"/>
                    <a:pt x="107" y="31"/>
                  </a:cubicBezTo>
                  <a:cubicBezTo>
                    <a:pt x="106" y="30"/>
                    <a:pt x="107" y="28"/>
                    <a:pt x="106" y="26"/>
                  </a:cubicBezTo>
                  <a:cubicBezTo>
                    <a:pt x="106" y="25"/>
                    <a:pt x="105" y="24"/>
                    <a:pt x="104" y="23"/>
                  </a:cubicBezTo>
                  <a:cubicBezTo>
                    <a:pt x="103" y="21"/>
                    <a:pt x="102" y="19"/>
                    <a:pt x="99" y="17"/>
                  </a:cubicBezTo>
                  <a:cubicBezTo>
                    <a:pt x="98" y="16"/>
                    <a:pt x="97" y="16"/>
                    <a:pt x="96" y="15"/>
                  </a:cubicBezTo>
                  <a:cubicBezTo>
                    <a:pt x="95" y="14"/>
                    <a:pt x="94" y="12"/>
                    <a:pt x="93" y="11"/>
                  </a:cubicBezTo>
                  <a:cubicBezTo>
                    <a:pt x="92" y="10"/>
                    <a:pt x="91" y="9"/>
                    <a:pt x="90" y="8"/>
                  </a:cubicBezTo>
                  <a:cubicBezTo>
                    <a:pt x="90" y="7"/>
                    <a:pt x="89" y="6"/>
                    <a:pt x="88" y="5"/>
                  </a:cubicBezTo>
                  <a:cubicBezTo>
                    <a:pt x="85" y="3"/>
                    <a:pt x="83" y="3"/>
                    <a:pt x="80" y="2"/>
                  </a:cubicBezTo>
                  <a:cubicBezTo>
                    <a:pt x="78" y="2"/>
                    <a:pt x="77" y="1"/>
                    <a:pt x="75" y="1"/>
                  </a:cubicBezTo>
                  <a:cubicBezTo>
                    <a:pt x="75" y="1"/>
                    <a:pt x="67" y="0"/>
                    <a:pt x="65" y="2"/>
                  </a:cubicBezTo>
                  <a:cubicBezTo>
                    <a:pt x="63" y="3"/>
                    <a:pt x="61" y="5"/>
                    <a:pt x="59" y="6"/>
                  </a:cubicBezTo>
                  <a:cubicBezTo>
                    <a:pt x="57" y="8"/>
                    <a:pt x="54" y="9"/>
                    <a:pt x="51" y="11"/>
                  </a:cubicBezTo>
                  <a:cubicBezTo>
                    <a:pt x="49" y="12"/>
                    <a:pt x="46" y="13"/>
                    <a:pt x="44" y="14"/>
                  </a:cubicBezTo>
                  <a:cubicBezTo>
                    <a:pt x="40" y="17"/>
                    <a:pt x="36" y="21"/>
                    <a:pt x="33" y="26"/>
                  </a:cubicBezTo>
                  <a:cubicBezTo>
                    <a:pt x="30" y="31"/>
                    <a:pt x="25" y="34"/>
                    <a:pt x="20" y="38"/>
                  </a:cubicBezTo>
                  <a:cubicBezTo>
                    <a:pt x="16" y="40"/>
                    <a:pt x="11" y="42"/>
                    <a:pt x="8" y="47"/>
                  </a:cubicBezTo>
                  <a:cubicBezTo>
                    <a:pt x="7" y="49"/>
                    <a:pt x="6" y="51"/>
                    <a:pt x="5" y="54"/>
                  </a:cubicBezTo>
                  <a:cubicBezTo>
                    <a:pt x="4" y="57"/>
                    <a:pt x="3" y="59"/>
                    <a:pt x="2" y="62"/>
                  </a:cubicBezTo>
                  <a:cubicBezTo>
                    <a:pt x="1" y="68"/>
                    <a:pt x="1" y="73"/>
                    <a:pt x="2" y="79"/>
                  </a:cubicBezTo>
                  <a:cubicBezTo>
                    <a:pt x="2" y="82"/>
                    <a:pt x="2" y="85"/>
                    <a:pt x="1" y="88"/>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38" name="Freeform 350">
              <a:extLst>
                <a:ext uri="{FF2B5EF4-FFF2-40B4-BE49-F238E27FC236}">
                  <a16:creationId xmlns:a16="http://schemas.microsoft.com/office/drawing/2014/main" id="{DBD132F9-F160-438A-8E87-EA593103A490}"/>
                </a:ext>
              </a:extLst>
            </p:cNvPr>
            <p:cNvSpPr>
              <a:spLocks/>
            </p:cNvSpPr>
            <p:nvPr/>
          </p:nvSpPr>
          <p:spPr bwMode="auto">
            <a:xfrm>
              <a:off x="8628063" y="2427288"/>
              <a:ext cx="47625" cy="166688"/>
            </a:xfrm>
            <a:custGeom>
              <a:avLst/>
              <a:gdLst>
                <a:gd name="T0" fmla="*/ 12 w 12"/>
                <a:gd name="T1" fmla="*/ 37 h 42"/>
                <a:gd name="T2" fmla="*/ 11 w 12"/>
                <a:gd name="T3" fmla="*/ 32 h 42"/>
                <a:gd name="T4" fmla="*/ 11 w 12"/>
                <a:gd name="T5" fmla="*/ 23 h 42"/>
                <a:gd name="T6" fmla="*/ 11 w 12"/>
                <a:gd name="T7" fmla="*/ 18 h 42"/>
                <a:gd name="T8" fmla="*/ 11 w 12"/>
                <a:gd name="T9" fmla="*/ 13 h 42"/>
                <a:gd name="T10" fmla="*/ 11 w 12"/>
                <a:gd name="T11" fmla="*/ 4 h 42"/>
                <a:gd name="T12" fmla="*/ 11 w 12"/>
                <a:gd name="T13" fmla="*/ 3 h 42"/>
                <a:gd name="T14" fmla="*/ 11 w 12"/>
                <a:gd name="T15" fmla="*/ 2 h 42"/>
                <a:gd name="T16" fmla="*/ 9 w 12"/>
                <a:gd name="T17" fmla="*/ 2 h 42"/>
                <a:gd name="T18" fmla="*/ 7 w 12"/>
                <a:gd name="T19" fmla="*/ 0 h 42"/>
                <a:gd name="T20" fmla="*/ 5 w 12"/>
                <a:gd name="T21" fmla="*/ 0 h 42"/>
                <a:gd name="T22" fmla="*/ 3 w 12"/>
                <a:gd name="T23" fmla="*/ 1 h 42"/>
                <a:gd name="T24" fmla="*/ 2 w 12"/>
                <a:gd name="T25" fmla="*/ 3 h 42"/>
                <a:gd name="T26" fmla="*/ 2 w 12"/>
                <a:gd name="T27" fmla="*/ 15 h 42"/>
                <a:gd name="T28" fmla="*/ 2 w 12"/>
                <a:gd name="T29" fmla="*/ 21 h 42"/>
                <a:gd name="T30" fmla="*/ 1 w 12"/>
                <a:gd name="T31" fmla="*/ 26 h 42"/>
                <a:gd name="T32" fmla="*/ 1 w 12"/>
                <a:gd name="T33" fmla="*/ 32 h 42"/>
                <a:gd name="T34" fmla="*/ 1 w 12"/>
                <a:gd name="T35" fmla="*/ 38 h 42"/>
                <a:gd name="T36" fmla="*/ 1 w 12"/>
                <a:gd name="T37" fmla="*/ 40 h 42"/>
                <a:gd name="T38" fmla="*/ 3 w 12"/>
                <a:gd name="T39" fmla="*/ 41 h 42"/>
                <a:gd name="T40" fmla="*/ 5 w 12"/>
                <a:gd name="T41" fmla="*/ 42 h 42"/>
                <a:gd name="T42" fmla="*/ 8 w 12"/>
                <a:gd name="T43" fmla="*/ 42 h 42"/>
                <a:gd name="T44" fmla="*/ 10 w 12"/>
                <a:gd name="T45" fmla="*/ 41 h 42"/>
                <a:gd name="T46" fmla="*/ 11 w 12"/>
                <a:gd name="T47" fmla="*/ 41 h 42"/>
                <a:gd name="T48" fmla="*/ 12 w 12"/>
                <a:gd name="T49" fmla="*/ 42 h 42"/>
                <a:gd name="T50" fmla="*/ 12 w 12"/>
                <a:gd name="T51" fmla="*/ 41 h 42"/>
                <a:gd name="T52" fmla="*/ 12 w 12"/>
                <a:gd name="T53" fmla="*/ 3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 h="42">
                  <a:moveTo>
                    <a:pt x="12" y="37"/>
                  </a:moveTo>
                  <a:cubicBezTo>
                    <a:pt x="11" y="35"/>
                    <a:pt x="11" y="34"/>
                    <a:pt x="11" y="32"/>
                  </a:cubicBezTo>
                  <a:cubicBezTo>
                    <a:pt x="11" y="29"/>
                    <a:pt x="11" y="26"/>
                    <a:pt x="11" y="23"/>
                  </a:cubicBezTo>
                  <a:cubicBezTo>
                    <a:pt x="11" y="21"/>
                    <a:pt x="11" y="20"/>
                    <a:pt x="11" y="18"/>
                  </a:cubicBezTo>
                  <a:cubicBezTo>
                    <a:pt x="11" y="16"/>
                    <a:pt x="11" y="15"/>
                    <a:pt x="11" y="13"/>
                  </a:cubicBezTo>
                  <a:cubicBezTo>
                    <a:pt x="11" y="10"/>
                    <a:pt x="11" y="7"/>
                    <a:pt x="11" y="4"/>
                  </a:cubicBezTo>
                  <a:cubicBezTo>
                    <a:pt x="11" y="4"/>
                    <a:pt x="11" y="4"/>
                    <a:pt x="11" y="3"/>
                  </a:cubicBezTo>
                  <a:cubicBezTo>
                    <a:pt x="11" y="3"/>
                    <a:pt x="11" y="3"/>
                    <a:pt x="11" y="2"/>
                  </a:cubicBezTo>
                  <a:cubicBezTo>
                    <a:pt x="10" y="2"/>
                    <a:pt x="10" y="2"/>
                    <a:pt x="9" y="2"/>
                  </a:cubicBezTo>
                  <a:cubicBezTo>
                    <a:pt x="8" y="1"/>
                    <a:pt x="8" y="1"/>
                    <a:pt x="7" y="0"/>
                  </a:cubicBezTo>
                  <a:cubicBezTo>
                    <a:pt x="6" y="0"/>
                    <a:pt x="5" y="0"/>
                    <a:pt x="5" y="0"/>
                  </a:cubicBezTo>
                  <a:cubicBezTo>
                    <a:pt x="4" y="0"/>
                    <a:pt x="3" y="1"/>
                    <a:pt x="3" y="1"/>
                  </a:cubicBezTo>
                  <a:cubicBezTo>
                    <a:pt x="2" y="1"/>
                    <a:pt x="2" y="2"/>
                    <a:pt x="2" y="3"/>
                  </a:cubicBezTo>
                  <a:cubicBezTo>
                    <a:pt x="2" y="7"/>
                    <a:pt x="2" y="11"/>
                    <a:pt x="2" y="15"/>
                  </a:cubicBezTo>
                  <a:cubicBezTo>
                    <a:pt x="2" y="17"/>
                    <a:pt x="2" y="19"/>
                    <a:pt x="2" y="21"/>
                  </a:cubicBezTo>
                  <a:cubicBezTo>
                    <a:pt x="1" y="23"/>
                    <a:pt x="1" y="25"/>
                    <a:pt x="1" y="26"/>
                  </a:cubicBezTo>
                  <a:cubicBezTo>
                    <a:pt x="1" y="28"/>
                    <a:pt x="1" y="31"/>
                    <a:pt x="1" y="32"/>
                  </a:cubicBezTo>
                  <a:cubicBezTo>
                    <a:pt x="1" y="34"/>
                    <a:pt x="1" y="36"/>
                    <a:pt x="1" y="38"/>
                  </a:cubicBezTo>
                  <a:cubicBezTo>
                    <a:pt x="0" y="39"/>
                    <a:pt x="0" y="40"/>
                    <a:pt x="1" y="40"/>
                  </a:cubicBezTo>
                  <a:cubicBezTo>
                    <a:pt x="1" y="41"/>
                    <a:pt x="2" y="41"/>
                    <a:pt x="3" y="41"/>
                  </a:cubicBezTo>
                  <a:cubicBezTo>
                    <a:pt x="3" y="42"/>
                    <a:pt x="4" y="42"/>
                    <a:pt x="5" y="42"/>
                  </a:cubicBezTo>
                  <a:cubicBezTo>
                    <a:pt x="6" y="42"/>
                    <a:pt x="7" y="42"/>
                    <a:pt x="8" y="42"/>
                  </a:cubicBezTo>
                  <a:cubicBezTo>
                    <a:pt x="8" y="42"/>
                    <a:pt x="9" y="41"/>
                    <a:pt x="10" y="41"/>
                  </a:cubicBezTo>
                  <a:cubicBezTo>
                    <a:pt x="10" y="41"/>
                    <a:pt x="11" y="41"/>
                    <a:pt x="11" y="41"/>
                  </a:cubicBezTo>
                  <a:cubicBezTo>
                    <a:pt x="11" y="41"/>
                    <a:pt x="12" y="42"/>
                    <a:pt x="12" y="42"/>
                  </a:cubicBezTo>
                  <a:cubicBezTo>
                    <a:pt x="12" y="41"/>
                    <a:pt x="12" y="41"/>
                    <a:pt x="12" y="41"/>
                  </a:cubicBezTo>
                  <a:cubicBezTo>
                    <a:pt x="12" y="40"/>
                    <a:pt x="12" y="38"/>
                    <a:pt x="12" y="3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39" name="Freeform 351">
              <a:extLst>
                <a:ext uri="{FF2B5EF4-FFF2-40B4-BE49-F238E27FC236}">
                  <a16:creationId xmlns:a16="http://schemas.microsoft.com/office/drawing/2014/main" id="{9E45FE4D-5172-43C6-AD41-CEE3688B18E1}"/>
                </a:ext>
              </a:extLst>
            </p:cNvPr>
            <p:cNvSpPr>
              <a:spLocks/>
            </p:cNvSpPr>
            <p:nvPr/>
          </p:nvSpPr>
          <p:spPr bwMode="auto">
            <a:xfrm>
              <a:off x="8628063" y="2427288"/>
              <a:ext cx="47625" cy="166688"/>
            </a:xfrm>
            <a:custGeom>
              <a:avLst/>
              <a:gdLst>
                <a:gd name="T0" fmla="*/ 12 w 12"/>
                <a:gd name="T1" fmla="*/ 37 h 42"/>
                <a:gd name="T2" fmla="*/ 11 w 12"/>
                <a:gd name="T3" fmla="*/ 32 h 42"/>
                <a:gd name="T4" fmla="*/ 11 w 12"/>
                <a:gd name="T5" fmla="*/ 23 h 42"/>
                <a:gd name="T6" fmla="*/ 11 w 12"/>
                <a:gd name="T7" fmla="*/ 18 h 42"/>
                <a:gd name="T8" fmla="*/ 11 w 12"/>
                <a:gd name="T9" fmla="*/ 13 h 42"/>
                <a:gd name="T10" fmla="*/ 11 w 12"/>
                <a:gd name="T11" fmla="*/ 4 h 42"/>
                <a:gd name="T12" fmla="*/ 11 w 12"/>
                <a:gd name="T13" fmla="*/ 3 h 42"/>
                <a:gd name="T14" fmla="*/ 11 w 12"/>
                <a:gd name="T15" fmla="*/ 2 h 42"/>
                <a:gd name="T16" fmla="*/ 9 w 12"/>
                <a:gd name="T17" fmla="*/ 2 h 42"/>
                <a:gd name="T18" fmla="*/ 7 w 12"/>
                <a:gd name="T19" fmla="*/ 0 h 42"/>
                <a:gd name="T20" fmla="*/ 5 w 12"/>
                <a:gd name="T21" fmla="*/ 0 h 42"/>
                <a:gd name="T22" fmla="*/ 3 w 12"/>
                <a:gd name="T23" fmla="*/ 1 h 42"/>
                <a:gd name="T24" fmla="*/ 2 w 12"/>
                <a:gd name="T25" fmla="*/ 3 h 42"/>
                <a:gd name="T26" fmla="*/ 2 w 12"/>
                <a:gd name="T27" fmla="*/ 15 h 42"/>
                <a:gd name="T28" fmla="*/ 2 w 12"/>
                <a:gd name="T29" fmla="*/ 21 h 42"/>
                <a:gd name="T30" fmla="*/ 1 w 12"/>
                <a:gd name="T31" fmla="*/ 26 h 42"/>
                <a:gd name="T32" fmla="*/ 1 w 12"/>
                <a:gd name="T33" fmla="*/ 32 h 42"/>
                <a:gd name="T34" fmla="*/ 1 w 12"/>
                <a:gd name="T35" fmla="*/ 38 h 42"/>
                <a:gd name="T36" fmla="*/ 1 w 12"/>
                <a:gd name="T37" fmla="*/ 40 h 42"/>
                <a:gd name="T38" fmla="*/ 3 w 12"/>
                <a:gd name="T39" fmla="*/ 41 h 42"/>
                <a:gd name="T40" fmla="*/ 5 w 12"/>
                <a:gd name="T41" fmla="*/ 42 h 42"/>
                <a:gd name="T42" fmla="*/ 8 w 12"/>
                <a:gd name="T43" fmla="*/ 42 h 42"/>
                <a:gd name="T44" fmla="*/ 10 w 12"/>
                <a:gd name="T45" fmla="*/ 41 h 42"/>
                <a:gd name="T46" fmla="*/ 11 w 12"/>
                <a:gd name="T47" fmla="*/ 41 h 42"/>
                <a:gd name="T48" fmla="*/ 12 w 12"/>
                <a:gd name="T49" fmla="*/ 42 h 42"/>
                <a:gd name="T50" fmla="*/ 12 w 12"/>
                <a:gd name="T51" fmla="*/ 41 h 42"/>
                <a:gd name="T52" fmla="*/ 12 w 12"/>
                <a:gd name="T53" fmla="*/ 3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 h="42">
                  <a:moveTo>
                    <a:pt x="12" y="37"/>
                  </a:moveTo>
                  <a:cubicBezTo>
                    <a:pt x="11" y="35"/>
                    <a:pt x="11" y="34"/>
                    <a:pt x="11" y="32"/>
                  </a:cubicBezTo>
                  <a:cubicBezTo>
                    <a:pt x="11" y="29"/>
                    <a:pt x="11" y="26"/>
                    <a:pt x="11" y="23"/>
                  </a:cubicBezTo>
                  <a:cubicBezTo>
                    <a:pt x="11" y="21"/>
                    <a:pt x="11" y="20"/>
                    <a:pt x="11" y="18"/>
                  </a:cubicBezTo>
                  <a:cubicBezTo>
                    <a:pt x="11" y="16"/>
                    <a:pt x="11" y="15"/>
                    <a:pt x="11" y="13"/>
                  </a:cubicBezTo>
                  <a:cubicBezTo>
                    <a:pt x="11" y="10"/>
                    <a:pt x="11" y="7"/>
                    <a:pt x="11" y="4"/>
                  </a:cubicBezTo>
                  <a:cubicBezTo>
                    <a:pt x="11" y="4"/>
                    <a:pt x="11" y="4"/>
                    <a:pt x="11" y="3"/>
                  </a:cubicBezTo>
                  <a:cubicBezTo>
                    <a:pt x="11" y="3"/>
                    <a:pt x="11" y="3"/>
                    <a:pt x="11" y="2"/>
                  </a:cubicBezTo>
                  <a:cubicBezTo>
                    <a:pt x="10" y="2"/>
                    <a:pt x="10" y="2"/>
                    <a:pt x="9" y="2"/>
                  </a:cubicBezTo>
                  <a:cubicBezTo>
                    <a:pt x="8" y="1"/>
                    <a:pt x="8" y="1"/>
                    <a:pt x="7" y="0"/>
                  </a:cubicBezTo>
                  <a:cubicBezTo>
                    <a:pt x="6" y="0"/>
                    <a:pt x="5" y="0"/>
                    <a:pt x="5" y="0"/>
                  </a:cubicBezTo>
                  <a:cubicBezTo>
                    <a:pt x="4" y="0"/>
                    <a:pt x="3" y="1"/>
                    <a:pt x="3" y="1"/>
                  </a:cubicBezTo>
                  <a:cubicBezTo>
                    <a:pt x="2" y="1"/>
                    <a:pt x="2" y="2"/>
                    <a:pt x="2" y="3"/>
                  </a:cubicBezTo>
                  <a:cubicBezTo>
                    <a:pt x="2" y="7"/>
                    <a:pt x="2" y="11"/>
                    <a:pt x="2" y="15"/>
                  </a:cubicBezTo>
                  <a:cubicBezTo>
                    <a:pt x="2" y="17"/>
                    <a:pt x="2" y="19"/>
                    <a:pt x="2" y="21"/>
                  </a:cubicBezTo>
                  <a:cubicBezTo>
                    <a:pt x="1" y="23"/>
                    <a:pt x="1" y="25"/>
                    <a:pt x="1" y="26"/>
                  </a:cubicBezTo>
                  <a:cubicBezTo>
                    <a:pt x="1" y="28"/>
                    <a:pt x="1" y="31"/>
                    <a:pt x="1" y="32"/>
                  </a:cubicBezTo>
                  <a:cubicBezTo>
                    <a:pt x="1" y="34"/>
                    <a:pt x="1" y="36"/>
                    <a:pt x="1" y="38"/>
                  </a:cubicBezTo>
                  <a:cubicBezTo>
                    <a:pt x="0" y="39"/>
                    <a:pt x="0" y="40"/>
                    <a:pt x="1" y="40"/>
                  </a:cubicBezTo>
                  <a:cubicBezTo>
                    <a:pt x="1" y="41"/>
                    <a:pt x="2" y="41"/>
                    <a:pt x="3" y="41"/>
                  </a:cubicBezTo>
                  <a:cubicBezTo>
                    <a:pt x="3" y="42"/>
                    <a:pt x="4" y="42"/>
                    <a:pt x="5" y="42"/>
                  </a:cubicBezTo>
                  <a:cubicBezTo>
                    <a:pt x="6" y="42"/>
                    <a:pt x="7" y="42"/>
                    <a:pt x="8" y="42"/>
                  </a:cubicBezTo>
                  <a:cubicBezTo>
                    <a:pt x="8" y="42"/>
                    <a:pt x="9" y="41"/>
                    <a:pt x="10" y="41"/>
                  </a:cubicBezTo>
                  <a:cubicBezTo>
                    <a:pt x="10" y="41"/>
                    <a:pt x="11" y="41"/>
                    <a:pt x="11" y="41"/>
                  </a:cubicBezTo>
                  <a:cubicBezTo>
                    <a:pt x="11" y="41"/>
                    <a:pt x="12" y="42"/>
                    <a:pt x="12" y="42"/>
                  </a:cubicBezTo>
                  <a:cubicBezTo>
                    <a:pt x="12" y="41"/>
                    <a:pt x="12" y="41"/>
                    <a:pt x="12" y="41"/>
                  </a:cubicBezTo>
                  <a:cubicBezTo>
                    <a:pt x="12" y="40"/>
                    <a:pt x="12" y="38"/>
                    <a:pt x="12" y="3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40" name="Freeform 352">
              <a:extLst>
                <a:ext uri="{FF2B5EF4-FFF2-40B4-BE49-F238E27FC236}">
                  <a16:creationId xmlns:a16="http://schemas.microsoft.com/office/drawing/2014/main" id="{0E170EB1-F1ED-4588-9EAE-95E3DC69D5A7}"/>
                </a:ext>
              </a:extLst>
            </p:cNvPr>
            <p:cNvSpPr>
              <a:spLocks/>
            </p:cNvSpPr>
            <p:nvPr/>
          </p:nvSpPr>
          <p:spPr bwMode="auto">
            <a:xfrm>
              <a:off x="8556626" y="1728788"/>
              <a:ext cx="195263" cy="741363"/>
            </a:xfrm>
            <a:custGeom>
              <a:avLst/>
              <a:gdLst>
                <a:gd name="T0" fmla="*/ 0 w 49"/>
                <a:gd name="T1" fmla="*/ 131 h 187"/>
                <a:gd name="T2" fmla="*/ 0 w 49"/>
                <a:gd name="T3" fmla="*/ 141 h 187"/>
                <a:gd name="T4" fmla="*/ 4 w 49"/>
                <a:gd name="T5" fmla="*/ 161 h 187"/>
                <a:gd name="T6" fmla="*/ 7 w 49"/>
                <a:gd name="T7" fmla="*/ 171 h 187"/>
                <a:gd name="T8" fmla="*/ 12 w 49"/>
                <a:gd name="T9" fmla="*/ 183 h 187"/>
                <a:gd name="T10" fmla="*/ 29 w 49"/>
                <a:gd name="T11" fmla="*/ 186 h 187"/>
                <a:gd name="T12" fmla="*/ 43 w 49"/>
                <a:gd name="T13" fmla="*/ 177 h 187"/>
                <a:gd name="T14" fmla="*/ 49 w 49"/>
                <a:gd name="T15" fmla="*/ 165 h 187"/>
                <a:gd name="T16" fmla="*/ 49 w 49"/>
                <a:gd name="T17" fmla="*/ 152 h 187"/>
                <a:gd name="T18" fmla="*/ 48 w 49"/>
                <a:gd name="T19" fmla="*/ 139 h 187"/>
                <a:gd name="T20" fmla="*/ 47 w 49"/>
                <a:gd name="T21" fmla="*/ 127 h 187"/>
                <a:gd name="T22" fmla="*/ 48 w 49"/>
                <a:gd name="T23" fmla="*/ 114 h 187"/>
                <a:gd name="T24" fmla="*/ 48 w 49"/>
                <a:gd name="T25" fmla="*/ 95 h 187"/>
                <a:gd name="T26" fmla="*/ 48 w 49"/>
                <a:gd name="T27" fmla="*/ 89 h 187"/>
                <a:gd name="T28" fmla="*/ 47 w 49"/>
                <a:gd name="T29" fmla="*/ 76 h 187"/>
                <a:gd name="T30" fmla="*/ 43 w 49"/>
                <a:gd name="T31" fmla="*/ 56 h 187"/>
                <a:gd name="T32" fmla="*/ 42 w 49"/>
                <a:gd name="T33" fmla="*/ 51 h 187"/>
                <a:gd name="T34" fmla="*/ 40 w 49"/>
                <a:gd name="T35" fmla="*/ 34 h 187"/>
                <a:gd name="T36" fmla="*/ 39 w 49"/>
                <a:gd name="T37" fmla="*/ 26 h 187"/>
                <a:gd name="T38" fmla="*/ 34 w 49"/>
                <a:gd name="T39" fmla="*/ 7 h 187"/>
                <a:gd name="T40" fmla="*/ 31 w 49"/>
                <a:gd name="T41" fmla="*/ 3 h 187"/>
                <a:gd name="T42" fmla="*/ 29 w 49"/>
                <a:gd name="T43" fmla="*/ 1 h 187"/>
                <a:gd name="T44" fmla="*/ 25 w 49"/>
                <a:gd name="T45" fmla="*/ 2 h 187"/>
                <a:gd name="T46" fmla="*/ 23 w 49"/>
                <a:gd name="T47" fmla="*/ 9 h 187"/>
                <a:gd name="T48" fmla="*/ 13 w 49"/>
                <a:gd name="T49" fmla="*/ 38 h 187"/>
                <a:gd name="T50" fmla="*/ 8 w 49"/>
                <a:gd name="T51" fmla="*/ 56 h 187"/>
                <a:gd name="T52" fmla="*/ 3 w 49"/>
                <a:gd name="T53" fmla="*/ 69 h 187"/>
                <a:gd name="T54" fmla="*/ 0 w 49"/>
                <a:gd name="T55" fmla="*/ 131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 h="187">
                  <a:moveTo>
                    <a:pt x="0" y="131"/>
                  </a:moveTo>
                  <a:cubicBezTo>
                    <a:pt x="0" y="134"/>
                    <a:pt x="0" y="138"/>
                    <a:pt x="0" y="141"/>
                  </a:cubicBezTo>
                  <a:cubicBezTo>
                    <a:pt x="1" y="149"/>
                    <a:pt x="3" y="156"/>
                    <a:pt x="4" y="161"/>
                  </a:cubicBezTo>
                  <a:cubicBezTo>
                    <a:pt x="5" y="164"/>
                    <a:pt x="6" y="167"/>
                    <a:pt x="7" y="171"/>
                  </a:cubicBezTo>
                  <a:cubicBezTo>
                    <a:pt x="8" y="174"/>
                    <a:pt x="11" y="183"/>
                    <a:pt x="12" y="183"/>
                  </a:cubicBezTo>
                  <a:cubicBezTo>
                    <a:pt x="13" y="183"/>
                    <a:pt x="27" y="187"/>
                    <a:pt x="29" y="186"/>
                  </a:cubicBezTo>
                  <a:cubicBezTo>
                    <a:pt x="30" y="185"/>
                    <a:pt x="42" y="178"/>
                    <a:pt x="43" y="177"/>
                  </a:cubicBezTo>
                  <a:cubicBezTo>
                    <a:pt x="45" y="176"/>
                    <a:pt x="48" y="168"/>
                    <a:pt x="49" y="165"/>
                  </a:cubicBezTo>
                  <a:cubicBezTo>
                    <a:pt x="49" y="161"/>
                    <a:pt x="49" y="156"/>
                    <a:pt x="49" y="152"/>
                  </a:cubicBezTo>
                  <a:cubicBezTo>
                    <a:pt x="49" y="148"/>
                    <a:pt x="49" y="144"/>
                    <a:pt x="48" y="139"/>
                  </a:cubicBezTo>
                  <a:cubicBezTo>
                    <a:pt x="48" y="135"/>
                    <a:pt x="47" y="132"/>
                    <a:pt x="47" y="127"/>
                  </a:cubicBezTo>
                  <a:cubicBezTo>
                    <a:pt x="47" y="122"/>
                    <a:pt x="47" y="118"/>
                    <a:pt x="48" y="114"/>
                  </a:cubicBezTo>
                  <a:cubicBezTo>
                    <a:pt x="48" y="112"/>
                    <a:pt x="48" y="97"/>
                    <a:pt x="48" y="95"/>
                  </a:cubicBezTo>
                  <a:cubicBezTo>
                    <a:pt x="48" y="93"/>
                    <a:pt x="49" y="91"/>
                    <a:pt x="48" y="89"/>
                  </a:cubicBezTo>
                  <a:cubicBezTo>
                    <a:pt x="48" y="84"/>
                    <a:pt x="48" y="80"/>
                    <a:pt x="47" y="76"/>
                  </a:cubicBezTo>
                  <a:cubicBezTo>
                    <a:pt x="46" y="73"/>
                    <a:pt x="43" y="58"/>
                    <a:pt x="43" y="56"/>
                  </a:cubicBezTo>
                  <a:cubicBezTo>
                    <a:pt x="43" y="54"/>
                    <a:pt x="42" y="53"/>
                    <a:pt x="42" y="51"/>
                  </a:cubicBezTo>
                  <a:cubicBezTo>
                    <a:pt x="42" y="50"/>
                    <a:pt x="41" y="35"/>
                    <a:pt x="40" y="34"/>
                  </a:cubicBezTo>
                  <a:cubicBezTo>
                    <a:pt x="40" y="31"/>
                    <a:pt x="39" y="28"/>
                    <a:pt x="39" y="26"/>
                  </a:cubicBezTo>
                  <a:cubicBezTo>
                    <a:pt x="38" y="24"/>
                    <a:pt x="34" y="8"/>
                    <a:pt x="34" y="7"/>
                  </a:cubicBezTo>
                  <a:cubicBezTo>
                    <a:pt x="33" y="5"/>
                    <a:pt x="32" y="4"/>
                    <a:pt x="31" y="3"/>
                  </a:cubicBezTo>
                  <a:cubicBezTo>
                    <a:pt x="30" y="2"/>
                    <a:pt x="30" y="2"/>
                    <a:pt x="29" y="1"/>
                  </a:cubicBezTo>
                  <a:cubicBezTo>
                    <a:pt x="29" y="1"/>
                    <a:pt x="26" y="0"/>
                    <a:pt x="25" y="2"/>
                  </a:cubicBezTo>
                  <a:cubicBezTo>
                    <a:pt x="24" y="4"/>
                    <a:pt x="24" y="7"/>
                    <a:pt x="23" y="9"/>
                  </a:cubicBezTo>
                  <a:cubicBezTo>
                    <a:pt x="22" y="12"/>
                    <a:pt x="14" y="31"/>
                    <a:pt x="13" y="38"/>
                  </a:cubicBezTo>
                  <a:cubicBezTo>
                    <a:pt x="12" y="45"/>
                    <a:pt x="10" y="50"/>
                    <a:pt x="8" y="56"/>
                  </a:cubicBezTo>
                  <a:cubicBezTo>
                    <a:pt x="6" y="60"/>
                    <a:pt x="4" y="63"/>
                    <a:pt x="3" y="69"/>
                  </a:cubicBezTo>
                  <a:cubicBezTo>
                    <a:pt x="2" y="73"/>
                    <a:pt x="1" y="127"/>
                    <a:pt x="0" y="131"/>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41" name="Freeform 353">
              <a:extLst>
                <a:ext uri="{FF2B5EF4-FFF2-40B4-BE49-F238E27FC236}">
                  <a16:creationId xmlns:a16="http://schemas.microsoft.com/office/drawing/2014/main" id="{1600B84C-CBC7-4186-80E0-6FC36063A6AC}"/>
                </a:ext>
              </a:extLst>
            </p:cNvPr>
            <p:cNvSpPr>
              <a:spLocks/>
            </p:cNvSpPr>
            <p:nvPr/>
          </p:nvSpPr>
          <p:spPr bwMode="auto">
            <a:xfrm>
              <a:off x="8556626" y="1728788"/>
              <a:ext cx="195263" cy="741363"/>
            </a:xfrm>
            <a:custGeom>
              <a:avLst/>
              <a:gdLst>
                <a:gd name="T0" fmla="*/ 0 w 49"/>
                <a:gd name="T1" fmla="*/ 131 h 187"/>
                <a:gd name="T2" fmla="*/ 0 w 49"/>
                <a:gd name="T3" fmla="*/ 141 h 187"/>
                <a:gd name="T4" fmla="*/ 4 w 49"/>
                <a:gd name="T5" fmla="*/ 161 h 187"/>
                <a:gd name="T6" fmla="*/ 7 w 49"/>
                <a:gd name="T7" fmla="*/ 171 h 187"/>
                <a:gd name="T8" fmla="*/ 12 w 49"/>
                <a:gd name="T9" fmla="*/ 183 h 187"/>
                <a:gd name="T10" fmla="*/ 29 w 49"/>
                <a:gd name="T11" fmla="*/ 186 h 187"/>
                <a:gd name="T12" fmla="*/ 43 w 49"/>
                <a:gd name="T13" fmla="*/ 177 h 187"/>
                <a:gd name="T14" fmla="*/ 49 w 49"/>
                <a:gd name="T15" fmla="*/ 165 h 187"/>
                <a:gd name="T16" fmla="*/ 49 w 49"/>
                <a:gd name="T17" fmla="*/ 152 h 187"/>
                <a:gd name="T18" fmla="*/ 48 w 49"/>
                <a:gd name="T19" fmla="*/ 139 h 187"/>
                <a:gd name="T20" fmla="*/ 47 w 49"/>
                <a:gd name="T21" fmla="*/ 127 h 187"/>
                <a:gd name="T22" fmla="*/ 48 w 49"/>
                <a:gd name="T23" fmla="*/ 114 h 187"/>
                <a:gd name="T24" fmla="*/ 48 w 49"/>
                <a:gd name="T25" fmla="*/ 95 h 187"/>
                <a:gd name="T26" fmla="*/ 48 w 49"/>
                <a:gd name="T27" fmla="*/ 89 h 187"/>
                <a:gd name="T28" fmla="*/ 47 w 49"/>
                <a:gd name="T29" fmla="*/ 76 h 187"/>
                <a:gd name="T30" fmla="*/ 43 w 49"/>
                <a:gd name="T31" fmla="*/ 56 h 187"/>
                <a:gd name="T32" fmla="*/ 42 w 49"/>
                <a:gd name="T33" fmla="*/ 51 h 187"/>
                <a:gd name="T34" fmla="*/ 40 w 49"/>
                <a:gd name="T35" fmla="*/ 34 h 187"/>
                <a:gd name="T36" fmla="*/ 39 w 49"/>
                <a:gd name="T37" fmla="*/ 26 h 187"/>
                <a:gd name="T38" fmla="*/ 34 w 49"/>
                <a:gd name="T39" fmla="*/ 7 h 187"/>
                <a:gd name="T40" fmla="*/ 31 w 49"/>
                <a:gd name="T41" fmla="*/ 3 h 187"/>
                <a:gd name="T42" fmla="*/ 29 w 49"/>
                <a:gd name="T43" fmla="*/ 1 h 187"/>
                <a:gd name="T44" fmla="*/ 25 w 49"/>
                <a:gd name="T45" fmla="*/ 2 h 187"/>
                <a:gd name="T46" fmla="*/ 23 w 49"/>
                <a:gd name="T47" fmla="*/ 9 h 187"/>
                <a:gd name="T48" fmla="*/ 13 w 49"/>
                <a:gd name="T49" fmla="*/ 38 h 187"/>
                <a:gd name="T50" fmla="*/ 8 w 49"/>
                <a:gd name="T51" fmla="*/ 56 h 187"/>
                <a:gd name="T52" fmla="*/ 3 w 49"/>
                <a:gd name="T53" fmla="*/ 69 h 187"/>
                <a:gd name="T54" fmla="*/ 0 w 49"/>
                <a:gd name="T55" fmla="*/ 131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 h="187">
                  <a:moveTo>
                    <a:pt x="0" y="131"/>
                  </a:moveTo>
                  <a:cubicBezTo>
                    <a:pt x="0" y="134"/>
                    <a:pt x="0" y="138"/>
                    <a:pt x="0" y="141"/>
                  </a:cubicBezTo>
                  <a:cubicBezTo>
                    <a:pt x="1" y="149"/>
                    <a:pt x="3" y="156"/>
                    <a:pt x="4" y="161"/>
                  </a:cubicBezTo>
                  <a:cubicBezTo>
                    <a:pt x="5" y="164"/>
                    <a:pt x="6" y="167"/>
                    <a:pt x="7" y="171"/>
                  </a:cubicBezTo>
                  <a:cubicBezTo>
                    <a:pt x="8" y="174"/>
                    <a:pt x="11" y="183"/>
                    <a:pt x="12" y="183"/>
                  </a:cubicBezTo>
                  <a:cubicBezTo>
                    <a:pt x="13" y="183"/>
                    <a:pt x="27" y="187"/>
                    <a:pt x="29" y="186"/>
                  </a:cubicBezTo>
                  <a:cubicBezTo>
                    <a:pt x="30" y="185"/>
                    <a:pt x="42" y="178"/>
                    <a:pt x="43" y="177"/>
                  </a:cubicBezTo>
                  <a:cubicBezTo>
                    <a:pt x="45" y="176"/>
                    <a:pt x="48" y="168"/>
                    <a:pt x="49" y="165"/>
                  </a:cubicBezTo>
                  <a:cubicBezTo>
                    <a:pt x="49" y="161"/>
                    <a:pt x="49" y="156"/>
                    <a:pt x="49" y="152"/>
                  </a:cubicBezTo>
                  <a:cubicBezTo>
                    <a:pt x="49" y="148"/>
                    <a:pt x="49" y="144"/>
                    <a:pt x="48" y="139"/>
                  </a:cubicBezTo>
                  <a:cubicBezTo>
                    <a:pt x="48" y="135"/>
                    <a:pt x="47" y="132"/>
                    <a:pt x="47" y="127"/>
                  </a:cubicBezTo>
                  <a:cubicBezTo>
                    <a:pt x="47" y="122"/>
                    <a:pt x="47" y="118"/>
                    <a:pt x="48" y="114"/>
                  </a:cubicBezTo>
                  <a:cubicBezTo>
                    <a:pt x="48" y="112"/>
                    <a:pt x="48" y="97"/>
                    <a:pt x="48" y="95"/>
                  </a:cubicBezTo>
                  <a:cubicBezTo>
                    <a:pt x="48" y="93"/>
                    <a:pt x="49" y="91"/>
                    <a:pt x="48" y="89"/>
                  </a:cubicBezTo>
                  <a:cubicBezTo>
                    <a:pt x="48" y="84"/>
                    <a:pt x="48" y="80"/>
                    <a:pt x="47" y="76"/>
                  </a:cubicBezTo>
                  <a:cubicBezTo>
                    <a:pt x="46" y="73"/>
                    <a:pt x="43" y="58"/>
                    <a:pt x="43" y="56"/>
                  </a:cubicBezTo>
                  <a:cubicBezTo>
                    <a:pt x="43" y="54"/>
                    <a:pt x="42" y="53"/>
                    <a:pt x="42" y="51"/>
                  </a:cubicBezTo>
                  <a:cubicBezTo>
                    <a:pt x="42" y="50"/>
                    <a:pt x="41" y="35"/>
                    <a:pt x="40" y="34"/>
                  </a:cubicBezTo>
                  <a:cubicBezTo>
                    <a:pt x="40" y="31"/>
                    <a:pt x="39" y="28"/>
                    <a:pt x="39" y="26"/>
                  </a:cubicBezTo>
                  <a:cubicBezTo>
                    <a:pt x="38" y="24"/>
                    <a:pt x="34" y="8"/>
                    <a:pt x="34" y="7"/>
                  </a:cubicBezTo>
                  <a:cubicBezTo>
                    <a:pt x="33" y="5"/>
                    <a:pt x="32" y="4"/>
                    <a:pt x="31" y="3"/>
                  </a:cubicBezTo>
                  <a:cubicBezTo>
                    <a:pt x="30" y="2"/>
                    <a:pt x="30" y="2"/>
                    <a:pt x="29" y="1"/>
                  </a:cubicBezTo>
                  <a:cubicBezTo>
                    <a:pt x="29" y="1"/>
                    <a:pt x="26" y="0"/>
                    <a:pt x="25" y="2"/>
                  </a:cubicBezTo>
                  <a:cubicBezTo>
                    <a:pt x="24" y="4"/>
                    <a:pt x="24" y="7"/>
                    <a:pt x="23" y="9"/>
                  </a:cubicBezTo>
                  <a:cubicBezTo>
                    <a:pt x="22" y="12"/>
                    <a:pt x="14" y="31"/>
                    <a:pt x="13" y="38"/>
                  </a:cubicBezTo>
                  <a:cubicBezTo>
                    <a:pt x="12" y="45"/>
                    <a:pt x="10" y="50"/>
                    <a:pt x="8" y="56"/>
                  </a:cubicBezTo>
                  <a:cubicBezTo>
                    <a:pt x="6" y="60"/>
                    <a:pt x="4" y="63"/>
                    <a:pt x="3" y="69"/>
                  </a:cubicBezTo>
                  <a:cubicBezTo>
                    <a:pt x="2" y="73"/>
                    <a:pt x="1" y="127"/>
                    <a:pt x="0" y="131"/>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42" name="Freeform 354">
              <a:extLst>
                <a:ext uri="{FF2B5EF4-FFF2-40B4-BE49-F238E27FC236}">
                  <a16:creationId xmlns:a16="http://schemas.microsoft.com/office/drawing/2014/main" id="{86EDA76A-32B3-4446-99B9-B60312814790}"/>
                </a:ext>
              </a:extLst>
            </p:cNvPr>
            <p:cNvSpPr>
              <a:spLocks/>
            </p:cNvSpPr>
            <p:nvPr/>
          </p:nvSpPr>
          <p:spPr bwMode="auto">
            <a:xfrm>
              <a:off x="8247063" y="2430463"/>
              <a:ext cx="82550" cy="195263"/>
            </a:xfrm>
            <a:custGeom>
              <a:avLst/>
              <a:gdLst>
                <a:gd name="T0" fmla="*/ 0 w 21"/>
                <a:gd name="T1" fmla="*/ 44 h 49"/>
                <a:gd name="T2" fmla="*/ 0 w 21"/>
                <a:gd name="T3" fmla="*/ 47 h 49"/>
                <a:gd name="T4" fmla="*/ 4 w 21"/>
                <a:gd name="T5" fmla="*/ 48 h 49"/>
                <a:gd name="T6" fmla="*/ 8 w 21"/>
                <a:gd name="T7" fmla="*/ 49 h 49"/>
                <a:gd name="T8" fmla="*/ 12 w 21"/>
                <a:gd name="T9" fmla="*/ 48 h 49"/>
                <a:gd name="T10" fmla="*/ 17 w 21"/>
                <a:gd name="T11" fmla="*/ 48 h 49"/>
                <a:gd name="T12" fmla="*/ 19 w 21"/>
                <a:gd name="T13" fmla="*/ 48 h 49"/>
                <a:gd name="T14" fmla="*/ 20 w 21"/>
                <a:gd name="T15" fmla="*/ 48 h 49"/>
                <a:gd name="T16" fmla="*/ 21 w 21"/>
                <a:gd name="T17" fmla="*/ 48 h 49"/>
                <a:gd name="T18" fmla="*/ 20 w 21"/>
                <a:gd name="T19" fmla="*/ 43 h 49"/>
                <a:gd name="T20" fmla="*/ 19 w 21"/>
                <a:gd name="T21" fmla="*/ 37 h 49"/>
                <a:gd name="T22" fmla="*/ 19 w 21"/>
                <a:gd name="T23" fmla="*/ 26 h 49"/>
                <a:gd name="T24" fmla="*/ 19 w 21"/>
                <a:gd name="T25" fmla="*/ 21 h 49"/>
                <a:gd name="T26" fmla="*/ 19 w 21"/>
                <a:gd name="T27" fmla="*/ 15 h 49"/>
                <a:gd name="T28" fmla="*/ 19 w 21"/>
                <a:gd name="T29" fmla="*/ 4 h 49"/>
                <a:gd name="T30" fmla="*/ 19 w 21"/>
                <a:gd name="T31" fmla="*/ 4 h 49"/>
                <a:gd name="T32" fmla="*/ 19 w 21"/>
                <a:gd name="T33" fmla="*/ 3 h 49"/>
                <a:gd name="T34" fmla="*/ 15 w 21"/>
                <a:gd name="T35" fmla="*/ 2 h 49"/>
                <a:gd name="T36" fmla="*/ 11 w 21"/>
                <a:gd name="T37" fmla="*/ 0 h 49"/>
                <a:gd name="T38" fmla="*/ 7 w 21"/>
                <a:gd name="T39" fmla="*/ 0 h 49"/>
                <a:gd name="T40" fmla="*/ 4 w 21"/>
                <a:gd name="T41" fmla="*/ 1 h 49"/>
                <a:gd name="T42" fmla="*/ 2 w 21"/>
                <a:gd name="T43" fmla="*/ 3 h 49"/>
                <a:gd name="T44" fmla="*/ 2 w 21"/>
                <a:gd name="T45" fmla="*/ 17 h 49"/>
                <a:gd name="T46" fmla="*/ 2 w 21"/>
                <a:gd name="T47" fmla="*/ 24 h 49"/>
                <a:gd name="T48" fmla="*/ 2 w 21"/>
                <a:gd name="T49" fmla="*/ 31 h 49"/>
                <a:gd name="T50" fmla="*/ 1 w 21"/>
                <a:gd name="T51" fmla="*/ 38 h 49"/>
                <a:gd name="T52" fmla="*/ 0 w 21"/>
                <a:gd name="T53" fmla="*/ 4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49">
                  <a:moveTo>
                    <a:pt x="0" y="44"/>
                  </a:moveTo>
                  <a:cubicBezTo>
                    <a:pt x="0" y="45"/>
                    <a:pt x="0" y="47"/>
                    <a:pt x="0" y="47"/>
                  </a:cubicBezTo>
                  <a:cubicBezTo>
                    <a:pt x="1" y="48"/>
                    <a:pt x="3" y="48"/>
                    <a:pt x="4" y="48"/>
                  </a:cubicBezTo>
                  <a:cubicBezTo>
                    <a:pt x="5" y="48"/>
                    <a:pt x="7" y="49"/>
                    <a:pt x="8" y="49"/>
                  </a:cubicBezTo>
                  <a:cubicBezTo>
                    <a:pt x="10" y="49"/>
                    <a:pt x="11" y="49"/>
                    <a:pt x="12" y="48"/>
                  </a:cubicBezTo>
                  <a:cubicBezTo>
                    <a:pt x="14" y="48"/>
                    <a:pt x="16" y="48"/>
                    <a:pt x="17" y="48"/>
                  </a:cubicBezTo>
                  <a:cubicBezTo>
                    <a:pt x="18" y="48"/>
                    <a:pt x="18" y="48"/>
                    <a:pt x="19" y="48"/>
                  </a:cubicBezTo>
                  <a:cubicBezTo>
                    <a:pt x="19" y="48"/>
                    <a:pt x="20" y="48"/>
                    <a:pt x="20" y="48"/>
                  </a:cubicBezTo>
                  <a:cubicBezTo>
                    <a:pt x="21" y="48"/>
                    <a:pt x="21" y="48"/>
                    <a:pt x="21" y="48"/>
                  </a:cubicBezTo>
                  <a:cubicBezTo>
                    <a:pt x="21" y="46"/>
                    <a:pt x="20" y="44"/>
                    <a:pt x="20" y="43"/>
                  </a:cubicBezTo>
                  <a:cubicBezTo>
                    <a:pt x="19" y="41"/>
                    <a:pt x="19" y="39"/>
                    <a:pt x="19" y="37"/>
                  </a:cubicBezTo>
                  <a:cubicBezTo>
                    <a:pt x="19" y="34"/>
                    <a:pt x="19" y="30"/>
                    <a:pt x="19" y="26"/>
                  </a:cubicBezTo>
                  <a:cubicBezTo>
                    <a:pt x="19" y="24"/>
                    <a:pt x="19" y="23"/>
                    <a:pt x="19" y="21"/>
                  </a:cubicBezTo>
                  <a:cubicBezTo>
                    <a:pt x="19" y="19"/>
                    <a:pt x="19" y="17"/>
                    <a:pt x="19" y="15"/>
                  </a:cubicBezTo>
                  <a:cubicBezTo>
                    <a:pt x="19" y="12"/>
                    <a:pt x="19" y="8"/>
                    <a:pt x="19" y="4"/>
                  </a:cubicBezTo>
                  <a:cubicBezTo>
                    <a:pt x="19" y="4"/>
                    <a:pt x="19" y="4"/>
                    <a:pt x="19" y="4"/>
                  </a:cubicBezTo>
                  <a:cubicBezTo>
                    <a:pt x="19" y="3"/>
                    <a:pt x="19" y="3"/>
                    <a:pt x="19" y="3"/>
                  </a:cubicBezTo>
                  <a:cubicBezTo>
                    <a:pt x="18" y="2"/>
                    <a:pt x="17" y="2"/>
                    <a:pt x="15" y="2"/>
                  </a:cubicBezTo>
                  <a:cubicBezTo>
                    <a:pt x="14" y="1"/>
                    <a:pt x="13" y="1"/>
                    <a:pt x="11" y="0"/>
                  </a:cubicBezTo>
                  <a:cubicBezTo>
                    <a:pt x="10" y="0"/>
                    <a:pt x="9" y="0"/>
                    <a:pt x="7" y="0"/>
                  </a:cubicBezTo>
                  <a:cubicBezTo>
                    <a:pt x="6" y="0"/>
                    <a:pt x="5" y="0"/>
                    <a:pt x="4" y="1"/>
                  </a:cubicBezTo>
                  <a:cubicBezTo>
                    <a:pt x="3" y="1"/>
                    <a:pt x="2" y="2"/>
                    <a:pt x="2" y="3"/>
                  </a:cubicBezTo>
                  <a:cubicBezTo>
                    <a:pt x="2" y="8"/>
                    <a:pt x="2" y="13"/>
                    <a:pt x="2" y="17"/>
                  </a:cubicBezTo>
                  <a:cubicBezTo>
                    <a:pt x="2" y="20"/>
                    <a:pt x="2" y="22"/>
                    <a:pt x="2" y="24"/>
                  </a:cubicBezTo>
                  <a:cubicBezTo>
                    <a:pt x="2" y="26"/>
                    <a:pt x="2" y="28"/>
                    <a:pt x="2" y="31"/>
                  </a:cubicBezTo>
                  <a:cubicBezTo>
                    <a:pt x="2" y="33"/>
                    <a:pt x="1" y="36"/>
                    <a:pt x="1" y="38"/>
                  </a:cubicBezTo>
                  <a:cubicBezTo>
                    <a:pt x="1" y="40"/>
                    <a:pt x="0" y="42"/>
                    <a:pt x="0" y="4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43" name="Freeform 355">
              <a:extLst>
                <a:ext uri="{FF2B5EF4-FFF2-40B4-BE49-F238E27FC236}">
                  <a16:creationId xmlns:a16="http://schemas.microsoft.com/office/drawing/2014/main" id="{95D32096-4C9C-4812-8BB4-CEE92B22AA76}"/>
                </a:ext>
              </a:extLst>
            </p:cNvPr>
            <p:cNvSpPr>
              <a:spLocks/>
            </p:cNvSpPr>
            <p:nvPr/>
          </p:nvSpPr>
          <p:spPr bwMode="auto">
            <a:xfrm>
              <a:off x="8247063" y="2430463"/>
              <a:ext cx="82550" cy="195263"/>
            </a:xfrm>
            <a:custGeom>
              <a:avLst/>
              <a:gdLst>
                <a:gd name="T0" fmla="*/ 0 w 21"/>
                <a:gd name="T1" fmla="*/ 44 h 49"/>
                <a:gd name="T2" fmla="*/ 0 w 21"/>
                <a:gd name="T3" fmla="*/ 47 h 49"/>
                <a:gd name="T4" fmla="*/ 4 w 21"/>
                <a:gd name="T5" fmla="*/ 48 h 49"/>
                <a:gd name="T6" fmla="*/ 8 w 21"/>
                <a:gd name="T7" fmla="*/ 49 h 49"/>
                <a:gd name="T8" fmla="*/ 12 w 21"/>
                <a:gd name="T9" fmla="*/ 48 h 49"/>
                <a:gd name="T10" fmla="*/ 17 w 21"/>
                <a:gd name="T11" fmla="*/ 48 h 49"/>
                <a:gd name="T12" fmla="*/ 19 w 21"/>
                <a:gd name="T13" fmla="*/ 48 h 49"/>
                <a:gd name="T14" fmla="*/ 20 w 21"/>
                <a:gd name="T15" fmla="*/ 48 h 49"/>
                <a:gd name="T16" fmla="*/ 21 w 21"/>
                <a:gd name="T17" fmla="*/ 48 h 49"/>
                <a:gd name="T18" fmla="*/ 20 w 21"/>
                <a:gd name="T19" fmla="*/ 43 h 49"/>
                <a:gd name="T20" fmla="*/ 19 w 21"/>
                <a:gd name="T21" fmla="*/ 37 h 49"/>
                <a:gd name="T22" fmla="*/ 19 w 21"/>
                <a:gd name="T23" fmla="*/ 26 h 49"/>
                <a:gd name="T24" fmla="*/ 19 w 21"/>
                <a:gd name="T25" fmla="*/ 21 h 49"/>
                <a:gd name="T26" fmla="*/ 19 w 21"/>
                <a:gd name="T27" fmla="*/ 15 h 49"/>
                <a:gd name="T28" fmla="*/ 19 w 21"/>
                <a:gd name="T29" fmla="*/ 4 h 49"/>
                <a:gd name="T30" fmla="*/ 19 w 21"/>
                <a:gd name="T31" fmla="*/ 4 h 49"/>
                <a:gd name="T32" fmla="*/ 19 w 21"/>
                <a:gd name="T33" fmla="*/ 3 h 49"/>
                <a:gd name="T34" fmla="*/ 15 w 21"/>
                <a:gd name="T35" fmla="*/ 2 h 49"/>
                <a:gd name="T36" fmla="*/ 11 w 21"/>
                <a:gd name="T37" fmla="*/ 0 h 49"/>
                <a:gd name="T38" fmla="*/ 7 w 21"/>
                <a:gd name="T39" fmla="*/ 0 h 49"/>
                <a:gd name="T40" fmla="*/ 4 w 21"/>
                <a:gd name="T41" fmla="*/ 1 h 49"/>
                <a:gd name="T42" fmla="*/ 2 w 21"/>
                <a:gd name="T43" fmla="*/ 3 h 49"/>
                <a:gd name="T44" fmla="*/ 2 w 21"/>
                <a:gd name="T45" fmla="*/ 17 h 49"/>
                <a:gd name="T46" fmla="*/ 2 w 21"/>
                <a:gd name="T47" fmla="*/ 24 h 49"/>
                <a:gd name="T48" fmla="*/ 2 w 21"/>
                <a:gd name="T49" fmla="*/ 31 h 49"/>
                <a:gd name="T50" fmla="*/ 1 w 21"/>
                <a:gd name="T51" fmla="*/ 38 h 49"/>
                <a:gd name="T52" fmla="*/ 0 w 21"/>
                <a:gd name="T53" fmla="*/ 4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49">
                  <a:moveTo>
                    <a:pt x="0" y="44"/>
                  </a:moveTo>
                  <a:cubicBezTo>
                    <a:pt x="0" y="45"/>
                    <a:pt x="0" y="47"/>
                    <a:pt x="0" y="47"/>
                  </a:cubicBezTo>
                  <a:cubicBezTo>
                    <a:pt x="1" y="48"/>
                    <a:pt x="3" y="48"/>
                    <a:pt x="4" y="48"/>
                  </a:cubicBezTo>
                  <a:cubicBezTo>
                    <a:pt x="5" y="48"/>
                    <a:pt x="7" y="49"/>
                    <a:pt x="8" y="49"/>
                  </a:cubicBezTo>
                  <a:cubicBezTo>
                    <a:pt x="10" y="49"/>
                    <a:pt x="11" y="49"/>
                    <a:pt x="12" y="48"/>
                  </a:cubicBezTo>
                  <a:cubicBezTo>
                    <a:pt x="14" y="48"/>
                    <a:pt x="16" y="48"/>
                    <a:pt x="17" y="48"/>
                  </a:cubicBezTo>
                  <a:cubicBezTo>
                    <a:pt x="18" y="48"/>
                    <a:pt x="18" y="48"/>
                    <a:pt x="19" y="48"/>
                  </a:cubicBezTo>
                  <a:cubicBezTo>
                    <a:pt x="19" y="48"/>
                    <a:pt x="20" y="48"/>
                    <a:pt x="20" y="48"/>
                  </a:cubicBezTo>
                  <a:cubicBezTo>
                    <a:pt x="21" y="48"/>
                    <a:pt x="21" y="48"/>
                    <a:pt x="21" y="48"/>
                  </a:cubicBezTo>
                  <a:cubicBezTo>
                    <a:pt x="21" y="46"/>
                    <a:pt x="20" y="44"/>
                    <a:pt x="20" y="43"/>
                  </a:cubicBezTo>
                  <a:cubicBezTo>
                    <a:pt x="19" y="41"/>
                    <a:pt x="19" y="39"/>
                    <a:pt x="19" y="37"/>
                  </a:cubicBezTo>
                  <a:cubicBezTo>
                    <a:pt x="19" y="34"/>
                    <a:pt x="19" y="30"/>
                    <a:pt x="19" y="26"/>
                  </a:cubicBezTo>
                  <a:cubicBezTo>
                    <a:pt x="19" y="24"/>
                    <a:pt x="19" y="23"/>
                    <a:pt x="19" y="21"/>
                  </a:cubicBezTo>
                  <a:cubicBezTo>
                    <a:pt x="19" y="19"/>
                    <a:pt x="19" y="17"/>
                    <a:pt x="19" y="15"/>
                  </a:cubicBezTo>
                  <a:cubicBezTo>
                    <a:pt x="19" y="12"/>
                    <a:pt x="19" y="8"/>
                    <a:pt x="19" y="4"/>
                  </a:cubicBezTo>
                  <a:cubicBezTo>
                    <a:pt x="19" y="4"/>
                    <a:pt x="19" y="4"/>
                    <a:pt x="19" y="4"/>
                  </a:cubicBezTo>
                  <a:cubicBezTo>
                    <a:pt x="19" y="3"/>
                    <a:pt x="19" y="3"/>
                    <a:pt x="19" y="3"/>
                  </a:cubicBezTo>
                  <a:cubicBezTo>
                    <a:pt x="18" y="2"/>
                    <a:pt x="17" y="2"/>
                    <a:pt x="15" y="2"/>
                  </a:cubicBezTo>
                  <a:cubicBezTo>
                    <a:pt x="14" y="1"/>
                    <a:pt x="13" y="1"/>
                    <a:pt x="11" y="0"/>
                  </a:cubicBezTo>
                  <a:cubicBezTo>
                    <a:pt x="10" y="0"/>
                    <a:pt x="9" y="0"/>
                    <a:pt x="7" y="0"/>
                  </a:cubicBezTo>
                  <a:cubicBezTo>
                    <a:pt x="6" y="0"/>
                    <a:pt x="5" y="0"/>
                    <a:pt x="4" y="1"/>
                  </a:cubicBezTo>
                  <a:cubicBezTo>
                    <a:pt x="3" y="1"/>
                    <a:pt x="2" y="2"/>
                    <a:pt x="2" y="3"/>
                  </a:cubicBezTo>
                  <a:cubicBezTo>
                    <a:pt x="2" y="8"/>
                    <a:pt x="2" y="13"/>
                    <a:pt x="2" y="17"/>
                  </a:cubicBezTo>
                  <a:cubicBezTo>
                    <a:pt x="2" y="20"/>
                    <a:pt x="2" y="22"/>
                    <a:pt x="2" y="24"/>
                  </a:cubicBezTo>
                  <a:cubicBezTo>
                    <a:pt x="2" y="26"/>
                    <a:pt x="2" y="28"/>
                    <a:pt x="2" y="31"/>
                  </a:cubicBezTo>
                  <a:cubicBezTo>
                    <a:pt x="2" y="33"/>
                    <a:pt x="1" y="36"/>
                    <a:pt x="1" y="38"/>
                  </a:cubicBezTo>
                  <a:cubicBezTo>
                    <a:pt x="1" y="40"/>
                    <a:pt x="0" y="42"/>
                    <a:pt x="0" y="4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44" name="Freeform 356">
              <a:extLst>
                <a:ext uri="{FF2B5EF4-FFF2-40B4-BE49-F238E27FC236}">
                  <a16:creationId xmlns:a16="http://schemas.microsoft.com/office/drawing/2014/main" id="{D136E80A-E101-468D-A201-FF8374310CA1}"/>
                </a:ext>
              </a:extLst>
            </p:cNvPr>
            <p:cNvSpPr>
              <a:spLocks/>
            </p:cNvSpPr>
            <p:nvPr/>
          </p:nvSpPr>
          <p:spPr bwMode="auto">
            <a:xfrm>
              <a:off x="8031163" y="1982788"/>
              <a:ext cx="501650" cy="495300"/>
            </a:xfrm>
            <a:custGeom>
              <a:avLst/>
              <a:gdLst>
                <a:gd name="T0" fmla="*/ 1 w 126"/>
                <a:gd name="T1" fmla="*/ 87 h 125"/>
                <a:gd name="T2" fmla="*/ 1 w 126"/>
                <a:gd name="T3" fmla="*/ 94 h 125"/>
                <a:gd name="T4" fmla="*/ 11 w 126"/>
                <a:gd name="T5" fmla="*/ 108 h 125"/>
                <a:gd name="T6" fmla="*/ 18 w 126"/>
                <a:gd name="T7" fmla="*/ 114 h 125"/>
                <a:gd name="T8" fmla="*/ 23 w 126"/>
                <a:gd name="T9" fmla="*/ 120 h 125"/>
                <a:gd name="T10" fmla="*/ 30 w 126"/>
                <a:gd name="T11" fmla="*/ 122 h 125"/>
                <a:gd name="T12" fmla="*/ 38 w 126"/>
                <a:gd name="T13" fmla="*/ 123 h 125"/>
                <a:gd name="T14" fmla="*/ 43 w 126"/>
                <a:gd name="T15" fmla="*/ 122 h 125"/>
                <a:gd name="T16" fmla="*/ 48 w 126"/>
                <a:gd name="T17" fmla="*/ 123 h 125"/>
                <a:gd name="T18" fmla="*/ 57 w 126"/>
                <a:gd name="T19" fmla="*/ 123 h 125"/>
                <a:gd name="T20" fmla="*/ 76 w 126"/>
                <a:gd name="T21" fmla="*/ 124 h 125"/>
                <a:gd name="T22" fmla="*/ 80 w 126"/>
                <a:gd name="T23" fmla="*/ 123 h 125"/>
                <a:gd name="T24" fmla="*/ 84 w 126"/>
                <a:gd name="T25" fmla="*/ 121 h 125"/>
                <a:gd name="T26" fmla="*/ 93 w 126"/>
                <a:gd name="T27" fmla="*/ 119 h 125"/>
                <a:gd name="T28" fmla="*/ 103 w 126"/>
                <a:gd name="T29" fmla="*/ 119 h 125"/>
                <a:gd name="T30" fmla="*/ 112 w 126"/>
                <a:gd name="T31" fmla="*/ 118 h 125"/>
                <a:gd name="T32" fmla="*/ 120 w 126"/>
                <a:gd name="T33" fmla="*/ 115 h 125"/>
                <a:gd name="T34" fmla="*/ 125 w 126"/>
                <a:gd name="T35" fmla="*/ 110 h 125"/>
                <a:gd name="T36" fmla="*/ 126 w 126"/>
                <a:gd name="T37" fmla="*/ 102 h 125"/>
                <a:gd name="T38" fmla="*/ 124 w 126"/>
                <a:gd name="T39" fmla="*/ 93 h 125"/>
                <a:gd name="T40" fmla="*/ 120 w 126"/>
                <a:gd name="T41" fmla="*/ 85 h 125"/>
                <a:gd name="T42" fmla="*/ 123 w 126"/>
                <a:gd name="T43" fmla="*/ 76 h 125"/>
                <a:gd name="T44" fmla="*/ 124 w 126"/>
                <a:gd name="T45" fmla="*/ 72 h 125"/>
                <a:gd name="T46" fmla="*/ 124 w 126"/>
                <a:gd name="T47" fmla="*/ 68 h 125"/>
                <a:gd name="T48" fmla="*/ 124 w 126"/>
                <a:gd name="T49" fmla="*/ 63 h 125"/>
                <a:gd name="T50" fmla="*/ 124 w 126"/>
                <a:gd name="T51" fmla="*/ 59 h 125"/>
                <a:gd name="T52" fmla="*/ 121 w 126"/>
                <a:gd name="T53" fmla="*/ 51 h 125"/>
                <a:gd name="T54" fmla="*/ 115 w 126"/>
                <a:gd name="T55" fmla="*/ 45 h 125"/>
                <a:gd name="T56" fmla="*/ 111 w 126"/>
                <a:gd name="T57" fmla="*/ 42 h 125"/>
                <a:gd name="T58" fmla="*/ 110 w 126"/>
                <a:gd name="T59" fmla="*/ 37 h 125"/>
                <a:gd name="T60" fmla="*/ 108 w 126"/>
                <a:gd name="T61" fmla="*/ 34 h 125"/>
                <a:gd name="T62" fmla="*/ 106 w 126"/>
                <a:gd name="T63" fmla="*/ 30 h 125"/>
                <a:gd name="T64" fmla="*/ 106 w 126"/>
                <a:gd name="T65" fmla="*/ 25 h 125"/>
                <a:gd name="T66" fmla="*/ 104 w 126"/>
                <a:gd name="T67" fmla="*/ 22 h 125"/>
                <a:gd name="T68" fmla="*/ 99 w 126"/>
                <a:gd name="T69" fmla="*/ 17 h 125"/>
                <a:gd name="T70" fmla="*/ 95 w 126"/>
                <a:gd name="T71" fmla="*/ 14 h 125"/>
                <a:gd name="T72" fmla="*/ 93 w 126"/>
                <a:gd name="T73" fmla="*/ 10 h 125"/>
                <a:gd name="T74" fmla="*/ 90 w 126"/>
                <a:gd name="T75" fmla="*/ 7 h 125"/>
                <a:gd name="T76" fmla="*/ 88 w 126"/>
                <a:gd name="T77" fmla="*/ 4 h 125"/>
                <a:gd name="T78" fmla="*/ 79 w 126"/>
                <a:gd name="T79" fmla="*/ 1 h 125"/>
                <a:gd name="T80" fmla="*/ 75 w 126"/>
                <a:gd name="T81" fmla="*/ 0 h 125"/>
                <a:gd name="T82" fmla="*/ 65 w 126"/>
                <a:gd name="T83" fmla="*/ 1 h 125"/>
                <a:gd name="T84" fmla="*/ 59 w 126"/>
                <a:gd name="T85" fmla="*/ 5 h 125"/>
                <a:gd name="T86" fmla="*/ 51 w 126"/>
                <a:gd name="T87" fmla="*/ 10 h 125"/>
                <a:gd name="T88" fmla="*/ 44 w 126"/>
                <a:gd name="T89" fmla="*/ 14 h 125"/>
                <a:gd name="T90" fmla="*/ 33 w 126"/>
                <a:gd name="T91" fmla="*/ 25 h 125"/>
                <a:gd name="T92" fmla="*/ 20 w 126"/>
                <a:gd name="T93" fmla="*/ 37 h 125"/>
                <a:gd name="T94" fmla="*/ 8 w 126"/>
                <a:gd name="T95" fmla="*/ 46 h 125"/>
                <a:gd name="T96" fmla="*/ 4 w 126"/>
                <a:gd name="T97" fmla="*/ 53 h 125"/>
                <a:gd name="T98" fmla="*/ 2 w 126"/>
                <a:gd name="T99" fmla="*/ 61 h 125"/>
                <a:gd name="T100" fmla="*/ 1 w 126"/>
                <a:gd name="T101" fmla="*/ 78 h 125"/>
                <a:gd name="T102" fmla="*/ 1 w 126"/>
                <a:gd name="T103" fmla="*/ 8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6" h="125">
                  <a:moveTo>
                    <a:pt x="1" y="87"/>
                  </a:moveTo>
                  <a:cubicBezTo>
                    <a:pt x="0" y="90"/>
                    <a:pt x="0" y="92"/>
                    <a:pt x="1" y="94"/>
                  </a:cubicBezTo>
                  <a:cubicBezTo>
                    <a:pt x="3" y="100"/>
                    <a:pt x="6" y="104"/>
                    <a:pt x="11" y="108"/>
                  </a:cubicBezTo>
                  <a:cubicBezTo>
                    <a:pt x="13" y="110"/>
                    <a:pt x="16" y="112"/>
                    <a:pt x="18" y="114"/>
                  </a:cubicBezTo>
                  <a:cubicBezTo>
                    <a:pt x="19" y="116"/>
                    <a:pt x="21" y="119"/>
                    <a:pt x="23" y="120"/>
                  </a:cubicBezTo>
                  <a:cubicBezTo>
                    <a:pt x="25" y="121"/>
                    <a:pt x="28" y="122"/>
                    <a:pt x="30" y="122"/>
                  </a:cubicBezTo>
                  <a:cubicBezTo>
                    <a:pt x="33" y="122"/>
                    <a:pt x="35" y="123"/>
                    <a:pt x="38" y="123"/>
                  </a:cubicBezTo>
                  <a:cubicBezTo>
                    <a:pt x="40" y="123"/>
                    <a:pt x="41" y="122"/>
                    <a:pt x="43" y="122"/>
                  </a:cubicBezTo>
                  <a:cubicBezTo>
                    <a:pt x="45" y="122"/>
                    <a:pt x="46" y="123"/>
                    <a:pt x="48" y="123"/>
                  </a:cubicBezTo>
                  <a:cubicBezTo>
                    <a:pt x="57" y="123"/>
                    <a:pt x="57" y="123"/>
                    <a:pt x="57" y="123"/>
                  </a:cubicBezTo>
                  <a:cubicBezTo>
                    <a:pt x="63" y="123"/>
                    <a:pt x="69" y="125"/>
                    <a:pt x="76" y="124"/>
                  </a:cubicBezTo>
                  <a:cubicBezTo>
                    <a:pt x="77" y="124"/>
                    <a:pt x="79" y="124"/>
                    <a:pt x="80" y="123"/>
                  </a:cubicBezTo>
                  <a:cubicBezTo>
                    <a:pt x="81" y="122"/>
                    <a:pt x="83" y="121"/>
                    <a:pt x="84" y="121"/>
                  </a:cubicBezTo>
                  <a:cubicBezTo>
                    <a:pt x="87" y="119"/>
                    <a:pt x="90" y="118"/>
                    <a:pt x="93" y="119"/>
                  </a:cubicBezTo>
                  <a:cubicBezTo>
                    <a:pt x="96" y="119"/>
                    <a:pt x="100" y="119"/>
                    <a:pt x="103" y="119"/>
                  </a:cubicBezTo>
                  <a:cubicBezTo>
                    <a:pt x="106" y="119"/>
                    <a:pt x="109" y="119"/>
                    <a:pt x="112" y="118"/>
                  </a:cubicBezTo>
                  <a:cubicBezTo>
                    <a:pt x="115" y="117"/>
                    <a:pt x="118" y="117"/>
                    <a:pt x="120" y="115"/>
                  </a:cubicBezTo>
                  <a:cubicBezTo>
                    <a:pt x="122" y="114"/>
                    <a:pt x="124" y="112"/>
                    <a:pt x="125" y="110"/>
                  </a:cubicBezTo>
                  <a:cubicBezTo>
                    <a:pt x="126" y="108"/>
                    <a:pt x="126" y="105"/>
                    <a:pt x="126" y="102"/>
                  </a:cubicBezTo>
                  <a:cubicBezTo>
                    <a:pt x="126" y="99"/>
                    <a:pt x="125" y="96"/>
                    <a:pt x="124" y="93"/>
                  </a:cubicBezTo>
                  <a:cubicBezTo>
                    <a:pt x="123" y="90"/>
                    <a:pt x="120" y="88"/>
                    <a:pt x="120" y="85"/>
                  </a:cubicBezTo>
                  <a:cubicBezTo>
                    <a:pt x="120" y="81"/>
                    <a:pt x="121" y="79"/>
                    <a:pt x="123" y="76"/>
                  </a:cubicBezTo>
                  <a:cubicBezTo>
                    <a:pt x="124" y="75"/>
                    <a:pt x="124" y="73"/>
                    <a:pt x="124" y="72"/>
                  </a:cubicBezTo>
                  <a:cubicBezTo>
                    <a:pt x="125" y="71"/>
                    <a:pt x="124" y="69"/>
                    <a:pt x="124" y="68"/>
                  </a:cubicBezTo>
                  <a:cubicBezTo>
                    <a:pt x="124" y="66"/>
                    <a:pt x="124" y="65"/>
                    <a:pt x="124" y="63"/>
                  </a:cubicBezTo>
                  <a:cubicBezTo>
                    <a:pt x="124" y="62"/>
                    <a:pt x="125" y="60"/>
                    <a:pt x="124" y="59"/>
                  </a:cubicBezTo>
                  <a:cubicBezTo>
                    <a:pt x="124" y="56"/>
                    <a:pt x="123" y="53"/>
                    <a:pt x="121" y="51"/>
                  </a:cubicBezTo>
                  <a:cubicBezTo>
                    <a:pt x="119" y="48"/>
                    <a:pt x="117" y="47"/>
                    <a:pt x="115" y="45"/>
                  </a:cubicBezTo>
                  <a:cubicBezTo>
                    <a:pt x="114" y="44"/>
                    <a:pt x="113" y="43"/>
                    <a:pt x="111" y="42"/>
                  </a:cubicBezTo>
                  <a:cubicBezTo>
                    <a:pt x="110" y="40"/>
                    <a:pt x="110" y="39"/>
                    <a:pt x="110" y="37"/>
                  </a:cubicBezTo>
                  <a:cubicBezTo>
                    <a:pt x="109" y="36"/>
                    <a:pt x="109" y="35"/>
                    <a:pt x="108" y="34"/>
                  </a:cubicBezTo>
                  <a:cubicBezTo>
                    <a:pt x="108" y="33"/>
                    <a:pt x="106" y="32"/>
                    <a:pt x="106" y="30"/>
                  </a:cubicBezTo>
                  <a:cubicBezTo>
                    <a:pt x="106" y="29"/>
                    <a:pt x="106" y="27"/>
                    <a:pt x="106" y="25"/>
                  </a:cubicBezTo>
                  <a:cubicBezTo>
                    <a:pt x="106" y="24"/>
                    <a:pt x="105" y="23"/>
                    <a:pt x="104" y="22"/>
                  </a:cubicBezTo>
                  <a:cubicBezTo>
                    <a:pt x="103" y="20"/>
                    <a:pt x="101" y="18"/>
                    <a:pt x="99" y="17"/>
                  </a:cubicBezTo>
                  <a:cubicBezTo>
                    <a:pt x="98" y="16"/>
                    <a:pt x="96" y="15"/>
                    <a:pt x="95" y="14"/>
                  </a:cubicBezTo>
                  <a:cubicBezTo>
                    <a:pt x="94" y="13"/>
                    <a:pt x="94" y="12"/>
                    <a:pt x="93" y="10"/>
                  </a:cubicBezTo>
                  <a:cubicBezTo>
                    <a:pt x="92" y="9"/>
                    <a:pt x="91" y="8"/>
                    <a:pt x="90" y="7"/>
                  </a:cubicBezTo>
                  <a:cubicBezTo>
                    <a:pt x="89" y="6"/>
                    <a:pt x="89" y="5"/>
                    <a:pt x="88" y="4"/>
                  </a:cubicBezTo>
                  <a:cubicBezTo>
                    <a:pt x="85" y="2"/>
                    <a:pt x="82" y="2"/>
                    <a:pt x="79" y="1"/>
                  </a:cubicBezTo>
                  <a:cubicBezTo>
                    <a:pt x="78" y="1"/>
                    <a:pt x="76" y="1"/>
                    <a:pt x="75" y="0"/>
                  </a:cubicBezTo>
                  <a:cubicBezTo>
                    <a:pt x="75" y="0"/>
                    <a:pt x="67" y="0"/>
                    <a:pt x="65" y="1"/>
                  </a:cubicBezTo>
                  <a:cubicBezTo>
                    <a:pt x="63" y="2"/>
                    <a:pt x="61" y="4"/>
                    <a:pt x="59" y="5"/>
                  </a:cubicBezTo>
                  <a:cubicBezTo>
                    <a:pt x="56" y="7"/>
                    <a:pt x="54" y="9"/>
                    <a:pt x="51" y="10"/>
                  </a:cubicBezTo>
                  <a:cubicBezTo>
                    <a:pt x="49" y="11"/>
                    <a:pt x="46" y="12"/>
                    <a:pt x="44" y="14"/>
                  </a:cubicBezTo>
                  <a:cubicBezTo>
                    <a:pt x="39" y="17"/>
                    <a:pt x="36" y="21"/>
                    <a:pt x="33" y="25"/>
                  </a:cubicBezTo>
                  <a:cubicBezTo>
                    <a:pt x="30" y="30"/>
                    <a:pt x="25" y="33"/>
                    <a:pt x="20" y="37"/>
                  </a:cubicBezTo>
                  <a:cubicBezTo>
                    <a:pt x="16" y="40"/>
                    <a:pt x="11" y="41"/>
                    <a:pt x="8" y="46"/>
                  </a:cubicBezTo>
                  <a:cubicBezTo>
                    <a:pt x="6" y="48"/>
                    <a:pt x="5" y="51"/>
                    <a:pt x="4" y="53"/>
                  </a:cubicBezTo>
                  <a:cubicBezTo>
                    <a:pt x="3" y="56"/>
                    <a:pt x="2" y="58"/>
                    <a:pt x="2" y="61"/>
                  </a:cubicBezTo>
                  <a:cubicBezTo>
                    <a:pt x="0" y="67"/>
                    <a:pt x="1" y="73"/>
                    <a:pt x="1" y="78"/>
                  </a:cubicBezTo>
                  <a:cubicBezTo>
                    <a:pt x="2" y="81"/>
                    <a:pt x="2" y="84"/>
                    <a:pt x="1" y="8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45" name="Freeform 357">
              <a:extLst>
                <a:ext uri="{FF2B5EF4-FFF2-40B4-BE49-F238E27FC236}">
                  <a16:creationId xmlns:a16="http://schemas.microsoft.com/office/drawing/2014/main" id="{6D533EAC-7ED2-4BE6-8344-53F5259A4FE9}"/>
                </a:ext>
              </a:extLst>
            </p:cNvPr>
            <p:cNvSpPr>
              <a:spLocks/>
            </p:cNvSpPr>
            <p:nvPr/>
          </p:nvSpPr>
          <p:spPr bwMode="auto">
            <a:xfrm>
              <a:off x="8031163" y="1982788"/>
              <a:ext cx="501650" cy="495300"/>
            </a:xfrm>
            <a:custGeom>
              <a:avLst/>
              <a:gdLst>
                <a:gd name="T0" fmla="*/ 1 w 126"/>
                <a:gd name="T1" fmla="*/ 87 h 125"/>
                <a:gd name="T2" fmla="*/ 1 w 126"/>
                <a:gd name="T3" fmla="*/ 94 h 125"/>
                <a:gd name="T4" fmla="*/ 11 w 126"/>
                <a:gd name="T5" fmla="*/ 108 h 125"/>
                <a:gd name="T6" fmla="*/ 18 w 126"/>
                <a:gd name="T7" fmla="*/ 114 h 125"/>
                <a:gd name="T8" fmla="*/ 23 w 126"/>
                <a:gd name="T9" fmla="*/ 120 h 125"/>
                <a:gd name="T10" fmla="*/ 30 w 126"/>
                <a:gd name="T11" fmla="*/ 122 h 125"/>
                <a:gd name="T12" fmla="*/ 38 w 126"/>
                <a:gd name="T13" fmla="*/ 123 h 125"/>
                <a:gd name="T14" fmla="*/ 43 w 126"/>
                <a:gd name="T15" fmla="*/ 122 h 125"/>
                <a:gd name="T16" fmla="*/ 48 w 126"/>
                <a:gd name="T17" fmla="*/ 123 h 125"/>
                <a:gd name="T18" fmla="*/ 57 w 126"/>
                <a:gd name="T19" fmla="*/ 123 h 125"/>
                <a:gd name="T20" fmla="*/ 76 w 126"/>
                <a:gd name="T21" fmla="*/ 124 h 125"/>
                <a:gd name="T22" fmla="*/ 80 w 126"/>
                <a:gd name="T23" fmla="*/ 123 h 125"/>
                <a:gd name="T24" fmla="*/ 84 w 126"/>
                <a:gd name="T25" fmla="*/ 121 h 125"/>
                <a:gd name="T26" fmla="*/ 93 w 126"/>
                <a:gd name="T27" fmla="*/ 119 h 125"/>
                <a:gd name="T28" fmla="*/ 103 w 126"/>
                <a:gd name="T29" fmla="*/ 119 h 125"/>
                <a:gd name="T30" fmla="*/ 112 w 126"/>
                <a:gd name="T31" fmla="*/ 118 h 125"/>
                <a:gd name="T32" fmla="*/ 120 w 126"/>
                <a:gd name="T33" fmla="*/ 115 h 125"/>
                <a:gd name="T34" fmla="*/ 125 w 126"/>
                <a:gd name="T35" fmla="*/ 110 h 125"/>
                <a:gd name="T36" fmla="*/ 126 w 126"/>
                <a:gd name="T37" fmla="*/ 102 h 125"/>
                <a:gd name="T38" fmla="*/ 124 w 126"/>
                <a:gd name="T39" fmla="*/ 93 h 125"/>
                <a:gd name="T40" fmla="*/ 120 w 126"/>
                <a:gd name="T41" fmla="*/ 85 h 125"/>
                <a:gd name="T42" fmla="*/ 123 w 126"/>
                <a:gd name="T43" fmla="*/ 76 h 125"/>
                <a:gd name="T44" fmla="*/ 124 w 126"/>
                <a:gd name="T45" fmla="*/ 72 h 125"/>
                <a:gd name="T46" fmla="*/ 124 w 126"/>
                <a:gd name="T47" fmla="*/ 68 h 125"/>
                <a:gd name="T48" fmla="*/ 124 w 126"/>
                <a:gd name="T49" fmla="*/ 63 h 125"/>
                <a:gd name="T50" fmla="*/ 124 w 126"/>
                <a:gd name="T51" fmla="*/ 59 h 125"/>
                <a:gd name="T52" fmla="*/ 121 w 126"/>
                <a:gd name="T53" fmla="*/ 51 h 125"/>
                <a:gd name="T54" fmla="*/ 115 w 126"/>
                <a:gd name="T55" fmla="*/ 45 h 125"/>
                <a:gd name="T56" fmla="*/ 111 w 126"/>
                <a:gd name="T57" fmla="*/ 42 h 125"/>
                <a:gd name="T58" fmla="*/ 110 w 126"/>
                <a:gd name="T59" fmla="*/ 37 h 125"/>
                <a:gd name="T60" fmla="*/ 108 w 126"/>
                <a:gd name="T61" fmla="*/ 34 h 125"/>
                <a:gd name="T62" fmla="*/ 106 w 126"/>
                <a:gd name="T63" fmla="*/ 30 h 125"/>
                <a:gd name="T64" fmla="*/ 106 w 126"/>
                <a:gd name="T65" fmla="*/ 25 h 125"/>
                <a:gd name="T66" fmla="*/ 104 w 126"/>
                <a:gd name="T67" fmla="*/ 22 h 125"/>
                <a:gd name="T68" fmla="*/ 99 w 126"/>
                <a:gd name="T69" fmla="*/ 17 h 125"/>
                <a:gd name="T70" fmla="*/ 95 w 126"/>
                <a:gd name="T71" fmla="*/ 14 h 125"/>
                <a:gd name="T72" fmla="*/ 93 w 126"/>
                <a:gd name="T73" fmla="*/ 10 h 125"/>
                <a:gd name="T74" fmla="*/ 90 w 126"/>
                <a:gd name="T75" fmla="*/ 7 h 125"/>
                <a:gd name="T76" fmla="*/ 88 w 126"/>
                <a:gd name="T77" fmla="*/ 4 h 125"/>
                <a:gd name="T78" fmla="*/ 79 w 126"/>
                <a:gd name="T79" fmla="*/ 1 h 125"/>
                <a:gd name="T80" fmla="*/ 75 w 126"/>
                <a:gd name="T81" fmla="*/ 0 h 125"/>
                <a:gd name="T82" fmla="*/ 65 w 126"/>
                <a:gd name="T83" fmla="*/ 1 h 125"/>
                <a:gd name="T84" fmla="*/ 59 w 126"/>
                <a:gd name="T85" fmla="*/ 5 h 125"/>
                <a:gd name="T86" fmla="*/ 51 w 126"/>
                <a:gd name="T87" fmla="*/ 10 h 125"/>
                <a:gd name="T88" fmla="*/ 44 w 126"/>
                <a:gd name="T89" fmla="*/ 14 h 125"/>
                <a:gd name="T90" fmla="*/ 33 w 126"/>
                <a:gd name="T91" fmla="*/ 25 h 125"/>
                <a:gd name="T92" fmla="*/ 20 w 126"/>
                <a:gd name="T93" fmla="*/ 37 h 125"/>
                <a:gd name="T94" fmla="*/ 8 w 126"/>
                <a:gd name="T95" fmla="*/ 46 h 125"/>
                <a:gd name="T96" fmla="*/ 4 w 126"/>
                <a:gd name="T97" fmla="*/ 53 h 125"/>
                <a:gd name="T98" fmla="*/ 2 w 126"/>
                <a:gd name="T99" fmla="*/ 61 h 125"/>
                <a:gd name="T100" fmla="*/ 1 w 126"/>
                <a:gd name="T101" fmla="*/ 78 h 125"/>
                <a:gd name="T102" fmla="*/ 1 w 126"/>
                <a:gd name="T103" fmla="*/ 8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6" h="125">
                  <a:moveTo>
                    <a:pt x="1" y="87"/>
                  </a:moveTo>
                  <a:cubicBezTo>
                    <a:pt x="0" y="90"/>
                    <a:pt x="0" y="92"/>
                    <a:pt x="1" y="94"/>
                  </a:cubicBezTo>
                  <a:cubicBezTo>
                    <a:pt x="3" y="100"/>
                    <a:pt x="6" y="104"/>
                    <a:pt x="11" y="108"/>
                  </a:cubicBezTo>
                  <a:cubicBezTo>
                    <a:pt x="13" y="110"/>
                    <a:pt x="16" y="112"/>
                    <a:pt x="18" y="114"/>
                  </a:cubicBezTo>
                  <a:cubicBezTo>
                    <a:pt x="19" y="116"/>
                    <a:pt x="21" y="119"/>
                    <a:pt x="23" y="120"/>
                  </a:cubicBezTo>
                  <a:cubicBezTo>
                    <a:pt x="25" y="121"/>
                    <a:pt x="28" y="122"/>
                    <a:pt x="30" y="122"/>
                  </a:cubicBezTo>
                  <a:cubicBezTo>
                    <a:pt x="33" y="122"/>
                    <a:pt x="35" y="123"/>
                    <a:pt x="38" y="123"/>
                  </a:cubicBezTo>
                  <a:cubicBezTo>
                    <a:pt x="40" y="123"/>
                    <a:pt x="41" y="122"/>
                    <a:pt x="43" y="122"/>
                  </a:cubicBezTo>
                  <a:cubicBezTo>
                    <a:pt x="45" y="122"/>
                    <a:pt x="46" y="123"/>
                    <a:pt x="48" y="123"/>
                  </a:cubicBezTo>
                  <a:cubicBezTo>
                    <a:pt x="57" y="123"/>
                    <a:pt x="57" y="123"/>
                    <a:pt x="57" y="123"/>
                  </a:cubicBezTo>
                  <a:cubicBezTo>
                    <a:pt x="63" y="123"/>
                    <a:pt x="69" y="125"/>
                    <a:pt x="76" y="124"/>
                  </a:cubicBezTo>
                  <a:cubicBezTo>
                    <a:pt x="77" y="124"/>
                    <a:pt x="79" y="124"/>
                    <a:pt x="80" y="123"/>
                  </a:cubicBezTo>
                  <a:cubicBezTo>
                    <a:pt x="81" y="122"/>
                    <a:pt x="83" y="121"/>
                    <a:pt x="84" y="121"/>
                  </a:cubicBezTo>
                  <a:cubicBezTo>
                    <a:pt x="87" y="119"/>
                    <a:pt x="90" y="118"/>
                    <a:pt x="93" y="119"/>
                  </a:cubicBezTo>
                  <a:cubicBezTo>
                    <a:pt x="96" y="119"/>
                    <a:pt x="100" y="119"/>
                    <a:pt x="103" y="119"/>
                  </a:cubicBezTo>
                  <a:cubicBezTo>
                    <a:pt x="106" y="119"/>
                    <a:pt x="109" y="119"/>
                    <a:pt x="112" y="118"/>
                  </a:cubicBezTo>
                  <a:cubicBezTo>
                    <a:pt x="115" y="117"/>
                    <a:pt x="118" y="117"/>
                    <a:pt x="120" y="115"/>
                  </a:cubicBezTo>
                  <a:cubicBezTo>
                    <a:pt x="122" y="114"/>
                    <a:pt x="124" y="112"/>
                    <a:pt x="125" y="110"/>
                  </a:cubicBezTo>
                  <a:cubicBezTo>
                    <a:pt x="126" y="108"/>
                    <a:pt x="126" y="105"/>
                    <a:pt x="126" y="102"/>
                  </a:cubicBezTo>
                  <a:cubicBezTo>
                    <a:pt x="126" y="99"/>
                    <a:pt x="125" y="96"/>
                    <a:pt x="124" y="93"/>
                  </a:cubicBezTo>
                  <a:cubicBezTo>
                    <a:pt x="123" y="90"/>
                    <a:pt x="120" y="88"/>
                    <a:pt x="120" y="85"/>
                  </a:cubicBezTo>
                  <a:cubicBezTo>
                    <a:pt x="120" y="81"/>
                    <a:pt x="121" y="79"/>
                    <a:pt x="123" y="76"/>
                  </a:cubicBezTo>
                  <a:cubicBezTo>
                    <a:pt x="124" y="75"/>
                    <a:pt x="124" y="73"/>
                    <a:pt x="124" y="72"/>
                  </a:cubicBezTo>
                  <a:cubicBezTo>
                    <a:pt x="125" y="71"/>
                    <a:pt x="124" y="69"/>
                    <a:pt x="124" y="68"/>
                  </a:cubicBezTo>
                  <a:cubicBezTo>
                    <a:pt x="124" y="66"/>
                    <a:pt x="124" y="65"/>
                    <a:pt x="124" y="63"/>
                  </a:cubicBezTo>
                  <a:cubicBezTo>
                    <a:pt x="124" y="62"/>
                    <a:pt x="125" y="60"/>
                    <a:pt x="124" y="59"/>
                  </a:cubicBezTo>
                  <a:cubicBezTo>
                    <a:pt x="124" y="56"/>
                    <a:pt x="123" y="53"/>
                    <a:pt x="121" y="51"/>
                  </a:cubicBezTo>
                  <a:cubicBezTo>
                    <a:pt x="119" y="48"/>
                    <a:pt x="117" y="47"/>
                    <a:pt x="115" y="45"/>
                  </a:cubicBezTo>
                  <a:cubicBezTo>
                    <a:pt x="114" y="44"/>
                    <a:pt x="113" y="43"/>
                    <a:pt x="111" y="42"/>
                  </a:cubicBezTo>
                  <a:cubicBezTo>
                    <a:pt x="110" y="40"/>
                    <a:pt x="110" y="39"/>
                    <a:pt x="110" y="37"/>
                  </a:cubicBezTo>
                  <a:cubicBezTo>
                    <a:pt x="109" y="36"/>
                    <a:pt x="109" y="35"/>
                    <a:pt x="108" y="34"/>
                  </a:cubicBezTo>
                  <a:cubicBezTo>
                    <a:pt x="108" y="33"/>
                    <a:pt x="106" y="32"/>
                    <a:pt x="106" y="30"/>
                  </a:cubicBezTo>
                  <a:cubicBezTo>
                    <a:pt x="106" y="29"/>
                    <a:pt x="106" y="27"/>
                    <a:pt x="106" y="25"/>
                  </a:cubicBezTo>
                  <a:cubicBezTo>
                    <a:pt x="106" y="24"/>
                    <a:pt x="105" y="23"/>
                    <a:pt x="104" y="22"/>
                  </a:cubicBezTo>
                  <a:cubicBezTo>
                    <a:pt x="103" y="20"/>
                    <a:pt x="101" y="18"/>
                    <a:pt x="99" y="17"/>
                  </a:cubicBezTo>
                  <a:cubicBezTo>
                    <a:pt x="98" y="16"/>
                    <a:pt x="96" y="15"/>
                    <a:pt x="95" y="14"/>
                  </a:cubicBezTo>
                  <a:cubicBezTo>
                    <a:pt x="94" y="13"/>
                    <a:pt x="94" y="12"/>
                    <a:pt x="93" y="10"/>
                  </a:cubicBezTo>
                  <a:cubicBezTo>
                    <a:pt x="92" y="9"/>
                    <a:pt x="91" y="8"/>
                    <a:pt x="90" y="7"/>
                  </a:cubicBezTo>
                  <a:cubicBezTo>
                    <a:pt x="89" y="6"/>
                    <a:pt x="89" y="5"/>
                    <a:pt x="88" y="4"/>
                  </a:cubicBezTo>
                  <a:cubicBezTo>
                    <a:pt x="85" y="2"/>
                    <a:pt x="82" y="2"/>
                    <a:pt x="79" y="1"/>
                  </a:cubicBezTo>
                  <a:cubicBezTo>
                    <a:pt x="78" y="1"/>
                    <a:pt x="76" y="1"/>
                    <a:pt x="75" y="0"/>
                  </a:cubicBezTo>
                  <a:cubicBezTo>
                    <a:pt x="75" y="0"/>
                    <a:pt x="67" y="0"/>
                    <a:pt x="65" y="1"/>
                  </a:cubicBezTo>
                  <a:cubicBezTo>
                    <a:pt x="63" y="2"/>
                    <a:pt x="61" y="4"/>
                    <a:pt x="59" y="5"/>
                  </a:cubicBezTo>
                  <a:cubicBezTo>
                    <a:pt x="56" y="7"/>
                    <a:pt x="54" y="9"/>
                    <a:pt x="51" y="10"/>
                  </a:cubicBezTo>
                  <a:cubicBezTo>
                    <a:pt x="49" y="11"/>
                    <a:pt x="46" y="12"/>
                    <a:pt x="44" y="14"/>
                  </a:cubicBezTo>
                  <a:cubicBezTo>
                    <a:pt x="39" y="17"/>
                    <a:pt x="36" y="21"/>
                    <a:pt x="33" y="25"/>
                  </a:cubicBezTo>
                  <a:cubicBezTo>
                    <a:pt x="30" y="30"/>
                    <a:pt x="25" y="33"/>
                    <a:pt x="20" y="37"/>
                  </a:cubicBezTo>
                  <a:cubicBezTo>
                    <a:pt x="16" y="40"/>
                    <a:pt x="11" y="41"/>
                    <a:pt x="8" y="46"/>
                  </a:cubicBezTo>
                  <a:cubicBezTo>
                    <a:pt x="6" y="48"/>
                    <a:pt x="5" y="51"/>
                    <a:pt x="4" y="53"/>
                  </a:cubicBezTo>
                  <a:cubicBezTo>
                    <a:pt x="3" y="56"/>
                    <a:pt x="2" y="58"/>
                    <a:pt x="2" y="61"/>
                  </a:cubicBezTo>
                  <a:cubicBezTo>
                    <a:pt x="0" y="67"/>
                    <a:pt x="1" y="73"/>
                    <a:pt x="1" y="78"/>
                  </a:cubicBezTo>
                  <a:cubicBezTo>
                    <a:pt x="2" y="81"/>
                    <a:pt x="2" y="84"/>
                    <a:pt x="1" y="8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46" name="Freeform 358">
              <a:extLst>
                <a:ext uri="{FF2B5EF4-FFF2-40B4-BE49-F238E27FC236}">
                  <a16:creationId xmlns:a16="http://schemas.microsoft.com/office/drawing/2014/main" id="{594EC2C6-47DE-4057-A464-43590AB0DB41}"/>
                </a:ext>
              </a:extLst>
            </p:cNvPr>
            <p:cNvSpPr>
              <a:spLocks/>
            </p:cNvSpPr>
            <p:nvPr/>
          </p:nvSpPr>
          <p:spPr bwMode="auto">
            <a:xfrm>
              <a:off x="8934451" y="2398713"/>
              <a:ext cx="82550" cy="195263"/>
            </a:xfrm>
            <a:custGeom>
              <a:avLst/>
              <a:gdLst>
                <a:gd name="T0" fmla="*/ 0 w 21"/>
                <a:gd name="T1" fmla="*/ 44 h 49"/>
                <a:gd name="T2" fmla="*/ 1 w 21"/>
                <a:gd name="T3" fmla="*/ 47 h 49"/>
                <a:gd name="T4" fmla="*/ 4 w 21"/>
                <a:gd name="T5" fmla="*/ 48 h 49"/>
                <a:gd name="T6" fmla="*/ 8 w 21"/>
                <a:gd name="T7" fmla="*/ 49 h 49"/>
                <a:gd name="T8" fmla="*/ 13 w 21"/>
                <a:gd name="T9" fmla="*/ 49 h 49"/>
                <a:gd name="T10" fmla="*/ 17 w 21"/>
                <a:gd name="T11" fmla="*/ 48 h 49"/>
                <a:gd name="T12" fmla="*/ 19 w 21"/>
                <a:gd name="T13" fmla="*/ 48 h 49"/>
                <a:gd name="T14" fmla="*/ 21 w 21"/>
                <a:gd name="T15" fmla="*/ 48 h 49"/>
                <a:gd name="T16" fmla="*/ 21 w 21"/>
                <a:gd name="T17" fmla="*/ 48 h 49"/>
                <a:gd name="T18" fmla="*/ 20 w 21"/>
                <a:gd name="T19" fmla="*/ 43 h 49"/>
                <a:gd name="T20" fmla="*/ 19 w 21"/>
                <a:gd name="T21" fmla="*/ 38 h 49"/>
                <a:gd name="T22" fmla="*/ 19 w 21"/>
                <a:gd name="T23" fmla="*/ 26 h 49"/>
                <a:gd name="T24" fmla="*/ 19 w 21"/>
                <a:gd name="T25" fmla="*/ 21 h 49"/>
                <a:gd name="T26" fmla="*/ 19 w 21"/>
                <a:gd name="T27" fmla="*/ 16 h 49"/>
                <a:gd name="T28" fmla="*/ 19 w 21"/>
                <a:gd name="T29" fmla="*/ 4 h 49"/>
                <a:gd name="T30" fmla="*/ 19 w 21"/>
                <a:gd name="T31" fmla="*/ 4 h 49"/>
                <a:gd name="T32" fmla="*/ 19 w 21"/>
                <a:gd name="T33" fmla="*/ 3 h 49"/>
                <a:gd name="T34" fmla="*/ 16 w 21"/>
                <a:gd name="T35" fmla="*/ 2 h 49"/>
                <a:gd name="T36" fmla="*/ 11 w 21"/>
                <a:gd name="T37" fmla="*/ 0 h 49"/>
                <a:gd name="T38" fmla="*/ 8 w 21"/>
                <a:gd name="T39" fmla="*/ 0 h 49"/>
                <a:gd name="T40" fmla="*/ 4 w 21"/>
                <a:gd name="T41" fmla="*/ 1 h 49"/>
                <a:gd name="T42" fmla="*/ 2 w 21"/>
                <a:gd name="T43" fmla="*/ 3 h 49"/>
                <a:gd name="T44" fmla="*/ 2 w 21"/>
                <a:gd name="T45" fmla="*/ 17 h 49"/>
                <a:gd name="T46" fmla="*/ 2 w 21"/>
                <a:gd name="T47" fmla="*/ 24 h 49"/>
                <a:gd name="T48" fmla="*/ 2 w 21"/>
                <a:gd name="T49" fmla="*/ 31 h 49"/>
                <a:gd name="T50" fmla="*/ 1 w 21"/>
                <a:gd name="T51" fmla="*/ 38 h 49"/>
                <a:gd name="T52" fmla="*/ 0 w 21"/>
                <a:gd name="T53" fmla="*/ 4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49">
                  <a:moveTo>
                    <a:pt x="0" y="44"/>
                  </a:moveTo>
                  <a:cubicBezTo>
                    <a:pt x="0" y="45"/>
                    <a:pt x="0" y="47"/>
                    <a:pt x="1" y="47"/>
                  </a:cubicBezTo>
                  <a:cubicBezTo>
                    <a:pt x="2" y="48"/>
                    <a:pt x="3" y="48"/>
                    <a:pt x="4" y="48"/>
                  </a:cubicBezTo>
                  <a:cubicBezTo>
                    <a:pt x="5" y="48"/>
                    <a:pt x="7" y="49"/>
                    <a:pt x="8" y="49"/>
                  </a:cubicBezTo>
                  <a:cubicBezTo>
                    <a:pt x="10" y="49"/>
                    <a:pt x="11" y="49"/>
                    <a:pt x="13" y="49"/>
                  </a:cubicBezTo>
                  <a:cubicBezTo>
                    <a:pt x="14" y="49"/>
                    <a:pt x="16" y="48"/>
                    <a:pt x="17" y="48"/>
                  </a:cubicBezTo>
                  <a:cubicBezTo>
                    <a:pt x="18" y="48"/>
                    <a:pt x="18" y="48"/>
                    <a:pt x="19" y="48"/>
                  </a:cubicBezTo>
                  <a:cubicBezTo>
                    <a:pt x="20" y="48"/>
                    <a:pt x="20" y="49"/>
                    <a:pt x="21" y="48"/>
                  </a:cubicBezTo>
                  <a:cubicBezTo>
                    <a:pt x="21" y="48"/>
                    <a:pt x="21" y="48"/>
                    <a:pt x="21" y="48"/>
                  </a:cubicBezTo>
                  <a:cubicBezTo>
                    <a:pt x="21" y="46"/>
                    <a:pt x="20" y="45"/>
                    <a:pt x="20" y="43"/>
                  </a:cubicBezTo>
                  <a:cubicBezTo>
                    <a:pt x="20" y="41"/>
                    <a:pt x="19" y="39"/>
                    <a:pt x="19" y="38"/>
                  </a:cubicBezTo>
                  <a:cubicBezTo>
                    <a:pt x="19" y="34"/>
                    <a:pt x="19" y="30"/>
                    <a:pt x="19" y="26"/>
                  </a:cubicBezTo>
                  <a:cubicBezTo>
                    <a:pt x="19" y="25"/>
                    <a:pt x="19" y="23"/>
                    <a:pt x="19" y="21"/>
                  </a:cubicBezTo>
                  <a:cubicBezTo>
                    <a:pt x="19" y="19"/>
                    <a:pt x="19" y="17"/>
                    <a:pt x="19" y="16"/>
                  </a:cubicBezTo>
                  <a:cubicBezTo>
                    <a:pt x="19" y="12"/>
                    <a:pt x="19" y="8"/>
                    <a:pt x="19" y="4"/>
                  </a:cubicBezTo>
                  <a:cubicBezTo>
                    <a:pt x="19" y="4"/>
                    <a:pt x="19" y="4"/>
                    <a:pt x="19" y="4"/>
                  </a:cubicBezTo>
                  <a:cubicBezTo>
                    <a:pt x="19" y="4"/>
                    <a:pt x="19" y="3"/>
                    <a:pt x="19" y="3"/>
                  </a:cubicBezTo>
                  <a:cubicBezTo>
                    <a:pt x="18" y="2"/>
                    <a:pt x="17" y="2"/>
                    <a:pt x="16" y="2"/>
                  </a:cubicBezTo>
                  <a:cubicBezTo>
                    <a:pt x="14" y="2"/>
                    <a:pt x="13" y="1"/>
                    <a:pt x="11" y="0"/>
                  </a:cubicBezTo>
                  <a:cubicBezTo>
                    <a:pt x="10" y="0"/>
                    <a:pt x="9" y="0"/>
                    <a:pt x="8" y="0"/>
                  </a:cubicBezTo>
                  <a:cubicBezTo>
                    <a:pt x="6" y="0"/>
                    <a:pt x="5" y="1"/>
                    <a:pt x="4" y="1"/>
                  </a:cubicBezTo>
                  <a:cubicBezTo>
                    <a:pt x="3" y="1"/>
                    <a:pt x="2" y="2"/>
                    <a:pt x="2" y="3"/>
                  </a:cubicBezTo>
                  <a:cubicBezTo>
                    <a:pt x="2" y="8"/>
                    <a:pt x="2" y="13"/>
                    <a:pt x="2" y="17"/>
                  </a:cubicBezTo>
                  <a:cubicBezTo>
                    <a:pt x="2" y="20"/>
                    <a:pt x="2" y="22"/>
                    <a:pt x="2" y="24"/>
                  </a:cubicBezTo>
                  <a:cubicBezTo>
                    <a:pt x="2" y="27"/>
                    <a:pt x="2" y="29"/>
                    <a:pt x="2" y="31"/>
                  </a:cubicBezTo>
                  <a:cubicBezTo>
                    <a:pt x="2" y="33"/>
                    <a:pt x="1" y="36"/>
                    <a:pt x="1" y="38"/>
                  </a:cubicBezTo>
                  <a:cubicBezTo>
                    <a:pt x="1" y="40"/>
                    <a:pt x="0" y="42"/>
                    <a:pt x="0" y="4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47" name="Freeform 359">
              <a:extLst>
                <a:ext uri="{FF2B5EF4-FFF2-40B4-BE49-F238E27FC236}">
                  <a16:creationId xmlns:a16="http://schemas.microsoft.com/office/drawing/2014/main" id="{C4E9CBF2-45D8-485E-BCC8-9252CC149937}"/>
                </a:ext>
              </a:extLst>
            </p:cNvPr>
            <p:cNvSpPr>
              <a:spLocks/>
            </p:cNvSpPr>
            <p:nvPr/>
          </p:nvSpPr>
          <p:spPr bwMode="auto">
            <a:xfrm>
              <a:off x="8934451" y="2398713"/>
              <a:ext cx="82550" cy="195263"/>
            </a:xfrm>
            <a:custGeom>
              <a:avLst/>
              <a:gdLst>
                <a:gd name="T0" fmla="*/ 0 w 21"/>
                <a:gd name="T1" fmla="*/ 44 h 49"/>
                <a:gd name="T2" fmla="*/ 1 w 21"/>
                <a:gd name="T3" fmla="*/ 47 h 49"/>
                <a:gd name="T4" fmla="*/ 4 w 21"/>
                <a:gd name="T5" fmla="*/ 48 h 49"/>
                <a:gd name="T6" fmla="*/ 8 w 21"/>
                <a:gd name="T7" fmla="*/ 49 h 49"/>
                <a:gd name="T8" fmla="*/ 13 w 21"/>
                <a:gd name="T9" fmla="*/ 49 h 49"/>
                <a:gd name="T10" fmla="*/ 17 w 21"/>
                <a:gd name="T11" fmla="*/ 48 h 49"/>
                <a:gd name="T12" fmla="*/ 19 w 21"/>
                <a:gd name="T13" fmla="*/ 48 h 49"/>
                <a:gd name="T14" fmla="*/ 21 w 21"/>
                <a:gd name="T15" fmla="*/ 48 h 49"/>
                <a:gd name="T16" fmla="*/ 21 w 21"/>
                <a:gd name="T17" fmla="*/ 48 h 49"/>
                <a:gd name="T18" fmla="*/ 20 w 21"/>
                <a:gd name="T19" fmla="*/ 43 h 49"/>
                <a:gd name="T20" fmla="*/ 19 w 21"/>
                <a:gd name="T21" fmla="*/ 38 h 49"/>
                <a:gd name="T22" fmla="*/ 19 w 21"/>
                <a:gd name="T23" fmla="*/ 26 h 49"/>
                <a:gd name="T24" fmla="*/ 19 w 21"/>
                <a:gd name="T25" fmla="*/ 21 h 49"/>
                <a:gd name="T26" fmla="*/ 19 w 21"/>
                <a:gd name="T27" fmla="*/ 16 h 49"/>
                <a:gd name="T28" fmla="*/ 19 w 21"/>
                <a:gd name="T29" fmla="*/ 4 h 49"/>
                <a:gd name="T30" fmla="*/ 19 w 21"/>
                <a:gd name="T31" fmla="*/ 4 h 49"/>
                <a:gd name="T32" fmla="*/ 19 w 21"/>
                <a:gd name="T33" fmla="*/ 3 h 49"/>
                <a:gd name="T34" fmla="*/ 16 w 21"/>
                <a:gd name="T35" fmla="*/ 2 h 49"/>
                <a:gd name="T36" fmla="*/ 11 w 21"/>
                <a:gd name="T37" fmla="*/ 0 h 49"/>
                <a:gd name="T38" fmla="*/ 8 w 21"/>
                <a:gd name="T39" fmla="*/ 0 h 49"/>
                <a:gd name="T40" fmla="*/ 4 w 21"/>
                <a:gd name="T41" fmla="*/ 1 h 49"/>
                <a:gd name="T42" fmla="*/ 2 w 21"/>
                <a:gd name="T43" fmla="*/ 3 h 49"/>
                <a:gd name="T44" fmla="*/ 2 w 21"/>
                <a:gd name="T45" fmla="*/ 17 h 49"/>
                <a:gd name="T46" fmla="*/ 2 w 21"/>
                <a:gd name="T47" fmla="*/ 24 h 49"/>
                <a:gd name="T48" fmla="*/ 2 w 21"/>
                <a:gd name="T49" fmla="*/ 31 h 49"/>
                <a:gd name="T50" fmla="*/ 1 w 21"/>
                <a:gd name="T51" fmla="*/ 38 h 49"/>
                <a:gd name="T52" fmla="*/ 0 w 21"/>
                <a:gd name="T53" fmla="*/ 4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49">
                  <a:moveTo>
                    <a:pt x="0" y="44"/>
                  </a:moveTo>
                  <a:cubicBezTo>
                    <a:pt x="0" y="45"/>
                    <a:pt x="0" y="47"/>
                    <a:pt x="1" y="47"/>
                  </a:cubicBezTo>
                  <a:cubicBezTo>
                    <a:pt x="2" y="48"/>
                    <a:pt x="3" y="48"/>
                    <a:pt x="4" y="48"/>
                  </a:cubicBezTo>
                  <a:cubicBezTo>
                    <a:pt x="5" y="48"/>
                    <a:pt x="7" y="49"/>
                    <a:pt x="8" y="49"/>
                  </a:cubicBezTo>
                  <a:cubicBezTo>
                    <a:pt x="10" y="49"/>
                    <a:pt x="11" y="49"/>
                    <a:pt x="13" y="49"/>
                  </a:cubicBezTo>
                  <a:cubicBezTo>
                    <a:pt x="14" y="49"/>
                    <a:pt x="16" y="48"/>
                    <a:pt x="17" y="48"/>
                  </a:cubicBezTo>
                  <a:cubicBezTo>
                    <a:pt x="18" y="48"/>
                    <a:pt x="18" y="48"/>
                    <a:pt x="19" y="48"/>
                  </a:cubicBezTo>
                  <a:cubicBezTo>
                    <a:pt x="20" y="48"/>
                    <a:pt x="20" y="49"/>
                    <a:pt x="21" y="48"/>
                  </a:cubicBezTo>
                  <a:cubicBezTo>
                    <a:pt x="21" y="48"/>
                    <a:pt x="21" y="48"/>
                    <a:pt x="21" y="48"/>
                  </a:cubicBezTo>
                  <a:cubicBezTo>
                    <a:pt x="21" y="46"/>
                    <a:pt x="20" y="45"/>
                    <a:pt x="20" y="43"/>
                  </a:cubicBezTo>
                  <a:cubicBezTo>
                    <a:pt x="20" y="41"/>
                    <a:pt x="19" y="39"/>
                    <a:pt x="19" y="38"/>
                  </a:cubicBezTo>
                  <a:cubicBezTo>
                    <a:pt x="19" y="34"/>
                    <a:pt x="19" y="30"/>
                    <a:pt x="19" y="26"/>
                  </a:cubicBezTo>
                  <a:cubicBezTo>
                    <a:pt x="19" y="25"/>
                    <a:pt x="19" y="23"/>
                    <a:pt x="19" y="21"/>
                  </a:cubicBezTo>
                  <a:cubicBezTo>
                    <a:pt x="19" y="19"/>
                    <a:pt x="19" y="17"/>
                    <a:pt x="19" y="16"/>
                  </a:cubicBezTo>
                  <a:cubicBezTo>
                    <a:pt x="19" y="12"/>
                    <a:pt x="19" y="8"/>
                    <a:pt x="19" y="4"/>
                  </a:cubicBezTo>
                  <a:cubicBezTo>
                    <a:pt x="19" y="4"/>
                    <a:pt x="19" y="4"/>
                    <a:pt x="19" y="4"/>
                  </a:cubicBezTo>
                  <a:cubicBezTo>
                    <a:pt x="19" y="4"/>
                    <a:pt x="19" y="3"/>
                    <a:pt x="19" y="3"/>
                  </a:cubicBezTo>
                  <a:cubicBezTo>
                    <a:pt x="18" y="2"/>
                    <a:pt x="17" y="2"/>
                    <a:pt x="16" y="2"/>
                  </a:cubicBezTo>
                  <a:cubicBezTo>
                    <a:pt x="14" y="2"/>
                    <a:pt x="13" y="1"/>
                    <a:pt x="11" y="0"/>
                  </a:cubicBezTo>
                  <a:cubicBezTo>
                    <a:pt x="10" y="0"/>
                    <a:pt x="9" y="0"/>
                    <a:pt x="8" y="0"/>
                  </a:cubicBezTo>
                  <a:cubicBezTo>
                    <a:pt x="6" y="0"/>
                    <a:pt x="5" y="1"/>
                    <a:pt x="4" y="1"/>
                  </a:cubicBezTo>
                  <a:cubicBezTo>
                    <a:pt x="3" y="1"/>
                    <a:pt x="2" y="2"/>
                    <a:pt x="2" y="3"/>
                  </a:cubicBezTo>
                  <a:cubicBezTo>
                    <a:pt x="2" y="8"/>
                    <a:pt x="2" y="13"/>
                    <a:pt x="2" y="17"/>
                  </a:cubicBezTo>
                  <a:cubicBezTo>
                    <a:pt x="2" y="20"/>
                    <a:pt x="2" y="22"/>
                    <a:pt x="2" y="24"/>
                  </a:cubicBezTo>
                  <a:cubicBezTo>
                    <a:pt x="2" y="27"/>
                    <a:pt x="2" y="29"/>
                    <a:pt x="2" y="31"/>
                  </a:cubicBezTo>
                  <a:cubicBezTo>
                    <a:pt x="2" y="33"/>
                    <a:pt x="1" y="36"/>
                    <a:pt x="1" y="38"/>
                  </a:cubicBezTo>
                  <a:cubicBezTo>
                    <a:pt x="1" y="40"/>
                    <a:pt x="0" y="42"/>
                    <a:pt x="0" y="4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48" name="Freeform 360">
              <a:extLst>
                <a:ext uri="{FF2B5EF4-FFF2-40B4-BE49-F238E27FC236}">
                  <a16:creationId xmlns:a16="http://schemas.microsoft.com/office/drawing/2014/main" id="{11D98455-A7E1-4247-A619-1B5F57464274}"/>
                </a:ext>
              </a:extLst>
            </p:cNvPr>
            <p:cNvSpPr>
              <a:spLocks/>
            </p:cNvSpPr>
            <p:nvPr/>
          </p:nvSpPr>
          <p:spPr bwMode="auto">
            <a:xfrm>
              <a:off x="8718551" y="1951038"/>
              <a:ext cx="501650" cy="495300"/>
            </a:xfrm>
            <a:custGeom>
              <a:avLst/>
              <a:gdLst>
                <a:gd name="T0" fmla="*/ 1 w 126"/>
                <a:gd name="T1" fmla="*/ 87 h 125"/>
                <a:gd name="T2" fmla="*/ 1 w 126"/>
                <a:gd name="T3" fmla="*/ 94 h 125"/>
                <a:gd name="T4" fmla="*/ 11 w 126"/>
                <a:gd name="T5" fmla="*/ 108 h 125"/>
                <a:gd name="T6" fmla="*/ 18 w 126"/>
                <a:gd name="T7" fmla="*/ 115 h 125"/>
                <a:gd name="T8" fmla="*/ 23 w 126"/>
                <a:gd name="T9" fmla="*/ 120 h 125"/>
                <a:gd name="T10" fmla="*/ 30 w 126"/>
                <a:gd name="T11" fmla="*/ 122 h 125"/>
                <a:gd name="T12" fmla="*/ 38 w 126"/>
                <a:gd name="T13" fmla="*/ 123 h 125"/>
                <a:gd name="T14" fmla="*/ 43 w 126"/>
                <a:gd name="T15" fmla="*/ 122 h 125"/>
                <a:gd name="T16" fmla="*/ 48 w 126"/>
                <a:gd name="T17" fmla="*/ 123 h 125"/>
                <a:gd name="T18" fmla="*/ 57 w 126"/>
                <a:gd name="T19" fmla="*/ 123 h 125"/>
                <a:gd name="T20" fmla="*/ 76 w 126"/>
                <a:gd name="T21" fmla="*/ 124 h 125"/>
                <a:gd name="T22" fmla="*/ 80 w 126"/>
                <a:gd name="T23" fmla="*/ 123 h 125"/>
                <a:gd name="T24" fmla="*/ 84 w 126"/>
                <a:gd name="T25" fmla="*/ 121 h 125"/>
                <a:gd name="T26" fmla="*/ 93 w 126"/>
                <a:gd name="T27" fmla="*/ 119 h 125"/>
                <a:gd name="T28" fmla="*/ 103 w 126"/>
                <a:gd name="T29" fmla="*/ 119 h 125"/>
                <a:gd name="T30" fmla="*/ 112 w 126"/>
                <a:gd name="T31" fmla="*/ 118 h 125"/>
                <a:gd name="T32" fmla="*/ 120 w 126"/>
                <a:gd name="T33" fmla="*/ 116 h 125"/>
                <a:gd name="T34" fmla="*/ 125 w 126"/>
                <a:gd name="T35" fmla="*/ 110 h 125"/>
                <a:gd name="T36" fmla="*/ 126 w 126"/>
                <a:gd name="T37" fmla="*/ 102 h 125"/>
                <a:gd name="T38" fmla="*/ 124 w 126"/>
                <a:gd name="T39" fmla="*/ 93 h 125"/>
                <a:gd name="T40" fmla="*/ 120 w 126"/>
                <a:gd name="T41" fmla="*/ 85 h 125"/>
                <a:gd name="T42" fmla="*/ 123 w 126"/>
                <a:gd name="T43" fmla="*/ 76 h 125"/>
                <a:gd name="T44" fmla="*/ 125 w 126"/>
                <a:gd name="T45" fmla="*/ 72 h 125"/>
                <a:gd name="T46" fmla="*/ 124 w 126"/>
                <a:gd name="T47" fmla="*/ 68 h 125"/>
                <a:gd name="T48" fmla="*/ 124 w 126"/>
                <a:gd name="T49" fmla="*/ 64 h 125"/>
                <a:gd name="T50" fmla="*/ 125 w 126"/>
                <a:gd name="T51" fmla="*/ 59 h 125"/>
                <a:gd name="T52" fmla="*/ 121 w 126"/>
                <a:gd name="T53" fmla="*/ 51 h 125"/>
                <a:gd name="T54" fmla="*/ 115 w 126"/>
                <a:gd name="T55" fmla="*/ 45 h 125"/>
                <a:gd name="T56" fmla="*/ 112 w 126"/>
                <a:gd name="T57" fmla="*/ 42 h 125"/>
                <a:gd name="T58" fmla="*/ 110 w 126"/>
                <a:gd name="T59" fmla="*/ 37 h 125"/>
                <a:gd name="T60" fmla="*/ 108 w 126"/>
                <a:gd name="T61" fmla="*/ 34 h 125"/>
                <a:gd name="T62" fmla="*/ 106 w 126"/>
                <a:gd name="T63" fmla="*/ 31 h 125"/>
                <a:gd name="T64" fmla="*/ 106 w 126"/>
                <a:gd name="T65" fmla="*/ 26 h 125"/>
                <a:gd name="T66" fmla="*/ 104 w 126"/>
                <a:gd name="T67" fmla="*/ 22 h 125"/>
                <a:gd name="T68" fmla="*/ 99 w 126"/>
                <a:gd name="T69" fmla="*/ 17 h 125"/>
                <a:gd name="T70" fmla="*/ 95 w 126"/>
                <a:gd name="T71" fmla="*/ 14 h 125"/>
                <a:gd name="T72" fmla="*/ 93 w 126"/>
                <a:gd name="T73" fmla="*/ 11 h 125"/>
                <a:gd name="T74" fmla="*/ 90 w 126"/>
                <a:gd name="T75" fmla="*/ 7 h 125"/>
                <a:gd name="T76" fmla="*/ 88 w 126"/>
                <a:gd name="T77" fmla="*/ 4 h 125"/>
                <a:gd name="T78" fmla="*/ 79 w 126"/>
                <a:gd name="T79" fmla="*/ 1 h 125"/>
                <a:gd name="T80" fmla="*/ 75 w 126"/>
                <a:gd name="T81" fmla="*/ 0 h 125"/>
                <a:gd name="T82" fmla="*/ 65 w 126"/>
                <a:gd name="T83" fmla="*/ 1 h 125"/>
                <a:gd name="T84" fmla="*/ 59 w 126"/>
                <a:gd name="T85" fmla="*/ 5 h 125"/>
                <a:gd name="T86" fmla="*/ 51 w 126"/>
                <a:gd name="T87" fmla="*/ 10 h 125"/>
                <a:gd name="T88" fmla="*/ 44 w 126"/>
                <a:gd name="T89" fmla="*/ 14 h 125"/>
                <a:gd name="T90" fmla="*/ 33 w 126"/>
                <a:gd name="T91" fmla="*/ 25 h 125"/>
                <a:gd name="T92" fmla="*/ 20 w 126"/>
                <a:gd name="T93" fmla="*/ 37 h 125"/>
                <a:gd name="T94" fmla="*/ 8 w 126"/>
                <a:gd name="T95" fmla="*/ 46 h 125"/>
                <a:gd name="T96" fmla="*/ 4 w 126"/>
                <a:gd name="T97" fmla="*/ 53 h 125"/>
                <a:gd name="T98" fmla="*/ 2 w 126"/>
                <a:gd name="T99" fmla="*/ 61 h 125"/>
                <a:gd name="T100" fmla="*/ 1 w 126"/>
                <a:gd name="T101" fmla="*/ 78 h 125"/>
                <a:gd name="T102" fmla="*/ 1 w 126"/>
                <a:gd name="T103" fmla="*/ 8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6" h="125">
                  <a:moveTo>
                    <a:pt x="1" y="87"/>
                  </a:moveTo>
                  <a:cubicBezTo>
                    <a:pt x="0" y="90"/>
                    <a:pt x="0" y="92"/>
                    <a:pt x="1" y="94"/>
                  </a:cubicBezTo>
                  <a:cubicBezTo>
                    <a:pt x="3" y="100"/>
                    <a:pt x="6" y="104"/>
                    <a:pt x="11" y="108"/>
                  </a:cubicBezTo>
                  <a:cubicBezTo>
                    <a:pt x="13" y="110"/>
                    <a:pt x="16" y="112"/>
                    <a:pt x="18" y="115"/>
                  </a:cubicBezTo>
                  <a:cubicBezTo>
                    <a:pt x="20" y="116"/>
                    <a:pt x="21" y="119"/>
                    <a:pt x="23" y="120"/>
                  </a:cubicBezTo>
                  <a:cubicBezTo>
                    <a:pt x="25" y="121"/>
                    <a:pt x="28" y="122"/>
                    <a:pt x="30" y="122"/>
                  </a:cubicBezTo>
                  <a:cubicBezTo>
                    <a:pt x="33" y="122"/>
                    <a:pt x="35" y="124"/>
                    <a:pt x="38" y="123"/>
                  </a:cubicBezTo>
                  <a:cubicBezTo>
                    <a:pt x="40" y="123"/>
                    <a:pt x="42" y="122"/>
                    <a:pt x="43" y="122"/>
                  </a:cubicBezTo>
                  <a:cubicBezTo>
                    <a:pt x="45" y="122"/>
                    <a:pt x="46" y="123"/>
                    <a:pt x="48" y="123"/>
                  </a:cubicBezTo>
                  <a:cubicBezTo>
                    <a:pt x="57" y="123"/>
                    <a:pt x="57" y="123"/>
                    <a:pt x="57" y="123"/>
                  </a:cubicBezTo>
                  <a:cubicBezTo>
                    <a:pt x="63" y="123"/>
                    <a:pt x="70" y="125"/>
                    <a:pt x="76" y="124"/>
                  </a:cubicBezTo>
                  <a:cubicBezTo>
                    <a:pt x="77" y="124"/>
                    <a:pt x="79" y="124"/>
                    <a:pt x="80" y="123"/>
                  </a:cubicBezTo>
                  <a:cubicBezTo>
                    <a:pt x="82" y="122"/>
                    <a:pt x="83" y="121"/>
                    <a:pt x="84" y="121"/>
                  </a:cubicBezTo>
                  <a:cubicBezTo>
                    <a:pt x="87" y="119"/>
                    <a:pt x="90" y="119"/>
                    <a:pt x="93" y="119"/>
                  </a:cubicBezTo>
                  <a:cubicBezTo>
                    <a:pt x="97" y="119"/>
                    <a:pt x="100" y="119"/>
                    <a:pt x="103" y="119"/>
                  </a:cubicBezTo>
                  <a:cubicBezTo>
                    <a:pt x="106" y="119"/>
                    <a:pt x="109" y="119"/>
                    <a:pt x="112" y="118"/>
                  </a:cubicBezTo>
                  <a:cubicBezTo>
                    <a:pt x="115" y="118"/>
                    <a:pt x="118" y="117"/>
                    <a:pt x="120" y="116"/>
                  </a:cubicBezTo>
                  <a:cubicBezTo>
                    <a:pt x="123" y="114"/>
                    <a:pt x="124" y="113"/>
                    <a:pt x="125" y="110"/>
                  </a:cubicBezTo>
                  <a:cubicBezTo>
                    <a:pt x="126" y="108"/>
                    <a:pt x="126" y="105"/>
                    <a:pt x="126" y="102"/>
                  </a:cubicBezTo>
                  <a:cubicBezTo>
                    <a:pt x="126" y="99"/>
                    <a:pt x="125" y="96"/>
                    <a:pt x="124" y="93"/>
                  </a:cubicBezTo>
                  <a:cubicBezTo>
                    <a:pt x="123" y="90"/>
                    <a:pt x="120" y="88"/>
                    <a:pt x="120" y="85"/>
                  </a:cubicBezTo>
                  <a:cubicBezTo>
                    <a:pt x="120" y="81"/>
                    <a:pt x="122" y="79"/>
                    <a:pt x="123" y="76"/>
                  </a:cubicBezTo>
                  <a:cubicBezTo>
                    <a:pt x="124" y="75"/>
                    <a:pt x="124" y="73"/>
                    <a:pt x="125" y="72"/>
                  </a:cubicBezTo>
                  <a:cubicBezTo>
                    <a:pt x="125" y="71"/>
                    <a:pt x="124" y="69"/>
                    <a:pt x="124" y="68"/>
                  </a:cubicBezTo>
                  <a:cubicBezTo>
                    <a:pt x="124" y="66"/>
                    <a:pt x="124" y="65"/>
                    <a:pt x="124" y="64"/>
                  </a:cubicBezTo>
                  <a:cubicBezTo>
                    <a:pt x="124" y="62"/>
                    <a:pt x="125" y="61"/>
                    <a:pt x="125" y="59"/>
                  </a:cubicBezTo>
                  <a:cubicBezTo>
                    <a:pt x="124" y="56"/>
                    <a:pt x="123" y="53"/>
                    <a:pt x="121" y="51"/>
                  </a:cubicBezTo>
                  <a:cubicBezTo>
                    <a:pt x="119" y="49"/>
                    <a:pt x="117" y="47"/>
                    <a:pt x="115" y="45"/>
                  </a:cubicBezTo>
                  <a:cubicBezTo>
                    <a:pt x="114" y="44"/>
                    <a:pt x="113" y="43"/>
                    <a:pt x="112" y="42"/>
                  </a:cubicBezTo>
                  <a:cubicBezTo>
                    <a:pt x="110" y="40"/>
                    <a:pt x="111" y="39"/>
                    <a:pt x="110" y="37"/>
                  </a:cubicBezTo>
                  <a:cubicBezTo>
                    <a:pt x="110" y="36"/>
                    <a:pt x="109" y="35"/>
                    <a:pt x="108" y="34"/>
                  </a:cubicBezTo>
                  <a:cubicBezTo>
                    <a:pt x="108" y="33"/>
                    <a:pt x="107" y="32"/>
                    <a:pt x="106" y="31"/>
                  </a:cubicBezTo>
                  <a:cubicBezTo>
                    <a:pt x="106" y="29"/>
                    <a:pt x="106" y="27"/>
                    <a:pt x="106" y="26"/>
                  </a:cubicBezTo>
                  <a:cubicBezTo>
                    <a:pt x="106" y="24"/>
                    <a:pt x="105" y="23"/>
                    <a:pt x="104" y="22"/>
                  </a:cubicBezTo>
                  <a:cubicBezTo>
                    <a:pt x="103" y="20"/>
                    <a:pt x="101" y="18"/>
                    <a:pt x="99" y="17"/>
                  </a:cubicBezTo>
                  <a:cubicBezTo>
                    <a:pt x="98" y="16"/>
                    <a:pt x="97" y="15"/>
                    <a:pt x="95" y="14"/>
                  </a:cubicBezTo>
                  <a:cubicBezTo>
                    <a:pt x="94" y="13"/>
                    <a:pt x="94" y="12"/>
                    <a:pt x="93" y="11"/>
                  </a:cubicBezTo>
                  <a:cubicBezTo>
                    <a:pt x="92" y="9"/>
                    <a:pt x="91" y="8"/>
                    <a:pt x="90" y="7"/>
                  </a:cubicBezTo>
                  <a:cubicBezTo>
                    <a:pt x="89" y="6"/>
                    <a:pt x="89" y="5"/>
                    <a:pt x="88" y="4"/>
                  </a:cubicBezTo>
                  <a:cubicBezTo>
                    <a:pt x="85" y="3"/>
                    <a:pt x="82" y="2"/>
                    <a:pt x="79" y="1"/>
                  </a:cubicBezTo>
                  <a:cubicBezTo>
                    <a:pt x="78" y="1"/>
                    <a:pt x="76" y="1"/>
                    <a:pt x="75" y="0"/>
                  </a:cubicBezTo>
                  <a:cubicBezTo>
                    <a:pt x="75" y="0"/>
                    <a:pt x="67" y="0"/>
                    <a:pt x="65" y="1"/>
                  </a:cubicBezTo>
                  <a:cubicBezTo>
                    <a:pt x="63" y="2"/>
                    <a:pt x="61" y="4"/>
                    <a:pt x="59" y="5"/>
                  </a:cubicBezTo>
                  <a:cubicBezTo>
                    <a:pt x="56" y="7"/>
                    <a:pt x="54" y="9"/>
                    <a:pt x="51" y="10"/>
                  </a:cubicBezTo>
                  <a:cubicBezTo>
                    <a:pt x="49" y="11"/>
                    <a:pt x="46" y="12"/>
                    <a:pt x="44" y="14"/>
                  </a:cubicBezTo>
                  <a:cubicBezTo>
                    <a:pt x="40" y="17"/>
                    <a:pt x="36" y="21"/>
                    <a:pt x="33" y="25"/>
                  </a:cubicBezTo>
                  <a:cubicBezTo>
                    <a:pt x="30" y="30"/>
                    <a:pt x="25" y="33"/>
                    <a:pt x="20" y="37"/>
                  </a:cubicBezTo>
                  <a:cubicBezTo>
                    <a:pt x="16" y="40"/>
                    <a:pt x="11" y="42"/>
                    <a:pt x="8" y="46"/>
                  </a:cubicBezTo>
                  <a:cubicBezTo>
                    <a:pt x="6" y="48"/>
                    <a:pt x="5" y="51"/>
                    <a:pt x="4" y="53"/>
                  </a:cubicBezTo>
                  <a:cubicBezTo>
                    <a:pt x="3" y="56"/>
                    <a:pt x="2" y="59"/>
                    <a:pt x="2" y="61"/>
                  </a:cubicBezTo>
                  <a:cubicBezTo>
                    <a:pt x="1" y="67"/>
                    <a:pt x="1" y="73"/>
                    <a:pt x="1" y="78"/>
                  </a:cubicBezTo>
                  <a:cubicBezTo>
                    <a:pt x="2" y="81"/>
                    <a:pt x="2" y="85"/>
                    <a:pt x="1" y="8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49" name="Freeform 361">
              <a:extLst>
                <a:ext uri="{FF2B5EF4-FFF2-40B4-BE49-F238E27FC236}">
                  <a16:creationId xmlns:a16="http://schemas.microsoft.com/office/drawing/2014/main" id="{6AD94A62-D275-492B-B9E7-85CBC6AE7F8D}"/>
                </a:ext>
              </a:extLst>
            </p:cNvPr>
            <p:cNvSpPr>
              <a:spLocks/>
            </p:cNvSpPr>
            <p:nvPr/>
          </p:nvSpPr>
          <p:spPr bwMode="auto">
            <a:xfrm>
              <a:off x="8718551" y="1951038"/>
              <a:ext cx="501650" cy="495300"/>
            </a:xfrm>
            <a:custGeom>
              <a:avLst/>
              <a:gdLst>
                <a:gd name="T0" fmla="*/ 1 w 126"/>
                <a:gd name="T1" fmla="*/ 87 h 125"/>
                <a:gd name="T2" fmla="*/ 1 w 126"/>
                <a:gd name="T3" fmla="*/ 94 h 125"/>
                <a:gd name="T4" fmla="*/ 11 w 126"/>
                <a:gd name="T5" fmla="*/ 108 h 125"/>
                <a:gd name="T6" fmla="*/ 18 w 126"/>
                <a:gd name="T7" fmla="*/ 115 h 125"/>
                <a:gd name="T8" fmla="*/ 23 w 126"/>
                <a:gd name="T9" fmla="*/ 120 h 125"/>
                <a:gd name="T10" fmla="*/ 30 w 126"/>
                <a:gd name="T11" fmla="*/ 122 h 125"/>
                <a:gd name="T12" fmla="*/ 38 w 126"/>
                <a:gd name="T13" fmla="*/ 123 h 125"/>
                <a:gd name="T14" fmla="*/ 43 w 126"/>
                <a:gd name="T15" fmla="*/ 122 h 125"/>
                <a:gd name="T16" fmla="*/ 48 w 126"/>
                <a:gd name="T17" fmla="*/ 123 h 125"/>
                <a:gd name="T18" fmla="*/ 57 w 126"/>
                <a:gd name="T19" fmla="*/ 123 h 125"/>
                <a:gd name="T20" fmla="*/ 76 w 126"/>
                <a:gd name="T21" fmla="*/ 124 h 125"/>
                <a:gd name="T22" fmla="*/ 80 w 126"/>
                <a:gd name="T23" fmla="*/ 123 h 125"/>
                <a:gd name="T24" fmla="*/ 84 w 126"/>
                <a:gd name="T25" fmla="*/ 121 h 125"/>
                <a:gd name="T26" fmla="*/ 93 w 126"/>
                <a:gd name="T27" fmla="*/ 119 h 125"/>
                <a:gd name="T28" fmla="*/ 103 w 126"/>
                <a:gd name="T29" fmla="*/ 119 h 125"/>
                <a:gd name="T30" fmla="*/ 112 w 126"/>
                <a:gd name="T31" fmla="*/ 118 h 125"/>
                <a:gd name="T32" fmla="*/ 120 w 126"/>
                <a:gd name="T33" fmla="*/ 116 h 125"/>
                <a:gd name="T34" fmla="*/ 125 w 126"/>
                <a:gd name="T35" fmla="*/ 110 h 125"/>
                <a:gd name="T36" fmla="*/ 126 w 126"/>
                <a:gd name="T37" fmla="*/ 102 h 125"/>
                <a:gd name="T38" fmla="*/ 124 w 126"/>
                <a:gd name="T39" fmla="*/ 93 h 125"/>
                <a:gd name="T40" fmla="*/ 120 w 126"/>
                <a:gd name="T41" fmla="*/ 85 h 125"/>
                <a:gd name="T42" fmla="*/ 123 w 126"/>
                <a:gd name="T43" fmla="*/ 76 h 125"/>
                <a:gd name="T44" fmla="*/ 125 w 126"/>
                <a:gd name="T45" fmla="*/ 72 h 125"/>
                <a:gd name="T46" fmla="*/ 124 w 126"/>
                <a:gd name="T47" fmla="*/ 68 h 125"/>
                <a:gd name="T48" fmla="*/ 124 w 126"/>
                <a:gd name="T49" fmla="*/ 64 h 125"/>
                <a:gd name="T50" fmla="*/ 125 w 126"/>
                <a:gd name="T51" fmla="*/ 59 h 125"/>
                <a:gd name="T52" fmla="*/ 121 w 126"/>
                <a:gd name="T53" fmla="*/ 51 h 125"/>
                <a:gd name="T54" fmla="*/ 115 w 126"/>
                <a:gd name="T55" fmla="*/ 45 h 125"/>
                <a:gd name="T56" fmla="*/ 112 w 126"/>
                <a:gd name="T57" fmla="*/ 42 h 125"/>
                <a:gd name="T58" fmla="*/ 110 w 126"/>
                <a:gd name="T59" fmla="*/ 37 h 125"/>
                <a:gd name="T60" fmla="*/ 108 w 126"/>
                <a:gd name="T61" fmla="*/ 34 h 125"/>
                <a:gd name="T62" fmla="*/ 106 w 126"/>
                <a:gd name="T63" fmla="*/ 31 h 125"/>
                <a:gd name="T64" fmla="*/ 106 w 126"/>
                <a:gd name="T65" fmla="*/ 26 h 125"/>
                <a:gd name="T66" fmla="*/ 104 w 126"/>
                <a:gd name="T67" fmla="*/ 22 h 125"/>
                <a:gd name="T68" fmla="*/ 99 w 126"/>
                <a:gd name="T69" fmla="*/ 17 h 125"/>
                <a:gd name="T70" fmla="*/ 95 w 126"/>
                <a:gd name="T71" fmla="*/ 14 h 125"/>
                <a:gd name="T72" fmla="*/ 93 w 126"/>
                <a:gd name="T73" fmla="*/ 11 h 125"/>
                <a:gd name="T74" fmla="*/ 90 w 126"/>
                <a:gd name="T75" fmla="*/ 7 h 125"/>
                <a:gd name="T76" fmla="*/ 88 w 126"/>
                <a:gd name="T77" fmla="*/ 4 h 125"/>
                <a:gd name="T78" fmla="*/ 79 w 126"/>
                <a:gd name="T79" fmla="*/ 1 h 125"/>
                <a:gd name="T80" fmla="*/ 75 w 126"/>
                <a:gd name="T81" fmla="*/ 0 h 125"/>
                <a:gd name="T82" fmla="*/ 65 w 126"/>
                <a:gd name="T83" fmla="*/ 1 h 125"/>
                <a:gd name="T84" fmla="*/ 59 w 126"/>
                <a:gd name="T85" fmla="*/ 5 h 125"/>
                <a:gd name="T86" fmla="*/ 51 w 126"/>
                <a:gd name="T87" fmla="*/ 10 h 125"/>
                <a:gd name="T88" fmla="*/ 44 w 126"/>
                <a:gd name="T89" fmla="*/ 14 h 125"/>
                <a:gd name="T90" fmla="*/ 33 w 126"/>
                <a:gd name="T91" fmla="*/ 25 h 125"/>
                <a:gd name="T92" fmla="*/ 20 w 126"/>
                <a:gd name="T93" fmla="*/ 37 h 125"/>
                <a:gd name="T94" fmla="*/ 8 w 126"/>
                <a:gd name="T95" fmla="*/ 46 h 125"/>
                <a:gd name="T96" fmla="*/ 4 w 126"/>
                <a:gd name="T97" fmla="*/ 53 h 125"/>
                <a:gd name="T98" fmla="*/ 2 w 126"/>
                <a:gd name="T99" fmla="*/ 61 h 125"/>
                <a:gd name="T100" fmla="*/ 1 w 126"/>
                <a:gd name="T101" fmla="*/ 78 h 125"/>
                <a:gd name="T102" fmla="*/ 1 w 126"/>
                <a:gd name="T103" fmla="*/ 8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6" h="125">
                  <a:moveTo>
                    <a:pt x="1" y="87"/>
                  </a:moveTo>
                  <a:cubicBezTo>
                    <a:pt x="0" y="90"/>
                    <a:pt x="0" y="92"/>
                    <a:pt x="1" y="94"/>
                  </a:cubicBezTo>
                  <a:cubicBezTo>
                    <a:pt x="3" y="100"/>
                    <a:pt x="6" y="104"/>
                    <a:pt x="11" y="108"/>
                  </a:cubicBezTo>
                  <a:cubicBezTo>
                    <a:pt x="13" y="110"/>
                    <a:pt x="16" y="112"/>
                    <a:pt x="18" y="115"/>
                  </a:cubicBezTo>
                  <a:cubicBezTo>
                    <a:pt x="20" y="116"/>
                    <a:pt x="21" y="119"/>
                    <a:pt x="23" y="120"/>
                  </a:cubicBezTo>
                  <a:cubicBezTo>
                    <a:pt x="25" y="121"/>
                    <a:pt x="28" y="122"/>
                    <a:pt x="30" y="122"/>
                  </a:cubicBezTo>
                  <a:cubicBezTo>
                    <a:pt x="33" y="122"/>
                    <a:pt x="35" y="124"/>
                    <a:pt x="38" y="123"/>
                  </a:cubicBezTo>
                  <a:cubicBezTo>
                    <a:pt x="40" y="123"/>
                    <a:pt x="42" y="122"/>
                    <a:pt x="43" y="122"/>
                  </a:cubicBezTo>
                  <a:cubicBezTo>
                    <a:pt x="45" y="122"/>
                    <a:pt x="46" y="123"/>
                    <a:pt x="48" y="123"/>
                  </a:cubicBezTo>
                  <a:cubicBezTo>
                    <a:pt x="57" y="123"/>
                    <a:pt x="57" y="123"/>
                    <a:pt x="57" y="123"/>
                  </a:cubicBezTo>
                  <a:cubicBezTo>
                    <a:pt x="63" y="123"/>
                    <a:pt x="70" y="125"/>
                    <a:pt x="76" y="124"/>
                  </a:cubicBezTo>
                  <a:cubicBezTo>
                    <a:pt x="77" y="124"/>
                    <a:pt x="79" y="124"/>
                    <a:pt x="80" y="123"/>
                  </a:cubicBezTo>
                  <a:cubicBezTo>
                    <a:pt x="82" y="122"/>
                    <a:pt x="83" y="121"/>
                    <a:pt x="84" y="121"/>
                  </a:cubicBezTo>
                  <a:cubicBezTo>
                    <a:pt x="87" y="119"/>
                    <a:pt x="90" y="119"/>
                    <a:pt x="93" y="119"/>
                  </a:cubicBezTo>
                  <a:cubicBezTo>
                    <a:pt x="97" y="119"/>
                    <a:pt x="100" y="119"/>
                    <a:pt x="103" y="119"/>
                  </a:cubicBezTo>
                  <a:cubicBezTo>
                    <a:pt x="106" y="119"/>
                    <a:pt x="109" y="119"/>
                    <a:pt x="112" y="118"/>
                  </a:cubicBezTo>
                  <a:cubicBezTo>
                    <a:pt x="115" y="118"/>
                    <a:pt x="118" y="117"/>
                    <a:pt x="120" y="116"/>
                  </a:cubicBezTo>
                  <a:cubicBezTo>
                    <a:pt x="123" y="114"/>
                    <a:pt x="124" y="113"/>
                    <a:pt x="125" y="110"/>
                  </a:cubicBezTo>
                  <a:cubicBezTo>
                    <a:pt x="126" y="108"/>
                    <a:pt x="126" y="105"/>
                    <a:pt x="126" y="102"/>
                  </a:cubicBezTo>
                  <a:cubicBezTo>
                    <a:pt x="126" y="99"/>
                    <a:pt x="125" y="96"/>
                    <a:pt x="124" y="93"/>
                  </a:cubicBezTo>
                  <a:cubicBezTo>
                    <a:pt x="123" y="90"/>
                    <a:pt x="120" y="88"/>
                    <a:pt x="120" y="85"/>
                  </a:cubicBezTo>
                  <a:cubicBezTo>
                    <a:pt x="120" y="81"/>
                    <a:pt x="122" y="79"/>
                    <a:pt x="123" y="76"/>
                  </a:cubicBezTo>
                  <a:cubicBezTo>
                    <a:pt x="124" y="75"/>
                    <a:pt x="124" y="73"/>
                    <a:pt x="125" y="72"/>
                  </a:cubicBezTo>
                  <a:cubicBezTo>
                    <a:pt x="125" y="71"/>
                    <a:pt x="124" y="69"/>
                    <a:pt x="124" y="68"/>
                  </a:cubicBezTo>
                  <a:cubicBezTo>
                    <a:pt x="124" y="66"/>
                    <a:pt x="124" y="65"/>
                    <a:pt x="124" y="64"/>
                  </a:cubicBezTo>
                  <a:cubicBezTo>
                    <a:pt x="124" y="62"/>
                    <a:pt x="125" y="61"/>
                    <a:pt x="125" y="59"/>
                  </a:cubicBezTo>
                  <a:cubicBezTo>
                    <a:pt x="124" y="56"/>
                    <a:pt x="123" y="53"/>
                    <a:pt x="121" y="51"/>
                  </a:cubicBezTo>
                  <a:cubicBezTo>
                    <a:pt x="119" y="49"/>
                    <a:pt x="117" y="47"/>
                    <a:pt x="115" y="45"/>
                  </a:cubicBezTo>
                  <a:cubicBezTo>
                    <a:pt x="114" y="44"/>
                    <a:pt x="113" y="43"/>
                    <a:pt x="112" y="42"/>
                  </a:cubicBezTo>
                  <a:cubicBezTo>
                    <a:pt x="110" y="40"/>
                    <a:pt x="111" y="39"/>
                    <a:pt x="110" y="37"/>
                  </a:cubicBezTo>
                  <a:cubicBezTo>
                    <a:pt x="110" y="36"/>
                    <a:pt x="109" y="35"/>
                    <a:pt x="108" y="34"/>
                  </a:cubicBezTo>
                  <a:cubicBezTo>
                    <a:pt x="108" y="33"/>
                    <a:pt x="107" y="32"/>
                    <a:pt x="106" y="31"/>
                  </a:cubicBezTo>
                  <a:cubicBezTo>
                    <a:pt x="106" y="29"/>
                    <a:pt x="106" y="27"/>
                    <a:pt x="106" y="26"/>
                  </a:cubicBezTo>
                  <a:cubicBezTo>
                    <a:pt x="106" y="24"/>
                    <a:pt x="105" y="23"/>
                    <a:pt x="104" y="22"/>
                  </a:cubicBezTo>
                  <a:cubicBezTo>
                    <a:pt x="103" y="20"/>
                    <a:pt x="101" y="18"/>
                    <a:pt x="99" y="17"/>
                  </a:cubicBezTo>
                  <a:cubicBezTo>
                    <a:pt x="98" y="16"/>
                    <a:pt x="97" y="15"/>
                    <a:pt x="95" y="14"/>
                  </a:cubicBezTo>
                  <a:cubicBezTo>
                    <a:pt x="94" y="13"/>
                    <a:pt x="94" y="12"/>
                    <a:pt x="93" y="11"/>
                  </a:cubicBezTo>
                  <a:cubicBezTo>
                    <a:pt x="92" y="9"/>
                    <a:pt x="91" y="8"/>
                    <a:pt x="90" y="7"/>
                  </a:cubicBezTo>
                  <a:cubicBezTo>
                    <a:pt x="89" y="6"/>
                    <a:pt x="89" y="5"/>
                    <a:pt x="88" y="4"/>
                  </a:cubicBezTo>
                  <a:cubicBezTo>
                    <a:pt x="85" y="3"/>
                    <a:pt x="82" y="2"/>
                    <a:pt x="79" y="1"/>
                  </a:cubicBezTo>
                  <a:cubicBezTo>
                    <a:pt x="78" y="1"/>
                    <a:pt x="76" y="1"/>
                    <a:pt x="75" y="0"/>
                  </a:cubicBezTo>
                  <a:cubicBezTo>
                    <a:pt x="75" y="0"/>
                    <a:pt x="67" y="0"/>
                    <a:pt x="65" y="1"/>
                  </a:cubicBezTo>
                  <a:cubicBezTo>
                    <a:pt x="63" y="2"/>
                    <a:pt x="61" y="4"/>
                    <a:pt x="59" y="5"/>
                  </a:cubicBezTo>
                  <a:cubicBezTo>
                    <a:pt x="56" y="7"/>
                    <a:pt x="54" y="9"/>
                    <a:pt x="51" y="10"/>
                  </a:cubicBezTo>
                  <a:cubicBezTo>
                    <a:pt x="49" y="11"/>
                    <a:pt x="46" y="12"/>
                    <a:pt x="44" y="14"/>
                  </a:cubicBezTo>
                  <a:cubicBezTo>
                    <a:pt x="40" y="17"/>
                    <a:pt x="36" y="21"/>
                    <a:pt x="33" y="25"/>
                  </a:cubicBezTo>
                  <a:cubicBezTo>
                    <a:pt x="30" y="30"/>
                    <a:pt x="25" y="33"/>
                    <a:pt x="20" y="37"/>
                  </a:cubicBezTo>
                  <a:cubicBezTo>
                    <a:pt x="16" y="40"/>
                    <a:pt x="11" y="42"/>
                    <a:pt x="8" y="46"/>
                  </a:cubicBezTo>
                  <a:cubicBezTo>
                    <a:pt x="6" y="48"/>
                    <a:pt x="5" y="51"/>
                    <a:pt x="4" y="53"/>
                  </a:cubicBezTo>
                  <a:cubicBezTo>
                    <a:pt x="3" y="56"/>
                    <a:pt x="2" y="59"/>
                    <a:pt x="2" y="61"/>
                  </a:cubicBezTo>
                  <a:cubicBezTo>
                    <a:pt x="1" y="67"/>
                    <a:pt x="1" y="73"/>
                    <a:pt x="1" y="78"/>
                  </a:cubicBezTo>
                  <a:cubicBezTo>
                    <a:pt x="2" y="81"/>
                    <a:pt x="2" y="85"/>
                    <a:pt x="1" y="8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50" name="Freeform 362">
              <a:extLst>
                <a:ext uri="{FF2B5EF4-FFF2-40B4-BE49-F238E27FC236}">
                  <a16:creationId xmlns:a16="http://schemas.microsoft.com/office/drawing/2014/main" id="{E2AAED8D-7800-4609-8D36-093AAAC2FF56}"/>
                </a:ext>
              </a:extLst>
            </p:cNvPr>
            <p:cNvSpPr>
              <a:spLocks/>
            </p:cNvSpPr>
            <p:nvPr/>
          </p:nvSpPr>
          <p:spPr bwMode="auto">
            <a:xfrm>
              <a:off x="8520113" y="2493963"/>
              <a:ext cx="47625" cy="163513"/>
            </a:xfrm>
            <a:custGeom>
              <a:avLst/>
              <a:gdLst>
                <a:gd name="T0" fmla="*/ 11 w 12"/>
                <a:gd name="T1" fmla="*/ 36 h 41"/>
                <a:gd name="T2" fmla="*/ 11 w 12"/>
                <a:gd name="T3" fmla="*/ 32 h 41"/>
                <a:gd name="T4" fmla="*/ 11 w 12"/>
                <a:gd name="T5" fmla="*/ 22 h 41"/>
                <a:gd name="T6" fmla="*/ 11 w 12"/>
                <a:gd name="T7" fmla="*/ 17 h 41"/>
                <a:gd name="T8" fmla="*/ 11 w 12"/>
                <a:gd name="T9" fmla="*/ 13 h 41"/>
                <a:gd name="T10" fmla="*/ 11 w 12"/>
                <a:gd name="T11" fmla="*/ 3 h 41"/>
                <a:gd name="T12" fmla="*/ 11 w 12"/>
                <a:gd name="T13" fmla="*/ 3 h 41"/>
                <a:gd name="T14" fmla="*/ 11 w 12"/>
                <a:gd name="T15" fmla="*/ 2 h 41"/>
                <a:gd name="T16" fmla="*/ 9 w 12"/>
                <a:gd name="T17" fmla="*/ 1 h 41"/>
                <a:gd name="T18" fmla="*/ 6 w 12"/>
                <a:gd name="T19" fmla="*/ 0 h 41"/>
                <a:gd name="T20" fmla="*/ 4 w 12"/>
                <a:gd name="T21" fmla="*/ 0 h 41"/>
                <a:gd name="T22" fmla="*/ 2 w 12"/>
                <a:gd name="T23" fmla="*/ 0 h 41"/>
                <a:gd name="T24" fmla="*/ 1 w 12"/>
                <a:gd name="T25" fmla="*/ 2 h 41"/>
                <a:gd name="T26" fmla="*/ 1 w 12"/>
                <a:gd name="T27" fmla="*/ 14 h 41"/>
                <a:gd name="T28" fmla="*/ 1 w 12"/>
                <a:gd name="T29" fmla="*/ 20 h 41"/>
                <a:gd name="T30" fmla="*/ 1 w 12"/>
                <a:gd name="T31" fmla="*/ 26 h 41"/>
                <a:gd name="T32" fmla="*/ 1 w 12"/>
                <a:gd name="T33" fmla="*/ 32 h 41"/>
                <a:gd name="T34" fmla="*/ 0 w 12"/>
                <a:gd name="T35" fmla="*/ 37 h 41"/>
                <a:gd name="T36" fmla="*/ 0 w 12"/>
                <a:gd name="T37" fmla="*/ 40 h 41"/>
                <a:gd name="T38" fmla="*/ 2 w 12"/>
                <a:gd name="T39" fmla="*/ 41 h 41"/>
                <a:gd name="T40" fmla="*/ 5 w 12"/>
                <a:gd name="T41" fmla="*/ 41 h 41"/>
                <a:gd name="T42" fmla="*/ 7 w 12"/>
                <a:gd name="T43" fmla="*/ 41 h 41"/>
                <a:gd name="T44" fmla="*/ 10 w 12"/>
                <a:gd name="T45" fmla="*/ 41 h 41"/>
                <a:gd name="T46" fmla="*/ 11 w 12"/>
                <a:gd name="T47" fmla="*/ 41 h 41"/>
                <a:gd name="T48" fmla="*/ 11 w 12"/>
                <a:gd name="T49" fmla="*/ 41 h 41"/>
                <a:gd name="T50" fmla="*/ 12 w 12"/>
                <a:gd name="T51" fmla="*/ 40 h 41"/>
                <a:gd name="T52" fmla="*/ 11 w 12"/>
                <a:gd name="T53"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 h="41">
                  <a:moveTo>
                    <a:pt x="11" y="36"/>
                  </a:moveTo>
                  <a:cubicBezTo>
                    <a:pt x="11" y="35"/>
                    <a:pt x="11" y="33"/>
                    <a:pt x="11" y="32"/>
                  </a:cubicBezTo>
                  <a:cubicBezTo>
                    <a:pt x="11" y="28"/>
                    <a:pt x="11" y="25"/>
                    <a:pt x="11" y="22"/>
                  </a:cubicBezTo>
                  <a:cubicBezTo>
                    <a:pt x="11" y="21"/>
                    <a:pt x="11" y="19"/>
                    <a:pt x="11" y="17"/>
                  </a:cubicBezTo>
                  <a:cubicBezTo>
                    <a:pt x="11" y="16"/>
                    <a:pt x="11" y="14"/>
                    <a:pt x="11" y="13"/>
                  </a:cubicBezTo>
                  <a:cubicBezTo>
                    <a:pt x="11" y="10"/>
                    <a:pt x="10" y="6"/>
                    <a:pt x="11" y="3"/>
                  </a:cubicBezTo>
                  <a:cubicBezTo>
                    <a:pt x="11" y="3"/>
                    <a:pt x="11" y="3"/>
                    <a:pt x="11" y="3"/>
                  </a:cubicBezTo>
                  <a:cubicBezTo>
                    <a:pt x="11" y="3"/>
                    <a:pt x="11" y="2"/>
                    <a:pt x="11" y="2"/>
                  </a:cubicBezTo>
                  <a:cubicBezTo>
                    <a:pt x="10" y="1"/>
                    <a:pt x="9" y="1"/>
                    <a:pt x="9" y="1"/>
                  </a:cubicBezTo>
                  <a:cubicBezTo>
                    <a:pt x="8" y="1"/>
                    <a:pt x="7" y="0"/>
                    <a:pt x="6" y="0"/>
                  </a:cubicBezTo>
                  <a:cubicBezTo>
                    <a:pt x="6" y="0"/>
                    <a:pt x="5" y="0"/>
                    <a:pt x="4" y="0"/>
                  </a:cubicBezTo>
                  <a:cubicBezTo>
                    <a:pt x="3" y="0"/>
                    <a:pt x="3" y="0"/>
                    <a:pt x="2" y="0"/>
                  </a:cubicBezTo>
                  <a:cubicBezTo>
                    <a:pt x="2" y="0"/>
                    <a:pt x="1" y="1"/>
                    <a:pt x="1" y="2"/>
                  </a:cubicBezTo>
                  <a:cubicBezTo>
                    <a:pt x="1" y="6"/>
                    <a:pt x="1" y="10"/>
                    <a:pt x="1" y="14"/>
                  </a:cubicBezTo>
                  <a:cubicBezTo>
                    <a:pt x="1" y="16"/>
                    <a:pt x="1" y="18"/>
                    <a:pt x="1" y="20"/>
                  </a:cubicBezTo>
                  <a:cubicBezTo>
                    <a:pt x="1" y="22"/>
                    <a:pt x="1" y="24"/>
                    <a:pt x="1" y="26"/>
                  </a:cubicBezTo>
                  <a:cubicBezTo>
                    <a:pt x="1" y="28"/>
                    <a:pt x="1" y="30"/>
                    <a:pt x="1" y="32"/>
                  </a:cubicBezTo>
                  <a:cubicBezTo>
                    <a:pt x="0" y="34"/>
                    <a:pt x="0" y="35"/>
                    <a:pt x="0" y="37"/>
                  </a:cubicBezTo>
                  <a:cubicBezTo>
                    <a:pt x="0" y="38"/>
                    <a:pt x="0" y="39"/>
                    <a:pt x="0" y="40"/>
                  </a:cubicBezTo>
                  <a:cubicBezTo>
                    <a:pt x="1" y="40"/>
                    <a:pt x="1" y="41"/>
                    <a:pt x="2" y="41"/>
                  </a:cubicBezTo>
                  <a:cubicBezTo>
                    <a:pt x="3" y="41"/>
                    <a:pt x="4" y="41"/>
                    <a:pt x="5" y="41"/>
                  </a:cubicBezTo>
                  <a:cubicBezTo>
                    <a:pt x="5" y="41"/>
                    <a:pt x="6" y="41"/>
                    <a:pt x="7" y="41"/>
                  </a:cubicBezTo>
                  <a:cubicBezTo>
                    <a:pt x="8" y="41"/>
                    <a:pt x="9" y="41"/>
                    <a:pt x="10" y="41"/>
                  </a:cubicBezTo>
                  <a:cubicBezTo>
                    <a:pt x="10" y="41"/>
                    <a:pt x="10" y="41"/>
                    <a:pt x="11" y="41"/>
                  </a:cubicBezTo>
                  <a:cubicBezTo>
                    <a:pt x="11" y="41"/>
                    <a:pt x="11" y="41"/>
                    <a:pt x="11" y="41"/>
                  </a:cubicBezTo>
                  <a:cubicBezTo>
                    <a:pt x="12" y="41"/>
                    <a:pt x="12" y="41"/>
                    <a:pt x="12" y="40"/>
                  </a:cubicBezTo>
                  <a:cubicBezTo>
                    <a:pt x="12" y="39"/>
                    <a:pt x="11" y="38"/>
                    <a:pt x="11" y="36"/>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51" name="Freeform 363">
              <a:extLst>
                <a:ext uri="{FF2B5EF4-FFF2-40B4-BE49-F238E27FC236}">
                  <a16:creationId xmlns:a16="http://schemas.microsoft.com/office/drawing/2014/main" id="{8DC49C08-D79F-4298-AB97-1B98C662F19B}"/>
                </a:ext>
              </a:extLst>
            </p:cNvPr>
            <p:cNvSpPr>
              <a:spLocks/>
            </p:cNvSpPr>
            <p:nvPr/>
          </p:nvSpPr>
          <p:spPr bwMode="auto">
            <a:xfrm>
              <a:off x="8520113" y="2493963"/>
              <a:ext cx="47625" cy="163513"/>
            </a:xfrm>
            <a:custGeom>
              <a:avLst/>
              <a:gdLst>
                <a:gd name="T0" fmla="*/ 11 w 12"/>
                <a:gd name="T1" fmla="*/ 36 h 41"/>
                <a:gd name="T2" fmla="*/ 11 w 12"/>
                <a:gd name="T3" fmla="*/ 32 h 41"/>
                <a:gd name="T4" fmla="*/ 11 w 12"/>
                <a:gd name="T5" fmla="*/ 22 h 41"/>
                <a:gd name="T6" fmla="*/ 11 w 12"/>
                <a:gd name="T7" fmla="*/ 17 h 41"/>
                <a:gd name="T8" fmla="*/ 11 w 12"/>
                <a:gd name="T9" fmla="*/ 13 h 41"/>
                <a:gd name="T10" fmla="*/ 11 w 12"/>
                <a:gd name="T11" fmla="*/ 3 h 41"/>
                <a:gd name="T12" fmla="*/ 11 w 12"/>
                <a:gd name="T13" fmla="*/ 3 h 41"/>
                <a:gd name="T14" fmla="*/ 11 w 12"/>
                <a:gd name="T15" fmla="*/ 2 h 41"/>
                <a:gd name="T16" fmla="*/ 9 w 12"/>
                <a:gd name="T17" fmla="*/ 1 h 41"/>
                <a:gd name="T18" fmla="*/ 6 w 12"/>
                <a:gd name="T19" fmla="*/ 0 h 41"/>
                <a:gd name="T20" fmla="*/ 4 w 12"/>
                <a:gd name="T21" fmla="*/ 0 h 41"/>
                <a:gd name="T22" fmla="*/ 2 w 12"/>
                <a:gd name="T23" fmla="*/ 0 h 41"/>
                <a:gd name="T24" fmla="*/ 1 w 12"/>
                <a:gd name="T25" fmla="*/ 2 h 41"/>
                <a:gd name="T26" fmla="*/ 1 w 12"/>
                <a:gd name="T27" fmla="*/ 14 h 41"/>
                <a:gd name="T28" fmla="*/ 1 w 12"/>
                <a:gd name="T29" fmla="*/ 20 h 41"/>
                <a:gd name="T30" fmla="*/ 1 w 12"/>
                <a:gd name="T31" fmla="*/ 26 h 41"/>
                <a:gd name="T32" fmla="*/ 1 w 12"/>
                <a:gd name="T33" fmla="*/ 32 h 41"/>
                <a:gd name="T34" fmla="*/ 0 w 12"/>
                <a:gd name="T35" fmla="*/ 37 h 41"/>
                <a:gd name="T36" fmla="*/ 0 w 12"/>
                <a:gd name="T37" fmla="*/ 40 h 41"/>
                <a:gd name="T38" fmla="*/ 2 w 12"/>
                <a:gd name="T39" fmla="*/ 41 h 41"/>
                <a:gd name="T40" fmla="*/ 5 w 12"/>
                <a:gd name="T41" fmla="*/ 41 h 41"/>
                <a:gd name="T42" fmla="*/ 7 w 12"/>
                <a:gd name="T43" fmla="*/ 41 h 41"/>
                <a:gd name="T44" fmla="*/ 10 w 12"/>
                <a:gd name="T45" fmla="*/ 41 h 41"/>
                <a:gd name="T46" fmla="*/ 11 w 12"/>
                <a:gd name="T47" fmla="*/ 41 h 41"/>
                <a:gd name="T48" fmla="*/ 11 w 12"/>
                <a:gd name="T49" fmla="*/ 41 h 41"/>
                <a:gd name="T50" fmla="*/ 12 w 12"/>
                <a:gd name="T51" fmla="*/ 40 h 41"/>
                <a:gd name="T52" fmla="*/ 11 w 12"/>
                <a:gd name="T53"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 h="41">
                  <a:moveTo>
                    <a:pt x="11" y="36"/>
                  </a:moveTo>
                  <a:cubicBezTo>
                    <a:pt x="11" y="35"/>
                    <a:pt x="11" y="33"/>
                    <a:pt x="11" y="32"/>
                  </a:cubicBezTo>
                  <a:cubicBezTo>
                    <a:pt x="11" y="28"/>
                    <a:pt x="11" y="25"/>
                    <a:pt x="11" y="22"/>
                  </a:cubicBezTo>
                  <a:cubicBezTo>
                    <a:pt x="11" y="21"/>
                    <a:pt x="11" y="19"/>
                    <a:pt x="11" y="17"/>
                  </a:cubicBezTo>
                  <a:cubicBezTo>
                    <a:pt x="11" y="16"/>
                    <a:pt x="11" y="14"/>
                    <a:pt x="11" y="13"/>
                  </a:cubicBezTo>
                  <a:cubicBezTo>
                    <a:pt x="11" y="10"/>
                    <a:pt x="10" y="6"/>
                    <a:pt x="11" y="3"/>
                  </a:cubicBezTo>
                  <a:cubicBezTo>
                    <a:pt x="11" y="3"/>
                    <a:pt x="11" y="3"/>
                    <a:pt x="11" y="3"/>
                  </a:cubicBezTo>
                  <a:cubicBezTo>
                    <a:pt x="11" y="3"/>
                    <a:pt x="11" y="2"/>
                    <a:pt x="11" y="2"/>
                  </a:cubicBezTo>
                  <a:cubicBezTo>
                    <a:pt x="10" y="1"/>
                    <a:pt x="9" y="1"/>
                    <a:pt x="9" y="1"/>
                  </a:cubicBezTo>
                  <a:cubicBezTo>
                    <a:pt x="8" y="1"/>
                    <a:pt x="7" y="0"/>
                    <a:pt x="6" y="0"/>
                  </a:cubicBezTo>
                  <a:cubicBezTo>
                    <a:pt x="6" y="0"/>
                    <a:pt x="5" y="0"/>
                    <a:pt x="4" y="0"/>
                  </a:cubicBezTo>
                  <a:cubicBezTo>
                    <a:pt x="3" y="0"/>
                    <a:pt x="3" y="0"/>
                    <a:pt x="2" y="0"/>
                  </a:cubicBezTo>
                  <a:cubicBezTo>
                    <a:pt x="2" y="0"/>
                    <a:pt x="1" y="1"/>
                    <a:pt x="1" y="2"/>
                  </a:cubicBezTo>
                  <a:cubicBezTo>
                    <a:pt x="1" y="6"/>
                    <a:pt x="1" y="10"/>
                    <a:pt x="1" y="14"/>
                  </a:cubicBezTo>
                  <a:cubicBezTo>
                    <a:pt x="1" y="16"/>
                    <a:pt x="1" y="18"/>
                    <a:pt x="1" y="20"/>
                  </a:cubicBezTo>
                  <a:cubicBezTo>
                    <a:pt x="1" y="22"/>
                    <a:pt x="1" y="24"/>
                    <a:pt x="1" y="26"/>
                  </a:cubicBezTo>
                  <a:cubicBezTo>
                    <a:pt x="1" y="28"/>
                    <a:pt x="1" y="30"/>
                    <a:pt x="1" y="32"/>
                  </a:cubicBezTo>
                  <a:cubicBezTo>
                    <a:pt x="0" y="34"/>
                    <a:pt x="0" y="35"/>
                    <a:pt x="0" y="37"/>
                  </a:cubicBezTo>
                  <a:cubicBezTo>
                    <a:pt x="0" y="38"/>
                    <a:pt x="0" y="39"/>
                    <a:pt x="0" y="40"/>
                  </a:cubicBezTo>
                  <a:cubicBezTo>
                    <a:pt x="1" y="40"/>
                    <a:pt x="1" y="41"/>
                    <a:pt x="2" y="41"/>
                  </a:cubicBezTo>
                  <a:cubicBezTo>
                    <a:pt x="3" y="41"/>
                    <a:pt x="4" y="41"/>
                    <a:pt x="5" y="41"/>
                  </a:cubicBezTo>
                  <a:cubicBezTo>
                    <a:pt x="5" y="41"/>
                    <a:pt x="6" y="41"/>
                    <a:pt x="7" y="41"/>
                  </a:cubicBezTo>
                  <a:cubicBezTo>
                    <a:pt x="8" y="41"/>
                    <a:pt x="9" y="41"/>
                    <a:pt x="10" y="41"/>
                  </a:cubicBezTo>
                  <a:cubicBezTo>
                    <a:pt x="10" y="41"/>
                    <a:pt x="10" y="41"/>
                    <a:pt x="11" y="41"/>
                  </a:cubicBezTo>
                  <a:cubicBezTo>
                    <a:pt x="11" y="41"/>
                    <a:pt x="11" y="41"/>
                    <a:pt x="11" y="41"/>
                  </a:cubicBezTo>
                  <a:cubicBezTo>
                    <a:pt x="12" y="41"/>
                    <a:pt x="12" y="41"/>
                    <a:pt x="12" y="40"/>
                  </a:cubicBezTo>
                  <a:cubicBezTo>
                    <a:pt x="12" y="39"/>
                    <a:pt x="11" y="38"/>
                    <a:pt x="11" y="36"/>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52" name="Freeform 364">
              <a:extLst>
                <a:ext uri="{FF2B5EF4-FFF2-40B4-BE49-F238E27FC236}">
                  <a16:creationId xmlns:a16="http://schemas.microsoft.com/office/drawing/2014/main" id="{09071EC1-EDDF-41D6-A948-B6C261D267BB}"/>
                </a:ext>
              </a:extLst>
            </p:cNvPr>
            <p:cNvSpPr>
              <a:spLocks/>
            </p:cNvSpPr>
            <p:nvPr/>
          </p:nvSpPr>
          <p:spPr bwMode="auto">
            <a:xfrm>
              <a:off x="8445501" y="1795463"/>
              <a:ext cx="193675" cy="738188"/>
            </a:xfrm>
            <a:custGeom>
              <a:avLst/>
              <a:gdLst>
                <a:gd name="T0" fmla="*/ 1 w 49"/>
                <a:gd name="T1" fmla="*/ 130 h 186"/>
                <a:gd name="T2" fmla="*/ 1 w 49"/>
                <a:gd name="T3" fmla="*/ 141 h 186"/>
                <a:gd name="T4" fmla="*/ 5 w 49"/>
                <a:gd name="T5" fmla="*/ 161 h 186"/>
                <a:gd name="T6" fmla="*/ 8 w 49"/>
                <a:gd name="T7" fmla="*/ 171 h 186"/>
                <a:gd name="T8" fmla="*/ 12 w 49"/>
                <a:gd name="T9" fmla="*/ 182 h 186"/>
                <a:gd name="T10" fmla="*/ 30 w 49"/>
                <a:gd name="T11" fmla="*/ 185 h 186"/>
                <a:gd name="T12" fmla="*/ 44 w 49"/>
                <a:gd name="T13" fmla="*/ 176 h 186"/>
                <a:gd name="T14" fmla="*/ 49 w 49"/>
                <a:gd name="T15" fmla="*/ 164 h 186"/>
                <a:gd name="T16" fmla="*/ 49 w 49"/>
                <a:gd name="T17" fmla="*/ 152 h 186"/>
                <a:gd name="T18" fmla="*/ 49 w 49"/>
                <a:gd name="T19" fmla="*/ 139 h 186"/>
                <a:gd name="T20" fmla="*/ 47 w 49"/>
                <a:gd name="T21" fmla="*/ 126 h 186"/>
                <a:gd name="T22" fmla="*/ 48 w 49"/>
                <a:gd name="T23" fmla="*/ 113 h 186"/>
                <a:gd name="T24" fmla="*/ 49 w 49"/>
                <a:gd name="T25" fmla="*/ 95 h 186"/>
                <a:gd name="T26" fmla="*/ 49 w 49"/>
                <a:gd name="T27" fmla="*/ 88 h 186"/>
                <a:gd name="T28" fmla="*/ 47 w 49"/>
                <a:gd name="T29" fmla="*/ 76 h 186"/>
                <a:gd name="T30" fmla="*/ 43 w 49"/>
                <a:gd name="T31" fmla="*/ 55 h 186"/>
                <a:gd name="T32" fmla="*/ 43 w 49"/>
                <a:gd name="T33" fmla="*/ 51 h 186"/>
                <a:gd name="T34" fmla="*/ 41 w 49"/>
                <a:gd name="T35" fmla="*/ 33 h 186"/>
                <a:gd name="T36" fmla="*/ 39 w 49"/>
                <a:gd name="T37" fmla="*/ 25 h 186"/>
                <a:gd name="T38" fmla="*/ 35 w 49"/>
                <a:gd name="T39" fmla="*/ 7 h 186"/>
                <a:gd name="T40" fmla="*/ 31 w 49"/>
                <a:gd name="T41" fmla="*/ 2 h 186"/>
                <a:gd name="T42" fmla="*/ 30 w 49"/>
                <a:gd name="T43" fmla="*/ 0 h 186"/>
                <a:gd name="T44" fmla="*/ 26 w 49"/>
                <a:gd name="T45" fmla="*/ 2 h 186"/>
                <a:gd name="T46" fmla="*/ 23 w 49"/>
                <a:gd name="T47" fmla="*/ 8 h 186"/>
                <a:gd name="T48" fmla="*/ 13 w 49"/>
                <a:gd name="T49" fmla="*/ 37 h 186"/>
                <a:gd name="T50" fmla="*/ 8 w 49"/>
                <a:gd name="T51" fmla="*/ 55 h 186"/>
                <a:gd name="T52" fmla="*/ 4 w 49"/>
                <a:gd name="T53" fmla="*/ 69 h 186"/>
                <a:gd name="T54" fmla="*/ 1 w 49"/>
                <a:gd name="T55" fmla="*/ 13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 h="186">
                  <a:moveTo>
                    <a:pt x="1" y="130"/>
                  </a:moveTo>
                  <a:cubicBezTo>
                    <a:pt x="0" y="134"/>
                    <a:pt x="0" y="137"/>
                    <a:pt x="1" y="141"/>
                  </a:cubicBezTo>
                  <a:cubicBezTo>
                    <a:pt x="2" y="149"/>
                    <a:pt x="3" y="155"/>
                    <a:pt x="5" y="161"/>
                  </a:cubicBezTo>
                  <a:cubicBezTo>
                    <a:pt x="6" y="164"/>
                    <a:pt x="7" y="167"/>
                    <a:pt x="8" y="171"/>
                  </a:cubicBezTo>
                  <a:cubicBezTo>
                    <a:pt x="8" y="173"/>
                    <a:pt x="11" y="182"/>
                    <a:pt x="12" y="182"/>
                  </a:cubicBezTo>
                  <a:cubicBezTo>
                    <a:pt x="13" y="182"/>
                    <a:pt x="27" y="186"/>
                    <a:pt x="30" y="185"/>
                  </a:cubicBezTo>
                  <a:cubicBezTo>
                    <a:pt x="31" y="185"/>
                    <a:pt x="43" y="177"/>
                    <a:pt x="44" y="176"/>
                  </a:cubicBezTo>
                  <a:cubicBezTo>
                    <a:pt x="45" y="175"/>
                    <a:pt x="49" y="168"/>
                    <a:pt x="49" y="164"/>
                  </a:cubicBezTo>
                  <a:cubicBezTo>
                    <a:pt x="49" y="160"/>
                    <a:pt x="49" y="156"/>
                    <a:pt x="49" y="152"/>
                  </a:cubicBezTo>
                  <a:cubicBezTo>
                    <a:pt x="49" y="147"/>
                    <a:pt x="49" y="143"/>
                    <a:pt x="49" y="139"/>
                  </a:cubicBezTo>
                  <a:cubicBezTo>
                    <a:pt x="48" y="134"/>
                    <a:pt x="47" y="131"/>
                    <a:pt x="47" y="126"/>
                  </a:cubicBezTo>
                  <a:cubicBezTo>
                    <a:pt x="47" y="121"/>
                    <a:pt x="48" y="118"/>
                    <a:pt x="48" y="113"/>
                  </a:cubicBezTo>
                  <a:cubicBezTo>
                    <a:pt x="48" y="111"/>
                    <a:pt x="49" y="97"/>
                    <a:pt x="49" y="95"/>
                  </a:cubicBezTo>
                  <a:cubicBezTo>
                    <a:pt x="49" y="93"/>
                    <a:pt x="49" y="90"/>
                    <a:pt x="49" y="88"/>
                  </a:cubicBezTo>
                  <a:cubicBezTo>
                    <a:pt x="49" y="84"/>
                    <a:pt x="48" y="80"/>
                    <a:pt x="47" y="76"/>
                  </a:cubicBezTo>
                  <a:cubicBezTo>
                    <a:pt x="47" y="72"/>
                    <a:pt x="43" y="58"/>
                    <a:pt x="43" y="55"/>
                  </a:cubicBezTo>
                  <a:cubicBezTo>
                    <a:pt x="43" y="54"/>
                    <a:pt x="43" y="52"/>
                    <a:pt x="43" y="51"/>
                  </a:cubicBezTo>
                  <a:cubicBezTo>
                    <a:pt x="42" y="49"/>
                    <a:pt x="41" y="35"/>
                    <a:pt x="41" y="33"/>
                  </a:cubicBezTo>
                  <a:cubicBezTo>
                    <a:pt x="40" y="30"/>
                    <a:pt x="40" y="27"/>
                    <a:pt x="39" y="25"/>
                  </a:cubicBezTo>
                  <a:cubicBezTo>
                    <a:pt x="39" y="24"/>
                    <a:pt x="35" y="7"/>
                    <a:pt x="35" y="7"/>
                  </a:cubicBezTo>
                  <a:cubicBezTo>
                    <a:pt x="34" y="4"/>
                    <a:pt x="32" y="4"/>
                    <a:pt x="31" y="2"/>
                  </a:cubicBezTo>
                  <a:cubicBezTo>
                    <a:pt x="31" y="2"/>
                    <a:pt x="30" y="1"/>
                    <a:pt x="30" y="0"/>
                  </a:cubicBezTo>
                  <a:cubicBezTo>
                    <a:pt x="29" y="0"/>
                    <a:pt x="27" y="0"/>
                    <a:pt x="26" y="2"/>
                  </a:cubicBezTo>
                  <a:cubicBezTo>
                    <a:pt x="25" y="4"/>
                    <a:pt x="24" y="6"/>
                    <a:pt x="23" y="8"/>
                  </a:cubicBezTo>
                  <a:cubicBezTo>
                    <a:pt x="22" y="11"/>
                    <a:pt x="15" y="31"/>
                    <a:pt x="13" y="37"/>
                  </a:cubicBezTo>
                  <a:cubicBezTo>
                    <a:pt x="12" y="45"/>
                    <a:pt x="10" y="50"/>
                    <a:pt x="8" y="55"/>
                  </a:cubicBezTo>
                  <a:cubicBezTo>
                    <a:pt x="7" y="59"/>
                    <a:pt x="5" y="62"/>
                    <a:pt x="4" y="69"/>
                  </a:cubicBezTo>
                  <a:cubicBezTo>
                    <a:pt x="3" y="72"/>
                    <a:pt x="1" y="126"/>
                    <a:pt x="1" y="13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53" name="Freeform 365">
              <a:extLst>
                <a:ext uri="{FF2B5EF4-FFF2-40B4-BE49-F238E27FC236}">
                  <a16:creationId xmlns:a16="http://schemas.microsoft.com/office/drawing/2014/main" id="{E221A7C9-1A0B-4FF9-95A1-6C004F797ED1}"/>
                </a:ext>
              </a:extLst>
            </p:cNvPr>
            <p:cNvSpPr>
              <a:spLocks/>
            </p:cNvSpPr>
            <p:nvPr/>
          </p:nvSpPr>
          <p:spPr bwMode="auto">
            <a:xfrm>
              <a:off x="8445501" y="1795463"/>
              <a:ext cx="193675" cy="738188"/>
            </a:xfrm>
            <a:custGeom>
              <a:avLst/>
              <a:gdLst>
                <a:gd name="T0" fmla="*/ 1 w 49"/>
                <a:gd name="T1" fmla="*/ 130 h 186"/>
                <a:gd name="T2" fmla="*/ 1 w 49"/>
                <a:gd name="T3" fmla="*/ 141 h 186"/>
                <a:gd name="T4" fmla="*/ 5 w 49"/>
                <a:gd name="T5" fmla="*/ 161 h 186"/>
                <a:gd name="T6" fmla="*/ 8 w 49"/>
                <a:gd name="T7" fmla="*/ 171 h 186"/>
                <a:gd name="T8" fmla="*/ 12 w 49"/>
                <a:gd name="T9" fmla="*/ 182 h 186"/>
                <a:gd name="T10" fmla="*/ 30 w 49"/>
                <a:gd name="T11" fmla="*/ 185 h 186"/>
                <a:gd name="T12" fmla="*/ 44 w 49"/>
                <a:gd name="T13" fmla="*/ 176 h 186"/>
                <a:gd name="T14" fmla="*/ 49 w 49"/>
                <a:gd name="T15" fmla="*/ 164 h 186"/>
                <a:gd name="T16" fmla="*/ 49 w 49"/>
                <a:gd name="T17" fmla="*/ 152 h 186"/>
                <a:gd name="T18" fmla="*/ 49 w 49"/>
                <a:gd name="T19" fmla="*/ 139 h 186"/>
                <a:gd name="T20" fmla="*/ 47 w 49"/>
                <a:gd name="T21" fmla="*/ 126 h 186"/>
                <a:gd name="T22" fmla="*/ 48 w 49"/>
                <a:gd name="T23" fmla="*/ 113 h 186"/>
                <a:gd name="T24" fmla="*/ 49 w 49"/>
                <a:gd name="T25" fmla="*/ 95 h 186"/>
                <a:gd name="T26" fmla="*/ 49 w 49"/>
                <a:gd name="T27" fmla="*/ 88 h 186"/>
                <a:gd name="T28" fmla="*/ 47 w 49"/>
                <a:gd name="T29" fmla="*/ 76 h 186"/>
                <a:gd name="T30" fmla="*/ 43 w 49"/>
                <a:gd name="T31" fmla="*/ 55 h 186"/>
                <a:gd name="T32" fmla="*/ 43 w 49"/>
                <a:gd name="T33" fmla="*/ 51 h 186"/>
                <a:gd name="T34" fmla="*/ 41 w 49"/>
                <a:gd name="T35" fmla="*/ 33 h 186"/>
                <a:gd name="T36" fmla="*/ 39 w 49"/>
                <a:gd name="T37" fmla="*/ 25 h 186"/>
                <a:gd name="T38" fmla="*/ 35 w 49"/>
                <a:gd name="T39" fmla="*/ 7 h 186"/>
                <a:gd name="T40" fmla="*/ 31 w 49"/>
                <a:gd name="T41" fmla="*/ 2 h 186"/>
                <a:gd name="T42" fmla="*/ 30 w 49"/>
                <a:gd name="T43" fmla="*/ 0 h 186"/>
                <a:gd name="T44" fmla="*/ 26 w 49"/>
                <a:gd name="T45" fmla="*/ 2 h 186"/>
                <a:gd name="T46" fmla="*/ 23 w 49"/>
                <a:gd name="T47" fmla="*/ 8 h 186"/>
                <a:gd name="T48" fmla="*/ 13 w 49"/>
                <a:gd name="T49" fmla="*/ 37 h 186"/>
                <a:gd name="T50" fmla="*/ 8 w 49"/>
                <a:gd name="T51" fmla="*/ 55 h 186"/>
                <a:gd name="T52" fmla="*/ 4 w 49"/>
                <a:gd name="T53" fmla="*/ 69 h 186"/>
                <a:gd name="T54" fmla="*/ 1 w 49"/>
                <a:gd name="T55" fmla="*/ 13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 h="186">
                  <a:moveTo>
                    <a:pt x="1" y="130"/>
                  </a:moveTo>
                  <a:cubicBezTo>
                    <a:pt x="0" y="134"/>
                    <a:pt x="0" y="137"/>
                    <a:pt x="1" y="141"/>
                  </a:cubicBezTo>
                  <a:cubicBezTo>
                    <a:pt x="2" y="149"/>
                    <a:pt x="3" y="155"/>
                    <a:pt x="5" y="161"/>
                  </a:cubicBezTo>
                  <a:cubicBezTo>
                    <a:pt x="6" y="164"/>
                    <a:pt x="7" y="167"/>
                    <a:pt x="8" y="171"/>
                  </a:cubicBezTo>
                  <a:cubicBezTo>
                    <a:pt x="8" y="173"/>
                    <a:pt x="11" y="182"/>
                    <a:pt x="12" y="182"/>
                  </a:cubicBezTo>
                  <a:cubicBezTo>
                    <a:pt x="13" y="182"/>
                    <a:pt x="27" y="186"/>
                    <a:pt x="30" y="185"/>
                  </a:cubicBezTo>
                  <a:cubicBezTo>
                    <a:pt x="31" y="185"/>
                    <a:pt x="43" y="177"/>
                    <a:pt x="44" y="176"/>
                  </a:cubicBezTo>
                  <a:cubicBezTo>
                    <a:pt x="45" y="175"/>
                    <a:pt x="49" y="168"/>
                    <a:pt x="49" y="164"/>
                  </a:cubicBezTo>
                  <a:cubicBezTo>
                    <a:pt x="49" y="160"/>
                    <a:pt x="49" y="156"/>
                    <a:pt x="49" y="152"/>
                  </a:cubicBezTo>
                  <a:cubicBezTo>
                    <a:pt x="49" y="147"/>
                    <a:pt x="49" y="143"/>
                    <a:pt x="49" y="139"/>
                  </a:cubicBezTo>
                  <a:cubicBezTo>
                    <a:pt x="48" y="134"/>
                    <a:pt x="47" y="131"/>
                    <a:pt x="47" y="126"/>
                  </a:cubicBezTo>
                  <a:cubicBezTo>
                    <a:pt x="47" y="121"/>
                    <a:pt x="48" y="118"/>
                    <a:pt x="48" y="113"/>
                  </a:cubicBezTo>
                  <a:cubicBezTo>
                    <a:pt x="48" y="111"/>
                    <a:pt x="49" y="97"/>
                    <a:pt x="49" y="95"/>
                  </a:cubicBezTo>
                  <a:cubicBezTo>
                    <a:pt x="49" y="93"/>
                    <a:pt x="49" y="90"/>
                    <a:pt x="49" y="88"/>
                  </a:cubicBezTo>
                  <a:cubicBezTo>
                    <a:pt x="49" y="84"/>
                    <a:pt x="48" y="80"/>
                    <a:pt x="47" y="76"/>
                  </a:cubicBezTo>
                  <a:cubicBezTo>
                    <a:pt x="47" y="72"/>
                    <a:pt x="43" y="58"/>
                    <a:pt x="43" y="55"/>
                  </a:cubicBezTo>
                  <a:cubicBezTo>
                    <a:pt x="43" y="54"/>
                    <a:pt x="43" y="52"/>
                    <a:pt x="43" y="51"/>
                  </a:cubicBezTo>
                  <a:cubicBezTo>
                    <a:pt x="42" y="49"/>
                    <a:pt x="41" y="35"/>
                    <a:pt x="41" y="33"/>
                  </a:cubicBezTo>
                  <a:cubicBezTo>
                    <a:pt x="40" y="30"/>
                    <a:pt x="40" y="27"/>
                    <a:pt x="39" y="25"/>
                  </a:cubicBezTo>
                  <a:cubicBezTo>
                    <a:pt x="39" y="24"/>
                    <a:pt x="35" y="7"/>
                    <a:pt x="35" y="7"/>
                  </a:cubicBezTo>
                  <a:cubicBezTo>
                    <a:pt x="34" y="4"/>
                    <a:pt x="32" y="4"/>
                    <a:pt x="31" y="2"/>
                  </a:cubicBezTo>
                  <a:cubicBezTo>
                    <a:pt x="31" y="2"/>
                    <a:pt x="30" y="1"/>
                    <a:pt x="30" y="0"/>
                  </a:cubicBezTo>
                  <a:cubicBezTo>
                    <a:pt x="29" y="0"/>
                    <a:pt x="27" y="0"/>
                    <a:pt x="26" y="2"/>
                  </a:cubicBezTo>
                  <a:cubicBezTo>
                    <a:pt x="25" y="4"/>
                    <a:pt x="24" y="6"/>
                    <a:pt x="23" y="8"/>
                  </a:cubicBezTo>
                  <a:cubicBezTo>
                    <a:pt x="22" y="11"/>
                    <a:pt x="15" y="31"/>
                    <a:pt x="13" y="37"/>
                  </a:cubicBezTo>
                  <a:cubicBezTo>
                    <a:pt x="12" y="45"/>
                    <a:pt x="10" y="50"/>
                    <a:pt x="8" y="55"/>
                  </a:cubicBezTo>
                  <a:cubicBezTo>
                    <a:pt x="7" y="59"/>
                    <a:pt x="5" y="62"/>
                    <a:pt x="4" y="69"/>
                  </a:cubicBezTo>
                  <a:cubicBezTo>
                    <a:pt x="3" y="72"/>
                    <a:pt x="1" y="126"/>
                    <a:pt x="1" y="13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54" name="Freeform 366">
              <a:extLst>
                <a:ext uri="{FF2B5EF4-FFF2-40B4-BE49-F238E27FC236}">
                  <a16:creationId xmlns:a16="http://schemas.microsoft.com/office/drawing/2014/main" id="{83470812-973C-491C-9B01-ACB72799B7CC}"/>
                </a:ext>
              </a:extLst>
            </p:cNvPr>
            <p:cNvSpPr>
              <a:spLocks/>
            </p:cNvSpPr>
            <p:nvPr/>
          </p:nvSpPr>
          <p:spPr bwMode="auto">
            <a:xfrm>
              <a:off x="8775701" y="2509838"/>
              <a:ext cx="87313" cy="195263"/>
            </a:xfrm>
            <a:custGeom>
              <a:avLst/>
              <a:gdLst>
                <a:gd name="T0" fmla="*/ 1 w 22"/>
                <a:gd name="T1" fmla="*/ 44 h 49"/>
                <a:gd name="T2" fmla="*/ 1 w 22"/>
                <a:gd name="T3" fmla="*/ 47 h 49"/>
                <a:gd name="T4" fmla="*/ 4 w 22"/>
                <a:gd name="T5" fmla="*/ 48 h 49"/>
                <a:gd name="T6" fmla="*/ 9 w 22"/>
                <a:gd name="T7" fmla="*/ 49 h 49"/>
                <a:gd name="T8" fmla="*/ 13 w 22"/>
                <a:gd name="T9" fmla="*/ 49 h 49"/>
                <a:gd name="T10" fmla="*/ 18 w 22"/>
                <a:gd name="T11" fmla="*/ 48 h 49"/>
                <a:gd name="T12" fmla="*/ 20 w 22"/>
                <a:gd name="T13" fmla="*/ 48 h 49"/>
                <a:gd name="T14" fmla="*/ 21 w 22"/>
                <a:gd name="T15" fmla="*/ 48 h 49"/>
                <a:gd name="T16" fmla="*/ 22 w 22"/>
                <a:gd name="T17" fmla="*/ 48 h 49"/>
                <a:gd name="T18" fmla="*/ 21 w 22"/>
                <a:gd name="T19" fmla="*/ 43 h 49"/>
                <a:gd name="T20" fmla="*/ 20 w 22"/>
                <a:gd name="T21" fmla="*/ 37 h 49"/>
                <a:gd name="T22" fmla="*/ 20 w 22"/>
                <a:gd name="T23" fmla="*/ 26 h 49"/>
                <a:gd name="T24" fmla="*/ 20 w 22"/>
                <a:gd name="T25" fmla="*/ 21 h 49"/>
                <a:gd name="T26" fmla="*/ 20 w 22"/>
                <a:gd name="T27" fmla="*/ 15 h 49"/>
                <a:gd name="T28" fmla="*/ 20 w 22"/>
                <a:gd name="T29" fmla="*/ 4 h 49"/>
                <a:gd name="T30" fmla="*/ 20 w 22"/>
                <a:gd name="T31" fmla="*/ 4 h 49"/>
                <a:gd name="T32" fmla="*/ 20 w 22"/>
                <a:gd name="T33" fmla="*/ 3 h 49"/>
                <a:gd name="T34" fmla="*/ 16 w 22"/>
                <a:gd name="T35" fmla="*/ 2 h 49"/>
                <a:gd name="T36" fmla="*/ 12 w 22"/>
                <a:gd name="T37" fmla="*/ 0 h 49"/>
                <a:gd name="T38" fmla="*/ 8 w 22"/>
                <a:gd name="T39" fmla="*/ 0 h 49"/>
                <a:gd name="T40" fmla="*/ 4 w 22"/>
                <a:gd name="T41" fmla="*/ 1 h 49"/>
                <a:gd name="T42" fmla="*/ 3 w 22"/>
                <a:gd name="T43" fmla="*/ 3 h 49"/>
                <a:gd name="T44" fmla="*/ 3 w 22"/>
                <a:gd name="T45" fmla="*/ 17 h 49"/>
                <a:gd name="T46" fmla="*/ 3 w 22"/>
                <a:gd name="T47" fmla="*/ 24 h 49"/>
                <a:gd name="T48" fmla="*/ 2 w 22"/>
                <a:gd name="T49" fmla="*/ 31 h 49"/>
                <a:gd name="T50" fmla="*/ 2 w 22"/>
                <a:gd name="T51" fmla="*/ 38 h 49"/>
                <a:gd name="T52" fmla="*/ 1 w 22"/>
                <a:gd name="T53" fmla="*/ 4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 h="49">
                  <a:moveTo>
                    <a:pt x="1" y="44"/>
                  </a:moveTo>
                  <a:cubicBezTo>
                    <a:pt x="1" y="45"/>
                    <a:pt x="0" y="47"/>
                    <a:pt x="1" y="47"/>
                  </a:cubicBezTo>
                  <a:cubicBezTo>
                    <a:pt x="2" y="48"/>
                    <a:pt x="3" y="48"/>
                    <a:pt x="4" y="48"/>
                  </a:cubicBezTo>
                  <a:cubicBezTo>
                    <a:pt x="6" y="48"/>
                    <a:pt x="7" y="49"/>
                    <a:pt x="9" y="49"/>
                  </a:cubicBezTo>
                  <a:cubicBezTo>
                    <a:pt x="10" y="49"/>
                    <a:pt x="12" y="49"/>
                    <a:pt x="13" y="49"/>
                  </a:cubicBezTo>
                  <a:cubicBezTo>
                    <a:pt x="15" y="48"/>
                    <a:pt x="16" y="48"/>
                    <a:pt x="18" y="48"/>
                  </a:cubicBezTo>
                  <a:cubicBezTo>
                    <a:pt x="18" y="48"/>
                    <a:pt x="19" y="48"/>
                    <a:pt x="20" y="48"/>
                  </a:cubicBezTo>
                  <a:cubicBezTo>
                    <a:pt x="20" y="48"/>
                    <a:pt x="21" y="49"/>
                    <a:pt x="21" y="48"/>
                  </a:cubicBezTo>
                  <a:cubicBezTo>
                    <a:pt x="21" y="48"/>
                    <a:pt x="21" y="48"/>
                    <a:pt x="22" y="48"/>
                  </a:cubicBezTo>
                  <a:cubicBezTo>
                    <a:pt x="22" y="46"/>
                    <a:pt x="21" y="45"/>
                    <a:pt x="21" y="43"/>
                  </a:cubicBezTo>
                  <a:cubicBezTo>
                    <a:pt x="20" y="41"/>
                    <a:pt x="20" y="39"/>
                    <a:pt x="20" y="37"/>
                  </a:cubicBezTo>
                  <a:cubicBezTo>
                    <a:pt x="20" y="34"/>
                    <a:pt x="20" y="30"/>
                    <a:pt x="20" y="26"/>
                  </a:cubicBezTo>
                  <a:cubicBezTo>
                    <a:pt x="20" y="25"/>
                    <a:pt x="20" y="23"/>
                    <a:pt x="20" y="21"/>
                  </a:cubicBezTo>
                  <a:cubicBezTo>
                    <a:pt x="20" y="19"/>
                    <a:pt x="20" y="17"/>
                    <a:pt x="20" y="15"/>
                  </a:cubicBezTo>
                  <a:cubicBezTo>
                    <a:pt x="20" y="12"/>
                    <a:pt x="19" y="8"/>
                    <a:pt x="20" y="4"/>
                  </a:cubicBezTo>
                  <a:cubicBezTo>
                    <a:pt x="20" y="4"/>
                    <a:pt x="20" y="4"/>
                    <a:pt x="20" y="4"/>
                  </a:cubicBezTo>
                  <a:cubicBezTo>
                    <a:pt x="20" y="4"/>
                    <a:pt x="20" y="3"/>
                    <a:pt x="20" y="3"/>
                  </a:cubicBezTo>
                  <a:cubicBezTo>
                    <a:pt x="18" y="2"/>
                    <a:pt x="17" y="2"/>
                    <a:pt x="16" y="2"/>
                  </a:cubicBezTo>
                  <a:cubicBezTo>
                    <a:pt x="15" y="1"/>
                    <a:pt x="13" y="1"/>
                    <a:pt x="12" y="0"/>
                  </a:cubicBezTo>
                  <a:cubicBezTo>
                    <a:pt x="11" y="0"/>
                    <a:pt x="9" y="0"/>
                    <a:pt x="8" y="0"/>
                  </a:cubicBezTo>
                  <a:cubicBezTo>
                    <a:pt x="7" y="0"/>
                    <a:pt x="6" y="0"/>
                    <a:pt x="4" y="1"/>
                  </a:cubicBezTo>
                  <a:cubicBezTo>
                    <a:pt x="4" y="1"/>
                    <a:pt x="3" y="2"/>
                    <a:pt x="3" y="3"/>
                  </a:cubicBezTo>
                  <a:cubicBezTo>
                    <a:pt x="3" y="8"/>
                    <a:pt x="3" y="13"/>
                    <a:pt x="3" y="17"/>
                  </a:cubicBezTo>
                  <a:cubicBezTo>
                    <a:pt x="3" y="20"/>
                    <a:pt x="3" y="22"/>
                    <a:pt x="3" y="24"/>
                  </a:cubicBezTo>
                  <a:cubicBezTo>
                    <a:pt x="2" y="26"/>
                    <a:pt x="2" y="29"/>
                    <a:pt x="2" y="31"/>
                  </a:cubicBezTo>
                  <a:cubicBezTo>
                    <a:pt x="2" y="33"/>
                    <a:pt x="2" y="36"/>
                    <a:pt x="2" y="38"/>
                  </a:cubicBezTo>
                  <a:cubicBezTo>
                    <a:pt x="1" y="40"/>
                    <a:pt x="1" y="42"/>
                    <a:pt x="1" y="4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55" name="Freeform 367">
              <a:extLst>
                <a:ext uri="{FF2B5EF4-FFF2-40B4-BE49-F238E27FC236}">
                  <a16:creationId xmlns:a16="http://schemas.microsoft.com/office/drawing/2014/main" id="{B2259451-B170-44FC-9C75-3FACB60DED52}"/>
                </a:ext>
              </a:extLst>
            </p:cNvPr>
            <p:cNvSpPr>
              <a:spLocks/>
            </p:cNvSpPr>
            <p:nvPr/>
          </p:nvSpPr>
          <p:spPr bwMode="auto">
            <a:xfrm>
              <a:off x="8775701" y="2509838"/>
              <a:ext cx="87313" cy="195263"/>
            </a:xfrm>
            <a:custGeom>
              <a:avLst/>
              <a:gdLst>
                <a:gd name="T0" fmla="*/ 1 w 22"/>
                <a:gd name="T1" fmla="*/ 44 h 49"/>
                <a:gd name="T2" fmla="*/ 1 w 22"/>
                <a:gd name="T3" fmla="*/ 47 h 49"/>
                <a:gd name="T4" fmla="*/ 4 w 22"/>
                <a:gd name="T5" fmla="*/ 48 h 49"/>
                <a:gd name="T6" fmla="*/ 9 w 22"/>
                <a:gd name="T7" fmla="*/ 49 h 49"/>
                <a:gd name="T8" fmla="*/ 13 w 22"/>
                <a:gd name="T9" fmla="*/ 49 h 49"/>
                <a:gd name="T10" fmla="*/ 18 w 22"/>
                <a:gd name="T11" fmla="*/ 48 h 49"/>
                <a:gd name="T12" fmla="*/ 20 w 22"/>
                <a:gd name="T13" fmla="*/ 48 h 49"/>
                <a:gd name="T14" fmla="*/ 21 w 22"/>
                <a:gd name="T15" fmla="*/ 48 h 49"/>
                <a:gd name="T16" fmla="*/ 22 w 22"/>
                <a:gd name="T17" fmla="*/ 48 h 49"/>
                <a:gd name="T18" fmla="*/ 21 w 22"/>
                <a:gd name="T19" fmla="*/ 43 h 49"/>
                <a:gd name="T20" fmla="*/ 20 w 22"/>
                <a:gd name="T21" fmla="*/ 37 h 49"/>
                <a:gd name="T22" fmla="*/ 20 w 22"/>
                <a:gd name="T23" fmla="*/ 26 h 49"/>
                <a:gd name="T24" fmla="*/ 20 w 22"/>
                <a:gd name="T25" fmla="*/ 21 h 49"/>
                <a:gd name="T26" fmla="*/ 20 w 22"/>
                <a:gd name="T27" fmla="*/ 15 h 49"/>
                <a:gd name="T28" fmla="*/ 20 w 22"/>
                <a:gd name="T29" fmla="*/ 4 h 49"/>
                <a:gd name="T30" fmla="*/ 20 w 22"/>
                <a:gd name="T31" fmla="*/ 4 h 49"/>
                <a:gd name="T32" fmla="*/ 20 w 22"/>
                <a:gd name="T33" fmla="*/ 3 h 49"/>
                <a:gd name="T34" fmla="*/ 16 w 22"/>
                <a:gd name="T35" fmla="*/ 2 h 49"/>
                <a:gd name="T36" fmla="*/ 12 w 22"/>
                <a:gd name="T37" fmla="*/ 0 h 49"/>
                <a:gd name="T38" fmla="*/ 8 w 22"/>
                <a:gd name="T39" fmla="*/ 0 h 49"/>
                <a:gd name="T40" fmla="*/ 4 w 22"/>
                <a:gd name="T41" fmla="*/ 1 h 49"/>
                <a:gd name="T42" fmla="*/ 3 w 22"/>
                <a:gd name="T43" fmla="*/ 3 h 49"/>
                <a:gd name="T44" fmla="*/ 3 w 22"/>
                <a:gd name="T45" fmla="*/ 17 h 49"/>
                <a:gd name="T46" fmla="*/ 3 w 22"/>
                <a:gd name="T47" fmla="*/ 24 h 49"/>
                <a:gd name="T48" fmla="*/ 2 w 22"/>
                <a:gd name="T49" fmla="*/ 31 h 49"/>
                <a:gd name="T50" fmla="*/ 2 w 22"/>
                <a:gd name="T51" fmla="*/ 38 h 49"/>
                <a:gd name="T52" fmla="*/ 1 w 22"/>
                <a:gd name="T53" fmla="*/ 4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 h="49">
                  <a:moveTo>
                    <a:pt x="1" y="44"/>
                  </a:moveTo>
                  <a:cubicBezTo>
                    <a:pt x="1" y="45"/>
                    <a:pt x="0" y="47"/>
                    <a:pt x="1" y="47"/>
                  </a:cubicBezTo>
                  <a:cubicBezTo>
                    <a:pt x="2" y="48"/>
                    <a:pt x="3" y="48"/>
                    <a:pt x="4" y="48"/>
                  </a:cubicBezTo>
                  <a:cubicBezTo>
                    <a:pt x="6" y="48"/>
                    <a:pt x="7" y="49"/>
                    <a:pt x="9" y="49"/>
                  </a:cubicBezTo>
                  <a:cubicBezTo>
                    <a:pt x="10" y="49"/>
                    <a:pt x="12" y="49"/>
                    <a:pt x="13" y="49"/>
                  </a:cubicBezTo>
                  <a:cubicBezTo>
                    <a:pt x="15" y="48"/>
                    <a:pt x="16" y="48"/>
                    <a:pt x="18" y="48"/>
                  </a:cubicBezTo>
                  <a:cubicBezTo>
                    <a:pt x="18" y="48"/>
                    <a:pt x="19" y="48"/>
                    <a:pt x="20" y="48"/>
                  </a:cubicBezTo>
                  <a:cubicBezTo>
                    <a:pt x="20" y="48"/>
                    <a:pt x="21" y="49"/>
                    <a:pt x="21" y="48"/>
                  </a:cubicBezTo>
                  <a:cubicBezTo>
                    <a:pt x="21" y="48"/>
                    <a:pt x="21" y="48"/>
                    <a:pt x="22" y="48"/>
                  </a:cubicBezTo>
                  <a:cubicBezTo>
                    <a:pt x="22" y="46"/>
                    <a:pt x="21" y="45"/>
                    <a:pt x="21" y="43"/>
                  </a:cubicBezTo>
                  <a:cubicBezTo>
                    <a:pt x="20" y="41"/>
                    <a:pt x="20" y="39"/>
                    <a:pt x="20" y="37"/>
                  </a:cubicBezTo>
                  <a:cubicBezTo>
                    <a:pt x="20" y="34"/>
                    <a:pt x="20" y="30"/>
                    <a:pt x="20" y="26"/>
                  </a:cubicBezTo>
                  <a:cubicBezTo>
                    <a:pt x="20" y="25"/>
                    <a:pt x="20" y="23"/>
                    <a:pt x="20" y="21"/>
                  </a:cubicBezTo>
                  <a:cubicBezTo>
                    <a:pt x="20" y="19"/>
                    <a:pt x="20" y="17"/>
                    <a:pt x="20" y="15"/>
                  </a:cubicBezTo>
                  <a:cubicBezTo>
                    <a:pt x="20" y="12"/>
                    <a:pt x="19" y="8"/>
                    <a:pt x="20" y="4"/>
                  </a:cubicBezTo>
                  <a:cubicBezTo>
                    <a:pt x="20" y="4"/>
                    <a:pt x="20" y="4"/>
                    <a:pt x="20" y="4"/>
                  </a:cubicBezTo>
                  <a:cubicBezTo>
                    <a:pt x="20" y="4"/>
                    <a:pt x="20" y="3"/>
                    <a:pt x="20" y="3"/>
                  </a:cubicBezTo>
                  <a:cubicBezTo>
                    <a:pt x="18" y="2"/>
                    <a:pt x="17" y="2"/>
                    <a:pt x="16" y="2"/>
                  </a:cubicBezTo>
                  <a:cubicBezTo>
                    <a:pt x="15" y="1"/>
                    <a:pt x="13" y="1"/>
                    <a:pt x="12" y="0"/>
                  </a:cubicBezTo>
                  <a:cubicBezTo>
                    <a:pt x="11" y="0"/>
                    <a:pt x="9" y="0"/>
                    <a:pt x="8" y="0"/>
                  </a:cubicBezTo>
                  <a:cubicBezTo>
                    <a:pt x="7" y="0"/>
                    <a:pt x="6" y="0"/>
                    <a:pt x="4" y="1"/>
                  </a:cubicBezTo>
                  <a:cubicBezTo>
                    <a:pt x="4" y="1"/>
                    <a:pt x="3" y="2"/>
                    <a:pt x="3" y="3"/>
                  </a:cubicBezTo>
                  <a:cubicBezTo>
                    <a:pt x="3" y="8"/>
                    <a:pt x="3" y="13"/>
                    <a:pt x="3" y="17"/>
                  </a:cubicBezTo>
                  <a:cubicBezTo>
                    <a:pt x="3" y="20"/>
                    <a:pt x="3" y="22"/>
                    <a:pt x="3" y="24"/>
                  </a:cubicBezTo>
                  <a:cubicBezTo>
                    <a:pt x="2" y="26"/>
                    <a:pt x="2" y="29"/>
                    <a:pt x="2" y="31"/>
                  </a:cubicBezTo>
                  <a:cubicBezTo>
                    <a:pt x="2" y="33"/>
                    <a:pt x="2" y="36"/>
                    <a:pt x="2" y="38"/>
                  </a:cubicBezTo>
                  <a:cubicBezTo>
                    <a:pt x="1" y="40"/>
                    <a:pt x="1" y="42"/>
                    <a:pt x="1" y="4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56" name="Freeform 368">
              <a:extLst>
                <a:ext uri="{FF2B5EF4-FFF2-40B4-BE49-F238E27FC236}">
                  <a16:creationId xmlns:a16="http://schemas.microsoft.com/office/drawing/2014/main" id="{F1B44C0B-DD05-4AB2-8669-A3A0446C4EB9}"/>
                </a:ext>
              </a:extLst>
            </p:cNvPr>
            <p:cNvSpPr>
              <a:spLocks/>
            </p:cNvSpPr>
            <p:nvPr/>
          </p:nvSpPr>
          <p:spPr bwMode="auto">
            <a:xfrm>
              <a:off x="8559801" y="2062163"/>
              <a:ext cx="504825" cy="495300"/>
            </a:xfrm>
            <a:custGeom>
              <a:avLst/>
              <a:gdLst>
                <a:gd name="T0" fmla="*/ 1 w 127"/>
                <a:gd name="T1" fmla="*/ 87 h 125"/>
                <a:gd name="T2" fmla="*/ 1 w 127"/>
                <a:gd name="T3" fmla="*/ 94 h 125"/>
                <a:gd name="T4" fmla="*/ 12 w 127"/>
                <a:gd name="T5" fmla="*/ 108 h 125"/>
                <a:gd name="T6" fmla="*/ 19 w 127"/>
                <a:gd name="T7" fmla="*/ 115 h 125"/>
                <a:gd name="T8" fmla="*/ 24 w 127"/>
                <a:gd name="T9" fmla="*/ 120 h 125"/>
                <a:gd name="T10" fmla="*/ 31 w 127"/>
                <a:gd name="T11" fmla="*/ 122 h 125"/>
                <a:gd name="T12" fmla="*/ 39 w 127"/>
                <a:gd name="T13" fmla="*/ 123 h 125"/>
                <a:gd name="T14" fmla="*/ 44 w 127"/>
                <a:gd name="T15" fmla="*/ 122 h 125"/>
                <a:gd name="T16" fmla="*/ 48 w 127"/>
                <a:gd name="T17" fmla="*/ 123 h 125"/>
                <a:gd name="T18" fmla="*/ 58 w 127"/>
                <a:gd name="T19" fmla="*/ 123 h 125"/>
                <a:gd name="T20" fmla="*/ 76 w 127"/>
                <a:gd name="T21" fmla="*/ 124 h 125"/>
                <a:gd name="T22" fmla="*/ 81 w 127"/>
                <a:gd name="T23" fmla="*/ 123 h 125"/>
                <a:gd name="T24" fmla="*/ 85 w 127"/>
                <a:gd name="T25" fmla="*/ 121 h 125"/>
                <a:gd name="T26" fmla="*/ 94 w 127"/>
                <a:gd name="T27" fmla="*/ 119 h 125"/>
                <a:gd name="T28" fmla="*/ 104 w 127"/>
                <a:gd name="T29" fmla="*/ 119 h 125"/>
                <a:gd name="T30" fmla="*/ 113 w 127"/>
                <a:gd name="T31" fmla="*/ 118 h 125"/>
                <a:gd name="T32" fmla="*/ 121 w 127"/>
                <a:gd name="T33" fmla="*/ 116 h 125"/>
                <a:gd name="T34" fmla="*/ 126 w 127"/>
                <a:gd name="T35" fmla="*/ 110 h 125"/>
                <a:gd name="T36" fmla="*/ 127 w 127"/>
                <a:gd name="T37" fmla="*/ 102 h 125"/>
                <a:gd name="T38" fmla="*/ 125 w 127"/>
                <a:gd name="T39" fmla="*/ 93 h 125"/>
                <a:gd name="T40" fmla="*/ 121 w 127"/>
                <a:gd name="T41" fmla="*/ 85 h 125"/>
                <a:gd name="T42" fmla="*/ 124 w 127"/>
                <a:gd name="T43" fmla="*/ 76 h 125"/>
                <a:gd name="T44" fmla="*/ 125 w 127"/>
                <a:gd name="T45" fmla="*/ 72 h 125"/>
                <a:gd name="T46" fmla="*/ 125 w 127"/>
                <a:gd name="T47" fmla="*/ 68 h 125"/>
                <a:gd name="T48" fmla="*/ 125 w 127"/>
                <a:gd name="T49" fmla="*/ 63 h 125"/>
                <a:gd name="T50" fmla="*/ 125 w 127"/>
                <a:gd name="T51" fmla="*/ 59 h 125"/>
                <a:gd name="T52" fmla="*/ 122 w 127"/>
                <a:gd name="T53" fmla="*/ 51 h 125"/>
                <a:gd name="T54" fmla="*/ 116 w 127"/>
                <a:gd name="T55" fmla="*/ 45 h 125"/>
                <a:gd name="T56" fmla="*/ 112 w 127"/>
                <a:gd name="T57" fmla="*/ 42 h 125"/>
                <a:gd name="T58" fmla="*/ 111 w 127"/>
                <a:gd name="T59" fmla="*/ 37 h 125"/>
                <a:gd name="T60" fmla="*/ 109 w 127"/>
                <a:gd name="T61" fmla="*/ 34 h 125"/>
                <a:gd name="T62" fmla="*/ 107 w 127"/>
                <a:gd name="T63" fmla="*/ 30 h 125"/>
                <a:gd name="T64" fmla="*/ 107 w 127"/>
                <a:gd name="T65" fmla="*/ 25 h 125"/>
                <a:gd name="T66" fmla="*/ 105 w 127"/>
                <a:gd name="T67" fmla="*/ 22 h 125"/>
                <a:gd name="T68" fmla="*/ 100 w 127"/>
                <a:gd name="T69" fmla="*/ 17 h 125"/>
                <a:gd name="T70" fmla="*/ 96 w 127"/>
                <a:gd name="T71" fmla="*/ 14 h 125"/>
                <a:gd name="T72" fmla="*/ 93 w 127"/>
                <a:gd name="T73" fmla="*/ 10 h 125"/>
                <a:gd name="T74" fmla="*/ 91 w 127"/>
                <a:gd name="T75" fmla="*/ 7 h 125"/>
                <a:gd name="T76" fmla="*/ 88 w 127"/>
                <a:gd name="T77" fmla="*/ 4 h 125"/>
                <a:gd name="T78" fmla="*/ 80 w 127"/>
                <a:gd name="T79" fmla="*/ 1 h 125"/>
                <a:gd name="T80" fmla="*/ 76 w 127"/>
                <a:gd name="T81" fmla="*/ 0 h 125"/>
                <a:gd name="T82" fmla="*/ 65 w 127"/>
                <a:gd name="T83" fmla="*/ 1 h 125"/>
                <a:gd name="T84" fmla="*/ 60 w 127"/>
                <a:gd name="T85" fmla="*/ 5 h 125"/>
                <a:gd name="T86" fmla="*/ 52 w 127"/>
                <a:gd name="T87" fmla="*/ 10 h 125"/>
                <a:gd name="T88" fmla="*/ 45 w 127"/>
                <a:gd name="T89" fmla="*/ 14 h 125"/>
                <a:gd name="T90" fmla="*/ 34 w 127"/>
                <a:gd name="T91" fmla="*/ 25 h 125"/>
                <a:gd name="T92" fmla="*/ 21 w 127"/>
                <a:gd name="T93" fmla="*/ 37 h 125"/>
                <a:gd name="T94" fmla="*/ 9 w 127"/>
                <a:gd name="T95" fmla="*/ 46 h 125"/>
                <a:gd name="T96" fmla="*/ 5 w 127"/>
                <a:gd name="T97" fmla="*/ 53 h 125"/>
                <a:gd name="T98" fmla="*/ 2 w 127"/>
                <a:gd name="T99" fmla="*/ 61 h 125"/>
                <a:gd name="T100" fmla="*/ 2 w 127"/>
                <a:gd name="T101" fmla="*/ 78 h 125"/>
                <a:gd name="T102" fmla="*/ 1 w 127"/>
                <a:gd name="T103" fmla="*/ 8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7" h="125">
                  <a:moveTo>
                    <a:pt x="1" y="87"/>
                  </a:moveTo>
                  <a:cubicBezTo>
                    <a:pt x="1" y="90"/>
                    <a:pt x="0" y="92"/>
                    <a:pt x="1" y="94"/>
                  </a:cubicBezTo>
                  <a:cubicBezTo>
                    <a:pt x="3" y="100"/>
                    <a:pt x="7" y="104"/>
                    <a:pt x="12" y="108"/>
                  </a:cubicBezTo>
                  <a:cubicBezTo>
                    <a:pt x="14" y="110"/>
                    <a:pt x="17" y="112"/>
                    <a:pt x="19" y="115"/>
                  </a:cubicBezTo>
                  <a:cubicBezTo>
                    <a:pt x="20" y="116"/>
                    <a:pt x="22" y="119"/>
                    <a:pt x="24" y="120"/>
                  </a:cubicBezTo>
                  <a:cubicBezTo>
                    <a:pt x="26" y="121"/>
                    <a:pt x="28" y="122"/>
                    <a:pt x="31" y="122"/>
                  </a:cubicBezTo>
                  <a:cubicBezTo>
                    <a:pt x="34" y="122"/>
                    <a:pt x="36" y="123"/>
                    <a:pt x="39" y="123"/>
                  </a:cubicBezTo>
                  <a:cubicBezTo>
                    <a:pt x="41" y="123"/>
                    <a:pt x="42" y="122"/>
                    <a:pt x="44" y="122"/>
                  </a:cubicBezTo>
                  <a:cubicBezTo>
                    <a:pt x="45" y="122"/>
                    <a:pt x="47" y="123"/>
                    <a:pt x="48" y="123"/>
                  </a:cubicBezTo>
                  <a:cubicBezTo>
                    <a:pt x="58" y="123"/>
                    <a:pt x="58" y="123"/>
                    <a:pt x="58" y="123"/>
                  </a:cubicBezTo>
                  <a:cubicBezTo>
                    <a:pt x="64" y="123"/>
                    <a:pt x="70" y="125"/>
                    <a:pt x="76" y="124"/>
                  </a:cubicBezTo>
                  <a:cubicBezTo>
                    <a:pt x="78" y="124"/>
                    <a:pt x="80" y="124"/>
                    <a:pt x="81" y="123"/>
                  </a:cubicBezTo>
                  <a:cubicBezTo>
                    <a:pt x="82" y="122"/>
                    <a:pt x="83" y="121"/>
                    <a:pt x="85" y="121"/>
                  </a:cubicBezTo>
                  <a:cubicBezTo>
                    <a:pt x="88" y="119"/>
                    <a:pt x="91" y="119"/>
                    <a:pt x="94" y="119"/>
                  </a:cubicBezTo>
                  <a:cubicBezTo>
                    <a:pt x="97" y="119"/>
                    <a:pt x="100" y="119"/>
                    <a:pt x="104" y="119"/>
                  </a:cubicBezTo>
                  <a:cubicBezTo>
                    <a:pt x="107" y="119"/>
                    <a:pt x="110" y="119"/>
                    <a:pt x="113" y="118"/>
                  </a:cubicBezTo>
                  <a:cubicBezTo>
                    <a:pt x="115" y="118"/>
                    <a:pt x="118" y="117"/>
                    <a:pt x="121" y="116"/>
                  </a:cubicBezTo>
                  <a:cubicBezTo>
                    <a:pt x="123" y="114"/>
                    <a:pt x="125" y="112"/>
                    <a:pt x="126" y="110"/>
                  </a:cubicBezTo>
                  <a:cubicBezTo>
                    <a:pt x="127" y="108"/>
                    <a:pt x="127" y="105"/>
                    <a:pt x="127" y="102"/>
                  </a:cubicBezTo>
                  <a:cubicBezTo>
                    <a:pt x="126" y="99"/>
                    <a:pt x="126" y="96"/>
                    <a:pt x="125" y="93"/>
                  </a:cubicBezTo>
                  <a:cubicBezTo>
                    <a:pt x="124" y="90"/>
                    <a:pt x="121" y="88"/>
                    <a:pt x="121" y="85"/>
                  </a:cubicBezTo>
                  <a:cubicBezTo>
                    <a:pt x="121" y="81"/>
                    <a:pt x="122" y="79"/>
                    <a:pt x="124" y="76"/>
                  </a:cubicBezTo>
                  <a:cubicBezTo>
                    <a:pt x="124" y="75"/>
                    <a:pt x="125" y="73"/>
                    <a:pt x="125" y="72"/>
                  </a:cubicBezTo>
                  <a:cubicBezTo>
                    <a:pt x="125" y="71"/>
                    <a:pt x="125" y="69"/>
                    <a:pt x="125" y="68"/>
                  </a:cubicBezTo>
                  <a:cubicBezTo>
                    <a:pt x="125" y="66"/>
                    <a:pt x="125" y="65"/>
                    <a:pt x="125" y="63"/>
                  </a:cubicBezTo>
                  <a:cubicBezTo>
                    <a:pt x="125" y="62"/>
                    <a:pt x="125" y="60"/>
                    <a:pt x="125" y="59"/>
                  </a:cubicBezTo>
                  <a:cubicBezTo>
                    <a:pt x="124" y="56"/>
                    <a:pt x="124" y="53"/>
                    <a:pt x="122" y="51"/>
                  </a:cubicBezTo>
                  <a:cubicBezTo>
                    <a:pt x="120" y="48"/>
                    <a:pt x="118" y="47"/>
                    <a:pt x="116" y="45"/>
                  </a:cubicBezTo>
                  <a:cubicBezTo>
                    <a:pt x="115" y="44"/>
                    <a:pt x="113" y="43"/>
                    <a:pt x="112" y="42"/>
                  </a:cubicBezTo>
                  <a:cubicBezTo>
                    <a:pt x="111" y="40"/>
                    <a:pt x="111" y="39"/>
                    <a:pt x="111" y="37"/>
                  </a:cubicBezTo>
                  <a:cubicBezTo>
                    <a:pt x="110" y="36"/>
                    <a:pt x="109" y="35"/>
                    <a:pt x="109" y="34"/>
                  </a:cubicBezTo>
                  <a:cubicBezTo>
                    <a:pt x="108" y="33"/>
                    <a:pt x="107" y="32"/>
                    <a:pt x="107" y="30"/>
                  </a:cubicBezTo>
                  <a:cubicBezTo>
                    <a:pt x="107" y="29"/>
                    <a:pt x="107" y="27"/>
                    <a:pt x="107" y="25"/>
                  </a:cubicBezTo>
                  <a:cubicBezTo>
                    <a:pt x="106" y="24"/>
                    <a:pt x="105" y="23"/>
                    <a:pt x="105" y="22"/>
                  </a:cubicBezTo>
                  <a:cubicBezTo>
                    <a:pt x="103" y="20"/>
                    <a:pt x="102" y="18"/>
                    <a:pt x="100" y="17"/>
                  </a:cubicBezTo>
                  <a:cubicBezTo>
                    <a:pt x="99" y="16"/>
                    <a:pt x="97" y="15"/>
                    <a:pt x="96" y="14"/>
                  </a:cubicBezTo>
                  <a:cubicBezTo>
                    <a:pt x="95" y="13"/>
                    <a:pt x="94" y="12"/>
                    <a:pt x="93" y="10"/>
                  </a:cubicBezTo>
                  <a:cubicBezTo>
                    <a:pt x="93" y="9"/>
                    <a:pt x="92" y="8"/>
                    <a:pt x="91" y="7"/>
                  </a:cubicBezTo>
                  <a:cubicBezTo>
                    <a:pt x="90" y="6"/>
                    <a:pt x="89" y="5"/>
                    <a:pt x="88" y="4"/>
                  </a:cubicBezTo>
                  <a:cubicBezTo>
                    <a:pt x="86" y="3"/>
                    <a:pt x="83" y="2"/>
                    <a:pt x="80" y="1"/>
                  </a:cubicBezTo>
                  <a:cubicBezTo>
                    <a:pt x="79" y="1"/>
                    <a:pt x="77" y="1"/>
                    <a:pt x="76" y="0"/>
                  </a:cubicBezTo>
                  <a:cubicBezTo>
                    <a:pt x="75" y="0"/>
                    <a:pt x="68" y="0"/>
                    <a:pt x="65" y="1"/>
                  </a:cubicBezTo>
                  <a:cubicBezTo>
                    <a:pt x="63" y="2"/>
                    <a:pt x="61" y="4"/>
                    <a:pt x="60" y="5"/>
                  </a:cubicBezTo>
                  <a:cubicBezTo>
                    <a:pt x="57" y="7"/>
                    <a:pt x="55" y="9"/>
                    <a:pt x="52" y="10"/>
                  </a:cubicBezTo>
                  <a:cubicBezTo>
                    <a:pt x="49" y="11"/>
                    <a:pt x="47" y="12"/>
                    <a:pt x="45" y="14"/>
                  </a:cubicBezTo>
                  <a:cubicBezTo>
                    <a:pt x="40" y="17"/>
                    <a:pt x="37" y="21"/>
                    <a:pt x="34" y="25"/>
                  </a:cubicBezTo>
                  <a:cubicBezTo>
                    <a:pt x="30" y="30"/>
                    <a:pt x="25" y="33"/>
                    <a:pt x="21" y="37"/>
                  </a:cubicBezTo>
                  <a:cubicBezTo>
                    <a:pt x="16" y="40"/>
                    <a:pt x="11" y="42"/>
                    <a:pt x="9" y="46"/>
                  </a:cubicBezTo>
                  <a:cubicBezTo>
                    <a:pt x="7" y="48"/>
                    <a:pt x="6" y="51"/>
                    <a:pt x="5" y="53"/>
                  </a:cubicBezTo>
                  <a:cubicBezTo>
                    <a:pt x="4" y="56"/>
                    <a:pt x="3" y="58"/>
                    <a:pt x="2" y="61"/>
                  </a:cubicBezTo>
                  <a:cubicBezTo>
                    <a:pt x="1" y="67"/>
                    <a:pt x="2" y="73"/>
                    <a:pt x="2" y="78"/>
                  </a:cubicBezTo>
                  <a:cubicBezTo>
                    <a:pt x="2" y="81"/>
                    <a:pt x="2" y="85"/>
                    <a:pt x="1" y="8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57" name="Freeform 369">
              <a:extLst>
                <a:ext uri="{FF2B5EF4-FFF2-40B4-BE49-F238E27FC236}">
                  <a16:creationId xmlns:a16="http://schemas.microsoft.com/office/drawing/2014/main" id="{FF2AD391-DF7E-4763-9322-B91081FC0A5E}"/>
                </a:ext>
              </a:extLst>
            </p:cNvPr>
            <p:cNvSpPr>
              <a:spLocks/>
            </p:cNvSpPr>
            <p:nvPr/>
          </p:nvSpPr>
          <p:spPr bwMode="auto">
            <a:xfrm>
              <a:off x="8559801" y="2062163"/>
              <a:ext cx="504825" cy="495300"/>
            </a:xfrm>
            <a:custGeom>
              <a:avLst/>
              <a:gdLst>
                <a:gd name="T0" fmla="*/ 1 w 127"/>
                <a:gd name="T1" fmla="*/ 87 h 125"/>
                <a:gd name="T2" fmla="*/ 1 w 127"/>
                <a:gd name="T3" fmla="*/ 94 h 125"/>
                <a:gd name="T4" fmla="*/ 12 w 127"/>
                <a:gd name="T5" fmla="*/ 108 h 125"/>
                <a:gd name="T6" fmla="*/ 19 w 127"/>
                <a:gd name="T7" fmla="*/ 115 h 125"/>
                <a:gd name="T8" fmla="*/ 24 w 127"/>
                <a:gd name="T9" fmla="*/ 120 h 125"/>
                <a:gd name="T10" fmla="*/ 31 w 127"/>
                <a:gd name="T11" fmla="*/ 122 h 125"/>
                <a:gd name="T12" fmla="*/ 39 w 127"/>
                <a:gd name="T13" fmla="*/ 123 h 125"/>
                <a:gd name="T14" fmla="*/ 44 w 127"/>
                <a:gd name="T15" fmla="*/ 122 h 125"/>
                <a:gd name="T16" fmla="*/ 48 w 127"/>
                <a:gd name="T17" fmla="*/ 123 h 125"/>
                <a:gd name="T18" fmla="*/ 58 w 127"/>
                <a:gd name="T19" fmla="*/ 123 h 125"/>
                <a:gd name="T20" fmla="*/ 76 w 127"/>
                <a:gd name="T21" fmla="*/ 124 h 125"/>
                <a:gd name="T22" fmla="*/ 81 w 127"/>
                <a:gd name="T23" fmla="*/ 123 h 125"/>
                <a:gd name="T24" fmla="*/ 85 w 127"/>
                <a:gd name="T25" fmla="*/ 121 h 125"/>
                <a:gd name="T26" fmla="*/ 94 w 127"/>
                <a:gd name="T27" fmla="*/ 119 h 125"/>
                <a:gd name="T28" fmla="*/ 104 w 127"/>
                <a:gd name="T29" fmla="*/ 119 h 125"/>
                <a:gd name="T30" fmla="*/ 113 w 127"/>
                <a:gd name="T31" fmla="*/ 118 h 125"/>
                <a:gd name="T32" fmla="*/ 121 w 127"/>
                <a:gd name="T33" fmla="*/ 116 h 125"/>
                <a:gd name="T34" fmla="*/ 126 w 127"/>
                <a:gd name="T35" fmla="*/ 110 h 125"/>
                <a:gd name="T36" fmla="*/ 127 w 127"/>
                <a:gd name="T37" fmla="*/ 102 h 125"/>
                <a:gd name="T38" fmla="*/ 125 w 127"/>
                <a:gd name="T39" fmla="*/ 93 h 125"/>
                <a:gd name="T40" fmla="*/ 121 w 127"/>
                <a:gd name="T41" fmla="*/ 85 h 125"/>
                <a:gd name="T42" fmla="*/ 124 w 127"/>
                <a:gd name="T43" fmla="*/ 76 h 125"/>
                <a:gd name="T44" fmla="*/ 125 w 127"/>
                <a:gd name="T45" fmla="*/ 72 h 125"/>
                <a:gd name="T46" fmla="*/ 125 w 127"/>
                <a:gd name="T47" fmla="*/ 68 h 125"/>
                <a:gd name="T48" fmla="*/ 125 w 127"/>
                <a:gd name="T49" fmla="*/ 63 h 125"/>
                <a:gd name="T50" fmla="*/ 125 w 127"/>
                <a:gd name="T51" fmla="*/ 59 h 125"/>
                <a:gd name="T52" fmla="*/ 122 w 127"/>
                <a:gd name="T53" fmla="*/ 51 h 125"/>
                <a:gd name="T54" fmla="*/ 116 w 127"/>
                <a:gd name="T55" fmla="*/ 45 h 125"/>
                <a:gd name="T56" fmla="*/ 112 w 127"/>
                <a:gd name="T57" fmla="*/ 42 h 125"/>
                <a:gd name="T58" fmla="*/ 111 w 127"/>
                <a:gd name="T59" fmla="*/ 37 h 125"/>
                <a:gd name="T60" fmla="*/ 109 w 127"/>
                <a:gd name="T61" fmla="*/ 34 h 125"/>
                <a:gd name="T62" fmla="*/ 107 w 127"/>
                <a:gd name="T63" fmla="*/ 30 h 125"/>
                <a:gd name="T64" fmla="*/ 107 w 127"/>
                <a:gd name="T65" fmla="*/ 25 h 125"/>
                <a:gd name="T66" fmla="*/ 105 w 127"/>
                <a:gd name="T67" fmla="*/ 22 h 125"/>
                <a:gd name="T68" fmla="*/ 100 w 127"/>
                <a:gd name="T69" fmla="*/ 17 h 125"/>
                <a:gd name="T70" fmla="*/ 96 w 127"/>
                <a:gd name="T71" fmla="*/ 14 h 125"/>
                <a:gd name="T72" fmla="*/ 93 w 127"/>
                <a:gd name="T73" fmla="*/ 10 h 125"/>
                <a:gd name="T74" fmla="*/ 91 w 127"/>
                <a:gd name="T75" fmla="*/ 7 h 125"/>
                <a:gd name="T76" fmla="*/ 88 w 127"/>
                <a:gd name="T77" fmla="*/ 4 h 125"/>
                <a:gd name="T78" fmla="*/ 80 w 127"/>
                <a:gd name="T79" fmla="*/ 1 h 125"/>
                <a:gd name="T80" fmla="*/ 76 w 127"/>
                <a:gd name="T81" fmla="*/ 0 h 125"/>
                <a:gd name="T82" fmla="*/ 65 w 127"/>
                <a:gd name="T83" fmla="*/ 1 h 125"/>
                <a:gd name="T84" fmla="*/ 60 w 127"/>
                <a:gd name="T85" fmla="*/ 5 h 125"/>
                <a:gd name="T86" fmla="*/ 52 w 127"/>
                <a:gd name="T87" fmla="*/ 10 h 125"/>
                <a:gd name="T88" fmla="*/ 45 w 127"/>
                <a:gd name="T89" fmla="*/ 14 h 125"/>
                <a:gd name="T90" fmla="*/ 34 w 127"/>
                <a:gd name="T91" fmla="*/ 25 h 125"/>
                <a:gd name="T92" fmla="*/ 21 w 127"/>
                <a:gd name="T93" fmla="*/ 37 h 125"/>
                <a:gd name="T94" fmla="*/ 9 w 127"/>
                <a:gd name="T95" fmla="*/ 46 h 125"/>
                <a:gd name="T96" fmla="*/ 5 w 127"/>
                <a:gd name="T97" fmla="*/ 53 h 125"/>
                <a:gd name="T98" fmla="*/ 2 w 127"/>
                <a:gd name="T99" fmla="*/ 61 h 125"/>
                <a:gd name="T100" fmla="*/ 2 w 127"/>
                <a:gd name="T101" fmla="*/ 78 h 125"/>
                <a:gd name="T102" fmla="*/ 1 w 127"/>
                <a:gd name="T103" fmla="*/ 8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7" h="125">
                  <a:moveTo>
                    <a:pt x="1" y="87"/>
                  </a:moveTo>
                  <a:cubicBezTo>
                    <a:pt x="1" y="90"/>
                    <a:pt x="0" y="92"/>
                    <a:pt x="1" y="94"/>
                  </a:cubicBezTo>
                  <a:cubicBezTo>
                    <a:pt x="3" y="100"/>
                    <a:pt x="7" y="104"/>
                    <a:pt x="12" y="108"/>
                  </a:cubicBezTo>
                  <a:cubicBezTo>
                    <a:pt x="14" y="110"/>
                    <a:pt x="17" y="112"/>
                    <a:pt x="19" y="115"/>
                  </a:cubicBezTo>
                  <a:cubicBezTo>
                    <a:pt x="20" y="116"/>
                    <a:pt x="22" y="119"/>
                    <a:pt x="24" y="120"/>
                  </a:cubicBezTo>
                  <a:cubicBezTo>
                    <a:pt x="26" y="121"/>
                    <a:pt x="28" y="122"/>
                    <a:pt x="31" y="122"/>
                  </a:cubicBezTo>
                  <a:cubicBezTo>
                    <a:pt x="34" y="122"/>
                    <a:pt x="36" y="123"/>
                    <a:pt x="39" y="123"/>
                  </a:cubicBezTo>
                  <a:cubicBezTo>
                    <a:pt x="41" y="123"/>
                    <a:pt x="42" y="122"/>
                    <a:pt x="44" y="122"/>
                  </a:cubicBezTo>
                  <a:cubicBezTo>
                    <a:pt x="45" y="122"/>
                    <a:pt x="47" y="123"/>
                    <a:pt x="48" y="123"/>
                  </a:cubicBezTo>
                  <a:cubicBezTo>
                    <a:pt x="58" y="123"/>
                    <a:pt x="58" y="123"/>
                    <a:pt x="58" y="123"/>
                  </a:cubicBezTo>
                  <a:cubicBezTo>
                    <a:pt x="64" y="123"/>
                    <a:pt x="70" y="125"/>
                    <a:pt x="76" y="124"/>
                  </a:cubicBezTo>
                  <a:cubicBezTo>
                    <a:pt x="78" y="124"/>
                    <a:pt x="80" y="124"/>
                    <a:pt x="81" y="123"/>
                  </a:cubicBezTo>
                  <a:cubicBezTo>
                    <a:pt x="82" y="122"/>
                    <a:pt x="83" y="121"/>
                    <a:pt x="85" y="121"/>
                  </a:cubicBezTo>
                  <a:cubicBezTo>
                    <a:pt x="88" y="119"/>
                    <a:pt x="91" y="119"/>
                    <a:pt x="94" y="119"/>
                  </a:cubicBezTo>
                  <a:cubicBezTo>
                    <a:pt x="97" y="119"/>
                    <a:pt x="100" y="119"/>
                    <a:pt x="104" y="119"/>
                  </a:cubicBezTo>
                  <a:cubicBezTo>
                    <a:pt x="107" y="119"/>
                    <a:pt x="110" y="119"/>
                    <a:pt x="113" y="118"/>
                  </a:cubicBezTo>
                  <a:cubicBezTo>
                    <a:pt x="115" y="118"/>
                    <a:pt x="118" y="117"/>
                    <a:pt x="121" y="116"/>
                  </a:cubicBezTo>
                  <a:cubicBezTo>
                    <a:pt x="123" y="114"/>
                    <a:pt x="125" y="112"/>
                    <a:pt x="126" y="110"/>
                  </a:cubicBezTo>
                  <a:cubicBezTo>
                    <a:pt x="127" y="108"/>
                    <a:pt x="127" y="105"/>
                    <a:pt x="127" y="102"/>
                  </a:cubicBezTo>
                  <a:cubicBezTo>
                    <a:pt x="126" y="99"/>
                    <a:pt x="126" y="96"/>
                    <a:pt x="125" y="93"/>
                  </a:cubicBezTo>
                  <a:cubicBezTo>
                    <a:pt x="124" y="90"/>
                    <a:pt x="121" y="88"/>
                    <a:pt x="121" y="85"/>
                  </a:cubicBezTo>
                  <a:cubicBezTo>
                    <a:pt x="121" y="81"/>
                    <a:pt x="122" y="79"/>
                    <a:pt x="124" y="76"/>
                  </a:cubicBezTo>
                  <a:cubicBezTo>
                    <a:pt x="124" y="75"/>
                    <a:pt x="125" y="73"/>
                    <a:pt x="125" y="72"/>
                  </a:cubicBezTo>
                  <a:cubicBezTo>
                    <a:pt x="125" y="71"/>
                    <a:pt x="125" y="69"/>
                    <a:pt x="125" y="68"/>
                  </a:cubicBezTo>
                  <a:cubicBezTo>
                    <a:pt x="125" y="66"/>
                    <a:pt x="125" y="65"/>
                    <a:pt x="125" y="63"/>
                  </a:cubicBezTo>
                  <a:cubicBezTo>
                    <a:pt x="125" y="62"/>
                    <a:pt x="125" y="60"/>
                    <a:pt x="125" y="59"/>
                  </a:cubicBezTo>
                  <a:cubicBezTo>
                    <a:pt x="124" y="56"/>
                    <a:pt x="124" y="53"/>
                    <a:pt x="122" y="51"/>
                  </a:cubicBezTo>
                  <a:cubicBezTo>
                    <a:pt x="120" y="48"/>
                    <a:pt x="118" y="47"/>
                    <a:pt x="116" y="45"/>
                  </a:cubicBezTo>
                  <a:cubicBezTo>
                    <a:pt x="115" y="44"/>
                    <a:pt x="113" y="43"/>
                    <a:pt x="112" y="42"/>
                  </a:cubicBezTo>
                  <a:cubicBezTo>
                    <a:pt x="111" y="40"/>
                    <a:pt x="111" y="39"/>
                    <a:pt x="111" y="37"/>
                  </a:cubicBezTo>
                  <a:cubicBezTo>
                    <a:pt x="110" y="36"/>
                    <a:pt x="109" y="35"/>
                    <a:pt x="109" y="34"/>
                  </a:cubicBezTo>
                  <a:cubicBezTo>
                    <a:pt x="108" y="33"/>
                    <a:pt x="107" y="32"/>
                    <a:pt x="107" y="30"/>
                  </a:cubicBezTo>
                  <a:cubicBezTo>
                    <a:pt x="107" y="29"/>
                    <a:pt x="107" y="27"/>
                    <a:pt x="107" y="25"/>
                  </a:cubicBezTo>
                  <a:cubicBezTo>
                    <a:pt x="106" y="24"/>
                    <a:pt x="105" y="23"/>
                    <a:pt x="105" y="22"/>
                  </a:cubicBezTo>
                  <a:cubicBezTo>
                    <a:pt x="103" y="20"/>
                    <a:pt x="102" y="18"/>
                    <a:pt x="100" y="17"/>
                  </a:cubicBezTo>
                  <a:cubicBezTo>
                    <a:pt x="99" y="16"/>
                    <a:pt x="97" y="15"/>
                    <a:pt x="96" y="14"/>
                  </a:cubicBezTo>
                  <a:cubicBezTo>
                    <a:pt x="95" y="13"/>
                    <a:pt x="94" y="12"/>
                    <a:pt x="93" y="10"/>
                  </a:cubicBezTo>
                  <a:cubicBezTo>
                    <a:pt x="93" y="9"/>
                    <a:pt x="92" y="8"/>
                    <a:pt x="91" y="7"/>
                  </a:cubicBezTo>
                  <a:cubicBezTo>
                    <a:pt x="90" y="6"/>
                    <a:pt x="89" y="5"/>
                    <a:pt x="88" y="4"/>
                  </a:cubicBezTo>
                  <a:cubicBezTo>
                    <a:pt x="86" y="3"/>
                    <a:pt x="83" y="2"/>
                    <a:pt x="80" y="1"/>
                  </a:cubicBezTo>
                  <a:cubicBezTo>
                    <a:pt x="79" y="1"/>
                    <a:pt x="77" y="1"/>
                    <a:pt x="76" y="0"/>
                  </a:cubicBezTo>
                  <a:cubicBezTo>
                    <a:pt x="75" y="0"/>
                    <a:pt x="68" y="0"/>
                    <a:pt x="65" y="1"/>
                  </a:cubicBezTo>
                  <a:cubicBezTo>
                    <a:pt x="63" y="2"/>
                    <a:pt x="61" y="4"/>
                    <a:pt x="60" y="5"/>
                  </a:cubicBezTo>
                  <a:cubicBezTo>
                    <a:pt x="57" y="7"/>
                    <a:pt x="55" y="9"/>
                    <a:pt x="52" y="10"/>
                  </a:cubicBezTo>
                  <a:cubicBezTo>
                    <a:pt x="49" y="11"/>
                    <a:pt x="47" y="12"/>
                    <a:pt x="45" y="14"/>
                  </a:cubicBezTo>
                  <a:cubicBezTo>
                    <a:pt x="40" y="17"/>
                    <a:pt x="37" y="21"/>
                    <a:pt x="34" y="25"/>
                  </a:cubicBezTo>
                  <a:cubicBezTo>
                    <a:pt x="30" y="30"/>
                    <a:pt x="25" y="33"/>
                    <a:pt x="21" y="37"/>
                  </a:cubicBezTo>
                  <a:cubicBezTo>
                    <a:pt x="16" y="40"/>
                    <a:pt x="11" y="42"/>
                    <a:pt x="9" y="46"/>
                  </a:cubicBezTo>
                  <a:cubicBezTo>
                    <a:pt x="7" y="48"/>
                    <a:pt x="6" y="51"/>
                    <a:pt x="5" y="53"/>
                  </a:cubicBezTo>
                  <a:cubicBezTo>
                    <a:pt x="4" y="56"/>
                    <a:pt x="3" y="58"/>
                    <a:pt x="2" y="61"/>
                  </a:cubicBezTo>
                  <a:cubicBezTo>
                    <a:pt x="1" y="67"/>
                    <a:pt x="2" y="73"/>
                    <a:pt x="2" y="78"/>
                  </a:cubicBezTo>
                  <a:cubicBezTo>
                    <a:pt x="2" y="81"/>
                    <a:pt x="2" y="85"/>
                    <a:pt x="1" y="8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58" name="Freeform 370">
              <a:extLst>
                <a:ext uri="{FF2B5EF4-FFF2-40B4-BE49-F238E27FC236}">
                  <a16:creationId xmlns:a16="http://schemas.microsoft.com/office/drawing/2014/main" id="{783AE8E5-9EB9-4765-ADCE-3B26DF68EE65}"/>
                </a:ext>
              </a:extLst>
            </p:cNvPr>
            <p:cNvSpPr>
              <a:spLocks/>
            </p:cNvSpPr>
            <p:nvPr/>
          </p:nvSpPr>
          <p:spPr bwMode="auto">
            <a:xfrm>
              <a:off x="9120188" y="2605088"/>
              <a:ext cx="84138" cy="190500"/>
            </a:xfrm>
            <a:custGeom>
              <a:avLst/>
              <a:gdLst>
                <a:gd name="T0" fmla="*/ 0 w 21"/>
                <a:gd name="T1" fmla="*/ 44 h 48"/>
                <a:gd name="T2" fmla="*/ 1 w 21"/>
                <a:gd name="T3" fmla="*/ 47 h 48"/>
                <a:gd name="T4" fmla="*/ 4 w 21"/>
                <a:gd name="T5" fmla="*/ 48 h 48"/>
                <a:gd name="T6" fmla="*/ 8 w 21"/>
                <a:gd name="T7" fmla="*/ 48 h 48"/>
                <a:gd name="T8" fmla="*/ 13 w 21"/>
                <a:gd name="T9" fmla="*/ 48 h 48"/>
                <a:gd name="T10" fmla="*/ 17 w 21"/>
                <a:gd name="T11" fmla="*/ 48 h 48"/>
                <a:gd name="T12" fmla="*/ 19 w 21"/>
                <a:gd name="T13" fmla="*/ 48 h 48"/>
                <a:gd name="T14" fmla="*/ 21 w 21"/>
                <a:gd name="T15" fmla="*/ 48 h 48"/>
                <a:gd name="T16" fmla="*/ 21 w 21"/>
                <a:gd name="T17" fmla="*/ 47 h 48"/>
                <a:gd name="T18" fmla="*/ 20 w 21"/>
                <a:gd name="T19" fmla="*/ 43 h 48"/>
                <a:gd name="T20" fmla="*/ 20 w 21"/>
                <a:gd name="T21" fmla="*/ 37 h 48"/>
                <a:gd name="T22" fmla="*/ 20 w 21"/>
                <a:gd name="T23" fmla="*/ 26 h 48"/>
                <a:gd name="T24" fmla="*/ 20 w 21"/>
                <a:gd name="T25" fmla="*/ 21 h 48"/>
                <a:gd name="T26" fmla="*/ 19 w 21"/>
                <a:gd name="T27" fmla="*/ 15 h 48"/>
                <a:gd name="T28" fmla="*/ 19 w 21"/>
                <a:gd name="T29" fmla="*/ 4 h 48"/>
                <a:gd name="T30" fmla="*/ 19 w 21"/>
                <a:gd name="T31" fmla="*/ 4 h 48"/>
                <a:gd name="T32" fmla="*/ 19 w 21"/>
                <a:gd name="T33" fmla="*/ 2 h 48"/>
                <a:gd name="T34" fmla="*/ 16 w 21"/>
                <a:gd name="T35" fmla="*/ 1 h 48"/>
                <a:gd name="T36" fmla="*/ 12 w 21"/>
                <a:gd name="T37" fmla="*/ 0 h 48"/>
                <a:gd name="T38" fmla="*/ 8 w 21"/>
                <a:gd name="T39" fmla="*/ 0 h 48"/>
                <a:gd name="T40" fmla="*/ 4 w 21"/>
                <a:gd name="T41" fmla="*/ 0 h 48"/>
                <a:gd name="T42" fmla="*/ 3 w 21"/>
                <a:gd name="T43" fmla="*/ 3 h 48"/>
                <a:gd name="T44" fmla="*/ 3 w 21"/>
                <a:gd name="T45" fmla="*/ 17 h 48"/>
                <a:gd name="T46" fmla="*/ 2 w 21"/>
                <a:gd name="T47" fmla="*/ 24 h 48"/>
                <a:gd name="T48" fmla="*/ 2 w 21"/>
                <a:gd name="T49" fmla="*/ 30 h 48"/>
                <a:gd name="T50" fmla="*/ 1 w 21"/>
                <a:gd name="T51" fmla="*/ 37 h 48"/>
                <a:gd name="T52" fmla="*/ 0 w 21"/>
                <a:gd name="T53"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48">
                  <a:moveTo>
                    <a:pt x="0" y="44"/>
                  </a:moveTo>
                  <a:cubicBezTo>
                    <a:pt x="0" y="45"/>
                    <a:pt x="0" y="46"/>
                    <a:pt x="1" y="47"/>
                  </a:cubicBezTo>
                  <a:cubicBezTo>
                    <a:pt x="2" y="47"/>
                    <a:pt x="3" y="48"/>
                    <a:pt x="4" y="48"/>
                  </a:cubicBezTo>
                  <a:cubicBezTo>
                    <a:pt x="6" y="48"/>
                    <a:pt x="7" y="48"/>
                    <a:pt x="8" y="48"/>
                  </a:cubicBezTo>
                  <a:cubicBezTo>
                    <a:pt x="10" y="48"/>
                    <a:pt x="11" y="48"/>
                    <a:pt x="13" y="48"/>
                  </a:cubicBezTo>
                  <a:cubicBezTo>
                    <a:pt x="14" y="48"/>
                    <a:pt x="16" y="48"/>
                    <a:pt x="17" y="48"/>
                  </a:cubicBezTo>
                  <a:cubicBezTo>
                    <a:pt x="18" y="48"/>
                    <a:pt x="19" y="48"/>
                    <a:pt x="19" y="48"/>
                  </a:cubicBezTo>
                  <a:cubicBezTo>
                    <a:pt x="20" y="48"/>
                    <a:pt x="20" y="48"/>
                    <a:pt x="21" y="48"/>
                  </a:cubicBezTo>
                  <a:cubicBezTo>
                    <a:pt x="21" y="48"/>
                    <a:pt x="21" y="48"/>
                    <a:pt x="21" y="47"/>
                  </a:cubicBezTo>
                  <a:cubicBezTo>
                    <a:pt x="21" y="46"/>
                    <a:pt x="20" y="44"/>
                    <a:pt x="20" y="43"/>
                  </a:cubicBezTo>
                  <a:cubicBezTo>
                    <a:pt x="20" y="41"/>
                    <a:pt x="20" y="39"/>
                    <a:pt x="20" y="37"/>
                  </a:cubicBezTo>
                  <a:cubicBezTo>
                    <a:pt x="20" y="33"/>
                    <a:pt x="20" y="30"/>
                    <a:pt x="20" y="26"/>
                  </a:cubicBezTo>
                  <a:cubicBezTo>
                    <a:pt x="20" y="24"/>
                    <a:pt x="20" y="22"/>
                    <a:pt x="20" y="21"/>
                  </a:cubicBezTo>
                  <a:cubicBezTo>
                    <a:pt x="20" y="19"/>
                    <a:pt x="19" y="17"/>
                    <a:pt x="19" y="15"/>
                  </a:cubicBezTo>
                  <a:cubicBezTo>
                    <a:pt x="19" y="11"/>
                    <a:pt x="19" y="8"/>
                    <a:pt x="19" y="4"/>
                  </a:cubicBezTo>
                  <a:cubicBezTo>
                    <a:pt x="19" y="4"/>
                    <a:pt x="19" y="4"/>
                    <a:pt x="19" y="4"/>
                  </a:cubicBezTo>
                  <a:cubicBezTo>
                    <a:pt x="20" y="3"/>
                    <a:pt x="20" y="2"/>
                    <a:pt x="19" y="2"/>
                  </a:cubicBezTo>
                  <a:cubicBezTo>
                    <a:pt x="18" y="2"/>
                    <a:pt x="17" y="2"/>
                    <a:pt x="16" y="1"/>
                  </a:cubicBezTo>
                  <a:cubicBezTo>
                    <a:pt x="14" y="1"/>
                    <a:pt x="13" y="0"/>
                    <a:pt x="12" y="0"/>
                  </a:cubicBezTo>
                  <a:cubicBezTo>
                    <a:pt x="10" y="0"/>
                    <a:pt x="9" y="0"/>
                    <a:pt x="8" y="0"/>
                  </a:cubicBezTo>
                  <a:cubicBezTo>
                    <a:pt x="7" y="0"/>
                    <a:pt x="5" y="0"/>
                    <a:pt x="4" y="0"/>
                  </a:cubicBezTo>
                  <a:cubicBezTo>
                    <a:pt x="3" y="1"/>
                    <a:pt x="3" y="1"/>
                    <a:pt x="3" y="3"/>
                  </a:cubicBezTo>
                  <a:cubicBezTo>
                    <a:pt x="3" y="7"/>
                    <a:pt x="3" y="12"/>
                    <a:pt x="3" y="17"/>
                  </a:cubicBezTo>
                  <a:cubicBezTo>
                    <a:pt x="3" y="19"/>
                    <a:pt x="2" y="22"/>
                    <a:pt x="2" y="24"/>
                  </a:cubicBezTo>
                  <a:cubicBezTo>
                    <a:pt x="2" y="26"/>
                    <a:pt x="2" y="28"/>
                    <a:pt x="2" y="30"/>
                  </a:cubicBezTo>
                  <a:cubicBezTo>
                    <a:pt x="2" y="33"/>
                    <a:pt x="2" y="35"/>
                    <a:pt x="1" y="37"/>
                  </a:cubicBezTo>
                  <a:cubicBezTo>
                    <a:pt x="1" y="40"/>
                    <a:pt x="1" y="42"/>
                    <a:pt x="0" y="4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59" name="Freeform 371">
              <a:extLst>
                <a:ext uri="{FF2B5EF4-FFF2-40B4-BE49-F238E27FC236}">
                  <a16:creationId xmlns:a16="http://schemas.microsoft.com/office/drawing/2014/main" id="{B08FC050-7F48-4C93-8928-67D6EA29115E}"/>
                </a:ext>
              </a:extLst>
            </p:cNvPr>
            <p:cNvSpPr>
              <a:spLocks/>
            </p:cNvSpPr>
            <p:nvPr/>
          </p:nvSpPr>
          <p:spPr bwMode="auto">
            <a:xfrm>
              <a:off x="9120188" y="2605088"/>
              <a:ext cx="84138" cy="190500"/>
            </a:xfrm>
            <a:custGeom>
              <a:avLst/>
              <a:gdLst>
                <a:gd name="T0" fmla="*/ 0 w 21"/>
                <a:gd name="T1" fmla="*/ 44 h 48"/>
                <a:gd name="T2" fmla="*/ 1 w 21"/>
                <a:gd name="T3" fmla="*/ 47 h 48"/>
                <a:gd name="T4" fmla="*/ 4 w 21"/>
                <a:gd name="T5" fmla="*/ 48 h 48"/>
                <a:gd name="T6" fmla="*/ 8 w 21"/>
                <a:gd name="T7" fmla="*/ 48 h 48"/>
                <a:gd name="T8" fmla="*/ 13 w 21"/>
                <a:gd name="T9" fmla="*/ 48 h 48"/>
                <a:gd name="T10" fmla="*/ 17 w 21"/>
                <a:gd name="T11" fmla="*/ 48 h 48"/>
                <a:gd name="T12" fmla="*/ 19 w 21"/>
                <a:gd name="T13" fmla="*/ 48 h 48"/>
                <a:gd name="T14" fmla="*/ 21 w 21"/>
                <a:gd name="T15" fmla="*/ 48 h 48"/>
                <a:gd name="T16" fmla="*/ 21 w 21"/>
                <a:gd name="T17" fmla="*/ 47 h 48"/>
                <a:gd name="T18" fmla="*/ 20 w 21"/>
                <a:gd name="T19" fmla="*/ 43 h 48"/>
                <a:gd name="T20" fmla="*/ 20 w 21"/>
                <a:gd name="T21" fmla="*/ 37 h 48"/>
                <a:gd name="T22" fmla="*/ 20 w 21"/>
                <a:gd name="T23" fmla="*/ 26 h 48"/>
                <a:gd name="T24" fmla="*/ 20 w 21"/>
                <a:gd name="T25" fmla="*/ 21 h 48"/>
                <a:gd name="T26" fmla="*/ 19 w 21"/>
                <a:gd name="T27" fmla="*/ 15 h 48"/>
                <a:gd name="T28" fmla="*/ 19 w 21"/>
                <a:gd name="T29" fmla="*/ 4 h 48"/>
                <a:gd name="T30" fmla="*/ 19 w 21"/>
                <a:gd name="T31" fmla="*/ 4 h 48"/>
                <a:gd name="T32" fmla="*/ 19 w 21"/>
                <a:gd name="T33" fmla="*/ 2 h 48"/>
                <a:gd name="T34" fmla="*/ 16 w 21"/>
                <a:gd name="T35" fmla="*/ 1 h 48"/>
                <a:gd name="T36" fmla="*/ 12 w 21"/>
                <a:gd name="T37" fmla="*/ 0 h 48"/>
                <a:gd name="T38" fmla="*/ 8 w 21"/>
                <a:gd name="T39" fmla="*/ 0 h 48"/>
                <a:gd name="T40" fmla="*/ 4 w 21"/>
                <a:gd name="T41" fmla="*/ 0 h 48"/>
                <a:gd name="T42" fmla="*/ 3 w 21"/>
                <a:gd name="T43" fmla="*/ 3 h 48"/>
                <a:gd name="T44" fmla="*/ 3 w 21"/>
                <a:gd name="T45" fmla="*/ 17 h 48"/>
                <a:gd name="T46" fmla="*/ 2 w 21"/>
                <a:gd name="T47" fmla="*/ 24 h 48"/>
                <a:gd name="T48" fmla="*/ 2 w 21"/>
                <a:gd name="T49" fmla="*/ 30 h 48"/>
                <a:gd name="T50" fmla="*/ 1 w 21"/>
                <a:gd name="T51" fmla="*/ 37 h 48"/>
                <a:gd name="T52" fmla="*/ 0 w 21"/>
                <a:gd name="T53"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48">
                  <a:moveTo>
                    <a:pt x="0" y="44"/>
                  </a:moveTo>
                  <a:cubicBezTo>
                    <a:pt x="0" y="45"/>
                    <a:pt x="0" y="46"/>
                    <a:pt x="1" y="47"/>
                  </a:cubicBezTo>
                  <a:cubicBezTo>
                    <a:pt x="2" y="47"/>
                    <a:pt x="3" y="48"/>
                    <a:pt x="4" y="48"/>
                  </a:cubicBezTo>
                  <a:cubicBezTo>
                    <a:pt x="6" y="48"/>
                    <a:pt x="7" y="48"/>
                    <a:pt x="8" y="48"/>
                  </a:cubicBezTo>
                  <a:cubicBezTo>
                    <a:pt x="10" y="48"/>
                    <a:pt x="11" y="48"/>
                    <a:pt x="13" y="48"/>
                  </a:cubicBezTo>
                  <a:cubicBezTo>
                    <a:pt x="14" y="48"/>
                    <a:pt x="16" y="48"/>
                    <a:pt x="17" y="48"/>
                  </a:cubicBezTo>
                  <a:cubicBezTo>
                    <a:pt x="18" y="48"/>
                    <a:pt x="19" y="48"/>
                    <a:pt x="19" y="48"/>
                  </a:cubicBezTo>
                  <a:cubicBezTo>
                    <a:pt x="20" y="48"/>
                    <a:pt x="20" y="48"/>
                    <a:pt x="21" y="48"/>
                  </a:cubicBezTo>
                  <a:cubicBezTo>
                    <a:pt x="21" y="48"/>
                    <a:pt x="21" y="48"/>
                    <a:pt x="21" y="47"/>
                  </a:cubicBezTo>
                  <a:cubicBezTo>
                    <a:pt x="21" y="46"/>
                    <a:pt x="20" y="44"/>
                    <a:pt x="20" y="43"/>
                  </a:cubicBezTo>
                  <a:cubicBezTo>
                    <a:pt x="20" y="41"/>
                    <a:pt x="20" y="39"/>
                    <a:pt x="20" y="37"/>
                  </a:cubicBezTo>
                  <a:cubicBezTo>
                    <a:pt x="20" y="33"/>
                    <a:pt x="20" y="30"/>
                    <a:pt x="20" y="26"/>
                  </a:cubicBezTo>
                  <a:cubicBezTo>
                    <a:pt x="20" y="24"/>
                    <a:pt x="20" y="22"/>
                    <a:pt x="20" y="21"/>
                  </a:cubicBezTo>
                  <a:cubicBezTo>
                    <a:pt x="20" y="19"/>
                    <a:pt x="19" y="17"/>
                    <a:pt x="19" y="15"/>
                  </a:cubicBezTo>
                  <a:cubicBezTo>
                    <a:pt x="19" y="11"/>
                    <a:pt x="19" y="8"/>
                    <a:pt x="19" y="4"/>
                  </a:cubicBezTo>
                  <a:cubicBezTo>
                    <a:pt x="19" y="4"/>
                    <a:pt x="19" y="4"/>
                    <a:pt x="19" y="4"/>
                  </a:cubicBezTo>
                  <a:cubicBezTo>
                    <a:pt x="20" y="3"/>
                    <a:pt x="20" y="2"/>
                    <a:pt x="19" y="2"/>
                  </a:cubicBezTo>
                  <a:cubicBezTo>
                    <a:pt x="18" y="2"/>
                    <a:pt x="17" y="2"/>
                    <a:pt x="16" y="1"/>
                  </a:cubicBezTo>
                  <a:cubicBezTo>
                    <a:pt x="14" y="1"/>
                    <a:pt x="13" y="0"/>
                    <a:pt x="12" y="0"/>
                  </a:cubicBezTo>
                  <a:cubicBezTo>
                    <a:pt x="10" y="0"/>
                    <a:pt x="9" y="0"/>
                    <a:pt x="8" y="0"/>
                  </a:cubicBezTo>
                  <a:cubicBezTo>
                    <a:pt x="7" y="0"/>
                    <a:pt x="5" y="0"/>
                    <a:pt x="4" y="0"/>
                  </a:cubicBezTo>
                  <a:cubicBezTo>
                    <a:pt x="3" y="1"/>
                    <a:pt x="3" y="1"/>
                    <a:pt x="3" y="3"/>
                  </a:cubicBezTo>
                  <a:cubicBezTo>
                    <a:pt x="3" y="7"/>
                    <a:pt x="3" y="12"/>
                    <a:pt x="3" y="17"/>
                  </a:cubicBezTo>
                  <a:cubicBezTo>
                    <a:pt x="3" y="19"/>
                    <a:pt x="2" y="22"/>
                    <a:pt x="2" y="24"/>
                  </a:cubicBezTo>
                  <a:cubicBezTo>
                    <a:pt x="2" y="26"/>
                    <a:pt x="2" y="28"/>
                    <a:pt x="2" y="30"/>
                  </a:cubicBezTo>
                  <a:cubicBezTo>
                    <a:pt x="2" y="33"/>
                    <a:pt x="2" y="35"/>
                    <a:pt x="1" y="37"/>
                  </a:cubicBezTo>
                  <a:cubicBezTo>
                    <a:pt x="1" y="40"/>
                    <a:pt x="1" y="42"/>
                    <a:pt x="0" y="4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60" name="Freeform 372">
              <a:extLst>
                <a:ext uri="{FF2B5EF4-FFF2-40B4-BE49-F238E27FC236}">
                  <a16:creationId xmlns:a16="http://schemas.microsoft.com/office/drawing/2014/main" id="{94864B94-0617-4451-89B7-B47DBCC14D3D}"/>
                </a:ext>
              </a:extLst>
            </p:cNvPr>
            <p:cNvSpPr>
              <a:spLocks/>
            </p:cNvSpPr>
            <p:nvPr/>
          </p:nvSpPr>
          <p:spPr bwMode="auto">
            <a:xfrm>
              <a:off x="8905876" y="2152650"/>
              <a:ext cx="501650" cy="500063"/>
            </a:xfrm>
            <a:custGeom>
              <a:avLst/>
              <a:gdLst>
                <a:gd name="T0" fmla="*/ 1 w 126"/>
                <a:gd name="T1" fmla="*/ 88 h 126"/>
                <a:gd name="T2" fmla="*/ 1 w 126"/>
                <a:gd name="T3" fmla="*/ 95 h 126"/>
                <a:gd name="T4" fmla="*/ 11 w 126"/>
                <a:gd name="T5" fmla="*/ 108 h 126"/>
                <a:gd name="T6" fmla="*/ 18 w 126"/>
                <a:gd name="T7" fmla="*/ 115 h 126"/>
                <a:gd name="T8" fmla="*/ 23 w 126"/>
                <a:gd name="T9" fmla="*/ 120 h 126"/>
                <a:gd name="T10" fmla="*/ 30 w 126"/>
                <a:gd name="T11" fmla="*/ 123 h 126"/>
                <a:gd name="T12" fmla="*/ 38 w 126"/>
                <a:gd name="T13" fmla="*/ 124 h 126"/>
                <a:gd name="T14" fmla="*/ 44 w 126"/>
                <a:gd name="T15" fmla="*/ 123 h 126"/>
                <a:gd name="T16" fmla="*/ 48 w 126"/>
                <a:gd name="T17" fmla="*/ 123 h 126"/>
                <a:gd name="T18" fmla="*/ 57 w 126"/>
                <a:gd name="T19" fmla="*/ 123 h 126"/>
                <a:gd name="T20" fmla="*/ 76 w 126"/>
                <a:gd name="T21" fmla="*/ 125 h 126"/>
                <a:gd name="T22" fmla="*/ 80 w 126"/>
                <a:gd name="T23" fmla="*/ 124 h 126"/>
                <a:gd name="T24" fmla="*/ 84 w 126"/>
                <a:gd name="T25" fmla="*/ 121 h 126"/>
                <a:gd name="T26" fmla="*/ 93 w 126"/>
                <a:gd name="T27" fmla="*/ 119 h 126"/>
                <a:gd name="T28" fmla="*/ 103 w 126"/>
                <a:gd name="T29" fmla="*/ 119 h 126"/>
                <a:gd name="T30" fmla="*/ 112 w 126"/>
                <a:gd name="T31" fmla="*/ 119 h 126"/>
                <a:gd name="T32" fmla="*/ 121 w 126"/>
                <a:gd name="T33" fmla="*/ 116 h 126"/>
                <a:gd name="T34" fmla="*/ 125 w 126"/>
                <a:gd name="T35" fmla="*/ 111 h 126"/>
                <a:gd name="T36" fmla="*/ 126 w 126"/>
                <a:gd name="T37" fmla="*/ 102 h 126"/>
                <a:gd name="T38" fmla="*/ 124 w 126"/>
                <a:gd name="T39" fmla="*/ 94 h 126"/>
                <a:gd name="T40" fmla="*/ 121 w 126"/>
                <a:gd name="T41" fmla="*/ 85 h 126"/>
                <a:gd name="T42" fmla="*/ 123 w 126"/>
                <a:gd name="T43" fmla="*/ 77 h 126"/>
                <a:gd name="T44" fmla="*/ 125 w 126"/>
                <a:gd name="T45" fmla="*/ 73 h 126"/>
                <a:gd name="T46" fmla="*/ 125 w 126"/>
                <a:gd name="T47" fmla="*/ 68 h 126"/>
                <a:gd name="T48" fmla="*/ 124 w 126"/>
                <a:gd name="T49" fmla="*/ 64 h 126"/>
                <a:gd name="T50" fmla="*/ 125 w 126"/>
                <a:gd name="T51" fmla="*/ 60 h 126"/>
                <a:gd name="T52" fmla="*/ 121 w 126"/>
                <a:gd name="T53" fmla="*/ 51 h 126"/>
                <a:gd name="T54" fmla="*/ 115 w 126"/>
                <a:gd name="T55" fmla="*/ 46 h 126"/>
                <a:gd name="T56" fmla="*/ 112 w 126"/>
                <a:gd name="T57" fmla="*/ 42 h 126"/>
                <a:gd name="T58" fmla="*/ 110 w 126"/>
                <a:gd name="T59" fmla="*/ 37 h 126"/>
                <a:gd name="T60" fmla="*/ 108 w 126"/>
                <a:gd name="T61" fmla="*/ 34 h 126"/>
                <a:gd name="T62" fmla="*/ 107 w 126"/>
                <a:gd name="T63" fmla="*/ 31 h 126"/>
                <a:gd name="T64" fmla="*/ 106 w 126"/>
                <a:gd name="T65" fmla="*/ 26 h 126"/>
                <a:gd name="T66" fmla="*/ 104 w 126"/>
                <a:gd name="T67" fmla="*/ 23 h 126"/>
                <a:gd name="T68" fmla="*/ 99 w 126"/>
                <a:gd name="T69" fmla="*/ 17 h 126"/>
                <a:gd name="T70" fmla="*/ 96 w 126"/>
                <a:gd name="T71" fmla="*/ 14 h 126"/>
                <a:gd name="T72" fmla="*/ 93 w 126"/>
                <a:gd name="T73" fmla="*/ 11 h 126"/>
                <a:gd name="T74" fmla="*/ 90 w 126"/>
                <a:gd name="T75" fmla="*/ 8 h 126"/>
                <a:gd name="T76" fmla="*/ 88 w 126"/>
                <a:gd name="T77" fmla="*/ 5 h 126"/>
                <a:gd name="T78" fmla="*/ 80 w 126"/>
                <a:gd name="T79" fmla="*/ 2 h 126"/>
                <a:gd name="T80" fmla="*/ 75 w 126"/>
                <a:gd name="T81" fmla="*/ 1 h 126"/>
                <a:gd name="T82" fmla="*/ 65 w 126"/>
                <a:gd name="T83" fmla="*/ 2 h 126"/>
                <a:gd name="T84" fmla="*/ 59 w 126"/>
                <a:gd name="T85" fmla="*/ 6 h 126"/>
                <a:gd name="T86" fmla="*/ 51 w 126"/>
                <a:gd name="T87" fmla="*/ 11 h 126"/>
                <a:gd name="T88" fmla="*/ 44 w 126"/>
                <a:gd name="T89" fmla="*/ 14 h 126"/>
                <a:gd name="T90" fmla="*/ 33 w 126"/>
                <a:gd name="T91" fmla="*/ 25 h 126"/>
                <a:gd name="T92" fmla="*/ 20 w 126"/>
                <a:gd name="T93" fmla="*/ 37 h 126"/>
                <a:gd name="T94" fmla="*/ 8 w 126"/>
                <a:gd name="T95" fmla="*/ 46 h 126"/>
                <a:gd name="T96" fmla="*/ 5 w 126"/>
                <a:gd name="T97" fmla="*/ 54 h 126"/>
                <a:gd name="T98" fmla="*/ 2 w 126"/>
                <a:gd name="T99" fmla="*/ 62 h 126"/>
                <a:gd name="T100" fmla="*/ 2 w 126"/>
                <a:gd name="T101" fmla="*/ 79 h 126"/>
                <a:gd name="T102" fmla="*/ 1 w 126"/>
                <a:gd name="T103" fmla="*/ 8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6" h="126">
                  <a:moveTo>
                    <a:pt x="1" y="88"/>
                  </a:moveTo>
                  <a:cubicBezTo>
                    <a:pt x="0" y="90"/>
                    <a:pt x="0" y="93"/>
                    <a:pt x="1" y="95"/>
                  </a:cubicBezTo>
                  <a:cubicBezTo>
                    <a:pt x="3" y="101"/>
                    <a:pt x="7" y="105"/>
                    <a:pt x="11" y="108"/>
                  </a:cubicBezTo>
                  <a:cubicBezTo>
                    <a:pt x="14" y="110"/>
                    <a:pt x="17" y="113"/>
                    <a:pt x="18" y="115"/>
                  </a:cubicBezTo>
                  <a:cubicBezTo>
                    <a:pt x="20" y="117"/>
                    <a:pt x="21" y="119"/>
                    <a:pt x="23" y="120"/>
                  </a:cubicBezTo>
                  <a:cubicBezTo>
                    <a:pt x="26" y="121"/>
                    <a:pt x="28" y="123"/>
                    <a:pt x="30" y="123"/>
                  </a:cubicBezTo>
                  <a:cubicBezTo>
                    <a:pt x="33" y="123"/>
                    <a:pt x="36" y="124"/>
                    <a:pt x="38" y="124"/>
                  </a:cubicBezTo>
                  <a:cubicBezTo>
                    <a:pt x="40" y="123"/>
                    <a:pt x="42" y="123"/>
                    <a:pt x="44" y="123"/>
                  </a:cubicBezTo>
                  <a:cubicBezTo>
                    <a:pt x="45" y="123"/>
                    <a:pt x="46" y="123"/>
                    <a:pt x="48" y="123"/>
                  </a:cubicBezTo>
                  <a:cubicBezTo>
                    <a:pt x="57" y="123"/>
                    <a:pt x="57" y="123"/>
                    <a:pt x="57" y="123"/>
                  </a:cubicBezTo>
                  <a:cubicBezTo>
                    <a:pt x="63" y="123"/>
                    <a:pt x="70" y="126"/>
                    <a:pt x="76" y="125"/>
                  </a:cubicBezTo>
                  <a:cubicBezTo>
                    <a:pt x="78" y="125"/>
                    <a:pt x="79" y="124"/>
                    <a:pt x="80" y="124"/>
                  </a:cubicBezTo>
                  <a:cubicBezTo>
                    <a:pt x="82" y="123"/>
                    <a:pt x="83" y="122"/>
                    <a:pt x="84" y="121"/>
                  </a:cubicBezTo>
                  <a:cubicBezTo>
                    <a:pt x="87" y="120"/>
                    <a:pt x="90" y="119"/>
                    <a:pt x="93" y="119"/>
                  </a:cubicBezTo>
                  <a:cubicBezTo>
                    <a:pt x="97" y="119"/>
                    <a:pt x="100" y="119"/>
                    <a:pt x="103" y="119"/>
                  </a:cubicBezTo>
                  <a:cubicBezTo>
                    <a:pt x="106" y="119"/>
                    <a:pt x="109" y="120"/>
                    <a:pt x="112" y="119"/>
                  </a:cubicBezTo>
                  <a:cubicBezTo>
                    <a:pt x="115" y="118"/>
                    <a:pt x="118" y="117"/>
                    <a:pt x="121" y="116"/>
                  </a:cubicBezTo>
                  <a:cubicBezTo>
                    <a:pt x="123" y="115"/>
                    <a:pt x="124" y="113"/>
                    <a:pt x="125" y="111"/>
                  </a:cubicBezTo>
                  <a:cubicBezTo>
                    <a:pt x="126" y="108"/>
                    <a:pt x="126" y="105"/>
                    <a:pt x="126" y="102"/>
                  </a:cubicBezTo>
                  <a:cubicBezTo>
                    <a:pt x="126" y="99"/>
                    <a:pt x="125" y="97"/>
                    <a:pt x="124" y="94"/>
                  </a:cubicBezTo>
                  <a:cubicBezTo>
                    <a:pt x="123" y="91"/>
                    <a:pt x="121" y="89"/>
                    <a:pt x="121" y="85"/>
                  </a:cubicBezTo>
                  <a:cubicBezTo>
                    <a:pt x="121" y="82"/>
                    <a:pt x="122" y="79"/>
                    <a:pt x="123" y="77"/>
                  </a:cubicBezTo>
                  <a:cubicBezTo>
                    <a:pt x="124" y="75"/>
                    <a:pt x="124" y="74"/>
                    <a:pt x="125" y="73"/>
                  </a:cubicBezTo>
                  <a:cubicBezTo>
                    <a:pt x="125" y="71"/>
                    <a:pt x="125" y="70"/>
                    <a:pt x="125" y="68"/>
                  </a:cubicBezTo>
                  <a:cubicBezTo>
                    <a:pt x="124" y="67"/>
                    <a:pt x="124" y="65"/>
                    <a:pt x="124" y="64"/>
                  </a:cubicBezTo>
                  <a:cubicBezTo>
                    <a:pt x="124" y="63"/>
                    <a:pt x="125" y="61"/>
                    <a:pt x="125" y="60"/>
                  </a:cubicBezTo>
                  <a:cubicBezTo>
                    <a:pt x="124" y="57"/>
                    <a:pt x="123" y="54"/>
                    <a:pt x="121" y="51"/>
                  </a:cubicBezTo>
                  <a:cubicBezTo>
                    <a:pt x="120" y="49"/>
                    <a:pt x="118" y="47"/>
                    <a:pt x="115" y="46"/>
                  </a:cubicBezTo>
                  <a:cubicBezTo>
                    <a:pt x="114" y="45"/>
                    <a:pt x="113" y="44"/>
                    <a:pt x="112" y="42"/>
                  </a:cubicBezTo>
                  <a:cubicBezTo>
                    <a:pt x="110" y="41"/>
                    <a:pt x="111" y="39"/>
                    <a:pt x="110" y="37"/>
                  </a:cubicBezTo>
                  <a:cubicBezTo>
                    <a:pt x="110" y="36"/>
                    <a:pt x="109" y="35"/>
                    <a:pt x="108" y="34"/>
                  </a:cubicBezTo>
                  <a:cubicBezTo>
                    <a:pt x="108" y="33"/>
                    <a:pt x="107" y="32"/>
                    <a:pt x="107" y="31"/>
                  </a:cubicBezTo>
                  <a:cubicBezTo>
                    <a:pt x="106" y="29"/>
                    <a:pt x="107" y="28"/>
                    <a:pt x="106" y="26"/>
                  </a:cubicBezTo>
                  <a:cubicBezTo>
                    <a:pt x="106" y="25"/>
                    <a:pt x="105" y="24"/>
                    <a:pt x="104" y="23"/>
                  </a:cubicBezTo>
                  <a:cubicBezTo>
                    <a:pt x="103" y="21"/>
                    <a:pt x="102" y="19"/>
                    <a:pt x="99" y="17"/>
                  </a:cubicBezTo>
                  <a:cubicBezTo>
                    <a:pt x="98" y="16"/>
                    <a:pt x="97" y="15"/>
                    <a:pt x="96" y="14"/>
                  </a:cubicBezTo>
                  <a:cubicBezTo>
                    <a:pt x="95" y="13"/>
                    <a:pt x="94" y="12"/>
                    <a:pt x="93" y="11"/>
                  </a:cubicBezTo>
                  <a:cubicBezTo>
                    <a:pt x="92" y="10"/>
                    <a:pt x="91" y="9"/>
                    <a:pt x="90" y="8"/>
                  </a:cubicBezTo>
                  <a:cubicBezTo>
                    <a:pt x="90" y="7"/>
                    <a:pt x="89" y="5"/>
                    <a:pt x="88" y="5"/>
                  </a:cubicBezTo>
                  <a:cubicBezTo>
                    <a:pt x="85" y="3"/>
                    <a:pt x="83" y="3"/>
                    <a:pt x="80" y="2"/>
                  </a:cubicBezTo>
                  <a:cubicBezTo>
                    <a:pt x="78" y="2"/>
                    <a:pt x="77" y="1"/>
                    <a:pt x="75" y="1"/>
                  </a:cubicBezTo>
                  <a:cubicBezTo>
                    <a:pt x="75" y="0"/>
                    <a:pt x="67" y="0"/>
                    <a:pt x="65" y="2"/>
                  </a:cubicBezTo>
                  <a:cubicBezTo>
                    <a:pt x="63" y="3"/>
                    <a:pt x="61" y="4"/>
                    <a:pt x="59" y="6"/>
                  </a:cubicBezTo>
                  <a:cubicBezTo>
                    <a:pt x="57" y="8"/>
                    <a:pt x="54" y="9"/>
                    <a:pt x="51" y="11"/>
                  </a:cubicBezTo>
                  <a:cubicBezTo>
                    <a:pt x="49" y="12"/>
                    <a:pt x="46" y="13"/>
                    <a:pt x="44" y="14"/>
                  </a:cubicBezTo>
                  <a:cubicBezTo>
                    <a:pt x="40" y="17"/>
                    <a:pt x="36" y="21"/>
                    <a:pt x="33" y="25"/>
                  </a:cubicBezTo>
                  <a:cubicBezTo>
                    <a:pt x="30" y="30"/>
                    <a:pt x="25" y="34"/>
                    <a:pt x="20" y="37"/>
                  </a:cubicBezTo>
                  <a:cubicBezTo>
                    <a:pt x="16" y="40"/>
                    <a:pt x="11" y="42"/>
                    <a:pt x="8" y="46"/>
                  </a:cubicBezTo>
                  <a:cubicBezTo>
                    <a:pt x="7" y="49"/>
                    <a:pt x="6" y="51"/>
                    <a:pt x="5" y="54"/>
                  </a:cubicBezTo>
                  <a:cubicBezTo>
                    <a:pt x="4" y="57"/>
                    <a:pt x="3" y="59"/>
                    <a:pt x="2" y="62"/>
                  </a:cubicBezTo>
                  <a:cubicBezTo>
                    <a:pt x="1" y="67"/>
                    <a:pt x="1" y="73"/>
                    <a:pt x="2" y="79"/>
                  </a:cubicBezTo>
                  <a:cubicBezTo>
                    <a:pt x="2" y="82"/>
                    <a:pt x="2" y="85"/>
                    <a:pt x="1" y="88"/>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61" name="Freeform 373">
              <a:extLst>
                <a:ext uri="{FF2B5EF4-FFF2-40B4-BE49-F238E27FC236}">
                  <a16:creationId xmlns:a16="http://schemas.microsoft.com/office/drawing/2014/main" id="{08AA5583-E05D-4B0B-BF62-F4CAACA69866}"/>
                </a:ext>
              </a:extLst>
            </p:cNvPr>
            <p:cNvSpPr>
              <a:spLocks/>
            </p:cNvSpPr>
            <p:nvPr/>
          </p:nvSpPr>
          <p:spPr bwMode="auto">
            <a:xfrm>
              <a:off x="8905876" y="2152650"/>
              <a:ext cx="501650" cy="500063"/>
            </a:xfrm>
            <a:custGeom>
              <a:avLst/>
              <a:gdLst>
                <a:gd name="T0" fmla="*/ 1 w 126"/>
                <a:gd name="T1" fmla="*/ 88 h 126"/>
                <a:gd name="T2" fmla="*/ 1 w 126"/>
                <a:gd name="T3" fmla="*/ 95 h 126"/>
                <a:gd name="T4" fmla="*/ 11 w 126"/>
                <a:gd name="T5" fmla="*/ 108 h 126"/>
                <a:gd name="T6" fmla="*/ 18 w 126"/>
                <a:gd name="T7" fmla="*/ 115 h 126"/>
                <a:gd name="T8" fmla="*/ 23 w 126"/>
                <a:gd name="T9" fmla="*/ 120 h 126"/>
                <a:gd name="T10" fmla="*/ 30 w 126"/>
                <a:gd name="T11" fmla="*/ 123 h 126"/>
                <a:gd name="T12" fmla="*/ 38 w 126"/>
                <a:gd name="T13" fmla="*/ 124 h 126"/>
                <a:gd name="T14" fmla="*/ 44 w 126"/>
                <a:gd name="T15" fmla="*/ 123 h 126"/>
                <a:gd name="T16" fmla="*/ 48 w 126"/>
                <a:gd name="T17" fmla="*/ 123 h 126"/>
                <a:gd name="T18" fmla="*/ 57 w 126"/>
                <a:gd name="T19" fmla="*/ 123 h 126"/>
                <a:gd name="T20" fmla="*/ 76 w 126"/>
                <a:gd name="T21" fmla="*/ 125 h 126"/>
                <a:gd name="T22" fmla="*/ 80 w 126"/>
                <a:gd name="T23" fmla="*/ 124 h 126"/>
                <a:gd name="T24" fmla="*/ 84 w 126"/>
                <a:gd name="T25" fmla="*/ 121 h 126"/>
                <a:gd name="T26" fmla="*/ 93 w 126"/>
                <a:gd name="T27" fmla="*/ 119 h 126"/>
                <a:gd name="T28" fmla="*/ 103 w 126"/>
                <a:gd name="T29" fmla="*/ 119 h 126"/>
                <a:gd name="T30" fmla="*/ 112 w 126"/>
                <a:gd name="T31" fmla="*/ 119 h 126"/>
                <a:gd name="T32" fmla="*/ 121 w 126"/>
                <a:gd name="T33" fmla="*/ 116 h 126"/>
                <a:gd name="T34" fmla="*/ 125 w 126"/>
                <a:gd name="T35" fmla="*/ 111 h 126"/>
                <a:gd name="T36" fmla="*/ 126 w 126"/>
                <a:gd name="T37" fmla="*/ 102 h 126"/>
                <a:gd name="T38" fmla="*/ 124 w 126"/>
                <a:gd name="T39" fmla="*/ 94 h 126"/>
                <a:gd name="T40" fmla="*/ 121 w 126"/>
                <a:gd name="T41" fmla="*/ 85 h 126"/>
                <a:gd name="T42" fmla="*/ 123 w 126"/>
                <a:gd name="T43" fmla="*/ 77 h 126"/>
                <a:gd name="T44" fmla="*/ 125 w 126"/>
                <a:gd name="T45" fmla="*/ 73 h 126"/>
                <a:gd name="T46" fmla="*/ 125 w 126"/>
                <a:gd name="T47" fmla="*/ 68 h 126"/>
                <a:gd name="T48" fmla="*/ 124 w 126"/>
                <a:gd name="T49" fmla="*/ 64 h 126"/>
                <a:gd name="T50" fmla="*/ 125 w 126"/>
                <a:gd name="T51" fmla="*/ 60 h 126"/>
                <a:gd name="T52" fmla="*/ 121 w 126"/>
                <a:gd name="T53" fmla="*/ 51 h 126"/>
                <a:gd name="T54" fmla="*/ 115 w 126"/>
                <a:gd name="T55" fmla="*/ 46 h 126"/>
                <a:gd name="T56" fmla="*/ 112 w 126"/>
                <a:gd name="T57" fmla="*/ 42 h 126"/>
                <a:gd name="T58" fmla="*/ 110 w 126"/>
                <a:gd name="T59" fmla="*/ 37 h 126"/>
                <a:gd name="T60" fmla="*/ 108 w 126"/>
                <a:gd name="T61" fmla="*/ 34 h 126"/>
                <a:gd name="T62" fmla="*/ 107 w 126"/>
                <a:gd name="T63" fmla="*/ 31 h 126"/>
                <a:gd name="T64" fmla="*/ 106 w 126"/>
                <a:gd name="T65" fmla="*/ 26 h 126"/>
                <a:gd name="T66" fmla="*/ 104 w 126"/>
                <a:gd name="T67" fmla="*/ 23 h 126"/>
                <a:gd name="T68" fmla="*/ 99 w 126"/>
                <a:gd name="T69" fmla="*/ 17 h 126"/>
                <a:gd name="T70" fmla="*/ 96 w 126"/>
                <a:gd name="T71" fmla="*/ 14 h 126"/>
                <a:gd name="T72" fmla="*/ 93 w 126"/>
                <a:gd name="T73" fmla="*/ 11 h 126"/>
                <a:gd name="T74" fmla="*/ 90 w 126"/>
                <a:gd name="T75" fmla="*/ 8 h 126"/>
                <a:gd name="T76" fmla="*/ 88 w 126"/>
                <a:gd name="T77" fmla="*/ 5 h 126"/>
                <a:gd name="T78" fmla="*/ 80 w 126"/>
                <a:gd name="T79" fmla="*/ 2 h 126"/>
                <a:gd name="T80" fmla="*/ 75 w 126"/>
                <a:gd name="T81" fmla="*/ 1 h 126"/>
                <a:gd name="T82" fmla="*/ 65 w 126"/>
                <a:gd name="T83" fmla="*/ 2 h 126"/>
                <a:gd name="T84" fmla="*/ 59 w 126"/>
                <a:gd name="T85" fmla="*/ 6 h 126"/>
                <a:gd name="T86" fmla="*/ 51 w 126"/>
                <a:gd name="T87" fmla="*/ 11 h 126"/>
                <a:gd name="T88" fmla="*/ 44 w 126"/>
                <a:gd name="T89" fmla="*/ 14 h 126"/>
                <a:gd name="T90" fmla="*/ 33 w 126"/>
                <a:gd name="T91" fmla="*/ 25 h 126"/>
                <a:gd name="T92" fmla="*/ 20 w 126"/>
                <a:gd name="T93" fmla="*/ 37 h 126"/>
                <a:gd name="T94" fmla="*/ 8 w 126"/>
                <a:gd name="T95" fmla="*/ 46 h 126"/>
                <a:gd name="T96" fmla="*/ 5 w 126"/>
                <a:gd name="T97" fmla="*/ 54 h 126"/>
                <a:gd name="T98" fmla="*/ 2 w 126"/>
                <a:gd name="T99" fmla="*/ 62 h 126"/>
                <a:gd name="T100" fmla="*/ 2 w 126"/>
                <a:gd name="T101" fmla="*/ 79 h 126"/>
                <a:gd name="T102" fmla="*/ 1 w 126"/>
                <a:gd name="T103" fmla="*/ 8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6" h="126">
                  <a:moveTo>
                    <a:pt x="1" y="88"/>
                  </a:moveTo>
                  <a:cubicBezTo>
                    <a:pt x="0" y="90"/>
                    <a:pt x="0" y="93"/>
                    <a:pt x="1" y="95"/>
                  </a:cubicBezTo>
                  <a:cubicBezTo>
                    <a:pt x="3" y="101"/>
                    <a:pt x="7" y="105"/>
                    <a:pt x="11" y="108"/>
                  </a:cubicBezTo>
                  <a:cubicBezTo>
                    <a:pt x="14" y="110"/>
                    <a:pt x="17" y="113"/>
                    <a:pt x="18" y="115"/>
                  </a:cubicBezTo>
                  <a:cubicBezTo>
                    <a:pt x="20" y="117"/>
                    <a:pt x="21" y="119"/>
                    <a:pt x="23" y="120"/>
                  </a:cubicBezTo>
                  <a:cubicBezTo>
                    <a:pt x="26" y="121"/>
                    <a:pt x="28" y="123"/>
                    <a:pt x="30" y="123"/>
                  </a:cubicBezTo>
                  <a:cubicBezTo>
                    <a:pt x="33" y="123"/>
                    <a:pt x="36" y="124"/>
                    <a:pt x="38" y="124"/>
                  </a:cubicBezTo>
                  <a:cubicBezTo>
                    <a:pt x="40" y="123"/>
                    <a:pt x="42" y="123"/>
                    <a:pt x="44" y="123"/>
                  </a:cubicBezTo>
                  <a:cubicBezTo>
                    <a:pt x="45" y="123"/>
                    <a:pt x="46" y="123"/>
                    <a:pt x="48" y="123"/>
                  </a:cubicBezTo>
                  <a:cubicBezTo>
                    <a:pt x="57" y="123"/>
                    <a:pt x="57" y="123"/>
                    <a:pt x="57" y="123"/>
                  </a:cubicBezTo>
                  <a:cubicBezTo>
                    <a:pt x="63" y="123"/>
                    <a:pt x="70" y="126"/>
                    <a:pt x="76" y="125"/>
                  </a:cubicBezTo>
                  <a:cubicBezTo>
                    <a:pt x="78" y="125"/>
                    <a:pt x="79" y="124"/>
                    <a:pt x="80" y="124"/>
                  </a:cubicBezTo>
                  <a:cubicBezTo>
                    <a:pt x="82" y="123"/>
                    <a:pt x="83" y="122"/>
                    <a:pt x="84" y="121"/>
                  </a:cubicBezTo>
                  <a:cubicBezTo>
                    <a:pt x="87" y="120"/>
                    <a:pt x="90" y="119"/>
                    <a:pt x="93" y="119"/>
                  </a:cubicBezTo>
                  <a:cubicBezTo>
                    <a:pt x="97" y="119"/>
                    <a:pt x="100" y="119"/>
                    <a:pt x="103" y="119"/>
                  </a:cubicBezTo>
                  <a:cubicBezTo>
                    <a:pt x="106" y="119"/>
                    <a:pt x="109" y="120"/>
                    <a:pt x="112" y="119"/>
                  </a:cubicBezTo>
                  <a:cubicBezTo>
                    <a:pt x="115" y="118"/>
                    <a:pt x="118" y="117"/>
                    <a:pt x="121" y="116"/>
                  </a:cubicBezTo>
                  <a:cubicBezTo>
                    <a:pt x="123" y="115"/>
                    <a:pt x="124" y="113"/>
                    <a:pt x="125" y="111"/>
                  </a:cubicBezTo>
                  <a:cubicBezTo>
                    <a:pt x="126" y="108"/>
                    <a:pt x="126" y="105"/>
                    <a:pt x="126" y="102"/>
                  </a:cubicBezTo>
                  <a:cubicBezTo>
                    <a:pt x="126" y="99"/>
                    <a:pt x="125" y="97"/>
                    <a:pt x="124" y="94"/>
                  </a:cubicBezTo>
                  <a:cubicBezTo>
                    <a:pt x="123" y="91"/>
                    <a:pt x="121" y="89"/>
                    <a:pt x="121" y="85"/>
                  </a:cubicBezTo>
                  <a:cubicBezTo>
                    <a:pt x="121" y="82"/>
                    <a:pt x="122" y="79"/>
                    <a:pt x="123" y="77"/>
                  </a:cubicBezTo>
                  <a:cubicBezTo>
                    <a:pt x="124" y="75"/>
                    <a:pt x="124" y="74"/>
                    <a:pt x="125" y="73"/>
                  </a:cubicBezTo>
                  <a:cubicBezTo>
                    <a:pt x="125" y="71"/>
                    <a:pt x="125" y="70"/>
                    <a:pt x="125" y="68"/>
                  </a:cubicBezTo>
                  <a:cubicBezTo>
                    <a:pt x="124" y="67"/>
                    <a:pt x="124" y="65"/>
                    <a:pt x="124" y="64"/>
                  </a:cubicBezTo>
                  <a:cubicBezTo>
                    <a:pt x="124" y="63"/>
                    <a:pt x="125" y="61"/>
                    <a:pt x="125" y="60"/>
                  </a:cubicBezTo>
                  <a:cubicBezTo>
                    <a:pt x="124" y="57"/>
                    <a:pt x="123" y="54"/>
                    <a:pt x="121" y="51"/>
                  </a:cubicBezTo>
                  <a:cubicBezTo>
                    <a:pt x="120" y="49"/>
                    <a:pt x="118" y="47"/>
                    <a:pt x="115" y="46"/>
                  </a:cubicBezTo>
                  <a:cubicBezTo>
                    <a:pt x="114" y="45"/>
                    <a:pt x="113" y="44"/>
                    <a:pt x="112" y="42"/>
                  </a:cubicBezTo>
                  <a:cubicBezTo>
                    <a:pt x="110" y="41"/>
                    <a:pt x="111" y="39"/>
                    <a:pt x="110" y="37"/>
                  </a:cubicBezTo>
                  <a:cubicBezTo>
                    <a:pt x="110" y="36"/>
                    <a:pt x="109" y="35"/>
                    <a:pt x="108" y="34"/>
                  </a:cubicBezTo>
                  <a:cubicBezTo>
                    <a:pt x="108" y="33"/>
                    <a:pt x="107" y="32"/>
                    <a:pt x="107" y="31"/>
                  </a:cubicBezTo>
                  <a:cubicBezTo>
                    <a:pt x="106" y="29"/>
                    <a:pt x="107" y="28"/>
                    <a:pt x="106" y="26"/>
                  </a:cubicBezTo>
                  <a:cubicBezTo>
                    <a:pt x="106" y="25"/>
                    <a:pt x="105" y="24"/>
                    <a:pt x="104" y="23"/>
                  </a:cubicBezTo>
                  <a:cubicBezTo>
                    <a:pt x="103" y="21"/>
                    <a:pt x="102" y="19"/>
                    <a:pt x="99" y="17"/>
                  </a:cubicBezTo>
                  <a:cubicBezTo>
                    <a:pt x="98" y="16"/>
                    <a:pt x="97" y="15"/>
                    <a:pt x="96" y="14"/>
                  </a:cubicBezTo>
                  <a:cubicBezTo>
                    <a:pt x="95" y="13"/>
                    <a:pt x="94" y="12"/>
                    <a:pt x="93" y="11"/>
                  </a:cubicBezTo>
                  <a:cubicBezTo>
                    <a:pt x="92" y="10"/>
                    <a:pt x="91" y="9"/>
                    <a:pt x="90" y="8"/>
                  </a:cubicBezTo>
                  <a:cubicBezTo>
                    <a:pt x="90" y="7"/>
                    <a:pt x="89" y="5"/>
                    <a:pt x="88" y="5"/>
                  </a:cubicBezTo>
                  <a:cubicBezTo>
                    <a:pt x="85" y="3"/>
                    <a:pt x="83" y="3"/>
                    <a:pt x="80" y="2"/>
                  </a:cubicBezTo>
                  <a:cubicBezTo>
                    <a:pt x="78" y="2"/>
                    <a:pt x="77" y="1"/>
                    <a:pt x="75" y="1"/>
                  </a:cubicBezTo>
                  <a:cubicBezTo>
                    <a:pt x="75" y="0"/>
                    <a:pt x="67" y="0"/>
                    <a:pt x="65" y="2"/>
                  </a:cubicBezTo>
                  <a:cubicBezTo>
                    <a:pt x="63" y="3"/>
                    <a:pt x="61" y="4"/>
                    <a:pt x="59" y="6"/>
                  </a:cubicBezTo>
                  <a:cubicBezTo>
                    <a:pt x="57" y="8"/>
                    <a:pt x="54" y="9"/>
                    <a:pt x="51" y="11"/>
                  </a:cubicBezTo>
                  <a:cubicBezTo>
                    <a:pt x="49" y="12"/>
                    <a:pt x="46" y="13"/>
                    <a:pt x="44" y="14"/>
                  </a:cubicBezTo>
                  <a:cubicBezTo>
                    <a:pt x="40" y="17"/>
                    <a:pt x="36" y="21"/>
                    <a:pt x="33" y="25"/>
                  </a:cubicBezTo>
                  <a:cubicBezTo>
                    <a:pt x="30" y="30"/>
                    <a:pt x="25" y="34"/>
                    <a:pt x="20" y="37"/>
                  </a:cubicBezTo>
                  <a:cubicBezTo>
                    <a:pt x="16" y="40"/>
                    <a:pt x="11" y="42"/>
                    <a:pt x="8" y="46"/>
                  </a:cubicBezTo>
                  <a:cubicBezTo>
                    <a:pt x="7" y="49"/>
                    <a:pt x="6" y="51"/>
                    <a:pt x="5" y="54"/>
                  </a:cubicBezTo>
                  <a:cubicBezTo>
                    <a:pt x="4" y="57"/>
                    <a:pt x="3" y="59"/>
                    <a:pt x="2" y="62"/>
                  </a:cubicBezTo>
                  <a:cubicBezTo>
                    <a:pt x="1" y="67"/>
                    <a:pt x="1" y="73"/>
                    <a:pt x="2" y="79"/>
                  </a:cubicBezTo>
                  <a:cubicBezTo>
                    <a:pt x="2" y="82"/>
                    <a:pt x="2" y="85"/>
                    <a:pt x="1" y="88"/>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62" name="Freeform 374">
              <a:extLst>
                <a:ext uri="{FF2B5EF4-FFF2-40B4-BE49-F238E27FC236}">
                  <a16:creationId xmlns:a16="http://schemas.microsoft.com/office/drawing/2014/main" id="{140BA09A-9D90-48FB-B41F-F8B9D604F45F}"/>
                </a:ext>
              </a:extLst>
            </p:cNvPr>
            <p:cNvSpPr>
              <a:spLocks/>
            </p:cNvSpPr>
            <p:nvPr/>
          </p:nvSpPr>
          <p:spPr bwMode="auto">
            <a:xfrm>
              <a:off x="8540751" y="2620963"/>
              <a:ext cx="82550" cy="195263"/>
            </a:xfrm>
            <a:custGeom>
              <a:avLst/>
              <a:gdLst>
                <a:gd name="T0" fmla="*/ 1 w 21"/>
                <a:gd name="T1" fmla="*/ 44 h 49"/>
                <a:gd name="T2" fmla="*/ 1 w 21"/>
                <a:gd name="T3" fmla="*/ 47 h 49"/>
                <a:gd name="T4" fmla="*/ 4 w 21"/>
                <a:gd name="T5" fmla="*/ 48 h 49"/>
                <a:gd name="T6" fmla="*/ 9 w 21"/>
                <a:gd name="T7" fmla="*/ 49 h 49"/>
                <a:gd name="T8" fmla="*/ 13 w 21"/>
                <a:gd name="T9" fmla="*/ 49 h 49"/>
                <a:gd name="T10" fmla="*/ 18 w 21"/>
                <a:gd name="T11" fmla="*/ 48 h 49"/>
                <a:gd name="T12" fmla="*/ 19 w 21"/>
                <a:gd name="T13" fmla="*/ 48 h 49"/>
                <a:gd name="T14" fmla="*/ 21 w 21"/>
                <a:gd name="T15" fmla="*/ 49 h 49"/>
                <a:gd name="T16" fmla="*/ 21 w 21"/>
                <a:gd name="T17" fmla="*/ 48 h 49"/>
                <a:gd name="T18" fmla="*/ 20 w 21"/>
                <a:gd name="T19" fmla="*/ 43 h 49"/>
                <a:gd name="T20" fmla="*/ 20 w 21"/>
                <a:gd name="T21" fmla="*/ 38 h 49"/>
                <a:gd name="T22" fmla="*/ 20 w 21"/>
                <a:gd name="T23" fmla="*/ 27 h 49"/>
                <a:gd name="T24" fmla="*/ 20 w 21"/>
                <a:gd name="T25" fmla="*/ 21 h 49"/>
                <a:gd name="T26" fmla="*/ 20 w 21"/>
                <a:gd name="T27" fmla="*/ 16 h 49"/>
                <a:gd name="T28" fmla="*/ 20 w 21"/>
                <a:gd name="T29" fmla="*/ 4 h 49"/>
                <a:gd name="T30" fmla="*/ 20 w 21"/>
                <a:gd name="T31" fmla="*/ 4 h 49"/>
                <a:gd name="T32" fmla="*/ 19 w 21"/>
                <a:gd name="T33" fmla="*/ 3 h 49"/>
                <a:gd name="T34" fmla="*/ 16 w 21"/>
                <a:gd name="T35" fmla="*/ 2 h 49"/>
                <a:gd name="T36" fmla="*/ 12 w 21"/>
                <a:gd name="T37" fmla="*/ 0 h 49"/>
                <a:gd name="T38" fmla="*/ 8 w 21"/>
                <a:gd name="T39" fmla="*/ 1 h 49"/>
                <a:gd name="T40" fmla="*/ 4 w 21"/>
                <a:gd name="T41" fmla="*/ 1 h 49"/>
                <a:gd name="T42" fmla="*/ 3 w 21"/>
                <a:gd name="T43" fmla="*/ 3 h 49"/>
                <a:gd name="T44" fmla="*/ 3 w 21"/>
                <a:gd name="T45" fmla="*/ 17 h 49"/>
                <a:gd name="T46" fmla="*/ 2 w 21"/>
                <a:gd name="T47" fmla="*/ 24 h 49"/>
                <a:gd name="T48" fmla="*/ 2 w 21"/>
                <a:gd name="T49" fmla="*/ 31 h 49"/>
                <a:gd name="T50" fmla="*/ 1 w 21"/>
                <a:gd name="T51" fmla="*/ 38 h 49"/>
                <a:gd name="T52" fmla="*/ 1 w 21"/>
                <a:gd name="T53" fmla="*/ 4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49">
                  <a:moveTo>
                    <a:pt x="1" y="44"/>
                  </a:moveTo>
                  <a:cubicBezTo>
                    <a:pt x="0" y="45"/>
                    <a:pt x="0" y="47"/>
                    <a:pt x="1" y="47"/>
                  </a:cubicBezTo>
                  <a:cubicBezTo>
                    <a:pt x="2" y="48"/>
                    <a:pt x="3" y="48"/>
                    <a:pt x="4" y="48"/>
                  </a:cubicBezTo>
                  <a:cubicBezTo>
                    <a:pt x="6" y="49"/>
                    <a:pt x="7" y="49"/>
                    <a:pt x="9" y="49"/>
                  </a:cubicBezTo>
                  <a:cubicBezTo>
                    <a:pt x="10" y="49"/>
                    <a:pt x="12" y="49"/>
                    <a:pt x="13" y="49"/>
                  </a:cubicBezTo>
                  <a:cubicBezTo>
                    <a:pt x="15" y="49"/>
                    <a:pt x="16" y="48"/>
                    <a:pt x="18" y="48"/>
                  </a:cubicBezTo>
                  <a:cubicBezTo>
                    <a:pt x="18" y="48"/>
                    <a:pt x="19" y="48"/>
                    <a:pt x="19" y="48"/>
                  </a:cubicBezTo>
                  <a:cubicBezTo>
                    <a:pt x="20" y="48"/>
                    <a:pt x="20" y="49"/>
                    <a:pt x="21" y="49"/>
                  </a:cubicBezTo>
                  <a:cubicBezTo>
                    <a:pt x="21" y="49"/>
                    <a:pt x="21" y="48"/>
                    <a:pt x="21" y="48"/>
                  </a:cubicBezTo>
                  <a:cubicBezTo>
                    <a:pt x="21" y="46"/>
                    <a:pt x="21" y="45"/>
                    <a:pt x="20" y="43"/>
                  </a:cubicBezTo>
                  <a:cubicBezTo>
                    <a:pt x="20" y="42"/>
                    <a:pt x="20" y="40"/>
                    <a:pt x="20" y="38"/>
                  </a:cubicBezTo>
                  <a:cubicBezTo>
                    <a:pt x="20" y="34"/>
                    <a:pt x="20" y="30"/>
                    <a:pt x="20" y="27"/>
                  </a:cubicBezTo>
                  <a:cubicBezTo>
                    <a:pt x="20" y="25"/>
                    <a:pt x="20" y="23"/>
                    <a:pt x="20" y="21"/>
                  </a:cubicBezTo>
                  <a:cubicBezTo>
                    <a:pt x="20" y="19"/>
                    <a:pt x="20" y="17"/>
                    <a:pt x="20" y="16"/>
                  </a:cubicBezTo>
                  <a:cubicBezTo>
                    <a:pt x="20" y="12"/>
                    <a:pt x="19" y="8"/>
                    <a:pt x="20" y="4"/>
                  </a:cubicBezTo>
                  <a:cubicBezTo>
                    <a:pt x="20" y="4"/>
                    <a:pt x="20" y="4"/>
                    <a:pt x="20" y="4"/>
                  </a:cubicBezTo>
                  <a:cubicBezTo>
                    <a:pt x="20" y="4"/>
                    <a:pt x="20" y="3"/>
                    <a:pt x="19" y="3"/>
                  </a:cubicBezTo>
                  <a:cubicBezTo>
                    <a:pt x="18" y="2"/>
                    <a:pt x="17" y="2"/>
                    <a:pt x="16" y="2"/>
                  </a:cubicBezTo>
                  <a:cubicBezTo>
                    <a:pt x="15" y="2"/>
                    <a:pt x="13" y="1"/>
                    <a:pt x="12" y="0"/>
                  </a:cubicBezTo>
                  <a:cubicBezTo>
                    <a:pt x="11" y="0"/>
                    <a:pt x="9" y="0"/>
                    <a:pt x="8" y="1"/>
                  </a:cubicBezTo>
                  <a:cubicBezTo>
                    <a:pt x="7" y="1"/>
                    <a:pt x="5" y="1"/>
                    <a:pt x="4" y="1"/>
                  </a:cubicBezTo>
                  <a:cubicBezTo>
                    <a:pt x="3" y="1"/>
                    <a:pt x="3" y="2"/>
                    <a:pt x="3" y="3"/>
                  </a:cubicBezTo>
                  <a:cubicBezTo>
                    <a:pt x="3" y="8"/>
                    <a:pt x="3" y="13"/>
                    <a:pt x="3" y="17"/>
                  </a:cubicBezTo>
                  <a:cubicBezTo>
                    <a:pt x="3" y="20"/>
                    <a:pt x="3" y="22"/>
                    <a:pt x="2" y="24"/>
                  </a:cubicBezTo>
                  <a:cubicBezTo>
                    <a:pt x="2" y="27"/>
                    <a:pt x="2" y="29"/>
                    <a:pt x="2" y="31"/>
                  </a:cubicBezTo>
                  <a:cubicBezTo>
                    <a:pt x="2" y="33"/>
                    <a:pt x="2" y="36"/>
                    <a:pt x="1" y="38"/>
                  </a:cubicBezTo>
                  <a:cubicBezTo>
                    <a:pt x="1" y="40"/>
                    <a:pt x="1" y="42"/>
                    <a:pt x="1" y="4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63" name="Freeform 375">
              <a:extLst>
                <a:ext uri="{FF2B5EF4-FFF2-40B4-BE49-F238E27FC236}">
                  <a16:creationId xmlns:a16="http://schemas.microsoft.com/office/drawing/2014/main" id="{463D9043-1177-41B1-B2B9-359A632E9169}"/>
                </a:ext>
              </a:extLst>
            </p:cNvPr>
            <p:cNvSpPr>
              <a:spLocks/>
            </p:cNvSpPr>
            <p:nvPr/>
          </p:nvSpPr>
          <p:spPr bwMode="auto">
            <a:xfrm>
              <a:off x="8540751" y="2620963"/>
              <a:ext cx="82550" cy="195263"/>
            </a:xfrm>
            <a:custGeom>
              <a:avLst/>
              <a:gdLst>
                <a:gd name="T0" fmla="*/ 1 w 21"/>
                <a:gd name="T1" fmla="*/ 44 h 49"/>
                <a:gd name="T2" fmla="*/ 1 w 21"/>
                <a:gd name="T3" fmla="*/ 47 h 49"/>
                <a:gd name="T4" fmla="*/ 4 w 21"/>
                <a:gd name="T5" fmla="*/ 48 h 49"/>
                <a:gd name="T6" fmla="*/ 9 w 21"/>
                <a:gd name="T7" fmla="*/ 49 h 49"/>
                <a:gd name="T8" fmla="*/ 13 w 21"/>
                <a:gd name="T9" fmla="*/ 49 h 49"/>
                <a:gd name="T10" fmla="*/ 18 w 21"/>
                <a:gd name="T11" fmla="*/ 48 h 49"/>
                <a:gd name="T12" fmla="*/ 19 w 21"/>
                <a:gd name="T13" fmla="*/ 48 h 49"/>
                <a:gd name="T14" fmla="*/ 21 w 21"/>
                <a:gd name="T15" fmla="*/ 49 h 49"/>
                <a:gd name="T16" fmla="*/ 21 w 21"/>
                <a:gd name="T17" fmla="*/ 48 h 49"/>
                <a:gd name="T18" fmla="*/ 20 w 21"/>
                <a:gd name="T19" fmla="*/ 43 h 49"/>
                <a:gd name="T20" fmla="*/ 20 w 21"/>
                <a:gd name="T21" fmla="*/ 38 h 49"/>
                <a:gd name="T22" fmla="*/ 20 w 21"/>
                <a:gd name="T23" fmla="*/ 27 h 49"/>
                <a:gd name="T24" fmla="*/ 20 w 21"/>
                <a:gd name="T25" fmla="*/ 21 h 49"/>
                <a:gd name="T26" fmla="*/ 20 w 21"/>
                <a:gd name="T27" fmla="*/ 16 h 49"/>
                <a:gd name="T28" fmla="*/ 20 w 21"/>
                <a:gd name="T29" fmla="*/ 4 h 49"/>
                <a:gd name="T30" fmla="*/ 20 w 21"/>
                <a:gd name="T31" fmla="*/ 4 h 49"/>
                <a:gd name="T32" fmla="*/ 19 w 21"/>
                <a:gd name="T33" fmla="*/ 3 h 49"/>
                <a:gd name="T34" fmla="*/ 16 w 21"/>
                <a:gd name="T35" fmla="*/ 2 h 49"/>
                <a:gd name="T36" fmla="*/ 12 w 21"/>
                <a:gd name="T37" fmla="*/ 0 h 49"/>
                <a:gd name="T38" fmla="*/ 8 w 21"/>
                <a:gd name="T39" fmla="*/ 1 h 49"/>
                <a:gd name="T40" fmla="*/ 4 w 21"/>
                <a:gd name="T41" fmla="*/ 1 h 49"/>
                <a:gd name="T42" fmla="*/ 3 w 21"/>
                <a:gd name="T43" fmla="*/ 3 h 49"/>
                <a:gd name="T44" fmla="*/ 3 w 21"/>
                <a:gd name="T45" fmla="*/ 17 h 49"/>
                <a:gd name="T46" fmla="*/ 2 w 21"/>
                <a:gd name="T47" fmla="*/ 24 h 49"/>
                <a:gd name="T48" fmla="*/ 2 w 21"/>
                <a:gd name="T49" fmla="*/ 31 h 49"/>
                <a:gd name="T50" fmla="*/ 1 w 21"/>
                <a:gd name="T51" fmla="*/ 38 h 49"/>
                <a:gd name="T52" fmla="*/ 1 w 21"/>
                <a:gd name="T53" fmla="*/ 4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49">
                  <a:moveTo>
                    <a:pt x="1" y="44"/>
                  </a:moveTo>
                  <a:cubicBezTo>
                    <a:pt x="0" y="45"/>
                    <a:pt x="0" y="47"/>
                    <a:pt x="1" y="47"/>
                  </a:cubicBezTo>
                  <a:cubicBezTo>
                    <a:pt x="2" y="48"/>
                    <a:pt x="3" y="48"/>
                    <a:pt x="4" y="48"/>
                  </a:cubicBezTo>
                  <a:cubicBezTo>
                    <a:pt x="6" y="49"/>
                    <a:pt x="7" y="49"/>
                    <a:pt x="9" y="49"/>
                  </a:cubicBezTo>
                  <a:cubicBezTo>
                    <a:pt x="10" y="49"/>
                    <a:pt x="12" y="49"/>
                    <a:pt x="13" y="49"/>
                  </a:cubicBezTo>
                  <a:cubicBezTo>
                    <a:pt x="15" y="49"/>
                    <a:pt x="16" y="48"/>
                    <a:pt x="18" y="48"/>
                  </a:cubicBezTo>
                  <a:cubicBezTo>
                    <a:pt x="18" y="48"/>
                    <a:pt x="19" y="48"/>
                    <a:pt x="19" y="48"/>
                  </a:cubicBezTo>
                  <a:cubicBezTo>
                    <a:pt x="20" y="48"/>
                    <a:pt x="20" y="49"/>
                    <a:pt x="21" y="49"/>
                  </a:cubicBezTo>
                  <a:cubicBezTo>
                    <a:pt x="21" y="49"/>
                    <a:pt x="21" y="48"/>
                    <a:pt x="21" y="48"/>
                  </a:cubicBezTo>
                  <a:cubicBezTo>
                    <a:pt x="21" y="46"/>
                    <a:pt x="21" y="45"/>
                    <a:pt x="20" y="43"/>
                  </a:cubicBezTo>
                  <a:cubicBezTo>
                    <a:pt x="20" y="42"/>
                    <a:pt x="20" y="40"/>
                    <a:pt x="20" y="38"/>
                  </a:cubicBezTo>
                  <a:cubicBezTo>
                    <a:pt x="20" y="34"/>
                    <a:pt x="20" y="30"/>
                    <a:pt x="20" y="27"/>
                  </a:cubicBezTo>
                  <a:cubicBezTo>
                    <a:pt x="20" y="25"/>
                    <a:pt x="20" y="23"/>
                    <a:pt x="20" y="21"/>
                  </a:cubicBezTo>
                  <a:cubicBezTo>
                    <a:pt x="20" y="19"/>
                    <a:pt x="20" y="17"/>
                    <a:pt x="20" y="16"/>
                  </a:cubicBezTo>
                  <a:cubicBezTo>
                    <a:pt x="20" y="12"/>
                    <a:pt x="19" y="8"/>
                    <a:pt x="20" y="4"/>
                  </a:cubicBezTo>
                  <a:cubicBezTo>
                    <a:pt x="20" y="4"/>
                    <a:pt x="20" y="4"/>
                    <a:pt x="20" y="4"/>
                  </a:cubicBezTo>
                  <a:cubicBezTo>
                    <a:pt x="20" y="4"/>
                    <a:pt x="20" y="3"/>
                    <a:pt x="19" y="3"/>
                  </a:cubicBezTo>
                  <a:cubicBezTo>
                    <a:pt x="18" y="2"/>
                    <a:pt x="17" y="2"/>
                    <a:pt x="16" y="2"/>
                  </a:cubicBezTo>
                  <a:cubicBezTo>
                    <a:pt x="15" y="2"/>
                    <a:pt x="13" y="1"/>
                    <a:pt x="12" y="0"/>
                  </a:cubicBezTo>
                  <a:cubicBezTo>
                    <a:pt x="11" y="0"/>
                    <a:pt x="9" y="0"/>
                    <a:pt x="8" y="1"/>
                  </a:cubicBezTo>
                  <a:cubicBezTo>
                    <a:pt x="7" y="1"/>
                    <a:pt x="5" y="1"/>
                    <a:pt x="4" y="1"/>
                  </a:cubicBezTo>
                  <a:cubicBezTo>
                    <a:pt x="3" y="1"/>
                    <a:pt x="3" y="2"/>
                    <a:pt x="3" y="3"/>
                  </a:cubicBezTo>
                  <a:cubicBezTo>
                    <a:pt x="3" y="8"/>
                    <a:pt x="3" y="13"/>
                    <a:pt x="3" y="17"/>
                  </a:cubicBezTo>
                  <a:cubicBezTo>
                    <a:pt x="3" y="20"/>
                    <a:pt x="3" y="22"/>
                    <a:pt x="2" y="24"/>
                  </a:cubicBezTo>
                  <a:cubicBezTo>
                    <a:pt x="2" y="27"/>
                    <a:pt x="2" y="29"/>
                    <a:pt x="2" y="31"/>
                  </a:cubicBezTo>
                  <a:cubicBezTo>
                    <a:pt x="2" y="33"/>
                    <a:pt x="2" y="36"/>
                    <a:pt x="1" y="38"/>
                  </a:cubicBezTo>
                  <a:cubicBezTo>
                    <a:pt x="1" y="40"/>
                    <a:pt x="1" y="42"/>
                    <a:pt x="1" y="4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64" name="Freeform 376">
              <a:extLst>
                <a:ext uri="{FF2B5EF4-FFF2-40B4-BE49-F238E27FC236}">
                  <a16:creationId xmlns:a16="http://schemas.microsoft.com/office/drawing/2014/main" id="{CFCFEB1E-42B0-4754-A725-519D5EF9B505}"/>
                </a:ext>
              </a:extLst>
            </p:cNvPr>
            <p:cNvSpPr>
              <a:spLocks/>
            </p:cNvSpPr>
            <p:nvPr/>
          </p:nvSpPr>
          <p:spPr bwMode="auto">
            <a:xfrm>
              <a:off x="8326438" y="2173288"/>
              <a:ext cx="504825" cy="495300"/>
            </a:xfrm>
            <a:custGeom>
              <a:avLst/>
              <a:gdLst>
                <a:gd name="T0" fmla="*/ 1 w 127"/>
                <a:gd name="T1" fmla="*/ 88 h 125"/>
                <a:gd name="T2" fmla="*/ 1 w 127"/>
                <a:gd name="T3" fmla="*/ 95 h 125"/>
                <a:gd name="T4" fmla="*/ 11 w 127"/>
                <a:gd name="T5" fmla="*/ 108 h 125"/>
                <a:gd name="T6" fmla="*/ 19 w 127"/>
                <a:gd name="T7" fmla="*/ 115 h 125"/>
                <a:gd name="T8" fmla="*/ 24 w 127"/>
                <a:gd name="T9" fmla="*/ 120 h 125"/>
                <a:gd name="T10" fmla="*/ 31 w 127"/>
                <a:gd name="T11" fmla="*/ 122 h 125"/>
                <a:gd name="T12" fmla="*/ 39 w 127"/>
                <a:gd name="T13" fmla="*/ 123 h 125"/>
                <a:gd name="T14" fmla="*/ 44 w 127"/>
                <a:gd name="T15" fmla="*/ 122 h 125"/>
                <a:gd name="T16" fmla="*/ 48 w 127"/>
                <a:gd name="T17" fmla="*/ 123 h 125"/>
                <a:gd name="T18" fmla="*/ 57 w 127"/>
                <a:gd name="T19" fmla="*/ 123 h 125"/>
                <a:gd name="T20" fmla="*/ 76 w 127"/>
                <a:gd name="T21" fmla="*/ 124 h 125"/>
                <a:gd name="T22" fmla="*/ 81 w 127"/>
                <a:gd name="T23" fmla="*/ 123 h 125"/>
                <a:gd name="T24" fmla="*/ 84 w 127"/>
                <a:gd name="T25" fmla="*/ 121 h 125"/>
                <a:gd name="T26" fmla="*/ 94 w 127"/>
                <a:gd name="T27" fmla="*/ 119 h 125"/>
                <a:gd name="T28" fmla="*/ 104 w 127"/>
                <a:gd name="T29" fmla="*/ 119 h 125"/>
                <a:gd name="T30" fmla="*/ 112 w 127"/>
                <a:gd name="T31" fmla="*/ 118 h 125"/>
                <a:gd name="T32" fmla="*/ 121 w 127"/>
                <a:gd name="T33" fmla="*/ 116 h 125"/>
                <a:gd name="T34" fmla="*/ 125 w 127"/>
                <a:gd name="T35" fmla="*/ 110 h 125"/>
                <a:gd name="T36" fmla="*/ 126 w 127"/>
                <a:gd name="T37" fmla="*/ 102 h 125"/>
                <a:gd name="T38" fmla="*/ 124 w 127"/>
                <a:gd name="T39" fmla="*/ 93 h 125"/>
                <a:gd name="T40" fmla="*/ 121 w 127"/>
                <a:gd name="T41" fmla="*/ 85 h 125"/>
                <a:gd name="T42" fmla="*/ 123 w 127"/>
                <a:gd name="T43" fmla="*/ 76 h 125"/>
                <a:gd name="T44" fmla="*/ 125 w 127"/>
                <a:gd name="T45" fmla="*/ 72 h 125"/>
                <a:gd name="T46" fmla="*/ 125 w 127"/>
                <a:gd name="T47" fmla="*/ 68 h 125"/>
                <a:gd name="T48" fmla="*/ 124 w 127"/>
                <a:gd name="T49" fmla="*/ 64 h 125"/>
                <a:gd name="T50" fmla="*/ 125 w 127"/>
                <a:gd name="T51" fmla="*/ 59 h 125"/>
                <a:gd name="T52" fmla="*/ 121 w 127"/>
                <a:gd name="T53" fmla="*/ 51 h 125"/>
                <a:gd name="T54" fmla="*/ 116 w 127"/>
                <a:gd name="T55" fmla="*/ 45 h 125"/>
                <a:gd name="T56" fmla="*/ 112 w 127"/>
                <a:gd name="T57" fmla="*/ 42 h 125"/>
                <a:gd name="T58" fmla="*/ 110 w 127"/>
                <a:gd name="T59" fmla="*/ 37 h 125"/>
                <a:gd name="T60" fmla="*/ 109 w 127"/>
                <a:gd name="T61" fmla="*/ 34 h 125"/>
                <a:gd name="T62" fmla="*/ 107 w 127"/>
                <a:gd name="T63" fmla="*/ 31 h 125"/>
                <a:gd name="T64" fmla="*/ 106 w 127"/>
                <a:gd name="T65" fmla="*/ 26 h 125"/>
                <a:gd name="T66" fmla="*/ 104 w 127"/>
                <a:gd name="T67" fmla="*/ 22 h 125"/>
                <a:gd name="T68" fmla="*/ 100 w 127"/>
                <a:gd name="T69" fmla="*/ 17 h 125"/>
                <a:gd name="T70" fmla="*/ 96 w 127"/>
                <a:gd name="T71" fmla="*/ 14 h 125"/>
                <a:gd name="T72" fmla="*/ 93 w 127"/>
                <a:gd name="T73" fmla="*/ 11 h 125"/>
                <a:gd name="T74" fmla="*/ 90 w 127"/>
                <a:gd name="T75" fmla="*/ 7 h 125"/>
                <a:gd name="T76" fmla="*/ 88 w 127"/>
                <a:gd name="T77" fmla="*/ 4 h 125"/>
                <a:gd name="T78" fmla="*/ 80 w 127"/>
                <a:gd name="T79" fmla="*/ 2 h 125"/>
                <a:gd name="T80" fmla="*/ 76 w 127"/>
                <a:gd name="T81" fmla="*/ 0 h 125"/>
                <a:gd name="T82" fmla="*/ 65 w 127"/>
                <a:gd name="T83" fmla="*/ 1 h 125"/>
                <a:gd name="T84" fmla="*/ 59 w 127"/>
                <a:gd name="T85" fmla="*/ 5 h 125"/>
                <a:gd name="T86" fmla="*/ 51 w 127"/>
                <a:gd name="T87" fmla="*/ 10 h 125"/>
                <a:gd name="T88" fmla="*/ 44 w 127"/>
                <a:gd name="T89" fmla="*/ 14 h 125"/>
                <a:gd name="T90" fmla="*/ 34 w 127"/>
                <a:gd name="T91" fmla="*/ 25 h 125"/>
                <a:gd name="T92" fmla="*/ 20 w 127"/>
                <a:gd name="T93" fmla="*/ 37 h 125"/>
                <a:gd name="T94" fmla="*/ 8 w 127"/>
                <a:gd name="T95" fmla="*/ 46 h 125"/>
                <a:gd name="T96" fmla="*/ 5 w 127"/>
                <a:gd name="T97" fmla="*/ 53 h 125"/>
                <a:gd name="T98" fmla="*/ 2 w 127"/>
                <a:gd name="T99" fmla="*/ 61 h 125"/>
                <a:gd name="T100" fmla="*/ 2 w 127"/>
                <a:gd name="T101" fmla="*/ 78 h 125"/>
                <a:gd name="T102" fmla="*/ 1 w 127"/>
                <a:gd name="T103" fmla="*/ 8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7" h="125">
                  <a:moveTo>
                    <a:pt x="1" y="88"/>
                  </a:moveTo>
                  <a:cubicBezTo>
                    <a:pt x="0" y="90"/>
                    <a:pt x="0" y="92"/>
                    <a:pt x="1" y="95"/>
                  </a:cubicBezTo>
                  <a:cubicBezTo>
                    <a:pt x="3" y="100"/>
                    <a:pt x="7" y="104"/>
                    <a:pt x="11" y="108"/>
                  </a:cubicBezTo>
                  <a:cubicBezTo>
                    <a:pt x="14" y="110"/>
                    <a:pt x="17" y="112"/>
                    <a:pt x="19" y="115"/>
                  </a:cubicBezTo>
                  <a:cubicBezTo>
                    <a:pt x="20" y="117"/>
                    <a:pt x="21" y="119"/>
                    <a:pt x="24" y="120"/>
                  </a:cubicBezTo>
                  <a:cubicBezTo>
                    <a:pt x="26" y="121"/>
                    <a:pt x="28" y="122"/>
                    <a:pt x="31" y="122"/>
                  </a:cubicBezTo>
                  <a:cubicBezTo>
                    <a:pt x="33" y="122"/>
                    <a:pt x="36" y="124"/>
                    <a:pt x="39" y="123"/>
                  </a:cubicBezTo>
                  <a:cubicBezTo>
                    <a:pt x="40" y="123"/>
                    <a:pt x="42" y="122"/>
                    <a:pt x="44" y="122"/>
                  </a:cubicBezTo>
                  <a:cubicBezTo>
                    <a:pt x="45" y="122"/>
                    <a:pt x="47" y="123"/>
                    <a:pt x="48" y="123"/>
                  </a:cubicBezTo>
                  <a:cubicBezTo>
                    <a:pt x="57" y="123"/>
                    <a:pt x="57" y="123"/>
                    <a:pt x="57" y="123"/>
                  </a:cubicBezTo>
                  <a:cubicBezTo>
                    <a:pt x="64" y="123"/>
                    <a:pt x="70" y="125"/>
                    <a:pt x="76" y="124"/>
                  </a:cubicBezTo>
                  <a:cubicBezTo>
                    <a:pt x="78" y="124"/>
                    <a:pt x="79" y="124"/>
                    <a:pt x="81" y="123"/>
                  </a:cubicBezTo>
                  <a:cubicBezTo>
                    <a:pt x="82" y="122"/>
                    <a:pt x="83" y="122"/>
                    <a:pt x="84" y="121"/>
                  </a:cubicBezTo>
                  <a:cubicBezTo>
                    <a:pt x="87" y="119"/>
                    <a:pt x="90" y="119"/>
                    <a:pt x="94" y="119"/>
                  </a:cubicBezTo>
                  <a:cubicBezTo>
                    <a:pt x="97" y="119"/>
                    <a:pt x="100" y="119"/>
                    <a:pt x="104" y="119"/>
                  </a:cubicBezTo>
                  <a:cubicBezTo>
                    <a:pt x="106" y="119"/>
                    <a:pt x="110" y="119"/>
                    <a:pt x="112" y="118"/>
                  </a:cubicBezTo>
                  <a:cubicBezTo>
                    <a:pt x="115" y="118"/>
                    <a:pt x="118" y="117"/>
                    <a:pt x="121" y="116"/>
                  </a:cubicBezTo>
                  <a:cubicBezTo>
                    <a:pt x="123" y="114"/>
                    <a:pt x="124" y="113"/>
                    <a:pt x="125" y="110"/>
                  </a:cubicBezTo>
                  <a:cubicBezTo>
                    <a:pt x="127" y="108"/>
                    <a:pt x="127" y="105"/>
                    <a:pt x="126" y="102"/>
                  </a:cubicBezTo>
                  <a:cubicBezTo>
                    <a:pt x="126" y="99"/>
                    <a:pt x="125" y="96"/>
                    <a:pt x="124" y="93"/>
                  </a:cubicBezTo>
                  <a:cubicBezTo>
                    <a:pt x="123" y="90"/>
                    <a:pt x="121" y="88"/>
                    <a:pt x="121" y="85"/>
                  </a:cubicBezTo>
                  <a:cubicBezTo>
                    <a:pt x="121" y="81"/>
                    <a:pt x="122" y="79"/>
                    <a:pt x="123" y="76"/>
                  </a:cubicBezTo>
                  <a:cubicBezTo>
                    <a:pt x="124" y="75"/>
                    <a:pt x="125" y="74"/>
                    <a:pt x="125" y="72"/>
                  </a:cubicBezTo>
                  <a:cubicBezTo>
                    <a:pt x="125" y="71"/>
                    <a:pt x="125" y="69"/>
                    <a:pt x="125" y="68"/>
                  </a:cubicBezTo>
                  <a:cubicBezTo>
                    <a:pt x="125" y="66"/>
                    <a:pt x="124" y="65"/>
                    <a:pt x="124" y="64"/>
                  </a:cubicBezTo>
                  <a:cubicBezTo>
                    <a:pt x="125" y="62"/>
                    <a:pt x="125" y="61"/>
                    <a:pt x="125" y="59"/>
                  </a:cubicBezTo>
                  <a:cubicBezTo>
                    <a:pt x="124" y="56"/>
                    <a:pt x="123" y="53"/>
                    <a:pt x="121" y="51"/>
                  </a:cubicBezTo>
                  <a:cubicBezTo>
                    <a:pt x="120" y="49"/>
                    <a:pt x="118" y="47"/>
                    <a:pt x="116" y="45"/>
                  </a:cubicBezTo>
                  <a:cubicBezTo>
                    <a:pt x="114" y="44"/>
                    <a:pt x="113" y="43"/>
                    <a:pt x="112" y="42"/>
                  </a:cubicBezTo>
                  <a:cubicBezTo>
                    <a:pt x="111" y="40"/>
                    <a:pt x="111" y="39"/>
                    <a:pt x="110" y="37"/>
                  </a:cubicBezTo>
                  <a:cubicBezTo>
                    <a:pt x="110" y="36"/>
                    <a:pt x="109" y="35"/>
                    <a:pt x="109" y="34"/>
                  </a:cubicBezTo>
                  <a:cubicBezTo>
                    <a:pt x="108" y="33"/>
                    <a:pt x="107" y="32"/>
                    <a:pt x="107" y="31"/>
                  </a:cubicBezTo>
                  <a:cubicBezTo>
                    <a:pt x="106" y="29"/>
                    <a:pt x="107" y="27"/>
                    <a:pt x="106" y="26"/>
                  </a:cubicBezTo>
                  <a:cubicBezTo>
                    <a:pt x="106" y="25"/>
                    <a:pt x="105" y="23"/>
                    <a:pt x="104" y="22"/>
                  </a:cubicBezTo>
                  <a:cubicBezTo>
                    <a:pt x="103" y="20"/>
                    <a:pt x="102" y="18"/>
                    <a:pt x="100" y="17"/>
                  </a:cubicBezTo>
                  <a:cubicBezTo>
                    <a:pt x="98" y="16"/>
                    <a:pt x="97" y="15"/>
                    <a:pt x="96" y="14"/>
                  </a:cubicBezTo>
                  <a:cubicBezTo>
                    <a:pt x="95" y="13"/>
                    <a:pt x="94" y="12"/>
                    <a:pt x="93" y="11"/>
                  </a:cubicBezTo>
                  <a:cubicBezTo>
                    <a:pt x="92" y="9"/>
                    <a:pt x="91" y="8"/>
                    <a:pt x="90" y="7"/>
                  </a:cubicBezTo>
                  <a:cubicBezTo>
                    <a:pt x="90" y="6"/>
                    <a:pt x="89" y="5"/>
                    <a:pt x="88" y="4"/>
                  </a:cubicBezTo>
                  <a:cubicBezTo>
                    <a:pt x="86" y="3"/>
                    <a:pt x="83" y="2"/>
                    <a:pt x="80" y="2"/>
                  </a:cubicBezTo>
                  <a:cubicBezTo>
                    <a:pt x="78" y="1"/>
                    <a:pt x="77" y="1"/>
                    <a:pt x="76" y="0"/>
                  </a:cubicBezTo>
                  <a:cubicBezTo>
                    <a:pt x="75" y="0"/>
                    <a:pt x="68" y="0"/>
                    <a:pt x="65" y="1"/>
                  </a:cubicBezTo>
                  <a:cubicBezTo>
                    <a:pt x="63" y="2"/>
                    <a:pt x="61" y="4"/>
                    <a:pt x="59" y="5"/>
                  </a:cubicBezTo>
                  <a:cubicBezTo>
                    <a:pt x="57" y="7"/>
                    <a:pt x="54" y="9"/>
                    <a:pt x="51" y="10"/>
                  </a:cubicBezTo>
                  <a:cubicBezTo>
                    <a:pt x="49" y="11"/>
                    <a:pt x="47" y="12"/>
                    <a:pt x="44" y="14"/>
                  </a:cubicBezTo>
                  <a:cubicBezTo>
                    <a:pt x="40" y="17"/>
                    <a:pt x="37" y="21"/>
                    <a:pt x="34" y="25"/>
                  </a:cubicBezTo>
                  <a:cubicBezTo>
                    <a:pt x="30" y="30"/>
                    <a:pt x="25" y="33"/>
                    <a:pt x="20" y="37"/>
                  </a:cubicBezTo>
                  <a:cubicBezTo>
                    <a:pt x="16" y="40"/>
                    <a:pt x="11" y="42"/>
                    <a:pt x="8" y="46"/>
                  </a:cubicBezTo>
                  <a:cubicBezTo>
                    <a:pt x="7" y="48"/>
                    <a:pt x="6" y="51"/>
                    <a:pt x="5" y="53"/>
                  </a:cubicBezTo>
                  <a:cubicBezTo>
                    <a:pt x="4" y="56"/>
                    <a:pt x="3" y="59"/>
                    <a:pt x="2" y="61"/>
                  </a:cubicBezTo>
                  <a:cubicBezTo>
                    <a:pt x="1" y="67"/>
                    <a:pt x="1" y="73"/>
                    <a:pt x="2" y="78"/>
                  </a:cubicBezTo>
                  <a:cubicBezTo>
                    <a:pt x="2" y="81"/>
                    <a:pt x="2" y="85"/>
                    <a:pt x="1" y="88"/>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65" name="Freeform 377">
              <a:extLst>
                <a:ext uri="{FF2B5EF4-FFF2-40B4-BE49-F238E27FC236}">
                  <a16:creationId xmlns:a16="http://schemas.microsoft.com/office/drawing/2014/main" id="{F0E4830D-4E00-4D8A-B97D-8140DCB51DC9}"/>
                </a:ext>
              </a:extLst>
            </p:cNvPr>
            <p:cNvSpPr>
              <a:spLocks/>
            </p:cNvSpPr>
            <p:nvPr/>
          </p:nvSpPr>
          <p:spPr bwMode="auto">
            <a:xfrm>
              <a:off x="8326438" y="2173288"/>
              <a:ext cx="504825" cy="495300"/>
            </a:xfrm>
            <a:custGeom>
              <a:avLst/>
              <a:gdLst>
                <a:gd name="T0" fmla="*/ 1 w 127"/>
                <a:gd name="T1" fmla="*/ 88 h 125"/>
                <a:gd name="T2" fmla="*/ 1 w 127"/>
                <a:gd name="T3" fmla="*/ 95 h 125"/>
                <a:gd name="T4" fmla="*/ 11 w 127"/>
                <a:gd name="T5" fmla="*/ 108 h 125"/>
                <a:gd name="T6" fmla="*/ 19 w 127"/>
                <a:gd name="T7" fmla="*/ 115 h 125"/>
                <a:gd name="T8" fmla="*/ 24 w 127"/>
                <a:gd name="T9" fmla="*/ 120 h 125"/>
                <a:gd name="T10" fmla="*/ 31 w 127"/>
                <a:gd name="T11" fmla="*/ 122 h 125"/>
                <a:gd name="T12" fmla="*/ 39 w 127"/>
                <a:gd name="T13" fmla="*/ 123 h 125"/>
                <a:gd name="T14" fmla="*/ 44 w 127"/>
                <a:gd name="T15" fmla="*/ 122 h 125"/>
                <a:gd name="T16" fmla="*/ 48 w 127"/>
                <a:gd name="T17" fmla="*/ 123 h 125"/>
                <a:gd name="T18" fmla="*/ 57 w 127"/>
                <a:gd name="T19" fmla="*/ 123 h 125"/>
                <a:gd name="T20" fmla="*/ 76 w 127"/>
                <a:gd name="T21" fmla="*/ 124 h 125"/>
                <a:gd name="T22" fmla="*/ 81 w 127"/>
                <a:gd name="T23" fmla="*/ 123 h 125"/>
                <a:gd name="T24" fmla="*/ 84 w 127"/>
                <a:gd name="T25" fmla="*/ 121 h 125"/>
                <a:gd name="T26" fmla="*/ 94 w 127"/>
                <a:gd name="T27" fmla="*/ 119 h 125"/>
                <a:gd name="T28" fmla="*/ 104 w 127"/>
                <a:gd name="T29" fmla="*/ 119 h 125"/>
                <a:gd name="T30" fmla="*/ 112 w 127"/>
                <a:gd name="T31" fmla="*/ 118 h 125"/>
                <a:gd name="T32" fmla="*/ 121 w 127"/>
                <a:gd name="T33" fmla="*/ 116 h 125"/>
                <a:gd name="T34" fmla="*/ 125 w 127"/>
                <a:gd name="T35" fmla="*/ 110 h 125"/>
                <a:gd name="T36" fmla="*/ 126 w 127"/>
                <a:gd name="T37" fmla="*/ 102 h 125"/>
                <a:gd name="T38" fmla="*/ 124 w 127"/>
                <a:gd name="T39" fmla="*/ 93 h 125"/>
                <a:gd name="T40" fmla="*/ 121 w 127"/>
                <a:gd name="T41" fmla="*/ 85 h 125"/>
                <a:gd name="T42" fmla="*/ 123 w 127"/>
                <a:gd name="T43" fmla="*/ 76 h 125"/>
                <a:gd name="T44" fmla="*/ 125 w 127"/>
                <a:gd name="T45" fmla="*/ 72 h 125"/>
                <a:gd name="T46" fmla="*/ 125 w 127"/>
                <a:gd name="T47" fmla="*/ 68 h 125"/>
                <a:gd name="T48" fmla="*/ 124 w 127"/>
                <a:gd name="T49" fmla="*/ 64 h 125"/>
                <a:gd name="T50" fmla="*/ 125 w 127"/>
                <a:gd name="T51" fmla="*/ 59 h 125"/>
                <a:gd name="T52" fmla="*/ 121 w 127"/>
                <a:gd name="T53" fmla="*/ 51 h 125"/>
                <a:gd name="T54" fmla="*/ 116 w 127"/>
                <a:gd name="T55" fmla="*/ 45 h 125"/>
                <a:gd name="T56" fmla="*/ 112 w 127"/>
                <a:gd name="T57" fmla="*/ 42 h 125"/>
                <a:gd name="T58" fmla="*/ 110 w 127"/>
                <a:gd name="T59" fmla="*/ 37 h 125"/>
                <a:gd name="T60" fmla="*/ 109 w 127"/>
                <a:gd name="T61" fmla="*/ 34 h 125"/>
                <a:gd name="T62" fmla="*/ 107 w 127"/>
                <a:gd name="T63" fmla="*/ 31 h 125"/>
                <a:gd name="T64" fmla="*/ 106 w 127"/>
                <a:gd name="T65" fmla="*/ 26 h 125"/>
                <a:gd name="T66" fmla="*/ 104 w 127"/>
                <a:gd name="T67" fmla="*/ 22 h 125"/>
                <a:gd name="T68" fmla="*/ 100 w 127"/>
                <a:gd name="T69" fmla="*/ 17 h 125"/>
                <a:gd name="T70" fmla="*/ 96 w 127"/>
                <a:gd name="T71" fmla="*/ 14 h 125"/>
                <a:gd name="T72" fmla="*/ 93 w 127"/>
                <a:gd name="T73" fmla="*/ 11 h 125"/>
                <a:gd name="T74" fmla="*/ 90 w 127"/>
                <a:gd name="T75" fmla="*/ 7 h 125"/>
                <a:gd name="T76" fmla="*/ 88 w 127"/>
                <a:gd name="T77" fmla="*/ 4 h 125"/>
                <a:gd name="T78" fmla="*/ 80 w 127"/>
                <a:gd name="T79" fmla="*/ 2 h 125"/>
                <a:gd name="T80" fmla="*/ 76 w 127"/>
                <a:gd name="T81" fmla="*/ 0 h 125"/>
                <a:gd name="T82" fmla="*/ 65 w 127"/>
                <a:gd name="T83" fmla="*/ 1 h 125"/>
                <a:gd name="T84" fmla="*/ 59 w 127"/>
                <a:gd name="T85" fmla="*/ 5 h 125"/>
                <a:gd name="T86" fmla="*/ 51 w 127"/>
                <a:gd name="T87" fmla="*/ 10 h 125"/>
                <a:gd name="T88" fmla="*/ 44 w 127"/>
                <a:gd name="T89" fmla="*/ 14 h 125"/>
                <a:gd name="T90" fmla="*/ 34 w 127"/>
                <a:gd name="T91" fmla="*/ 25 h 125"/>
                <a:gd name="T92" fmla="*/ 20 w 127"/>
                <a:gd name="T93" fmla="*/ 37 h 125"/>
                <a:gd name="T94" fmla="*/ 8 w 127"/>
                <a:gd name="T95" fmla="*/ 46 h 125"/>
                <a:gd name="T96" fmla="*/ 5 w 127"/>
                <a:gd name="T97" fmla="*/ 53 h 125"/>
                <a:gd name="T98" fmla="*/ 2 w 127"/>
                <a:gd name="T99" fmla="*/ 61 h 125"/>
                <a:gd name="T100" fmla="*/ 2 w 127"/>
                <a:gd name="T101" fmla="*/ 78 h 125"/>
                <a:gd name="T102" fmla="*/ 1 w 127"/>
                <a:gd name="T103" fmla="*/ 8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7" h="125">
                  <a:moveTo>
                    <a:pt x="1" y="88"/>
                  </a:moveTo>
                  <a:cubicBezTo>
                    <a:pt x="0" y="90"/>
                    <a:pt x="0" y="92"/>
                    <a:pt x="1" y="95"/>
                  </a:cubicBezTo>
                  <a:cubicBezTo>
                    <a:pt x="3" y="100"/>
                    <a:pt x="7" y="104"/>
                    <a:pt x="11" y="108"/>
                  </a:cubicBezTo>
                  <a:cubicBezTo>
                    <a:pt x="14" y="110"/>
                    <a:pt x="17" y="112"/>
                    <a:pt x="19" y="115"/>
                  </a:cubicBezTo>
                  <a:cubicBezTo>
                    <a:pt x="20" y="117"/>
                    <a:pt x="21" y="119"/>
                    <a:pt x="24" y="120"/>
                  </a:cubicBezTo>
                  <a:cubicBezTo>
                    <a:pt x="26" y="121"/>
                    <a:pt x="28" y="122"/>
                    <a:pt x="31" y="122"/>
                  </a:cubicBezTo>
                  <a:cubicBezTo>
                    <a:pt x="33" y="122"/>
                    <a:pt x="36" y="124"/>
                    <a:pt x="39" y="123"/>
                  </a:cubicBezTo>
                  <a:cubicBezTo>
                    <a:pt x="40" y="123"/>
                    <a:pt x="42" y="122"/>
                    <a:pt x="44" y="122"/>
                  </a:cubicBezTo>
                  <a:cubicBezTo>
                    <a:pt x="45" y="122"/>
                    <a:pt x="47" y="123"/>
                    <a:pt x="48" y="123"/>
                  </a:cubicBezTo>
                  <a:cubicBezTo>
                    <a:pt x="57" y="123"/>
                    <a:pt x="57" y="123"/>
                    <a:pt x="57" y="123"/>
                  </a:cubicBezTo>
                  <a:cubicBezTo>
                    <a:pt x="64" y="123"/>
                    <a:pt x="70" y="125"/>
                    <a:pt x="76" y="124"/>
                  </a:cubicBezTo>
                  <a:cubicBezTo>
                    <a:pt x="78" y="124"/>
                    <a:pt x="79" y="124"/>
                    <a:pt x="81" y="123"/>
                  </a:cubicBezTo>
                  <a:cubicBezTo>
                    <a:pt x="82" y="122"/>
                    <a:pt x="83" y="122"/>
                    <a:pt x="84" y="121"/>
                  </a:cubicBezTo>
                  <a:cubicBezTo>
                    <a:pt x="87" y="119"/>
                    <a:pt x="90" y="119"/>
                    <a:pt x="94" y="119"/>
                  </a:cubicBezTo>
                  <a:cubicBezTo>
                    <a:pt x="97" y="119"/>
                    <a:pt x="100" y="119"/>
                    <a:pt x="104" y="119"/>
                  </a:cubicBezTo>
                  <a:cubicBezTo>
                    <a:pt x="106" y="119"/>
                    <a:pt x="110" y="119"/>
                    <a:pt x="112" y="118"/>
                  </a:cubicBezTo>
                  <a:cubicBezTo>
                    <a:pt x="115" y="118"/>
                    <a:pt x="118" y="117"/>
                    <a:pt x="121" y="116"/>
                  </a:cubicBezTo>
                  <a:cubicBezTo>
                    <a:pt x="123" y="114"/>
                    <a:pt x="124" y="113"/>
                    <a:pt x="125" y="110"/>
                  </a:cubicBezTo>
                  <a:cubicBezTo>
                    <a:pt x="127" y="108"/>
                    <a:pt x="127" y="105"/>
                    <a:pt x="126" y="102"/>
                  </a:cubicBezTo>
                  <a:cubicBezTo>
                    <a:pt x="126" y="99"/>
                    <a:pt x="125" y="96"/>
                    <a:pt x="124" y="93"/>
                  </a:cubicBezTo>
                  <a:cubicBezTo>
                    <a:pt x="123" y="90"/>
                    <a:pt x="121" y="88"/>
                    <a:pt x="121" y="85"/>
                  </a:cubicBezTo>
                  <a:cubicBezTo>
                    <a:pt x="121" y="81"/>
                    <a:pt x="122" y="79"/>
                    <a:pt x="123" y="76"/>
                  </a:cubicBezTo>
                  <a:cubicBezTo>
                    <a:pt x="124" y="75"/>
                    <a:pt x="125" y="74"/>
                    <a:pt x="125" y="72"/>
                  </a:cubicBezTo>
                  <a:cubicBezTo>
                    <a:pt x="125" y="71"/>
                    <a:pt x="125" y="69"/>
                    <a:pt x="125" y="68"/>
                  </a:cubicBezTo>
                  <a:cubicBezTo>
                    <a:pt x="125" y="66"/>
                    <a:pt x="124" y="65"/>
                    <a:pt x="124" y="64"/>
                  </a:cubicBezTo>
                  <a:cubicBezTo>
                    <a:pt x="125" y="62"/>
                    <a:pt x="125" y="61"/>
                    <a:pt x="125" y="59"/>
                  </a:cubicBezTo>
                  <a:cubicBezTo>
                    <a:pt x="124" y="56"/>
                    <a:pt x="123" y="53"/>
                    <a:pt x="121" y="51"/>
                  </a:cubicBezTo>
                  <a:cubicBezTo>
                    <a:pt x="120" y="49"/>
                    <a:pt x="118" y="47"/>
                    <a:pt x="116" y="45"/>
                  </a:cubicBezTo>
                  <a:cubicBezTo>
                    <a:pt x="114" y="44"/>
                    <a:pt x="113" y="43"/>
                    <a:pt x="112" y="42"/>
                  </a:cubicBezTo>
                  <a:cubicBezTo>
                    <a:pt x="111" y="40"/>
                    <a:pt x="111" y="39"/>
                    <a:pt x="110" y="37"/>
                  </a:cubicBezTo>
                  <a:cubicBezTo>
                    <a:pt x="110" y="36"/>
                    <a:pt x="109" y="35"/>
                    <a:pt x="109" y="34"/>
                  </a:cubicBezTo>
                  <a:cubicBezTo>
                    <a:pt x="108" y="33"/>
                    <a:pt x="107" y="32"/>
                    <a:pt x="107" y="31"/>
                  </a:cubicBezTo>
                  <a:cubicBezTo>
                    <a:pt x="106" y="29"/>
                    <a:pt x="107" y="27"/>
                    <a:pt x="106" y="26"/>
                  </a:cubicBezTo>
                  <a:cubicBezTo>
                    <a:pt x="106" y="25"/>
                    <a:pt x="105" y="23"/>
                    <a:pt x="104" y="22"/>
                  </a:cubicBezTo>
                  <a:cubicBezTo>
                    <a:pt x="103" y="20"/>
                    <a:pt x="102" y="18"/>
                    <a:pt x="100" y="17"/>
                  </a:cubicBezTo>
                  <a:cubicBezTo>
                    <a:pt x="98" y="16"/>
                    <a:pt x="97" y="15"/>
                    <a:pt x="96" y="14"/>
                  </a:cubicBezTo>
                  <a:cubicBezTo>
                    <a:pt x="95" y="13"/>
                    <a:pt x="94" y="12"/>
                    <a:pt x="93" y="11"/>
                  </a:cubicBezTo>
                  <a:cubicBezTo>
                    <a:pt x="92" y="9"/>
                    <a:pt x="91" y="8"/>
                    <a:pt x="90" y="7"/>
                  </a:cubicBezTo>
                  <a:cubicBezTo>
                    <a:pt x="90" y="6"/>
                    <a:pt x="89" y="5"/>
                    <a:pt x="88" y="4"/>
                  </a:cubicBezTo>
                  <a:cubicBezTo>
                    <a:pt x="86" y="3"/>
                    <a:pt x="83" y="2"/>
                    <a:pt x="80" y="2"/>
                  </a:cubicBezTo>
                  <a:cubicBezTo>
                    <a:pt x="78" y="1"/>
                    <a:pt x="77" y="1"/>
                    <a:pt x="76" y="0"/>
                  </a:cubicBezTo>
                  <a:cubicBezTo>
                    <a:pt x="75" y="0"/>
                    <a:pt x="68" y="0"/>
                    <a:pt x="65" y="1"/>
                  </a:cubicBezTo>
                  <a:cubicBezTo>
                    <a:pt x="63" y="2"/>
                    <a:pt x="61" y="4"/>
                    <a:pt x="59" y="5"/>
                  </a:cubicBezTo>
                  <a:cubicBezTo>
                    <a:pt x="57" y="7"/>
                    <a:pt x="54" y="9"/>
                    <a:pt x="51" y="10"/>
                  </a:cubicBezTo>
                  <a:cubicBezTo>
                    <a:pt x="49" y="11"/>
                    <a:pt x="47" y="12"/>
                    <a:pt x="44" y="14"/>
                  </a:cubicBezTo>
                  <a:cubicBezTo>
                    <a:pt x="40" y="17"/>
                    <a:pt x="37" y="21"/>
                    <a:pt x="34" y="25"/>
                  </a:cubicBezTo>
                  <a:cubicBezTo>
                    <a:pt x="30" y="30"/>
                    <a:pt x="25" y="33"/>
                    <a:pt x="20" y="37"/>
                  </a:cubicBezTo>
                  <a:cubicBezTo>
                    <a:pt x="16" y="40"/>
                    <a:pt x="11" y="42"/>
                    <a:pt x="8" y="46"/>
                  </a:cubicBezTo>
                  <a:cubicBezTo>
                    <a:pt x="7" y="48"/>
                    <a:pt x="6" y="51"/>
                    <a:pt x="5" y="53"/>
                  </a:cubicBezTo>
                  <a:cubicBezTo>
                    <a:pt x="4" y="56"/>
                    <a:pt x="3" y="59"/>
                    <a:pt x="2" y="61"/>
                  </a:cubicBezTo>
                  <a:cubicBezTo>
                    <a:pt x="1" y="67"/>
                    <a:pt x="1" y="73"/>
                    <a:pt x="2" y="78"/>
                  </a:cubicBezTo>
                  <a:cubicBezTo>
                    <a:pt x="2" y="81"/>
                    <a:pt x="2" y="85"/>
                    <a:pt x="1" y="88"/>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66" name="Freeform 378">
              <a:extLst>
                <a:ext uri="{FF2B5EF4-FFF2-40B4-BE49-F238E27FC236}">
                  <a16:creationId xmlns:a16="http://schemas.microsoft.com/office/drawing/2014/main" id="{ABD95515-BDD9-44AC-A382-994948860EC8}"/>
                </a:ext>
              </a:extLst>
            </p:cNvPr>
            <p:cNvSpPr>
              <a:spLocks/>
            </p:cNvSpPr>
            <p:nvPr/>
          </p:nvSpPr>
          <p:spPr bwMode="auto">
            <a:xfrm>
              <a:off x="8847138" y="2752725"/>
              <a:ext cx="47625" cy="161925"/>
            </a:xfrm>
            <a:custGeom>
              <a:avLst/>
              <a:gdLst>
                <a:gd name="T0" fmla="*/ 12 w 12"/>
                <a:gd name="T1" fmla="*/ 36 h 41"/>
                <a:gd name="T2" fmla="*/ 11 w 12"/>
                <a:gd name="T3" fmla="*/ 32 h 41"/>
                <a:gd name="T4" fmla="*/ 11 w 12"/>
                <a:gd name="T5" fmla="*/ 22 h 41"/>
                <a:gd name="T6" fmla="*/ 11 w 12"/>
                <a:gd name="T7" fmla="*/ 17 h 41"/>
                <a:gd name="T8" fmla="*/ 11 w 12"/>
                <a:gd name="T9" fmla="*/ 13 h 41"/>
                <a:gd name="T10" fmla="*/ 11 w 12"/>
                <a:gd name="T11" fmla="*/ 3 h 41"/>
                <a:gd name="T12" fmla="*/ 11 w 12"/>
                <a:gd name="T13" fmla="*/ 3 h 41"/>
                <a:gd name="T14" fmla="*/ 11 w 12"/>
                <a:gd name="T15" fmla="*/ 2 h 41"/>
                <a:gd name="T16" fmla="*/ 9 w 12"/>
                <a:gd name="T17" fmla="*/ 1 h 41"/>
                <a:gd name="T18" fmla="*/ 7 w 12"/>
                <a:gd name="T19" fmla="*/ 0 h 41"/>
                <a:gd name="T20" fmla="*/ 5 w 12"/>
                <a:gd name="T21" fmla="*/ 0 h 41"/>
                <a:gd name="T22" fmla="*/ 2 w 12"/>
                <a:gd name="T23" fmla="*/ 0 h 41"/>
                <a:gd name="T24" fmla="*/ 2 w 12"/>
                <a:gd name="T25" fmla="*/ 2 h 41"/>
                <a:gd name="T26" fmla="*/ 2 w 12"/>
                <a:gd name="T27" fmla="*/ 14 h 41"/>
                <a:gd name="T28" fmla="*/ 1 w 12"/>
                <a:gd name="T29" fmla="*/ 20 h 41"/>
                <a:gd name="T30" fmla="*/ 1 w 12"/>
                <a:gd name="T31" fmla="*/ 26 h 41"/>
                <a:gd name="T32" fmla="*/ 1 w 12"/>
                <a:gd name="T33" fmla="*/ 32 h 41"/>
                <a:gd name="T34" fmla="*/ 0 w 12"/>
                <a:gd name="T35" fmla="*/ 37 h 41"/>
                <a:gd name="T36" fmla="*/ 1 w 12"/>
                <a:gd name="T37" fmla="*/ 40 h 41"/>
                <a:gd name="T38" fmla="*/ 3 w 12"/>
                <a:gd name="T39" fmla="*/ 41 h 41"/>
                <a:gd name="T40" fmla="*/ 5 w 12"/>
                <a:gd name="T41" fmla="*/ 41 h 41"/>
                <a:gd name="T42" fmla="*/ 7 w 12"/>
                <a:gd name="T43" fmla="*/ 41 h 41"/>
                <a:gd name="T44" fmla="*/ 10 w 12"/>
                <a:gd name="T45" fmla="*/ 41 h 41"/>
                <a:gd name="T46" fmla="*/ 11 w 12"/>
                <a:gd name="T47" fmla="*/ 41 h 41"/>
                <a:gd name="T48" fmla="*/ 12 w 12"/>
                <a:gd name="T49" fmla="*/ 41 h 41"/>
                <a:gd name="T50" fmla="*/ 12 w 12"/>
                <a:gd name="T51" fmla="*/ 40 h 41"/>
                <a:gd name="T52" fmla="*/ 12 w 12"/>
                <a:gd name="T53"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 h="41">
                  <a:moveTo>
                    <a:pt x="12" y="36"/>
                  </a:moveTo>
                  <a:cubicBezTo>
                    <a:pt x="11" y="35"/>
                    <a:pt x="11" y="33"/>
                    <a:pt x="11" y="32"/>
                  </a:cubicBezTo>
                  <a:cubicBezTo>
                    <a:pt x="11" y="28"/>
                    <a:pt x="11" y="25"/>
                    <a:pt x="11" y="22"/>
                  </a:cubicBezTo>
                  <a:cubicBezTo>
                    <a:pt x="11" y="21"/>
                    <a:pt x="11" y="19"/>
                    <a:pt x="11" y="17"/>
                  </a:cubicBezTo>
                  <a:cubicBezTo>
                    <a:pt x="11" y="16"/>
                    <a:pt x="11" y="14"/>
                    <a:pt x="11" y="13"/>
                  </a:cubicBezTo>
                  <a:cubicBezTo>
                    <a:pt x="11" y="10"/>
                    <a:pt x="11" y="6"/>
                    <a:pt x="11" y="3"/>
                  </a:cubicBezTo>
                  <a:cubicBezTo>
                    <a:pt x="11" y="3"/>
                    <a:pt x="11" y="3"/>
                    <a:pt x="11" y="3"/>
                  </a:cubicBezTo>
                  <a:cubicBezTo>
                    <a:pt x="11" y="3"/>
                    <a:pt x="11" y="2"/>
                    <a:pt x="11" y="2"/>
                  </a:cubicBezTo>
                  <a:cubicBezTo>
                    <a:pt x="10" y="1"/>
                    <a:pt x="10" y="1"/>
                    <a:pt x="9" y="1"/>
                  </a:cubicBezTo>
                  <a:cubicBezTo>
                    <a:pt x="8" y="1"/>
                    <a:pt x="8" y="0"/>
                    <a:pt x="7" y="0"/>
                  </a:cubicBezTo>
                  <a:cubicBezTo>
                    <a:pt x="6" y="0"/>
                    <a:pt x="5" y="0"/>
                    <a:pt x="5" y="0"/>
                  </a:cubicBezTo>
                  <a:cubicBezTo>
                    <a:pt x="4" y="0"/>
                    <a:pt x="3" y="0"/>
                    <a:pt x="2" y="0"/>
                  </a:cubicBezTo>
                  <a:cubicBezTo>
                    <a:pt x="2" y="0"/>
                    <a:pt x="2" y="1"/>
                    <a:pt x="2" y="2"/>
                  </a:cubicBezTo>
                  <a:cubicBezTo>
                    <a:pt x="2" y="6"/>
                    <a:pt x="2" y="10"/>
                    <a:pt x="2" y="14"/>
                  </a:cubicBezTo>
                  <a:cubicBezTo>
                    <a:pt x="2" y="16"/>
                    <a:pt x="2" y="18"/>
                    <a:pt x="1" y="20"/>
                  </a:cubicBezTo>
                  <a:cubicBezTo>
                    <a:pt x="1" y="22"/>
                    <a:pt x="1" y="24"/>
                    <a:pt x="1" y="26"/>
                  </a:cubicBezTo>
                  <a:cubicBezTo>
                    <a:pt x="1" y="28"/>
                    <a:pt x="1" y="30"/>
                    <a:pt x="1" y="32"/>
                  </a:cubicBezTo>
                  <a:cubicBezTo>
                    <a:pt x="1" y="34"/>
                    <a:pt x="1" y="35"/>
                    <a:pt x="0" y="37"/>
                  </a:cubicBezTo>
                  <a:cubicBezTo>
                    <a:pt x="0" y="38"/>
                    <a:pt x="0" y="39"/>
                    <a:pt x="1" y="40"/>
                  </a:cubicBezTo>
                  <a:cubicBezTo>
                    <a:pt x="1" y="40"/>
                    <a:pt x="2" y="41"/>
                    <a:pt x="3" y="41"/>
                  </a:cubicBezTo>
                  <a:cubicBezTo>
                    <a:pt x="3" y="41"/>
                    <a:pt x="4" y="41"/>
                    <a:pt x="5" y="41"/>
                  </a:cubicBezTo>
                  <a:cubicBezTo>
                    <a:pt x="6" y="41"/>
                    <a:pt x="7" y="41"/>
                    <a:pt x="7" y="41"/>
                  </a:cubicBezTo>
                  <a:cubicBezTo>
                    <a:pt x="8" y="41"/>
                    <a:pt x="9" y="41"/>
                    <a:pt x="10" y="41"/>
                  </a:cubicBezTo>
                  <a:cubicBezTo>
                    <a:pt x="10" y="41"/>
                    <a:pt x="11" y="41"/>
                    <a:pt x="11" y="41"/>
                  </a:cubicBezTo>
                  <a:cubicBezTo>
                    <a:pt x="11" y="41"/>
                    <a:pt x="12" y="41"/>
                    <a:pt x="12" y="41"/>
                  </a:cubicBezTo>
                  <a:cubicBezTo>
                    <a:pt x="12" y="41"/>
                    <a:pt x="12" y="41"/>
                    <a:pt x="12" y="40"/>
                  </a:cubicBezTo>
                  <a:cubicBezTo>
                    <a:pt x="12" y="39"/>
                    <a:pt x="12" y="38"/>
                    <a:pt x="12" y="36"/>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67" name="Freeform 379">
              <a:extLst>
                <a:ext uri="{FF2B5EF4-FFF2-40B4-BE49-F238E27FC236}">
                  <a16:creationId xmlns:a16="http://schemas.microsoft.com/office/drawing/2014/main" id="{75143540-0658-4D70-A2B8-B2E691CF1319}"/>
                </a:ext>
              </a:extLst>
            </p:cNvPr>
            <p:cNvSpPr>
              <a:spLocks/>
            </p:cNvSpPr>
            <p:nvPr/>
          </p:nvSpPr>
          <p:spPr bwMode="auto">
            <a:xfrm>
              <a:off x="8847138" y="2752725"/>
              <a:ext cx="47625" cy="161925"/>
            </a:xfrm>
            <a:custGeom>
              <a:avLst/>
              <a:gdLst>
                <a:gd name="T0" fmla="*/ 12 w 12"/>
                <a:gd name="T1" fmla="*/ 36 h 41"/>
                <a:gd name="T2" fmla="*/ 11 w 12"/>
                <a:gd name="T3" fmla="*/ 32 h 41"/>
                <a:gd name="T4" fmla="*/ 11 w 12"/>
                <a:gd name="T5" fmla="*/ 22 h 41"/>
                <a:gd name="T6" fmla="*/ 11 w 12"/>
                <a:gd name="T7" fmla="*/ 17 h 41"/>
                <a:gd name="T8" fmla="*/ 11 w 12"/>
                <a:gd name="T9" fmla="*/ 13 h 41"/>
                <a:gd name="T10" fmla="*/ 11 w 12"/>
                <a:gd name="T11" fmla="*/ 3 h 41"/>
                <a:gd name="T12" fmla="*/ 11 w 12"/>
                <a:gd name="T13" fmla="*/ 3 h 41"/>
                <a:gd name="T14" fmla="*/ 11 w 12"/>
                <a:gd name="T15" fmla="*/ 2 h 41"/>
                <a:gd name="T16" fmla="*/ 9 w 12"/>
                <a:gd name="T17" fmla="*/ 1 h 41"/>
                <a:gd name="T18" fmla="*/ 7 w 12"/>
                <a:gd name="T19" fmla="*/ 0 h 41"/>
                <a:gd name="T20" fmla="*/ 5 w 12"/>
                <a:gd name="T21" fmla="*/ 0 h 41"/>
                <a:gd name="T22" fmla="*/ 2 w 12"/>
                <a:gd name="T23" fmla="*/ 0 h 41"/>
                <a:gd name="T24" fmla="*/ 2 w 12"/>
                <a:gd name="T25" fmla="*/ 2 h 41"/>
                <a:gd name="T26" fmla="*/ 2 w 12"/>
                <a:gd name="T27" fmla="*/ 14 h 41"/>
                <a:gd name="T28" fmla="*/ 1 w 12"/>
                <a:gd name="T29" fmla="*/ 20 h 41"/>
                <a:gd name="T30" fmla="*/ 1 w 12"/>
                <a:gd name="T31" fmla="*/ 26 h 41"/>
                <a:gd name="T32" fmla="*/ 1 w 12"/>
                <a:gd name="T33" fmla="*/ 32 h 41"/>
                <a:gd name="T34" fmla="*/ 0 w 12"/>
                <a:gd name="T35" fmla="*/ 37 h 41"/>
                <a:gd name="T36" fmla="*/ 1 w 12"/>
                <a:gd name="T37" fmla="*/ 40 h 41"/>
                <a:gd name="T38" fmla="*/ 3 w 12"/>
                <a:gd name="T39" fmla="*/ 41 h 41"/>
                <a:gd name="T40" fmla="*/ 5 w 12"/>
                <a:gd name="T41" fmla="*/ 41 h 41"/>
                <a:gd name="T42" fmla="*/ 7 w 12"/>
                <a:gd name="T43" fmla="*/ 41 h 41"/>
                <a:gd name="T44" fmla="*/ 10 w 12"/>
                <a:gd name="T45" fmla="*/ 41 h 41"/>
                <a:gd name="T46" fmla="*/ 11 w 12"/>
                <a:gd name="T47" fmla="*/ 41 h 41"/>
                <a:gd name="T48" fmla="*/ 12 w 12"/>
                <a:gd name="T49" fmla="*/ 41 h 41"/>
                <a:gd name="T50" fmla="*/ 12 w 12"/>
                <a:gd name="T51" fmla="*/ 40 h 41"/>
                <a:gd name="T52" fmla="*/ 12 w 12"/>
                <a:gd name="T53"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 h="41">
                  <a:moveTo>
                    <a:pt x="12" y="36"/>
                  </a:moveTo>
                  <a:cubicBezTo>
                    <a:pt x="11" y="35"/>
                    <a:pt x="11" y="33"/>
                    <a:pt x="11" y="32"/>
                  </a:cubicBezTo>
                  <a:cubicBezTo>
                    <a:pt x="11" y="28"/>
                    <a:pt x="11" y="25"/>
                    <a:pt x="11" y="22"/>
                  </a:cubicBezTo>
                  <a:cubicBezTo>
                    <a:pt x="11" y="21"/>
                    <a:pt x="11" y="19"/>
                    <a:pt x="11" y="17"/>
                  </a:cubicBezTo>
                  <a:cubicBezTo>
                    <a:pt x="11" y="16"/>
                    <a:pt x="11" y="14"/>
                    <a:pt x="11" y="13"/>
                  </a:cubicBezTo>
                  <a:cubicBezTo>
                    <a:pt x="11" y="10"/>
                    <a:pt x="11" y="6"/>
                    <a:pt x="11" y="3"/>
                  </a:cubicBezTo>
                  <a:cubicBezTo>
                    <a:pt x="11" y="3"/>
                    <a:pt x="11" y="3"/>
                    <a:pt x="11" y="3"/>
                  </a:cubicBezTo>
                  <a:cubicBezTo>
                    <a:pt x="11" y="3"/>
                    <a:pt x="11" y="2"/>
                    <a:pt x="11" y="2"/>
                  </a:cubicBezTo>
                  <a:cubicBezTo>
                    <a:pt x="10" y="1"/>
                    <a:pt x="10" y="1"/>
                    <a:pt x="9" y="1"/>
                  </a:cubicBezTo>
                  <a:cubicBezTo>
                    <a:pt x="8" y="1"/>
                    <a:pt x="8" y="0"/>
                    <a:pt x="7" y="0"/>
                  </a:cubicBezTo>
                  <a:cubicBezTo>
                    <a:pt x="6" y="0"/>
                    <a:pt x="5" y="0"/>
                    <a:pt x="5" y="0"/>
                  </a:cubicBezTo>
                  <a:cubicBezTo>
                    <a:pt x="4" y="0"/>
                    <a:pt x="3" y="0"/>
                    <a:pt x="2" y="0"/>
                  </a:cubicBezTo>
                  <a:cubicBezTo>
                    <a:pt x="2" y="0"/>
                    <a:pt x="2" y="1"/>
                    <a:pt x="2" y="2"/>
                  </a:cubicBezTo>
                  <a:cubicBezTo>
                    <a:pt x="2" y="6"/>
                    <a:pt x="2" y="10"/>
                    <a:pt x="2" y="14"/>
                  </a:cubicBezTo>
                  <a:cubicBezTo>
                    <a:pt x="2" y="16"/>
                    <a:pt x="2" y="18"/>
                    <a:pt x="1" y="20"/>
                  </a:cubicBezTo>
                  <a:cubicBezTo>
                    <a:pt x="1" y="22"/>
                    <a:pt x="1" y="24"/>
                    <a:pt x="1" y="26"/>
                  </a:cubicBezTo>
                  <a:cubicBezTo>
                    <a:pt x="1" y="28"/>
                    <a:pt x="1" y="30"/>
                    <a:pt x="1" y="32"/>
                  </a:cubicBezTo>
                  <a:cubicBezTo>
                    <a:pt x="1" y="34"/>
                    <a:pt x="1" y="35"/>
                    <a:pt x="0" y="37"/>
                  </a:cubicBezTo>
                  <a:cubicBezTo>
                    <a:pt x="0" y="38"/>
                    <a:pt x="0" y="39"/>
                    <a:pt x="1" y="40"/>
                  </a:cubicBezTo>
                  <a:cubicBezTo>
                    <a:pt x="1" y="40"/>
                    <a:pt x="2" y="41"/>
                    <a:pt x="3" y="41"/>
                  </a:cubicBezTo>
                  <a:cubicBezTo>
                    <a:pt x="3" y="41"/>
                    <a:pt x="4" y="41"/>
                    <a:pt x="5" y="41"/>
                  </a:cubicBezTo>
                  <a:cubicBezTo>
                    <a:pt x="6" y="41"/>
                    <a:pt x="7" y="41"/>
                    <a:pt x="7" y="41"/>
                  </a:cubicBezTo>
                  <a:cubicBezTo>
                    <a:pt x="8" y="41"/>
                    <a:pt x="9" y="41"/>
                    <a:pt x="10" y="41"/>
                  </a:cubicBezTo>
                  <a:cubicBezTo>
                    <a:pt x="10" y="41"/>
                    <a:pt x="11" y="41"/>
                    <a:pt x="11" y="41"/>
                  </a:cubicBezTo>
                  <a:cubicBezTo>
                    <a:pt x="11" y="41"/>
                    <a:pt x="12" y="41"/>
                    <a:pt x="12" y="41"/>
                  </a:cubicBezTo>
                  <a:cubicBezTo>
                    <a:pt x="12" y="41"/>
                    <a:pt x="12" y="41"/>
                    <a:pt x="12" y="40"/>
                  </a:cubicBezTo>
                  <a:cubicBezTo>
                    <a:pt x="12" y="39"/>
                    <a:pt x="12" y="38"/>
                    <a:pt x="12" y="36"/>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68" name="Freeform 380">
              <a:extLst>
                <a:ext uri="{FF2B5EF4-FFF2-40B4-BE49-F238E27FC236}">
                  <a16:creationId xmlns:a16="http://schemas.microsoft.com/office/drawing/2014/main" id="{0DF9EB58-FB1F-48D0-94AE-A3567EF5547D}"/>
                </a:ext>
              </a:extLst>
            </p:cNvPr>
            <p:cNvSpPr>
              <a:spLocks/>
            </p:cNvSpPr>
            <p:nvPr/>
          </p:nvSpPr>
          <p:spPr bwMode="auto">
            <a:xfrm>
              <a:off x="8775701" y="2054225"/>
              <a:ext cx="193675" cy="738188"/>
            </a:xfrm>
            <a:custGeom>
              <a:avLst/>
              <a:gdLst>
                <a:gd name="T0" fmla="*/ 0 w 49"/>
                <a:gd name="T1" fmla="*/ 130 h 186"/>
                <a:gd name="T2" fmla="*/ 0 w 49"/>
                <a:gd name="T3" fmla="*/ 141 h 186"/>
                <a:gd name="T4" fmla="*/ 4 w 49"/>
                <a:gd name="T5" fmla="*/ 161 h 186"/>
                <a:gd name="T6" fmla="*/ 7 w 49"/>
                <a:gd name="T7" fmla="*/ 171 h 186"/>
                <a:gd name="T8" fmla="*/ 12 w 49"/>
                <a:gd name="T9" fmla="*/ 182 h 186"/>
                <a:gd name="T10" fmla="*/ 29 w 49"/>
                <a:gd name="T11" fmla="*/ 185 h 186"/>
                <a:gd name="T12" fmla="*/ 43 w 49"/>
                <a:gd name="T13" fmla="*/ 176 h 186"/>
                <a:gd name="T14" fmla="*/ 48 w 49"/>
                <a:gd name="T15" fmla="*/ 164 h 186"/>
                <a:gd name="T16" fmla="*/ 49 w 49"/>
                <a:gd name="T17" fmla="*/ 152 h 186"/>
                <a:gd name="T18" fmla="*/ 48 w 49"/>
                <a:gd name="T19" fmla="*/ 139 h 186"/>
                <a:gd name="T20" fmla="*/ 47 w 49"/>
                <a:gd name="T21" fmla="*/ 126 h 186"/>
                <a:gd name="T22" fmla="*/ 48 w 49"/>
                <a:gd name="T23" fmla="*/ 113 h 186"/>
                <a:gd name="T24" fmla="*/ 48 w 49"/>
                <a:gd name="T25" fmla="*/ 95 h 186"/>
                <a:gd name="T26" fmla="*/ 48 w 49"/>
                <a:gd name="T27" fmla="*/ 88 h 186"/>
                <a:gd name="T28" fmla="*/ 47 w 49"/>
                <a:gd name="T29" fmla="*/ 76 h 186"/>
                <a:gd name="T30" fmla="*/ 43 w 49"/>
                <a:gd name="T31" fmla="*/ 55 h 186"/>
                <a:gd name="T32" fmla="*/ 42 w 49"/>
                <a:gd name="T33" fmla="*/ 51 h 186"/>
                <a:gd name="T34" fmla="*/ 40 w 49"/>
                <a:gd name="T35" fmla="*/ 33 h 186"/>
                <a:gd name="T36" fmla="*/ 38 w 49"/>
                <a:gd name="T37" fmla="*/ 25 h 186"/>
                <a:gd name="T38" fmla="*/ 34 w 49"/>
                <a:gd name="T39" fmla="*/ 7 h 186"/>
                <a:gd name="T40" fmla="*/ 31 w 49"/>
                <a:gd name="T41" fmla="*/ 2 h 186"/>
                <a:gd name="T42" fmla="*/ 29 w 49"/>
                <a:gd name="T43" fmla="*/ 0 h 186"/>
                <a:gd name="T44" fmla="*/ 25 w 49"/>
                <a:gd name="T45" fmla="*/ 2 h 186"/>
                <a:gd name="T46" fmla="*/ 23 w 49"/>
                <a:gd name="T47" fmla="*/ 8 h 186"/>
                <a:gd name="T48" fmla="*/ 13 w 49"/>
                <a:gd name="T49" fmla="*/ 37 h 186"/>
                <a:gd name="T50" fmla="*/ 8 w 49"/>
                <a:gd name="T51" fmla="*/ 55 h 186"/>
                <a:gd name="T52" fmla="*/ 3 w 49"/>
                <a:gd name="T53" fmla="*/ 69 h 186"/>
                <a:gd name="T54" fmla="*/ 0 w 49"/>
                <a:gd name="T55" fmla="*/ 13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 h="186">
                  <a:moveTo>
                    <a:pt x="0" y="130"/>
                  </a:moveTo>
                  <a:cubicBezTo>
                    <a:pt x="0" y="134"/>
                    <a:pt x="0" y="137"/>
                    <a:pt x="0" y="141"/>
                  </a:cubicBezTo>
                  <a:cubicBezTo>
                    <a:pt x="1" y="149"/>
                    <a:pt x="2" y="155"/>
                    <a:pt x="4" y="161"/>
                  </a:cubicBezTo>
                  <a:cubicBezTo>
                    <a:pt x="5" y="164"/>
                    <a:pt x="6" y="167"/>
                    <a:pt x="7" y="171"/>
                  </a:cubicBezTo>
                  <a:cubicBezTo>
                    <a:pt x="8" y="173"/>
                    <a:pt x="11" y="182"/>
                    <a:pt x="12" y="182"/>
                  </a:cubicBezTo>
                  <a:cubicBezTo>
                    <a:pt x="13" y="182"/>
                    <a:pt x="27" y="186"/>
                    <a:pt x="29" y="185"/>
                  </a:cubicBezTo>
                  <a:cubicBezTo>
                    <a:pt x="30" y="185"/>
                    <a:pt x="42" y="177"/>
                    <a:pt x="43" y="176"/>
                  </a:cubicBezTo>
                  <a:cubicBezTo>
                    <a:pt x="44" y="175"/>
                    <a:pt x="48" y="168"/>
                    <a:pt x="48" y="164"/>
                  </a:cubicBezTo>
                  <a:cubicBezTo>
                    <a:pt x="49" y="160"/>
                    <a:pt x="49" y="156"/>
                    <a:pt x="49" y="152"/>
                  </a:cubicBezTo>
                  <a:cubicBezTo>
                    <a:pt x="49" y="147"/>
                    <a:pt x="48" y="143"/>
                    <a:pt x="48" y="139"/>
                  </a:cubicBezTo>
                  <a:cubicBezTo>
                    <a:pt x="48" y="134"/>
                    <a:pt x="47" y="131"/>
                    <a:pt x="47" y="126"/>
                  </a:cubicBezTo>
                  <a:cubicBezTo>
                    <a:pt x="47" y="121"/>
                    <a:pt x="47" y="118"/>
                    <a:pt x="48" y="113"/>
                  </a:cubicBezTo>
                  <a:cubicBezTo>
                    <a:pt x="48" y="111"/>
                    <a:pt x="48" y="97"/>
                    <a:pt x="48" y="95"/>
                  </a:cubicBezTo>
                  <a:cubicBezTo>
                    <a:pt x="48" y="93"/>
                    <a:pt x="48" y="90"/>
                    <a:pt x="48" y="88"/>
                  </a:cubicBezTo>
                  <a:cubicBezTo>
                    <a:pt x="48" y="84"/>
                    <a:pt x="48" y="80"/>
                    <a:pt x="47" y="76"/>
                  </a:cubicBezTo>
                  <a:cubicBezTo>
                    <a:pt x="46" y="72"/>
                    <a:pt x="43" y="58"/>
                    <a:pt x="43" y="55"/>
                  </a:cubicBezTo>
                  <a:cubicBezTo>
                    <a:pt x="42" y="54"/>
                    <a:pt x="42" y="52"/>
                    <a:pt x="42" y="51"/>
                  </a:cubicBezTo>
                  <a:cubicBezTo>
                    <a:pt x="42" y="49"/>
                    <a:pt x="41" y="35"/>
                    <a:pt x="40" y="33"/>
                  </a:cubicBezTo>
                  <a:cubicBezTo>
                    <a:pt x="40" y="30"/>
                    <a:pt x="39" y="27"/>
                    <a:pt x="38" y="25"/>
                  </a:cubicBezTo>
                  <a:cubicBezTo>
                    <a:pt x="38" y="24"/>
                    <a:pt x="34" y="7"/>
                    <a:pt x="34" y="7"/>
                  </a:cubicBezTo>
                  <a:cubicBezTo>
                    <a:pt x="33" y="4"/>
                    <a:pt x="32" y="4"/>
                    <a:pt x="31" y="2"/>
                  </a:cubicBezTo>
                  <a:cubicBezTo>
                    <a:pt x="30" y="2"/>
                    <a:pt x="30" y="1"/>
                    <a:pt x="29" y="0"/>
                  </a:cubicBezTo>
                  <a:cubicBezTo>
                    <a:pt x="29" y="0"/>
                    <a:pt x="26" y="0"/>
                    <a:pt x="25" y="2"/>
                  </a:cubicBezTo>
                  <a:cubicBezTo>
                    <a:pt x="24" y="4"/>
                    <a:pt x="24" y="6"/>
                    <a:pt x="23" y="8"/>
                  </a:cubicBezTo>
                  <a:cubicBezTo>
                    <a:pt x="22" y="11"/>
                    <a:pt x="14" y="31"/>
                    <a:pt x="13" y="37"/>
                  </a:cubicBezTo>
                  <a:cubicBezTo>
                    <a:pt x="11" y="45"/>
                    <a:pt x="10" y="50"/>
                    <a:pt x="8" y="55"/>
                  </a:cubicBezTo>
                  <a:cubicBezTo>
                    <a:pt x="6" y="59"/>
                    <a:pt x="4" y="62"/>
                    <a:pt x="3" y="69"/>
                  </a:cubicBezTo>
                  <a:cubicBezTo>
                    <a:pt x="2" y="72"/>
                    <a:pt x="1" y="126"/>
                    <a:pt x="0" y="13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69" name="Freeform 381">
              <a:extLst>
                <a:ext uri="{FF2B5EF4-FFF2-40B4-BE49-F238E27FC236}">
                  <a16:creationId xmlns:a16="http://schemas.microsoft.com/office/drawing/2014/main" id="{DCB12CE5-4CE6-4339-BDF9-F94178AC0E42}"/>
                </a:ext>
              </a:extLst>
            </p:cNvPr>
            <p:cNvSpPr>
              <a:spLocks/>
            </p:cNvSpPr>
            <p:nvPr/>
          </p:nvSpPr>
          <p:spPr bwMode="auto">
            <a:xfrm>
              <a:off x="8775701" y="2054225"/>
              <a:ext cx="193675" cy="738188"/>
            </a:xfrm>
            <a:custGeom>
              <a:avLst/>
              <a:gdLst>
                <a:gd name="T0" fmla="*/ 0 w 49"/>
                <a:gd name="T1" fmla="*/ 130 h 186"/>
                <a:gd name="T2" fmla="*/ 0 w 49"/>
                <a:gd name="T3" fmla="*/ 141 h 186"/>
                <a:gd name="T4" fmla="*/ 4 w 49"/>
                <a:gd name="T5" fmla="*/ 161 h 186"/>
                <a:gd name="T6" fmla="*/ 7 w 49"/>
                <a:gd name="T7" fmla="*/ 171 h 186"/>
                <a:gd name="T8" fmla="*/ 12 w 49"/>
                <a:gd name="T9" fmla="*/ 182 h 186"/>
                <a:gd name="T10" fmla="*/ 29 w 49"/>
                <a:gd name="T11" fmla="*/ 185 h 186"/>
                <a:gd name="T12" fmla="*/ 43 w 49"/>
                <a:gd name="T13" fmla="*/ 176 h 186"/>
                <a:gd name="T14" fmla="*/ 48 w 49"/>
                <a:gd name="T15" fmla="*/ 164 h 186"/>
                <a:gd name="T16" fmla="*/ 49 w 49"/>
                <a:gd name="T17" fmla="*/ 152 h 186"/>
                <a:gd name="T18" fmla="*/ 48 w 49"/>
                <a:gd name="T19" fmla="*/ 139 h 186"/>
                <a:gd name="T20" fmla="*/ 47 w 49"/>
                <a:gd name="T21" fmla="*/ 126 h 186"/>
                <a:gd name="T22" fmla="*/ 48 w 49"/>
                <a:gd name="T23" fmla="*/ 113 h 186"/>
                <a:gd name="T24" fmla="*/ 48 w 49"/>
                <a:gd name="T25" fmla="*/ 95 h 186"/>
                <a:gd name="T26" fmla="*/ 48 w 49"/>
                <a:gd name="T27" fmla="*/ 88 h 186"/>
                <a:gd name="T28" fmla="*/ 47 w 49"/>
                <a:gd name="T29" fmla="*/ 76 h 186"/>
                <a:gd name="T30" fmla="*/ 43 w 49"/>
                <a:gd name="T31" fmla="*/ 55 h 186"/>
                <a:gd name="T32" fmla="*/ 42 w 49"/>
                <a:gd name="T33" fmla="*/ 51 h 186"/>
                <a:gd name="T34" fmla="*/ 40 w 49"/>
                <a:gd name="T35" fmla="*/ 33 h 186"/>
                <a:gd name="T36" fmla="*/ 38 w 49"/>
                <a:gd name="T37" fmla="*/ 25 h 186"/>
                <a:gd name="T38" fmla="*/ 34 w 49"/>
                <a:gd name="T39" fmla="*/ 7 h 186"/>
                <a:gd name="T40" fmla="*/ 31 w 49"/>
                <a:gd name="T41" fmla="*/ 2 h 186"/>
                <a:gd name="T42" fmla="*/ 29 w 49"/>
                <a:gd name="T43" fmla="*/ 0 h 186"/>
                <a:gd name="T44" fmla="*/ 25 w 49"/>
                <a:gd name="T45" fmla="*/ 2 h 186"/>
                <a:gd name="T46" fmla="*/ 23 w 49"/>
                <a:gd name="T47" fmla="*/ 8 h 186"/>
                <a:gd name="T48" fmla="*/ 13 w 49"/>
                <a:gd name="T49" fmla="*/ 37 h 186"/>
                <a:gd name="T50" fmla="*/ 8 w 49"/>
                <a:gd name="T51" fmla="*/ 55 h 186"/>
                <a:gd name="T52" fmla="*/ 3 w 49"/>
                <a:gd name="T53" fmla="*/ 69 h 186"/>
                <a:gd name="T54" fmla="*/ 0 w 49"/>
                <a:gd name="T55" fmla="*/ 13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 h="186">
                  <a:moveTo>
                    <a:pt x="0" y="130"/>
                  </a:moveTo>
                  <a:cubicBezTo>
                    <a:pt x="0" y="134"/>
                    <a:pt x="0" y="137"/>
                    <a:pt x="0" y="141"/>
                  </a:cubicBezTo>
                  <a:cubicBezTo>
                    <a:pt x="1" y="149"/>
                    <a:pt x="2" y="155"/>
                    <a:pt x="4" y="161"/>
                  </a:cubicBezTo>
                  <a:cubicBezTo>
                    <a:pt x="5" y="164"/>
                    <a:pt x="6" y="167"/>
                    <a:pt x="7" y="171"/>
                  </a:cubicBezTo>
                  <a:cubicBezTo>
                    <a:pt x="8" y="173"/>
                    <a:pt x="11" y="182"/>
                    <a:pt x="12" y="182"/>
                  </a:cubicBezTo>
                  <a:cubicBezTo>
                    <a:pt x="13" y="182"/>
                    <a:pt x="27" y="186"/>
                    <a:pt x="29" y="185"/>
                  </a:cubicBezTo>
                  <a:cubicBezTo>
                    <a:pt x="30" y="185"/>
                    <a:pt x="42" y="177"/>
                    <a:pt x="43" y="176"/>
                  </a:cubicBezTo>
                  <a:cubicBezTo>
                    <a:pt x="44" y="175"/>
                    <a:pt x="48" y="168"/>
                    <a:pt x="48" y="164"/>
                  </a:cubicBezTo>
                  <a:cubicBezTo>
                    <a:pt x="49" y="160"/>
                    <a:pt x="49" y="156"/>
                    <a:pt x="49" y="152"/>
                  </a:cubicBezTo>
                  <a:cubicBezTo>
                    <a:pt x="49" y="147"/>
                    <a:pt x="48" y="143"/>
                    <a:pt x="48" y="139"/>
                  </a:cubicBezTo>
                  <a:cubicBezTo>
                    <a:pt x="48" y="134"/>
                    <a:pt x="47" y="131"/>
                    <a:pt x="47" y="126"/>
                  </a:cubicBezTo>
                  <a:cubicBezTo>
                    <a:pt x="47" y="121"/>
                    <a:pt x="47" y="118"/>
                    <a:pt x="48" y="113"/>
                  </a:cubicBezTo>
                  <a:cubicBezTo>
                    <a:pt x="48" y="111"/>
                    <a:pt x="48" y="97"/>
                    <a:pt x="48" y="95"/>
                  </a:cubicBezTo>
                  <a:cubicBezTo>
                    <a:pt x="48" y="93"/>
                    <a:pt x="48" y="90"/>
                    <a:pt x="48" y="88"/>
                  </a:cubicBezTo>
                  <a:cubicBezTo>
                    <a:pt x="48" y="84"/>
                    <a:pt x="48" y="80"/>
                    <a:pt x="47" y="76"/>
                  </a:cubicBezTo>
                  <a:cubicBezTo>
                    <a:pt x="46" y="72"/>
                    <a:pt x="43" y="58"/>
                    <a:pt x="43" y="55"/>
                  </a:cubicBezTo>
                  <a:cubicBezTo>
                    <a:pt x="42" y="54"/>
                    <a:pt x="42" y="52"/>
                    <a:pt x="42" y="51"/>
                  </a:cubicBezTo>
                  <a:cubicBezTo>
                    <a:pt x="42" y="49"/>
                    <a:pt x="41" y="35"/>
                    <a:pt x="40" y="33"/>
                  </a:cubicBezTo>
                  <a:cubicBezTo>
                    <a:pt x="40" y="30"/>
                    <a:pt x="39" y="27"/>
                    <a:pt x="38" y="25"/>
                  </a:cubicBezTo>
                  <a:cubicBezTo>
                    <a:pt x="38" y="24"/>
                    <a:pt x="34" y="7"/>
                    <a:pt x="34" y="7"/>
                  </a:cubicBezTo>
                  <a:cubicBezTo>
                    <a:pt x="33" y="4"/>
                    <a:pt x="32" y="4"/>
                    <a:pt x="31" y="2"/>
                  </a:cubicBezTo>
                  <a:cubicBezTo>
                    <a:pt x="30" y="2"/>
                    <a:pt x="30" y="1"/>
                    <a:pt x="29" y="0"/>
                  </a:cubicBezTo>
                  <a:cubicBezTo>
                    <a:pt x="29" y="0"/>
                    <a:pt x="26" y="0"/>
                    <a:pt x="25" y="2"/>
                  </a:cubicBezTo>
                  <a:cubicBezTo>
                    <a:pt x="24" y="4"/>
                    <a:pt x="24" y="6"/>
                    <a:pt x="23" y="8"/>
                  </a:cubicBezTo>
                  <a:cubicBezTo>
                    <a:pt x="22" y="11"/>
                    <a:pt x="14" y="31"/>
                    <a:pt x="13" y="37"/>
                  </a:cubicBezTo>
                  <a:cubicBezTo>
                    <a:pt x="11" y="45"/>
                    <a:pt x="10" y="50"/>
                    <a:pt x="8" y="55"/>
                  </a:cubicBezTo>
                  <a:cubicBezTo>
                    <a:pt x="6" y="59"/>
                    <a:pt x="4" y="62"/>
                    <a:pt x="3" y="69"/>
                  </a:cubicBezTo>
                  <a:cubicBezTo>
                    <a:pt x="2" y="72"/>
                    <a:pt x="1" y="126"/>
                    <a:pt x="0" y="13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70" name="Freeform 382">
              <a:extLst>
                <a:ext uri="{FF2B5EF4-FFF2-40B4-BE49-F238E27FC236}">
                  <a16:creationId xmlns:a16="http://schemas.microsoft.com/office/drawing/2014/main" id="{982990C4-A6BE-4DA7-946D-569186E2372D}"/>
                </a:ext>
              </a:extLst>
            </p:cNvPr>
            <p:cNvSpPr>
              <a:spLocks/>
            </p:cNvSpPr>
            <p:nvPr/>
          </p:nvSpPr>
          <p:spPr bwMode="auto">
            <a:xfrm>
              <a:off x="8432801" y="2795588"/>
              <a:ext cx="322263" cy="211138"/>
            </a:xfrm>
            <a:custGeom>
              <a:avLst/>
              <a:gdLst>
                <a:gd name="T0" fmla="*/ 18 w 81"/>
                <a:gd name="T1" fmla="*/ 0 h 53"/>
                <a:gd name="T2" fmla="*/ 81 w 81"/>
                <a:gd name="T3" fmla="*/ 25 h 53"/>
                <a:gd name="T4" fmla="*/ 80 w 81"/>
                <a:gd name="T5" fmla="*/ 27 h 53"/>
                <a:gd name="T6" fmla="*/ 69 w 81"/>
                <a:gd name="T7" fmla="*/ 30 h 53"/>
                <a:gd name="T8" fmla="*/ 67 w 81"/>
                <a:gd name="T9" fmla="*/ 46 h 53"/>
                <a:gd name="T10" fmla="*/ 73 w 81"/>
                <a:gd name="T11" fmla="*/ 50 h 53"/>
                <a:gd name="T12" fmla="*/ 72 w 81"/>
                <a:gd name="T13" fmla="*/ 53 h 53"/>
                <a:gd name="T14" fmla="*/ 8 w 81"/>
                <a:gd name="T15" fmla="*/ 25 h 53"/>
                <a:gd name="T16" fmla="*/ 18 w 81"/>
                <a:gd name="T17"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53">
                  <a:moveTo>
                    <a:pt x="18" y="0"/>
                  </a:moveTo>
                  <a:cubicBezTo>
                    <a:pt x="81" y="25"/>
                    <a:pt x="81" y="25"/>
                    <a:pt x="81" y="25"/>
                  </a:cubicBezTo>
                  <a:cubicBezTo>
                    <a:pt x="80" y="27"/>
                    <a:pt x="80" y="27"/>
                    <a:pt x="80" y="27"/>
                  </a:cubicBezTo>
                  <a:cubicBezTo>
                    <a:pt x="77" y="26"/>
                    <a:pt x="73" y="26"/>
                    <a:pt x="69" y="30"/>
                  </a:cubicBezTo>
                  <a:cubicBezTo>
                    <a:pt x="64" y="35"/>
                    <a:pt x="63" y="41"/>
                    <a:pt x="67" y="46"/>
                  </a:cubicBezTo>
                  <a:cubicBezTo>
                    <a:pt x="69" y="48"/>
                    <a:pt x="71" y="50"/>
                    <a:pt x="73" y="50"/>
                  </a:cubicBezTo>
                  <a:cubicBezTo>
                    <a:pt x="72" y="53"/>
                    <a:pt x="72" y="53"/>
                    <a:pt x="72" y="53"/>
                  </a:cubicBezTo>
                  <a:cubicBezTo>
                    <a:pt x="8" y="25"/>
                    <a:pt x="8" y="25"/>
                    <a:pt x="8" y="25"/>
                  </a:cubicBezTo>
                  <a:cubicBezTo>
                    <a:pt x="0" y="17"/>
                    <a:pt x="3" y="3"/>
                    <a:pt x="18" y="0"/>
                  </a:cubicBez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71" name="Freeform 383">
              <a:extLst>
                <a:ext uri="{FF2B5EF4-FFF2-40B4-BE49-F238E27FC236}">
                  <a16:creationId xmlns:a16="http://schemas.microsoft.com/office/drawing/2014/main" id="{C3A54D83-F78C-460E-BB58-5624F36BBA4D}"/>
                </a:ext>
              </a:extLst>
            </p:cNvPr>
            <p:cNvSpPr>
              <a:spLocks/>
            </p:cNvSpPr>
            <p:nvPr/>
          </p:nvSpPr>
          <p:spPr bwMode="auto">
            <a:xfrm>
              <a:off x="8667751" y="2887663"/>
              <a:ext cx="131763" cy="130175"/>
            </a:xfrm>
            <a:custGeom>
              <a:avLst/>
              <a:gdLst>
                <a:gd name="T0" fmla="*/ 6 w 33"/>
                <a:gd name="T1" fmla="*/ 26 h 33"/>
                <a:gd name="T2" fmla="*/ 28 w 33"/>
                <a:gd name="T3" fmla="*/ 25 h 33"/>
                <a:gd name="T4" fmla="*/ 33 w 33"/>
                <a:gd name="T5" fmla="*/ 15 h 33"/>
                <a:gd name="T6" fmla="*/ 25 w 33"/>
                <a:gd name="T7" fmla="*/ 4 h 33"/>
                <a:gd name="T8" fmla="*/ 8 w 33"/>
                <a:gd name="T9" fmla="*/ 5 h 33"/>
                <a:gd name="T10" fmla="*/ 6 w 33"/>
                <a:gd name="T11" fmla="*/ 26 h 33"/>
              </a:gdLst>
              <a:ahLst/>
              <a:cxnLst>
                <a:cxn ang="0">
                  <a:pos x="T0" y="T1"/>
                </a:cxn>
                <a:cxn ang="0">
                  <a:pos x="T2" y="T3"/>
                </a:cxn>
                <a:cxn ang="0">
                  <a:pos x="T4" y="T5"/>
                </a:cxn>
                <a:cxn ang="0">
                  <a:pos x="T6" y="T7"/>
                </a:cxn>
                <a:cxn ang="0">
                  <a:pos x="T8" y="T9"/>
                </a:cxn>
                <a:cxn ang="0">
                  <a:pos x="T10" y="T11"/>
                </a:cxn>
              </a:cxnLst>
              <a:rect l="0" t="0" r="r" b="b"/>
              <a:pathLst>
                <a:path w="33" h="33">
                  <a:moveTo>
                    <a:pt x="6" y="26"/>
                  </a:moveTo>
                  <a:cubicBezTo>
                    <a:pt x="12" y="33"/>
                    <a:pt x="22" y="32"/>
                    <a:pt x="28" y="25"/>
                  </a:cubicBezTo>
                  <a:cubicBezTo>
                    <a:pt x="31" y="23"/>
                    <a:pt x="33" y="19"/>
                    <a:pt x="33" y="15"/>
                  </a:cubicBezTo>
                  <a:cubicBezTo>
                    <a:pt x="32" y="11"/>
                    <a:pt x="25" y="4"/>
                    <a:pt x="25" y="4"/>
                  </a:cubicBezTo>
                  <a:cubicBezTo>
                    <a:pt x="21" y="0"/>
                    <a:pt x="13" y="0"/>
                    <a:pt x="8" y="5"/>
                  </a:cubicBezTo>
                  <a:cubicBezTo>
                    <a:pt x="1" y="11"/>
                    <a:pt x="0" y="20"/>
                    <a:pt x="6" y="26"/>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72" name="Freeform 384">
              <a:extLst>
                <a:ext uri="{FF2B5EF4-FFF2-40B4-BE49-F238E27FC236}">
                  <a16:creationId xmlns:a16="http://schemas.microsoft.com/office/drawing/2014/main" id="{37BB3444-B56D-4C0E-8987-6595D567657B}"/>
                </a:ext>
              </a:extLst>
            </p:cNvPr>
            <p:cNvSpPr>
              <a:spLocks/>
            </p:cNvSpPr>
            <p:nvPr/>
          </p:nvSpPr>
          <p:spPr bwMode="auto">
            <a:xfrm>
              <a:off x="8667751" y="2887663"/>
              <a:ext cx="131763" cy="130175"/>
            </a:xfrm>
            <a:custGeom>
              <a:avLst/>
              <a:gdLst>
                <a:gd name="T0" fmla="*/ 6 w 33"/>
                <a:gd name="T1" fmla="*/ 26 h 33"/>
                <a:gd name="T2" fmla="*/ 28 w 33"/>
                <a:gd name="T3" fmla="*/ 25 h 33"/>
                <a:gd name="T4" fmla="*/ 33 w 33"/>
                <a:gd name="T5" fmla="*/ 15 h 33"/>
                <a:gd name="T6" fmla="*/ 25 w 33"/>
                <a:gd name="T7" fmla="*/ 4 h 33"/>
                <a:gd name="T8" fmla="*/ 8 w 33"/>
                <a:gd name="T9" fmla="*/ 5 h 33"/>
                <a:gd name="T10" fmla="*/ 6 w 33"/>
                <a:gd name="T11" fmla="*/ 26 h 33"/>
              </a:gdLst>
              <a:ahLst/>
              <a:cxnLst>
                <a:cxn ang="0">
                  <a:pos x="T0" y="T1"/>
                </a:cxn>
                <a:cxn ang="0">
                  <a:pos x="T2" y="T3"/>
                </a:cxn>
                <a:cxn ang="0">
                  <a:pos x="T4" y="T5"/>
                </a:cxn>
                <a:cxn ang="0">
                  <a:pos x="T6" y="T7"/>
                </a:cxn>
                <a:cxn ang="0">
                  <a:pos x="T8" y="T9"/>
                </a:cxn>
                <a:cxn ang="0">
                  <a:pos x="T10" y="T11"/>
                </a:cxn>
              </a:cxnLst>
              <a:rect l="0" t="0" r="r" b="b"/>
              <a:pathLst>
                <a:path w="33" h="33">
                  <a:moveTo>
                    <a:pt x="6" y="26"/>
                  </a:moveTo>
                  <a:cubicBezTo>
                    <a:pt x="12" y="33"/>
                    <a:pt x="22" y="32"/>
                    <a:pt x="28" y="25"/>
                  </a:cubicBezTo>
                  <a:cubicBezTo>
                    <a:pt x="31" y="23"/>
                    <a:pt x="33" y="19"/>
                    <a:pt x="33" y="15"/>
                  </a:cubicBezTo>
                  <a:cubicBezTo>
                    <a:pt x="32" y="11"/>
                    <a:pt x="25" y="4"/>
                    <a:pt x="25" y="4"/>
                  </a:cubicBezTo>
                  <a:cubicBezTo>
                    <a:pt x="21" y="0"/>
                    <a:pt x="13" y="0"/>
                    <a:pt x="8" y="5"/>
                  </a:cubicBezTo>
                  <a:cubicBezTo>
                    <a:pt x="1" y="11"/>
                    <a:pt x="0" y="20"/>
                    <a:pt x="6" y="26"/>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73" name="Freeform 385">
              <a:extLst>
                <a:ext uri="{FF2B5EF4-FFF2-40B4-BE49-F238E27FC236}">
                  <a16:creationId xmlns:a16="http://schemas.microsoft.com/office/drawing/2014/main" id="{D9C4D4D1-EDB7-460C-A050-E67E0F4787A4}"/>
                </a:ext>
              </a:extLst>
            </p:cNvPr>
            <p:cNvSpPr>
              <a:spLocks/>
            </p:cNvSpPr>
            <p:nvPr/>
          </p:nvSpPr>
          <p:spPr bwMode="auto">
            <a:xfrm>
              <a:off x="8683626" y="2874963"/>
              <a:ext cx="103188" cy="127000"/>
            </a:xfrm>
            <a:custGeom>
              <a:avLst/>
              <a:gdLst>
                <a:gd name="T0" fmla="*/ 4 w 26"/>
                <a:gd name="T1" fmla="*/ 27 h 32"/>
                <a:gd name="T2" fmla="*/ 6 w 26"/>
                <a:gd name="T3" fmla="*/ 10 h 32"/>
                <a:gd name="T4" fmla="*/ 26 w 26"/>
                <a:gd name="T5" fmla="*/ 20 h 32"/>
                <a:gd name="T6" fmla="*/ 21 w 26"/>
                <a:gd name="T7" fmla="*/ 27 h 32"/>
                <a:gd name="T8" fmla="*/ 4 w 26"/>
                <a:gd name="T9" fmla="*/ 27 h 32"/>
              </a:gdLst>
              <a:ahLst/>
              <a:cxnLst>
                <a:cxn ang="0">
                  <a:pos x="T0" y="T1"/>
                </a:cxn>
                <a:cxn ang="0">
                  <a:pos x="T2" y="T3"/>
                </a:cxn>
                <a:cxn ang="0">
                  <a:pos x="T4" y="T5"/>
                </a:cxn>
                <a:cxn ang="0">
                  <a:pos x="T6" y="T7"/>
                </a:cxn>
                <a:cxn ang="0">
                  <a:pos x="T8" y="T9"/>
                </a:cxn>
              </a:cxnLst>
              <a:rect l="0" t="0" r="r" b="b"/>
              <a:pathLst>
                <a:path w="26" h="32">
                  <a:moveTo>
                    <a:pt x="4" y="27"/>
                  </a:moveTo>
                  <a:cubicBezTo>
                    <a:pt x="0" y="22"/>
                    <a:pt x="1" y="15"/>
                    <a:pt x="6" y="10"/>
                  </a:cubicBezTo>
                  <a:cubicBezTo>
                    <a:pt x="17" y="0"/>
                    <a:pt x="26" y="16"/>
                    <a:pt x="26" y="20"/>
                  </a:cubicBezTo>
                  <a:cubicBezTo>
                    <a:pt x="25" y="22"/>
                    <a:pt x="24" y="25"/>
                    <a:pt x="21" y="27"/>
                  </a:cubicBezTo>
                  <a:cubicBezTo>
                    <a:pt x="16" y="32"/>
                    <a:pt x="9" y="32"/>
                    <a:pt x="4" y="2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74" name="Freeform 386">
              <a:extLst>
                <a:ext uri="{FF2B5EF4-FFF2-40B4-BE49-F238E27FC236}">
                  <a16:creationId xmlns:a16="http://schemas.microsoft.com/office/drawing/2014/main" id="{3497A856-2445-48C4-82D4-36B2AE952B5D}"/>
                </a:ext>
              </a:extLst>
            </p:cNvPr>
            <p:cNvSpPr>
              <a:spLocks/>
            </p:cNvSpPr>
            <p:nvPr/>
          </p:nvSpPr>
          <p:spPr bwMode="auto">
            <a:xfrm>
              <a:off x="8683626" y="2874963"/>
              <a:ext cx="103188" cy="127000"/>
            </a:xfrm>
            <a:custGeom>
              <a:avLst/>
              <a:gdLst>
                <a:gd name="T0" fmla="*/ 4 w 26"/>
                <a:gd name="T1" fmla="*/ 27 h 32"/>
                <a:gd name="T2" fmla="*/ 6 w 26"/>
                <a:gd name="T3" fmla="*/ 10 h 32"/>
                <a:gd name="T4" fmla="*/ 26 w 26"/>
                <a:gd name="T5" fmla="*/ 20 h 32"/>
                <a:gd name="T6" fmla="*/ 21 w 26"/>
                <a:gd name="T7" fmla="*/ 27 h 32"/>
                <a:gd name="T8" fmla="*/ 4 w 26"/>
                <a:gd name="T9" fmla="*/ 27 h 32"/>
              </a:gdLst>
              <a:ahLst/>
              <a:cxnLst>
                <a:cxn ang="0">
                  <a:pos x="T0" y="T1"/>
                </a:cxn>
                <a:cxn ang="0">
                  <a:pos x="T2" y="T3"/>
                </a:cxn>
                <a:cxn ang="0">
                  <a:pos x="T4" y="T5"/>
                </a:cxn>
                <a:cxn ang="0">
                  <a:pos x="T6" y="T7"/>
                </a:cxn>
                <a:cxn ang="0">
                  <a:pos x="T8" y="T9"/>
                </a:cxn>
              </a:cxnLst>
              <a:rect l="0" t="0" r="r" b="b"/>
              <a:pathLst>
                <a:path w="26" h="32">
                  <a:moveTo>
                    <a:pt x="4" y="27"/>
                  </a:moveTo>
                  <a:cubicBezTo>
                    <a:pt x="0" y="22"/>
                    <a:pt x="1" y="15"/>
                    <a:pt x="6" y="10"/>
                  </a:cubicBezTo>
                  <a:cubicBezTo>
                    <a:pt x="17" y="0"/>
                    <a:pt x="26" y="16"/>
                    <a:pt x="26" y="20"/>
                  </a:cubicBezTo>
                  <a:cubicBezTo>
                    <a:pt x="25" y="22"/>
                    <a:pt x="24" y="25"/>
                    <a:pt x="21" y="27"/>
                  </a:cubicBezTo>
                  <a:cubicBezTo>
                    <a:pt x="16" y="32"/>
                    <a:pt x="9" y="32"/>
                    <a:pt x="4" y="2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75" name="Freeform 387">
              <a:extLst>
                <a:ext uri="{FF2B5EF4-FFF2-40B4-BE49-F238E27FC236}">
                  <a16:creationId xmlns:a16="http://schemas.microsoft.com/office/drawing/2014/main" id="{7ACF1406-B53F-477C-BD78-8727148D803E}"/>
                </a:ext>
              </a:extLst>
            </p:cNvPr>
            <p:cNvSpPr>
              <a:spLocks/>
            </p:cNvSpPr>
            <p:nvPr/>
          </p:nvSpPr>
          <p:spPr bwMode="auto">
            <a:xfrm>
              <a:off x="8683626" y="2874963"/>
              <a:ext cx="103188" cy="127000"/>
            </a:xfrm>
            <a:custGeom>
              <a:avLst/>
              <a:gdLst>
                <a:gd name="T0" fmla="*/ 4 w 26"/>
                <a:gd name="T1" fmla="*/ 27 h 32"/>
                <a:gd name="T2" fmla="*/ 21 w 26"/>
                <a:gd name="T3" fmla="*/ 27 h 32"/>
                <a:gd name="T4" fmla="*/ 26 w 26"/>
                <a:gd name="T5" fmla="*/ 20 h 32"/>
                <a:gd name="T6" fmla="*/ 6 w 26"/>
                <a:gd name="T7" fmla="*/ 10 h 32"/>
                <a:gd name="T8" fmla="*/ 4 w 26"/>
                <a:gd name="T9" fmla="*/ 27 h 32"/>
              </a:gdLst>
              <a:ahLst/>
              <a:cxnLst>
                <a:cxn ang="0">
                  <a:pos x="T0" y="T1"/>
                </a:cxn>
                <a:cxn ang="0">
                  <a:pos x="T2" y="T3"/>
                </a:cxn>
                <a:cxn ang="0">
                  <a:pos x="T4" y="T5"/>
                </a:cxn>
                <a:cxn ang="0">
                  <a:pos x="T6" y="T7"/>
                </a:cxn>
                <a:cxn ang="0">
                  <a:pos x="T8" y="T9"/>
                </a:cxn>
              </a:cxnLst>
              <a:rect l="0" t="0" r="r" b="b"/>
              <a:pathLst>
                <a:path w="26" h="32">
                  <a:moveTo>
                    <a:pt x="4" y="27"/>
                  </a:moveTo>
                  <a:cubicBezTo>
                    <a:pt x="9" y="32"/>
                    <a:pt x="16" y="32"/>
                    <a:pt x="21" y="27"/>
                  </a:cubicBezTo>
                  <a:cubicBezTo>
                    <a:pt x="24" y="25"/>
                    <a:pt x="25" y="22"/>
                    <a:pt x="26" y="20"/>
                  </a:cubicBezTo>
                  <a:cubicBezTo>
                    <a:pt x="26" y="16"/>
                    <a:pt x="17" y="0"/>
                    <a:pt x="6" y="10"/>
                  </a:cubicBezTo>
                  <a:cubicBezTo>
                    <a:pt x="1" y="15"/>
                    <a:pt x="0" y="22"/>
                    <a:pt x="4" y="27"/>
                  </a:cubicBez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76" name="Freeform 388">
              <a:extLst>
                <a:ext uri="{FF2B5EF4-FFF2-40B4-BE49-F238E27FC236}">
                  <a16:creationId xmlns:a16="http://schemas.microsoft.com/office/drawing/2014/main" id="{706356AB-F94A-4856-80A8-37CA3229501C}"/>
                </a:ext>
              </a:extLst>
            </p:cNvPr>
            <p:cNvSpPr>
              <a:spLocks/>
            </p:cNvSpPr>
            <p:nvPr/>
          </p:nvSpPr>
          <p:spPr bwMode="auto">
            <a:xfrm>
              <a:off x="8699501" y="2898775"/>
              <a:ext cx="71438" cy="84138"/>
            </a:xfrm>
            <a:custGeom>
              <a:avLst/>
              <a:gdLst>
                <a:gd name="T0" fmla="*/ 3 w 18"/>
                <a:gd name="T1" fmla="*/ 18 h 21"/>
                <a:gd name="T2" fmla="*/ 4 w 18"/>
                <a:gd name="T3" fmla="*/ 7 h 21"/>
                <a:gd name="T4" fmla="*/ 18 w 18"/>
                <a:gd name="T5" fmla="*/ 13 h 21"/>
                <a:gd name="T6" fmla="*/ 15 w 18"/>
                <a:gd name="T7" fmla="*/ 18 h 21"/>
                <a:gd name="T8" fmla="*/ 3 w 18"/>
                <a:gd name="T9" fmla="*/ 18 h 21"/>
              </a:gdLst>
              <a:ahLst/>
              <a:cxnLst>
                <a:cxn ang="0">
                  <a:pos x="T0" y="T1"/>
                </a:cxn>
                <a:cxn ang="0">
                  <a:pos x="T2" y="T3"/>
                </a:cxn>
                <a:cxn ang="0">
                  <a:pos x="T4" y="T5"/>
                </a:cxn>
                <a:cxn ang="0">
                  <a:pos x="T6" y="T7"/>
                </a:cxn>
                <a:cxn ang="0">
                  <a:pos x="T8" y="T9"/>
                </a:cxn>
              </a:cxnLst>
              <a:rect l="0" t="0" r="r" b="b"/>
              <a:pathLst>
                <a:path w="18" h="21">
                  <a:moveTo>
                    <a:pt x="3" y="18"/>
                  </a:moveTo>
                  <a:cubicBezTo>
                    <a:pt x="0" y="14"/>
                    <a:pt x="1" y="10"/>
                    <a:pt x="4" y="7"/>
                  </a:cubicBezTo>
                  <a:cubicBezTo>
                    <a:pt x="12" y="0"/>
                    <a:pt x="18" y="11"/>
                    <a:pt x="18" y="13"/>
                  </a:cubicBezTo>
                  <a:cubicBezTo>
                    <a:pt x="17" y="15"/>
                    <a:pt x="16" y="17"/>
                    <a:pt x="15" y="18"/>
                  </a:cubicBezTo>
                  <a:cubicBezTo>
                    <a:pt x="11" y="21"/>
                    <a:pt x="7" y="21"/>
                    <a:pt x="3" y="18"/>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77" name="Freeform 389">
              <a:extLst>
                <a:ext uri="{FF2B5EF4-FFF2-40B4-BE49-F238E27FC236}">
                  <a16:creationId xmlns:a16="http://schemas.microsoft.com/office/drawing/2014/main" id="{2951DF42-7F02-4473-9380-C6A5835605B0}"/>
                </a:ext>
              </a:extLst>
            </p:cNvPr>
            <p:cNvSpPr>
              <a:spLocks/>
            </p:cNvSpPr>
            <p:nvPr/>
          </p:nvSpPr>
          <p:spPr bwMode="auto">
            <a:xfrm>
              <a:off x="8699501" y="2898775"/>
              <a:ext cx="71438" cy="84138"/>
            </a:xfrm>
            <a:custGeom>
              <a:avLst/>
              <a:gdLst>
                <a:gd name="T0" fmla="*/ 3 w 18"/>
                <a:gd name="T1" fmla="*/ 18 h 21"/>
                <a:gd name="T2" fmla="*/ 4 w 18"/>
                <a:gd name="T3" fmla="*/ 7 h 21"/>
                <a:gd name="T4" fmla="*/ 18 w 18"/>
                <a:gd name="T5" fmla="*/ 13 h 21"/>
                <a:gd name="T6" fmla="*/ 15 w 18"/>
                <a:gd name="T7" fmla="*/ 18 h 21"/>
                <a:gd name="T8" fmla="*/ 3 w 18"/>
                <a:gd name="T9" fmla="*/ 18 h 21"/>
              </a:gdLst>
              <a:ahLst/>
              <a:cxnLst>
                <a:cxn ang="0">
                  <a:pos x="T0" y="T1"/>
                </a:cxn>
                <a:cxn ang="0">
                  <a:pos x="T2" y="T3"/>
                </a:cxn>
                <a:cxn ang="0">
                  <a:pos x="T4" y="T5"/>
                </a:cxn>
                <a:cxn ang="0">
                  <a:pos x="T6" y="T7"/>
                </a:cxn>
                <a:cxn ang="0">
                  <a:pos x="T8" y="T9"/>
                </a:cxn>
              </a:cxnLst>
              <a:rect l="0" t="0" r="r" b="b"/>
              <a:pathLst>
                <a:path w="18" h="21">
                  <a:moveTo>
                    <a:pt x="3" y="18"/>
                  </a:moveTo>
                  <a:cubicBezTo>
                    <a:pt x="0" y="14"/>
                    <a:pt x="1" y="10"/>
                    <a:pt x="4" y="7"/>
                  </a:cubicBezTo>
                  <a:cubicBezTo>
                    <a:pt x="12" y="0"/>
                    <a:pt x="18" y="11"/>
                    <a:pt x="18" y="13"/>
                  </a:cubicBezTo>
                  <a:cubicBezTo>
                    <a:pt x="17" y="15"/>
                    <a:pt x="16" y="17"/>
                    <a:pt x="15" y="18"/>
                  </a:cubicBezTo>
                  <a:cubicBezTo>
                    <a:pt x="11" y="21"/>
                    <a:pt x="7" y="21"/>
                    <a:pt x="3" y="18"/>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78" name="Freeform 390">
              <a:extLst>
                <a:ext uri="{FF2B5EF4-FFF2-40B4-BE49-F238E27FC236}">
                  <a16:creationId xmlns:a16="http://schemas.microsoft.com/office/drawing/2014/main" id="{5375FD72-1CE6-445D-A6BC-AB03BE6BFEC3}"/>
                </a:ext>
              </a:extLst>
            </p:cNvPr>
            <p:cNvSpPr>
              <a:spLocks/>
            </p:cNvSpPr>
            <p:nvPr/>
          </p:nvSpPr>
          <p:spPr bwMode="auto">
            <a:xfrm>
              <a:off x="8321676" y="2795588"/>
              <a:ext cx="317500" cy="211138"/>
            </a:xfrm>
            <a:custGeom>
              <a:avLst/>
              <a:gdLst>
                <a:gd name="T0" fmla="*/ 17 w 80"/>
                <a:gd name="T1" fmla="*/ 0 h 53"/>
                <a:gd name="T2" fmla="*/ 80 w 80"/>
                <a:gd name="T3" fmla="*/ 24 h 53"/>
                <a:gd name="T4" fmla="*/ 79 w 80"/>
                <a:gd name="T5" fmla="*/ 27 h 53"/>
                <a:gd name="T6" fmla="*/ 68 w 80"/>
                <a:gd name="T7" fmla="*/ 30 h 53"/>
                <a:gd name="T8" fmla="*/ 67 w 80"/>
                <a:gd name="T9" fmla="*/ 46 h 53"/>
                <a:gd name="T10" fmla="*/ 72 w 80"/>
                <a:gd name="T11" fmla="*/ 50 h 53"/>
                <a:gd name="T12" fmla="*/ 71 w 80"/>
                <a:gd name="T13" fmla="*/ 53 h 53"/>
                <a:gd name="T14" fmla="*/ 7 w 80"/>
                <a:gd name="T15" fmla="*/ 24 h 53"/>
                <a:gd name="T16" fmla="*/ 17 w 80"/>
                <a:gd name="T17"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53">
                  <a:moveTo>
                    <a:pt x="17" y="0"/>
                  </a:moveTo>
                  <a:cubicBezTo>
                    <a:pt x="80" y="24"/>
                    <a:pt x="80" y="24"/>
                    <a:pt x="80" y="24"/>
                  </a:cubicBezTo>
                  <a:cubicBezTo>
                    <a:pt x="79" y="27"/>
                    <a:pt x="79" y="27"/>
                    <a:pt x="79" y="27"/>
                  </a:cubicBezTo>
                  <a:cubicBezTo>
                    <a:pt x="76" y="26"/>
                    <a:pt x="72" y="26"/>
                    <a:pt x="68" y="30"/>
                  </a:cubicBezTo>
                  <a:cubicBezTo>
                    <a:pt x="63" y="35"/>
                    <a:pt x="62" y="41"/>
                    <a:pt x="67" y="46"/>
                  </a:cubicBezTo>
                  <a:cubicBezTo>
                    <a:pt x="68" y="48"/>
                    <a:pt x="70" y="49"/>
                    <a:pt x="72" y="50"/>
                  </a:cubicBezTo>
                  <a:cubicBezTo>
                    <a:pt x="71" y="53"/>
                    <a:pt x="71" y="53"/>
                    <a:pt x="71" y="53"/>
                  </a:cubicBezTo>
                  <a:cubicBezTo>
                    <a:pt x="7" y="24"/>
                    <a:pt x="7" y="24"/>
                    <a:pt x="7" y="24"/>
                  </a:cubicBezTo>
                  <a:cubicBezTo>
                    <a:pt x="0" y="17"/>
                    <a:pt x="3" y="3"/>
                    <a:pt x="17" y="0"/>
                  </a:cubicBez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79" name="Freeform 391">
              <a:extLst>
                <a:ext uri="{FF2B5EF4-FFF2-40B4-BE49-F238E27FC236}">
                  <a16:creationId xmlns:a16="http://schemas.microsoft.com/office/drawing/2014/main" id="{9D1D0FA0-CE11-4B7C-9F2C-2E21B16798E5}"/>
                </a:ext>
              </a:extLst>
            </p:cNvPr>
            <p:cNvSpPr>
              <a:spLocks/>
            </p:cNvSpPr>
            <p:nvPr/>
          </p:nvSpPr>
          <p:spPr bwMode="auto">
            <a:xfrm>
              <a:off x="8556626" y="2887663"/>
              <a:ext cx="127000" cy="127000"/>
            </a:xfrm>
            <a:custGeom>
              <a:avLst/>
              <a:gdLst>
                <a:gd name="T0" fmla="*/ 6 w 32"/>
                <a:gd name="T1" fmla="*/ 26 h 32"/>
                <a:gd name="T2" fmla="*/ 27 w 32"/>
                <a:gd name="T3" fmla="*/ 25 h 32"/>
                <a:gd name="T4" fmla="*/ 32 w 32"/>
                <a:gd name="T5" fmla="*/ 15 h 32"/>
                <a:gd name="T6" fmla="*/ 24 w 32"/>
                <a:gd name="T7" fmla="*/ 3 h 32"/>
                <a:gd name="T8" fmla="*/ 7 w 32"/>
                <a:gd name="T9" fmla="*/ 5 h 32"/>
                <a:gd name="T10" fmla="*/ 6 w 32"/>
                <a:gd name="T11" fmla="*/ 26 h 32"/>
              </a:gdLst>
              <a:ahLst/>
              <a:cxnLst>
                <a:cxn ang="0">
                  <a:pos x="T0" y="T1"/>
                </a:cxn>
                <a:cxn ang="0">
                  <a:pos x="T2" y="T3"/>
                </a:cxn>
                <a:cxn ang="0">
                  <a:pos x="T4" y="T5"/>
                </a:cxn>
                <a:cxn ang="0">
                  <a:pos x="T6" y="T7"/>
                </a:cxn>
                <a:cxn ang="0">
                  <a:pos x="T8" y="T9"/>
                </a:cxn>
                <a:cxn ang="0">
                  <a:pos x="T10" y="T11"/>
                </a:cxn>
              </a:cxnLst>
              <a:rect l="0" t="0" r="r" b="b"/>
              <a:pathLst>
                <a:path w="32" h="32">
                  <a:moveTo>
                    <a:pt x="6" y="26"/>
                  </a:moveTo>
                  <a:cubicBezTo>
                    <a:pt x="12" y="32"/>
                    <a:pt x="21" y="32"/>
                    <a:pt x="27" y="25"/>
                  </a:cubicBezTo>
                  <a:cubicBezTo>
                    <a:pt x="30" y="22"/>
                    <a:pt x="32" y="19"/>
                    <a:pt x="32" y="15"/>
                  </a:cubicBezTo>
                  <a:cubicBezTo>
                    <a:pt x="32" y="11"/>
                    <a:pt x="25" y="4"/>
                    <a:pt x="24" y="3"/>
                  </a:cubicBezTo>
                  <a:cubicBezTo>
                    <a:pt x="20" y="0"/>
                    <a:pt x="13" y="0"/>
                    <a:pt x="7" y="5"/>
                  </a:cubicBezTo>
                  <a:cubicBezTo>
                    <a:pt x="1" y="11"/>
                    <a:pt x="0" y="20"/>
                    <a:pt x="6" y="26"/>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80" name="Freeform 392">
              <a:extLst>
                <a:ext uri="{FF2B5EF4-FFF2-40B4-BE49-F238E27FC236}">
                  <a16:creationId xmlns:a16="http://schemas.microsoft.com/office/drawing/2014/main" id="{4DCCCE81-4DDC-4D0E-A183-7E1FDB76635D}"/>
                </a:ext>
              </a:extLst>
            </p:cNvPr>
            <p:cNvSpPr>
              <a:spLocks/>
            </p:cNvSpPr>
            <p:nvPr/>
          </p:nvSpPr>
          <p:spPr bwMode="auto">
            <a:xfrm>
              <a:off x="8556626" y="2887663"/>
              <a:ext cx="127000" cy="127000"/>
            </a:xfrm>
            <a:custGeom>
              <a:avLst/>
              <a:gdLst>
                <a:gd name="T0" fmla="*/ 6 w 32"/>
                <a:gd name="T1" fmla="*/ 26 h 32"/>
                <a:gd name="T2" fmla="*/ 27 w 32"/>
                <a:gd name="T3" fmla="*/ 25 h 32"/>
                <a:gd name="T4" fmla="*/ 32 w 32"/>
                <a:gd name="T5" fmla="*/ 15 h 32"/>
                <a:gd name="T6" fmla="*/ 24 w 32"/>
                <a:gd name="T7" fmla="*/ 3 h 32"/>
                <a:gd name="T8" fmla="*/ 7 w 32"/>
                <a:gd name="T9" fmla="*/ 5 h 32"/>
                <a:gd name="T10" fmla="*/ 6 w 32"/>
                <a:gd name="T11" fmla="*/ 26 h 32"/>
              </a:gdLst>
              <a:ahLst/>
              <a:cxnLst>
                <a:cxn ang="0">
                  <a:pos x="T0" y="T1"/>
                </a:cxn>
                <a:cxn ang="0">
                  <a:pos x="T2" y="T3"/>
                </a:cxn>
                <a:cxn ang="0">
                  <a:pos x="T4" y="T5"/>
                </a:cxn>
                <a:cxn ang="0">
                  <a:pos x="T6" y="T7"/>
                </a:cxn>
                <a:cxn ang="0">
                  <a:pos x="T8" y="T9"/>
                </a:cxn>
                <a:cxn ang="0">
                  <a:pos x="T10" y="T11"/>
                </a:cxn>
              </a:cxnLst>
              <a:rect l="0" t="0" r="r" b="b"/>
              <a:pathLst>
                <a:path w="32" h="32">
                  <a:moveTo>
                    <a:pt x="6" y="26"/>
                  </a:moveTo>
                  <a:cubicBezTo>
                    <a:pt x="12" y="32"/>
                    <a:pt x="21" y="32"/>
                    <a:pt x="27" y="25"/>
                  </a:cubicBezTo>
                  <a:cubicBezTo>
                    <a:pt x="30" y="22"/>
                    <a:pt x="32" y="19"/>
                    <a:pt x="32" y="15"/>
                  </a:cubicBezTo>
                  <a:cubicBezTo>
                    <a:pt x="32" y="11"/>
                    <a:pt x="25" y="4"/>
                    <a:pt x="24" y="3"/>
                  </a:cubicBezTo>
                  <a:cubicBezTo>
                    <a:pt x="20" y="0"/>
                    <a:pt x="13" y="0"/>
                    <a:pt x="7" y="5"/>
                  </a:cubicBezTo>
                  <a:cubicBezTo>
                    <a:pt x="1" y="11"/>
                    <a:pt x="0" y="20"/>
                    <a:pt x="6" y="26"/>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81" name="Freeform 393">
              <a:extLst>
                <a:ext uri="{FF2B5EF4-FFF2-40B4-BE49-F238E27FC236}">
                  <a16:creationId xmlns:a16="http://schemas.microsoft.com/office/drawing/2014/main" id="{38DAAD1C-130D-4DD0-9B12-266258435B4D}"/>
                </a:ext>
              </a:extLst>
            </p:cNvPr>
            <p:cNvSpPr>
              <a:spLocks/>
            </p:cNvSpPr>
            <p:nvPr/>
          </p:nvSpPr>
          <p:spPr bwMode="auto">
            <a:xfrm>
              <a:off x="8567738" y="2871788"/>
              <a:ext cx="107950" cy="130175"/>
            </a:xfrm>
            <a:custGeom>
              <a:avLst/>
              <a:gdLst>
                <a:gd name="T0" fmla="*/ 5 w 27"/>
                <a:gd name="T1" fmla="*/ 28 h 33"/>
                <a:gd name="T2" fmla="*/ 6 w 27"/>
                <a:gd name="T3" fmla="*/ 11 h 33"/>
                <a:gd name="T4" fmla="*/ 26 w 27"/>
                <a:gd name="T5" fmla="*/ 20 h 33"/>
                <a:gd name="T6" fmla="*/ 22 w 27"/>
                <a:gd name="T7" fmla="*/ 28 h 33"/>
                <a:gd name="T8" fmla="*/ 5 w 27"/>
                <a:gd name="T9" fmla="*/ 28 h 33"/>
              </a:gdLst>
              <a:ahLst/>
              <a:cxnLst>
                <a:cxn ang="0">
                  <a:pos x="T0" y="T1"/>
                </a:cxn>
                <a:cxn ang="0">
                  <a:pos x="T2" y="T3"/>
                </a:cxn>
                <a:cxn ang="0">
                  <a:pos x="T4" y="T5"/>
                </a:cxn>
                <a:cxn ang="0">
                  <a:pos x="T6" y="T7"/>
                </a:cxn>
                <a:cxn ang="0">
                  <a:pos x="T8" y="T9"/>
                </a:cxn>
              </a:cxnLst>
              <a:rect l="0" t="0" r="r" b="b"/>
              <a:pathLst>
                <a:path w="27" h="33">
                  <a:moveTo>
                    <a:pt x="5" y="28"/>
                  </a:moveTo>
                  <a:cubicBezTo>
                    <a:pt x="0" y="23"/>
                    <a:pt x="1" y="16"/>
                    <a:pt x="6" y="11"/>
                  </a:cubicBezTo>
                  <a:cubicBezTo>
                    <a:pt x="17" y="0"/>
                    <a:pt x="27" y="17"/>
                    <a:pt x="26" y="20"/>
                  </a:cubicBezTo>
                  <a:cubicBezTo>
                    <a:pt x="26" y="23"/>
                    <a:pt x="24" y="26"/>
                    <a:pt x="22" y="28"/>
                  </a:cubicBezTo>
                  <a:cubicBezTo>
                    <a:pt x="16" y="32"/>
                    <a:pt x="9" y="33"/>
                    <a:pt x="5" y="28"/>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82" name="Freeform 394">
              <a:extLst>
                <a:ext uri="{FF2B5EF4-FFF2-40B4-BE49-F238E27FC236}">
                  <a16:creationId xmlns:a16="http://schemas.microsoft.com/office/drawing/2014/main" id="{A576FA30-963C-4D66-A427-101F3881F00B}"/>
                </a:ext>
              </a:extLst>
            </p:cNvPr>
            <p:cNvSpPr>
              <a:spLocks/>
            </p:cNvSpPr>
            <p:nvPr/>
          </p:nvSpPr>
          <p:spPr bwMode="auto">
            <a:xfrm>
              <a:off x="8567738" y="2871788"/>
              <a:ext cx="107950" cy="130175"/>
            </a:xfrm>
            <a:custGeom>
              <a:avLst/>
              <a:gdLst>
                <a:gd name="T0" fmla="*/ 5 w 27"/>
                <a:gd name="T1" fmla="*/ 28 h 33"/>
                <a:gd name="T2" fmla="*/ 6 w 27"/>
                <a:gd name="T3" fmla="*/ 11 h 33"/>
                <a:gd name="T4" fmla="*/ 26 w 27"/>
                <a:gd name="T5" fmla="*/ 20 h 33"/>
                <a:gd name="T6" fmla="*/ 22 w 27"/>
                <a:gd name="T7" fmla="*/ 28 h 33"/>
                <a:gd name="T8" fmla="*/ 5 w 27"/>
                <a:gd name="T9" fmla="*/ 28 h 33"/>
              </a:gdLst>
              <a:ahLst/>
              <a:cxnLst>
                <a:cxn ang="0">
                  <a:pos x="T0" y="T1"/>
                </a:cxn>
                <a:cxn ang="0">
                  <a:pos x="T2" y="T3"/>
                </a:cxn>
                <a:cxn ang="0">
                  <a:pos x="T4" y="T5"/>
                </a:cxn>
                <a:cxn ang="0">
                  <a:pos x="T6" y="T7"/>
                </a:cxn>
                <a:cxn ang="0">
                  <a:pos x="T8" y="T9"/>
                </a:cxn>
              </a:cxnLst>
              <a:rect l="0" t="0" r="r" b="b"/>
              <a:pathLst>
                <a:path w="27" h="33">
                  <a:moveTo>
                    <a:pt x="5" y="28"/>
                  </a:moveTo>
                  <a:cubicBezTo>
                    <a:pt x="0" y="23"/>
                    <a:pt x="1" y="16"/>
                    <a:pt x="6" y="11"/>
                  </a:cubicBezTo>
                  <a:cubicBezTo>
                    <a:pt x="17" y="0"/>
                    <a:pt x="27" y="17"/>
                    <a:pt x="26" y="20"/>
                  </a:cubicBezTo>
                  <a:cubicBezTo>
                    <a:pt x="26" y="23"/>
                    <a:pt x="24" y="26"/>
                    <a:pt x="22" y="28"/>
                  </a:cubicBezTo>
                  <a:cubicBezTo>
                    <a:pt x="16" y="32"/>
                    <a:pt x="9" y="33"/>
                    <a:pt x="5" y="28"/>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83" name="Freeform 395">
              <a:extLst>
                <a:ext uri="{FF2B5EF4-FFF2-40B4-BE49-F238E27FC236}">
                  <a16:creationId xmlns:a16="http://schemas.microsoft.com/office/drawing/2014/main" id="{2DB07DF3-99D2-42F1-8034-CDCA7E61464A}"/>
                </a:ext>
              </a:extLst>
            </p:cNvPr>
            <p:cNvSpPr>
              <a:spLocks/>
            </p:cNvSpPr>
            <p:nvPr/>
          </p:nvSpPr>
          <p:spPr bwMode="auto">
            <a:xfrm>
              <a:off x="8567738" y="2871788"/>
              <a:ext cx="107950" cy="130175"/>
            </a:xfrm>
            <a:custGeom>
              <a:avLst/>
              <a:gdLst>
                <a:gd name="T0" fmla="*/ 5 w 27"/>
                <a:gd name="T1" fmla="*/ 28 h 33"/>
                <a:gd name="T2" fmla="*/ 22 w 27"/>
                <a:gd name="T3" fmla="*/ 28 h 33"/>
                <a:gd name="T4" fmla="*/ 26 w 27"/>
                <a:gd name="T5" fmla="*/ 20 h 33"/>
                <a:gd name="T6" fmla="*/ 6 w 27"/>
                <a:gd name="T7" fmla="*/ 11 h 33"/>
                <a:gd name="T8" fmla="*/ 5 w 27"/>
                <a:gd name="T9" fmla="*/ 28 h 33"/>
              </a:gdLst>
              <a:ahLst/>
              <a:cxnLst>
                <a:cxn ang="0">
                  <a:pos x="T0" y="T1"/>
                </a:cxn>
                <a:cxn ang="0">
                  <a:pos x="T2" y="T3"/>
                </a:cxn>
                <a:cxn ang="0">
                  <a:pos x="T4" y="T5"/>
                </a:cxn>
                <a:cxn ang="0">
                  <a:pos x="T6" y="T7"/>
                </a:cxn>
                <a:cxn ang="0">
                  <a:pos x="T8" y="T9"/>
                </a:cxn>
              </a:cxnLst>
              <a:rect l="0" t="0" r="r" b="b"/>
              <a:pathLst>
                <a:path w="27" h="33">
                  <a:moveTo>
                    <a:pt x="5" y="28"/>
                  </a:moveTo>
                  <a:cubicBezTo>
                    <a:pt x="9" y="33"/>
                    <a:pt x="16" y="32"/>
                    <a:pt x="22" y="28"/>
                  </a:cubicBezTo>
                  <a:cubicBezTo>
                    <a:pt x="24" y="26"/>
                    <a:pt x="26" y="23"/>
                    <a:pt x="26" y="20"/>
                  </a:cubicBezTo>
                  <a:cubicBezTo>
                    <a:pt x="27" y="17"/>
                    <a:pt x="17" y="0"/>
                    <a:pt x="6" y="11"/>
                  </a:cubicBezTo>
                  <a:cubicBezTo>
                    <a:pt x="1" y="16"/>
                    <a:pt x="0" y="23"/>
                    <a:pt x="5" y="28"/>
                  </a:cubicBez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84" name="Freeform 396">
              <a:extLst>
                <a:ext uri="{FF2B5EF4-FFF2-40B4-BE49-F238E27FC236}">
                  <a16:creationId xmlns:a16="http://schemas.microsoft.com/office/drawing/2014/main" id="{52A23DEE-368B-4ADF-A63D-031ADAC3A831}"/>
                </a:ext>
              </a:extLst>
            </p:cNvPr>
            <p:cNvSpPr>
              <a:spLocks/>
            </p:cNvSpPr>
            <p:nvPr/>
          </p:nvSpPr>
          <p:spPr bwMode="auto">
            <a:xfrm>
              <a:off x="8588376" y="2898775"/>
              <a:ext cx="66675" cy="84138"/>
            </a:xfrm>
            <a:custGeom>
              <a:avLst/>
              <a:gdLst>
                <a:gd name="T0" fmla="*/ 3 w 17"/>
                <a:gd name="T1" fmla="*/ 18 h 21"/>
                <a:gd name="T2" fmla="*/ 4 w 17"/>
                <a:gd name="T3" fmla="*/ 7 h 21"/>
                <a:gd name="T4" fmla="*/ 17 w 17"/>
                <a:gd name="T5" fmla="*/ 13 h 21"/>
                <a:gd name="T6" fmla="*/ 14 w 17"/>
                <a:gd name="T7" fmla="*/ 18 h 21"/>
                <a:gd name="T8" fmla="*/ 3 w 17"/>
                <a:gd name="T9" fmla="*/ 18 h 21"/>
              </a:gdLst>
              <a:ahLst/>
              <a:cxnLst>
                <a:cxn ang="0">
                  <a:pos x="T0" y="T1"/>
                </a:cxn>
                <a:cxn ang="0">
                  <a:pos x="T2" y="T3"/>
                </a:cxn>
                <a:cxn ang="0">
                  <a:pos x="T4" y="T5"/>
                </a:cxn>
                <a:cxn ang="0">
                  <a:pos x="T6" y="T7"/>
                </a:cxn>
                <a:cxn ang="0">
                  <a:pos x="T8" y="T9"/>
                </a:cxn>
              </a:cxnLst>
              <a:rect l="0" t="0" r="r" b="b"/>
              <a:pathLst>
                <a:path w="17" h="21">
                  <a:moveTo>
                    <a:pt x="3" y="18"/>
                  </a:moveTo>
                  <a:cubicBezTo>
                    <a:pt x="0" y="14"/>
                    <a:pt x="0" y="10"/>
                    <a:pt x="4" y="7"/>
                  </a:cubicBezTo>
                  <a:cubicBezTo>
                    <a:pt x="11" y="0"/>
                    <a:pt x="17" y="10"/>
                    <a:pt x="17" y="13"/>
                  </a:cubicBezTo>
                  <a:cubicBezTo>
                    <a:pt x="17" y="15"/>
                    <a:pt x="15" y="16"/>
                    <a:pt x="14" y="18"/>
                  </a:cubicBezTo>
                  <a:cubicBezTo>
                    <a:pt x="10" y="21"/>
                    <a:pt x="6" y="21"/>
                    <a:pt x="3" y="18"/>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85" name="Freeform 397">
              <a:extLst>
                <a:ext uri="{FF2B5EF4-FFF2-40B4-BE49-F238E27FC236}">
                  <a16:creationId xmlns:a16="http://schemas.microsoft.com/office/drawing/2014/main" id="{52E685A7-D3F0-4E2D-837B-6E9707B0740E}"/>
                </a:ext>
              </a:extLst>
            </p:cNvPr>
            <p:cNvSpPr>
              <a:spLocks/>
            </p:cNvSpPr>
            <p:nvPr/>
          </p:nvSpPr>
          <p:spPr bwMode="auto">
            <a:xfrm>
              <a:off x="8588376" y="2898775"/>
              <a:ext cx="66675" cy="84138"/>
            </a:xfrm>
            <a:custGeom>
              <a:avLst/>
              <a:gdLst>
                <a:gd name="T0" fmla="*/ 3 w 17"/>
                <a:gd name="T1" fmla="*/ 18 h 21"/>
                <a:gd name="T2" fmla="*/ 4 w 17"/>
                <a:gd name="T3" fmla="*/ 7 h 21"/>
                <a:gd name="T4" fmla="*/ 17 w 17"/>
                <a:gd name="T5" fmla="*/ 13 h 21"/>
                <a:gd name="T6" fmla="*/ 14 w 17"/>
                <a:gd name="T7" fmla="*/ 18 h 21"/>
                <a:gd name="T8" fmla="*/ 3 w 17"/>
                <a:gd name="T9" fmla="*/ 18 h 21"/>
              </a:gdLst>
              <a:ahLst/>
              <a:cxnLst>
                <a:cxn ang="0">
                  <a:pos x="T0" y="T1"/>
                </a:cxn>
                <a:cxn ang="0">
                  <a:pos x="T2" y="T3"/>
                </a:cxn>
                <a:cxn ang="0">
                  <a:pos x="T4" y="T5"/>
                </a:cxn>
                <a:cxn ang="0">
                  <a:pos x="T6" y="T7"/>
                </a:cxn>
                <a:cxn ang="0">
                  <a:pos x="T8" y="T9"/>
                </a:cxn>
              </a:cxnLst>
              <a:rect l="0" t="0" r="r" b="b"/>
              <a:pathLst>
                <a:path w="17" h="21">
                  <a:moveTo>
                    <a:pt x="3" y="18"/>
                  </a:moveTo>
                  <a:cubicBezTo>
                    <a:pt x="0" y="14"/>
                    <a:pt x="0" y="10"/>
                    <a:pt x="4" y="7"/>
                  </a:cubicBezTo>
                  <a:cubicBezTo>
                    <a:pt x="11" y="0"/>
                    <a:pt x="17" y="10"/>
                    <a:pt x="17" y="13"/>
                  </a:cubicBezTo>
                  <a:cubicBezTo>
                    <a:pt x="17" y="15"/>
                    <a:pt x="15" y="16"/>
                    <a:pt x="14" y="18"/>
                  </a:cubicBezTo>
                  <a:cubicBezTo>
                    <a:pt x="10" y="21"/>
                    <a:pt x="6" y="21"/>
                    <a:pt x="3" y="18"/>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86" name="Freeform 398">
              <a:extLst>
                <a:ext uri="{FF2B5EF4-FFF2-40B4-BE49-F238E27FC236}">
                  <a16:creationId xmlns:a16="http://schemas.microsoft.com/office/drawing/2014/main" id="{BAC94528-AF76-4AF5-ABC5-6B64B8C649E6}"/>
                </a:ext>
              </a:extLst>
            </p:cNvPr>
            <p:cNvSpPr>
              <a:spLocks/>
            </p:cNvSpPr>
            <p:nvPr/>
          </p:nvSpPr>
          <p:spPr bwMode="auto">
            <a:xfrm>
              <a:off x="8361363" y="2697163"/>
              <a:ext cx="333375" cy="214313"/>
            </a:xfrm>
            <a:custGeom>
              <a:avLst/>
              <a:gdLst>
                <a:gd name="T0" fmla="*/ 18 w 84"/>
                <a:gd name="T1" fmla="*/ 0 h 54"/>
                <a:gd name="T2" fmla="*/ 84 w 84"/>
                <a:gd name="T3" fmla="*/ 25 h 54"/>
                <a:gd name="T4" fmla="*/ 83 w 84"/>
                <a:gd name="T5" fmla="*/ 28 h 54"/>
                <a:gd name="T6" fmla="*/ 72 w 84"/>
                <a:gd name="T7" fmla="*/ 30 h 54"/>
                <a:gd name="T8" fmla="*/ 70 w 84"/>
                <a:gd name="T9" fmla="*/ 47 h 54"/>
                <a:gd name="T10" fmla="*/ 76 w 84"/>
                <a:gd name="T11" fmla="*/ 51 h 54"/>
                <a:gd name="T12" fmla="*/ 75 w 84"/>
                <a:gd name="T13" fmla="*/ 54 h 54"/>
                <a:gd name="T14" fmla="*/ 8 w 84"/>
                <a:gd name="T15" fmla="*/ 24 h 54"/>
                <a:gd name="T16" fmla="*/ 18 w 84"/>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54">
                  <a:moveTo>
                    <a:pt x="18" y="0"/>
                  </a:moveTo>
                  <a:cubicBezTo>
                    <a:pt x="84" y="25"/>
                    <a:pt x="84" y="25"/>
                    <a:pt x="84" y="25"/>
                  </a:cubicBezTo>
                  <a:cubicBezTo>
                    <a:pt x="83" y="28"/>
                    <a:pt x="83" y="28"/>
                    <a:pt x="83" y="28"/>
                  </a:cubicBezTo>
                  <a:cubicBezTo>
                    <a:pt x="80" y="26"/>
                    <a:pt x="76" y="27"/>
                    <a:pt x="72" y="30"/>
                  </a:cubicBezTo>
                  <a:cubicBezTo>
                    <a:pt x="66" y="35"/>
                    <a:pt x="66" y="42"/>
                    <a:pt x="70" y="47"/>
                  </a:cubicBezTo>
                  <a:cubicBezTo>
                    <a:pt x="72" y="49"/>
                    <a:pt x="74" y="50"/>
                    <a:pt x="76" y="51"/>
                  </a:cubicBezTo>
                  <a:cubicBezTo>
                    <a:pt x="75" y="54"/>
                    <a:pt x="75" y="54"/>
                    <a:pt x="75" y="54"/>
                  </a:cubicBezTo>
                  <a:cubicBezTo>
                    <a:pt x="8" y="24"/>
                    <a:pt x="8" y="24"/>
                    <a:pt x="8" y="24"/>
                  </a:cubicBezTo>
                  <a:cubicBezTo>
                    <a:pt x="0" y="17"/>
                    <a:pt x="3" y="2"/>
                    <a:pt x="18" y="0"/>
                  </a:cubicBez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87" name="Freeform 399">
              <a:extLst>
                <a:ext uri="{FF2B5EF4-FFF2-40B4-BE49-F238E27FC236}">
                  <a16:creationId xmlns:a16="http://schemas.microsoft.com/office/drawing/2014/main" id="{62EB8239-4156-4A2B-B78A-7FB758E8A523}"/>
                </a:ext>
              </a:extLst>
            </p:cNvPr>
            <p:cNvSpPr>
              <a:spLocks/>
            </p:cNvSpPr>
            <p:nvPr/>
          </p:nvSpPr>
          <p:spPr bwMode="auto">
            <a:xfrm>
              <a:off x="8607426" y="2792413"/>
              <a:ext cx="136525" cy="127000"/>
            </a:xfrm>
            <a:custGeom>
              <a:avLst/>
              <a:gdLst>
                <a:gd name="T0" fmla="*/ 6 w 34"/>
                <a:gd name="T1" fmla="*/ 26 h 32"/>
                <a:gd name="T2" fmla="*/ 29 w 34"/>
                <a:gd name="T3" fmla="*/ 25 h 32"/>
                <a:gd name="T4" fmla="*/ 34 w 34"/>
                <a:gd name="T5" fmla="*/ 15 h 32"/>
                <a:gd name="T6" fmla="*/ 26 w 34"/>
                <a:gd name="T7" fmla="*/ 3 h 32"/>
                <a:gd name="T8" fmla="*/ 7 w 34"/>
                <a:gd name="T9" fmla="*/ 5 h 32"/>
                <a:gd name="T10" fmla="*/ 6 w 34"/>
                <a:gd name="T11" fmla="*/ 26 h 32"/>
              </a:gdLst>
              <a:ahLst/>
              <a:cxnLst>
                <a:cxn ang="0">
                  <a:pos x="T0" y="T1"/>
                </a:cxn>
                <a:cxn ang="0">
                  <a:pos x="T2" y="T3"/>
                </a:cxn>
                <a:cxn ang="0">
                  <a:pos x="T4" y="T5"/>
                </a:cxn>
                <a:cxn ang="0">
                  <a:pos x="T6" y="T7"/>
                </a:cxn>
                <a:cxn ang="0">
                  <a:pos x="T8" y="T9"/>
                </a:cxn>
                <a:cxn ang="0">
                  <a:pos x="T10" y="T11"/>
                </a:cxn>
              </a:cxnLst>
              <a:rect l="0" t="0" r="r" b="b"/>
              <a:pathLst>
                <a:path w="34" h="32">
                  <a:moveTo>
                    <a:pt x="6" y="26"/>
                  </a:moveTo>
                  <a:cubicBezTo>
                    <a:pt x="13" y="32"/>
                    <a:pt x="22" y="32"/>
                    <a:pt x="29" y="25"/>
                  </a:cubicBezTo>
                  <a:cubicBezTo>
                    <a:pt x="32" y="22"/>
                    <a:pt x="34" y="19"/>
                    <a:pt x="34" y="15"/>
                  </a:cubicBezTo>
                  <a:cubicBezTo>
                    <a:pt x="33" y="11"/>
                    <a:pt x="26" y="4"/>
                    <a:pt x="26" y="3"/>
                  </a:cubicBezTo>
                  <a:cubicBezTo>
                    <a:pt x="21" y="0"/>
                    <a:pt x="13" y="0"/>
                    <a:pt x="7" y="5"/>
                  </a:cubicBezTo>
                  <a:cubicBezTo>
                    <a:pt x="1" y="11"/>
                    <a:pt x="0" y="20"/>
                    <a:pt x="6" y="26"/>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88" name="Freeform 400">
              <a:extLst>
                <a:ext uri="{FF2B5EF4-FFF2-40B4-BE49-F238E27FC236}">
                  <a16:creationId xmlns:a16="http://schemas.microsoft.com/office/drawing/2014/main" id="{CB233766-47F9-43DF-88A3-0B403439C1BF}"/>
                </a:ext>
              </a:extLst>
            </p:cNvPr>
            <p:cNvSpPr>
              <a:spLocks/>
            </p:cNvSpPr>
            <p:nvPr/>
          </p:nvSpPr>
          <p:spPr bwMode="auto">
            <a:xfrm>
              <a:off x="8607426" y="2792413"/>
              <a:ext cx="136525" cy="127000"/>
            </a:xfrm>
            <a:custGeom>
              <a:avLst/>
              <a:gdLst>
                <a:gd name="T0" fmla="*/ 6 w 34"/>
                <a:gd name="T1" fmla="*/ 26 h 32"/>
                <a:gd name="T2" fmla="*/ 29 w 34"/>
                <a:gd name="T3" fmla="*/ 25 h 32"/>
                <a:gd name="T4" fmla="*/ 34 w 34"/>
                <a:gd name="T5" fmla="*/ 15 h 32"/>
                <a:gd name="T6" fmla="*/ 26 w 34"/>
                <a:gd name="T7" fmla="*/ 3 h 32"/>
                <a:gd name="T8" fmla="*/ 7 w 34"/>
                <a:gd name="T9" fmla="*/ 5 h 32"/>
                <a:gd name="T10" fmla="*/ 6 w 34"/>
                <a:gd name="T11" fmla="*/ 26 h 32"/>
              </a:gdLst>
              <a:ahLst/>
              <a:cxnLst>
                <a:cxn ang="0">
                  <a:pos x="T0" y="T1"/>
                </a:cxn>
                <a:cxn ang="0">
                  <a:pos x="T2" y="T3"/>
                </a:cxn>
                <a:cxn ang="0">
                  <a:pos x="T4" y="T5"/>
                </a:cxn>
                <a:cxn ang="0">
                  <a:pos x="T6" y="T7"/>
                </a:cxn>
                <a:cxn ang="0">
                  <a:pos x="T8" y="T9"/>
                </a:cxn>
                <a:cxn ang="0">
                  <a:pos x="T10" y="T11"/>
                </a:cxn>
              </a:cxnLst>
              <a:rect l="0" t="0" r="r" b="b"/>
              <a:pathLst>
                <a:path w="34" h="32">
                  <a:moveTo>
                    <a:pt x="6" y="26"/>
                  </a:moveTo>
                  <a:cubicBezTo>
                    <a:pt x="13" y="32"/>
                    <a:pt x="22" y="32"/>
                    <a:pt x="29" y="25"/>
                  </a:cubicBezTo>
                  <a:cubicBezTo>
                    <a:pt x="32" y="22"/>
                    <a:pt x="34" y="19"/>
                    <a:pt x="34" y="15"/>
                  </a:cubicBezTo>
                  <a:cubicBezTo>
                    <a:pt x="33" y="11"/>
                    <a:pt x="26" y="4"/>
                    <a:pt x="26" y="3"/>
                  </a:cubicBezTo>
                  <a:cubicBezTo>
                    <a:pt x="21" y="0"/>
                    <a:pt x="13" y="0"/>
                    <a:pt x="7" y="5"/>
                  </a:cubicBezTo>
                  <a:cubicBezTo>
                    <a:pt x="1" y="11"/>
                    <a:pt x="0" y="20"/>
                    <a:pt x="6" y="26"/>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89" name="Freeform 401">
              <a:extLst>
                <a:ext uri="{FF2B5EF4-FFF2-40B4-BE49-F238E27FC236}">
                  <a16:creationId xmlns:a16="http://schemas.microsoft.com/office/drawing/2014/main" id="{9E5D8B3D-7E8E-4B24-A758-5BB91902713E}"/>
                </a:ext>
              </a:extLst>
            </p:cNvPr>
            <p:cNvSpPr>
              <a:spLocks/>
            </p:cNvSpPr>
            <p:nvPr/>
          </p:nvSpPr>
          <p:spPr bwMode="auto">
            <a:xfrm>
              <a:off x="8620126" y="2776538"/>
              <a:ext cx="111125" cy="130175"/>
            </a:xfrm>
            <a:custGeom>
              <a:avLst/>
              <a:gdLst>
                <a:gd name="T0" fmla="*/ 5 w 28"/>
                <a:gd name="T1" fmla="*/ 27 h 33"/>
                <a:gd name="T2" fmla="*/ 7 w 28"/>
                <a:gd name="T3" fmla="*/ 11 h 33"/>
                <a:gd name="T4" fmla="*/ 28 w 28"/>
                <a:gd name="T5" fmla="*/ 20 h 33"/>
                <a:gd name="T6" fmla="*/ 23 w 28"/>
                <a:gd name="T7" fmla="*/ 28 h 33"/>
                <a:gd name="T8" fmla="*/ 5 w 28"/>
                <a:gd name="T9" fmla="*/ 27 h 33"/>
              </a:gdLst>
              <a:ahLst/>
              <a:cxnLst>
                <a:cxn ang="0">
                  <a:pos x="T0" y="T1"/>
                </a:cxn>
                <a:cxn ang="0">
                  <a:pos x="T2" y="T3"/>
                </a:cxn>
                <a:cxn ang="0">
                  <a:pos x="T4" y="T5"/>
                </a:cxn>
                <a:cxn ang="0">
                  <a:pos x="T6" y="T7"/>
                </a:cxn>
                <a:cxn ang="0">
                  <a:pos x="T8" y="T9"/>
                </a:cxn>
              </a:cxnLst>
              <a:rect l="0" t="0" r="r" b="b"/>
              <a:pathLst>
                <a:path w="28" h="33">
                  <a:moveTo>
                    <a:pt x="5" y="27"/>
                  </a:moveTo>
                  <a:cubicBezTo>
                    <a:pt x="0" y="22"/>
                    <a:pt x="1" y="16"/>
                    <a:pt x="7" y="11"/>
                  </a:cubicBezTo>
                  <a:cubicBezTo>
                    <a:pt x="18" y="0"/>
                    <a:pt x="28" y="17"/>
                    <a:pt x="28" y="20"/>
                  </a:cubicBezTo>
                  <a:cubicBezTo>
                    <a:pt x="27" y="23"/>
                    <a:pt x="25" y="26"/>
                    <a:pt x="23" y="28"/>
                  </a:cubicBezTo>
                  <a:cubicBezTo>
                    <a:pt x="18" y="32"/>
                    <a:pt x="10" y="33"/>
                    <a:pt x="5" y="2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90" name="Freeform 402">
              <a:extLst>
                <a:ext uri="{FF2B5EF4-FFF2-40B4-BE49-F238E27FC236}">
                  <a16:creationId xmlns:a16="http://schemas.microsoft.com/office/drawing/2014/main" id="{D9815105-7A4C-4C02-AA8A-255C75701FDC}"/>
                </a:ext>
              </a:extLst>
            </p:cNvPr>
            <p:cNvSpPr>
              <a:spLocks/>
            </p:cNvSpPr>
            <p:nvPr/>
          </p:nvSpPr>
          <p:spPr bwMode="auto">
            <a:xfrm>
              <a:off x="8620126" y="2776538"/>
              <a:ext cx="111125" cy="130175"/>
            </a:xfrm>
            <a:custGeom>
              <a:avLst/>
              <a:gdLst>
                <a:gd name="T0" fmla="*/ 5 w 28"/>
                <a:gd name="T1" fmla="*/ 27 h 33"/>
                <a:gd name="T2" fmla="*/ 7 w 28"/>
                <a:gd name="T3" fmla="*/ 11 h 33"/>
                <a:gd name="T4" fmla="*/ 28 w 28"/>
                <a:gd name="T5" fmla="*/ 20 h 33"/>
                <a:gd name="T6" fmla="*/ 23 w 28"/>
                <a:gd name="T7" fmla="*/ 28 h 33"/>
                <a:gd name="T8" fmla="*/ 5 w 28"/>
                <a:gd name="T9" fmla="*/ 27 h 33"/>
              </a:gdLst>
              <a:ahLst/>
              <a:cxnLst>
                <a:cxn ang="0">
                  <a:pos x="T0" y="T1"/>
                </a:cxn>
                <a:cxn ang="0">
                  <a:pos x="T2" y="T3"/>
                </a:cxn>
                <a:cxn ang="0">
                  <a:pos x="T4" y="T5"/>
                </a:cxn>
                <a:cxn ang="0">
                  <a:pos x="T6" y="T7"/>
                </a:cxn>
                <a:cxn ang="0">
                  <a:pos x="T8" y="T9"/>
                </a:cxn>
              </a:cxnLst>
              <a:rect l="0" t="0" r="r" b="b"/>
              <a:pathLst>
                <a:path w="28" h="33">
                  <a:moveTo>
                    <a:pt x="5" y="27"/>
                  </a:moveTo>
                  <a:cubicBezTo>
                    <a:pt x="0" y="22"/>
                    <a:pt x="1" y="16"/>
                    <a:pt x="7" y="11"/>
                  </a:cubicBezTo>
                  <a:cubicBezTo>
                    <a:pt x="18" y="0"/>
                    <a:pt x="28" y="17"/>
                    <a:pt x="28" y="20"/>
                  </a:cubicBezTo>
                  <a:cubicBezTo>
                    <a:pt x="27" y="23"/>
                    <a:pt x="25" y="26"/>
                    <a:pt x="23" y="28"/>
                  </a:cubicBezTo>
                  <a:cubicBezTo>
                    <a:pt x="18" y="32"/>
                    <a:pt x="10" y="33"/>
                    <a:pt x="5" y="2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91" name="Freeform 403">
              <a:extLst>
                <a:ext uri="{FF2B5EF4-FFF2-40B4-BE49-F238E27FC236}">
                  <a16:creationId xmlns:a16="http://schemas.microsoft.com/office/drawing/2014/main" id="{B49F8B00-F1BA-4DA3-95E7-F134253E31C3}"/>
                </a:ext>
              </a:extLst>
            </p:cNvPr>
            <p:cNvSpPr>
              <a:spLocks/>
            </p:cNvSpPr>
            <p:nvPr/>
          </p:nvSpPr>
          <p:spPr bwMode="auto">
            <a:xfrm>
              <a:off x="8620126" y="2776538"/>
              <a:ext cx="111125" cy="130175"/>
            </a:xfrm>
            <a:custGeom>
              <a:avLst/>
              <a:gdLst>
                <a:gd name="T0" fmla="*/ 5 w 28"/>
                <a:gd name="T1" fmla="*/ 27 h 33"/>
                <a:gd name="T2" fmla="*/ 23 w 28"/>
                <a:gd name="T3" fmla="*/ 28 h 33"/>
                <a:gd name="T4" fmla="*/ 28 w 28"/>
                <a:gd name="T5" fmla="*/ 20 h 33"/>
                <a:gd name="T6" fmla="*/ 7 w 28"/>
                <a:gd name="T7" fmla="*/ 11 h 33"/>
                <a:gd name="T8" fmla="*/ 5 w 28"/>
                <a:gd name="T9" fmla="*/ 27 h 33"/>
              </a:gdLst>
              <a:ahLst/>
              <a:cxnLst>
                <a:cxn ang="0">
                  <a:pos x="T0" y="T1"/>
                </a:cxn>
                <a:cxn ang="0">
                  <a:pos x="T2" y="T3"/>
                </a:cxn>
                <a:cxn ang="0">
                  <a:pos x="T4" y="T5"/>
                </a:cxn>
                <a:cxn ang="0">
                  <a:pos x="T6" y="T7"/>
                </a:cxn>
                <a:cxn ang="0">
                  <a:pos x="T8" y="T9"/>
                </a:cxn>
              </a:cxnLst>
              <a:rect l="0" t="0" r="r" b="b"/>
              <a:pathLst>
                <a:path w="28" h="33">
                  <a:moveTo>
                    <a:pt x="5" y="27"/>
                  </a:moveTo>
                  <a:cubicBezTo>
                    <a:pt x="10" y="33"/>
                    <a:pt x="18" y="32"/>
                    <a:pt x="23" y="28"/>
                  </a:cubicBezTo>
                  <a:cubicBezTo>
                    <a:pt x="25" y="26"/>
                    <a:pt x="27" y="23"/>
                    <a:pt x="28" y="20"/>
                  </a:cubicBezTo>
                  <a:cubicBezTo>
                    <a:pt x="28" y="17"/>
                    <a:pt x="18" y="0"/>
                    <a:pt x="7" y="11"/>
                  </a:cubicBezTo>
                  <a:cubicBezTo>
                    <a:pt x="1" y="16"/>
                    <a:pt x="0" y="22"/>
                    <a:pt x="5" y="27"/>
                  </a:cubicBez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92" name="Freeform 404">
              <a:extLst>
                <a:ext uri="{FF2B5EF4-FFF2-40B4-BE49-F238E27FC236}">
                  <a16:creationId xmlns:a16="http://schemas.microsoft.com/office/drawing/2014/main" id="{5E30DB63-8780-453C-82DE-8149B19EB95C}"/>
                </a:ext>
              </a:extLst>
            </p:cNvPr>
            <p:cNvSpPr>
              <a:spLocks/>
            </p:cNvSpPr>
            <p:nvPr/>
          </p:nvSpPr>
          <p:spPr bwMode="auto">
            <a:xfrm>
              <a:off x="8639176" y="2803525"/>
              <a:ext cx="76200" cy="84138"/>
            </a:xfrm>
            <a:custGeom>
              <a:avLst/>
              <a:gdLst>
                <a:gd name="T0" fmla="*/ 3 w 19"/>
                <a:gd name="T1" fmla="*/ 17 h 21"/>
                <a:gd name="T2" fmla="*/ 4 w 19"/>
                <a:gd name="T3" fmla="*/ 6 h 21"/>
                <a:gd name="T4" fmla="*/ 18 w 19"/>
                <a:gd name="T5" fmla="*/ 13 h 21"/>
                <a:gd name="T6" fmla="*/ 15 w 19"/>
                <a:gd name="T7" fmla="*/ 18 h 21"/>
                <a:gd name="T8" fmla="*/ 3 w 19"/>
                <a:gd name="T9" fmla="*/ 17 h 21"/>
              </a:gdLst>
              <a:ahLst/>
              <a:cxnLst>
                <a:cxn ang="0">
                  <a:pos x="T0" y="T1"/>
                </a:cxn>
                <a:cxn ang="0">
                  <a:pos x="T2" y="T3"/>
                </a:cxn>
                <a:cxn ang="0">
                  <a:pos x="T4" y="T5"/>
                </a:cxn>
                <a:cxn ang="0">
                  <a:pos x="T6" y="T7"/>
                </a:cxn>
                <a:cxn ang="0">
                  <a:pos x="T8" y="T9"/>
                </a:cxn>
              </a:cxnLst>
              <a:rect l="0" t="0" r="r" b="b"/>
              <a:pathLst>
                <a:path w="19" h="21">
                  <a:moveTo>
                    <a:pt x="3" y="17"/>
                  </a:moveTo>
                  <a:cubicBezTo>
                    <a:pt x="0" y="14"/>
                    <a:pt x="1" y="10"/>
                    <a:pt x="4" y="6"/>
                  </a:cubicBezTo>
                  <a:cubicBezTo>
                    <a:pt x="12" y="0"/>
                    <a:pt x="19" y="10"/>
                    <a:pt x="18" y="13"/>
                  </a:cubicBezTo>
                  <a:cubicBezTo>
                    <a:pt x="18" y="15"/>
                    <a:pt x="17" y="16"/>
                    <a:pt x="15" y="18"/>
                  </a:cubicBezTo>
                  <a:cubicBezTo>
                    <a:pt x="12" y="21"/>
                    <a:pt x="7" y="21"/>
                    <a:pt x="3" y="1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93" name="Freeform 405">
              <a:extLst>
                <a:ext uri="{FF2B5EF4-FFF2-40B4-BE49-F238E27FC236}">
                  <a16:creationId xmlns:a16="http://schemas.microsoft.com/office/drawing/2014/main" id="{F0B62578-F27A-4A97-9535-2A831FEBB584}"/>
                </a:ext>
              </a:extLst>
            </p:cNvPr>
            <p:cNvSpPr>
              <a:spLocks/>
            </p:cNvSpPr>
            <p:nvPr/>
          </p:nvSpPr>
          <p:spPr bwMode="auto">
            <a:xfrm>
              <a:off x="8639176" y="2803525"/>
              <a:ext cx="76200" cy="84138"/>
            </a:xfrm>
            <a:custGeom>
              <a:avLst/>
              <a:gdLst>
                <a:gd name="T0" fmla="*/ 3 w 19"/>
                <a:gd name="T1" fmla="*/ 17 h 21"/>
                <a:gd name="T2" fmla="*/ 4 w 19"/>
                <a:gd name="T3" fmla="*/ 6 h 21"/>
                <a:gd name="T4" fmla="*/ 18 w 19"/>
                <a:gd name="T5" fmla="*/ 13 h 21"/>
                <a:gd name="T6" fmla="*/ 15 w 19"/>
                <a:gd name="T7" fmla="*/ 18 h 21"/>
                <a:gd name="T8" fmla="*/ 3 w 19"/>
                <a:gd name="T9" fmla="*/ 17 h 21"/>
              </a:gdLst>
              <a:ahLst/>
              <a:cxnLst>
                <a:cxn ang="0">
                  <a:pos x="T0" y="T1"/>
                </a:cxn>
                <a:cxn ang="0">
                  <a:pos x="T2" y="T3"/>
                </a:cxn>
                <a:cxn ang="0">
                  <a:pos x="T4" y="T5"/>
                </a:cxn>
                <a:cxn ang="0">
                  <a:pos x="T6" y="T7"/>
                </a:cxn>
                <a:cxn ang="0">
                  <a:pos x="T8" y="T9"/>
                </a:cxn>
              </a:cxnLst>
              <a:rect l="0" t="0" r="r" b="b"/>
              <a:pathLst>
                <a:path w="19" h="21">
                  <a:moveTo>
                    <a:pt x="3" y="17"/>
                  </a:moveTo>
                  <a:cubicBezTo>
                    <a:pt x="0" y="14"/>
                    <a:pt x="1" y="10"/>
                    <a:pt x="4" y="6"/>
                  </a:cubicBezTo>
                  <a:cubicBezTo>
                    <a:pt x="12" y="0"/>
                    <a:pt x="19" y="10"/>
                    <a:pt x="18" y="13"/>
                  </a:cubicBezTo>
                  <a:cubicBezTo>
                    <a:pt x="18" y="15"/>
                    <a:pt x="17" y="16"/>
                    <a:pt x="15" y="18"/>
                  </a:cubicBezTo>
                  <a:cubicBezTo>
                    <a:pt x="12" y="21"/>
                    <a:pt x="7" y="21"/>
                    <a:pt x="3" y="1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grpSp>
      <p:sp>
        <p:nvSpPr>
          <p:cNvPr id="294" name="TextBox 293">
            <a:extLst>
              <a:ext uri="{FF2B5EF4-FFF2-40B4-BE49-F238E27FC236}">
                <a16:creationId xmlns:a16="http://schemas.microsoft.com/office/drawing/2014/main" id="{73DB47BB-8E13-4148-B232-7ECDDB98564D}"/>
              </a:ext>
            </a:extLst>
          </p:cNvPr>
          <p:cNvSpPr txBox="1"/>
          <p:nvPr/>
        </p:nvSpPr>
        <p:spPr>
          <a:xfrm>
            <a:off x="4803120" y="4341117"/>
            <a:ext cx="1824605" cy="326243"/>
          </a:xfrm>
          <a:prstGeom prst="rect">
            <a:avLst/>
          </a:prstGeom>
          <a:noFill/>
        </p:spPr>
        <p:txBody>
          <a:bodyPr wrap="square" rtlCol="0">
            <a:spAutoFit/>
          </a:bodyPr>
          <a:lstStyle/>
          <a:p>
            <a:pPr algn="l">
              <a:lnSpc>
                <a:spcPct val="95000"/>
              </a:lnSpc>
            </a:pPr>
            <a:r>
              <a:rPr lang="en-US" sz="1600" dirty="0"/>
              <a:t>Sources</a:t>
            </a:r>
          </a:p>
        </p:txBody>
      </p:sp>
      <p:cxnSp>
        <p:nvCxnSpPr>
          <p:cNvPr id="295" name="Straight Arrow Connector 294">
            <a:extLst>
              <a:ext uri="{FF2B5EF4-FFF2-40B4-BE49-F238E27FC236}">
                <a16:creationId xmlns:a16="http://schemas.microsoft.com/office/drawing/2014/main" id="{77B0554C-09C8-47F3-9C25-548705E2CB3D}"/>
              </a:ext>
            </a:extLst>
          </p:cNvPr>
          <p:cNvCxnSpPr>
            <a:cxnSpLocks/>
          </p:cNvCxnSpPr>
          <p:nvPr/>
        </p:nvCxnSpPr>
        <p:spPr>
          <a:xfrm>
            <a:off x="5752825" y="4946057"/>
            <a:ext cx="445767" cy="3757"/>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96" name="TextBox 295">
            <a:extLst>
              <a:ext uri="{FF2B5EF4-FFF2-40B4-BE49-F238E27FC236}">
                <a16:creationId xmlns:a16="http://schemas.microsoft.com/office/drawing/2014/main" id="{6144FF2C-44B9-401C-981C-855D422A221B}"/>
              </a:ext>
            </a:extLst>
          </p:cNvPr>
          <p:cNvSpPr txBox="1"/>
          <p:nvPr/>
        </p:nvSpPr>
        <p:spPr>
          <a:xfrm>
            <a:off x="8216881" y="4335214"/>
            <a:ext cx="1824605" cy="326243"/>
          </a:xfrm>
          <a:prstGeom prst="rect">
            <a:avLst/>
          </a:prstGeom>
          <a:noFill/>
        </p:spPr>
        <p:txBody>
          <a:bodyPr wrap="square" rtlCol="0">
            <a:spAutoFit/>
          </a:bodyPr>
          <a:lstStyle/>
          <a:p>
            <a:pPr algn="l">
              <a:lnSpc>
                <a:spcPct val="95000"/>
              </a:lnSpc>
            </a:pPr>
            <a:r>
              <a:rPr lang="en-US" sz="1600" dirty="0"/>
              <a:t>Sinks</a:t>
            </a:r>
          </a:p>
        </p:txBody>
      </p:sp>
      <p:grpSp>
        <p:nvGrpSpPr>
          <p:cNvPr id="297" name="Gruppieren 36">
            <a:extLst>
              <a:ext uri="{FF2B5EF4-FFF2-40B4-BE49-F238E27FC236}">
                <a16:creationId xmlns:a16="http://schemas.microsoft.com/office/drawing/2014/main" id="{E8A5FA60-21AB-4F3C-B6D8-843323D26041}"/>
              </a:ext>
            </a:extLst>
          </p:cNvPr>
          <p:cNvGrpSpPr/>
          <p:nvPr/>
        </p:nvGrpSpPr>
        <p:grpSpPr>
          <a:xfrm>
            <a:off x="8053802" y="4767464"/>
            <a:ext cx="363575" cy="415906"/>
            <a:chOff x="1619672" y="2348884"/>
            <a:chExt cx="2092337" cy="3532450"/>
          </a:xfrm>
        </p:grpSpPr>
        <p:sp>
          <p:nvSpPr>
            <p:cNvPr id="298" name="Freeform 285">
              <a:extLst>
                <a:ext uri="{FF2B5EF4-FFF2-40B4-BE49-F238E27FC236}">
                  <a16:creationId xmlns:a16="http://schemas.microsoft.com/office/drawing/2014/main" id="{44092511-A0FE-42E1-83DA-CFE900B3D71E}"/>
                </a:ext>
              </a:extLst>
            </p:cNvPr>
            <p:cNvSpPr>
              <a:spLocks/>
            </p:cNvSpPr>
            <p:nvPr/>
          </p:nvSpPr>
          <p:spPr bwMode="auto">
            <a:xfrm>
              <a:off x="1619672" y="2362207"/>
              <a:ext cx="473108" cy="3375060"/>
            </a:xfrm>
            <a:custGeom>
              <a:avLst/>
              <a:gdLst>
                <a:gd name="T0" fmla="*/ 0 w 142"/>
                <a:gd name="T1" fmla="*/ 754 h 1013"/>
                <a:gd name="T2" fmla="*/ 142 w 142"/>
                <a:gd name="T3" fmla="*/ 1013 h 1013"/>
                <a:gd name="T4" fmla="*/ 142 w 142"/>
                <a:gd name="T5" fmla="*/ 218 h 1013"/>
                <a:gd name="T6" fmla="*/ 0 w 142"/>
                <a:gd name="T7" fmla="*/ 0 h 1013"/>
                <a:gd name="T8" fmla="*/ 0 w 142"/>
                <a:gd name="T9" fmla="*/ 754 h 1013"/>
              </a:gdLst>
              <a:ahLst/>
              <a:cxnLst>
                <a:cxn ang="0">
                  <a:pos x="T0" y="T1"/>
                </a:cxn>
                <a:cxn ang="0">
                  <a:pos x="T2" y="T3"/>
                </a:cxn>
                <a:cxn ang="0">
                  <a:pos x="T4" y="T5"/>
                </a:cxn>
                <a:cxn ang="0">
                  <a:pos x="T6" y="T7"/>
                </a:cxn>
                <a:cxn ang="0">
                  <a:pos x="T8" y="T9"/>
                </a:cxn>
              </a:cxnLst>
              <a:rect l="0" t="0" r="r" b="b"/>
              <a:pathLst>
                <a:path w="142" h="1013">
                  <a:moveTo>
                    <a:pt x="0" y="754"/>
                  </a:moveTo>
                  <a:lnTo>
                    <a:pt x="142" y="1013"/>
                  </a:lnTo>
                  <a:lnTo>
                    <a:pt x="142" y="218"/>
                  </a:lnTo>
                  <a:lnTo>
                    <a:pt x="0" y="0"/>
                  </a:lnTo>
                  <a:lnTo>
                    <a:pt x="0" y="754"/>
                  </a:lnTo>
                  <a:close/>
                </a:path>
              </a:pathLst>
            </a:custGeom>
            <a:solidFill>
              <a:schemeClr val="accent1"/>
            </a:solidFill>
            <a:ln w="254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299" name="Freeform 286">
              <a:extLst>
                <a:ext uri="{FF2B5EF4-FFF2-40B4-BE49-F238E27FC236}">
                  <a16:creationId xmlns:a16="http://schemas.microsoft.com/office/drawing/2014/main" id="{E88DA91B-E2D9-41A9-95BC-D3ED05B1FFDC}"/>
                </a:ext>
              </a:extLst>
            </p:cNvPr>
            <p:cNvSpPr>
              <a:spLocks/>
            </p:cNvSpPr>
            <p:nvPr/>
          </p:nvSpPr>
          <p:spPr bwMode="auto">
            <a:xfrm>
              <a:off x="1619672" y="2348884"/>
              <a:ext cx="2092336" cy="739648"/>
            </a:xfrm>
            <a:custGeom>
              <a:avLst/>
              <a:gdLst>
                <a:gd name="T0" fmla="*/ 628 w 628"/>
                <a:gd name="T1" fmla="*/ 222 h 222"/>
                <a:gd name="T2" fmla="*/ 482 w 628"/>
                <a:gd name="T3" fmla="*/ 0 h 222"/>
                <a:gd name="T4" fmla="*/ 0 w 628"/>
                <a:gd name="T5" fmla="*/ 4 h 222"/>
                <a:gd name="T6" fmla="*/ 142 w 628"/>
                <a:gd name="T7" fmla="*/ 222 h 222"/>
                <a:gd name="T8" fmla="*/ 628 w 628"/>
                <a:gd name="T9" fmla="*/ 222 h 222"/>
              </a:gdLst>
              <a:ahLst/>
              <a:cxnLst>
                <a:cxn ang="0">
                  <a:pos x="T0" y="T1"/>
                </a:cxn>
                <a:cxn ang="0">
                  <a:pos x="T2" y="T3"/>
                </a:cxn>
                <a:cxn ang="0">
                  <a:pos x="T4" y="T5"/>
                </a:cxn>
                <a:cxn ang="0">
                  <a:pos x="T6" y="T7"/>
                </a:cxn>
                <a:cxn ang="0">
                  <a:pos x="T8" y="T9"/>
                </a:cxn>
              </a:cxnLst>
              <a:rect l="0" t="0" r="r" b="b"/>
              <a:pathLst>
                <a:path w="628" h="222">
                  <a:moveTo>
                    <a:pt x="628" y="222"/>
                  </a:moveTo>
                  <a:lnTo>
                    <a:pt x="482" y="0"/>
                  </a:lnTo>
                  <a:lnTo>
                    <a:pt x="0" y="4"/>
                  </a:lnTo>
                  <a:lnTo>
                    <a:pt x="142" y="222"/>
                  </a:lnTo>
                  <a:lnTo>
                    <a:pt x="628" y="222"/>
                  </a:lnTo>
                  <a:close/>
                </a:path>
              </a:pathLst>
            </a:custGeom>
            <a:solidFill>
              <a:schemeClr val="accent1"/>
            </a:solidFill>
            <a:ln w="254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00" name="Rechteck 8">
              <a:extLst>
                <a:ext uri="{FF2B5EF4-FFF2-40B4-BE49-F238E27FC236}">
                  <a16:creationId xmlns:a16="http://schemas.microsoft.com/office/drawing/2014/main" id="{3C66A154-447B-4448-9003-BB99393E2657}"/>
                </a:ext>
              </a:extLst>
            </p:cNvPr>
            <p:cNvSpPr/>
            <p:nvPr/>
          </p:nvSpPr>
          <p:spPr>
            <a:xfrm>
              <a:off x="2092781" y="3088532"/>
              <a:ext cx="1619228" cy="2648735"/>
            </a:xfrm>
            <a:prstGeom prst="rect">
              <a:avLst/>
            </a:prstGeom>
            <a:solidFill>
              <a:schemeClr val="accent1"/>
            </a:solidFill>
            <a:ln w="254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301" name="Freeform 630">
              <a:extLst>
                <a:ext uri="{FF2B5EF4-FFF2-40B4-BE49-F238E27FC236}">
                  <a16:creationId xmlns:a16="http://schemas.microsoft.com/office/drawing/2014/main" id="{B515BF61-2398-4345-9D38-B445B6CEF747}"/>
                </a:ext>
              </a:extLst>
            </p:cNvPr>
            <p:cNvSpPr>
              <a:spLocks noEditPoints="1"/>
            </p:cNvSpPr>
            <p:nvPr/>
          </p:nvSpPr>
          <p:spPr bwMode="auto">
            <a:xfrm>
              <a:off x="2489186" y="3732659"/>
              <a:ext cx="826417" cy="2148675"/>
            </a:xfrm>
            <a:custGeom>
              <a:avLst/>
              <a:gdLst>
                <a:gd name="T0" fmla="*/ 13 w 18"/>
                <a:gd name="T1" fmla="*/ 4 h 47"/>
                <a:gd name="T2" fmla="*/ 13 w 18"/>
                <a:gd name="T3" fmla="*/ 4 h 47"/>
                <a:gd name="T4" fmla="*/ 13 w 18"/>
                <a:gd name="T5" fmla="*/ 1 h 47"/>
                <a:gd name="T6" fmla="*/ 12 w 18"/>
                <a:gd name="T7" fmla="*/ 0 h 47"/>
                <a:gd name="T8" fmla="*/ 11 w 18"/>
                <a:gd name="T9" fmla="*/ 1 h 47"/>
                <a:gd name="T10" fmla="*/ 11 w 18"/>
                <a:gd name="T11" fmla="*/ 4 h 47"/>
                <a:gd name="T12" fmla="*/ 7 w 18"/>
                <a:gd name="T13" fmla="*/ 4 h 47"/>
                <a:gd name="T14" fmla="*/ 7 w 18"/>
                <a:gd name="T15" fmla="*/ 1 h 47"/>
                <a:gd name="T16" fmla="*/ 6 w 18"/>
                <a:gd name="T17" fmla="*/ 0 h 47"/>
                <a:gd name="T18" fmla="*/ 5 w 18"/>
                <a:gd name="T19" fmla="*/ 1 h 47"/>
                <a:gd name="T20" fmla="*/ 5 w 18"/>
                <a:gd name="T21" fmla="*/ 4 h 47"/>
                <a:gd name="T22" fmla="*/ 4 w 18"/>
                <a:gd name="T23" fmla="*/ 4 h 47"/>
                <a:gd name="T24" fmla="*/ 0 w 18"/>
                <a:gd name="T25" fmla="*/ 9 h 47"/>
                <a:gd name="T26" fmla="*/ 0 w 18"/>
                <a:gd name="T27" fmla="*/ 11 h 47"/>
                <a:gd name="T28" fmla="*/ 4 w 18"/>
                <a:gd name="T29" fmla="*/ 15 h 47"/>
                <a:gd name="T30" fmla="*/ 8 w 18"/>
                <a:gd name="T31" fmla="*/ 15 h 47"/>
                <a:gd name="T32" fmla="*/ 7 w 18"/>
                <a:gd name="T33" fmla="*/ 31 h 47"/>
                <a:gd name="T34" fmla="*/ 3 w 18"/>
                <a:gd name="T35" fmla="*/ 47 h 47"/>
                <a:gd name="T36" fmla="*/ 5 w 18"/>
                <a:gd name="T37" fmla="*/ 46 h 47"/>
                <a:gd name="T38" fmla="*/ 8 w 18"/>
                <a:gd name="T39" fmla="*/ 33 h 47"/>
                <a:gd name="T40" fmla="*/ 10 w 18"/>
                <a:gd name="T41" fmla="*/ 15 h 47"/>
                <a:gd name="T42" fmla="*/ 13 w 18"/>
                <a:gd name="T43" fmla="*/ 15 h 47"/>
                <a:gd name="T44" fmla="*/ 18 w 18"/>
                <a:gd name="T45" fmla="*/ 11 h 47"/>
                <a:gd name="T46" fmla="*/ 18 w 18"/>
                <a:gd name="T47" fmla="*/ 9 h 47"/>
                <a:gd name="T48" fmla="*/ 13 w 18"/>
                <a:gd name="T49" fmla="*/ 4 h 47"/>
                <a:gd name="T50" fmla="*/ 15 w 18"/>
                <a:gd name="T51" fmla="*/ 11 h 47"/>
                <a:gd name="T52" fmla="*/ 13 w 18"/>
                <a:gd name="T53" fmla="*/ 13 h 47"/>
                <a:gd name="T54" fmla="*/ 4 w 18"/>
                <a:gd name="T55" fmla="*/ 13 h 47"/>
                <a:gd name="T56" fmla="*/ 2 w 18"/>
                <a:gd name="T57" fmla="*/ 11 h 47"/>
                <a:gd name="T58" fmla="*/ 2 w 18"/>
                <a:gd name="T59" fmla="*/ 9 h 47"/>
                <a:gd name="T60" fmla="*/ 4 w 18"/>
                <a:gd name="T61" fmla="*/ 7 h 47"/>
                <a:gd name="T62" fmla="*/ 13 w 18"/>
                <a:gd name="T63" fmla="*/ 7 h 47"/>
                <a:gd name="T64" fmla="*/ 15 w 18"/>
                <a:gd name="T65" fmla="*/ 9 h 47"/>
                <a:gd name="T66" fmla="*/ 15 w 18"/>
                <a:gd name="T67" fmla="*/ 1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47">
                  <a:moveTo>
                    <a:pt x="13" y="4"/>
                  </a:moveTo>
                  <a:cubicBezTo>
                    <a:pt x="13" y="4"/>
                    <a:pt x="13" y="4"/>
                    <a:pt x="13" y="4"/>
                  </a:cubicBezTo>
                  <a:cubicBezTo>
                    <a:pt x="13" y="1"/>
                    <a:pt x="13" y="1"/>
                    <a:pt x="13" y="1"/>
                  </a:cubicBezTo>
                  <a:cubicBezTo>
                    <a:pt x="13" y="0"/>
                    <a:pt x="12" y="0"/>
                    <a:pt x="12" y="0"/>
                  </a:cubicBezTo>
                  <a:cubicBezTo>
                    <a:pt x="11" y="0"/>
                    <a:pt x="11" y="0"/>
                    <a:pt x="11" y="1"/>
                  </a:cubicBezTo>
                  <a:cubicBezTo>
                    <a:pt x="11" y="4"/>
                    <a:pt x="11" y="4"/>
                    <a:pt x="11" y="4"/>
                  </a:cubicBezTo>
                  <a:cubicBezTo>
                    <a:pt x="7" y="4"/>
                    <a:pt x="7" y="4"/>
                    <a:pt x="7" y="4"/>
                  </a:cubicBezTo>
                  <a:cubicBezTo>
                    <a:pt x="7" y="1"/>
                    <a:pt x="7" y="1"/>
                    <a:pt x="7" y="1"/>
                  </a:cubicBezTo>
                  <a:cubicBezTo>
                    <a:pt x="7" y="0"/>
                    <a:pt x="6" y="0"/>
                    <a:pt x="6" y="0"/>
                  </a:cubicBezTo>
                  <a:cubicBezTo>
                    <a:pt x="5" y="0"/>
                    <a:pt x="5" y="0"/>
                    <a:pt x="5" y="1"/>
                  </a:cubicBezTo>
                  <a:cubicBezTo>
                    <a:pt x="5" y="4"/>
                    <a:pt x="5" y="4"/>
                    <a:pt x="5" y="4"/>
                  </a:cubicBezTo>
                  <a:cubicBezTo>
                    <a:pt x="4" y="4"/>
                    <a:pt x="4" y="4"/>
                    <a:pt x="4" y="4"/>
                  </a:cubicBezTo>
                  <a:cubicBezTo>
                    <a:pt x="1" y="4"/>
                    <a:pt x="0" y="6"/>
                    <a:pt x="0" y="9"/>
                  </a:cubicBezTo>
                  <a:cubicBezTo>
                    <a:pt x="0" y="11"/>
                    <a:pt x="0" y="11"/>
                    <a:pt x="0" y="11"/>
                  </a:cubicBezTo>
                  <a:cubicBezTo>
                    <a:pt x="0" y="14"/>
                    <a:pt x="1" y="15"/>
                    <a:pt x="4" y="15"/>
                  </a:cubicBezTo>
                  <a:cubicBezTo>
                    <a:pt x="8" y="15"/>
                    <a:pt x="8" y="15"/>
                    <a:pt x="8" y="15"/>
                  </a:cubicBezTo>
                  <a:cubicBezTo>
                    <a:pt x="9" y="20"/>
                    <a:pt x="10" y="29"/>
                    <a:pt x="7" y="31"/>
                  </a:cubicBezTo>
                  <a:cubicBezTo>
                    <a:pt x="0" y="34"/>
                    <a:pt x="3" y="46"/>
                    <a:pt x="3" y="47"/>
                  </a:cubicBezTo>
                  <a:cubicBezTo>
                    <a:pt x="5" y="46"/>
                    <a:pt x="5" y="46"/>
                    <a:pt x="5" y="46"/>
                  </a:cubicBezTo>
                  <a:cubicBezTo>
                    <a:pt x="5" y="43"/>
                    <a:pt x="4" y="35"/>
                    <a:pt x="8" y="33"/>
                  </a:cubicBezTo>
                  <a:cubicBezTo>
                    <a:pt x="13" y="31"/>
                    <a:pt x="11" y="20"/>
                    <a:pt x="10" y="15"/>
                  </a:cubicBezTo>
                  <a:cubicBezTo>
                    <a:pt x="13" y="15"/>
                    <a:pt x="13" y="15"/>
                    <a:pt x="13" y="15"/>
                  </a:cubicBezTo>
                  <a:cubicBezTo>
                    <a:pt x="16" y="15"/>
                    <a:pt x="18" y="14"/>
                    <a:pt x="18" y="11"/>
                  </a:cubicBezTo>
                  <a:cubicBezTo>
                    <a:pt x="18" y="9"/>
                    <a:pt x="18" y="9"/>
                    <a:pt x="18" y="9"/>
                  </a:cubicBezTo>
                  <a:cubicBezTo>
                    <a:pt x="18" y="6"/>
                    <a:pt x="16" y="4"/>
                    <a:pt x="13" y="4"/>
                  </a:cubicBezTo>
                  <a:close/>
                  <a:moveTo>
                    <a:pt x="15" y="11"/>
                  </a:moveTo>
                  <a:cubicBezTo>
                    <a:pt x="15" y="12"/>
                    <a:pt x="15" y="13"/>
                    <a:pt x="13" y="13"/>
                  </a:cubicBezTo>
                  <a:cubicBezTo>
                    <a:pt x="4" y="13"/>
                    <a:pt x="4" y="13"/>
                    <a:pt x="4" y="13"/>
                  </a:cubicBezTo>
                  <a:cubicBezTo>
                    <a:pt x="3" y="13"/>
                    <a:pt x="2" y="12"/>
                    <a:pt x="2" y="11"/>
                  </a:cubicBezTo>
                  <a:cubicBezTo>
                    <a:pt x="2" y="9"/>
                    <a:pt x="2" y="9"/>
                    <a:pt x="2" y="9"/>
                  </a:cubicBezTo>
                  <a:cubicBezTo>
                    <a:pt x="2" y="8"/>
                    <a:pt x="3" y="7"/>
                    <a:pt x="4" y="7"/>
                  </a:cubicBezTo>
                  <a:cubicBezTo>
                    <a:pt x="13" y="7"/>
                    <a:pt x="13" y="7"/>
                    <a:pt x="13" y="7"/>
                  </a:cubicBezTo>
                  <a:cubicBezTo>
                    <a:pt x="15" y="7"/>
                    <a:pt x="15" y="8"/>
                    <a:pt x="15" y="9"/>
                  </a:cubicBezTo>
                  <a:lnTo>
                    <a:pt x="15" y="11"/>
                  </a:lnTo>
                  <a:close/>
                </a:path>
              </a:pathLst>
            </a:custGeom>
            <a:solidFill>
              <a:schemeClr val="bg1"/>
            </a:solid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grpSp>
      <p:grpSp>
        <p:nvGrpSpPr>
          <p:cNvPr id="302" name="Gruppieren 1">
            <a:extLst>
              <a:ext uri="{FF2B5EF4-FFF2-40B4-BE49-F238E27FC236}">
                <a16:creationId xmlns:a16="http://schemas.microsoft.com/office/drawing/2014/main" id="{07D4D6C2-33D3-45CB-9D60-4A3047CE4385}"/>
              </a:ext>
            </a:extLst>
          </p:cNvPr>
          <p:cNvGrpSpPr/>
          <p:nvPr/>
        </p:nvGrpSpPr>
        <p:grpSpPr>
          <a:xfrm>
            <a:off x="8533614" y="4748545"/>
            <a:ext cx="829209" cy="409572"/>
            <a:chOff x="1979712" y="2132859"/>
            <a:chExt cx="5378301" cy="3486275"/>
          </a:xfrm>
          <a:solidFill>
            <a:schemeClr val="accent1"/>
          </a:solidFill>
        </p:grpSpPr>
        <p:sp>
          <p:nvSpPr>
            <p:cNvPr id="303" name="Freeform 584">
              <a:extLst>
                <a:ext uri="{FF2B5EF4-FFF2-40B4-BE49-F238E27FC236}">
                  <a16:creationId xmlns:a16="http://schemas.microsoft.com/office/drawing/2014/main" id="{DFD360B0-91E6-4EB7-8D33-7785446DD1C4}"/>
                </a:ext>
              </a:extLst>
            </p:cNvPr>
            <p:cNvSpPr>
              <a:spLocks/>
            </p:cNvSpPr>
            <p:nvPr/>
          </p:nvSpPr>
          <p:spPr bwMode="auto">
            <a:xfrm>
              <a:off x="4484912" y="3954818"/>
              <a:ext cx="324102" cy="788350"/>
            </a:xfrm>
            <a:custGeom>
              <a:avLst/>
              <a:gdLst>
                <a:gd name="T0" fmla="*/ 15 w 15"/>
                <a:gd name="T1" fmla="*/ 32 h 36"/>
                <a:gd name="T2" fmla="*/ 15 w 15"/>
                <a:gd name="T3" fmla="*/ 35 h 36"/>
                <a:gd name="T4" fmla="*/ 12 w 15"/>
                <a:gd name="T5" fmla="*/ 36 h 36"/>
                <a:gd name="T6" fmla="*/ 9 w 15"/>
                <a:gd name="T7" fmla="*/ 36 h 36"/>
                <a:gd name="T8" fmla="*/ 6 w 15"/>
                <a:gd name="T9" fmla="*/ 36 h 36"/>
                <a:gd name="T10" fmla="*/ 2 w 15"/>
                <a:gd name="T11" fmla="*/ 36 h 36"/>
                <a:gd name="T12" fmla="*/ 1 w 15"/>
                <a:gd name="T13" fmla="*/ 36 h 36"/>
                <a:gd name="T14" fmla="*/ 0 w 15"/>
                <a:gd name="T15" fmla="*/ 36 h 36"/>
                <a:gd name="T16" fmla="*/ 0 w 15"/>
                <a:gd name="T17" fmla="*/ 35 h 36"/>
                <a:gd name="T18" fmla="*/ 0 w 15"/>
                <a:gd name="T19" fmla="*/ 32 h 36"/>
                <a:gd name="T20" fmla="*/ 1 w 15"/>
                <a:gd name="T21" fmla="*/ 28 h 36"/>
                <a:gd name="T22" fmla="*/ 1 w 15"/>
                <a:gd name="T23" fmla="*/ 20 h 36"/>
                <a:gd name="T24" fmla="*/ 1 w 15"/>
                <a:gd name="T25" fmla="*/ 16 h 36"/>
                <a:gd name="T26" fmla="*/ 1 w 15"/>
                <a:gd name="T27" fmla="*/ 12 h 36"/>
                <a:gd name="T28" fmla="*/ 1 w 15"/>
                <a:gd name="T29" fmla="*/ 3 h 36"/>
                <a:gd name="T30" fmla="*/ 1 w 15"/>
                <a:gd name="T31" fmla="*/ 3 h 36"/>
                <a:gd name="T32" fmla="*/ 1 w 15"/>
                <a:gd name="T33" fmla="*/ 2 h 36"/>
                <a:gd name="T34" fmla="*/ 4 w 15"/>
                <a:gd name="T35" fmla="*/ 1 h 36"/>
                <a:gd name="T36" fmla="*/ 7 w 15"/>
                <a:gd name="T37" fmla="*/ 0 h 36"/>
                <a:gd name="T38" fmla="*/ 9 w 15"/>
                <a:gd name="T39" fmla="*/ 0 h 36"/>
                <a:gd name="T40" fmla="*/ 12 w 15"/>
                <a:gd name="T41" fmla="*/ 1 h 36"/>
                <a:gd name="T42" fmla="*/ 13 w 15"/>
                <a:gd name="T43" fmla="*/ 2 h 36"/>
                <a:gd name="T44" fmla="*/ 13 w 15"/>
                <a:gd name="T45" fmla="*/ 13 h 36"/>
                <a:gd name="T46" fmla="*/ 14 w 15"/>
                <a:gd name="T47" fmla="*/ 18 h 36"/>
                <a:gd name="T48" fmla="*/ 14 w 15"/>
                <a:gd name="T49" fmla="*/ 23 h 36"/>
                <a:gd name="T50" fmla="*/ 14 w 15"/>
                <a:gd name="T51" fmla="*/ 28 h 36"/>
                <a:gd name="T52" fmla="*/ 15 w 15"/>
                <a:gd name="T53"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 h="36">
                  <a:moveTo>
                    <a:pt x="15" y="32"/>
                  </a:moveTo>
                  <a:cubicBezTo>
                    <a:pt x="15" y="33"/>
                    <a:pt x="15" y="34"/>
                    <a:pt x="15" y="35"/>
                  </a:cubicBezTo>
                  <a:cubicBezTo>
                    <a:pt x="14" y="35"/>
                    <a:pt x="13" y="35"/>
                    <a:pt x="12" y="36"/>
                  </a:cubicBezTo>
                  <a:cubicBezTo>
                    <a:pt x="11" y="36"/>
                    <a:pt x="10" y="36"/>
                    <a:pt x="9" y="36"/>
                  </a:cubicBezTo>
                  <a:cubicBezTo>
                    <a:pt x="8" y="36"/>
                    <a:pt x="7" y="36"/>
                    <a:pt x="6" y="36"/>
                  </a:cubicBezTo>
                  <a:cubicBezTo>
                    <a:pt x="5" y="36"/>
                    <a:pt x="4" y="36"/>
                    <a:pt x="2" y="36"/>
                  </a:cubicBezTo>
                  <a:cubicBezTo>
                    <a:pt x="2" y="36"/>
                    <a:pt x="2" y="35"/>
                    <a:pt x="1" y="36"/>
                  </a:cubicBezTo>
                  <a:cubicBezTo>
                    <a:pt x="1" y="36"/>
                    <a:pt x="0" y="36"/>
                    <a:pt x="0" y="36"/>
                  </a:cubicBezTo>
                  <a:cubicBezTo>
                    <a:pt x="0" y="36"/>
                    <a:pt x="0" y="35"/>
                    <a:pt x="0" y="35"/>
                  </a:cubicBezTo>
                  <a:cubicBezTo>
                    <a:pt x="0" y="34"/>
                    <a:pt x="0" y="33"/>
                    <a:pt x="0" y="32"/>
                  </a:cubicBezTo>
                  <a:cubicBezTo>
                    <a:pt x="1" y="31"/>
                    <a:pt x="1" y="29"/>
                    <a:pt x="1" y="28"/>
                  </a:cubicBezTo>
                  <a:cubicBezTo>
                    <a:pt x="1" y="25"/>
                    <a:pt x="1" y="22"/>
                    <a:pt x="1" y="20"/>
                  </a:cubicBezTo>
                  <a:cubicBezTo>
                    <a:pt x="1" y="18"/>
                    <a:pt x="1" y="17"/>
                    <a:pt x="1" y="16"/>
                  </a:cubicBezTo>
                  <a:cubicBezTo>
                    <a:pt x="1" y="14"/>
                    <a:pt x="1" y="13"/>
                    <a:pt x="1" y="12"/>
                  </a:cubicBezTo>
                  <a:cubicBezTo>
                    <a:pt x="1" y="9"/>
                    <a:pt x="1" y="6"/>
                    <a:pt x="1" y="3"/>
                  </a:cubicBezTo>
                  <a:cubicBezTo>
                    <a:pt x="1" y="3"/>
                    <a:pt x="1" y="3"/>
                    <a:pt x="1" y="3"/>
                  </a:cubicBezTo>
                  <a:cubicBezTo>
                    <a:pt x="1" y="3"/>
                    <a:pt x="1" y="2"/>
                    <a:pt x="1" y="2"/>
                  </a:cubicBezTo>
                  <a:cubicBezTo>
                    <a:pt x="2" y="2"/>
                    <a:pt x="3" y="2"/>
                    <a:pt x="4" y="1"/>
                  </a:cubicBezTo>
                  <a:cubicBezTo>
                    <a:pt x="5" y="1"/>
                    <a:pt x="6" y="1"/>
                    <a:pt x="7" y="0"/>
                  </a:cubicBezTo>
                  <a:cubicBezTo>
                    <a:pt x="8" y="0"/>
                    <a:pt x="9" y="0"/>
                    <a:pt x="9" y="0"/>
                  </a:cubicBezTo>
                  <a:cubicBezTo>
                    <a:pt x="10" y="0"/>
                    <a:pt x="11" y="0"/>
                    <a:pt x="12" y="1"/>
                  </a:cubicBezTo>
                  <a:cubicBezTo>
                    <a:pt x="13" y="1"/>
                    <a:pt x="13" y="1"/>
                    <a:pt x="13" y="2"/>
                  </a:cubicBezTo>
                  <a:cubicBezTo>
                    <a:pt x="13" y="6"/>
                    <a:pt x="13" y="9"/>
                    <a:pt x="13" y="13"/>
                  </a:cubicBezTo>
                  <a:cubicBezTo>
                    <a:pt x="13" y="15"/>
                    <a:pt x="13" y="16"/>
                    <a:pt x="14" y="18"/>
                  </a:cubicBezTo>
                  <a:cubicBezTo>
                    <a:pt x="14" y="20"/>
                    <a:pt x="14" y="21"/>
                    <a:pt x="14" y="23"/>
                  </a:cubicBezTo>
                  <a:cubicBezTo>
                    <a:pt x="14" y="24"/>
                    <a:pt x="14" y="26"/>
                    <a:pt x="14" y="28"/>
                  </a:cubicBezTo>
                  <a:cubicBezTo>
                    <a:pt x="15" y="29"/>
                    <a:pt x="15" y="31"/>
                    <a:pt x="15" y="32"/>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04" name="Freeform 585">
              <a:extLst>
                <a:ext uri="{FF2B5EF4-FFF2-40B4-BE49-F238E27FC236}">
                  <a16:creationId xmlns:a16="http://schemas.microsoft.com/office/drawing/2014/main" id="{1DB45F5D-4EC6-4B6E-86DA-73EACF66E013}"/>
                </a:ext>
              </a:extLst>
            </p:cNvPr>
            <p:cNvSpPr>
              <a:spLocks/>
            </p:cNvSpPr>
            <p:nvPr/>
          </p:nvSpPr>
          <p:spPr bwMode="auto">
            <a:xfrm>
              <a:off x="4484912" y="3954818"/>
              <a:ext cx="324102" cy="788350"/>
            </a:xfrm>
            <a:custGeom>
              <a:avLst/>
              <a:gdLst>
                <a:gd name="T0" fmla="*/ 15 w 15"/>
                <a:gd name="T1" fmla="*/ 32 h 36"/>
                <a:gd name="T2" fmla="*/ 15 w 15"/>
                <a:gd name="T3" fmla="*/ 35 h 36"/>
                <a:gd name="T4" fmla="*/ 12 w 15"/>
                <a:gd name="T5" fmla="*/ 36 h 36"/>
                <a:gd name="T6" fmla="*/ 9 w 15"/>
                <a:gd name="T7" fmla="*/ 36 h 36"/>
                <a:gd name="T8" fmla="*/ 6 w 15"/>
                <a:gd name="T9" fmla="*/ 36 h 36"/>
                <a:gd name="T10" fmla="*/ 2 w 15"/>
                <a:gd name="T11" fmla="*/ 36 h 36"/>
                <a:gd name="T12" fmla="*/ 1 w 15"/>
                <a:gd name="T13" fmla="*/ 36 h 36"/>
                <a:gd name="T14" fmla="*/ 0 w 15"/>
                <a:gd name="T15" fmla="*/ 36 h 36"/>
                <a:gd name="T16" fmla="*/ 0 w 15"/>
                <a:gd name="T17" fmla="*/ 35 h 36"/>
                <a:gd name="T18" fmla="*/ 0 w 15"/>
                <a:gd name="T19" fmla="*/ 32 h 36"/>
                <a:gd name="T20" fmla="*/ 1 w 15"/>
                <a:gd name="T21" fmla="*/ 28 h 36"/>
                <a:gd name="T22" fmla="*/ 1 w 15"/>
                <a:gd name="T23" fmla="*/ 20 h 36"/>
                <a:gd name="T24" fmla="*/ 1 w 15"/>
                <a:gd name="T25" fmla="*/ 16 h 36"/>
                <a:gd name="T26" fmla="*/ 1 w 15"/>
                <a:gd name="T27" fmla="*/ 12 h 36"/>
                <a:gd name="T28" fmla="*/ 1 w 15"/>
                <a:gd name="T29" fmla="*/ 3 h 36"/>
                <a:gd name="T30" fmla="*/ 1 w 15"/>
                <a:gd name="T31" fmla="*/ 3 h 36"/>
                <a:gd name="T32" fmla="*/ 1 w 15"/>
                <a:gd name="T33" fmla="*/ 2 h 36"/>
                <a:gd name="T34" fmla="*/ 4 w 15"/>
                <a:gd name="T35" fmla="*/ 1 h 36"/>
                <a:gd name="T36" fmla="*/ 7 w 15"/>
                <a:gd name="T37" fmla="*/ 0 h 36"/>
                <a:gd name="T38" fmla="*/ 9 w 15"/>
                <a:gd name="T39" fmla="*/ 0 h 36"/>
                <a:gd name="T40" fmla="*/ 12 w 15"/>
                <a:gd name="T41" fmla="*/ 1 h 36"/>
                <a:gd name="T42" fmla="*/ 13 w 15"/>
                <a:gd name="T43" fmla="*/ 2 h 36"/>
                <a:gd name="T44" fmla="*/ 13 w 15"/>
                <a:gd name="T45" fmla="*/ 13 h 36"/>
                <a:gd name="T46" fmla="*/ 14 w 15"/>
                <a:gd name="T47" fmla="*/ 18 h 36"/>
                <a:gd name="T48" fmla="*/ 14 w 15"/>
                <a:gd name="T49" fmla="*/ 23 h 36"/>
                <a:gd name="T50" fmla="*/ 14 w 15"/>
                <a:gd name="T51" fmla="*/ 28 h 36"/>
                <a:gd name="T52" fmla="*/ 15 w 15"/>
                <a:gd name="T53"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 h="36">
                  <a:moveTo>
                    <a:pt x="15" y="32"/>
                  </a:moveTo>
                  <a:cubicBezTo>
                    <a:pt x="15" y="33"/>
                    <a:pt x="15" y="34"/>
                    <a:pt x="15" y="35"/>
                  </a:cubicBezTo>
                  <a:cubicBezTo>
                    <a:pt x="14" y="35"/>
                    <a:pt x="13" y="35"/>
                    <a:pt x="12" y="36"/>
                  </a:cubicBezTo>
                  <a:cubicBezTo>
                    <a:pt x="11" y="36"/>
                    <a:pt x="10" y="36"/>
                    <a:pt x="9" y="36"/>
                  </a:cubicBezTo>
                  <a:cubicBezTo>
                    <a:pt x="8" y="36"/>
                    <a:pt x="7" y="36"/>
                    <a:pt x="6" y="36"/>
                  </a:cubicBezTo>
                  <a:cubicBezTo>
                    <a:pt x="5" y="36"/>
                    <a:pt x="4" y="36"/>
                    <a:pt x="2" y="36"/>
                  </a:cubicBezTo>
                  <a:cubicBezTo>
                    <a:pt x="2" y="36"/>
                    <a:pt x="2" y="35"/>
                    <a:pt x="1" y="36"/>
                  </a:cubicBezTo>
                  <a:cubicBezTo>
                    <a:pt x="1" y="36"/>
                    <a:pt x="0" y="36"/>
                    <a:pt x="0" y="36"/>
                  </a:cubicBezTo>
                  <a:cubicBezTo>
                    <a:pt x="0" y="36"/>
                    <a:pt x="0" y="35"/>
                    <a:pt x="0" y="35"/>
                  </a:cubicBezTo>
                  <a:cubicBezTo>
                    <a:pt x="0" y="34"/>
                    <a:pt x="0" y="33"/>
                    <a:pt x="0" y="32"/>
                  </a:cubicBezTo>
                  <a:cubicBezTo>
                    <a:pt x="1" y="31"/>
                    <a:pt x="1" y="29"/>
                    <a:pt x="1" y="28"/>
                  </a:cubicBezTo>
                  <a:cubicBezTo>
                    <a:pt x="1" y="25"/>
                    <a:pt x="1" y="22"/>
                    <a:pt x="1" y="20"/>
                  </a:cubicBezTo>
                  <a:cubicBezTo>
                    <a:pt x="1" y="18"/>
                    <a:pt x="1" y="17"/>
                    <a:pt x="1" y="16"/>
                  </a:cubicBezTo>
                  <a:cubicBezTo>
                    <a:pt x="1" y="14"/>
                    <a:pt x="1" y="13"/>
                    <a:pt x="1" y="12"/>
                  </a:cubicBezTo>
                  <a:cubicBezTo>
                    <a:pt x="1" y="9"/>
                    <a:pt x="1" y="6"/>
                    <a:pt x="1" y="3"/>
                  </a:cubicBezTo>
                  <a:cubicBezTo>
                    <a:pt x="1" y="3"/>
                    <a:pt x="1" y="3"/>
                    <a:pt x="1" y="3"/>
                  </a:cubicBezTo>
                  <a:cubicBezTo>
                    <a:pt x="1" y="3"/>
                    <a:pt x="1" y="2"/>
                    <a:pt x="1" y="2"/>
                  </a:cubicBezTo>
                  <a:cubicBezTo>
                    <a:pt x="2" y="2"/>
                    <a:pt x="3" y="2"/>
                    <a:pt x="4" y="1"/>
                  </a:cubicBezTo>
                  <a:cubicBezTo>
                    <a:pt x="5" y="1"/>
                    <a:pt x="6" y="1"/>
                    <a:pt x="7" y="0"/>
                  </a:cubicBezTo>
                  <a:cubicBezTo>
                    <a:pt x="8" y="0"/>
                    <a:pt x="9" y="0"/>
                    <a:pt x="9" y="0"/>
                  </a:cubicBezTo>
                  <a:cubicBezTo>
                    <a:pt x="10" y="0"/>
                    <a:pt x="11" y="0"/>
                    <a:pt x="12" y="1"/>
                  </a:cubicBezTo>
                  <a:cubicBezTo>
                    <a:pt x="13" y="1"/>
                    <a:pt x="13" y="1"/>
                    <a:pt x="13" y="2"/>
                  </a:cubicBezTo>
                  <a:cubicBezTo>
                    <a:pt x="13" y="6"/>
                    <a:pt x="13" y="9"/>
                    <a:pt x="13" y="13"/>
                  </a:cubicBezTo>
                  <a:cubicBezTo>
                    <a:pt x="13" y="15"/>
                    <a:pt x="13" y="16"/>
                    <a:pt x="14" y="18"/>
                  </a:cubicBezTo>
                  <a:cubicBezTo>
                    <a:pt x="14" y="20"/>
                    <a:pt x="14" y="21"/>
                    <a:pt x="14" y="23"/>
                  </a:cubicBezTo>
                  <a:cubicBezTo>
                    <a:pt x="14" y="24"/>
                    <a:pt x="14" y="26"/>
                    <a:pt x="14" y="28"/>
                  </a:cubicBezTo>
                  <a:cubicBezTo>
                    <a:pt x="15" y="29"/>
                    <a:pt x="15" y="31"/>
                    <a:pt x="15" y="32"/>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05" name="Freeform 586">
              <a:extLst>
                <a:ext uri="{FF2B5EF4-FFF2-40B4-BE49-F238E27FC236}">
                  <a16:creationId xmlns:a16="http://schemas.microsoft.com/office/drawing/2014/main" id="{C1A4C97F-33B0-42AE-BF73-758FF2437B54}"/>
                </a:ext>
              </a:extLst>
            </p:cNvPr>
            <p:cNvSpPr>
              <a:spLocks/>
            </p:cNvSpPr>
            <p:nvPr/>
          </p:nvSpPr>
          <p:spPr bwMode="auto">
            <a:xfrm>
              <a:off x="3644005" y="2132859"/>
              <a:ext cx="2040952" cy="2014672"/>
            </a:xfrm>
            <a:custGeom>
              <a:avLst/>
              <a:gdLst>
                <a:gd name="T0" fmla="*/ 92 w 93"/>
                <a:gd name="T1" fmla="*/ 64 h 92"/>
                <a:gd name="T2" fmla="*/ 92 w 93"/>
                <a:gd name="T3" fmla="*/ 70 h 92"/>
                <a:gd name="T4" fmla="*/ 85 w 93"/>
                <a:gd name="T5" fmla="*/ 79 h 92"/>
                <a:gd name="T6" fmla="*/ 79 w 93"/>
                <a:gd name="T7" fmla="*/ 84 h 92"/>
                <a:gd name="T8" fmla="*/ 76 w 93"/>
                <a:gd name="T9" fmla="*/ 88 h 92"/>
                <a:gd name="T10" fmla="*/ 71 w 93"/>
                <a:gd name="T11" fmla="*/ 90 h 92"/>
                <a:gd name="T12" fmla="*/ 65 w 93"/>
                <a:gd name="T13" fmla="*/ 91 h 92"/>
                <a:gd name="T14" fmla="*/ 61 w 93"/>
                <a:gd name="T15" fmla="*/ 90 h 92"/>
                <a:gd name="T16" fmla="*/ 58 w 93"/>
                <a:gd name="T17" fmla="*/ 90 h 92"/>
                <a:gd name="T18" fmla="*/ 51 w 93"/>
                <a:gd name="T19" fmla="*/ 90 h 92"/>
                <a:gd name="T20" fmla="*/ 37 w 93"/>
                <a:gd name="T21" fmla="*/ 91 h 92"/>
                <a:gd name="T22" fmla="*/ 34 w 93"/>
                <a:gd name="T23" fmla="*/ 90 h 92"/>
                <a:gd name="T24" fmla="*/ 31 w 93"/>
                <a:gd name="T25" fmla="*/ 89 h 92"/>
                <a:gd name="T26" fmla="*/ 24 w 93"/>
                <a:gd name="T27" fmla="*/ 87 h 92"/>
                <a:gd name="T28" fmla="*/ 17 w 93"/>
                <a:gd name="T29" fmla="*/ 87 h 92"/>
                <a:gd name="T30" fmla="*/ 11 w 93"/>
                <a:gd name="T31" fmla="*/ 87 h 92"/>
                <a:gd name="T32" fmla="*/ 4 w 93"/>
                <a:gd name="T33" fmla="*/ 85 h 92"/>
                <a:gd name="T34" fmla="*/ 1 w 93"/>
                <a:gd name="T35" fmla="*/ 81 h 92"/>
                <a:gd name="T36" fmla="*/ 0 w 93"/>
                <a:gd name="T37" fmla="*/ 75 h 92"/>
                <a:gd name="T38" fmla="*/ 2 w 93"/>
                <a:gd name="T39" fmla="*/ 69 h 92"/>
                <a:gd name="T40" fmla="*/ 4 w 93"/>
                <a:gd name="T41" fmla="*/ 62 h 92"/>
                <a:gd name="T42" fmla="*/ 2 w 93"/>
                <a:gd name="T43" fmla="*/ 56 h 92"/>
                <a:gd name="T44" fmla="*/ 1 w 93"/>
                <a:gd name="T45" fmla="*/ 53 h 92"/>
                <a:gd name="T46" fmla="*/ 1 w 93"/>
                <a:gd name="T47" fmla="*/ 50 h 92"/>
                <a:gd name="T48" fmla="*/ 2 w 93"/>
                <a:gd name="T49" fmla="*/ 47 h 92"/>
                <a:gd name="T50" fmla="*/ 1 w 93"/>
                <a:gd name="T51" fmla="*/ 44 h 92"/>
                <a:gd name="T52" fmla="*/ 4 w 93"/>
                <a:gd name="T53" fmla="*/ 37 h 92"/>
                <a:gd name="T54" fmla="*/ 8 w 93"/>
                <a:gd name="T55" fmla="*/ 33 h 92"/>
                <a:gd name="T56" fmla="*/ 11 w 93"/>
                <a:gd name="T57" fmla="*/ 31 h 92"/>
                <a:gd name="T58" fmla="*/ 12 w 93"/>
                <a:gd name="T59" fmla="*/ 27 h 92"/>
                <a:gd name="T60" fmla="*/ 13 w 93"/>
                <a:gd name="T61" fmla="*/ 25 h 92"/>
                <a:gd name="T62" fmla="*/ 15 w 93"/>
                <a:gd name="T63" fmla="*/ 23 h 92"/>
                <a:gd name="T64" fmla="*/ 15 w 93"/>
                <a:gd name="T65" fmla="*/ 19 h 92"/>
                <a:gd name="T66" fmla="*/ 16 w 93"/>
                <a:gd name="T67" fmla="*/ 17 h 92"/>
                <a:gd name="T68" fmla="*/ 20 w 93"/>
                <a:gd name="T69" fmla="*/ 12 h 92"/>
                <a:gd name="T70" fmla="*/ 23 w 93"/>
                <a:gd name="T71" fmla="*/ 10 h 92"/>
                <a:gd name="T72" fmla="*/ 25 w 93"/>
                <a:gd name="T73" fmla="*/ 8 h 92"/>
                <a:gd name="T74" fmla="*/ 27 w 93"/>
                <a:gd name="T75" fmla="*/ 5 h 92"/>
                <a:gd name="T76" fmla="*/ 28 w 93"/>
                <a:gd name="T77" fmla="*/ 3 h 92"/>
                <a:gd name="T78" fmla="*/ 34 w 93"/>
                <a:gd name="T79" fmla="*/ 1 h 92"/>
                <a:gd name="T80" fmla="*/ 38 w 93"/>
                <a:gd name="T81" fmla="*/ 0 h 92"/>
                <a:gd name="T82" fmla="*/ 45 w 93"/>
                <a:gd name="T83" fmla="*/ 1 h 92"/>
                <a:gd name="T84" fmla="*/ 49 w 93"/>
                <a:gd name="T85" fmla="*/ 4 h 92"/>
                <a:gd name="T86" fmla="*/ 55 w 93"/>
                <a:gd name="T87" fmla="*/ 8 h 92"/>
                <a:gd name="T88" fmla="*/ 60 w 93"/>
                <a:gd name="T89" fmla="*/ 10 h 92"/>
                <a:gd name="T90" fmla="*/ 68 w 93"/>
                <a:gd name="T91" fmla="*/ 18 h 92"/>
                <a:gd name="T92" fmla="*/ 78 w 93"/>
                <a:gd name="T93" fmla="*/ 27 h 92"/>
                <a:gd name="T94" fmla="*/ 87 w 93"/>
                <a:gd name="T95" fmla="*/ 34 h 92"/>
                <a:gd name="T96" fmla="*/ 89 w 93"/>
                <a:gd name="T97" fmla="*/ 39 h 92"/>
                <a:gd name="T98" fmla="*/ 91 w 93"/>
                <a:gd name="T99" fmla="*/ 45 h 92"/>
                <a:gd name="T100" fmla="*/ 92 w 93"/>
                <a:gd name="T101" fmla="*/ 58 h 92"/>
                <a:gd name="T102" fmla="*/ 92 w 93"/>
                <a:gd name="T103" fmla="*/ 6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 h="92">
                  <a:moveTo>
                    <a:pt x="92" y="64"/>
                  </a:moveTo>
                  <a:cubicBezTo>
                    <a:pt x="93" y="66"/>
                    <a:pt x="93" y="68"/>
                    <a:pt x="92" y="70"/>
                  </a:cubicBezTo>
                  <a:cubicBezTo>
                    <a:pt x="91" y="74"/>
                    <a:pt x="88" y="77"/>
                    <a:pt x="85" y="79"/>
                  </a:cubicBezTo>
                  <a:cubicBezTo>
                    <a:pt x="83" y="81"/>
                    <a:pt x="81" y="82"/>
                    <a:pt x="79" y="84"/>
                  </a:cubicBezTo>
                  <a:cubicBezTo>
                    <a:pt x="78" y="86"/>
                    <a:pt x="77" y="87"/>
                    <a:pt x="76" y="88"/>
                  </a:cubicBezTo>
                  <a:cubicBezTo>
                    <a:pt x="74" y="89"/>
                    <a:pt x="72" y="90"/>
                    <a:pt x="71" y="90"/>
                  </a:cubicBezTo>
                  <a:cubicBezTo>
                    <a:pt x="69" y="90"/>
                    <a:pt x="67" y="91"/>
                    <a:pt x="65" y="91"/>
                  </a:cubicBezTo>
                  <a:cubicBezTo>
                    <a:pt x="63" y="90"/>
                    <a:pt x="62" y="90"/>
                    <a:pt x="61" y="90"/>
                  </a:cubicBezTo>
                  <a:cubicBezTo>
                    <a:pt x="60" y="90"/>
                    <a:pt x="59" y="90"/>
                    <a:pt x="58" y="90"/>
                  </a:cubicBezTo>
                  <a:cubicBezTo>
                    <a:pt x="51" y="90"/>
                    <a:pt x="51" y="90"/>
                    <a:pt x="51" y="90"/>
                  </a:cubicBezTo>
                  <a:cubicBezTo>
                    <a:pt x="46" y="90"/>
                    <a:pt x="42" y="92"/>
                    <a:pt x="37" y="91"/>
                  </a:cubicBezTo>
                  <a:cubicBezTo>
                    <a:pt x="36" y="91"/>
                    <a:pt x="35" y="91"/>
                    <a:pt x="34" y="90"/>
                  </a:cubicBezTo>
                  <a:cubicBezTo>
                    <a:pt x="33" y="90"/>
                    <a:pt x="32" y="89"/>
                    <a:pt x="31" y="89"/>
                  </a:cubicBezTo>
                  <a:cubicBezTo>
                    <a:pt x="29" y="88"/>
                    <a:pt x="27" y="87"/>
                    <a:pt x="24" y="87"/>
                  </a:cubicBezTo>
                  <a:cubicBezTo>
                    <a:pt x="22" y="87"/>
                    <a:pt x="19" y="87"/>
                    <a:pt x="17" y="87"/>
                  </a:cubicBezTo>
                  <a:cubicBezTo>
                    <a:pt x="15" y="87"/>
                    <a:pt x="13" y="88"/>
                    <a:pt x="11" y="87"/>
                  </a:cubicBezTo>
                  <a:cubicBezTo>
                    <a:pt x="9" y="86"/>
                    <a:pt x="6" y="86"/>
                    <a:pt x="4" y="85"/>
                  </a:cubicBezTo>
                  <a:cubicBezTo>
                    <a:pt x="3" y="84"/>
                    <a:pt x="2" y="83"/>
                    <a:pt x="1" y="81"/>
                  </a:cubicBezTo>
                  <a:cubicBezTo>
                    <a:pt x="0" y="79"/>
                    <a:pt x="0" y="77"/>
                    <a:pt x="0" y="75"/>
                  </a:cubicBezTo>
                  <a:cubicBezTo>
                    <a:pt x="0" y="73"/>
                    <a:pt x="1" y="71"/>
                    <a:pt x="2" y="69"/>
                  </a:cubicBezTo>
                  <a:cubicBezTo>
                    <a:pt x="2" y="66"/>
                    <a:pt x="4" y="65"/>
                    <a:pt x="4" y="62"/>
                  </a:cubicBezTo>
                  <a:cubicBezTo>
                    <a:pt x="4" y="60"/>
                    <a:pt x="3" y="58"/>
                    <a:pt x="2" y="56"/>
                  </a:cubicBezTo>
                  <a:cubicBezTo>
                    <a:pt x="2" y="55"/>
                    <a:pt x="2" y="54"/>
                    <a:pt x="1" y="53"/>
                  </a:cubicBezTo>
                  <a:cubicBezTo>
                    <a:pt x="1" y="52"/>
                    <a:pt x="1" y="51"/>
                    <a:pt x="1" y="50"/>
                  </a:cubicBezTo>
                  <a:cubicBezTo>
                    <a:pt x="1" y="49"/>
                    <a:pt x="2" y="48"/>
                    <a:pt x="2" y="47"/>
                  </a:cubicBezTo>
                  <a:cubicBezTo>
                    <a:pt x="2" y="46"/>
                    <a:pt x="1" y="45"/>
                    <a:pt x="1" y="44"/>
                  </a:cubicBezTo>
                  <a:cubicBezTo>
                    <a:pt x="2" y="41"/>
                    <a:pt x="2" y="39"/>
                    <a:pt x="4" y="37"/>
                  </a:cubicBezTo>
                  <a:cubicBezTo>
                    <a:pt x="5" y="36"/>
                    <a:pt x="7" y="35"/>
                    <a:pt x="8" y="33"/>
                  </a:cubicBezTo>
                  <a:cubicBezTo>
                    <a:pt x="9" y="33"/>
                    <a:pt x="10" y="32"/>
                    <a:pt x="11" y="31"/>
                  </a:cubicBezTo>
                  <a:cubicBezTo>
                    <a:pt x="12" y="30"/>
                    <a:pt x="12" y="29"/>
                    <a:pt x="12" y="27"/>
                  </a:cubicBezTo>
                  <a:cubicBezTo>
                    <a:pt x="12" y="26"/>
                    <a:pt x="13" y="26"/>
                    <a:pt x="13" y="25"/>
                  </a:cubicBezTo>
                  <a:cubicBezTo>
                    <a:pt x="14" y="24"/>
                    <a:pt x="14" y="23"/>
                    <a:pt x="15" y="23"/>
                  </a:cubicBezTo>
                  <a:cubicBezTo>
                    <a:pt x="15" y="21"/>
                    <a:pt x="15" y="20"/>
                    <a:pt x="15" y="19"/>
                  </a:cubicBezTo>
                  <a:cubicBezTo>
                    <a:pt x="15" y="18"/>
                    <a:pt x="16" y="17"/>
                    <a:pt x="16" y="17"/>
                  </a:cubicBezTo>
                  <a:cubicBezTo>
                    <a:pt x="17" y="15"/>
                    <a:pt x="18" y="13"/>
                    <a:pt x="20" y="12"/>
                  </a:cubicBezTo>
                  <a:cubicBezTo>
                    <a:pt x="21" y="12"/>
                    <a:pt x="22" y="11"/>
                    <a:pt x="23" y="10"/>
                  </a:cubicBezTo>
                  <a:cubicBezTo>
                    <a:pt x="23" y="10"/>
                    <a:pt x="24" y="9"/>
                    <a:pt x="25" y="8"/>
                  </a:cubicBezTo>
                  <a:cubicBezTo>
                    <a:pt x="25" y="7"/>
                    <a:pt x="26" y="6"/>
                    <a:pt x="27" y="5"/>
                  </a:cubicBezTo>
                  <a:cubicBezTo>
                    <a:pt x="27" y="5"/>
                    <a:pt x="28" y="4"/>
                    <a:pt x="28" y="3"/>
                  </a:cubicBezTo>
                  <a:cubicBezTo>
                    <a:pt x="30" y="2"/>
                    <a:pt x="32" y="2"/>
                    <a:pt x="34" y="1"/>
                  </a:cubicBezTo>
                  <a:cubicBezTo>
                    <a:pt x="35" y="1"/>
                    <a:pt x="37" y="1"/>
                    <a:pt x="38" y="0"/>
                  </a:cubicBezTo>
                  <a:cubicBezTo>
                    <a:pt x="38" y="0"/>
                    <a:pt x="43" y="0"/>
                    <a:pt x="45" y="1"/>
                  </a:cubicBezTo>
                  <a:cubicBezTo>
                    <a:pt x="47" y="2"/>
                    <a:pt x="48" y="3"/>
                    <a:pt x="49" y="4"/>
                  </a:cubicBezTo>
                  <a:cubicBezTo>
                    <a:pt x="51" y="6"/>
                    <a:pt x="53" y="7"/>
                    <a:pt x="55" y="8"/>
                  </a:cubicBezTo>
                  <a:cubicBezTo>
                    <a:pt x="57" y="8"/>
                    <a:pt x="59" y="9"/>
                    <a:pt x="60" y="10"/>
                  </a:cubicBezTo>
                  <a:cubicBezTo>
                    <a:pt x="64" y="12"/>
                    <a:pt x="66" y="15"/>
                    <a:pt x="68" y="18"/>
                  </a:cubicBezTo>
                  <a:cubicBezTo>
                    <a:pt x="71" y="22"/>
                    <a:pt x="74" y="25"/>
                    <a:pt x="78" y="27"/>
                  </a:cubicBezTo>
                  <a:cubicBezTo>
                    <a:pt x="81" y="29"/>
                    <a:pt x="85" y="31"/>
                    <a:pt x="87" y="34"/>
                  </a:cubicBezTo>
                  <a:cubicBezTo>
                    <a:pt x="88" y="36"/>
                    <a:pt x="89" y="37"/>
                    <a:pt x="89" y="39"/>
                  </a:cubicBezTo>
                  <a:cubicBezTo>
                    <a:pt x="90" y="41"/>
                    <a:pt x="91" y="43"/>
                    <a:pt x="91" y="45"/>
                  </a:cubicBezTo>
                  <a:cubicBezTo>
                    <a:pt x="92" y="49"/>
                    <a:pt x="92" y="54"/>
                    <a:pt x="92" y="58"/>
                  </a:cubicBezTo>
                  <a:cubicBezTo>
                    <a:pt x="91" y="60"/>
                    <a:pt x="91" y="62"/>
                    <a:pt x="92" y="6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06" name="Freeform 587">
              <a:extLst>
                <a:ext uri="{FF2B5EF4-FFF2-40B4-BE49-F238E27FC236}">
                  <a16:creationId xmlns:a16="http://schemas.microsoft.com/office/drawing/2014/main" id="{53BF8AEC-9251-48CD-904D-2353CA60A0F0}"/>
                </a:ext>
              </a:extLst>
            </p:cNvPr>
            <p:cNvSpPr>
              <a:spLocks/>
            </p:cNvSpPr>
            <p:nvPr/>
          </p:nvSpPr>
          <p:spPr bwMode="auto">
            <a:xfrm>
              <a:off x="3644005" y="2132865"/>
              <a:ext cx="2040952" cy="2014672"/>
            </a:xfrm>
            <a:custGeom>
              <a:avLst/>
              <a:gdLst>
                <a:gd name="T0" fmla="*/ 92 w 93"/>
                <a:gd name="T1" fmla="*/ 64 h 92"/>
                <a:gd name="T2" fmla="*/ 92 w 93"/>
                <a:gd name="T3" fmla="*/ 70 h 92"/>
                <a:gd name="T4" fmla="*/ 85 w 93"/>
                <a:gd name="T5" fmla="*/ 79 h 92"/>
                <a:gd name="T6" fmla="*/ 79 w 93"/>
                <a:gd name="T7" fmla="*/ 84 h 92"/>
                <a:gd name="T8" fmla="*/ 76 w 93"/>
                <a:gd name="T9" fmla="*/ 88 h 92"/>
                <a:gd name="T10" fmla="*/ 71 w 93"/>
                <a:gd name="T11" fmla="*/ 90 h 92"/>
                <a:gd name="T12" fmla="*/ 65 w 93"/>
                <a:gd name="T13" fmla="*/ 91 h 92"/>
                <a:gd name="T14" fmla="*/ 61 w 93"/>
                <a:gd name="T15" fmla="*/ 90 h 92"/>
                <a:gd name="T16" fmla="*/ 58 w 93"/>
                <a:gd name="T17" fmla="*/ 90 h 92"/>
                <a:gd name="T18" fmla="*/ 51 w 93"/>
                <a:gd name="T19" fmla="*/ 90 h 92"/>
                <a:gd name="T20" fmla="*/ 37 w 93"/>
                <a:gd name="T21" fmla="*/ 91 h 92"/>
                <a:gd name="T22" fmla="*/ 34 w 93"/>
                <a:gd name="T23" fmla="*/ 90 h 92"/>
                <a:gd name="T24" fmla="*/ 31 w 93"/>
                <a:gd name="T25" fmla="*/ 89 h 92"/>
                <a:gd name="T26" fmla="*/ 24 w 93"/>
                <a:gd name="T27" fmla="*/ 87 h 92"/>
                <a:gd name="T28" fmla="*/ 17 w 93"/>
                <a:gd name="T29" fmla="*/ 87 h 92"/>
                <a:gd name="T30" fmla="*/ 11 w 93"/>
                <a:gd name="T31" fmla="*/ 87 h 92"/>
                <a:gd name="T32" fmla="*/ 4 w 93"/>
                <a:gd name="T33" fmla="*/ 85 h 92"/>
                <a:gd name="T34" fmla="*/ 1 w 93"/>
                <a:gd name="T35" fmla="*/ 81 h 92"/>
                <a:gd name="T36" fmla="*/ 0 w 93"/>
                <a:gd name="T37" fmla="*/ 75 h 92"/>
                <a:gd name="T38" fmla="*/ 2 w 93"/>
                <a:gd name="T39" fmla="*/ 69 h 92"/>
                <a:gd name="T40" fmla="*/ 4 w 93"/>
                <a:gd name="T41" fmla="*/ 62 h 92"/>
                <a:gd name="T42" fmla="*/ 2 w 93"/>
                <a:gd name="T43" fmla="*/ 56 h 92"/>
                <a:gd name="T44" fmla="*/ 1 w 93"/>
                <a:gd name="T45" fmla="*/ 53 h 92"/>
                <a:gd name="T46" fmla="*/ 1 w 93"/>
                <a:gd name="T47" fmla="*/ 50 h 92"/>
                <a:gd name="T48" fmla="*/ 2 w 93"/>
                <a:gd name="T49" fmla="*/ 47 h 92"/>
                <a:gd name="T50" fmla="*/ 1 w 93"/>
                <a:gd name="T51" fmla="*/ 44 h 92"/>
                <a:gd name="T52" fmla="*/ 4 w 93"/>
                <a:gd name="T53" fmla="*/ 37 h 92"/>
                <a:gd name="T54" fmla="*/ 8 w 93"/>
                <a:gd name="T55" fmla="*/ 33 h 92"/>
                <a:gd name="T56" fmla="*/ 11 w 93"/>
                <a:gd name="T57" fmla="*/ 31 h 92"/>
                <a:gd name="T58" fmla="*/ 12 w 93"/>
                <a:gd name="T59" fmla="*/ 27 h 92"/>
                <a:gd name="T60" fmla="*/ 13 w 93"/>
                <a:gd name="T61" fmla="*/ 25 h 92"/>
                <a:gd name="T62" fmla="*/ 15 w 93"/>
                <a:gd name="T63" fmla="*/ 23 h 92"/>
                <a:gd name="T64" fmla="*/ 15 w 93"/>
                <a:gd name="T65" fmla="*/ 19 h 92"/>
                <a:gd name="T66" fmla="*/ 16 w 93"/>
                <a:gd name="T67" fmla="*/ 17 h 92"/>
                <a:gd name="T68" fmla="*/ 20 w 93"/>
                <a:gd name="T69" fmla="*/ 12 h 92"/>
                <a:gd name="T70" fmla="*/ 23 w 93"/>
                <a:gd name="T71" fmla="*/ 10 h 92"/>
                <a:gd name="T72" fmla="*/ 25 w 93"/>
                <a:gd name="T73" fmla="*/ 8 h 92"/>
                <a:gd name="T74" fmla="*/ 27 w 93"/>
                <a:gd name="T75" fmla="*/ 5 h 92"/>
                <a:gd name="T76" fmla="*/ 28 w 93"/>
                <a:gd name="T77" fmla="*/ 3 h 92"/>
                <a:gd name="T78" fmla="*/ 34 w 93"/>
                <a:gd name="T79" fmla="*/ 1 h 92"/>
                <a:gd name="T80" fmla="*/ 38 w 93"/>
                <a:gd name="T81" fmla="*/ 0 h 92"/>
                <a:gd name="T82" fmla="*/ 45 w 93"/>
                <a:gd name="T83" fmla="*/ 1 h 92"/>
                <a:gd name="T84" fmla="*/ 49 w 93"/>
                <a:gd name="T85" fmla="*/ 4 h 92"/>
                <a:gd name="T86" fmla="*/ 55 w 93"/>
                <a:gd name="T87" fmla="*/ 8 h 92"/>
                <a:gd name="T88" fmla="*/ 60 w 93"/>
                <a:gd name="T89" fmla="*/ 10 h 92"/>
                <a:gd name="T90" fmla="*/ 68 w 93"/>
                <a:gd name="T91" fmla="*/ 18 h 92"/>
                <a:gd name="T92" fmla="*/ 78 w 93"/>
                <a:gd name="T93" fmla="*/ 27 h 92"/>
                <a:gd name="T94" fmla="*/ 87 w 93"/>
                <a:gd name="T95" fmla="*/ 34 h 92"/>
                <a:gd name="T96" fmla="*/ 89 w 93"/>
                <a:gd name="T97" fmla="*/ 39 h 92"/>
                <a:gd name="T98" fmla="*/ 91 w 93"/>
                <a:gd name="T99" fmla="*/ 45 h 92"/>
                <a:gd name="T100" fmla="*/ 92 w 93"/>
                <a:gd name="T101" fmla="*/ 58 h 92"/>
                <a:gd name="T102" fmla="*/ 92 w 93"/>
                <a:gd name="T103" fmla="*/ 6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 h="92">
                  <a:moveTo>
                    <a:pt x="92" y="64"/>
                  </a:moveTo>
                  <a:cubicBezTo>
                    <a:pt x="93" y="66"/>
                    <a:pt x="93" y="68"/>
                    <a:pt x="92" y="70"/>
                  </a:cubicBezTo>
                  <a:cubicBezTo>
                    <a:pt x="91" y="74"/>
                    <a:pt x="88" y="77"/>
                    <a:pt x="85" y="79"/>
                  </a:cubicBezTo>
                  <a:cubicBezTo>
                    <a:pt x="83" y="81"/>
                    <a:pt x="81" y="82"/>
                    <a:pt x="79" y="84"/>
                  </a:cubicBezTo>
                  <a:cubicBezTo>
                    <a:pt x="78" y="86"/>
                    <a:pt x="77" y="87"/>
                    <a:pt x="76" y="88"/>
                  </a:cubicBezTo>
                  <a:cubicBezTo>
                    <a:pt x="74" y="89"/>
                    <a:pt x="72" y="90"/>
                    <a:pt x="71" y="90"/>
                  </a:cubicBezTo>
                  <a:cubicBezTo>
                    <a:pt x="69" y="90"/>
                    <a:pt x="67" y="91"/>
                    <a:pt x="65" y="91"/>
                  </a:cubicBezTo>
                  <a:cubicBezTo>
                    <a:pt x="63" y="90"/>
                    <a:pt x="62" y="90"/>
                    <a:pt x="61" y="90"/>
                  </a:cubicBezTo>
                  <a:cubicBezTo>
                    <a:pt x="60" y="90"/>
                    <a:pt x="59" y="90"/>
                    <a:pt x="58" y="90"/>
                  </a:cubicBezTo>
                  <a:cubicBezTo>
                    <a:pt x="51" y="90"/>
                    <a:pt x="51" y="90"/>
                    <a:pt x="51" y="90"/>
                  </a:cubicBezTo>
                  <a:cubicBezTo>
                    <a:pt x="46" y="90"/>
                    <a:pt x="42" y="92"/>
                    <a:pt x="37" y="91"/>
                  </a:cubicBezTo>
                  <a:cubicBezTo>
                    <a:pt x="36" y="91"/>
                    <a:pt x="35" y="91"/>
                    <a:pt x="34" y="90"/>
                  </a:cubicBezTo>
                  <a:cubicBezTo>
                    <a:pt x="33" y="90"/>
                    <a:pt x="32" y="89"/>
                    <a:pt x="31" y="89"/>
                  </a:cubicBezTo>
                  <a:cubicBezTo>
                    <a:pt x="29" y="88"/>
                    <a:pt x="27" y="87"/>
                    <a:pt x="24" y="87"/>
                  </a:cubicBezTo>
                  <a:cubicBezTo>
                    <a:pt x="22" y="87"/>
                    <a:pt x="19" y="87"/>
                    <a:pt x="17" y="87"/>
                  </a:cubicBezTo>
                  <a:cubicBezTo>
                    <a:pt x="15" y="87"/>
                    <a:pt x="13" y="88"/>
                    <a:pt x="11" y="87"/>
                  </a:cubicBezTo>
                  <a:cubicBezTo>
                    <a:pt x="9" y="86"/>
                    <a:pt x="6" y="86"/>
                    <a:pt x="4" y="85"/>
                  </a:cubicBezTo>
                  <a:cubicBezTo>
                    <a:pt x="3" y="84"/>
                    <a:pt x="2" y="83"/>
                    <a:pt x="1" y="81"/>
                  </a:cubicBezTo>
                  <a:cubicBezTo>
                    <a:pt x="0" y="79"/>
                    <a:pt x="0" y="77"/>
                    <a:pt x="0" y="75"/>
                  </a:cubicBezTo>
                  <a:cubicBezTo>
                    <a:pt x="0" y="73"/>
                    <a:pt x="1" y="71"/>
                    <a:pt x="2" y="69"/>
                  </a:cubicBezTo>
                  <a:cubicBezTo>
                    <a:pt x="2" y="66"/>
                    <a:pt x="4" y="65"/>
                    <a:pt x="4" y="62"/>
                  </a:cubicBezTo>
                  <a:cubicBezTo>
                    <a:pt x="4" y="60"/>
                    <a:pt x="3" y="58"/>
                    <a:pt x="2" y="56"/>
                  </a:cubicBezTo>
                  <a:cubicBezTo>
                    <a:pt x="2" y="55"/>
                    <a:pt x="2" y="54"/>
                    <a:pt x="1" y="53"/>
                  </a:cubicBezTo>
                  <a:cubicBezTo>
                    <a:pt x="1" y="52"/>
                    <a:pt x="1" y="51"/>
                    <a:pt x="1" y="50"/>
                  </a:cubicBezTo>
                  <a:cubicBezTo>
                    <a:pt x="1" y="49"/>
                    <a:pt x="2" y="48"/>
                    <a:pt x="2" y="47"/>
                  </a:cubicBezTo>
                  <a:cubicBezTo>
                    <a:pt x="2" y="46"/>
                    <a:pt x="1" y="45"/>
                    <a:pt x="1" y="44"/>
                  </a:cubicBezTo>
                  <a:cubicBezTo>
                    <a:pt x="2" y="41"/>
                    <a:pt x="2" y="39"/>
                    <a:pt x="4" y="37"/>
                  </a:cubicBezTo>
                  <a:cubicBezTo>
                    <a:pt x="5" y="36"/>
                    <a:pt x="7" y="35"/>
                    <a:pt x="8" y="33"/>
                  </a:cubicBezTo>
                  <a:cubicBezTo>
                    <a:pt x="9" y="33"/>
                    <a:pt x="10" y="32"/>
                    <a:pt x="11" y="31"/>
                  </a:cubicBezTo>
                  <a:cubicBezTo>
                    <a:pt x="12" y="30"/>
                    <a:pt x="12" y="29"/>
                    <a:pt x="12" y="27"/>
                  </a:cubicBezTo>
                  <a:cubicBezTo>
                    <a:pt x="12" y="26"/>
                    <a:pt x="13" y="26"/>
                    <a:pt x="13" y="25"/>
                  </a:cubicBezTo>
                  <a:cubicBezTo>
                    <a:pt x="14" y="24"/>
                    <a:pt x="14" y="23"/>
                    <a:pt x="15" y="23"/>
                  </a:cubicBezTo>
                  <a:cubicBezTo>
                    <a:pt x="15" y="21"/>
                    <a:pt x="15" y="20"/>
                    <a:pt x="15" y="19"/>
                  </a:cubicBezTo>
                  <a:cubicBezTo>
                    <a:pt x="15" y="18"/>
                    <a:pt x="16" y="17"/>
                    <a:pt x="16" y="17"/>
                  </a:cubicBezTo>
                  <a:cubicBezTo>
                    <a:pt x="17" y="15"/>
                    <a:pt x="18" y="13"/>
                    <a:pt x="20" y="12"/>
                  </a:cubicBezTo>
                  <a:cubicBezTo>
                    <a:pt x="21" y="12"/>
                    <a:pt x="22" y="11"/>
                    <a:pt x="23" y="10"/>
                  </a:cubicBezTo>
                  <a:cubicBezTo>
                    <a:pt x="23" y="10"/>
                    <a:pt x="24" y="9"/>
                    <a:pt x="25" y="8"/>
                  </a:cubicBezTo>
                  <a:cubicBezTo>
                    <a:pt x="25" y="7"/>
                    <a:pt x="26" y="6"/>
                    <a:pt x="27" y="5"/>
                  </a:cubicBezTo>
                  <a:cubicBezTo>
                    <a:pt x="27" y="5"/>
                    <a:pt x="28" y="4"/>
                    <a:pt x="28" y="3"/>
                  </a:cubicBezTo>
                  <a:cubicBezTo>
                    <a:pt x="30" y="2"/>
                    <a:pt x="32" y="2"/>
                    <a:pt x="34" y="1"/>
                  </a:cubicBezTo>
                  <a:cubicBezTo>
                    <a:pt x="35" y="1"/>
                    <a:pt x="37" y="1"/>
                    <a:pt x="38" y="0"/>
                  </a:cubicBezTo>
                  <a:cubicBezTo>
                    <a:pt x="38" y="0"/>
                    <a:pt x="43" y="0"/>
                    <a:pt x="45" y="1"/>
                  </a:cubicBezTo>
                  <a:cubicBezTo>
                    <a:pt x="47" y="2"/>
                    <a:pt x="48" y="3"/>
                    <a:pt x="49" y="4"/>
                  </a:cubicBezTo>
                  <a:cubicBezTo>
                    <a:pt x="51" y="6"/>
                    <a:pt x="53" y="7"/>
                    <a:pt x="55" y="8"/>
                  </a:cubicBezTo>
                  <a:cubicBezTo>
                    <a:pt x="57" y="8"/>
                    <a:pt x="59" y="9"/>
                    <a:pt x="60" y="10"/>
                  </a:cubicBezTo>
                  <a:cubicBezTo>
                    <a:pt x="64" y="12"/>
                    <a:pt x="66" y="15"/>
                    <a:pt x="68" y="18"/>
                  </a:cubicBezTo>
                  <a:cubicBezTo>
                    <a:pt x="71" y="22"/>
                    <a:pt x="74" y="25"/>
                    <a:pt x="78" y="27"/>
                  </a:cubicBezTo>
                  <a:cubicBezTo>
                    <a:pt x="81" y="29"/>
                    <a:pt x="85" y="31"/>
                    <a:pt x="87" y="34"/>
                  </a:cubicBezTo>
                  <a:cubicBezTo>
                    <a:pt x="88" y="36"/>
                    <a:pt x="89" y="37"/>
                    <a:pt x="89" y="39"/>
                  </a:cubicBezTo>
                  <a:cubicBezTo>
                    <a:pt x="90" y="41"/>
                    <a:pt x="91" y="43"/>
                    <a:pt x="91" y="45"/>
                  </a:cubicBezTo>
                  <a:cubicBezTo>
                    <a:pt x="92" y="49"/>
                    <a:pt x="92" y="54"/>
                    <a:pt x="92" y="58"/>
                  </a:cubicBezTo>
                  <a:cubicBezTo>
                    <a:pt x="91" y="60"/>
                    <a:pt x="91" y="62"/>
                    <a:pt x="92" y="6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07" name="Freeform 588">
              <a:extLst>
                <a:ext uri="{FF2B5EF4-FFF2-40B4-BE49-F238E27FC236}">
                  <a16:creationId xmlns:a16="http://schemas.microsoft.com/office/drawing/2014/main" id="{5D92BF2D-B332-4CAF-815A-361DE735CDDA}"/>
                </a:ext>
              </a:extLst>
            </p:cNvPr>
            <p:cNvSpPr>
              <a:spLocks/>
            </p:cNvSpPr>
            <p:nvPr/>
          </p:nvSpPr>
          <p:spPr bwMode="auto">
            <a:xfrm>
              <a:off x="1979712" y="3490570"/>
              <a:ext cx="437972" cy="2084748"/>
            </a:xfrm>
            <a:custGeom>
              <a:avLst/>
              <a:gdLst>
                <a:gd name="T0" fmla="*/ 0 w 50"/>
                <a:gd name="T1" fmla="*/ 148 h 238"/>
                <a:gd name="T2" fmla="*/ 50 w 50"/>
                <a:gd name="T3" fmla="*/ 238 h 238"/>
                <a:gd name="T4" fmla="*/ 50 w 50"/>
                <a:gd name="T5" fmla="*/ 88 h 238"/>
                <a:gd name="T6" fmla="*/ 0 w 50"/>
                <a:gd name="T7" fmla="*/ 0 h 238"/>
                <a:gd name="T8" fmla="*/ 0 w 50"/>
                <a:gd name="T9" fmla="*/ 148 h 238"/>
              </a:gdLst>
              <a:ahLst/>
              <a:cxnLst>
                <a:cxn ang="0">
                  <a:pos x="T0" y="T1"/>
                </a:cxn>
                <a:cxn ang="0">
                  <a:pos x="T2" y="T3"/>
                </a:cxn>
                <a:cxn ang="0">
                  <a:pos x="T4" y="T5"/>
                </a:cxn>
                <a:cxn ang="0">
                  <a:pos x="T6" y="T7"/>
                </a:cxn>
                <a:cxn ang="0">
                  <a:pos x="T8" y="T9"/>
                </a:cxn>
              </a:cxnLst>
              <a:rect l="0" t="0" r="r" b="b"/>
              <a:pathLst>
                <a:path w="50" h="238">
                  <a:moveTo>
                    <a:pt x="0" y="148"/>
                  </a:moveTo>
                  <a:lnTo>
                    <a:pt x="50" y="238"/>
                  </a:lnTo>
                  <a:lnTo>
                    <a:pt x="50" y="88"/>
                  </a:lnTo>
                  <a:lnTo>
                    <a:pt x="0" y="0"/>
                  </a:lnTo>
                  <a:lnTo>
                    <a:pt x="0" y="148"/>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08" name="Freeform 589">
              <a:extLst>
                <a:ext uri="{FF2B5EF4-FFF2-40B4-BE49-F238E27FC236}">
                  <a16:creationId xmlns:a16="http://schemas.microsoft.com/office/drawing/2014/main" id="{D6D98B9F-5DB9-4482-9CA0-CFDDEB69EBF0}"/>
                </a:ext>
              </a:extLst>
            </p:cNvPr>
            <p:cNvSpPr>
              <a:spLocks/>
            </p:cNvSpPr>
            <p:nvPr/>
          </p:nvSpPr>
          <p:spPr bwMode="auto">
            <a:xfrm>
              <a:off x="1979712" y="3035084"/>
              <a:ext cx="1296397" cy="1226322"/>
            </a:xfrm>
            <a:custGeom>
              <a:avLst/>
              <a:gdLst>
                <a:gd name="T0" fmla="*/ 85 w 148"/>
                <a:gd name="T1" fmla="*/ 0 h 140"/>
                <a:gd name="T2" fmla="*/ 148 w 148"/>
                <a:gd name="T3" fmla="*/ 80 h 140"/>
                <a:gd name="T4" fmla="*/ 50 w 148"/>
                <a:gd name="T5" fmla="*/ 140 h 140"/>
                <a:gd name="T6" fmla="*/ 0 w 148"/>
                <a:gd name="T7" fmla="*/ 52 h 140"/>
                <a:gd name="T8" fmla="*/ 85 w 148"/>
                <a:gd name="T9" fmla="*/ 0 h 140"/>
              </a:gdLst>
              <a:ahLst/>
              <a:cxnLst>
                <a:cxn ang="0">
                  <a:pos x="T0" y="T1"/>
                </a:cxn>
                <a:cxn ang="0">
                  <a:pos x="T2" y="T3"/>
                </a:cxn>
                <a:cxn ang="0">
                  <a:pos x="T4" y="T5"/>
                </a:cxn>
                <a:cxn ang="0">
                  <a:pos x="T6" y="T7"/>
                </a:cxn>
                <a:cxn ang="0">
                  <a:pos x="T8" y="T9"/>
                </a:cxn>
              </a:cxnLst>
              <a:rect l="0" t="0" r="r" b="b"/>
              <a:pathLst>
                <a:path w="148" h="140">
                  <a:moveTo>
                    <a:pt x="85" y="0"/>
                  </a:moveTo>
                  <a:lnTo>
                    <a:pt x="148" y="80"/>
                  </a:lnTo>
                  <a:lnTo>
                    <a:pt x="50" y="140"/>
                  </a:lnTo>
                  <a:lnTo>
                    <a:pt x="0" y="52"/>
                  </a:lnTo>
                  <a:lnTo>
                    <a:pt x="85" y="0"/>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09" name="Freeform 590">
              <a:extLst>
                <a:ext uri="{FF2B5EF4-FFF2-40B4-BE49-F238E27FC236}">
                  <a16:creationId xmlns:a16="http://schemas.microsoft.com/office/drawing/2014/main" id="{BCCF91BB-72D3-4521-9ABA-E5B5EFE1657D}"/>
                </a:ext>
              </a:extLst>
            </p:cNvPr>
            <p:cNvSpPr>
              <a:spLocks/>
            </p:cNvSpPr>
            <p:nvPr/>
          </p:nvSpPr>
          <p:spPr bwMode="auto">
            <a:xfrm>
              <a:off x="2724267" y="3035090"/>
              <a:ext cx="1410272" cy="1226322"/>
            </a:xfrm>
            <a:custGeom>
              <a:avLst/>
              <a:gdLst>
                <a:gd name="T0" fmla="*/ 0 w 161"/>
                <a:gd name="T1" fmla="*/ 0 h 140"/>
                <a:gd name="T2" fmla="*/ 63 w 161"/>
                <a:gd name="T3" fmla="*/ 80 h 140"/>
                <a:gd name="T4" fmla="*/ 161 w 161"/>
                <a:gd name="T5" fmla="*/ 140 h 140"/>
                <a:gd name="T6" fmla="*/ 68 w 161"/>
                <a:gd name="T7" fmla="*/ 37 h 140"/>
                <a:gd name="T8" fmla="*/ 0 w 161"/>
                <a:gd name="T9" fmla="*/ 0 h 140"/>
              </a:gdLst>
              <a:ahLst/>
              <a:cxnLst>
                <a:cxn ang="0">
                  <a:pos x="T0" y="T1"/>
                </a:cxn>
                <a:cxn ang="0">
                  <a:pos x="T2" y="T3"/>
                </a:cxn>
                <a:cxn ang="0">
                  <a:pos x="T4" y="T5"/>
                </a:cxn>
                <a:cxn ang="0">
                  <a:pos x="T6" y="T7"/>
                </a:cxn>
                <a:cxn ang="0">
                  <a:pos x="T8" y="T9"/>
                </a:cxn>
              </a:cxnLst>
              <a:rect l="0" t="0" r="r" b="b"/>
              <a:pathLst>
                <a:path w="161" h="140">
                  <a:moveTo>
                    <a:pt x="0" y="0"/>
                  </a:moveTo>
                  <a:lnTo>
                    <a:pt x="63" y="80"/>
                  </a:lnTo>
                  <a:lnTo>
                    <a:pt x="161" y="140"/>
                  </a:lnTo>
                  <a:lnTo>
                    <a:pt x="68" y="37"/>
                  </a:lnTo>
                  <a:lnTo>
                    <a:pt x="0" y="0"/>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10" name="Freeform 591">
              <a:extLst>
                <a:ext uri="{FF2B5EF4-FFF2-40B4-BE49-F238E27FC236}">
                  <a16:creationId xmlns:a16="http://schemas.microsoft.com/office/drawing/2014/main" id="{ABC32119-33F7-4130-85FC-0A1091018717}"/>
                </a:ext>
              </a:extLst>
            </p:cNvPr>
            <p:cNvSpPr>
              <a:spLocks noEditPoints="1"/>
            </p:cNvSpPr>
            <p:nvPr/>
          </p:nvSpPr>
          <p:spPr bwMode="auto">
            <a:xfrm>
              <a:off x="2417684" y="3735845"/>
              <a:ext cx="1716850" cy="1839483"/>
            </a:xfrm>
            <a:custGeom>
              <a:avLst/>
              <a:gdLst>
                <a:gd name="T0" fmla="*/ 98 w 196"/>
                <a:gd name="T1" fmla="*/ 0 h 210"/>
                <a:gd name="T2" fmla="*/ 0 w 196"/>
                <a:gd name="T3" fmla="*/ 60 h 210"/>
                <a:gd name="T4" fmla="*/ 0 w 196"/>
                <a:gd name="T5" fmla="*/ 210 h 210"/>
                <a:gd name="T6" fmla="*/ 113 w 196"/>
                <a:gd name="T7" fmla="*/ 210 h 210"/>
                <a:gd name="T8" fmla="*/ 113 w 196"/>
                <a:gd name="T9" fmla="*/ 137 h 210"/>
                <a:gd name="T10" fmla="*/ 171 w 196"/>
                <a:gd name="T11" fmla="*/ 137 h 210"/>
                <a:gd name="T12" fmla="*/ 171 w 196"/>
                <a:gd name="T13" fmla="*/ 210 h 210"/>
                <a:gd name="T14" fmla="*/ 196 w 196"/>
                <a:gd name="T15" fmla="*/ 210 h 210"/>
                <a:gd name="T16" fmla="*/ 196 w 196"/>
                <a:gd name="T17" fmla="*/ 60 h 210"/>
                <a:gd name="T18" fmla="*/ 98 w 196"/>
                <a:gd name="T19" fmla="*/ 0 h 210"/>
                <a:gd name="T20" fmla="*/ 95 w 196"/>
                <a:gd name="T21" fmla="*/ 180 h 210"/>
                <a:gd name="T22" fmla="*/ 38 w 196"/>
                <a:gd name="T23" fmla="*/ 180 h 210"/>
                <a:gd name="T24" fmla="*/ 38 w 196"/>
                <a:gd name="T25" fmla="*/ 137 h 210"/>
                <a:gd name="T26" fmla="*/ 95 w 196"/>
                <a:gd name="T27" fmla="*/ 137 h 210"/>
                <a:gd name="T28" fmla="*/ 95 w 196"/>
                <a:gd name="T29" fmla="*/ 180 h 210"/>
                <a:gd name="T30" fmla="*/ 95 w 196"/>
                <a:gd name="T31" fmla="*/ 105 h 210"/>
                <a:gd name="T32" fmla="*/ 38 w 196"/>
                <a:gd name="T33" fmla="*/ 105 h 210"/>
                <a:gd name="T34" fmla="*/ 38 w 196"/>
                <a:gd name="T35" fmla="*/ 62 h 210"/>
                <a:gd name="T36" fmla="*/ 95 w 196"/>
                <a:gd name="T37" fmla="*/ 62 h 210"/>
                <a:gd name="T38" fmla="*/ 95 w 196"/>
                <a:gd name="T39" fmla="*/ 105 h 210"/>
                <a:gd name="T40" fmla="*/ 171 w 196"/>
                <a:gd name="T41" fmla="*/ 105 h 210"/>
                <a:gd name="T42" fmla="*/ 113 w 196"/>
                <a:gd name="T43" fmla="*/ 105 h 210"/>
                <a:gd name="T44" fmla="*/ 113 w 196"/>
                <a:gd name="T45" fmla="*/ 62 h 210"/>
                <a:gd name="T46" fmla="*/ 171 w 196"/>
                <a:gd name="T47" fmla="*/ 62 h 210"/>
                <a:gd name="T48" fmla="*/ 171 w 196"/>
                <a:gd name="T49"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6" h="210">
                  <a:moveTo>
                    <a:pt x="98" y="0"/>
                  </a:moveTo>
                  <a:lnTo>
                    <a:pt x="0" y="60"/>
                  </a:lnTo>
                  <a:lnTo>
                    <a:pt x="0" y="210"/>
                  </a:lnTo>
                  <a:lnTo>
                    <a:pt x="113" y="210"/>
                  </a:lnTo>
                  <a:lnTo>
                    <a:pt x="113" y="137"/>
                  </a:lnTo>
                  <a:lnTo>
                    <a:pt x="171" y="137"/>
                  </a:lnTo>
                  <a:lnTo>
                    <a:pt x="171" y="210"/>
                  </a:lnTo>
                  <a:lnTo>
                    <a:pt x="196" y="210"/>
                  </a:lnTo>
                  <a:lnTo>
                    <a:pt x="196" y="60"/>
                  </a:lnTo>
                  <a:lnTo>
                    <a:pt x="98" y="0"/>
                  </a:lnTo>
                  <a:close/>
                  <a:moveTo>
                    <a:pt x="95" y="180"/>
                  </a:moveTo>
                  <a:lnTo>
                    <a:pt x="38" y="180"/>
                  </a:lnTo>
                  <a:lnTo>
                    <a:pt x="38" y="137"/>
                  </a:lnTo>
                  <a:lnTo>
                    <a:pt x="95" y="137"/>
                  </a:lnTo>
                  <a:lnTo>
                    <a:pt x="95" y="180"/>
                  </a:lnTo>
                  <a:close/>
                  <a:moveTo>
                    <a:pt x="95" y="105"/>
                  </a:moveTo>
                  <a:lnTo>
                    <a:pt x="38" y="105"/>
                  </a:lnTo>
                  <a:lnTo>
                    <a:pt x="38" y="62"/>
                  </a:lnTo>
                  <a:lnTo>
                    <a:pt x="95" y="62"/>
                  </a:lnTo>
                  <a:lnTo>
                    <a:pt x="95" y="105"/>
                  </a:lnTo>
                  <a:close/>
                  <a:moveTo>
                    <a:pt x="171" y="105"/>
                  </a:moveTo>
                  <a:lnTo>
                    <a:pt x="113" y="105"/>
                  </a:lnTo>
                  <a:lnTo>
                    <a:pt x="113" y="62"/>
                  </a:lnTo>
                  <a:lnTo>
                    <a:pt x="171" y="62"/>
                  </a:lnTo>
                  <a:lnTo>
                    <a:pt x="171" y="105"/>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11" name="Freeform 592">
              <a:extLst>
                <a:ext uri="{FF2B5EF4-FFF2-40B4-BE49-F238E27FC236}">
                  <a16:creationId xmlns:a16="http://schemas.microsoft.com/office/drawing/2014/main" id="{7D3A4943-AFEA-46F7-971E-58D212E647C7}"/>
                </a:ext>
              </a:extLst>
            </p:cNvPr>
            <p:cNvSpPr>
              <a:spLocks/>
            </p:cNvSpPr>
            <p:nvPr/>
          </p:nvSpPr>
          <p:spPr bwMode="auto">
            <a:xfrm>
              <a:off x="5185667" y="3534381"/>
              <a:ext cx="455491" cy="2084748"/>
            </a:xfrm>
            <a:custGeom>
              <a:avLst/>
              <a:gdLst>
                <a:gd name="T0" fmla="*/ 0 w 52"/>
                <a:gd name="T1" fmla="*/ 148 h 238"/>
                <a:gd name="T2" fmla="*/ 52 w 52"/>
                <a:gd name="T3" fmla="*/ 238 h 238"/>
                <a:gd name="T4" fmla="*/ 52 w 52"/>
                <a:gd name="T5" fmla="*/ 88 h 238"/>
                <a:gd name="T6" fmla="*/ 0 w 52"/>
                <a:gd name="T7" fmla="*/ 0 h 238"/>
                <a:gd name="T8" fmla="*/ 0 w 52"/>
                <a:gd name="T9" fmla="*/ 148 h 238"/>
              </a:gdLst>
              <a:ahLst/>
              <a:cxnLst>
                <a:cxn ang="0">
                  <a:pos x="T0" y="T1"/>
                </a:cxn>
                <a:cxn ang="0">
                  <a:pos x="T2" y="T3"/>
                </a:cxn>
                <a:cxn ang="0">
                  <a:pos x="T4" y="T5"/>
                </a:cxn>
                <a:cxn ang="0">
                  <a:pos x="T6" y="T7"/>
                </a:cxn>
                <a:cxn ang="0">
                  <a:pos x="T8" y="T9"/>
                </a:cxn>
              </a:cxnLst>
              <a:rect l="0" t="0" r="r" b="b"/>
              <a:pathLst>
                <a:path w="52" h="238">
                  <a:moveTo>
                    <a:pt x="0" y="148"/>
                  </a:moveTo>
                  <a:lnTo>
                    <a:pt x="52" y="238"/>
                  </a:lnTo>
                  <a:lnTo>
                    <a:pt x="52" y="88"/>
                  </a:lnTo>
                  <a:lnTo>
                    <a:pt x="0" y="0"/>
                  </a:lnTo>
                  <a:lnTo>
                    <a:pt x="0" y="148"/>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12" name="Freeform 593">
              <a:extLst>
                <a:ext uri="{FF2B5EF4-FFF2-40B4-BE49-F238E27FC236}">
                  <a16:creationId xmlns:a16="http://schemas.microsoft.com/office/drawing/2014/main" id="{D284D2B2-E22D-4550-9629-4D307C313B70}"/>
                </a:ext>
              </a:extLst>
            </p:cNvPr>
            <p:cNvSpPr>
              <a:spLocks/>
            </p:cNvSpPr>
            <p:nvPr/>
          </p:nvSpPr>
          <p:spPr bwMode="auto">
            <a:xfrm>
              <a:off x="5185661" y="3078890"/>
              <a:ext cx="1313916" cy="1226322"/>
            </a:xfrm>
            <a:custGeom>
              <a:avLst/>
              <a:gdLst>
                <a:gd name="T0" fmla="*/ 85 w 150"/>
                <a:gd name="T1" fmla="*/ 0 h 140"/>
                <a:gd name="T2" fmla="*/ 150 w 150"/>
                <a:gd name="T3" fmla="*/ 80 h 140"/>
                <a:gd name="T4" fmla="*/ 52 w 150"/>
                <a:gd name="T5" fmla="*/ 140 h 140"/>
                <a:gd name="T6" fmla="*/ 0 w 150"/>
                <a:gd name="T7" fmla="*/ 52 h 140"/>
                <a:gd name="T8" fmla="*/ 85 w 150"/>
                <a:gd name="T9" fmla="*/ 0 h 140"/>
              </a:gdLst>
              <a:ahLst/>
              <a:cxnLst>
                <a:cxn ang="0">
                  <a:pos x="T0" y="T1"/>
                </a:cxn>
                <a:cxn ang="0">
                  <a:pos x="T2" y="T3"/>
                </a:cxn>
                <a:cxn ang="0">
                  <a:pos x="T4" y="T5"/>
                </a:cxn>
                <a:cxn ang="0">
                  <a:pos x="T6" y="T7"/>
                </a:cxn>
                <a:cxn ang="0">
                  <a:pos x="T8" y="T9"/>
                </a:cxn>
              </a:cxnLst>
              <a:rect l="0" t="0" r="r" b="b"/>
              <a:pathLst>
                <a:path w="150" h="140">
                  <a:moveTo>
                    <a:pt x="85" y="0"/>
                  </a:moveTo>
                  <a:lnTo>
                    <a:pt x="150" y="80"/>
                  </a:lnTo>
                  <a:lnTo>
                    <a:pt x="52" y="140"/>
                  </a:lnTo>
                  <a:lnTo>
                    <a:pt x="0" y="52"/>
                  </a:lnTo>
                  <a:lnTo>
                    <a:pt x="85" y="0"/>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13" name="Freeform 594">
              <a:extLst>
                <a:ext uri="{FF2B5EF4-FFF2-40B4-BE49-F238E27FC236}">
                  <a16:creationId xmlns:a16="http://schemas.microsoft.com/office/drawing/2014/main" id="{83B679B3-BACC-45C4-9DDC-453273F0C07C}"/>
                </a:ext>
              </a:extLst>
            </p:cNvPr>
            <p:cNvSpPr>
              <a:spLocks/>
            </p:cNvSpPr>
            <p:nvPr/>
          </p:nvSpPr>
          <p:spPr bwMode="auto">
            <a:xfrm>
              <a:off x="5930222" y="3078890"/>
              <a:ext cx="1427791" cy="1226322"/>
            </a:xfrm>
            <a:custGeom>
              <a:avLst/>
              <a:gdLst>
                <a:gd name="T0" fmla="*/ 0 w 163"/>
                <a:gd name="T1" fmla="*/ 0 h 140"/>
                <a:gd name="T2" fmla="*/ 65 w 163"/>
                <a:gd name="T3" fmla="*/ 80 h 140"/>
                <a:gd name="T4" fmla="*/ 163 w 163"/>
                <a:gd name="T5" fmla="*/ 140 h 140"/>
                <a:gd name="T6" fmla="*/ 70 w 163"/>
                <a:gd name="T7" fmla="*/ 37 h 140"/>
                <a:gd name="T8" fmla="*/ 0 w 163"/>
                <a:gd name="T9" fmla="*/ 0 h 140"/>
              </a:gdLst>
              <a:ahLst/>
              <a:cxnLst>
                <a:cxn ang="0">
                  <a:pos x="T0" y="T1"/>
                </a:cxn>
                <a:cxn ang="0">
                  <a:pos x="T2" y="T3"/>
                </a:cxn>
                <a:cxn ang="0">
                  <a:pos x="T4" y="T5"/>
                </a:cxn>
                <a:cxn ang="0">
                  <a:pos x="T6" y="T7"/>
                </a:cxn>
                <a:cxn ang="0">
                  <a:pos x="T8" y="T9"/>
                </a:cxn>
              </a:cxnLst>
              <a:rect l="0" t="0" r="r" b="b"/>
              <a:pathLst>
                <a:path w="163" h="140">
                  <a:moveTo>
                    <a:pt x="0" y="0"/>
                  </a:moveTo>
                  <a:lnTo>
                    <a:pt x="65" y="80"/>
                  </a:lnTo>
                  <a:lnTo>
                    <a:pt x="163" y="140"/>
                  </a:lnTo>
                  <a:lnTo>
                    <a:pt x="70" y="37"/>
                  </a:lnTo>
                  <a:lnTo>
                    <a:pt x="0" y="0"/>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14" name="Freeform 595">
              <a:extLst>
                <a:ext uri="{FF2B5EF4-FFF2-40B4-BE49-F238E27FC236}">
                  <a16:creationId xmlns:a16="http://schemas.microsoft.com/office/drawing/2014/main" id="{2CEC823C-AE1D-4920-A408-324CAE1C63DA}"/>
                </a:ext>
              </a:extLst>
            </p:cNvPr>
            <p:cNvSpPr>
              <a:spLocks noEditPoints="1"/>
            </p:cNvSpPr>
            <p:nvPr/>
          </p:nvSpPr>
          <p:spPr bwMode="auto">
            <a:xfrm>
              <a:off x="5641157" y="3779651"/>
              <a:ext cx="1716850" cy="1839483"/>
            </a:xfrm>
            <a:custGeom>
              <a:avLst/>
              <a:gdLst>
                <a:gd name="T0" fmla="*/ 98 w 196"/>
                <a:gd name="T1" fmla="*/ 0 h 210"/>
                <a:gd name="T2" fmla="*/ 0 w 196"/>
                <a:gd name="T3" fmla="*/ 60 h 210"/>
                <a:gd name="T4" fmla="*/ 0 w 196"/>
                <a:gd name="T5" fmla="*/ 210 h 210"/>
                <a:gd name="T6" fmla="*/ 110 w 196"/>
                <a:gd name="T7" fmla="*/ 210 h 210"/>
                <a:gd name="T8" fmla="*/ 110 w 196"/>
                <a:gd name="T9" fmla="*/ 135 h 210"/>
                <a:gd name="T10" fmla="*/ 168 w 196"/>
                <a:gd name="T11" fmla="*/ 135 h 210"/>
                <a:gd name="T12" fmla="*/ 168 w 196"/>
                <a:gd name="T13" fmla="*/ 210 h 210"/>
                <a:gd name="T14" fmla="*/ 196 w 196"/>
                <a:gd name="T15" fmla="*/ 210 h 210"/>
                <a:gd name="T16" fmla="*/ 196 w 196"/>
                <a:gd name="T17" fmla="*/ 60 h 210"/>
                <a:gd name="T18" fmla="*/ 98 w 196"/>
                <a:gd name="T19" fmla="*/ 0 h 210"/>
                <a:gd name="T20" fmla="*/ 95 w 196"/>
                <a:gd name="T21" fmla="*/ 177 h 210"/>
                <a:gd name="T22" fmla="*/ 38 w 196"/>
                <a:gd name="T23" fmla="*/ 177 h 210"/>
                <a:gd name="T24" fmla="*/ 38 w 196"/>
                <a:gd name="T25" fmla="*/ 135 h 210"/>
                <a:gd name="T26" fmla="*/ 95 w 196"/>
                <a:gd name="T27" fmla="*/ 135 h 210"/>
                <a:gd name="T28" fmla="*/ 95 w 196"/>
                <a:gd name="T29" fmla="*/ 177 h 210"/>
                <a:gd name="T30" fmla="*/ 95 w 196"/>
                <a:gd name="T31" fmla="*/ 105 h 210"/>
                <a:gd name="T32" fmla="*/ 38 w 196"/>
                <a:gd name="T33" fmla="*/ 105 h 210"/>
                <a:gd name="T34" fmla="*/ 38 w 196"/>
                <a:gd name="T35" fmla="*/ 62 h 210"/>
                <a:gd name="T36" fmla="*/ 95 w 196"/>
                <a:gd name="T37" fmla="*/ 62 h 210"/>
                <a:gd name="T38" fmla="*/ 95 w 196"/>
                <a:gd name="T39" fmla="*/ 105 h 210"/>
                <a:gd name="T40" fmla="*/ 168 w 196"/>
                <a:gd name="T41" fmla="*/ 105 h 210"/>
                <a:gd name="T42" fmla="*/ 110 w 196"/>
                <a:gd name="T43" fmla="*/ 105 h 210"/>
                <a:gd name="T44" fmla="*/ 110 w 196"/>
                <a:gd name="T45" fmla="*/ 62 h 210"/>
                <a:gd name="T46" fmla="*/ 168 w 196"/>
                <a:gd name="T47" fmla="*/ 62 h 210"/>
                <a:gd name="T48" fmla="*/ 168 w 196"/>
                <a:gd name="T49"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6" h="210">
                  <a:moveTo>
                    <a:pt x="98" y="0"/>
                  </a:moveTo>
                  <a:lnTo>
                    <a:pt x="0" y="60"/>
                  </a:lnTo>
                  <a:lnTo>
                    <a:pt x="0" y="210"/>
                  </a:lnTo>
                  <a:lnTo>
                    <a:pt x="110" y="210"/>
                  </a:lnTo>
                  <a:lnTo>
                    <a:pt x="110" y="135"/>
                  </a:lnTo>
                  <a:lnTo>
                    <a:pt x="168" y="135"/>
                  </a:lnTo>
                  <a:lnTo>
                    <a:pt x="168" y="210"/>
                  </a:lnTo>
                  <a:lnTo>
                    <a:pt x="196" y="210"/>
                  </a:lnTo>
                  <a:lnTo>
                    <a:pt x="196" y="60"/>
                  </a:lnTo>
                  <a:lnTo>
                    <a:pt x="98" y="0"/>
                  </a:lnTo>
                  <a:close/>
                  <a:moveTo>
                    <a:pt x="95" y="177"/>
                  </a:moveTo>
                  <a:lnTo>
                    <a:pt x="38" y="177"/>
                  </a:lnTo>
                  <a:lnTo>
                    <a:pt x="38" y="135"/>
                  </a:lnTo>
                  <a:lnTo>
                    <a:pt x="95" y="135"/>
                  </a:lnTo>
                  <a:lnTo>
                    <a:pt x="95" y="177"/>
                  </a:lnTo>
                  <a:close/>
                  <a:moveTo>
                    <a:pt x="95" y="105"/>
                  </a:moveTo>
                  <a:lnTo>
                    <a:pt x="38" y="105"/>
                  </a:lnTo>
                  <a:lnTo>
                    <a:pt x="38" y="62"/>
                  </a:lnTo>
                  <a:lnTo>
                    <a:pt x="95" y="62"/>
                  </a:lnTo>
                  <a:lnTo>
                    <a:pt x="95" y="105"/>
                  </a:lnTo>
                  <a:close/>
                  <a:moveTo>
                    <a:pt x="168" y="105"/>
                  </a:moveTo>
                  <a:lnTo>
                    <a:pt x="110" y="105"/>
                  </a:lnTo>
                  <a:lnTo>
                    <a:pt x="110" y="62"/>
                  </a:lnTo>
                  <a:lnTo>
                    <a:pt x="168" y="62"/>
                  </a:lnTo>
                  <a:lnTo>
                    <a:pt x="168" y="105"/>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grpSp>
      <p:grpSp>
        <p:nvGrpSpPr>
          <p:cNvPr id="315" name="Gruppieren 5">
            <a:extLst>
              <a:ext uri="{FF2B5EF4-FFF2-40B4-BE49-F238E27FC236}">
                <a16:creationId xmlns:a16="http://schemas.microsoft.com/office/drawing/2014/main" id="{AA135670-F04A-4349-9977-F7B01C8D8E08}"/>
              </a:ext>
            </a:extLst>
          </p:cNvPr>
          <p:cNvGrpSpPr/>
          <p:nvPr/>
        </p:nvGrpSpPr>
        <p:grpSpPr>
          <a:xfrm>
            <a:off x="8413172" y="5093604"/>
            <a:ext cx="576763" cy="339731"/>
            <a:chOff x="2809876" y="5070475"/>
            <a:chExt cx="623888" cy="428625"/>
          </a:xfrm>
          <a:solidFill>
            <a:schemeClr val="accent1"/>
          </a:solidFill>
        </p:grpSpPr>
        <p:sp>
          <p:nvSpPr>
            <p:cNvPr id="316" name="Freeform 628">
              <a:extLst>
                <a:ext uri="{FF2B5EF4-FFF2-40B4-BE49-F238E27FC236}">
                  <a16:creationId xmlns:a16="http://schemas.microsoft.com/office/drawing/2014/main" id="{09DA8121-C5CB-4C78-B4F3-B79033A2245D}"/>
                </a:ext>
              </a:extLst>
            </p:cNvPr>
            <p:cNvSpPr>
              <a:spLocks/>
            </p:cNvSpPr>
            <p:nvPr/>
          </p:nvSpPr>
          <p:spPr bwMode="auto">
            <a:xfrm>
              <a:off x="2809876" y="5070475"/>
              <a:ext cx="19050" cy="404813"/>
            </a:xfrm>
            <a:custGeom>
              <a:avLst/>
              <a:gdLst>
                <a:gd name="T0" fmla="*/ 0 w 5"/>
                <a:gd name="T1" fmla="*/ 95 h 102"/>
                <a:gd name="T2" fmla="*/ 5 w 5"/>
                <a:gd name="T3" fmla="*/ 102 h 102"/>
                <a:gd name="T4" fmla="*/ 5 w 5"/>
                <a:gd name="T5" fmla="*/ 9 h 102"/>
                <a:gd name="T6" fmla="*/ 0 w 5"/>
                <a:gd name="T7" fmla="*/ 5 h 102"/>
                <a:gd name="T8" fmla="*/ 0 w 5"/>
                <a:gd name="T9" fmla="*/ 95 h 102"/>
              </a:gdLst>
              <a:ahLst/>
              <a:cxnLst>
                <a:cxn ang="0">
                  <a:pos x="T0" y="T1"/>
                </a:cxn>
                <a:cxn ang="0">
                  <a:pos x="T2" y="T3"/>
                </a:cxn>
                <a:cxn ang="0">
                  <a:pos x="T4" y="T5"/>
                </a:cxn>
                <a:cxn ang="0">
                  <a:pos x="T6" y="T7"/>
                </a:cxn>
                <a:cxn ang="0">
                  <a:pos x="T8" y="T9"/>
                </a:cxn>
              </a:cxnLst>
              <a:rect l="0" t="0" r="r" b="b"/>
              <a:pathLst>
                <a:path w="5" h="102">
                  <a:moveTo>
                    <a:pt x="0" y="95"/>
                  </a:moveTo>
                  <a:cubicBezTo>
                    <a:pt x="5" y="102"/>
                    <a:pt x="5" y="102"/>
                    <a:pt x="5" y="102"/>
                  </a:cubicBezTo>
                  <a:cubicBezTo>
                    <a:pt x="5" y="9"/>
                    <a:pt x="5" y="9"/>
                    <a:pt x="5" y="9"/>
                  </a:cubicBezTo>
                  <a:cubicBezTo>
                    <a:pt x="5" y="0"/>
                    <a:pt x="0" y="0"/>
                    <a:pt x="0" y="5"/>
                  </a:cubicBezTo>
                  <a:lnTo>
                    <a:pt x="0" y="95"/>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17" name="Freeform 629">
              <a:extLst>
                <a:ext uri="{FF2B5EF4-FFF2-40B4-BE49-F238E27FC236}">
                  <a16:creationId xmlns:a16="http://schemas.microsoft.com/office/drawing/2014/main" id="{981316EB-5B5C-4C93-B0EF-61D7FC11D281}"/>
                </a:ext>
              </a:extLst>
            </p:cNvPr>
            <p:cNvSpPr>
              <a:spLocks noEditPoints="1"/>
            </p:cNvSpPr>
            <p:nvPr/>
          </p:nvSpPr>
          <p:spPr bwMode="auto">
            <a:xfrm>
              <a:off x="2817813" y="5070475"/>
              <a:ext cx="134938" cy="401638"/>
            </a:xfrm>
            <a:custGeom>
              <a:avLst/>
              <a:gdLst>
                <a:gd name="T0" fmla="*/ 30 w 34"/>
                <a:gd name="T1" fmla="*/ 0 h 101"/>
                <a:gd name="T2" fmla="*/ 30 w 34"/>
                <a:gd name="T3" fmla="*/ 0 h 101"/>
                <a:gd name="T4" fmla="*/ 0 w 34"/>
                <a:gd name="T5" fmla="*/ 0 h 101"/>
                <a:gd name="T6" fmla="*/ 3 w 34"/>
                <a:gd name="T7" fmla="*/ 8 h 101"/>
                <a:gd name="T8" fmla="*/ 3 w 34"/>
                <a:gd name="T9" fmla="*/ 101 h 101"/>
                <a:gd name="T10" fmla="*/ 34 w 34"/>
                <a:gd name="T11" fmla="*/ 101 h 101"/>
                <a:gd name="T12" fmla="*/ 34 w 34"/>
                <a:gd name="T13" fmla="*/ 4 h 101"/>
                <a:gd name="T14" fmla="*/ 30 w 34"/>
                <a:gd name="T15" fmla="*/ 0 h 101"/>
                <a:gd name="T16" fmla="*/ 29 w 34"/>
                <a:gd name="T17" fmla="*/ 34 h 101"/>
                <a:gd name="T18" fmla="*/ 7 w 34"/>
                <a:gd name="T19" fmla="*/ 34 h 101"/>
                <a:gd name="T20" fmla="*/ 7 w 34"/>
                <a:gd name="T21" fmla="*/ 11 h 101"/>
                <a:gd name="T22" fmla="*/ 29 w 34"/>
                <a:gd name="T23" fmla="*/ 11 h 101"/>
                <a:gd name="T24" fmla="*/ 29 w 34"/>
                <a:gd name="T25" fmla="*/ 3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101">
                  <a:moveTo>
                    <a:pt x="30" y="0"/>
                  </a:moveTo>
                  <a:cubicBezTo>
                    <a:pt x="30" y="0"/>
                    <a:pt x="30" y="0"/>
                    <a:pt x="30" y="0"/>
                  </a:cubicBezTo>
                  <a:cubicBezTo>
                    <a:pt x="0" y="0"/>
                    <a:pt x="0" y="0"/>
                    <a:pt x="0" y="0"/>
                  </a:cubicBezTo>
                  <a:cubicBezTo>
                    <a:pt x="3" y="8"/>
                    <a:pt x="3" y="8"/>
                    <a:pt x="3" y="8"/>
                  </a:cubicBezTo>
                  <a:cubicBezTo>
                    <a:pt x="3" y="101"/>
                    <a:pt x="3" y="101"/>
                    <a:pt x="3" y="101"/>
                  </a:cubicBezTo>
                  <a:cubicBezTo>
                    <a:pt x="34" y="101"/>
                    <a:pt x="34" y="101"/>
                    <a:pt x="34" y="101"/>
                  </a:cubicBezTo>
                  <a:cubicBezTo>
                    <a:pt x="34" y="4"/>
                    <a:pt x="34" y="4"/>
                    <a:pt x="34" y="4"/>
                  </a:cubicBezTo>
                  <a:cubicBezTo>
                    <a:pt x="34" y="1"/>
                    <a:pt x="31" y="0"/>
                    <a:pt x="30" y="0"/>
                  </a:cubicBezTo>
                  <a:close/>
                  <a:moveTo>
                    <a:pt x="29" y="34"/>
                  </a:moveTo>
                  <a:cubicBezTo>
                    <a:pt x="7" y="34"/>
                    <a:pt x="7" y="34"/>
                    <a:pt x="7" y="34"/>
                  </a:cubicBezTo>
                  <a:cubicBezTo>
                    <a:pt x="7" y="11"/>
                    <a:pt x="7" y="11"/>
                    <a:pt x="7" y="11"/>
                  </a:cubicBezTo>
                  <a:cubicBezTo>
                    <a:pt x="29" y="11"/>
                    <a:pt x="29" y="11"/>
                    <a:pt x="29" y="11"/>
                  </a:cubicBezTo>
                  <a:lnTo>
                    <a:pt x="29" y="34"/>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18" name="Freeform 630">
              <a:extLst>
                <a:ext uri="{FF2B5EF4-FFF2-40B4-BE49-F238E27FC236}">
                  <a16:creationId xmlns:a16="http://schemas.microsoft.com/office/drawing/2014/main" id="{5E497923-65BE-4FAB-8DB3-6C5BA6910F25}"/>
                </a:ext>
              </a:extLst>
            </p:cNvPr>
            <p:cNvSpPr>
              <a:spLocks noEditPoints="1"/>
            </p:cNvSpPr>
            <p:nvPr/>
          </p:nvSpPr>
          <p:spPr bwMode="auto">
            <a:xfrm>
              <a:off x="2865438" y="5289550"/>
              <a:ext cx="71438" cy="185738"/>
            </a:xfrm>
            <a:custGeom>
              <a:avLst/>
              <a:gdLst>
                <a:gd name="T0" fmla="*/ 13 w 18"/>
                <a:gd name="T1" fmla="*/ 4 h 47"/>
                <a:gd name="T2" fmla="*/ 13 w 18"/>
                <a:gd name="T3" fmla="*/ 4 h 47"/>
                <a:gd name="T4" fmla="*/ 13 w 18"/>
                <a:gd name="T5" fmla="*/ 1 h 47"/>
                <a:gd name="T6" fmla="*/ 12 w 18"/>
                <a:gd name="T7" fmla="*/ 0 h 47"/>
                <a:gd name="T8" fmla="*/ 11 w 18"/>
                <a:gd name="T9" fmla="*/ 1 h 47"/>
                <a:gd name="T10" fmla="*/ 11 w 18"/>
                <a:gd name="T11" fmla="*/ 4 h 47"/>
                <a:gd name="T12" fmla="*/ 7 w 18"/>
                <a:gd name="T13" fmla="*/ 4 h 47"/>
                <a:gd name="T14" fmla="*/ 7 w 18"/>
                <a:gd name="T15" fmla="*/ 1 h 47"/>
                <a:gd name="T16" fmla="*/ 6 w 18"/>
                <a:gd name="T17" fmla="*/ 0 h 47"/>
                <a:gd name="T18" fmla="*/ 5 w 18"/>
                <a:gd name="T19" fmla="*/ 1 h 47"/>
                <a:gd name="T20" fmla="*/ 5 w 18"/>
                <a:gd name="T21" fmla="*/ 4 h 47"/>
                <a:gd name="T22" fmla="*/ 4 w 18"/>
                <a:gd name="T23" fmla="*/ 4 h 47"/>
                <a:gd name="T24" fmla="*/ 0 w 18"/>
                <a:gd name="T25" fmla="*/ 9 h 47"/>
                <a:gd name="T26" fmla="*/ 0 w 18"/>
                <a:gd name="T27" fmla="*/ 11 h 47"/>
                <a:gd name="T28" fmla="*/ 4 w 18"/>
                <a:gd name="T29" fmla="*/ 15 h 47"/>
                <a:gd name="T30" fmla="*/ 8 w 18"/>
                <a:gd name="T31" fmla="*/ 15 h 47"/>
                <a:gd name="T32" fmla="*/ 7 w 18"/>
                <a:gd name="T33" fmla="*/ 31 h 47"/>
                <a:gd name="T34" fmla="*/ 3 w 18"/>
                <a:gd name="T35" fmla="*/ 47 h 47"/>
                <a:gd name="T36" fmla="*/ 5 w 18"/>
                <a:gd name="T37" fmla="*/ 46 h 47"/>
                <a:gd name="T38" fmla="*/ 8 w 18"/>
                <a:gd name="T39" fmla="*/ 33 h 47"/>
                <a:gd name="T40" fmla="*/ 10 w 18"/>
                <a:gd name="T41" fmla="*/ 15 h 47"/>
                <a:gd name="T42" fmla="*/ 13 w 18"/>
                <a:gd name="T43" fmla="*/ 15 h 47"/>
                <a:gd name="T44" fmla="*/ 18 w 18"/>
                <a:gd name="T45" fmla="*/ 11 h 47"/>
                <a:gd name="T46" fmla="*/ 18 w 18"/>
                <a:gd name="T47" fmla="*/ 9 h 47"/>
                <a:gd name="T48" fmla="*/ 13 w 18"/>
                <a:gd name="T49" fmla="*/ 4 h 47"/>
                <a:gd name="T50" fmla="*/ 15 w 18"/>
                <a:gd name="T51" fmla="*/ 11 h 47"/>
                <a:gd name="T52" fmla="*/ 13 w 18"/>
                <a:gd name="T53" fmla="*/ 13 h 47"/>
                <a:gd name="T54" fmla="*/ 4 w 18"/>
                <a:gd name="T55" fmla="*/ 13 h 47"/>
                <a:gd name="T56" fmla="*/ 2 w 18"/>
                <a:gd name="T57" fmla="*/ 11 h 47"/>
                <a:gd name="T58" fmla="*/ 2 w 18"/>
                <a:gd name="T59" fmla="*/ 9 h 47"/>
                <a:gd name="T60" fmla="*/ 4 w 18"/>
                <a:gd name="T61" fmla="*/ 7 h 47"/>
                <a:gd name="T62" fmla="*/ 13 w 18"/>
                <a:gd name="T63" fmla="*/ 7 h 47"/>
                <a:gd name="T64" fmla="*/ 15 w 18"/>
                <a:gd name="T65" fmla="*/ 9 h 47"/>
                <a:gd name="T66" fmla="*/ 15 w 18"/>
                <a:gd name="T67" fmla="*/ 1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47">
                  <a:moveTo>
                    <a:pt x="13" y="4"/>
                  </a:moveTo>
                  <a:cubicBezTo>
                    <a:pt x="13" y="4"/>
                    <a:pt x="13" y="4"/>
                    <a:pt x="13" y="4"/>
                  </a:cubicBezTo>
                  <a:cubicBezTo>
                    <a:pt x="13" y="1"/>
                    <a:pt x="13" y="1"/>
                    <a:pt x="13" y="1"/>
                  </a:cubicBezTo>
                  <a:cubicBezTo>
                    <a:pt x="13" y="0"/>
                    <a:pt x="12" y="0"/>
                    <a:pt x="12" y="0"/>
                  </a:cubicBezTo>
                  <a:cubicBezTo>
                    <a:pt x="11" y="0"/>
                    <a:pt x="11" y="0"/>
                    <a:pt x="11" y="1"/>
                  </a:cubicBezTo>
                  <a:cubicBezTo>
                    <a:pt x="11" y="4"/>
                    <a:pt x="11" y="4"/>
                    <a:pt x="11" y="4"/>
                  </a:cubicBezTo>
                  <a:cubicBezTo>
                    <a:pt x="7" y="4"/>
                    <a:pt x="7" y="4"/>
                    <a:pt x="7" y="4"/>
                  </a:cubicBezTo>
                  <a:cubicBezTo>
                    <a:pt x="7" y="1"/>
                    <a:pt x="7" y="1"/>
                    <a:pt x="7" y="1"/>
                  </a:cubicBezTo>
                  <a:cubicBezTo>
                    <a:pt x="7" y="0"/>
                    <a:pt x="6" y="0"/>
                    <a:pt x="6" y="0"/>
                  </a:cubicBezTo>
                  <a:cubicBezTo>
                    <a:pt x="5" y="0"/>
                    <a:pt x="5" y="0"/>
                    <a:pt x="5" y="1"/>
                  </a:cubicBezTo>
                  <a:cubicBezTo>
                    <a:pt x="5" y="4"/>
                    <a:pt x="5" y="4"/>
                    <a:pt x="5" y="4"/>
                  </a:cubicBezTo>
                  <a:cubicBezTo>
                    <a:pt x="4" y="4"/>
                    <a:pt x="4" y="4"/>
                    <a:pt x="4" y="4"/>
                  </a:cubicBezTo>
                  <a:cubicBezTo>
                    <a:pt x="1" y="4"/>
                    <a:pt x="0" y="6"/>
                    <a:pt x="0" y="9"/>
                  </a:cubicBezTo>
                  <a:cubicBezTo>
                    <a:pt x="0" y="11"/>
                    <a:pt x="0" y="11"/>
                    <a:pt x="0" y="11"/>
                  </a:cubicBezTo>
                  <a:cubicBezTo>
                    <a:pt x="0" y="14"/>
                    <a:pt x="1" y="15"/>
                    <a:pt x="4" y="15"/>
                  </a:cubicBezTo>
                  <a:cubicBezTo>
                    <a:pt x="8" y="15"/>
                    <a:pt x="8" y="15"/>
                    <a:pt x="8" y="15"/>
                  </a:cubicBezTo>
                  <a:cubicBezTo>
                    <a:pt x="9" y="20"/>
                    <a:pt x="10" y="29"/>
                    <a:pt x="7" y="31"/>
                  </a:cubicBezTo>
                  <a:cubicBezTo>
                    <a:pt x="0" y="34"/>
                    <a:pt x="3" y="46"/>
                    <a:pt x="3" y="47"/>
                  </a:cubicBezTo>
                  <a:cubicBezTo>
                    <a:pt x="5" y="46"/>
                    <a:pt x="5" y="46"/>
                    <a:pt x="5" y="46"/>
                  </a:cubicBezTo>
                  <a:cubicBezTo>
                    <a:pt x="5" y="43"/>
                    <a:pt x="4" y="35"/>
                    <a:pt x="8" y="33"/>
                  </a:cubicBezTo>
                  <a:cubicBezTo>
                    <a:pt x="13" y="31"/>
                    <a:pt x="11" y="20"/>
                    <a:pt x="10" y="15"/>
                  </a:cubicBezTo>
                  <a:cubicBezTo>
                    <a:pt x="13" y="15"/>
                    <a:pt x="13" y="15"/>
                    <a:pt x="13" y="15"/>
                  </a:cubicBezTo>
                  <a:cubicBezTo>
                    <a:pt x="16" y="15"/>
                    <a:pt x="18" y="14"/>
                    <a:pt x="18" y="11"/>
                  </a:cubicBezTo>
                  <a:cubicBezTo>
                    <a:pt x="18" y="9"/>
                    <a:pt x="18" y="9"/>
                    <a:pt x="18" y="9"/>
                  </a:cubicBezTo>
                  <a:cubicBezTo>
                    <a:pt x="18" y="6"/>
                    <a:pt x="16" y="4"/>
                    <a:pt x="13" y="4"/>
                  </a:cubicBezTo>
                  <a:close/>
                  <a:moveTo>
                    <a:pt x="15" y="11"/>
                  </a:moveTo>
                  <a:cubicBezTo>
                    <a:pt x="15" y="12"/>
                    <a:pt x="15" y="13"/>
                    <a:pt x="13" y="13"/>
                  </a:cubicBezTo>
                  <a:cubicBezTo>
                    <a:pt x="4" y="13"/>
                    <a:pt x="4" y="13"/>
                    <a:pt x="4" y="13"/>
                  </a:cubicBezTo>
                  <a:cubicBezTo>
                    <a:pt x="3" y="13"/>
                    <a:pt x="2" y="12"/>
                    <a:pt x="2" y="11"/>
                  </a:cubicBezTo>
                  <a:cubicBezTo>
                    <a:pt x="2" y="9"/>
                    <a:pt x="2" y="9"/>
                    <a:pt x="2" y="9"/>
                  </a:cubicBezTo>
                  <a:cubicBezTo>
                    <a:pt x="2" y="8"/>
                    <a:pt x="3" y="7"/>
                    <a:pt x="4" y="7"/>
                  </a:cubicBezTo>
                  <a:cubicBezTo>
                    <a:pt x="13" y="7"/>
                    <a:pt x="13" y="7"/>
                    <a:pt x="13" y="7"/>
                  </a:cubicBezTo>
                  <a:cubicBezTo>
                    <a:pt x="15" y="7"/>
                    <a:pt x="15" y="8"/>
                    <a:pt x="15" y="9"/>
                  </a:cubicBezTo>
                  <a:lnTo>
                    <a:pt x="15" y="11"/>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19" name="Freeform 631">
              <a:extLst>
                <a:ext uri="{FF2B5EF4-FFF2-40B4-BE49-F238E27FC236}">
                  <a16:creationId xmlns:a16="http://schemas.microsoft.com/office/drawing/2014/main" id="{DE17C277-B401-4373-8230-AD3C5931E83C}"/>
                </a:ext>
              </a:extLst>
            </p:cNvPr>
            <p:cNvSpPr>
              <a:spLocks/>
            </p:cNvSpPr>
            <p:nvPr/>
          </p:nvSpPr>
          <p:spPr bwMode="auto">
            <a:xfrm>
              <a:off x="2952751" y="5146675"/>
              <a:ext cx="233363" cy="177800"/>
            </a:xfrm>
            <a:custGeom>
              <a:avLst/>
              <a:gdLst>
                <a:gd name="T0" fmla="*/ 39 w 59"/>
                <a:gd name="T1" fmla="*/ 44 h 45"/>
                <a:gd name="T2" fmla="*/ 59 w 59"/>
                <a:gd name="T3" fmla="*/ 36 h 45"/>
                <a:gd name="T4" fmla="*/ 59 w 59"/>
                <a:gd name="T5" fmla="*/ 35 h 45"/>
                <a:gd name="T6" fmla="*/ 34 w 59"/>
                <a:gd name="T7" fmla="*/ 41 h 45"/>
                <a:gd name="T8" fmla="*/ 30 w 59"/>
                <a:gd name="T9" fmla="*/ 32 h 45"/>
                <a:gd name="T10" fmla="*/ 0 w 59"/>
                <a:gd name="T11" fmla="*/ 0 h 45"/>
                <a:gd name="T12" fmla="*/ 0 w 59"/>
                <a:gd name="T13" fmla="*/ 2 h 45"/>
                <a:gd name="T14" fmla="*/ 28 w 59"/>
                <a:gd name="T15" fmla="*/ 32 h 45"/>
                <a:gd name="T16" fmla="*/ 33 w 59"/>
                <a:gd name="T17" fmla="*/ 42 h 45"/>
                <a:gd name="T18" fmla="*/ 39 w 59"/>
                <a:gd name="T19"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5">
                  <a:moveTo>
                    <a:pt x="39" y="44"/>
                  </a:moveTo>
                  <a:cubicBezTo>
                    <a:pt x="48" y="44"/>
                    <a:pt x="59" y="37"/>
                    <a:pt x="59" y="36"/>
                  </a:cubicBezTo>
                  <a:cubicBezTo>
                    <a:pt x="59" y="35"/>
                    <a:pt x="59" y="35"/>
                    <a:pt x="59" y="35"/>
                  </a:cubicBezTo>
                  <a:cubicBezTo>
                    <a:pt x="58" y="35"/>
                    <a:pt x="42" y="45"/>
                    <a:pt x="34" y="41"/>
                  </a:cubicBezTo>
                  <a:cubicBezTo>
                    <a:pt x="32" y="40"/>
                    <a:pt x="30" y="37"/>
                    <a:pt x="30" y="32"/>
                  </a:cubicBezTo>
                  <a:cubicBezTo>
                    <a:pt x="28" y="4"/>
                    <a:pt x="0" y="0"/>
                    <a:pt x="0" y="0"/>
                  </a:cubicBezTo>
                  <a:cubicBezTo>
                    <a:pt x="0" y="2"/>
                    <a:pt x="0" y="2"/>
                    <a:pt x="0" y="2"/>
                  </a:cubicBezTo>
                  <a:cubicBezTo>
                    <a:pt x="1" y="2"/>
                    <a:pt x="27" y="5"/>
                    <a:pt x="28" y="32"/>
                  </a:cubicBezTo>
                  <a:cubicBezTo>
                    <a:pt x="29" y="37"/>
                    <a:pt x="30" y="41"/>
                    <a:pt x="33" y="42"/>
                  </a:cubicBezTo>
                  <a:cubicBezTo>
                    <a:pt x="35" y="43"/>
                    <a:pt x="37" y="44"/>
                    <a:pt x="39" y="44"/>
                  </a:cubicBez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20" name="Freeform 632">
              <a:extLst>
                <a:ext uri="{FF2B5EF4-FFF2-40B4-BE49-F238E27FC236}">
                  <a16:creationId xmlns:a16="http://schemas.microsoft.com/office/drawing/2014/main" id="{ABDB7848-819B-4373-8AFB-28399788F18D}"/>
                </a:ext>
              </a:extLst>
            </p:cNvPr>
            <p:cNvSpPr>
              <a:spLocks/>
            </p:cNvSpPr>
            <p:nvPr/>
          </p:nvSpPr>
          <p:spPr bwMode="auto">
            <a:xfrm>
              <a:off x="3362326" y="5376863"/>
              <a:ext cx="50800" cy="111125"/>
            </a:xfrm>
            <a:custGeom>
              <a:avLst/>
              <a:gdLst>
                <a:gd name="T0" fmla="*/ 13 w 13"/>
                <a:gd name="T1" fmla="*/ 19 h 28"/>
                <a:gd name="T2" fmla="*/ 10 w 13"/>
                <a:gd name="T3" fmla="*/ 28 h 28"/>
                <a:gd name="T4" fmla="*/ 4 w 13"/>
                <a:gd name="T5" fmla="*/ 28 h 28"/>
                <a:gd name="T6" fmla="*/ 0 w 13"/>
                <a:gd name="T7" fmla="*/ 14 h 28"/>
                <a:gd name="T8" fmla="*/ 1 w 13"/>
                <a:gd name="T9" fmla="*/ 1 h 28"/>
                <a:gd name="T10" fmla="*/ 3 w 13"/>
                <a:gd name="T11" fmla="*/ 1 h 28"/>
                <a:gd name="T12" fmla="*/ 13 w 13"/>
                <a:gd name="T13" fmla="*/ 19 h 28"/>
              </a:gdLst>
              <a:ahLst/>
              <a:cxnLst>
                <a:cxn ang="0">
                  <a:pos x="T0" y="T1"/>
                </a:cxn>
                <a:cxn ang="0">
                  <a:pos x="T2" y="T3"/>
                </a:cxn>
                <a:cxn ang="0">
                  <a:pos x="T4" y="T5"/>
                </a:cxn>
                <a:cxn ang="0">
                  <a:pos x="T6" y="T7"/>
                </a:cxn>
                <a:cxn ang="0">
                  <a:pos x="T8" y="T9"/>
                </a:cxn>
                <a:cxn ang="0">
                  <a:pos x="T10" y="T11"/>
                </a:cxn>
                <a:cxn ang="0">
                  <a:pos x="T12" y="T13"/>
                </a:cxn>
              </a:cxnLst>
              <a:rect l="0" t="0" r="r" b="b"/>
              <a:pathLst>
                <a:path w="13" h="28">
                  <a:moveTo>
                    <a:pt x="13" y="19"/>
                  </a:moveTo>
                  <a:cubicBezTo>
                    <a:pt x="13" y="21"/>
                    <a:pt x="12" y="26"/>
                    <a:pt x="10" y="28"/>
                  </a:cubicBezTo>
                  <a:cubicBezTo>
                    <a:pt x="10" y="28"/>
                    <a:pt x="4" y="28"/>
                    <a:pt x="4" y="28"/>
                  </a:cubicBezTo>
                  <a:cubicBezTo>
                    <a:pt x="4" y="28"/>
                    <a:pt x="0" y="21"/>
                    <a:pt x="0" y="14"/>
                  </a:cubicBezTo>
                  <a:cubicBezTo>
                    <a:pt x="0" y="9"/>
                    <a:pt x="1" y="1"/>
                    <a:pt x="1" y="1"/>
                  </a:cubicBezTo>
                  <a:cubicBezTo>
                    <a:pt x="3" y="1"/>
                    <a:pt x="3" y="1"/>
                    <a:pt x="3" y="1"/>
                  </a:cubicBezTo>
                  <a:cubicBezTo>
                    <a:pt x="6" y="0"/>
                    <a:pt x="13" y="19"/>
                    <a:pt x="13" y="19"/>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21" name="Freeform 633">
              <a:extLst>
                <a:ext uri="{FF2B5EF4-FFF2-40B4-BE49-F238E27FC236}">
                  <a16:creationId xmlns:a16="http://schemas.microsoft.com/office/drawing/2014/main" id="{019AC2AB-DD33-4E8B-8A57-A90CB7760460}"/>
                </a:ext>
              </a:extLst>
            </p:cNvPr>
            <p:cNvSpPr>
              <a:spLocks/>
            </p:cNvSpPr>
            <p:nvPr/>
          </p:nvSpPr>
          <p:spPr bwMode="auto">
            <a:xfrm>
              <a:off x="3362326" y="5376863"/>
              <a:ext cx="50800" cy="111125"/>
            </a:xfrm>
            <a:custGeom>
              <a:avLst/>
              <a:gdLst>
                <a:gd name="T0" fmla="*/ 13 w 13"/>
                <a:gd name="T1" fmla="*/ 19 h 28"/>
                <a:gd name="T2" fmla="*/ 10 w 13"/>
                <a:gd name="T3" fmla="*/ 28 h 28"/>
                <a:gd name="T4" fmla="*/ 4 w 13"/>
                <a:gd name="T5" fmla="*/ 28 h 28"/>
                <a:gd name="T6" fmla="*/ 0 w 13"/>
                <a:gd name="T7" fmla="*/ 14 h 28"/>
                <a:gd name="T8" fmla="*/ 1 w 13"/>
                <a:gd name="T9" fmla="*/ 1 h 28"/>
                <a:gd name="T10" fmla="*/ 3 w 13"/>
                <a:gd name="T11" fmla="*/ 1 h 28"/>
                <a:gd name="T12" fmla="*/ 13 w 13"/>
                <a:gd name="T13" fmla="*/ 19 h 28"/>
              </a:gdLst>
              <a:ahLst/>
              <a:cxnLst>
                <a:cxn ang="0">
                  <a:pos x="T0" y="T1"/>
                </a:cxn>
                <a:cxn ang="0">
                  <a:pos x="T2" y="T3"/>
                </a:cxn>
                <a:cxn ang="0">
                  <a:pos x="T4" y="T5"/>
                </a:cxn>
                <a:cxn ang="0">
                  <a:pos x="T6" y="T7"/>
                </a:cxn>
                <a:cxn ang="0">
                  <a:pos x="T8" y="T9"/>
                </a:cxn>
                <a:cxn ang="0">
                  <a:pos x="T10" y="T11"/>
                </a:cxn>
                <a:cxn ang="0">
                  <a:pos x="T12" y="T13"/>
                </a:cxn>
              </a:cxnLst>
              <a:rect l="0" t="0" r="r" b="b"/>
              <a:pathLst>
                <a:path w="13" h="28">
                  <a:moveTo>
                    <a:pt x="13" y="19"/>
                  </a:moveTo>
                  <a:cubicBezTo>
                    <a:pt x="13" y="21"/>
                    <a:pt x="12" y="26"/>
                    <a:pt x="10" y="28"/>
                  </a:cubicBezTo>
                  <a:cubicBezTo>
                    <a:pt x="10" y="28"/>
                    <a:pt x="4" y="28"/>
                    <a:pt x="4" y="28"/>
                  </a:cubicBezTo>
                  <a:cubicBezTo>
                    <a:pt x="4" y="28"/>
                    <a:pt x="0" y="21"/>
                    <a:pt x="0" y="14"/>
                  </a:cubicBezTo>
                  <a:cubicBezTo>
                    <a:pt x="0" y="9"/>
                    <a:pt x="1" y="1"/>
                    <a:pt x="1" y="1"/>
                  </a:cubicBezTo>
                  <a:cubicBezTo>
                    <a:pt x="3" y="1"/>
                    <a:pt x="3" y="1"/>
                    <a:pt x="3" y="1"/>
                  </a:cubicBezTo>
                  <a:cubicBezTo>
                    <a:pt x="6" y="0"/>
                    <a:pt x="13" y="19"/>
                    <a:pt x="13" y="19"/>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22" name="Freeform 634">
              <a:extLst>
                <a:ext uri="{FF2B5EF4-FFF2-40B4-BE49-F238E27FC236}">
                  <a16:creationId xmlns:a16="http://schemas.microsoft.com/office/drawing/2014/main" id="{053198F8-58C2-4B92-849D-BCBECFB382E9}"/>
                </a:ext>
              </a:extLst>
            </p:cNvPr>
            <p:cNvSpPr>
              <a:spLocks/>
            </p:cNvSpPr>
            <p:nvPr/>
          </p:nvSpPr>
          <p:spPr bwMode="auto">
            <a:xfrm>
              <a:off x="3346451" y="5380038"/>
              <a:ext cx="50800" cy="111125"/>
            </a:xfrm>
            <a:custGeom>
              <a:avLst/>
              <a:gdLst>
                <a:gd name="T0" fmla="*/ 13 w 13"/>
                <a:gd name="T1" fmla="*/ 13 h 28"/>
                <a:gd name="T2" fmla="*/ 8 w 13"/>
                <a:gd name="T3" fmla="*/ 27 h 28"/>
                <a:gd name="T4" fmla="*/ 1 w 13"/>
                <a:gd name="T5" fmla="*/ 14 h 28"/>
                <a:gd name="T6" fmla="*/ 6 w 13"/>
                <a:gd name="T7" fmla="*/ 0 h 28"/>
                <a:gd name="T8" fmla="*/ 13 w 13"/>
                <a:gd name="T9" fmla="*/ 13 h 28"/>
              </a:gdLst>
              <a:ahLst/>
              <a:cxnLst>
                <a:cxn ang="0">
                  <a:pos x="T0" y="T1"/>
                </a:cxn>
                <a:cxn ang="0">
                  <a:pos x="T2" y="T3"/>
                </a:cxn>
                <a:cxn ang="0">
                  <a:pos x="T4" y="T5"/>
                </a:cxn>
                <a:cxn ang="0">
                  <a:pos x="T6" y="T7"/>
                </a:cxn>
                <a:cxn ang="0">
                  <a:pos x="T8" y="T9"/>
                </a:cxn>
              </a:cxnLst>
              <a:rect l="0" t="0" r="r" b="b"/>
              <a:pathLst>
                <a:path w="13" h="28">
                  <a:moveTo>
                    <a:pt x="13" y="13"/>
                  </a:moveTo>
                  <a:cubicBezTo>
                    <a:pt x="13" y="21"/>
                    <a:pt x="11" y="27"/>
                    <a:pt x="8" y="27"/>
                  </a:cubicBezTo>
                  <a:cubicBezTo>
                    <a:pt x="5" y="28"/>
                    <a:pt x="2" y="22"/>
                    <a:pt x="1" y="14"/>
                  </a:cubicBezTo>
                  <a:cubicBezTo>
                    <a:pt x="0" y="7"/>
                    <a:pt x="3" y="1"/>
                    <a:pt x="6" y="0"/>
                  </a:cubicBezTo>
                  <a:cubicBezTo>
                    <a:pt x="9" y="0"/>
                    <a:pt x="12" y="6"/>
                    <a:pt x="13" y="13"/>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23" name="Freeform 635">
              <a:extLst>
                <a:ext uri="{FF2B5EF4-FFF2-40B4-BE49-F238E27FC236}">
                  <a16:creationId xmlns:a16="http://schemas.microsoft.com/office/drawing/2014/main" id="{25548D7D-36B5-4853-A07D-336E8101D2BC}"/>
                </a:ext>
              </a:extLst>
            </p:cNvPr>
            <p:cNvSpPr>
              <a:spLocks/>
            </p:cNvSpPr>
            <p:nvPr/>
          </p:nvSpPr>
          <p:spPr bwMode="auto">
            <a:xfrm>
              <a:off x="3346451" y="5380038"/>
              <a:ext cx="50800" cy="111125"/>
            </a:xfrm>
            <a:custGeom>
              <a:avLst/>
              <a:gdLst>
                <a:gd name="T0" fmla="*/ 13 w 13"/>
                <a:gd name="T1" fmla="*/ 13 h 28"/>
                <a:gd name="T2" fmla="*/ 8 w 13"/>
                <a:gd name="T3" fmla="*/ 27 h 28"/>
                <a:gd name="T4" fmla="*/ 1 w 13"/>
                <a:gd name="T5" fmla="*/ 14 h 28"/>
                <a:gd name="T6" fmla="*/ 6 w 13"/>
                <a:gd name="T7" fmla="*/ 0 h 28"/>
                <a:gd name="T8" fmla="*/ 13 w 13"/>
                <a:gd name="T9" fmla="*/ 13 h 28"/>
              </a:gdLst>
              <a:ahLst/>
              <a:cxnLst>
                <a:cxn ang="0">
                  <a:pos x="T0" y="T1"/>
                </a:cxn>
                <a:cxn ang="0">
                  <a:pos x="T2" y="T3"/>
                </a:cxn>
                <a:cxn ang="0">
                  <a:pos x="T4" y="T5"/>
                </a:cxn>
                <a:cxn ang="0">
                  <a:pos x="T6" y="T7"/>
                </a:cxn>
                <a:cxn ang="0">
                  <a:pos x="T8" y="T9"/>
                </a:cxn>
              </a:cxnLst>
              <a:rect l="0" t="0" r="r" b="b"/>
              <a:pathLst>
                <a:path w="13" h="28">
                  <a:moveTo>
                    <a:pt x="13" y="13"/>
                  </a:moveTo>
                  <a:cubicBezTo>
                    <a:pt x="13" y="21"/>
                    <a:pt x="11" y="27"/>
                    <a:pt x="8" y="27"/>
                  </a:cubicBezTo>
                  <a:cubicBezTo>
                    <a:pt x="5" y="28"/>
                    <a:pt x="2" y="22"/>
                    <a:pt x="1" y="14"/>
                  </a:cubicBezTo>
                  <a:cubicBezTo>
                    <a:pt x="0" y="7"/>
                    <a:pt x="3" y="1"/>
                    <a:pt x="6" y="0"/>
                  </a:cubicBezTo>
                  <a:cubicBezTo>
                    <a:pt x="9" y="0"/>
                    <a:pt x="12" y="6"/>
                    <a:pt x="13" y="13"/>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24" name="Freeform 636">
              <a:extLst>
                <a:ext uri="{FF2B5EF4-FFF2-40B4-BE49-F238E27FC236}">
                  <a16:creationId xmlns:a16="http://schemas.microsoft.com/office/drawing/2014/main" id="{11100B47-04E8-4C00-A993-BA812A410083}"/>
                </a:ext>
              </a:extLst>
            </p:cNvPr>
            <p:cNvSpPr>
              <a:spLocks/>
            </p:cNvSpPr>
            <p:nvPr/>
          </p:nvSpPr>
          <p:spPr bwMode="auto">
            <a:xfrm>
              <a:off x="3381376" y="5364163"/>
              <a:ext cx="52388" cy="115888"/>
            </a:xfrm>
            <a:custGeom>
              <a:avLst/>
              <a:gdLst>
                <a:gd name="T0" fmla="*/ 8 w 13"/>
                <a:gd name="T1" fmla="*/ 28 h 29"/>
                <a:gd name="T2" fmla="*/ 6 w 13"/>
                <a:gd name="T3" fmla="*/ 3 h 29"/>
                <a:gd name="T4" fmla="*/ 4 w 13"/>
                <a:gd name="T5" fmla="*/ 4 h 29"/>
                <a:gd name="T6" fmla="*/ 1 w 13"/>
                <a:gd name="T7" fmla="*/ 28 h 29"/>
                <a:gd name="T8" fmla="*/ 1 w 13"/>
                <a:gd name="T9" fmla="*/ 29 h 29"/>
                <a:gd name="T10" fmla="*/ 7 w 13"/>
                <a:gd name="T11" fmla="*/ 28 h 29"/>
                <a:gd name="T12" fmla="*/ 8 w 13"/>
                <a:gd name="T13" fmla="*/ 28 h 29"/>
              </a:gdLst>
              <a:ahLst/>
              <a:cxnLst>
                <a:cxn ang="0">
                  <a:pos x="T0" y="T1"/>
                </a:cxn>
                <a:cxn ang="0">
                  <a:pos x="T2" y="T3"/>
                </a:cxn>
                <a:cxn ang="0">
                  <a:pos x="T4" y="T5"/>
                </a:cxn>
                <a:cxn ang="0">
                  <a:pos x="T6" y="T7"/>
                </a:cxn>
                <a:cxn ang="0">
                  <a:pos x="T8" y="T9"/>
                </a:cxn>
                <a:cxn ang="0">
                  <a:pos x="T10" y="T11"/>
                </a:cxn>
                <a:cxn ang="0">
                  <a:pos x="T12" y="T13"/>
                </a:cxn>
              </a:cxnLst>
              <a:rect l="0" t="0" r="r" b="b"/>
              <a:pathLst>
                <a:path w="13" h="29">
                  <a:moveTo>
                    <a:pt x="8" y="28"/>
                  </a:moveTo>
                  <a:cubicBezTo>
                    <a:pt x="8" y="28"/>
                    <a:pt x="13" y="13"/>
                    <a:pt x="6" y="3"/>
                  </a:cubicBezTo>
                  <a:cubicBezTo>
                    <a:pt x="6" y="3"/>
                    <a:pt x="5" y="0"/>
                    <a:pt x="4" y="4"/>
                  </a:cubicBezTo>
                  <a:cubicBezTo>
                    <a:pt x="4" y="4"/>
                    <a:pt x="7" y="9"/>
                    <a:pt x="1" y="28"/>
                  </a:cubicBezTo>
                  <a:cubicBezTo>
                    <a:pt x="1" y="28"/>
                    <a:pt x="0" y="29"/>
                    <a:pt x="1" y="29"/>
                  </a:cubicBezTo>
                  <a:cubicBezTo>
                    <a:pt x="7" y="28"/>
                    <a:pt x="7" y="28"/>
                    <a:pt x="7" y="28"/>
                  </a:cubicBezTo>
                  <a:cubicBezTo>
                    <a:pt x="7" y="28"/>
                    <a:pt x="7" y="28"/>
                    <a:pt x="8" y="28"/>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25" name="Freeform 637">
              <a:extLst>
                <a:ext uri="{FF2B5EF4-FFF2-40B4-BE49-F238E27FC236}">
                  <a16:creationId xmlns:a16="http://schemas.microsoft.com/office/drawing/2014/main" id="{B0FB7A19-2993-45B1-B910-34ACBCE5C5FE}"/>
                </a:ext>
              </a:extLst>
            </p:cNvPr>
            <p:cNvSpPr>
              <a:spLocks/>
            </p:cNvSpPr>
            <p:nvPr/>
          </p:nvSpPr>
          <p:spPr bwMode="auto">
            <a:xfrm>
              <a:off x="3381376" y="5364163"/>
              <a:ext cx="52388" cy="115888"/>
            </a:xfrm>
            <a:custGeom>
              <a:avLst/>
              <a:gdLst>
                <a:gd name="T0" fmla="*/ 8 w 13"/>
                <a:gd name="T1" fmla="*/ 28 h 29"/>
                <a:gd name="T2" fmla="*/ 6 w 13"/>
                <a:gd name="T3" fmla="*/ 3 h 29"/>
                <a:gd name="T4" fmla="*/ 4 w 13"/>
                <a:gd name="T5" fmla="*/ 4 h 29"/>
                <a:gd name="T6" fmla="*/ 1 w 13"/>
                <a:gd name="T7" fmla="*/ 28 h 29"/>
                <a:gd name="T8" fmla="*/ 1 w 13"/>
                <a:gd name="T9" fmla="*/ 29 h 29"/>
                <a:gd name="T10" fmla="*/ 7 w 13"/>
                <a:gd name="T11" fmla="*/ 28 h 29"/>
                <a:gd name="T12" fmla="*/ 8 w 13"/>
                <a:gd name="T13" fmla="*/ 28 h 29"/>
              </a:gdLst>
              <a:ahLst/>
              <a:cxnLst>
                <a:cxn ang="0">
                  <a:pos x="T0" y="T1"/>
                </a:cxn>
                <a:cxn ang="0">
                  <a:pos x="T2" y="T3"/>
                </a:cxn>
                <a:cxn ang="0">
                  <a:pos x="T4" y="T5"/>
                </a:cxn>
                <a:cxn ang="0">
                  <a:pos x="T6" y="T7"/>
                </a:cxn>
                <a:cxn ang="0">
                  <a:pos x="T8" y="T9"/>
                </a:cxn>
                <a:cxn ang="0">
                  <a:pos x="T10" y="T11"/>
                </a:cxn>
                <a:cxn ang="0">
                  <a:pos x="T12" y="T13"/>
                </a:cxn>
              </a:cxnLst>
              <a:rect l="0" t="0" r="r" b="b"/>
              <a:pathLst>
                <a:path w="13" h="29">
                  <a:moveTo>
                    <a:pt x="8" y="28"/>
                  </a:moveTo>
                  <a:cubicBezTo>
                    <a:pt x="8" y="28"/>
                    <a:pt x="13" y="13"/>
                    <a:pt x="6" y="3"/>
                  </a:cubicBezTo>
                  <a:cubicBezTo>
                    <a:pt x="6" y="3"/>
                    <a:pt x="5" y="0"/>
                    <a:pt x="4" y="4"/>
                  </a:cubicBezTo>
                  <a:cubicBezTo>
                    <a:pt x="4" y="4"/>
                    <a:pt x="7" y="9"/>
                    <a:pt x="1" y="28"/>
                  </a:cubicBezTo>
                  <a:cubicBezTo>
                    <a:pt x="1" y="28"/>
                    <a:pt x="0" y="29"/>
                    <a:pt x="1" y="29"/>
                  </a:cubicBezTo>
                  <a:cubicBezTo>
                    <a:pt x="7" y="28"/>
                    <a:pt x="7" y="28"/>
                    <a:pt x="7" y="28"/>
                  </a:cubicBezTo>
                  <a:cubicBezTo>
                    <a:pt x="7" y="28"/>
                    <a:pt x="7" y="28"/>
                    <a:pt x="8" y="28"/>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26" name="Freeform 638">
              <a:extLst>
                <a:ext uri="{FF2B5EF4-FFF2-40B4-BE49-F238E27FC236}">
                  <a16:creationId xmlns:a16="http://schemas.microsoft.com/office/drawing/2014/main" id="{AAB3DDED-BD8F-4D30-91F7-1AF50CA85FE1}"/>
                </a:ext>
              </a:extLst>
            </p:cNvPr>
            <p:cNvSpPr>
              <a:spLocks/>
            </p:cNvSpPr>
            <p:nvPr/>
          </p:nvSpPr>
          <p:spPr bwMode="auto">
            <a:xfrm>
              <a:off x="3074988" y="5218113"/>
              <a:ext cx="330200" cy="261938"/>
            </a:xfrm>
            <a:custGeom>
              <a:avLst/>
              <a:gdLst>
                <a:gd name="T0" fmla="*/ 76 w 83"/>
                <a:gd name="T1" fmla="*/ 27 h 66"/>
                <a:gd name="T2" fmla="*/ 83 w 83"/>
                <a:gd name="T3" fmla="*/ 39 h 66"/>
                <a:gd name="T4" fmla="*/ 81 w 83"/>
                <a:gd name="T5" fmla="*/ 55 h 66"/>
                <a:gd name="T6" fmla="*/ 79 w 83"/>
                <a:gd name="T7" fmla="*/ 61 h 66"/>
                <a:gd name="T8" fmla="*/ 33 w 83"/>
                <a:gd name="T9" fmla="*/ 65 h 66"/>
                <a:gd name="T10" fmla="*/ 24 w 83"/>
                <a:gd name="T11" fmla="*/ 44 h 66"/>
                <a:gd name="T12" fmla="*/ 19 w 83"/>
                <a:gd name="T13" fmla="*/ 60 h 66"/>
                <a:gd name="T14" fmla="*/ 7 w 83"/>
                <a:gd name="T15" fmla="*/ 54 h 66"/>
                <a:gd name="T16" fmla="*/ 1 w 83"/>
                <a:gd name="T17" fmla="*/ 36 h 66"/>
                <a:gd name="T18" fmla="*/ 3 w 83"/>
                <a:gd name="T19" fmla="*/ 21 h 66"/>
                <a:gd name="T20" fmla="*/ 11 w 83"/>
                <a:gd name="T21" fmla="*/ 5 h 66"/>
                <a:gd name="T22" fmla="*/ 17 w 83"/>
                <a:gd name="T23" fmla="*/ 4 h 66"/>
                <a:gd name="T24" fmla="*/ 52 w 83"/>
                <a:gd name="T25" fmla="*/ 3 h 66"/>
                <a:gd name="T26" fmla="*/ 62 w 83"/>
                <a:gd name="T27" fmla="*/ 8 h 66"/>
                <a:gd name="T28" fmla="*/ 76 w 83"/>
                <a:gd name="T29" fmla="*/ 2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3" h="66">
                  <a:moveTo>
                    <a:pt x="76" y="27"/>
                  </a:moveTo>
                  <a:cubicBezTo>
                    <a:pt x="76" y="27"/>
                    <a:pt x="81" y="29"/>
                    <a:pt x="83" y="39"/>
                  </a:cubicBezTo>
                  <a:cubicBezTo>
                    <a:pt x="83" y="39"/>
                    <a:pt x="83" y="45"/>
                    <a:pt x="81" y="55"/>
                  </a:cubicBezTo>
                  <a:cubicBezTo>
                    <a:pt x="81" y="57"/>
                    <a:pt x="79" y="61"/>
                    <a:pt x="79" y="61"/>
                  </a:cubicBezTo>
                  <a:cubicBezTo>
                    <a:pt x="79" y="61"/>
                    <a:pt x="52" y="66"/>
                    <a:pt x="33" y="65"/>
                  </a:cubicBezTo>
                  <a:cubicBezTo>
                    <a:pt x="33" y="65"/>
                    <a:pt x="30" y="46"/>
                    <a:pt x="24" y="44"/>
                  </a:cubicBezTo>
                  <a:cubicBezTo>
                    <a:pt x="18" y="42"/>
                    <a:pt x="19" y="56"/>
                    <a:pt x="19" y="60"/>
                  </a:cubicBezTo>
                  <a:cubicBezTo>
                    <a:pt x="7" y="54"/>
                    <a:pt x="7" y="54"/>
                    <a:pt x="7" y="54"/>
                  </a:cubicBezTo>
                  <a:cubicBezTo>
                    <a:pt x="7" y="54"/>
                    <a:pt x="3" y="37"/>
                    <a:pt x="1" y="36"/>
                  </a:cubicBezTo>
                  <a:cubicBezTo>
                    <a:pt x="1" y="36"/>
                    <a:pt x="0" y="25"/>
                    <a:pt x="3" y="21"/>
                  </a:cubicBezTo>
                  <a:cubicBezTo>
                    <a:pt x="3" y="21"/>
                    <a:pt x="7" y="6"/>
                    <a:pt x="11" y="5"/>
                  </a:cubicBezTo>
                  <a:cubicBezTo>
                    <a:pt x="15" y="3"/>
                    <a:pt x="17" y="4"/>
                    <a:pt x="17" y="4"/>
                  </a:cubicBezTo>
                  <a:cubicBezTo>
                    <a:pt x="17" y="4"/>
                    <a:pt x="27" y="0"/>
                    <a:pt x="52" y="3"/>
                  </a:cubicBezTo>
                  <a:cubicBezTo>
                    <a:pt x="52" y="3"/>
                    <a:pt x="58" y="3"/>
                    <a:pt x="62" y="8"/>
                  </a:cubicBezTo>
                  <a:cubicBezTo>
                    <a:pt x="62" y="8"/>
                    <a:pt x="74" y="21"/>
                    <a:pt x="76" y="2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27" name="Freeform 639">
              <a:extLst>
                <a:ext uri="{FF2B5EF4-FFF2-40B4-BE49-F238E27FC236}">
                  <a16:creationId xmlns:a16="http://schemas.microsoft.com/office/drawing/2014/main" id="{FEAD5CAF-9057-4DA8-A91A-C25C24085BA4}"/>
                </a:ext>
              </a:extLst>
            </p:cNvPr>
            <p:cNvSpPr>
              <a:spLocks/>
            </p:cNvSpPr>
            <p:nvPr/>
          </p:nvSpPr>
          <p:spPr bwMode="auto">
            <a:xfrm>
              <a:off x="3074988" y="5218113"/>
              <a:ext cx="330200" cy="261938"/>
            </a:xfrm>
            <a:custGeom>
              <a:avLst/>
              <a:gdLst>
                <a:gd name="T0" fmla="*/ 76 w 83"/>
                <a:gd name="T1" fmla="*/ 27 h 66"/>
                <a:gd name="T2" fmla="*/ 83 w 83"/>
                <a:gd name="T3" fmla="*/ 39 h 66"/>
                <a:gd name="T4" fmla="*/ 81 w 83"/>
                <a:gd name="T5" fmla="*/ 55 h 66"/>
                <a:gd name="T6" fmla="*/ 79 w 83"/>
                <a:gd name="T7" fmla="*/ 61 h 66"/>
                <a:gd name="T8" fmla="*/ 33 w 83"/>
                <a:gd name="T9" fmla="*/ 65 h 66"/>
                <a:gd name="T10" fmla="*/ 24 w 83"/>
                <a:gd name="T11" fmla="*/ 44 h 66"/>
                <a:gd name="T12" fmla="*/ 19 w 83"/>
                <a:gd name="T13" fmla="*/ 60 h 66"/>
                <a:gd name="T14" fmla="*/ 7 w 83"/>
                <a:gd name="T15" fmla="*/ 54 h 66"/>
                <a:gd name="T16" fmla="*/ 1 w 83"/>
                <a:gd name="T17" fmla="*/ 36 h 66"/>
                <a:gd name="T18" fmla="*/ 3 w 83"/>
                <a:gd name="T19" fmla="*/ 21 h 66"/>
                <a:gd name="T20" fmla="*/ 11 w 83"/>
                <a:gd name="T21" fmla="*/ 5 h 66"/>
                <a:gd name="T22" fmla="*/ 17 w 83"/>
                <a:gd name="T23" fmla="*/ 4 h 66"/>
                <a:gd name="T24" fmla="*/ 52 w 83"/>
                <a:gd name="T25" fmla="*/ 3 h 66"/>
                <a:gd name="T26" fmla="*/ 62 w 83"/>
                <a:gd name="T27" fmla="*/ 8 h 66"/>
                <a:gd name="T28" fmla="*/ 76 w 83"/>
                <a:gd name="T29" fmla="*/ 2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3" h="66">
                  <a:moveTo>
                    <a:pt x="76" y="27"/>
                  </a:moveTo>
                  <a:cubicBezTo>
                    <a:pt x="76" y="27"/>
                    <a:pt x="81" y="29"/>
                    <a:pt x="83" y="39"/>
                  </a:cubicBezTo>
                  <a:cubicBezTo>
                    <a:pt x="83" y="39"/>
                    <a:pt x="83" y="45"/>
                    <a:pt x="81" y="55"/>
                  </a:cubicBezTo>
                  <a:cubicBezTo>
                    <a:pt x="81" y="57"/>
                    <a:pt x="79" y="61"/>
                    <a:pt x="79" y="61"/>
                  </a:cubicBezTo>
                  <a:cubicBezTo>
                    <a:pt x="79" y="61"/>
                    <a:pt x="52" y="66"/>
                    <a:pt x="33" y="65"/>
                  </a:cubicBezTo>
                  <a:cubicBezTo>
                    <a:pt x="33" y="65"/>
                    <a:pt x="30" y="46"/>
                    <a:pt x="24" y="44"/>
                  </a:cubicBezTo>
                  <a:cubicBezTo>
                    <a:pt x="18" y="42"/>
                    <a:pt x="19" y="56"/>
                    <a:pt x="19" y="60"/>
                  </a:cubicBezTo>
                  <a:cubicBezTo>
                    <a:pt x="7" y="54"/>
                    <a:pt x="7" y="54"/>
                    <a:pt x="7" y="54"/>
                  </a:cubicBezTo>
                  <a:cubicBezTo>
                    <a:pt x="7" y="54"/>
                    <a:pt x="3" y="37"/>
                    <a:pt x="1" y="36"/>
                  </a:cubicBezTo>
                  <a:cubicBezTo>
                    <a:pt x="1" y="36"/>
                    <a:pt x="0" y="25"/>
                    <a:pt x="3" y="21"/>
                  </a:cubicBezTo>
                  <a:cubicBezTo>
                    <a:pt x="3" y="21"/>
                    <a:pt x="7" y="6"/>
                    <a:pt x="11" y="5"/>
                  </a:cubicBezTo>
                  <a:cubicBezTo>
                    <a:pt x="15" y="3"/>
                    <a:pt x="17" y="4"/>
                    <a:pt x="17" y="4"/>
                  </a:cubicBezTo>
                  <a:cubicBezTo>
                    <a:pt x="17" y="4"/>
                    <a:pt x="27" y="0"/>
                    <a:pt x="52" y="3"/>
                  </a:cubicBezTo>
                  <a:cubicBezTo>
                    <a:pt x="52" y="3"/>
                    <a:pt x="58" y="3"/>
                    <a:pt x="62" y="8"/>
                  </a:cubicBezTo>
                  <a:cubicBezTo>
                    <a:pt x="62" y="8"/>
                    <a:pt x="74" y="21"/>
                    <a:pt x="76" y="2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28" name="Freeform 640">
              <a:extLst>
                <a:ext uri="{FF2B5EF4-FFF2-40B4-BE49-F238E27FC236}">
                  <a16:creationId xmlns:a16="http://schemas.microsoft.com/office/drawing/2014/main" id="{353D753A-61B5-4B03-AE89-6252343B6E16}"/>
                </a:ext>
              </a:extLst>
            </p:cNvPr>
            <p:cNvSpPr>
              <a:spLocks/>
            </p:cNvSpPr>
            <p:nvPr/>
          </p:nvSpPr>
          <p:spPr bwMode="auto">
            <a:xfrm>
              <a:off x="3162301" y="5237163"/>
              <a:ext cx="215900" cy="107950"/>
            </a:xfrm>
            <a:custGeom>
              <a:avLst/>
              <a:gdLst>
                <a:gd name="T0" fmla="*/ 37 w 54"/>
                <a:gd name="T1" fmla="*/ 1 h 27"/>
                <a:gd name="T2" fmla="*/ 52 w 54"/>
                <a:gd name="T3" fmla="*/ 23 h 27"/>
                <a:gd name="T4" fmla="*/ 4 w 54"/>
                <a:gd name="T5" fmla="*/ 23 h 27"/>
                <a:gd name="T6" fmla="*/ 0 w 54"/>
                <a:gd name="T7" fmla="*/ 2 h 27"/>
                <a:gd name="T8" fmla="*/ 37 w 54"/>
                <a:gd name="T9" fmla="*/ 1 h 27"/>
              </a:gdLst>
              <a:ahLst/>
              <a:cxnLst>
                <a:cxn ang="0">
                  <a:pos x="T0" y="T1"/>
                </a:cxn>
                <a:cxn ang="0">
                  <a:pos x="T2" y="T3"/>
                </a:cxn>
                <a:cxn ang="0">
                  <a:pos x="T4" y="T5"/>
                </a:cxn>
                <a:cxn ang="0">
                  <a:pos x="T6" y="T7"/>
                </a:cxn>
                <a:cxn ang="0">
                  <a:pos x="T8" y="T9"/>
                </a:cxn>
              </a:cxnLst>
              <a:rect l="0" t="0" r="r" b="b"/>
              <a:pathLst>
                <a:path w="54" h="27">
                  <a:moveTo>
                    <a:pt x="37" y="1"/>
                  </a:moveTo>
                  <a:cubicBezTo>
                    <a:pt x="37" y="1"/>
                    <a:pt x="54" y="21"/>
                    <a:pt x="52" y="23"/>
                  </a:cubicBezTo>
                  <a:cubicBezTo>
                    <a:pt x="50" y="25"/>
                    <a:pt x="20" y="27"/>
                    <a:pt x="4" y="23"/>
                  </a:cubicBezTo>
                  <a:cubicBezTo>
                    <a:pt x="0" y="2"/>
                    <a:pt x="0" y="2"/>
                    <a:pt x="0" y="2"/>
                  </a:cubicBezTo>
                  <a:cubicBezTo>
                    <a:pt x="0" y="2"/>
                    <a:pt x="26" y="0"/>
                    <a:pt x="37" y="1"/>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29" name="Freeform 641">
              <a:extLst>
                <a:ext uri="{FF2B5EF4-FFF2-40B4-BE49-F238E27FC236}">
                  <a16:creationId xmlns:a16="http://schemas.microsoft.com/office/drawing/2014/main" id="{55A9F1DF-36EB-407E-BF8E-0B11A4A57B26}"/>
                </a:ext>
              </a:extLst>
            </p:cNvPr>
            <p:cNvSpPr>
              <a:spLocks/>
            </p:cNvSpPr>
            <p:nvPr/>
          </p:nvSpPr>
          <p:spPr bwMode="auto">
            <a:xfrm>
              <a:off x="3162301" y="5237163"/>
              <a:ext cx="215900" cy="107950"/>
            </a:xfrm>
            <a:custGeom>
              <a:avLst/>
              <a:gdLst>
                <a:gd name="T0" fmla="*/ 37 w 54"/>
                <a:gd name="T1" fmla="*/ 1 h 27"/>
                <a:gd name="T2" fmla="*/ 52 w 54"/>
                <a:gd name="T3" fmla="*/ 23 h 27"/>
                <a:gd name="T4" fmla="*/ 4 w 54"/>
                <a:gd name="T5" fmla="*/ 23 h 27"/>
                <a:gd name="T6" fmla="*/ 0 w 54"/>
                <a:gd name="T7" fmla="*/ 2 h 27"/>
                <a:gd name="T8" fmla="*/ 37 w 54"/>
                <a:gd name="T9" fmla="*/ 1 h 27"/>
              </a:gdLst>
              <a:ahLst/>
              <a:cxnLst>
                <a:cxn ang="0">
                  <a:pos x="T0" y="T1"/>
                </a:cxn>
                <a:cxn ang="0">
                  <a:pos x="T2" y="T3"/>
                </a:cxn>
                <a:cxn ang="0">
                  <a:pos x="T4" y="T5"/>
                </a:cxn>
                <a:cxn ang="0">
                  <a:pos x="T6" y="T7"/>
                </a:cxn>
                <a:cxn ang="0">
                  <a:pos x="T8" y="T9"/>
                </a:cxn>
              </a:cxnLst>
              <a:rect l="0" t="0" r="r" b="b"/>
              <a:pathLst>
                <a:path w="54" h="27">
                  <a:moveTo>
                    <a:pt x="37" y="1"/>
                  </a:moveTo>
                  <a:cubicBezTo>
                    <a:pt x="37" y="1"/>
                    <a:pt x="54" y="21"/>
                    <a:pt x="52" y="23"/>
                  </a:cubicBezTo>
                  <a:cubicBezTo>
                    <a:pt x="50" y="25"/>
                    <a:pt x="20" y="27"/>
                    <a:pt x="4" y="23"/>
                  </a:cubicBezTo>
                  <a:cubicBezTo>
                    <a:pt x="0" y="2"/>
                    <a:pt x="0" y="2"/>
                    <a:pt x="0" y="2"/>
                  </a:cubicBezTo>
                  <a:cubicBezTo>
                    <a:pt x="0" y="2"/>
                    <a:pt x="26" y="0"/>
                    <a:pt x="37" y="1"/>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30" name="Freeform 642">
              <a:extLst>
                <a:ext uri="{FF2B5EF4-FFF2-40B4-BE49-F238E27FC236}">
                  <a16:creationId xmlns:a16="http://schemas.microsoft.com/office/drawing/2014/main" id="{5D09704C-A3AB-42DD-BC56-503AE62B13E7}"/>
                </a:ext>
              </a:extLst>
            </p:cNvPr>
            <p:cNvSpPr>
              <a:spLocks/>
            </p:cNvSpPr>
            <p:nvPr/>
          </p:nvSpPr>
          <p:spPr bwMode="auto">
            <a:xfrm>
              <a:off x="3162301" y="5237163"/>
              <a:ext cx="215900" cy="107950"/>
            </a:xfrm>
            <a:custGeom>
              <a:avLst/>
              <a:gdLst>
                <a:gd name="T0" fmla="*/ 37 w 54"/>
                <a:gd name="T1" fmla="*/ 1 h 27"/>
                <a:gd name="T2" fmla="*/ 52 w 54"/>
                <a:gd name="T3" fmla="*/ 23 h 27"/>
                <a:gd name="T4" fmla="*/ 4 w 54"/>
                <a:gd name="T5" fmla="*/ 23 h 27"/>
                <a:gd name="T6" fmla="*/ 0 w 54"/>
                <a:gd name="T7" fmla="*/ 2 h 27"/>
                <a:gd name="T8" fmla="*/ 37 w 54"/>
                <a:gd name="T9" fmla="*/ 1 h 27"/>
              </a:gdLst>
              <a:ahLst/>
              <a:cxnLst>
                <a:cxn ang="0">
                  <a:pos x="T0" y="T1"/>
                </a:cxn>
                <a:cxn ang="0">
                  <a:pos x="T2" y="T3"/>
                </a:cxn>
                <a:cxn ang="0">
                  <a:pos x="T4" y="T5"/>
                </a:cxn>
                <a:cxn ang="0">
                  <a:pos x="T6" y="T7"/>
                </a:cxn>
                <a:cxn ang="0">
                  <a:pos x="T8" y="T9"/>
                </a:cxn>
              </a:cxnLst>
              <a:rect l="0" t="0" r="r" b="b"/>
              <a:pathLst>
                <a:path w="54" h="27">
                  <a:moveTo>
                    <a:pt x="37" y="1"/>
                  </a:moveTo>
                  <a:cubicBezTo>
                    <a:pt x="37" y="1"/>
                    <a:pt x="54" y="21"/>
                    <a:pt x="52" y="23"/>
                  </a:cubicBezTo>
                  <a:cubicBezTo>
                    <a:pt x="50" y="25"/>
                    <a:pt x="20" y="27"/>
                    <a:pt x="4" y="23"/>
                  </a:cubicBezTo>
                  <a:cubicBezTo>
                    <a:pt x="0" y="2"/>
                    <a:pt x="0" y="2"/>
                    <a:pt x="0" y="2"/>
                  </a:cubicBezTo>
                  <a:cubicBezTo>
                    <a:pt x="0" y="2"/>
                    <a:pt x="26" y="0"/>
                    <a:pt x="37" y="1"/>
                  </a:cubicBez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31" name="Freeform 643">
              <a:extLst>
                <a:ext uri="{FF2B5EF4-FFF2-40B4-BE49-F238E27FC236}">
                  <a16:creationId xmlns:a16="http://schemas.microsoft.com/office/drawing/2014/main" id="{080B0D31-FF9C-4C92-8564-108E5FAAE06C}"/>
                </a:ext>
              </a:extLst>
            </p:cNvPr>
            <p:cNvSpPr>
              <a:spLocks/>
            </p:cNvSpPr>
            <p:nvPr/>
          </p:nvSpPr>
          <p:spPr bwMode="auto">
            <a:xfrm>
              <a:off x="3098801" y="5241925"/>
              <a:ext cx="63500" cy="79375"/>
            </a:xfrm>
            <a:custGeom>
              <a:avLst/>
              <a:gdLst>
                <a:gd name="T0" fmla="*/ 16 w 16"/>
                <a:gd name="T1" fmla="*/ 20 h 20"/>
                <a:gd name="T2" fmla="*/ 13 w 16"/>
                <a:gd name="T3" fmla="*/ 5 h 20"/>
                <a:gd name="T4" fmla="*/ 8 w 16"/>
                <a:gd name="T5" fmla="*/ 0 h 20"/>
                <a:gd name="T6" fmla="*/ 0 w 16"/>
                <a:gd name="T7" fmla="*/ 13 h 20"/>
                <a:gd name="T8" fmla="*/ 16 w 16"/>
                <a:gd name="T9" fmla="*/ 20 h 20"/>
              </a:gdLst>
              <a:ahLst/>
              <a:cxnLst>
                <a:cxn ang="0">
                  <a:pos x="T0" y="T1"/>
                </a:cxn>
                <a:cxn ang="0">
                  <a:pos x="T2" y="T3"/>
                </a:cxn>
                <a:cxn ang="0">
                  <a:pos x="T4" y="T5"/>
                </a:cxn>
                <a:cxn ang="0">
                  <a:pos x="T6" y="T7"/>
                </a:cxn>
                <a:cxn ang="0">
                  <a:pos x="T8" y="T9"/>
                </a:cxn>
              </a:cxnLst>
              <a:rect l="0" t="0" r="r" b="b"/>
              <a:pathLst>
                <a:path w="16" h="20">
                  <a:moveTo>
                    <a:pt x="16" y="20"/>
                  </a:moveTo>
                  <a:cubicBezTo>
                    <a:pt x="13" y="5"/>
                    <a:pt x="13" y="5"/>
                    <a:pt x="13" y="5"/>
                  </a:cubicBezTo>
                  <a:cubicBezTo>
                    <a:pt x="13" y="5"/>
                    <a:pt x="13" y="0"/>
                    <a:pt x="8" y="0"/>
                  </a:cubicBezTo>
                  <a:cubicBezTo>
                    <a:pt x="8" y="0"/>
                    <a:pt x="5" y="0"/>
                    <a:pt x="0" y="13"/>
                  </a:cubicBezTo>
                  <a:cubicBezTo>
                    <a:pt x="16" y="20"/>
                    <a:pt x="16" y="20"/>
                    <a:pt x="16" y="20"/>
                  </a:cubicBez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32" name="Freeform 644">
              <a:extLst>
                <a:ext uri="{FF2B5EF4-FFF2-40B4-BE49-F238E27FC236}">
                  <a16:creationId xmlns:a16="http://schemas.microsoft.com/office/drawing/2014/main" id="{9E0017FE-43C0-4C77-915B-B2CC0957FD88}"/>
                </a:ext>
              </a:extLst>
            </p:cNvPr>
            <p:cNvSpPr>
              <a:spLocks/>
            </p:cNvSpPr>
            <p:nvPr/>
          </p:nvSpPr>
          <p:spPr bwMode="auto">
            <a:xfrm>
              <a:off x="3098801" y="5241925"/>
              <a:ext cx="63500" cy="79375"/>
            </a:xfrm>
            <a:custGeom>
              <a:avLst/>
              <a:gdLst>
                <a:gd name="T0" fmla="*/ 16 w 16"/>
                <a:gd name="T1" fmla="*/ 20 h 20"/>
                <a:gd name="T2" fmla="*/ 13 w 16"/>
                <a:gd name="T3" fmla="*/ 5 h 20"/>
                <a:gd name="T4" fmla="*/ 8 w 16"/>
                <a:gd name="T5" fmla="*/ 0 h 20"/>
                <a:gd name="T6" fmla="*/ 0 w 16"/>
                <a:gd name="T7" fmla="*/ 13 h 20"/>
                <a:gd name="T8" fmla="*/ 16 w 16"/>
                <a:gd name="T9" fmla="*/ 20 h 20"/>
              </a:gdLst>
              <a:ahLst/>
              <a:cxnLst>
                <a:cxn ang="0">
                  <a:pos x="T0" y="T1"/>
                </a:cxn>
                <a:cxn ang="0">
                  <a:pos x="T2" y="T3"/>
                </a:cxn>
                <a:cxn ang="0">
                  <a:pos x="T4" y="T5"/>
                </a:cxn>
                <a:cxn ang="0">
                  <a:pos x="T6" y="T7"/>
                </a:cxn>
                <a:cxn ang="0">
                  <a:pos x="T8" y="T9"/>
                </a:cxn>
              </a:cxnLst>
              <a:rect l="0" t="0" r="r" b="b"/>
              <a:pathLst>
                <a:path w="16" h="20">
                  <a:moveTo>
                    <a:pt x="16" y="20"/>
                  </a:moveTo>
                  <a:cubicBezTo>
                    <a:pt x="13" y="5"/>
                    <a:pt x="13" y="5"/>
                    <a:pt x="13" y="5"/>
                  </a:cubicBezTo>
                  <a:cubicBezTo>
                    <a:pt x="13" y="5"/>
                    <a:pt x="13" y="0"/>
                    <a:pt x="8" y="0"/>
                  </a:cubicBezTo>
                  <a:cubicBezTo>
                    <a:pt x="8" y="0"/>
                    <a:pt x="5" y="0"/>
                    <a:pt x="0" y="13"/>
                  </a:cubicBezTo>
                  <a:cubicBezTo>
                    <a:pt x="16" y="20"/>
                    <a:pt x="16" y="20"/>
                    <a:pt x="16" y="20"/>
                  </a:cubicBez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33" name="Freeform 645">
              <a:extLst>
                <a:ext uri="{FF2B5EF4-FFF2-40B4-BE49-F238E27FC236}">
                  <a16:creationId xmlns:a16="http://schemas.microsoft.com/office/drawing/2014/main" id="{6237A6A1-59A4-471F-AB4A-F09AB4350135}"/>
                </a:ext>
              </a:extLst>
            </p:cNvPr>
            <p:cNvSpPr>
              <a:spLocks/>
            </p:cNvSpPr>
            <p:nvPr/>
          </p:nvSpPr>
          <p:spPr bwMode="auto">
            <a:xfrm>
              <a:off x="3146426" y="5321300"/>
              <a:ext cx="7938" cy="138113"/>
            </a:xfrm>
            <a:custGeom>
              <a:avLst/>
              <a:gdLst>
                <a:gd name="T0" fmla="*/ 1 w 2"/>
                <a:gd name="T1" fmla="*/ 35 h 35"/>
                <a:gd name="T2" fmla="*/ 0 w 2"/>
                <a:gd name="T3" fmla="*/ 10 h 35"/>
                <a:gd name="T4" fmla="*/ 2 w 2"/>
                <a:gd name="T5" fmla="*/ 0 h 35"/>
              </a:gdLst>
              <a:ahLst/>
              <a:cxnLst>
                <a:cxn ang="0">
                  <a:pos x="T0" y="T1"/>
                </a:cxn>
                <a:cxn ang="0">
                  <a:pos x="T2" y="T3"/>
                </a:cxn>
                <a:cxn ang="0">
                  <a:pos x="T4" y="T5"/>
                </a:cxn>
              </a:cxnLst>
              <a:rect l="0" t="0" r="r" b="b"/>
              <a:pathLst>
                <a:path w="2" h="35">
                  <a:moveTo>
                    <a:pt x="1" y="35"/>
                  </a:moveTo>
                  <a:cubicBezTo>
                    <a:pt x="0" y="10"/>
                    <a:pt x="0" y="10"/>
                    <a:pt x="0" y="10"/>
                  </a:cubicBezTo>
                  <a:cubicBezTo>
                    <a:pt x="0" y="10"/>
                    <a:pt x="0" y="4"/>
                    <a:pt x="2" y="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34" name="Freeform 646">
              <a:extLst>
                <a:ext uri="{FF2B5EF4-FFF2-40B4-BE49-F238E27FC236}">
                  <a16:creationId xmlns:a16="http://schemas.microsoft.com/office/drawing/2014/main" id="{2EB9BC8F-F58D-4FD3-9A61-0DFC1DCB7CF4}"/>
                </a:ext>
              </a:extLst>
            </p:cNvPr>
            <p:cNvSpPr>
              <a:spLocks/>
            </p:cNvSpPr>
            <p:nvPr/>
          </p:nvSpPr>
          <p:spPr bwMode="auto">
            <a:xfrm>
              <a:off x="3146426" y="5321300"/>
              <a:ext cx="7938" cy="138113"/>
            </a:xfrm>
            <a:custGeom>
              <a:avLst/>
              <a:gdLst>
                <a:gd name="T0" fmla="*/ 1 w 2"/>
                <a:gd name="T1" fmla="*/ 35 h 35"/>
                <a:gd name="T2" fmla="*/ 0 w 2"/>
                <a:gd name="T3" fmla="*/ 10 h 35"/>
                <a:gd name="T4" fmla="*/ 2 w 2"/>
                <a:gd name="T5" fmla="*/ 0 h 35"/>
              </a:gdLst>
              <a:ahLst/>
              <a:cxnLst>
                <a:cxn ang="0">
                  <a:pos x="T0" y="T1"/>
                </a:cxn>
                <a:cxn ang="0">
                  <a:pos x="T2" y="T3"/>
                </a:cxn>
                <a:cxn ang="0">
                  <a:pos x="T4" y="T5"/>
                </a:cxn>
              </a:cxnLst>
              <a:rect l="0" t="0" r="r" b="b"/>
              <a:pathLst>
                <a:path w="2" h="35">
                  <a:moveTo>
                    <a:pt x="1" y="35"/>
                  </a:moveTo>
                  <a:cubicBezTo>
                    <a:pt x="0" y="10"/>
                    <a:pt x="0" y="10"/>
                    <a:pt x="0" y="10"/>
                  </a:cubicBezTo>
                  <a:cubicBezTo>
                    <a:pt x="0" y="10"/>
                    <a:pt x="0" y="4"/>
                    <a:pt x="2" y="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35" name="Freeform 647">
              <a:extLst>
                <a:ext uri="{FF2B5EF4-FFF2-40B4-BE49-F238E27FC236}">
                  <a16:creationId xmlns:a16="http://schemas.microsoft.com/office/drawing/2014/main" id="{67CC18BF-6249-4A77-814B-19CD0457CB11}"/>
                </a:ext>
              </a:extLst>
            </p:cNvPr>
            <p:cNvSpPr>
              <a:spLocks/>
            </p:cNvSpPr>
            <p:nvPr/>
          </p:nvSpPr>
          <p:spPr bwMode="auto">
            <a:xfrm>
              <a:off x="3074988" y="5292725"/>
              <a:ext cx="31750" cy="127000"/>
            </a:xfrm>
            <a:custGeom>
              <a:avLst/>
              <a:gdLst>
                <a:gd name="T0" fmla="*/ 6 w 8"/>
                <a:gd name="T1" fmla="*/ 0 h 32"/>
                <a:gd name="T2" fmla="*/ 8 w 8"/>
                <a:gd name="T3" fmla="*/ 32 h 32"/>
              </a:gdLst>
              <a:ahLst/>
              <a:cxnLst>
                <a:cxn ang="0">
                  <a:pos x="T0" y="T1"/>
                </a:cxn>
                <a:cxn ang="0">
                  <a:pos x="T2" y="T3"/>
                </a:cxn>
              </a:cxnLst>
              <a:rect l="0" t="0" r="r" b="b"/>
              <a:pathLst>
                <a:path w="8" h="32">
                  <a:moveTo>
                    <a:pt x="6" y="0"/>
                  </a:moveTo>
                  <a:cubicBezTo>
                    <a:pt x="6" y="0"/>
                    <a:pt x="0" y="9"/>
                    <a:pt x="8" y="32"/>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36" name="Freeform 648">
              <a:extLst>
                <a:ext uri="{FF2B5EF4-FFF2-40B4-BE49-F238E27FC236}">
                  <a16:creationId xmlns:a16="http://schemas.microsoft.com/office/drawing/2014/main" id="{A3C3275C-AB7B-43B6-80EB-E00418712813}"/>
                </a:ext>
              </a:extLst>
            </p:cNvPr>
            <p:cNvSpPr>
              <a:spLocks/>
            </p:cNvSpPr>
            <p:nvPr/>
          </p:nvSpPr>
          <p:spPr bwMode="auto">
            <a:xfrm>
              <a:off x="3074988" y="5292725"/>
              <a:ext cx="31750" cy="127000"/>
            </a:xfrm>
            <a:custGeom>
              <a:avLst/>
              <a:gdLst>
                <a:gd name="T0" fmla="*/ 6 w 8"/>
                <a:gd name="T1" fmla="*/ 0 h 32"/>
                <a:gd name="T2" fmla="*/ 8 w 8"/>
                <a:gd name="T3" fmla="*/ 32 h 32"/>
              </a:gdLst>
              <a:ahLst/>
              <a:cxnLst>
                <a:cxn ang="0">
                  <a:pos x="T0" y="T1"/>
                </a:cxn>
                <a:cxn ang="0">
                  <a:pos x="T2" y="T3"/>
                </a:cxn>
              </a:cxnLst>
              <a:rect l="0" t="0" r="r" b="b"/>
              <a:pathLst>
                <a:path w="8" h="32">
                  <a:moveTo>
                    <a:pt x="6" y="0"/>
                  </a:moveTo>
                  <a:cubicBezTo>
                    <a:pt x="6" y="0"/>
                    <a:pt x="0" y="9"/>
                    <a:pt x="8" y="32"/>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37" name="Freeform 649">
              <a:extLst>
                <a:ext uri="{FF2B5EF4-FFF2-40B4-BE49-F238E27FC236}">
                  <a16:creationId xmlns:a16="http://schemas.microsoft.com/office/drawing/2014/main" id="{4F712B33-A7D2-4496-9F89-E1C10B3ACD55}"/>
                </a:ext>
              </a:extLst>
            </p:cNvPr>
            <p:cNvSpPr>
              <a:spLocks/>
            </p:cNvSpPr>
            <p:nvPr/>
          </p:nvSpPr>
          <p:spPr bwMode="auto">
            <a:xfrm>
              <a:off x="3143251" y="5376863"/>
              <a:ext cx="39688" cy="87313"/>
            </a:xfrm>
            <a:custGeom>
              <a:avLst/>
              <a:gdLst>
                <a:gd name="T0" fmla="*/ 2 w 10"/>
                <a:gd name="T1" fmla="*/ 20 h 22"/>
                <a:gd name="T2" fmla="*/ 6 w 10"/>
                <a:gd name="T3" fmla="*/ 22 h 22"/>
                <a:gd name="T4" fmla="*/ 10 w 10"/>
                <a:gd name="T5" fmla="*/ 7 h 22"/>
                <a:gd name="T6" fmla="*/ 2 w 10"/>
                <a:gd name="T7" fmla="*/ 6 h 22"/>
                <a:gd name="T8" fmla="*/ 2 w 10"/>
                <a:gd name="T9" fmla="*/ 20 h 22"/>
              </a:gdLst>
              <a:ahLst/>
              <a:cxnLst>
                <a:cxn ang="0">
                  <a:pos x="T0" y="T1"/>
                </a:cxn>
                <a:cxn ang="0">
                  <a:pos x="T2" y="T3"/>
                </a:cxn>
                <a:cxn ang="0">
                  <a:pos x="T4" y="T5"/>
                </a:cxn>
                <a:cxn ang="0">
                  <a:pos x="T6" y="T7"/>
                </a:cxn>
                <a:cxn ang="0">
                  <a:pos x="T8" y="T9"/>
                </a:cxn>
              </a:cxnLst>
              <a:rect l="0" t="0" r="r" b="b"/>
              <a:pathLst>
                <a:path w="10" h="22">
                  <a:moveTo>
                    <a:pt x="2" y="20"/>
                  </a:moveTo>
                  <a:cubicBezTo>
                    <a:pt x="6" y="22"/>
                    <a:pt x="6" y="22"/>
                    <a:pt x="6" y="22"/>
                  </a:cubicBezTo>
                  <a:cubicBezTo>
                    <a:pt x="10" y="7"/>
                    <a:pt x="10" y="7"/>
                    <a:pt x="10" y="7"/>
                  </a:cubicBezTo>
                  <a:cubicBezTo>
                    <a:pt x="10" y="7"/>
                    <a:pt x="5" y="0"/>
                    <a:pt x="2" y="6"/>
                  </a:cubicBezTo>
                  <a:cubicBezTo>
                    <a:pt x="0" y="12"/>
                    <a:pt x="2" y="20"/>
                    <a:pt x="2" y="2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38" name="Freeform 650">
              <a:extLst>
                <a:ext uri="{FF2B5EF4-FFF2-40B4-BE49-F238E27FC236}">
                  <a16:creationId xmlns:a16="http://schemas.microsoft.com/office/drawing/2014/main" id="{5EF35BB6-0EBC-43E0-B7C7-A882EBBDA306}"/>
                </a:ext>
              </a:extLst>
            </p:cNvPr>
            <p:cNvSpPr>
              <a:spLocks/>
            </p:cNvSpPr>
            <p:nvPr/>
          </p:nvSpPr>
          <p:spPr bwMode="auto">
            <a:xfrm>
              <a:off x="3143251" y="5376863"/>
              <a:ext cx="39688" cy="87313"/>
            </a:xfrm>
            <a:custGeom>
              <a:avLst/>
              <a:gdLst>
                <a:gd name="T0" fmla="*/ 2 w 10"/>
                <a:gd name="T1" fmla="*/ 20 h 22"/>
                <a:gd name="T2" fmla="*/ 6 w 10"/>
                <a:gd name="T3" fmla="*/ 22 h 22"/>
                <a:gd name="T4" fmla="*/ 10 w 10"/>
                <a:gd name="T5" fmla="*/ 7 h 22"/>
                <a:gd name="T6" fmla="*/ 2 w 10"/>
                <a:gd name="T7" fmla="*/ 6 h 22"/>
                <a:gd name="T8" fmla="*/ 2 w 10"/>
                <a:gd name="T9" fmla="*/ 20 h 22"/>
              </a:gdLst>
              <a:ahLst/>
              <a:cxnLst>
                <a:cxn ang="0">
                  <a:pos x="T0" y="T1"/>
                </a:cxn>
                <a:cxn ang="0">
                  <a:pos x="T2" y="T3"/>
                </a:cxn>
                <a:cxn ang="0">
                  <a:pos x="T4" y="T5"/>
                </a:cxn>
                <a:cxn ang="0">
                  <a:pos x="T6" y="T7"/>
                </a:cxn>
                <a:cxn ang="0">
                  <a:pos x="T8" y="T9"/>
                </a:cxn>
              </a:cxnLst>
              <a:rect l="0" t="0" r="r" b="b"/>
              <a:pathLst>
                <a:path w="10" h="22">
                  <a:moveTo>
                    <a:pt x="2" y="20"/>
                  </a:moveTo>
                  <a:cubicBezTo>
                    <a:pt x="6" y="22"/>
                    <a:pt x="6" y="22"/>
                    <a:pt x="6" y="22"/>
                  </a:cubicBezTo>
                  <a:cubicBezTo>
                    <a:pt x="10" y="7"/>
                    <a:pt x="10" y="7"/>
                    <a:pt x="10" y="7"/>
                  </a:cubicBezTo>
                  <a:cubicBezTo>
                    <a:pt x="10" y="7"/>
                    <a:pt x="5" y="0"/>
                    <a:pt x="2" y="6"/>
                  </a:cubicBezTo>
                  <a:cubicBezTo>
                    <a:pt x="0" y="12"/>
                    <a:pt x="2" y="20"/>
                    <a:pt x="2" y="2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39" name="Freeform 651">
              <a:extLst>
                <a:ext uri="{FF2B5EF4-FFF2-40B4-BE49-F238E27FC236}">
                  <a16:creationId xmlns:a16="http://schemas.microsoft.com/office/drawing/2014/main" id="{A372ECA6-1CA6-4DCB-A23D-AE594ACDE998}"/>
                </a:ext>
              </a:extLst>
            </p:cNvPr>
            <p:cNvSpPr>
              <a:spLocks/>
            </p:cNvSpPr>
            <p:nvPr/>
          </p:nvSpPr>
          <p:spPr bwMode="auto">
            <a:xfrm>
              <a:off x="3162301" y="5403850"/>
              <a:ext cx="47625" cy="95250"/>
            </a:xfrm>
            <a:custGeom>
              <a:avLst/>
              <a:gdLst>
                <a:gd name="T0" fmla="*/ 11 w 12"/>
                <a:gd name="T1" fmla="*/ 16 h 24"/>
                <a:gd name="T2" fmla="*/ 9 w 12"/>
                <a:gd name="T3" fmla="*/ 24 h 24"/>
                <a:gd name="T4" fmla="*/ 4 w 12"/>
                <a:gd name="T5" fmla="*/ 24 h 24"/>
                <a:gd name="T6" fmla="*/ 0 w 12"/>
                <a:gd name="T7" fmla="*/ 11 h 24"/>
                <a:gd name="T8" fmla="*/ 1 w 12"/>
                <a:gd name="T9" fmla="*/ 0 h 24"/>
                <a:gd name="T10" fmla="*/ 3 w 12"/>
                <a:gd name="T11" fmla="*/ 0 h 24"/>
                <a:gd name="T12" fmla="*/ 11 w 12"/>
                <a:gd name="T13" fmla="*/ 16 h 24"/>
              </a:gdLst>
              <a:ahLst/>
              <a:cxnLst>
                <a:cxn ang="0">
                  <a:pos x="T0" y="T1"/>
                </a:cxn>
                <a:cxn ang="0">
                  <a:pos x="T2" y="T3"/>
                </a:cxn>
                <a:cxn ang="0">
                  <a:pos x="T4" y="T5"/>
                </a:cxn>
                <a:cxn ang="0">
                  <a:pos x="T6" y="T7"/>
                </a:cxn>
                <a:cxn ang="0">
                  <a:pos x="T8" y="T9"/>
                </a:cxn>
                <a:cxn ang="0">
                  <a:pos x="T10" y="T11"/>
                </a:cxn>
                <a:cxn ang="0">
                  <a:pos x="T12" y="T13"/>
                </a:cxn>
              </a:cxnLst>
              <a:rect l="0" t="0" r="r" b="b"/>
              <a:pathLst>
                <a:path w="12" h="24">
                  <a:moveTo>
                    <a:pt x="11" y="16"/>
                  </a:moveTo>
                  <a:cubicBezTo>
                    <a:pt x="12" y="17"/>
                    <a:pt x="11" y="22"/>
                    <a:pt x="9" y="24"/>
                  </a:cubicBezTo>
                  <a:cubicBezTo>
                    <a:pt x="9" y="24"/>
                    <a:pt x="4" y="24"/>
                    <a:pt x="4" y="24"/>
                  </a:cubicBezTo>
                  <a:cubicBezTo>
                    <a:pt x="4" y="24"/>
                    <a:pt x="1" y="17"/>
                    <a:pt x="0" y="11"/>
                  </a:cubicBezTo>
                  <a:cubicBezTo>
                    <a:pt x="0" y="7"/>
                    <a:pt x="1" y="0"/>
                    <a:pt x="1" y="0"/>
                  </a:cubicBezTo>
                  <a:cubicBezTo>
                    <a:pt x="3" y="0"/>
                    <a:pt x="3" y="0"/>
                    <a:pt x="3" y="0"/>
                  </a:cubicBezTo>
                  <a:cubicBezTo>
                    <a:pt x="6" y="0"/>
                    <a:pt x="11" y="16"/>
                    <a:pt x="11" y="16"/>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40" name="Freeform 652">
              <a:extLst>
                <a:ext uri="{FF2B5EF4-FFF2-40B4-BE49-F238E27FC236}">
                  <a16:creationId xmlns:a16="http://schemas.microsoft.com/office/drawing/2014/main" id="{DEDF0A11-9E55-4E21-98DB-04F12AC279D7}"/>
                </a:ext>
              </a:extLst>
            </p:cNvPr>
            <p:cNvSpPr>
              <a:spLocks/>
            </p:cNvSpPr>
            <p:nvPr/>
          </p:nvSpPr>
          <p:spPr bwMode="auto">
            <a:xfrm>
              <a:off x="3162301" y="5403850"/>
              <a:ext cx="47625" cy="95250"/>
            </a:xfrm>
            <a:custGeom>
              <a:avLst/>
              <a:gdLst>
                <a:gd name="T0" fmla="*/ 11 w 12"/>
                <a:gd name="T1" fmla="*/ 16 h 24"/>
                <a:gd name="T2" fmla="*/ 9 w 12"/>
                <a:gd name="T3" fmla="*/ 24 h 24"/>
                <a:gd name="T4" fmla="*/ 4 w 12"/>
                <a:gd name="T5" fmla="*/ 24 h 24"/>
                <a:gd name="T6" fmla="*/ 0 w 12"/>
                <a:gd name="T7" fmla="*/ 11 h 24"/>
                <a:gd name="T8" fmla="*/ 1 w 12"/>
                <a:gd name="T9" fmla="*/ 0 h 24"/>
                <a:gd name="T10" fmla="*/ 3 w 12"/>
                <a:gd name="T11" fmla="*/ 0 h 24"/>
                <a:gd name="T12" fmla="*/ 11 w 12"/>
                <a:gd name="T13" fmla="*/ 16 h 24"/>
              </a:gdLst>
              <a:ahLst/>
              <a:cxnLst>
                <a:cxn ang="0">
                  <a:pos x="T0" y="T1"/>
                </a:cxn>
                <a:cxn ang="0">
                  <a:pos x="T2" y="T3"/>
                </a:cxn>
                <a:cxn ang="0">
                  <a:pos x="T4" y="T5"/>
                </a:cxn>
                <a:cxn ang="0">
                  <a:pos x="T6" y="T7"/>
                </a:cxn>
                <a:cxn ang="0">
                  <a:pos x="T8" y="T9"/>
                </a:cxn>
                <a:cxn ang="0">
                  <a:pos x="T10" y="T11"/>
                </a:cxn>
                <a:cxn ang="0">
                  <a:pos x="T12" y="T13"/>
                </a:cxn>
              </a:cxnLst>
              <a:rect l="0" t="0" r="r" b="b"/>
              <a:pathLst>
                <a:path w="12" h="24">
                  <a:moveTo>
                    <a:pt x="11" y="16"/>
                  </a:moveTo>
                  <a:cubicBezTo>
                    <a:pt x="12" y="17"/>
                    <a:pt x="11" y="22"/>
                    <a:pt x="9" y="24"/>
                  </a:cubicBezTo>
                  <a:cubicBezTo>
                    <a:pt x="9" y="24"/>
                    <a:pt x="4" y="24"/>
                    <a:pt x="4" y="24"/>
                  </a:cubicBezTo>
                  <a:cubicBezTo>
                    <a:pt x="4" y="24"/>
                    <a:pt x="1" y="17"/>
                    <a:pt x="0" y="11"/>
                  </a:cubicBezTo>
                  <a:cubicBezTo>
                    <a:pt x="0" y="7"/>
                    <a:pt x="1" y="0"/>
                    <a:pt x="1" y="0"/>
                  </a:cubicBezTo>
                  <a:cubicBezTo>
                    <a:pt x="3" y="0"/>
                    <a:pt x="3" y="0"/>
                    <a:pt x="3" y="0"/>
                  </a:cubicBezTo>
                  <a:cubicBezTo>
                    <a:pt x="6" y="0"/>
                    <a:pt x="11" y="16"/>
                    <a:pt x="11" y="16"/>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41" name="Freeform 653">
              <a:extLst>
                <a:ext uri="{FF2B5EF4-FFF2-40B4-BE49-F238E27FC236}">
                  <a16:creationId xmlns:a16="http://schemas.microsoft.com/office/drawing/2014/main" id="{F57A2716-18BD-4504-A8FB-F3B2766AAF10}"/>
                </a:ext>
              </a:extLst>
            </p:cNvPr>
            <p:cNvSpPr>
              <a:spLocks/>
            </p:cNvSpPr>
            <p:nvPr/>
          </p:nvSpPr>
          <p:spPr bwMode="auto">
            <a:xfrm>
              <a:off x="3151188" y="5403850"/>
              <a:ext cx="42863" cy="95250"/>
            </a:xfrm>
            <a:custGeom>
              <a:avLst/>
              <a:gdLst>
                <a:gd name="T0" fmla="*/ 11 w 11"/>
                <a:gd name="T1" fmla="*/ 12 h 24"/>
                <a:gd name="T2" fmla="*/ 7 w 11"/>
                <a:gd name="T3" fmla="*/ 24 h 24"/>
                <a:gd name="T4" fmla="*/ 1 w 11"/>
                <a:gd name="T5" fmla="*/ 12 h 24"/>
                <a:gd name="T6" fmla="*/ 5 w 11"/>
                <a:gd name="T7" fmla="*/ 0 h 24"/>
                <a:gd name="T8" fmla="*/ 11 w 11"/>
                <a:gd name="T9" fmla="*/ 12 h 24"/>
              </a:gdLst>
              <a:ahLst/>
              <a:cxnLst>
                <a:cxn ang="0">
                  <a:pos x="T0" y="T1"/>
                </a:cxn>
                <a:cxn ang="0">
                  <a:pos x="T2" y="T3"/>
                </a:cxn>
                <a:cxn ang="0">
                  <a:pos x="T4" y="T5"/>
                </a:cxn>
                <a:cxn ang="0">
                  <a:pos x="T6" y="T7"/>
                </a:cxn>
                <a:cxn ang="0">
                  <a:pos x="T8" y="T9"/>
                </a:cxn>
              </a:cxnLst>
              <a:rect l="0" t="0" r="r" b="b"/>
              <a:pathLst>
                <a:path w="11" h="24">
                  <a:moveTo>
                    <a:pt x="11" y="12"/>
                  </a:moveTo>
                  <a:cubicBezTo>
                    <a:pt x="11" y="18"/>
                    <a:pt x="10" y="24"/>
                    <a:pt x="7" y="24"/>
                  </a:cubicBezTo>
                  <a:cubicBezTo>
                    <a:pt x="4" y="24"/>
                    <a:pt x="1" y="19"/>
                    <a:pt x="1" y="12"/>
                  </a:cubicBezTo>
                  <a:cubicBezTo>
                    <a:pt x="0" y="6"/>
                    <a:pt x="2" y="0"/>
                    <a:pt x="5" y="0"/>
                  </a:cubicBezTo>
                  <a:cubicBezTo>
                    <a:pt x="8" y="0"/>
                    <a:pt x="10" y="5"/>
                    <a:pt x="11" y="12"/>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42" name="Freeform 654">
              <a:extLst>
                <a:ext uri="{FF2B5EF4-FFF2-40B4-BE49-F238E27FC236}">
                  <a16:creationId xmlns:a16="http://schemas.microsoft.com/office/drawing/2014/main" id="{A0B07081-BA18-4725-951C-05F3A9409D25}"/>
                </a:ext>
              </a:extLst>
            </p:cNvPr>
            <p:cNvSpPr>
              <a:spLocks/>
            </p:cNvSpPr>
            <p:nvPr/>
          </p:nvSpPr>
          <p:spPr bwMode="auto">
            <a:xfrm>
              <a:off x="3151188" y="5403850"/>
              <a:ext cx="42863" cy="95250"/>
            </a:xfrm>
            <a:custGeom>
              <a:avLst/>
              <a:gdLst>
                <a:gd name="T0" fmla="*/ 11 w 11"/>
                <a:gd name="T1" fmla="*/ 12 h 24"/>
                <a:gd name="T2" fmla="*/ 7 w 11"/>
                <a:gd name="T3" fmla="*/ 24 h 24"/>
                <a:gd name="T4" fmla="*/ 1 w 11"/>
                <a:gd name="T5" fmla="*/ 12 h 24"/>
                <a:gd name="T6" fmla="*/ 5 w 11"/>
                <a:gd name="T7" fmla="*/ 0 h 24"/>
                <a:gd name="T8" fmla="*/ 11 w 11"/>
                <a:gd name="T9" fmla="*/ 12 h 24"/>
              </a:gdLst>
              <a:ahLst/>
              <a:cxnLst>
                <a:cxn ang="0">
                  <a:pos x="T0" y="T1"/>
                </a:cxn>
                <a:cxn ang="0">
                  <a:pos x="T2" y="T3"/>
                </a:cxn>
                <a:cxn ang="0">
                  <a:pos x="T4" y="T5"/>
                </a:cxn>
                <a:cxn ang="0">
                  <a:pos x="T6" y="T7"/>
                </a:cxn>
                <a:cxn ang="0">
                  <a:pos x="T8" y="T9"/>
                </a:cxn>
              </a:cxnLst>
              <a:rect l="0" t="0" r="r" b="b"/>
              <a:pathLst>
                <a:path w="11" h="24">
                  <a:moveTo>
                    <a:pt x="11" y="12"/>
                  </a:moveTo>
                  <a:cubicBezTo>
                    <a:pt x="11" y="18"/>
                    <a:pt x="10" y="24"/>
                    <a:pt x="7" y="24"/>
                  </a:cubicBezTo>
                  <a:cubicBezTo>
                    <a:pt x="4" y="24"/>
                    <a:pt x="1" y="19"/>
                    <a:pt x="1" y="12"/>
                  </a:cubicBezTo>
                  <a:cubicBezTo>
                    <a:pt x="0" y="6"/>
                    <a:pt x="2" y="0"/>
                    <a:pt x="5" y="0"/>
                  </a:cubicBezTo>
                  <a:cubicBezTo>
                    <a:pt x="8" y="0"/>
                    <a:pt x="10" y="5"/>
                    <a:pt x="11" y="12"/>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43" name="Freeform 655">
              <a:extLst>
                <a:ext uri="{FF2B5EF4-FFF2-40B4-BE49-F238E27FC236}">
                  <a16:creationId xmlns:a16="http://schemas.microsoft.com/office/drawing/2014/main" id="{DC553844-BDF9-4D5E-92A0-D987BD80759C}"/>
                </a:ext>
              </a:extLst>
            </p:cNvPr>
            <p:cNvSpPr>
              <a:spLocks noEditPoints="1"/>
            </p:cNvSpPr>
            <p:nvPr/>
          </p:nvSpPr>
          <p:spPr bwMode="auto">
            <a:xfrm>
              <a:off x="3154363" y="5416550"/>
              <a:ext cx="31750" cy="74613"/>
            </a:xfrm>
            <a:custGeom>
              <a:avLst/>
              <a:gdLst>
                <a:gd name="T0" fmla="*/ 5 w 8"/>
                <a:gd name="T1" fmla="*/ 17 h 19"/>
                <a:gd name="T2" fmla="*/ 5 w 8"/>
                <a:gd name="T3" fmla="*/ 17 h 19"/>
                <a:gd name="T4" fmla="*/ 4 w 8"/>
                <a:gd name="T5" fmla="*/ 17 h 19"/>
                <a:gd name="T6" fmla="*/ 2 w 8"/>
                <a:gd name="T7" fmla="*/ 14 h 19"/>
                <a:gd name="T8" fmla="*/ 4 w 8"/>
                <a:gd name="T9" fmla="*/ 11 h 19"/>
                <a:gd name="T10" fmla="*/ 5 w 8"/>
                <a:gd name="T11" fmla="*/ 17 h 19"/>
                <a:gd name="T12" fmla="*/ 5 w 8"/>
                <a:gd name="T13" fmla="*/ 17 h 19"/>
                <a:gd name="T14" fmla="*/ 7 w 8"/>
                <a:gd name="T15" fmla="*/ 13 h 19"/>
                <a:gd name="T16" fmla="*/ 5 w 8"/>
                <a:gd name="T17" fmla="*/ 17 h 19"/>
                <a:gd name="T18" fmla="*/ 5 w 8"/>
                <a:gd name="T19" fmla="*/ 11 h 19"/>
                <a:gd name="T20" fmla="*/ 7 w 8"/>
                <a:gd name="T21" fmla="*/ 11 h 19"/>
                <a:gd name="T22" fmla="*/ 7 w 8"/>
                <a:gd name="T23" fmla="*/ 13 h 19"/>
                <a:gd name="T24" fmla="*/ 2 w 8"/>
                <a:gd name="T25" fmla="*/ 13 h 19"/>
                <a:gd name="T26" fmla="*/ 2 w 8"/>
                <a:gd name="T27" fmla="*/ 12 h 19"/>
                <a:gd name="T28" fmla="*/ 1 w 8"/>
                <a:gd name="T29" fmla="*/ 6 h 19"/>
                <a:gd name="T30" fmla="*/ 2 w 8"/>
                <a:gd name="T31" fmla="*/ 5 h 19"/>
                <a:gd name="T32" fmla="*/ 4 w 8"/>
                <a:gd name="T33" fmla="*/ 10 h 19"/>
                <a:gd name="T34" fmla="*/ 2 w 8"/>
                <a:gd name="T35" fmla="*/ 13 h 19"/>
                <a:gd name="T36" fmla="*/ 7 w 8"/>
                <a:gd name="T37" fmla="*/ 7 h 19"/>
                <a:gd name="T38" fmla="*/ 7 w 8"/>
                <a:gd name="T39" fmla="*/ 10 h 19"/>
                <a:gd name="T40" fmla="*/ 5 w 8"/>
                <a:gd name="T41" fmla="*/ 9 h 19"/>
                <a:gd name="T42" fmla="*/ 5 w 8"/>
                <a:gd name="T43" fmla="*/ 2 h 19"/>
                <a:gd name="T44" fmla="*/ 7 w 8"/>
                <a:gd name="T45" fmla="*/ 7 h 19"/>
                <a:gd name="T46" fmla="*/ 4 w 8"/>
                <a:gd name="T47" fmla="*/ 8 h 19"/>
                <a:gd name="T48" fmla="*/ 2 w 8"/>
                <a:gd name="T49" fmla="*/ 4 h 19"/>
                <a:gd name="T50" fmla="*/ 4 w 8"/>
                <a:gd name="T51" fmla="*/ 2 h 19"/>
                <a:gd name="T52" fmla="*/ 5 w 8"/>
                <a:gd name="T53" fmla="*/ 2 h 19"/>
                <a:gd name="T54" fmla="*/ 4 w 8"/>
                <a:gd name="T55" fmla="*/ 8 h 19"/>
                <a:gd name="T56" fmla="*/ 5 w 8"/>
                <a:gd name="T57" fmla="*/ 1 h 19"/>
                <a:gd name="T58" fmla="*/ 4 w 8"/>
                <a:gd name="T59" fmla="*/ 0 h 19"/>
                <a:gd name="T60" fmla="*/ 4 w 8"/>
                <a:gd name="T61" fmla="*/ 0 h 19"/>
                <a:gd name="T62" fmla="*/ 1 w 8"/>
                <a:gd name="T63" fmla="*/ 5 h 19"/>
                <a:gd name="T64" fmla="*/ 3 w 8"/>
                <a:gd name="T65" fmla="*/ 18 h 19"/>
                <a:gd name="T66" fmla="*/ 5 w 8"/>
                <a:gd name="T67" fmla="*/ 19 h 19"/>
                <a:gd name="T68" fmla="*/ 8 w 8"/>
                <a:gd name="T69" fmla="*/ 14 h 19"/>
                <a:gd name="T70" fmla="*/ 5 w 8"/>
                <a:gd name="T71"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 h="19">
                  <a:moveTo>
                    <a:pt x="5" y="17"/>
                  </a:moveTo>
                  <a:cubicBezTo>
                    <a:pt x="5" y="17"/>
                    <a:pt x="5" y="17"/>
                    <a:pt x="5" y="17"/>
                  </a:cubicBezTo>
                  <a:cubicBezTo>
                    <a:pt x="4" y="17"/>
                    <a:pt x="4" y="17"/>
                    <a:pt x="4" y="17"/>
                  </a:cubicBezTo>
                  <a:cubicBezTo>
                    <a:pt x="3" y="16"/>
                    <a:pt x="2" y="15"/>
                    <a:pt x="2" y="14"/>
                  </a:cubicBezTo>
                  <a:cubicBezTo>
                    <a:pt x="4" y="11"/>
                    <a:pt x="4" y="11"/>
                    <a:pt x="4" y="11"/>
                  </a:cubicBezTo>
                  <a:cubicBezTo>
                    <a:pt x="5" y="17"/>
                    <a:pt x="5" y="17"/>
                    <a:pt x="5" y="17"/>
                  </a:cubicBezTo>
                  <a:cubicBezTo>
                    <a:pt x="5" y="17"/>
                    <a:pt x="5" y="17"/>
                    <a:pt x="5" y="17"/>
                  </a:cubicBezTo>
                  <a:moveTo>
                    <a:pt x="7" y="13"/>
                  </a:moveTo>
                  <a:cubicBezTo>
                    <a:pt x="7" y="15"/>
                    <a:pt x="6" y="17"/>
                    <a:pt x="5" y="17"/>
                  </a:cubicBezTo>
                  <a:cubicBezTo>
                    <a:pt x="5" y="11"/>
                    <a:pt x="5" y="11"/>
                    <a:pt x="5" y="11"/>
                  </a:cubicBezTo>
                  <a:cubicBezTo>
                    <a:pt x="7" y="11"/>
                    <a:pt x="7" y="11"/>
                    <a:pt x="7" y="11"/>
                  </a:cubicBezTo>
                  <a:cubicBezTo>
                    <a:pt x="7" y="12"/>
                    <a:pt x="7" y="12"/>
                    <a:pt x="7" y="13"/>
                  </a:cubicBezTo>
                  <a:moveTo>
                    <a:pt x="2" y="13"/>
                  </a:moveTo>
                  <a:cubicBezTo>
                    <a:pt x="2" y="13"/>
                    <a:pt x="2" y="13"/>
                    <a:pt x="2" y="12"/>
                  </a:cubicBezTo>
                  <a:cubicBezTo>
                    <a:pt x="1" y="10"/>
                    <a:pt x="1" y="8"/>
                    <a:pt x="1" y="6"/>
                  </a:cubicBezTo>
                  <a:cubicBezTo>
                    <a:pt x="2" y="6"/>
                    <a:pt x="2" y="5"/>
                    <a:pt x="2" y="5"/>
                  </a:cubicBezTo>
                  <a:cubicBezTo>
                    <a:pt x="4" y="10"/>
                    <a:pt x="4" y="10"/>
                    <a:pt x="4" y="10"/>
                  </a:cubicBezTo>
                  <a:lnTo>
                    <a:pt x="2" y="13"/>
                  </a:lnTo>
                  <a:close/>
                  <a:moveTo>
                    <a:pt x="7" y="7"/>
                  </a:moveTo>
                  <a:cubicBezTo>
                    <a:pt x="7" y="8"/>
                    <a:pt x="7" y="9"/>
                    <a:pt x="7" y="10"/>
                  </a:cubicBezTo>
                  <a:cubicBezTo>
                    <a:pt x="5" y="9"/>
                    <a:pt x="5" y="9"/>
                    <a:pt x="5" y="9"/>
                  </a:cubicBezTo>
                  <a:cubicBezTo>
                    <a:pt x="5" y="2"/>
                    <a:pt x="5" y="2"/>
                    <a:pt x="5" y="2"/>
                  </a:cubicBezTo>
                  <a:cubicBezTo>
                    <a:pt x="6" y="3"/>
                    <a:pt x="6" y="5"/>
                    <a:pt x="7" y="7"/>
                  </a:cubicBezTo>
                  <a:moveTo>
                    <a:pt x="4" y="8"/>
                  </a:moveTo>
                  <a:cubicBezTo>
                    <a:pt x="2" y="4"/>
                    <a:pt x="2" y="4"/>
                    <a:pt x="2" y="4"/>
                  </a:cubicBezTo>
                  <a:cubicBezTo>
                    <a:pt x="2" y="2"/>
                    <a:pt x="3" y="2"/>
                    <a:pt x="4" y="2"/>
                  </a:cubicBezTo>
                  <a:cubicBezTo>
                    <a:pt x="4" y="1"/>
                    <a:pt x="5" y="2"/>
                    <a:pt x="5" y="2"/>
                  </a:cubicBezTo>
                  <a:lnTo>
                    <a:pt x="4" y="8"/>
                  </a:lnTo>
                  <a:close/>
                  <a:moveTo>
                    <a:pt x="5" y="1"/>
                  </a:moveTo>
                  <a:cubicBezTo>
                    <a:pt x="5" y="0"/>
                    <a:pt x="4" y="0"/>
                    <a:pt x="4" y="0"/>
                  </a:cubicBezTo>
                  <a:cubicBezTo>
                    <a:pt x="4" y="0"/>
                    <a:pt x="4" y="0"/>
                    <a:pt x="4" y="0"/>
                  </a:cubicBezTo>
                  <a:cubicBezTo>
                    <a:pt x="2" y="0"/>
                    <a:pt x="1" y="2"/>
                    <a:pt x="1" y="5"/>
                  </a:cubicBezTo>
                  <a:cubicBezTo>
                    <a:pt x="0" y="10"/>
                    <a:pt x="1" y="16"/>
                    <a:pt x="3" y="18"/>
                  </a:cubicBezTo>
                  <a:cubicBezTo>
                    <a:pt x="4" y="19"/>
                    <a:pt x="4" y="19"/>
                    <a:pt x="5" y="19"/>
                  </a:cubicBezTo>
                  <a:cubicBezTo>
                    <a:pt x="6" y="19"/>
                    <a:pt x="7" y="17"/>
                    <a:pt x="8" y="14"/>
                  </a:cubicBezTo>
                  <a:cubicBezTo>
                    <a:pt x="8" y="9"/>
                    <a:pt x="7" y="3"/>
                    <a:pt x="5" y="1"/>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44" name="Freeform 656">
              <a:extLst>
                <a:ext uri="{FF2B5EF4-FFF2-40B4-BE49-F238E27FC236}">
                  <a16:creationId xmlns:a16="http://schemas.microsoft.com/office/drawing/2014/main" id="{064375D6-0FC7-4231-B1F6-702CB6850A85}"/>
                </a:ext>
              </a:extLst>
            </p:cNvPr>
            <p:cNvSpPr>
              <a:spLocks noEditPoints="1"/>
            </p:cNvSpPr>
            <p:nvPr/>
          </p:nvSpPr>
          <p:spPr bwMode="auto">
            <a:xfrm>
              <a:off x="3154363" y="5416550"/>
              <a:ext cx="31750" cy="74613"/>
            </a:xfrm>
            <a:custGeom>
              <a:avLst/>
              <a:gdLst>
                <a:gd name="T0" fmla="*/ 5 w 8"/>
                <a:gd name="T1" fmla="*/ 17 h 19"/>
                <a:gd name="T2" fmla="*/ 5 w 8"/>
                <a:gd name="T3" fmla="*/ 17 h 19"/>
                <a:gd name="T4" fmla="*/ 4 w 8"/>
                <a:gd name="T5" fmla="*/ 17 h 19"/>
                <a:gd name="T6" fmla="*/ 2 w 8"/>
                <a:gd name="T7" fmla="*/ 14 h 19"/>
                <a:gd name="T8" fmla="*/ 4 w 8"/>
                <a:gd name="T9" fmla="*/ 11 h 19"/>
                <a:gd name="T10" fmla="*/ 5 w 8"/>
                <a:gd name="T11" fmla="*/ 17 h 19"/>
                <a:gd name="T12" fmla="*/ 5 w 8"/>
                <a:gd name="T13" fmla="*/ 17 h 19"/>
                <a:gd name="T14" fmla="*/ 7 w 8"/>
                <a:gd name="T15" fmla="*/ 13 h 19"/>
                <a:gd name="T16" fmla="*/ 5 w 8"/>
                <a:gd name="T17" fmla="*/ 17 h 19"/>
                <a:gd name="T18" fmla="*/ 5 w 8"/>
                <a:gd name="T19" fmla="*/ 11 h 19"/>
                <a:gd name="T20" fmla="*/ 7 w 8"/>
                <a:gd name="T21" fmla="*/ 11 h 19"/>
                <a:gd name="T22" fmla="*/ 7 w 8"/>
                <a:gd name="T23" fmla="*/ 13 h 19"/>
                <a:gd name="T24" fmla="*/ 2 w 8"/>
                <a:gd name="T25" fmla="*/ 13 h 19"/>
                <a:gd name="T26" fmla="*/ 2 w 8"/>
                <a:gd name="T27" fmla="*/ 12 h 19"/>
                <a:gd name="T28" fmla="*/ 1 w 8"/>
                <a:gd name="T29" fmla="*/ 6 h 19"/>
                <a:gd name="T30" fmla="*/ 2 w 8"/>
                <a:gd name="T31" fmla="*/ 5 h 19"/>
                <a:gd name="T32" fmla="*/ 4 w 8"/>
                <a:gd name="T33" fmla="*/ 10 h 19"/>
                <a:gd name="T34" fmla="*/ 2 w 8"/>
                <a:gd name="T35" fmla="*/ 13 h 19"/>
                <a:gd name="T36" fmla="*/ 7 w 8"/>
                <a:gd name="T37" fmla="*/ 7 h 19"/>
                <a:gd name="T38" fmla="*/ 7 w 8"/>
                <a:gd name="T39" fmla="*/ 10 h 19"/>
                <a:gd name="T40" fmla="*/ 5 w 8"/>
                <a:gd name="T41" fmla="*/ 9 h 19"/>
                <a:gd name="T42" fmla="*/ 5 w 8"/>
                <a:gd name="T43" fmla="*/ 2 h 19"/>
                <a:gd name="T44" fmla="*/ 7 w 8"/>
                <a:gd name="T45" fmla="*/ 7 h 19"/>
                <a:gd name="T46" fmla="*/ 4 w 8"/>
                <a:gd name="T47" fmla="*/ 8 h 19"/>
                <a:gd name="T48" fmla="*/ 2 w 8"/>
                <a:gd name="T49" fmla="*/ 4 h 19"/>
                <a:gd name="T50" fmla="*/ 4 w 8"/>
                <a:gd name="T51" fmla="*/ 2 h 19"/>
                <a:gd name="T52" fmla="*/ 5 w 8"/>
                <a:gd name="T53" fmla="*/ 2 h 19"/>
                <a:gd name="T54" fmla="*/ 4 w 8"/>
                <a:gd name="T55" fmla="*/ 8 h 19"/>
                <a:gd name="T56" fmla="*/ 5 w 8"/>
                <a:gd name="T57" fmla="*/ 1 h 19"/>
                <a:gd name="T58" fmla="*/ 4 w 8"/>
                <a:gd name="T59" fmla="*/ 0 h 19"/>
                <a:gd name="T60" fmla="*/ 4 w 8"/>
                <a:gd name="T61" fmla="*/ 0 h 19"/>
                <a:gd name="T62" fmla="*/ 1 w 8"/>
                <a:gd name="T63" fmla="*/ 5 h 19"/>
                <a:gd name="T64" fmla="*/ 3 w 8"/>
                <a:gd name="T65" fmla="*/ 18 h 19"/>
                <a:gd name="T66" fmla="*/ 5 w 8"/>
                <a:gd name="T67" fmla="*/ 19 h 19"/>
                <a:gd name="T68" fmla="*/ 8 w 8"/>
                <a:gd name="T69" fmla="*/ 14 h 19"/>
                <a:gd name="T70" fmla="*/ 5 w 8"/>
                <a:gd name="T71"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 h="19">
                  <a:moveTo>
                    <a:pt x="5" y="17"/>
                  </a:moveTo>
                  <a:cubicBezTo>
                    <a:pt x="5" y="17"/>
                    <a:pt x="5" y="17"/>
                    <a:pt x="5" y="17"/>
                  </a:cubicBezTo>
                  <a:cubicBezTo>
                    <a:pt x="4" y="17"/>
                    <a:pt x="4" y="17"/>
                    <a:pt x="4" y="17"/>
                  </a:cubicBezTo>
                  <a:cubicBezTo>
                    <a:pt x="3" y="16"/>
                    <a:pt x="2" y="15"/>
                    <a:pt x="2" y="14"/>
                  </a:cubicBezTo>
                  <a:cubicBezTo>
                    <a:pt x="4" y="11"/>
                    <a:pt x="4" y="11"/>
                    <a:pt x="4" y="11"/>
                  </a:cubicBezTo>
                  <a:cubicBezTo>
                    <a:pt x="5" y="17"/>
                    <a:pt x="5" y="17"/>
                    <a:pt x="5" y="17"/>
                  </a:cubicBezTo>
                  <a:cubicBezTo>
                    <a:pt x="5" y="17"/>
                    <a:pt x="5" y="17"/>
                    <a:pt x="5" y="17"/>
                  </a:cubicBezTo>
                  <a:moveTo>
                    <a:pt x="7" y="13"/>
                  </a:moveTo>
                  <a:cubicBezTo>
                    <a:pt x="7" y="15"/>
                    <a:pt x="6" y="17"/>
                    <a:pt x="5" y="17"/>
                  </a:cubicBezTo>
                  <a:cubicBezTo>
                    <a:pt x="5" y="11"/>
                    <a:pt x="5" y="11"/>
                    <a:pt x="5" y="11"/>
                  </a:cubicBezTo>
                  <a:cubicBezTo>
                    <a:pt x="7" y="11"/>
                    <a:pt x="7" y="11"/>
                    <a:pt x="7" y="11"/>
                  </a:cubicBezTo>
                  <a:cubicBezTo>
                    <a:pt x="7" y="12"/>
                    <a:pt x="7" y="12"/>
                    <a:pt x="7" y="13"/>
                  </a:cubicBezTo>
                  <a:moveTo>
                    <a:pt x="2" y="13"/>
                  </a:moveTo>
                  <a:cubicBezTo>
                    <a:pt x="2" y="13"/>
                    <a:pt x="2" y="13"/>
                    <a:pt x="2" y="12"/>
                  </a:cubicBezTo>
                  <a:cubicBezTo>
                    <a:pt x="1" y="10"/>
                    <a:pt x="1" y="8"/>
                    <a:pt x="1" y="6"/>
                  </a:cubicBezTo>
                  <a:cubicBezTo>
                    <a:pt x="2" y="6"/>
                    <a:pt x="2" y="5"/>
                    <a:pt x="2" y="5"/>
                  </a:cubicBezTo>
                  <a:cubicBezTo>
                    <a:pt x="4" y="10"/>
                    <a:pt x="4" y="10"/>
                    <a:pt x="4" y="10"/>
                  </a:cubicBezTo>
                  <a:lnTo>
                    <a:pt x="2" y="13"/>
                  </a:lnTo>
                  <a:close/>
                  <a:moveTo>
                    <a:pt x="7" y="7"/>
                  </a:moveTo>
                  <a:cubicBezTo>
                    <a:pt x="7" y="8"/>
                    <a:pt x="7" y="9"/>
                    <a:pt x="7" y="10"/>
                  </a:cubicBezTo>
                  <a:cubicBezTo>
                    <a:pt x="5" y="9"/>
                    <a:pt x="5" y="9"/>
                    <a:pt x="5" y="9"/>
                  </a:cubicBezTo>
                  <a:cubicBezTo>
                    <a:pt x="5" y="2"/>
                    <a:pt x="5" y="2"/>
                    <a:pt x="5" y="2"/>
                  </a:cubicBezTo>
                  <a:cubicBezTo>
                    <a:pt x="6" y="3"/>
                    <a:pt x="6" y="5"/>
                    <a:pt x="7" y="7"/>
                  </a:cubicBezTo>
                  <a:moveTo>
                    <a:pt x="4" y="8"/>
                  </a:moveTo>
                  <a:cubicBezTo>
                    <a:pt x="2" y="4"/>
                    <a:pt x="2" y="4"/>
                    <a:pt x="2" y="4"/>
                  </a:cubicBezTo>
                  <a:cubicBezTo>
                    <a:pt x="2" y="2"/>
                    <a:pt x="3" y="2"/>
                    <a:pt x="4" y="2"/>
                  </a:cubicBezTo>
                  <a:cubicBezTo>
                    <a:pt x="4" y="1"/>
                    <a:pt x="5" y="2"/>
                    <a:pt x="5" y="2"/>
                  </a:cubicBezTo>
                  <a:lnTo>
                    <a:pt x="4" y="8"/>
                  </a:lnTo>
                  <a:close/>
                  <a:moveTo>
                    <a:pt x="5" y="1"/>
                  </a:moveTo>
                  <a:cubicBezTo>
                    <a:pt x="5" y="0"/>
                    <a:pt x="4" y="0"/>
                    <a:pt x="4" y="0"/>
                  </a:cubicBezTo>
                  <a:cubicBezTo>
                    <a:pt x="4" y="0"/>
                    <a:pt x="4" y="0"/>
                    <a:pt x="4" y="0"/>
                  </a:cubicBezTo>
                  <a:cubicBezTo>
                    <a:pt x="2" y="0"/>
                    <a:pt x="1" y="2"/>
                    <a:pt x="1" y="5"/>
                  </a:cubicBezTo>
                  <a:cubicBezTo>
                    <a:pt x="0" y="10"/>
                    <a:pt x="1" y="16"/>
                    <a:pt x="3" y="18"/>
                  </a:cubicBezTo>
                  <a:cubicBezTo>
                    <a:pt x="4" y="19"/>
                    <a:pt x="4" y="19"/>
                    <a:pt x="5" y="19"/>
                  </a:cubicBezTo>
                  <a:cubicBezTo>
                    <a:pt x="6" y="19"/>
                    <a:pt x="7" y="17"/>
                    <a:pt x="8" y="14"/>
                  </a:cubicBezTo>
                  <a:cubicBezTo>
                    <a:pt x="8" y="9"/>
                    <a:pt x="7" y="3"/>
                    <a:pt x="5" y="1"/>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45" name="Freeform 657">
              <a:extLst>
                <a:ext uri="{FF2B5EF4-FFF2-40B4-BE49-F238E27FC236}">
                  <a16:creationId xmlns:a16="http://schemas.microsoft.com/office/drawing/2014/main" id="{245BD4EF-BCD5-4DC5-AA82-4046DDE0DEE0}"/>
                </a:ext>
              </a:extLst>
            </p:cNvPr>
            <p:cNvSpPr>
              <a:spLocks/>
            </p:cNvSpPr>
            <p:nvPr/>
          </p:nvSpPr>
          <p:spPr bwMode="auto">
            <a:xfrm>
              <a:off x="3138488" y="5372100"/>
              <a:ext cx="87313" cy="111125"/>
            </a:xfrm>
            <a:custGeom>
              <a:avLst/>
              <a:gdLst>
                <a:gd name="T0" fmla="*/ 21 w 22"/>
                <a:gd name="T1" fmla="*/ 27 h 28"/>
                <a:gd name="T2" fmla="*/ 15 w 22"/>
                <a:gd name="T3" fmla="*/ 5 h 28"/>
                <a:gd name="T4" fmla="*/ 3 w 22"/>
                <a:gd name="T5" fmla="*/ 6 h 28"/>
                <a:gd name="T6" fmla="*/ 3 w 22"/>
                <a:gd name="T7" fmla="*/ 21 h 28"/>
                <a:gd name="T8" fmla="*/ 4 w 22"/>
                <a:gd name="T9" fmla="*/ 22 h 28"/>
                <a:gd name="T10" fmla="*/ 7 w 22"/>
                <a:gd name="T11" fmla="*/ 7 h 28"/>
                <a:gd name="T12" fmla="*/ 13 w 22"/>
                <a:gd name="T13" fmla="*/ 23 h 28"/>
                <a:gd name="T14" fmla="*/ 14 w 22"/>
                <a:gd name="T15" fmla="*/ 28 h 28"/>
                <a:gd name="T16" fmla="*/ 21 w 22"/>
                <a:gd name="T17"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8">
                  <a:moveTo>
                    <a:pt x="21" y="27"/>
                  </a:moveTo>
                  <a:cubicBezTo>
                    <a:pt x="21" y="27"/>
                    <a:pt x="21" y="10"/>
                    <a:pt x="15" y="5"/>
                  </a:cubicBezTo>
                  <a:cubicBezTo>
                    <a:pt x="9" y="0"/>
                    <a:pt x="5" y="1"/>
                    <a:pt x="3" y="6"/>
                  </a:cubicBezTo>
                  <a:cubicBezTo>
                    <a:pt x="0" y="10"/>
                    <a:pt x="3" y="21"/>
                    <a:pt x="3" y="21"/>
                  </a:cubicBezTo>
                  <a:cubicBezTo>
                    <a:pt x="4" y="22"/>
                    <a:pt x="4" y="22"/>
                    <a:pt x="4" y="22"/>
                  </a:cubicBezTo>
                  <a:cubicBezTo>
                    <a:pt x="4" y="22"/>
                    <a:pt x="1" y="3"/>
                    <a:pt x="7" y="7"/>
                  </a:cubicBezTo>
                  <a:cubicBezTo>
                    <a:pt x="11" y="9"/>
                    <a:pt x="13" y="23"/>
                    <a:pt x="13" y="23"/>
                  </a:cubicBezTo>
                  <a:cubicBezTo>
                    <a:pt x="13" y="23"/>
                    <a:pt x="14" y="28"/>
                    <a:pt x="14" y="28"/>
                  </a:cubicBezTo>
                  <a:cubicBezTo>
                    <a:pt x="17" y="28"/>
                    <a:pt x="22" y="28"/>
                    <a:pt x="21" y="2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46" name="Freeform 658">
              <a:extLst>
                <a:ext uri="{FF2B5EF4-FFF2-40B4-BE49-F238E27FC236}">
                  <a16:creationId xmlns:a16="http://schemas.microsoft.com/office/drawing/2014/main" id="{1DBF9114-BEFE-4EF6-8F1A-E33D2F843FEE}"/>
                </a:ext>
              </a:extLst>
            </p:cNvPr>
            <p:cNvSpPr>
              <a:spLocks/>
            </p:cNvSpPr>
            <p:nvPr/>
          </p:nvSpPr>
          <p:spPr bwMode="auto">
            <a:xfrm>
              <a:off x="3138488" y="5372100"/>
              <a:ext cx="87313" cy="111125"/>
            </a:xfrm>
            <a:custGeom>
              <a:avLst/>
              <a:gdLst>
                <a:gd name="T0" fmla="*/ 21 w 22"/>
                <a:gd name="T1" fmla="*/ 27 h 28"/>
                <a:gd name="T2" fmla="*/ 15 w 22"/>
                <a:gd name="T3" fmla="*/ 5 h 28"/>
                <a:gd name="T4" fmla="*/ 3 w 22"/>
                <a:gd name="T5" fmla="*/ 6 h 28"/>
                <a:gd name="T6" fmla="*/ 3 w 22"/>
                <a:gd name="T7" fmla="*/ 21 h 28"/>
                <a:gd name="T8" fmla="*/ 4 w 22"/>
                <a:gd name="T9" fmla="*/ 22 h 28"/>
                <a:gd name="T10" fmla="*/ 7 w 22"/>
                <a:gd name="T11" fmla="*/ 7 h 28"/>
                <a:gd name="T12" fmla="*/ 13 w 22"/>
                <a:gd name="T13" fmla="*/ 23 h 28"/>
                <a:gd name="T14" fmla="*/ 14 w 22"/>
                <a:gd name="T15" fmla="*/ 28 h 28"/>
                <a:gd name="T16" fmla="*/ 21 w 22"/>
                <a:gd name="T17"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8">
                  <a:moveTo>
                    <a:pt x="21" y="27"/>
                  </a:moveTo>
                  <a:cubicBezTo>
                    <a:pt x="21" y="27"/>
                    <a:pt x="21" y="10"/>
                    <a:pt x="15" y="5"/>
                  </a:cubicBezTo>
                  <a:cubicBezTo>
                    <a:pt x="9" y="0"/>
                    <a:pt x="5" y="1"/>
                    <a:pt x="3" y="6"/>
                  </a:cubicBezTo>
                  <a:cubicBezTo>
                    <a:pt x="0" y="10"/>
                    <a:pt x="3" y="21"/>
                    <a:pt x="3" y="21"/>
                  </a:cubicBezTo>
                  <a:cubicBezTo>
                    <a:pt x="4" y="22"/>
                    <a:pt x="4" y="22"/>
                    <a:pt x="4" y="22"/>
                  </a:cubicBezTo>
                  <a:cubicBezTo>
                    <a:pt x="4" y="22"/>
                    <a:pt x="1" y="3"/>
                    <a:pt x="7" y="7"/>
                  </a:cubicBezTo>
                  <a:cubicBezTo>
                    <a:pt x="11" y="9"/>
                    <a:pt x="13" y="23"/>
                    <a:pt x="13" y="23"/>
                  </a:cubicBezTo>
                  <a:cubicBezTo>
                    <a:pt x="13" y="23"/>
                    <a:pt x="14" y="28"/>
                    <a:pt x="14" y="28"/>
                  </a:cubicBezTo>
                  <a:cubicBezTo>
                    <a:pt x="17" y="28"/>
                    <a:pt x="22" y="28"/>
                    <a:pt x="21" y="2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47" name="Freeform 659">
              <a:extLst>
                <a:ext uri="{FF2B5EF4-FFF2-40B4-BE49-F238E27FC236}">
                  <a16:creationId xmlns:a16="http://schemas.microsoft.com/office/drawing/2014/main" id="{C2BBA81D-0924-49C1-8734-966F1D794BD3}"/>
                </a:ext>
              </a:extLst>
            </p:cNvPr>
            <p:cNvSpPr>
              <a:spLocks/>
            </p:cNvSpPr>
            <p:nvPr/>
          </p:nvSpPr>
          <p:spPr bwMode="auto">
            <a:xfrm>
              <a:off x="3063876" y="5340350"/>
              <a:ext cx="26988" cy="84138"/>
            </a:xfrm>
            <a:custGeom>
              <a:avLst/>
              <a:gdLst>
                <a:gd name="T0" fmla="*/ 4 w 7"/>
                <a:gd name="T1" fmla="*/ 19 h 21"/>
                <a:gd name="T2" fmla="*/ 5 w 7"/>
                <a:gd name="T3" fmla="*/ 21 h 21"/>
                <a:gd name="T4" fmla="*/ 7 w 7"/>
                <a:gd name="T5" fmla="*/ 8 h 21"/>
                <a:gd name="T6" fmla="*/ 1 w 7"/>
                <a:gd name="T7" fmla="*/ 6 h 21"/>
                <a:gd name="T8" fmla="*/ 4 w 7"/>
                <a:gd name="T9" fmla="*/ 19 h 21"/>
              </a:gdLst>
              <a:ahLst/>
              <a:cxnLst>
                <a:cxn ang="0">
                  <a:pos x="T0" y="T1"/>
                </a:cxn>
                <a:cxn ang="0">
                  <a:pos x="T2" y="T3"/>
                </a:cxn>
                <a:cxn ang="0">
                  <a:pos x="T4" y="T5"/>
                </a:cxn>
                <a:cxn ang="0">
                  <a:pos x="T6" y="T7"/>
                </a:cxn>
                <a:cxn ang="0">
                  <a:pos x="T8" y="T9"/>
                </a:cxn>
              </a:cxnLst>
              <a:rect l="0" t="0" r="r" b="b"/>
              <a:pathLst>
                <a:path w="7" h="21">
                  <a:moveTo>
                    <a:pt x="4" y="19"/>
                  </a:moveTo>
                  <a:cubicBezTo>
                    <a:pt x="5" y="21"/>
                    <a:pt x="5" y="21"/>
                    <a:pt x="5" y="21"/>
                  </a:cubicBezTo>
                  <a:cubicBezTo>
                    <a:pt x="7" y="8"/>
                    <a:pt x="7" y="8"/>
                    <a:pt x="7" y="8"/>
                  </a:cubicBezTo>
                  <a:cubicBezTo>
                    <a:pt x="7" y="8"/>
                    <a:pt x="2" y="0"/>
                    <a:pt x="1" y="6"/>
                  </a:cubicBezTo>
                  <a:cubicBezTo>
                    <a:pt x="0" y="13"/>
                    <a:pt x="4" y="19"/>
                    <a:pt x="4" y="19"/>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48" name="Freeform 660">
              <a:extLst>
                <a:ext uri="{FF2B5EF4-FFF2-40B4-BE49-F238E27FC236}">
                  <a16:creationId xmlns:a16="http://schemas.microsoft.com/office/drawing/2014/main" id="{550E7A06-3396-4198-9382-E3B404355F7F}"/>
                </a:ext>
              </a:extLst>
            </p:cNvPr>
            <p:cNvSpPr>
              <a:spLocks/>
            </p:cNvSpPr>
            <p:nvPr/>
          </p:nvSpPr>
          <p:spPr bwMode="auto">
            <a:xfrm>
              <a:off x="3063876" y="5340350"/>
              <a:ext cx="26988" cy="84138"/>
            </a:xfrm>
            <a:custGeom>
              <a:avLst/>
              <a:gdLst>
                <a:gd name="T0" fmla="*/ 4 w 7"/>
                <a:gd name="T1" fmla="*/ 19 h 21"/>
                <a:gd name="T2" fmla="*/ 5 w 7"/>
                <a:gd name="T3" fmla="*/ 21 h 21"/>
                <a:gd name="T4" fmla="*/ 7 w 7"/>
                <a:gd name="T5" fmla="*/ 8 h 21"/>
                <a:gd name="T6" fmla="*/ 1 w 7"/>
                <a:gd name="T7" fmla="*/ 6 h 21"/>
                <a:gd name="T8" fmla="*/ 4 w 7"/>
                <a:gd name="T9" fmla="*/ 19 h 21"/>
              </a:gdLst>
              <a:ahLst/>
              <a:cxnLst>
                <a:cxn ang="0">
                  <a:pos x="T0" y="T1"/>
                </a:cxn>
                <a:cxn ang="0">
                  <a:pos x="T2" y="T3"/>
                </a:cxn>
                <a:cxn ang="0">
                  <a:pos x="T4" y="T5"/>
                </a:cxn>
                <a:cxn ang="0">
                  <a:pos x="T6" y="T7"/>
                </a:cxn>
                <a:cxn ang="0">
                  <a:pos x="T8" y="T9"/>
                </a:cxn>
              </a:cxnLst>
              <a:rect l="0" t="0" r="r" b="b"/>
              <a:pathLst>
                <a:path w="7" h="21">
                  <a:moveTo>
                    <a:pt x="4" y="19"/>
                  </a:moveTo>
                  <a:cubicBezTo>
                    <a:pt x="5" y="21"/>
                    <a:pt x="5" y="21"/>
                    <a:pt x="5" y="21"/>
                  </a:cubicBezTo>
                  <a:cubicBezTo>
                    <a:pt x="7" y="8"/>
                    <a:pt x="7" y="8"/>
                    <a:pt x="7" y="8"/>
                  </a:cubicBezTo>
                  <a:cubicBezTo>
                    <a:pt x="7" y="8"/>
                    <a:pt x="2" y="0"/>
                    <a:pt x="1" y="6"/>
                  </a:cubicBezTo>
                  <a:cubicBezTo>
                    <a:pt x="0" y="13"/>
                    <a:pt x="4" y="19"/>
                    <a:pt x="4" y="19"/>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49" name="Freeform 661">
              <a:extLst>
                <a:ext uri="{FF2B5EF4-FFF2-40B4-BE49-F238E27FC236}">
                  <a16:creationId xmlns:a16="http://schemas.microsoft.com/office/drawing/2014/main" id="{826CBE50-A431-4559-90E9-392EA8482D38}"/>
                </a:ext>
              </a:extLst>
            </p:cNvPr>
            <p:cNvSpPr>
              <a:spLocks/>
            </p:cNvSpPr>
            <p:nvPr/>
          </p:nvSpPr>
          <p:spPr bwMode="auto">
            <a:xfrm>
              <a:off x="3074988" y="5372100"/>
              <a:ext cx="39688" cy="84138"/>
            </a:xfrm>
            <a:custGeom>
              <a:avLst/>
              <a:gdLst>
                <a:gd name="T0" fmla="*/ 10 w 10"/>
                <a:gd name="T1" fmla="*/ 14 h 21"/>
                <a:gd name="T2" fmla="*/ 8 w 10"/>
                <a:gd name="T3" fmla="*/ 21 h 21"/>
                <a:gd name="T4" fmla="*/ 3 w 10"/>
                <a:gd name="T5" fmla="*/ 21 h 21"/>
                <a:gd name="T6" fmla="*/ 0 w 10"/>
                <a:gd name="T7" fmla="*/ 10 h 21"/>
                <a:gd name="T8" fmla="*/ 1 w 10"/>
                <a:gd name="T9" fmla="*/ 0 h 21"/>
                <a:gd name="T10" fmla="*/ 3 w 10"/>
                <a:gd name="T11" fmla="*/ 0 h 21"/>
                <a:gd name="T12" fmla="*/ 7 w 10"/>
                <a:gd name="T13" fmla="*/ 10 h 21"/>
                <a:gd name="T14" fmla="*/ 10 w 10"/>
                <a:gd name="T15" fmla="*/ 14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1">
                  <a:moveTo>
                    <a:pt x="10" y="14"/>
                  </a:moveTo>
                  <a:cubicBezTo>
                    <a:pt x="10" y="15"/>
                    <a:pt x="9" y="19"/>
                    <a:pt x="8" y="21"/>
                  </a:cubicBezTo>
                  <a:cubicBezTo>
                    <a:pt x="7" y="21"/>
                    <a:pt x="3" y="21"/>
                    <a:pt x="3" y="21"/>
                  </a:cubicBezTo>
                  <a:cubicBezTo>
                    <a:pt x="3" y="21"/>
                    <a:pt x="0" y="15"/>
                    <a:pt x="0" y="10"/>
                  </a:cubicBezTo>
                  <a:cubicBezTo>
                    <a:pt x="0" y="6"/>
                    <a:pt x="1" y="0"/>
                    <a:pt x="1" y="0"/>
                  </a:cubicBezTo>
                  <a:cubicBezTo>
                    <a:pt x="3" y="0"/>
                    <a:pt x="3" y="0"/>
                    <a:pt x="3" y="0"/>
                  </a:cubicBezTo>
                  <a:cubicBezTo>
                    <a:pt x="4" y="0"/>
                    <a:pt x="5" y="7"/>
                    <a:pt x="7" y="10"/>
                  </a:cubicBezTo>
                  <a:cubicBezTo>
                    <a:pt x="8" y="14"/>
                    <a:pt x="10" y="14"/>
                    <a:pt x="10" y="1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50" name="Freeform 662">
              <a:extLst>
                <a:ext uri="{FF2B5EF4-FFF2-40B4-BE49-F238E27FC236}">
                  <a16:creationId xmlns:a16="http://schemas.microsoft.com/office/drawing/2014/main" id="{1581B670-111F-4E91-8FA7-A69CA2B1201A}"/>
                </a:ext>
              </a:extLst>
            </p:cNvPr>
            <p:cNvSpPr>
              <a:spLocks/>
            </p:cNvSpPr>
            <p:nvPr/>
          </p:nvSpPr>
          <p:spPr bwMode="auto">
            <a:xfrm>
              <a:off x="3074988" y="5372100"/>
              <a:ext cx="39688" cy="84138"/>
            </a:xfrm>
            <a:custGeom>
              <a:avLst/>
              <a:gdLst>
                <a:gd name="T0" fmla="*/ 10 w 10"/>
                <a:gd name="T1" fmla="*/ 14 h 21"/>
                <a:gd name="T2" fmla="*/ 8 w 10"/>
                <a:gd name="T3" fmla="*/ 21 h 21"/>
                <a:gd name="T4" fmla="*/ 3 w 10"/>
                <a:gd name="T5" fmla="*/ 21 h 21"/>
                <a:gd name="T6" fmla="*/ 0 w 10"/>
                <a:gd name="T7" fmla="*/ 10 h 21"/>
                <a:gd name="T8" fmla="*/ 1 w 10"/>
                <a:gd name="T9" fmla="*/ 0 h 21"/>
                <a:gd name="T10" fmla="*/ 3 w 10"/>
                <a:gd name="T11" fmla="*/ 0 h 21"/>
                <a:gd name="T12" fmla="*/ 7 w 10"/>
                <a:gd name="T13" fmla="*/ 10 h 21"/>
                <a:gd name="T14" fmla="*/ 10 w 10"/>
                <a:gd name="T15" fmla="*/ 14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1">
                  <a:moveTo>
                    <a:pt x="10" y="14"/>
                  </a:moveTo>
                  <a:cubicBezTo>
                    <a:pt x="10" y="15"/>
                    <a:pt x="9" y="19"/>
                    <a:pt x="8" y="21"/>
                  </a:cubicBezTo>
                  <a:cubicBezTo>
                    <a:pt x="7" y="21"/>
                    <a:pt x="3" y="21"/>
                    <a:pt x="3" y="21"/>
                  </a:cubicBezTo>
                  <a:cubicBezTo>
                    <a:pt x="3" y="21"/>
                    <a:pt x="0" y="15"/>
                    <a:pt x="0" y="10"/>
                  </a:cubicBezTo>
                  <a:cubicBezTo>
                    <a:pt x="0" y="6"/>
                    <a:pt x="1" y="0"/>
                    <a:pt x="1" y="0"/>
                  </a:cubicBezTo>
                  <a:cubicBezTo>
                    <a:pt x="3" y="0"/>
                    <a:pt x="3" y="0"/>
                    <a:pt x="3" y="0"/>
                  </a:cubicBezTo>
                  <a:cubicBezTo>
                    <a:pt x="4" y="0"/>
                    <a:pt x="5" y="7"/>
                    <a:pt x="7" y="10"/>
                  </a:cubicBezTo>
                  <a:cubicBezTo>
                    <a:pt x="8" y="14"/>
                    <a:pt x="10" y="14"/>
                    <a:pt x="10" y="1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51" name="Freeform 663">
              <a:extLst>
                <a:ext uri="{FF2B5EF4-FFF2-40B4-BE49-F238E27FC236}">
                  <a16:creationId xmlns:a16="http://schemas.microsoft.com/office/drawing/2014/main" id="{1493C8F3-C248-414E-942A-5075DF515663}"/>
                </a:ext>
              </a:extLst>
            </p:cNvPr>
            <p:cNvSpPr>
              <a:spLocks/>
            </p:cNvSpPr>
            <p:nvPr/>
          </p:nvSpPr>
          <p:spPr bwMode="auto">
            <a:xfrm>
              <a:off x="3063876" y="5372100"/>
              <a:ext cx="39688" cy="84138"/>
            </a:xfrm>
            <a:custGeom>
              <a:avLst/>
              <a:gdLst>
                <a:gd name="T0" fmla="*/ 10 w 10"/>
                <a:gd name="T1" fmla="*/ 10 h 21"/>
                <a:gd name="T2" fmla="*/ 6 w 10"/>
                <a:gd name="T3" fmla="*/ 21 h 21"/>
                <a:gd name="T4" fmla="*/ 1 w 10"/>
                <a:gd name="T5" fmla="*/ 11 h 21"/>
                <a:gd name="T6" fmla="*/ 4 w 10"/>
                <a:gd name="T7" fmla="*/ 0 h 21"/>
                <a:gd name="T8" fmla="*/ 10 w 10"/>
                <a:gd name="T9" fmla="*/ 10 h 21"/>
              </a:gdLst>
              <a:ahLst/>
              <a:cxnLst>
                <a:cxn ang="0">
                  <a:pos x="T0" y="T1"/>
                </a:cxn>
                <a:cxn ang="0">
                  <a:pos x="T2" y="T3"/>
                </a:cxn>
                <a:cxn ang="0">
                  <a:pos x="T4" y="T5"/>
                </a:cxn>
                <a:cxn ang="0">
                  <a:pos x="T6" y="T7"/>
                </a:cxn>
                <a:cxn ang="0">
                  <a:pos x="T8" y="T9"/>
                </a:cxn>
              </a:cxnLst>
              <a:rect l="0" t="0" r="r" b="b"/>
              <a:pathLst>
                <a:path w="10" h="21">
                  <a:moveTo>
                    <a:pt x="10" y="10"/>
                  </a:moveTo>
                  <a:cubicBezTo>
                    <a:pt x="10" y="16"/>
                    <a:pt x="8" y="21"/>
                    <a:pt x="6" y="21"/>
                  </a:cubicBezTo>
                  <a:cubicBezTo>
                    <a:pt x="4" y="21"/>
                    <a:pt x="1" y="17"/>
                    <a:pt x="1" y="11"/>
                  </a:cubicBezTo>
                  <a:cubicBezTo>
                    <a:pt x="0" y="5"/>
                    <a:pt x="2" y="0"/>
                    <a:pt x="4" y="0"/>
                  </a:cubicBezTo>
                  <a:cubicBezTo>
                    <a:pt x="7" y="0"/>
                    <a:pt x="9" y="5"/>
                    <a:pt x="10" y="1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52" name="Freeform 664">
              <a:extLst>
                <a:ext uri="{FF2B5EF4-FFF2-40B4-BE49-F238E27FC236}">
                  <a16:creationId xmlns:a16="http://schemas.microsoft.com/office/drawing/2014/main" id="{C700DFB9-8BA7-4029-BEA4-5029ECC1A5BD}"/>
                </a:ext>
              </a:extLst>
            </p:cNvPr>
            <p:cNvSpPr>
              <a:spLocks/>
            </p:cNvSpPr>
            <p:nvPr/>
          </p:nvSpPr>
          <p:spPr bwMode="auto">
            <a:xfrm>
              <a:off x="3063876" y="5372100"/>
              <a:ext cx="39688" cy="84138"/>
            </a:xfrm>
            <a:custGeom>
              <a:avLst/>
              <a:gdLst>
                <a:gd name="T0" fmla="*/ 10 w 10"/>
                <a:gd name="T1" fmla="*/ 10 h 21"/>
                <a:gd name="T2" fmla="*/ 6 w 10"/>
                <a:gd name="T3" fmla="*/ 21 h 21"/>
                <a:gd name="T4" fmla="*/ 1 w 10"/>
                <a:gd name="T5" fmla="*/ 11 h 21"/>
                <a:gd name="T6" fmla="*/ 4 w 10"/>
                <a:gd name="T7" fmla="*/ 0 h 21"/>
                <a:gd name="T8" fmla="*/ 10 w 10"/>
                <a:gd name="T9" fmla="*/ 10 h 21"/>
              </a:gdLst>
              <a:ahLst/>
              <a:cxnLst>
                <a:cxn ang="0">
                  <a:pos x="T0" y="T1"/>
                </a:cxn>
                <a:cxn ang="0">
                  <a:pos x="T2" y="T3"/>
                </a:cxn>
                <a:cxn ang="0">
                  <a:pos x="T4" y="T5"/>
                </a:cxn>
                <a:cxn ang="0">
                  <a:pos x="T6" y="T7"/>
                </a:cxn>
                <a:cxn ang="0">
                  <a:pos x="T8" y="T9"/>
                </a:cxn>
              </a:cxnLst>
              <a:rect l="0" t="0" r="r" b="b"/>
              <a:pathLst>
                <a:path w="10" h="21">
                  <a:moveTo>
                    <a:pt x="10" y="10"/>
                  </a:moveTo>
                  <a:cubicBezTo>
                    <a:pt x="10" y="16"/>
                    <a:pt x="8" y="21"/>
                    <a:pt x="6" y="21"/>
                  </a:cubicBezTo>
                  <a:cubicBezTo>
                    <a:pt x="4" y="21"/>
                    <a:pt x="1" y="17"/>
                    <a:pt x="1" y="11"/>
                  </a:cubicBezTo>
                  <a:cubicBezTo>
                    <a:pt x="0" y="5"/>
                    <a:pt x="2" y="0"/>
                    <a:pt x="4" y="0"/>
                  </a:cubicBezTo>
                  <a:cubicBezTo>
                    <a:pt x="7" y="0"/>
                    <a:pt x="9" y="5"/>
                    <a:pt x="10" y="1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53" name="Freeform 665">
              <a:extLst>
                <a:ext uri="{FF2B5EF4-FFF2-40B4-BE49-F238E27FC236}">
                  <a16:creationId xmlns:a16="http://schemas.microsoft.com/office/drawing/2014/main" id="{47D7FE75-2243-4BED-8158-B00F04FF0985}"/>
                </a:ext>
              </a:extLst>
            </p:cNvPr>
            <p:cNvSpPr>
              <a:spLocks noEditPoints="1"/>
            </p:cNvSpPr>
            <p:nvPr/>
          </p:nvSpPr>
          <p:spPr bwMode="auto">
            <a:xfrm>
              <a:off x="3067051" y="5384800"/>
              <a:ext cx="28575" cy="63500"/>
            </a:xfrm>
            <a:custGeom>
              <a:avLst/>
              <a:gdLst>
                <a:gd name="T0" fmla="*/ 4 w 7"/>
                <a:gd name="T1" fmla="*/ 15 h 16"/>
                <a:gd name="T2" fmla="*/ 4 w 7"/>
                <a:gd name="T3" fmla="*/ 15 h 16"/>
                <a:gd name="T4" fmla="*/ 3 w 7"/>
                <a:gd name="T5" fmla="*/ 14 h 16"/>
                <a:gd name="T6" fmla="*/ 2 w 7"/>
                <a:gd name="T7" fmla="*/ 12 h 16"/>
                <a:gd name="T8" fmla="*/ 3 w 7"/>
                <a:gd name="T9" fmla="*/ 10 h 16"/>
                <a:gd name="T10" fmla="*/ 4 w 7"/>
                <a:gd name="T11" fmla="*/ 15 h 16"/>
                <a:gd name="T12" fmla="*/ 4 w 7"/>
                <a:gd name="T13" fmla="*/ 15 h 16"/>
                <a:gd name="T14" fmla="*/ 6 w 7"/>
                <a:gd name="T15" fmla="*/ 11 h 16"/>
                <a:gd name="T16" fmla="*/ 5 w 7"/>
                <a:gd name="T17" fmla="*/ 15 h 16"/>
                <a:gd name="T18" fmla="*/ 4 w 7"/>
                <a:gd name="T19" fmla="*/ 9 h 16"/>
                <a:gd name="T20" fmla="*/ 6 w 7"/>
                <a:gd name="T21" fmla="*/ 9 h 16"/>
                <a:gd name="T22" fmla="*/ 6 w 7"/>
                <a:gd name="T23" fmla="*/ 11 h 16"/>
                <a:gd name="T24" fmla="*/ 2 w 7"/>
                <a:gd name="T25" fmla="*/ 11 h 16"/>
                <a:gd name="T26" fmla="*/ 1 w 7"/>
                <a:gd name="T27" fmla="*/ 10 h 16"/>
                <a:gd name="T28" fmla="*/ 1 w 7"/>
                <a:gd name="T29" fmla="*/ 5 h 16"/>
                <a:gd name="T30" fmla="*/ 1 w 7"/>
                <a:gd name="T31" fmla="*/ 4 h 16"/>
                <a:gd name="T32" fmla="*/ 3 w 7"/>
                <a:gd name="T33" fmla="*/ 8 h 16"/>
                <a:gd name="T34" fmla="*/ 2 w 7"/>
                <a:gd name="T35" fmla="*/ 11 h 16"/>
                <a:gd name="T36" fmla="*/ 6 w 7"/>
                <a:gd name="T37" fmla="*/ 6 h 16"/>
                <a:gd name="T38" fmla="*/ 6 w 7"/>
                <a:gd name="T39" fmla="*/ 9 h 16"/>
                <a:gd name="T40" fmla="*/ 4 w 7"/>
                <a:gd name="T41" fmla="*/ 7 h 16"/>
                <a:gd name="T42" fmla="*/ 4 w 7"/>
                <a:gd name="T43" fmla="*/ 2 h 16"/>
                <a:gd name="T44" fmla="*/ 6 w 7"/>
                <a:gd name="T45" fmla="*/ 6 h 16"/>
                <a:gd name="T46" fmla="*/ 3 w 7"/>
                <a:gd name="T47" fmla="*/ 7 h 16"/>
                <a:gd name="T48" fmla="*/ 2 w 7"/>
                <a:gd name="T49" fmla="*/ 3 h 16"/>
                <a:gd name="T50" fmla="*/ 3 w 7"/>
                <a:gd name="T51" fmla="*/ 1 h 16"/>
                <a:gd name="T52" fmla="*/ 4 w 7"/>
                <a:gd name="T53" fmla="*/ 1 h 16"/>
                <a:gd name="T54" fmla="*/ 3 w 7"/>
                <a:gd name="T55" fmla="*/ 7 h 16"/>
                <a:gd name="T56" fmla="*/ 4 w 7"/>
                <a:gd name="T57" fmla="*/ 0 h 16"/>
                <a:gd name="T58" fmla="*/ 3 w 7"/>
                <a:gd name="T59" fmla="*/ 0 h 16"/>
                <a:gd name="T60" fmla="*/ 3 w 7"/>
                <a:gd name="T61" fmla="*/ 0 h 16"/>
                <a:gd name="T62" fmla="*/ 1 w 7"/>
                <a:gd name="T63" fmla="*/ 4 h 16"/>
                <a:gd name="T64" fmla="*/ 3 w 7"/>
                <a:gd name="T65" fmla="*/ 16 h 16"/>
                <a:gd name="T66" fmla="*/ 4 w 7"/>
                <a:gd name="T67" fmla="*/ 16 h 16"/>
                <a:gd name="T68" fmla="*/ 7 w 7"/>
                <a:gd name="T69" fmla="*/ 12 h 16"/>
                <a:gd name="T70" fmla="*/ 4 w 7"/>
                <a:gd name="T7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 h="16">
                  <a:moveTo>
                    <a:pt x="4" y="15"/>
                  </a:moveTo>
                  <a:cubicBezTo>
                    <a:pt x="4" y="15"/>
                    <a:pt x="4" y="15"/>
                    <a:pt x="4" y="15"/>
                  </a:cubicBezTo>
                  <a:cubicBezTo>
                    <a:pt x="4" y="15"/>
                    <a:pt x="3" y="15"/>
                    <a:pt x="3" y="14"/>
                  </a:cubicBezTo>
                  <a:cubicBezTo>
                    <a:pt x="2" y="14"/>
                    <a:pt x="2" y="13"/>
                    <a:pt x="2" y="12"/>
                  </a:cubicBezTo>
                  <a:cubicBezTo>
                    <a:pt x="3" y="10"/>
                    <a:pt x="3" y="10"/>
                    <a:pt x="3" y="10"/>
                  </a:cubicBezTo>
                  <a:cubicBezTo>
                    <a:pt x="4" y="15"/>
                    <a:pt x="4" y="15"/>
                    <a:pt x="4" y="15"/>
                  </a:cubicBezTo>
                  <a:cubicBezTo>
                    <a:pt x="4" y="15"/>
                    <a:pt x="4" y="15"/>
                    <a:pt x="4" y="15"/>
                  </a:cubicBezTo>
                  <a:moveTo>
                    <a:pt x="6" y="11"/>
                  </a:moveTo>
                  <a:cubicBezTo>
                    <a:pt x="6" y="13"/>
                    <a:pt x="5" y="14"/>
                    <a:pt x="5" y="15"/>
                  </a:cubicBezTo>
                  <a:cubicBezTo>
                    <a:pt x="4" y="9"/>
                    <a:pt x="4" y="9"/>
                    <a:pt x="4" y="9"/>
                  </a:cubicBezTo>
                  <a:cubicBezTo>
                    <a:pt x="6" y="9"/>
                    <a:pt x="6" y="9"/>
                    <a:pt x="6" y="9"/>
                  </a:cubicBezTo>
                  <a:cubicBezTo>
                    <a:pt x="6" y="10"/>
                    <a:pt x="6" y="10"/>
                    <a:pt x="6" y="11"/>
                  </a:cubicBezTo>
                  <a:moveTo>
                    <a:pt x="2" y="11"/>
                  </a:moveTo>
                  <a:cubicBezTo>
                    <a:pt x="2" y="11"/>
                    <a:pt x="1" y="11"/>
                    <a:pt x="1" y="10"/>
                  </a:cubicBezTo>
                  <a:cubicBezTo>
                    <a:pt x="1" y="9"/>
                    <a:pt x="1" y="7"/>
                    <a:pt x="1" y="5"/>
                  </a:cubicBezTo>
                  <a:cubicBezTo>
                    <a:pt x="1" y="5"/>
                    <a:pt x="1" y="4"/>
                    <a:pt x="1" y="4"/>
                  </a:cubicBezTo>
                  <a:cubicBezTo>
                    <a:pt x="3" y="8"/>
                    <a:pt x="3" y="8"/>
                    <a:pt x="3" y="8"/>
                  </a:cubicBezTo>
                  <a:lnTo>
                    <a:pt x="2" y="11"/>
                  </a:lnTo>
                  <a:close/>
                  <a:moveTo>
                    <a:pt x="6" y="6"/>
                  </a:moveTo>
                  <a:cubicBezTo>
                    <a:pt x="6" y="7"/>
                    <a:pt x="6" y="8"/>
                    <a:pt x="6" y="9"/>
                  </a:cubicBezTo>
                  <a:cubicBezTo>
                    <a:pt x="4" y="7"/>
                    <a:pt x="4" y="7"/>
                    <a:pt x="4" y="7"/>
                  </a:cubicBezTo>
                  <a:cubicBezTo>
                    <a:pt x="4" y="2"/>
                    <a:pt x="4" y="2"/>
                    <a:pt x="4" y="2"/>
                  </a:cubicBezTo>
                  <a:cubicBezTo>
                    <a:pt x="5" y="3"/>
                    <a:pt x="6" y="4"/>
                    <a:pt x="6" y="6"/>
                  </a:cubicBezTo>
                  <a:moveTo>
                    <a:pt x="3" y="7"/>
                  </a:moveTo>
                  <a:cubicBezTo>
                    <a:pt x="2" y="3"/>
                    <a:pt x="2" y="3"/>
                    <a:pt x="2" y="3"/>
                  </a:cubicBezTo>
                  <a:cubicBezTo>
                    <a:pt x="2" y="2"/>
                    <a:pt x="2" y="1"/>
                    <a:pt x="3" y="1"/>
                  </a:cubicBezTo>
                  <a:cubicBezTo>
                    <a:pt x="4" y="1"/>
                    <a:pt x="4" y="1"/>
                    <a:pt x="4" y="1"/>
                  </a:cubicBezTo>
                  <a:lnTo>
                    <a:pt x="3" y="7"/>
                  </a:lnTo>
                  <a:close/>
                  <a:moveTo>
                    <a:pt x="4" y="0"/>
                  </a:moveTo>
                  <a:cubicBezTo>
                    <a:pt x="4" y="0"/>
                    <a:pt x="4" y="0"/>
                    <a:pt x="3" y="0"/>
                  </a:cubicBezTo>
                  <a:cubicBezTo>
                    <a:pt x="3" y="0"/>
                    <a:pt x="3" y="0"/>
                    <a:pt x="3" y="0"/>
                  </a:cubicBezTo>
                  <a:cubicBezTo>
                    <a:pt x="2" y="0"/>
                    <a:pt x="1" y="1"/>
                    <a:pt x="1" y="4"/>
                  </a:cubicBezTo>
                  <a:cubicBezTo>
                    <a:pt x="0" y="9"/>
                    <a:pt x="1" y="14"/>
                    <a:pt x="3" y="16"/>
                  </a:cubicBezTo>
                  <a:cubicBezTo>
                    <a:pt x="3" y="16"/>
                    <a:pt x="4" y="16"/>
                    <a:pt x="4" y="16"/>
                  </a:cubicBezTo>
                  <a:cubicBezTo>
                    <a:pt x="5" y="16"/>
                    <a:pt x="6" y="15"/>
                    <a:pt x="7" y="12"/>
                  </a:cubicBezTo>
                  <a:cubicBezTo>
                    <a:pt x="7" y="7"/>
                    <a:pt x="6" y="2"/>
                    <a:pt x="4" y="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54" name="Freeform 666">
              <a:extLst>
                <a:ext uri="{FF2B5EF4-FFF2-40B4-BE49-F238E27FC236}">
                  <a16:creationId xmlns:a16="http://schemas.microsoft.com/office/drawing/2014/main" id="{DF64932A-F49D-4920-AC75-698D410A60B9}"/>
                </a:ext>
              </a:extLst>
            </p:cNvPr>
            <p:cNvSpPr>
              <a:spLocks noEditPoints="1"/>
            </p:cNvSpPr>
            <p:nvPr/>
          </p:nvSpPr>
          <p:spPr bwMode="auto">
            <a:xfrm>
              <a:off x="3067051" y="5384800"/>
              <a:ext cx="28575" cy="63500"/>
            </a:xfrm>
            <a:custGeom>
              <a:avLst/>
              <a:gdLst>
                <a:gd name="T0" fmla="*/ 4 w 7"/>
                <a:gd name="T1" fmla="*/ 15 h 16"/>
                <a:gd name="T2" fmla="*/ 4 w 7"/>
                <a:gd name="T3" fmla="*/ 15 h 16"/>
                <a:gd name="T4" fmla="*/ 3 w 7"/>
                <a:gd name="T5" fmla="*/ 14 h 16"/>
                <a:gd name="T6" fmla="*/ 2 w 7"/>
                <a:gd name="T7" fmla="*/ 12 h 16"/>
                <a:gd name="T8" fmla="*/ 3 w 7"/>
                <a:gd name="T9" fmla="*/ 10 h 16"/>
                <a:gd name="T10" fmla="*/ 4 w 7"/>
                <a:gd name="T11" fmla="*/ 15 h 16"/>
                <a:gd name="T12" fmla="*/ 4 w 7"/>
                <a:gd name="T13" fmla="*/ 15 h 16"/>
                <a:gd name="T14" fmla="*/ 6 w 7"/>
                <a:gd name="T15" fmla="*/ 11 h 16"/>
                <a:gd name="T16" fmla="*/ 5 w 7"/>
                <a:gd name="T17" fmla="*/ 15 h 16"/>
                <a:gd name="T18" fmla="*/ 4 w 7"/>
                <a:gd name="T19" fmla="*/ 9 h 16"/>
                <a:gd name="T20" fmla="*/ 6 w 7"/>
                <a:gd name="T21" fmla="*/ 9 h 16"/>
                <a:gd name="T22" fmla="*/ 6 w 7"/>
                <a:gd name="T23" fmla="*/ 11 h 16"/>
                <a:gd name="T24" fmla="*/ 2 w 7"/>
                <a:gd name="T25" fmla="*/ 11 h 16"/>
                <a:gd name="T26" fmla="*/ 1 w 7"/>
                <a:gd name="T27" fmla="*/ 10 h 16"/>
                <a:gd name="T28" fmla="*/ 1 w 7"/>
                <a:gd name="T29" fmla="*/ 5 h 16"/>
                <a:gd name="T30" fmla="*/ 1 w 7"/>
                <a:gd name="T31" fmla="*/ 4 h 16"/>
                <a:gd name="T32" fmla="*/ 3 w 7"/>
                <a:gd name="T33" fmla="*/ 8 h 16"/>
                <a:gd name="T34" fmla="*/ 2 w 7"/>
                <a:gd name="T35" fmla="*/ 11 h 16"/>
                <a:gd name="T36" fmla="*/ 6 w 7"/>
                <a:gd name="T37" fmla="*/ 6 h 16"/>
                <a:gd name="T38" fmla="*/ 6 w 7"/>
                <a:gd name="T39" fmla="*/ 9 h 16"/>
                <a:gd name="T40" fmla="*/ 4 w 7"/>
                <a:gd name="T41" fmla="*/ 7 h 16"/>
                <a:gd name="T42" fmla="*/ 4 w 7"/>
                <a:gd name="T43" fmla="*/ 2 h 16"/>
                <a:gd name="T44" fmla="*/ 6 w 7"/>
                <a:gd name="T45" fmla="*/ 6 h 16"/>
                <a:gd name="T46" fmla="*/ 3 w 7"/>
                <a:gd name="T47" fmla="*/ 7 h 16"/>
                <a:gd name="T48" fmla="*/ 2 w 7"/>
                <a:gd name="T49" fmla="*/ 3 h 16"/>
                <a:gd name="T50" fmla="*/ 3 w 7"/>
                <a:gd name="T51" fmla="*/ 1 h 16"/>
                <a:gd name="T52" fmla="*/ 4 w 7"/>
                <a:gd name="T53" fmla="*/ 1 h 16"/>
                <a:gd name="T54" fmla="*/ 3 w 7"/>
                <a:gd name="T55" fmla="*/ 7 h 16"/>
                <a:gd name="T56" fmla="*/ 4 w 7"/>
                <a:gd name="T57" fmla="*/ 0 h 16"/>
                <a:gd name="T58" fmla="*/ 3 w 7"/>
                <a:gd name="T59" fmla="*/ 0 h 16"/>
                <a:gd name="T60" fmla="*/ 3 w 7"/>
                <a:gd name="T61" fmla="*/ 0 h 16"/>
                <a:gd name="T62" fmla="*/ 1 w 7"/>
                <a:gd name="T63" fmla="*/ 4 h 16"/>
                <a:gd name="T64" fmla="*/ 3 w 7"/>
                <a:gd name="T65" fmla="*/ 16 h 16"/>
                <a:gd name="T66" fmla="*/ 4 w 7"/>
                <a:gd name="T67" fmla="*/ 16 h 16"/>
                <a:gd name="T68" fmla="*/ 7 w 7"/>
                <a:gd name="T69" fmla="*/ 12 h 16"/>
                <a:gd name="T70" fmla="*/ 4 w 7"/>
                <a:gd name="T7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 h="16">
                  <a:moveTo>
                    <a:pt x="4" y="15"/>
                  </a:moveTo>
                  <a:cubicBezTo>
                    <a:pt x="4" y="15"/>
                    <a:pt x="4" y="15"/>
                    <a:pt x="4" y="15"/>
                  </a:cubicBezTo>
                  <a:cubicBezTo>
                    <a:pt x="4" y="15"/>
                    <a:pt x="3" y="15"/>
                    <a:pt x="3" y="14"/>
                  </a:cubicBezTo>
                  <a:cubicBezTo>
                    <a:pt x="2" y="14"/>
                    <a:pt x="2" y="13"/>
                    <a:pt x="2" y="12"/>
                  </a:cubicBezTo>
                  <a:cubicBezTo>
                    <a:pt x="3" y="10"/>
                    <a:pt x="3" y="10"/>
                    <a:pt x="3" y="10"/>
                  </a:cubicBezTo>
                  <a:cubicBezTo>
                    <a:pt x="4" y="15"/>
                    <a:pt x="4" y="15"/>
                    <a:pt x="4" y="15"/>
                  </a:cubicBezTo>
                  <a:cubicBezTo>
                    <a:pt x="4" y="15"/>
                    <a:pt x="4" y="15"/>
                    <a:pt x="4" y="15"/>
                  </a:cubicBezTo>
                  <a:moveTo>
                    <a:pt x="6" y="11"/>
                  </a:moveTo>
                  <a:cubicBezTo>
                    <a:pt x="6" y="13"/>
                    <a:pt x="5" y="14"/>
                    <a:pt x="5" y="15"/>
                  </a:cubicBezTo>
                  <a:cubicBezTo>
                    <a:pt x="4" y="9"/>
                    <a:pt x="4" y="9"/>
                    <a:pt x="4" y="9"/>
                  </a:cubicBezTo>
                  <a:cubicBezTo>
                    <a:pt x="6" y="9"/>
                    <a:pt x="6" y="9"/>
                    <a:pt x="6" y="9"/>
                  </a:cubicBezTo>
                  <a:cubicBezTo>
                    <a:pt x="6" y="10"/>
                    <a:pt x="6" y="10"/>
                    <a:pt x="6" y="11"/>
                  </a:cubicBezTo>
                  <a:moveTo>
                    <a:pt x="2" y="11"/>
                  </a:moveTo>
                  <a:cubicBezTo>
                    <a:pt x="2" y="11"/>
                    <a:pt x="1" y="11"/>
                    <a:pt x="1" y="10"/>
                  </a:cubicBezTo>
                  <a:cubicBezTo>
                    <a:pt x="1" y="9"/>
                    <a:pt x="1" y="7"/>
                    <a:pt x="1" y="5"/>
                  </a:cubicBezTo>
                  <a:cubicBezTo>
                    <a:pt x="1" y="5"/>
                    <a:pt x="1" y="4"/>
                    <a:pt x="1" y="4"/>
                  </a:cubicBezTo>
                  <a:cubicBezTo>
                    <a:pt x="3" y="8"/>
                    <a:pt x="3" y="8"/>
                    <a:pt x="3" y="8"/>
                  </a:cubicBezTo>
                  <a:lnTo>
                    <a:pt x="2" y="11"/>
                  </a:lnTo>
                  <a:close/>
                  <a:moveTo>
                    <a:pt x="6" y="6"/>
                  </a:moveTo>
                  <a:cubicBezTo>
                    <a:pt x="6" y="7"/>
                    <a:pt x="6" y="8"/>
                    <a:pt x="6" y="9"/>
                  </a:cubicBezTo>
                  <a:cubicBezTo>
                    <a:pt x="4" y="7"/>
                    <a:pt x="4" y="7"/>
                    <a:pt x="4" y="7"/>
                  </a:cubicBezTo>
                  <a:cubicBezTo>
                    <a:pt x="4" y="2"/>
                    <a:pt x="4" y="2"/>
                    <a:pt x="4" y="2"/>
                  </a:cubicBezTo>
                  <a:cubicBezTo>
                    <a:pt x="5" y="3"/>
                    <a:pt x="6" y="4"/>
                    <a:pt x="6" y="6"/>
                  </a:cubicBezTo>
                  <a:moveTo>
                    <a:pt x="3" y="7"/>
                  </a:moveTo>
                  <a:cubicBezTo>
                    <a:pt x="2" y="3"/>
                    <a:pt x="2" y="3"/>
                    <a:pt x="2" y="3"/>
                  </a:cubicBezTo>
                  <a:cubicBezTo>
                    <a:pt x="2" y="2"/>
                    <a:pt x="2" y="1"/>
                    <a:pt x="3" y="1"/>
                  </a:cubicBezTo>
                  <a:cubicBezTo>
                    <a:pt x="4" y="1"/>
                    <a:pt x="4" y="1"/>
                    <a:pt x="4" y="1"/>
                  </a:cubicBezTo>
                  <a:lnTo>
                    <a:pt x="3" y="7"/>
                  </a:lnTo>
                  <a:close/>
                  <a:moveTo>
                    <a:pt x="4" y="0"/>
                  </a:moveTo>
                  <a:cubicBezTo>
                    <a:pt x="4" y="0"/>
                    <a:pt x="4" y="0"/>
                    <a:pt x="3" y="0"/>
                  </a:cubicBezTo>
                  <a:cubicBezTo>
                    <a:pt x="3" y="0"/>
                    <a:pt x="3" y="0"/>
                    <a:pt x="3" y="0"/>
                  </a:cubicBezTo>
                  <a:cubicBezTo>
                    <a:pt x="2" y="0"/>
                    <a:pt x="1" y="1"/>
                    <a:pt x="1" y="4"/>
                  </a:cubicBezTo>
                  <a:cubicBezTo>
                    <a:pt x="0" y="9"/>
                    <a:pt x="1" y="14"/>
                    <a:pt x="3" y="16"/>
                  </a:cubicBezTo>
                  <a:cubicBezTo>
                    <a:pt x="3" y="16"/>
                    <a:pt x="4" y="16"/>
                    <a:pt x="4" y="16"/>
                  </a:cubicBezTo>
                  <a:cubicBezTo>
                    <a:pt x="5" y="16"/>
                    <a:pt x="6" y="15"/>
                    <a:pt x="7" y="12"/>
                  </a:cubicBezTo>
                  <a:cubicBezTo>
                    <a:pt x="7" y="7"/>
                    <a:pt x="6" y="2"/>
                    <a:pt x="4" y="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55" name="Freeform 667">
              <a:extLst>
                <a:ext uri="{FF2B5EF4-FFF2-40B4-BE49-F238E27FC236}">
                  <a16:creationId xmlns:a16="http://schemas.microsoft.com/office/drawing/2014/main" id="{AFFF250F-4941-45FF-932B-856A71FACEB8}"/>
                </a:ext>
              </a:extLst>
            </p:cNvPr>
            <p:cNvSpPr>
              <a:spLocks/>
            </p:cNvSpPr>
            <p:nvPr/>
          </p:nvSpPr>
          <p:spPr bwMode="auto">
            <a:xfrm>
              <a:off x="3063876" y="5340350"/>
              <a:ext cx="47625" cy="95250"/>
            </a:xfrm>
            <a:custGeom>
              <a:avLst/>
              <a:gdLst>
                <a:gd name="T0" fmla="*/ 12 w 12"/>
                <a:gd name="T1" fmla="*/ 24 h 24"/>
                <a:gd name="T2" fmla="*/ 7 w 12"/>
                <a:gd name="T3" fmla="*/ 4 h 24"/>
                <a:gd name="T4" fmla="*/ 2 w 12"/>
                <a:gd name="T5" fmla="*/ 2 h 24"/>
                <a:gd name="T6" fmla="*/ 1 w 12"/>
                <a:gd name="T7" fmla="*/ 13 h 24"/>
                <a:gd name="T8" fmla="*/ 3 w 12"/>
                <a:gd name="T9" fmla="*/ 6 h 24"/>
                <a:gd name="T10" fmla="*/ 8 w 12"/>
                <a:gd name="T11" fmla="*/ 22 h 24"/>
                <a:gd name="T12" fmla="*/ 10 w 12"/>
                <a:gd name="T13" fmla="*/ 24 h 24"/>
                <a:gd name="T14" fmla="*/ 12 w 12"/>
                <a:gd name="T15" fmla="*/ 24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4">
                  <a:moveTo>
                    <a:pt x="12" y="24"/>
                  </a:moveTo>
                  <a:cubicBezTo>
                    <a:pt x="12" y="24"/>
                    <a:pt x="10" y="7"/>
                    <a:pt x="7" y="4"/>
                  </a:cubicBezTo>
                  <a:cubicBezTo>
                    <a:pt x="4" y="0"/>
                    <a:pt x="3" y="2"/>
                    <a:pt x="2" y="2"/>
                  </a:cubicBezTo>
                  <a:cubicBezTo>
                    <a:pt x="1" y="3"/>
                    <a:pt x="0" y="9"/>
                    <a:pt x="1" y="13"/>
                  </a:cubicBezTo>
                  <a:cubicBezTo>
                    <a:pt x="1" y="13"/>
                    <a:pt x="0" y="4"/>
                    <a:pt x="3" y="6"/>
                  </a:cubicBezTo>
                  <a:cubicBezTo>
                    <a:pt x="6" y="7"/>
                    <a:pt x="8" y="22"/>
                    <a:pt x="8" y="22"/>
                  </a:cubicBezTo>
                  <a:cubicBezTo>
                    <a:pt x="8" y="22"/>
                    <a:pt x="8" y="23"/>
                    <a:pt x="10" y="24"/>
                  </a:cubicBezTo>
                  <a:cubicBezTo>
                    <a:pt x="11" y="24"/>
                    <a:pt x="11" y="24"/>
                    <a:pt x="12" y="2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56" name="Freeform 668">
              <a:extLst>
                <a:ext uri="{FF2B5EF4-FFF2-40B4-BE49-F238E27FC236}">
                  <a16:creationId xmlns:a16="http://schemas.microsoft.com/office/drawing/2014/main" id="{917E34F1-FBAE-43AF-B2F8-F89573ED595D}"/>
                </a:ext>
              </a:extLst>
            </p:cNvPr>
            <p:cNvSpPr>
              <a:spLocks/>
            </p:cNvSpPr>
            <p:nvPr/>
          </p:nvSpPr>
          <p:spPr bwMode="auto">
            <a:xfrm>
              <a:off x="3063876" y="5340350"/>
              <a:ext cx="47625" cy="95250"/>
            </a:xfrm>
            <a:custGeom>
              <a:avLst/>
              <a:gdLst>
                <a:gd name="T0" fmla="*/ 12 w 12"/>
                <a:gd name="T1" fmla="*/ 24 h 24"/>
                <a:gd name="T2" fmla="*/ 7 w 12"/>
                <a:gd name="T3" fmla="*/ 4 h 24"/>
                <a:gd name="T4" fmla="*/ 2 w 12"/>
                <a:gd name="T5" fmla="*/ 2 h 24"/>
                <a:gd name="T6" fmla="*/ 1 w 12"/>
                <a:gd name="T7" fmla="*/ 13 h 24"/>
                <a:gd name="T8" fmla="*/ 3 w 12"/>
                <a:gd name="T9" fmla="*/ 6 h 24"/>
                <a:gd name="T10" fmla="*/ 8 w 12"/>
                <a:gd name="T11" fmla="*/ 22 h 24"/>
                <a:gd name="T12" fmla="*/ 10 w 12"/>
                <a:gd name="T13" fmla="*/ 24 h 24"/>
                <a:gd name="T14" fmla="*/ 12 w 12"/>
                <a:gd name="T15" fmla="*/ 24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4">
                  <a:moveTo>
                    <a:pt x="12" y="24"/>
                  </a:moveTo>
                  <a:cubicBezTo>
                    <a:pt x="12" y="24"/>
                    <a:pt x="10" y="7"/>
                    <a:pt x="7" y="4"/>
                  </a:cubicBezTo>
                  <a:cubicBezTo>
                    <a:pt x="4" y="0"/>
                    <a:pt x="3" y="2"/>
                    <a:pt x="2" y="2"/>
                  </a:cubicBezTo>
                  <a:cubicBezTo>
                    <a:pt x="1" y="3"/>
                    <a:pt x="0" y="9"/>
                    <a:pt x="1" y="13"/>
                  </a:cubicBezTo>
                  <a:cubicBezTo>
                    <a:pt x="1" y="13"/>
                    <a:pt x="0" y="4"/>
                    <a:pt x="3" y="6"/>
                  </a:cubicBezTo>
                  <a:cubicBezTo>
                    <a:pt x="6" y="7"/>
                    <a:pt x="8" y="22"/>
                    <a:pt x="8" y="22"/>
                  </a:cubicBezTo>
                  <a:cubicBezTo>
                    <a:pt x="8" y="22"/>
                    <a:pt x="8" y="23"/>
                    <a:pt x="10" y="24"/>
                  </a:cubicBezTo>
                  <a:cubicBezTo>
                    <a:pt x="11" y="24"/>
                    <a:pt x="11" y="24"/>
                    <a:pt x="12" y="2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57" name="Freeform 669">
              <a:extLst>
                <a:ext uri="{FF2B5EF4-FFF2-40B4-BE49-F238E27FC236}">
                  <a16:creationId xmlns:a16="http://schemas.microsoft.com/office/drawing/2014/main" id="{242758B2-D0D7-4580-8AD4-962E65DB9368}"/>
                </a:ext>
              </a:extLst>
            </p:cNvPr>
            <p:cNvSpPr>
              <a:spLocks/>
            </p:cNvSpPr>
            <p:nvPr/>
          </p:nvSpPr>
          <p:spPr bwMode="auto">
            <a:xfrm>
              <a:off x="3098801" y="5419725"/>
              <a:ext cx="52388" cy="36513"/>
            </a:xfrm>
            <a:custGeom>
              <a:avLst/>
              <a:gdLst>
                <a:gd name="T0" fmla="*/ 33 w 33"/>
                <a:gd name="T1" fmla="*/ 13 h 23"/>
                <a:gd name="T2" fmla="*/ 33 w 33"/>
                <a:gd name="T3" fmla="*/ 23 h 23"/>
                <a:gd name="T4" fmla="*/ 0 w 33"/>
                <a:gd name="T5" fmla="*/ 8 h 23"/>
                <a:gd name="T6" fmla="*/ 0 w 33"/>
                <a:gd name="T7" fmla="*/ 0 h 23"/>
                <a:gd name="T8" fmla="*/ 33 w 33"/>
                <a:gd name="T9" fmla="*/ 13 h 23"/>
              </a:gdLst>
              <a:ahLst/>
              <a:cxnLst>
                <a:cxn ang="0">
                  <a:pos x="T0" y="T1"/>
                </a:cxn>
                <a:cxn ang="0">
                  <a:pos x="T2" y="T3"/>
                </a:cxn>
                <a:cxn ang="0">
                  <a:pos x="T4" y="T5"/>
                </a:cxn>
                <a:cxn ang="0">
                  <a:pos x="T6" y="T7"/>
                </a:cxn>
                <a:cxn ang="0">
                  <a:pos x="T8" y="T9"/>
                </a:cxn>
              </a:cxnLst>
              <a:rect l="0" t="0" r="r" b="b"/>
              <a:pathLst>
                <a:path w="33" h="23">
                  <a:moveTo>
                    <a:pt x="33" y="13"/>
                  </a:moveTo>
                  <a:lnTo>
                    <a:pt x="33" y="23"/>
                  </a:lnTo>
                  <a:lnTo>
                    <a:pt x="0" y="8"/>
                  </a:lnTo>
                  <a:lnTo>
                    <a:pt x="0" y="0"/>
                  </a:lnTo>
                  <a:lnTo>
                    <a:pt x="33" y="13"/>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58" name="Freeform 670">
              <a:extLst>
                <a:ext uri="{FF2B5EF4-FFF2-40B4-BE49-F238E27FC236}">
                  <a16:creationId xmlns:a16="http://schemas.microsoft.com/office/drawing/2014/main" id="{17A20379-4022-4E6D-A624-DE02A740A1B4}"/>
                </a:ext>
              </a:extLst>
            </p:cNvPr>
            <p:cNvSpPr>
              <a:spLocks/>
            </p:cNvSpPr>
            <p:nvPr/>
          </p:nvSpPr>
          <p:spPr bwMode="auto">
            <a:xfrm>
              <a:off x="3098801" y="5300663"/>
              <a:ext cx="23813" cy="15875"/>
            </a:xfrm>
            <a:custGeom>
              <a:avLst/>
              <a:gdLst>
                <a:gd name="T0" fmla="*/ 6 w 6"/>
                <a:gd name="T1" fmla="*/ 3 h 4"/>
                <a:gd name="T2" fmla="*/ 6 w 6"/>
                <a:gd name="T3" fmla="*/ 4 h 4"/>
                <a:gd name="T4" fmla="*/ 1 w 6"/>
                <a:gd name="T5" fmla="*/ 1 h 4"/>
                <a:gd name="T6" fmla="*/ 0 w 6"/>
                <a:gd name="T7" fmla="*/ 1 h 4"/>
                <a:gd name="T8" fmla="*/ 1 w 6"/>
                <a:gd name="T9" fmla="*/ 0 h 4"/>
                <a:gd name="T10" fmla="*/ 5 w 6"/>
                <a:gd name="T11" fmla="*/ 3 h 4"/>
                <a:gd name="T12" fmla="*/ 6 w 6"/>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6" y="3"/>
                  </a:moveTo>
                  <a:cubicBezTo>
                    <a:pt x="6" y="4"/>
                    <a:pt x="6" y="4"/>
                    <a:pt x="6" y="4"/>
                  </a:cubicBezTo>
                  <a:cubicBezTo>
                    <a:pt x="1" y="1"/>
                    <a:pt x="1" y="1"/>
                    <a:pt x="1" y="1"/>
                  </a:cubicBezTo>
                  <a:cubicBezTo>
                    <a:pt x="1" y="1"/>
                    <a:pt x="0" y="1"/>
                    <a:pt x="0" y="1"/>
                  </a:cubicBezTo>
                  <a:cubicBezTo>
                    <a:pt x="0" y="0"/>
                    <a:pt x="0" y="0"/>
                    <a:pt x="1" y="0"/>
                  </a:cubicBezTo>
                  <a:cubicBezTo>
                    <a:pt x="5" y="3"/>
                    <a:pt x="5" y="3"/>
                    <a:pt x="5" y="3"/>
                  </a:cubicBezTo>
                  <a:cubicBezTo>
                    <a:pt x="6" y="3"/>
                    <a:pt x="6" y="3"/>
                    <a:pt x="6" y="3"/>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59" name="Freeform 671">
              <a:extLst>
                <a:ext uri="{FF2B5EF4-FFF2-40B4-BE49-F238E27FC236}">
                  <a16:creationId xmlns:a16="http://schemas.microsoft.com/office/drawing/2014/main" id="{A6D169DF-C738-473E-86D3-B13771581799}"/>
                </a:ext>
              </a:extLst>
            </p:cNvPr>
            <p:cNvSpPr>
              <a:spLocks/>
            </p:cNvSpPr>
            <p:nvPr/>
          </p:nvSpPr>
          <p:spPr bwMode="auto">
            <a:xfrm>
              <a:off x="3098801" y="5300663"/>
              <a:ext cx="23813" cy="15875"/>
            </a:xfrm>
            <a:custGeom>
              <a:avLst/>
              <a:gdLst>
                <a:gd name="T0" fmla="*/ 6 w 6"/>
                <a:gd name="T1" fmla="*/ 3 h 4"/>
                <a:gd name="T2" fmla="*/ 6 w 6"/>
                <a:gd name="T3" fmla="*/ 4 h 4"/>
                <a:gd name="T4" fmla="*/ 1 w 6"/>
                <a:gd name="T5" fmla="*/ 1 h 4"/>
                <a:gd name="T6" fmla="*/ 0 w 6"/>
                <a:gd name="T7" fmla="*/ 1 h 4"/>
                <a:gd name="T8" fmla="*/ 1 w 6"/>
                <a:gd name="T9" fmla="*/ 0 h 4"/>
                <a:gd name="T10" fmla="*/ 5 w 6"/>
                <a:gd name="T11" fmla="*/ 3 h 4"/>
                <a:gd name="T12" fmla="*/ 6 w 6"/>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6" y="3"/>
                  </a:moveTo>
                  <a:cubicBezTo>
                    <a:pt x="6" y="4"/>
                    <a:pt x="6" y="4"/>
                    <a:pt x="6" y="4"/>
                  </a:cubicBezTo>
                  <a:cubicBezTo>
                    <a:pt x="1" y="1"/>
                    <a:pt x="1" y="1"/>
                    <a:pt x="1" y="1"/>
                  </a:cubicBezTo>
                  <a:cubicBezTo>
                    <a:pt x="1" y="1"/>
                    <a:pt x="0" y="1"/>
                    <a:pt x="0" y="1"/>
                  </a:cubicBezTo>
                  <a:cubicBezTo>
                    <a:pt x="0" y="0"/>
                    <a:pt x="0" y="0"/>
                    <a:pt x="1" y="0"/>
                  </a:cubicBezTo>
                  <a:cubicBezTo>
                    <a:pt x="5" y="3"/>
                    <a:pt x="5" y="3"/>
                    <a:pt x="5" y="3"/>
                  </a:cubicBezTo>
                  <a:cubicBezTo>
                    <a:pt x="6" y="3"/>
                    <a:pt x="6" y="3"/>
                    <a:pt x="6" y="3"/>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60" name="Freeform 672">
              <a:extLst>
                <a:ext uri="{FF2B5EF4-FFF2-40B4-BE49-F238E27FC236}">
                  <a16:creationId xmlns:a16="http://schemas.microsoft.com/office/drawing/2014/main" id="{7AC41802-DCB3-4594-BC4F-07C11B827C38}"/>
                </a:ext>
              </a:extLst>
            </p:cNvPr>
            <p:cNvSpPr>
              <a:spLocks/>
            </p:cNvSpPr>
            <p:nvPr/>
          </p:nvSpPr>
          <p:spPr bwMode="auto">
            <a:xfrm>
              <a:off x="3275013" y="5424488"/>
              <a:ext cx="82550" cy="23813"/>
            </a:xfrm>
            <a:custGeom>
              <a:avLst/>
              <a:gdLst>
                <a:gd name="T0" fmla="*/ 52 w 52"/>
                <a:gd name="T1" fmla="*/ 0 h 15"/>
                <a:gd name="T2" fmla="*/ 52 w 52"/>
                <a:gd name="T3" fmla="*/ 12 h 15"/>
                <a:gd name="T4" fmla="*/ 0 w 52"/>
                <a:gd name="T5" fmla="*/ 15 h 15"/>
                <a:gd name="T6" fmla="*/ 0 w 52"/>
                <a:gd name="T7" fmla="*/ 2 h 15"/>
                <a:gd name="T8" fmla="*/ 52 w 52"/>
                <a:gd name="T9" fmla="*/ 0 h 15"/>
              </a:gdLst>
              <a:ahLst/>
              <a:cxnLst>
                <a:cxn ang="0">
                  <a:pos x="T0" y="T1"/>
                </a:cxn>
                <a:cxn ang="0">
                  <a:pos x="T2" y="T3"/>
                </a:cxn>
                <a:cxn ang="0">
                  <a:pos x="T4" y="T5"/>
                </a:cxn>
                <a:cxn ang="0">
                  <a:pos x="T6" y="T7"/>
                </a:cxn>
                <a:cxn ang="0">
                  <a:pos x="T8" y="T9"/>
                </a:cxn>
              </a:cxnLst>
              <a:rect l="0" t="0" r="r" b="b"/>
              <a:pathLst>
                <a:path w="52" h="15">
                  <a:moveTo>
                    <a:pt x="52" y="0"/>
                  </a:moveTo>
                  <a:lnTo>
                    <a:pt x="52" y="12"/>
                  </a:lnTo>
                  <a:lnTo>
                    <a:pt x="0" y="15"/>
                  </a:lnTo>
                  <a:lnTo>
                    <a:pt x="0" y="2"/>
                  </a:lnTo>
                  <a:lnTo>
                    <a:pt x="52" y="0"/>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61" name="Freeform 673">
              <a:extLst>
                <a:ext uri="{FF2B5EF4-FFF2-40B4-BE49-F238E27FC236}">
                  <a16:creationId xmlns:a16="http://schemas.microsoft.com/office/drawing/2014/main" id="{3DDAD246-B9C8-4C81-8406-163C1C67570C}"/>
                </a:ext>
              </a:extLst>
            </p:cNvPr>
            <p:cNvSpPr>
              <a:spLocks/>
            </p:cNvSpPr>
            <p:nvPr/>
          </p:nvSpPr>
          <p:spPr bwMode="auto">
            <a:xfrm>
              <a:off x="3230563" y="5387975"/>
              <a:ext cx="155575" cy="31750"/>
            </a:xfrm>
            <a:custGeom>
              <a:avLst/>
              <a:gdLst>
                <a:gd name="T0" fmla="*/ 39 w 39"/>
                <a:gd name="T1" fmla="*/ 1 h 8"/>
                <a:gd name="T2" fmla="*/ 33 w 39"/>
                <a:gd name="T3" fmla="*/ 6 h 8"/>
                <a:gd name="T4" fmla="*/ 7 w 39"/>
                <a:gd name="T5" fmla="*/ 7 h 8"/>
                <a:gd name="T6" fmla="*/ 1 w 39"/>
                <a:gd name="T7" fmla="*/ 3 h 8"/>
                <a:gd name="T8" fmla="*/ 3 w 39"/>
                <a:gd name="T9" fmla="*/ 2 h 8"/>
                <a:gd name="T10" fmla="*/ 37 w 39"/>
                <a:gd name="T11" fmla="*/ 0 h 8"/>
                <a:gd name="T12" fmla="*/ 39 w 3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39" h="8">
                  <a:moveTo>
                    <a:pt x="39" y="1"/>
                  </a:moveTo>
                  <a:cubicBezTo>
                    <a:pt x="39" y="1"/>
                    <a:pt x="39" y="5"/>
                    <a:pt x="33" y="6"/>
                  </a:cubicBezTo>
                  <a:cubicBezTo>
                    <a:pt x="33" y="6"/>
                    <a:pt x="15" y="8"/>
                    <a:pt x="7" y="7"/>
                  </a:cubicBezTo>
                  <a:cubicBezTo>
                    <a:pt x="7" y="7"/>
                    <a:pt x="2" y="6"/>
                    <a:pt x="1" y="3"/>
                  </a:cubicBezTo>
                  <a:cubicBezTo>
                    <a:pt x="1" y="3"/>
                    <a:pt x="0" y="2"/>
                    <a:pt x="3" y="2"/>
                  </a:cubicBezTo>
                  <a:cubicBezTo>
                    <a:pt x="3" y="2"/>
                    <a:pt x="30" y="1"/>
                    <a:pt x="37" y="0"/>
                  </a:cubicBezTo>
                  <a:cubicBezTo>
                    <a:pt x="37" y="0"/>
                    <a:pt x="38" y="0"/>
                    <a:pt x="39" y="1"/>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62" name="Freeform 674">
              <a:extLst>
                <a:ext uri="{FF2B5EF4-FFF2-40B4-BE49-F238E27FC236}">
                  <a16:creationId xmlns:a16="http://schemas.microsoft.com/office/drawing/2014/main" id="{059242D1-CAFC-4C93-B2B4-307480E9CD3D}"/>
                </a:ext>
              </a:extLst>
            </p:cNvPr>
            <p:cNvSpPr>
              <a:spLocks/>
            </p:cNvSpPr>
            <p:nvPr/>
          </p:nvSpPr>
          <p:spPr bwMode="auto">
            <a:xfrm>
              <a:off x="3230563" y="5387975"/>
              <a:ext cx="155575" cy="31750"/>
            </a:xfrm>
            <a:custGeom>
              <a:avLst/>
              <a:gdLst>
                <a:gd name="T0" fmla="*/ 39 w 39"/>
                <a:gd name="T1" fmla="*/ 1 h 8"/>
                <a:gd name="T2" fmla="*/ 33 w 39"/>
                <a:gd name="T3" fmla="*/ 6 h 8"/>
                <a:gd name="T4" fmla="*/ 7 w 39"/>
                <a:gd name="T5" fmla="*/ 7 h 8"/>
                <a:gd name="T6" fmla="*/ 1 w 39"/>
                <a:gd name="T7" fmla="*/ 3 h 8"/>
                <a:gd name="T8" fmla="*/ 3 w 39"/>
                <a:gd name="T9" fmla="*/ 2 h 8"/>
                <a:gd name="T10" fmla="*/ 37 w 39"/>
                <a:gd name="T11" fmla="*/ 0 h 8"/>
                <a:gd name="T12" fmla="*/ 39 w 3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39" h="8">
                  <a:moveTo>
                    <a:pt x="39" y="1"/>
                  </a:moveTo>
                  <a:cubicBezTo>
                    <a:pt x="39" y="1"/>
                    <a:pt x="39" y="5"/>
                    <a:pt x="33" y="6"/>
                  </a:cubicBezTo>
                  <a:cubicBezTo>
                    <a:pt x="33" y="6"/>
                    <a:pt x="15" y="8"/>
                    <a:pt x="7" y="7"/>
                  </a:cubicBezTo>
                  <a:cubicBezTo>
                    <a:pt x="7" y="7"/>
                    <a:pt x="2" y="6"/>
                    <a:pt x="1" y="3"/>
                  </a:cubicBezTo>
                  <a:cubicBezTo>
                    <a:pt x="1" y="3"/>
                    <a:pt x="0" y="2"/>
                    <a:pt x="3" y="2"/>
                  </a:cubicBezTo>
                  <a:cubicBezTo>
                    <a:pt x="3" y="2"/>
                    <a:pt x="30" y="1"/>
                    <a:pt x="37" y="0"/>
                  </a:cubicBezTo>
                  <a:cubicBezTo>
                    <a:pt x="37" y="0"/>
                    <a:pt x="38" y="0"/>
                    <a:pt x="39" y="1"/>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63" name="Freeform 675">
              <a:extLst>
                <a:ext uri="{FF2B5EF4-FFF2-40B4-BE49-F238E27FC236}">
                  <a16:creationId xmlns:a16="http://schemas.microsoft.com/office/drawing/2014/main" id="{C8BB028F-1014-4746-9AF7-12DBD8B91B50}"/>
                </a:ext>
              </a:extLst>
            </p:cNvPr>
            <p:cNvSpPr>
              <a:spLocks/>
            </p:cNvSpPr>
            <p:nvPr/>
          </p:nvSpPr>
          <p:spPr bwMode="auto">
            <a:xfrm>
              <a:off x="3241676" y="5392738"/>
              <a:ext cx="139700" cy="7938"/>
            </a:xfrm>
            <a:custGeom>
              <a:avLst/>
              <a:gdLst>
                <a:gd name="T0" fmla="*/ 34 w 35"/>
                <a:gd name="T1" fmla="*/ 0 h 2"/>
                <a:gd name="T2" fmla="*/ 0 w 35"/>
                <a:gd name="T3" fmla="*/ 1 h 2"/>
                <a:gd name="T4" fmla="*/ 2 w 35"/>
                <a:gd name="T5" fmla="*/ 2 h 2"/>
                <a:gd name="T6" fmla="*/ 33 w 35"/>
                <a:gd name="T7" fmla="*/ 1 h 2"/>
                <a:gd name="T8" fmla="*/ 34 w 35"/>
                <a:gd name="T9" fmla="*/ 0 h 2"/>
              </a:gdLst>
              <a:ahLst/>
              <a:cxnLst>
                <a:cxn ang="0">
                  <a:pos x="T0" y="T1"/>
                </a:cxn>
                <a:cxn ang="0">
                  <a:pos x="T2" y="T3"/>
                </a:cxn>
                <a:cxn ang="0">
                  <a:pos x="T4" y="T5"/>
                </a:cxn>
                <a:cxn ang="0">
                  <a:pos x="T6" y="T7"/>
                </a:cxn>
                <a:cxn ang="0">
                  <a:pos x="T8" y="T9"/>
                </a:cxn>
              </a:cxnLst>
              <a:rect l="0" t="0" r="r" b="b"/>
              <a:pathLst>
                <a:path w="35" h="2">
                  <a:moveTo>
                    <a:pt x="34" y="0"/>
                  </a:moveTo>
                  <a:cubicBezTo>
                    <a:pt x="34" y="0"/>
                    <a:pt x="8" y="2"/>
                    <a:pt x="0" y="1"/>
                  </a:cubicBezTo>
                  <a:cubicBezTo>
                    <a:pt x="0" y="1"/>
                    <a:pt x="1" y="2"/>
                    <a:pt x="2" y="2"/>
                  </a:cubicBezTo>
                  <a:cubicBezTo>
                    <a:pt x="8" y="2"/>
                    <a:pt x="24" y="2"/>
                    <a:pt x="33" y="1"/>
                  </a:cubicBezTo>
                  <a:cubicBezTo>
                    <a:pt x="33" y="1"/>
                    <a:pt x="35" y="0"/>
                    <a:pt x="34" y="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64" name="Freeform 676">
              <a:extLst>
                <a:ext uri="{FF2B5EF4-FFF2-40B4-BE49-F238E27FC236}">
                  <a16:creationId xmlns:a16="http://schemas.microsoft.com/office/drawing/2014/main" id="{537188D3-5E48-4585-93AE-CA063AB5CA13}"/>
                </a:ext>
              </a:extLst>
            </p:cNvPr>
            <p:cNvSpPr>
              <a:spLocks/>
            </p:cNvSpPr>
            <p:nvPr/>
          </p:nvSpPr>
          <p:spPr bwMode="auto">
            <a:xfrm>
              <a:off x="3241676" y="5392738"/>
              <a:ext cx="139700" cy="7938"/>
            </a:xfrm>
            <a:custGeom>
              <a:avLst/>
              <a:gdLst>
                <a:gd name="T0" fmla="*/ 34 w 35"/>
                <a:gd name="T1" fmla="*/ 0 h 2"/>
                <a:gd name="T2" fmla="*/ 0 w 35"/>
                <a:gd name="T3" fmla="*/ 1 h 2"/>
                <a:gd name="T4" fmla="*/ 2 w 35"/>
                <a:gd name="T5" fmla="*/ 2 h 2"/>
                <a:gd name="T6" fmla="*/ 33 w 35"/>
                <a:gd name="T7" fmla="*/ 1 h 2"/>
                <a:gd name="T8" fmla="*/ 34 w 35"/>
                <a:gd name="T9" fmla="*/ 0 h 2"/>
              </a:gdLst>
              <a:ahLst/>
              <a:cxnLst>
                <a:cxn ang="0">
                  <a:pos x="T0" y="T1"/>
                </a:cxn>
                <a:cxn ang="0">
                  <a:pos x="T2" y="T3"/>
                </a:cxn>
                <a:cxn ang="0">
                  <a:pos x="T4" y="T5"/>
                </a:cxn>
                <a:cxn ang="0">
                  <a:pos x="T6" y="T7"/>
                </a:cxn>
                <a:cxn ang="0">
                  <a:pos x="T8" y="T9"/>
                </a:cxn>
              </a:cxnLst>
              <a:rect l="0" t="0" r="r" b="b"/>
              <a:pathLst>
                <a:path w="35" h="2">
                  <a:moveTo>
                    <a:pt x="34" y="0"/>
                  </a:moveTo>
                  <a:cubicBezTo>
                    <a:pt x="34" y="0"/>
                    <a:pt x="8" y="2"/>
                    <a:pt x="0" y="1"/>
                  </a:cubicBezTo>
                  <a:cubicBezTo>
                    <a:pt x="0" y="1"/>
                    <a:pt x="1" y="2"/>
                    <a:pt x="2" y="2"/>
                  </a:cubicBezTo>
                  <a:cubicBezTo>
                    <a:pt x="8" y="2"/>
                    <a:pt x="24" y="2"/>
                    <a:pt x="33" y="1"/>
                  </a:cubicBezTo>
                  <a:cubicBezTo>
                    <a:pt x="33" y="1"/>
                    <a:pt x="35" y="0"/>
                    <a:pt x="34" y="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65" name="Freeform 677">
              <a:extLst>
                <a:ext uri="{FF2B5EF4-FFF2-40B4-BE49-F238E27FC236}">
                  <a16:creationId xmlns:a16="http://schemas.microsoft.com/office/drawing/2014/main" id="{C4F2D8D7-965E-4241-AF5C-7765CA217E95}"/>
                </a:ext>
              </a:extLst>
            </p:cNvPr>
            <p:cNvSpPr>
              <a:spLocks/>
            </p:cNvSpPr>
            <p:nvPr/>
          </p:nvSpPr>
          <p:spPr bwMode="auto">
            <a:xfrm>
              <a:off x="3257551" y="5400675"/>
              <a:ext cx="115888" cy="7938"/>
            </a:xfrm>
            <a:custGeom>
              <a:avLst/>
              <a:gdLst>
                <a:gd name="T0" fmla="*/ 28 w 29"/>
                <a:gd name="T1" fmla="*/ 0 h 2"/>
                <a:gd name="T2" fmla="*/ 0 w 29"/>
                <a:gd name="T3" fmla="*/ 1 h 2"/>
                <a:gd name="T4" fmla="*/ 2 w 29"/>
                <a:gd name="T5" fmla="*/ 2 h 2"/>
                <a:gd name="T6" fmla="*/ 27 w 29"/>
                <a:gd name="T7" fmla="*/ 1 h 2"/>
                <a:gd name="T8" fmla="*/ 28 w 29"/>
                <a:gd name="T9" fmla="*/ 0 h 2"/>
              </a:gdLst>
              <a:ahLst/>
              <a:cxnLst>
                <a:cxn ang="0">
                  <a:pos x="T0" y="T1"/>
                </a:cxn>
                <a:cxn ang="0">
                  <a:pos x="T2" y="T3"/>
                </a:cxn>
                <a:cxn ang="0">
                  <a:pos x="T4" y="T5"/>
                </a:cxn>
                <a:cxn ang="0">
                  <a:pos x="T6" y="T7"/>
                </a:cxn>
                <a:cxn ang="0">
                  <a:pos x="T8" y="T9"/>
                </a:cxn>
              </a:cxnLst>
              <a:rect l="0" t="0" r="r" b="b"/>
              <a:pathLst>
                <a:path w="29" h="2">
                  <a:moveTo>
                    <a:pt x="28" y="0"/>
                  </a:moveTo>
                  <a:cubicBezTo>
                    <a:pt x="28" y="0"/>
                    <a:pt x="7" y="1"/>
                    <a:pt x="0" y="1"/>
                  </a:cubicBezTo>
                  <a:cubicBezTo>
                    <a:pt x="0" y="1"/>
                    <a:pt x="1" y="2"/>
                    <a:pt x="2" y="2"/>
                  </a:cubicBezTo>
                  <a:cubicBezTo>
                    <a:pt x="7" y="2"/>
                    <a:pt x="19" y="2"/>
                    <a:pt x="27" y="1"/>
                  </a:cubicBezTo>
                  <a:cubicBezTo>
                    <a:pt x="27" y="1"/>
                    <a:pt x="29" y="0"/>
                    <a:pt x="28" y="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66" name="Freeform 678">
              <a:extLst>
                <a:ext uri="{FF2B5EF4-FFF2-40B4-BE49-F238E27FC236}">
                  <a16:creationId xmlns:a16="http://schemas.microsoft.com/office/drawing/2014/main" id="{E93F8D0A-60AD-4C11-9C2E-E5ACCBC7A94B}"/>
                </a:ext>
              </a:extLst>
            </p:cNvPr>
            <p:cNvSpPr>
              <a:spLocks/>
            </p:cNvSpPr>
            <p:nvPr/>
          </p:nvSpPr>
          <p:spPr bwMode="auto">
            <a:xfrm>
              <a:off x="3257551" y="5400675"/>
              <a:ext cx="115888" cy="7938"/>
            </a:xfrm>
            <a:custGeom>
              <a:avLst/>
              <a:gdLst>
                <a:gd name="T0" fmla="*/ 28 w 29"/>
                <a:gd name="T1" fmla="*/ 0 h 2"/>
                <a:gd name="T2" fmla="*/ 0 w 29"/>
                <a:gd name="T3" fmla="*/ 1 h 2"/>
                <a:gd name="T4" fmla="*/ 2 w 29"/>
                <a:gd name="T5" fmla="*/ 2 h 2"/>
                <a:gd name="T6" fmla="*/ 27 w 29"/>
                <a:gd name="T7" fmla="*/ 1 h 2"/>
                <a:gd name="T8" fmla="*/ 28 w 29"/>
                <a:gd name="T9" fmla="*/ 0 h 2"/>
              </a:gdLst>
              <a:ahLst/>
              <a:cxnLst>
                <a:cxn ang="0">
                  <a:pos x="T0" y="T1"/>
                </a:cxn>
                <a:cxn ang="0">
                  <a:pos x="T2" y="T3"/>
                </a:cxn>
                <a:cxn ang="0">
                  <a:pos x="T4" y="T5"/>
                </a:cxn>
                <a:cxn ang="0">
                  <a:pos x="T6" y="T7"/>
                </a:cxn>
                <a:cxn ang="0">
                  <a:pos x="T8" y="T9"/>
                </a:cxn>
              </a:cxnLst>
              <a:rect l="0" t="0" r="r" b="b"/>
              <a:pathLst>
                <a:path w="29" h="2">
                  <a:moveTo>
                    <a:pt x="28" y="0"/>
                  </a:moveTo>
                  <a:cubicBezTo>
                    <a:pt x="28" y="0"/>
                    <a:pt x="7" y="1"/>
                    <a:pt x="0" y="1"/>
                  </a:cubicBezTo>
                  <a:cubicBezTo>
                    <a:pt x="0" y="1"/>
                    <a:pt x="1" y="2"/>
                    <a:pt x="2" y="2"/>
                  </a:cubicBezTo>
                  <a:cubicBezTo>
                    <a:pt x="7" y="2"/>
                    <a:pt x="19" y="2"/>
                    <a:pt x="27" y="1"/>
                  </a:cubicBezTo>
                  <a:cubicBezTo>
                    <a:pt x="27" y="1"/>
                    <a:pt x="29" y="0"/>
                    <a:pt x="28" y="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67" name="Freeform 679">
              <a:extLst>
                <a:ext uri="{FF2B5EF4-FFF2-40B4-BE49-F238E27FC236}">
                  <a16:creationId xmlns:a16="http://schemas.microsoft.com/office/drawing/2014/main" id="{00F8E601-7F9C-4C5C-A245-C8428D555490}"/>
                </a:ext>
              </a:extLst>
            </p:cNvPr>
            <p:cNvSpPr>
              <a:spLocks/>
            </p:cNvSpPr>
            <p:nvPr/>
          </p:nvSpPr>
          <p:spPr bwMode="auto">
            <a:xfrm>
              <a:off x="3275013" y="5408613"/>
              <a:ext cx="87313" cy="3175"/>
            </a:xfrm>
            <a:custGeom>
              <a:avLst/>
              <a:gdLst>
                <a:gd name="T0" fmla="*/ 21 w 22"/>
                <a:gd name="T1" fmla="*/ 0 h 1"/>
                <a:gd name="T2" fmla="*/ 0 w 22"/>
                <a:gd name="T3" fmla="*/ 1 h 1"/>
                <a:gd name="T4" fmla="*/ 1 w 22"/>
                <a:gd name="T5" fmla="*/ 1 h 1"/>
                <a:gd name="T6" fmla="*/ 20 w 22"/>
                <a:gd name="T7" fmla="*/ 0 h 1"/>
                <a:gd name="T8" fmla="*/ 21 w 22"/>
                <a:gd name="T9" fmla="*/ 0 h 1"/>
              </a:gdLst>
              <a:ahLst/>
              <a:cxnLst>
                <a:cxn ang="0">
                  <a:pos x="T0" y="T1"/>
                </a:cxn>
                <a:cxn ang="0">
                  <a:pos x="T2" y="T3"/>
                </a:cxn>
                <a:cxn ang="0">
                  <a:pos x="T4" y="T5"/>
                </a:cxn>
                <a:cxn ang="0">
                  <a:pos x="T6" y="T7"/>
                </a:cxn>
                <a:cxn ang="0">
                  <a:pos x="T8" y="T9"/>
                </a:cxn>
              </a:cxnLst>
              <a:rect l="0" t="0" r="r" b="b"/>
              <a:pathLst>
                <a:path w="22" h="1">
                  <a:moveTo>
                    <a:pt x="21" y="0"/>
                  </a:moveTo>
                  <a:cubicBezTo>
                    <a:pt x="21" y="0"/>
                    <a:pt x="5" y="1"/>
                    <a:pt x="0" y="1"/>
                  </a:cubicBezTo>
                  <a:cubicBezTo>
                    <a:pt x="0" y="1"/>
                    <a:pt x="1" y="1"/>
                    <a:pt x="1" y="1"/>
                  </a:cubicBezTo>
                  <a:cubicBezTo>
                    <a:pt x="5" y="1"/>
                    <a:pt x="15" y="1"/>
                    <a:pt x="20" y="0"/>
                  </a:cubicBezTo>
                  <a:cubicBezTo>
                    <a:pt x="20" y="0"/>
                    <a:pt x="22" y="0"/>
                    <a:pt x="21" y="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68" name="Freeform 680">
              <a:extLst>
                <a:ext uri="{FF2B5EF4-FFF2-40B4-BE49-F238E27FC236}">
                  <a16:creationId xmlns:a16="http://schemas.microsoft.com/office/drawing/2014/main" id="{625BF34B-0E83-4189-B98A-4FF1C8224B55}"/>
                </a:ext>
              </a:extLst>
            </p:cNvPr>
            <p:cNvSpPr>
              <a:spLocks/>
            </p:cNvSpPr>
            <p:nvPr/>
          </p:nvSpPr>
          <p:spPr bwMode="auto">
            <a:xfrm>
              <a:off x="3275013" y="5408613"/>
              <a:ext cx="87313" cy="3175"/>
            </a:xfrm>
            <a:custGeom>
              <a:avLst/>
              <a:gdLst>
                <a:gd name="T0" fmla="*/ 21 w 22"/>
                <a:gd name="T1" fmla="*/ 0 h 1"/>
                <a:gd name="T2" fmla="*/ 0 w 22"/>
                <a:gd name="T3" fmla="*/ 1 h 1"/>
                <a:gd name="T4" fmla="*/ 1 w 22"/>
                <a:gd name="T5" fmla="*/ 1 h 1"/>
                <a:gd name="T6" fmla="*/ 20 w 22"/>
                <a:gd name="T7" fmla="*/ 0 h 1"/>
                <a:gd name="T8" fmla="*/ 21 w 22"/>
                <a:gd name="T9" fmla="*/ 0 h 1"/>
              </a:gdLst>
              <a:ahLst/>
              <a:cxnLst>
                <a:cxn ang="0">
                  <a:pos x="T0" y="T1"/>
                </a:cxn>
                <a:cxn ang="0">
                  <a:pos x="T2" y="T3"/>
                </a:cxn>
                <a:cxn ang="0">
                  <a:pos x="T4" y="T5"/>
                </a:cxn>
                <a:cxn ang="0">
                  <a:pos x="T6" y="T7"/>
                </a:cxn>
                <a:cxn ang="0">
                  <a:pos x="T8" y="T9"/>
                </a:cxn>
              </a:cxnLst>
              <a:rect l="0" t="0" r="r" b="b"/>
              <a:pathLst>
                <a:path w="22" h="1">
                  <a:moveTo>
                    <a:pt x="21" y="0"/>
                  </a:moveTo>
                  <a:cubicBezTo>
                    <a:pt x="21" y="0"/>
                    <a:pt x="5" y="1"/>
                    <a:pt x="0" y="1"/>
                  </a:cubicBezTo>
                  <a:cubicBezTo>
                    <a:pt x="0" y="1"/>
                    <a:pt x="1" y="1"/>
                    <a:pt x="1" y="1"/>
                  </a:cubicBezTo>
                  <a:cubicBezTo>
                    <a:pt x="5" y="1"/>
                    <a:pt x="15" y="1"/>
                    <a:pt x="20" y="0"/>
                  </a:cubicBezTo>
                  <a:cubicBezTo>
                    <a:pt x="20" y="0"/>
                    <a:pt x="22" y="0"/>
                    <a:pt x="21" y="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69" name="Freeform 681">
              <a:extLst>
                <a:ext uri="{FF2B5EF4-FFF2-40B4-BE49-F238E27FC236}">
                  <a16:creationId xmlns:a16="http://schemas.microsoft.com/office/drawing/2014/main" id="{7233BF01-79B0-4495-A224-EA64681AB593}"/>
                </a:ext>
              </a:extLst>
            </p:cNvPr>
            <p:cNvSpPr>
              <a:spLocks/>
            </p:cNvSpPr>
            <p:nvPr/>
          </p:nvSpPr>
          <p:spPr bwMode="auto">
            <a:xfrm>
              <a:off x="3357563" y="5329238"/>
              <a:ext cx="47625" cy="55563"/>
            </a:xfrm>
            <a:custGeom>
              <a:avLst/>
              <a:gdLst>
                <a:gd name="T0" fmla="*/ 4 w 12"/>
                <a:gd name="T1" fmla="*/ 7 h 14"/>
                <a:gd name="T2" fmla="*/ 9 w 12"/>
                <a:gd name="T3" fmla="*/ 3 h 14"/>
                <a:gd name="T4" fmla="*/ 9 w 12"/>
                <a:gd name="T5" fmla="*/ 10 h 14"/>
                <a:gd name="T6" fmla="*/ 1 w 12"/>
                <a:gd name="T7" fmla="*/ 11 h 14"/>
                <a:gd name="T8" fmla="*/ 3 w 12"/>
                <a:gd name="T9" fmla="*/ 7 h 14"/>
                <a:gd name="T10" fmla="*/ 4 w 12"/>
                <a:gd name="T11" fmla="*/ 7 h 14"/>
              </a:gdLst>
              <a:ahLst/>
              <a:cxnLst>
                <a:cxn ang="0">
                  <a:pos x="T0" y="T1"/>
                </a:cxn>
                <a:cxn ang="0">
                  <a:pos x="T2" y="T3"/>
                </a:cxn>
                <a:cxn ang="0">
                  <a:pos x="T4" y="T5"/>
                </a:cxn>
                <a:cxn ang="0">
                  <a:pos x="T6" y="T7"/>
                </a:cxn>
                <a:cxn ang="0">
                  <a:pos x="T8" y="T9"/>
                </a:cxn>
                <a:cxn ang="0">
                  <a:pos x="T10" y="T11"/>
                </a:cxn>
              </a:cxnLst>
              <a:rect l="0" t="0" r="r" b="b"/>
              <a:pathLst>
                <a:path w="12" h="14">
                  <a:moveTo>
                    <a:pt x="4" y="7"/>
                  </a:moveTo>
                  <a:cubicBezTo>
                    <a:pt x="4" y="7"/>
                    <a:pt x="6" y="0"/>
                    <a:pt x="9" y="3"/>
                  </a:cubicBezTo>
                  <a:cubicBezTo>
                    <a:pt x="9" y="3"/>
                    <a:pt x="12" y="9"/>
                    <a:pt x="9" y="10"/>
                  </a:cubicBezTo>
                  <a:cubicBezTo>
                    <a:pt x="9" y="10"/>
                    <a:pt x="2" y="14"/>
                    <a:pt x="1" y="11"/>
                  </a:cubicBezTo>
                  <a:cubicBezTo>
                    <a:pt x="1" y="11"/>
                    <a:pt x="0" y="8"/>
                    <a:pt x="3" y="7"/>
                  </a:cubicBezTo>
                  <a:cubicBezTo>
                    <a:pt x="3" y="7"/>
                    <a:pt x="4" y="7"/>
                    <a:pt x="4" y="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70" name="Freeform 682">
              <a:extLst>
                <a:ext uri="{FF2B5EF4-FFF2-40B4-BE49-F238E27FC236}">
                  <a16:creationId xmlns:a16="http://schemas.microsoft.com/office/drawing/2014/main" id="{44A2D219-3313-4FD4-8A1C-42CB8EF68B54}"/>
                </a:ext>
              </a:extLst>
            </p:cNvPr>
            <p:cNvSpPr>
              <a:spLocks/>
            </p:cNvSpPr>
            <p:nvPr/>
          </p:nvSpPr>
          <p:spPr bwMode="auto">
            <a:xfrm>
              <a:off x="3357563" y="5329238"/>
              <a:ext cx="47625" cy="55563"/>
            </a:xfrm>
            <a:custGeom>
              <a:avLst/>
              <a:gdLst>
                <a:gd name="T0" fmla="*/ 4 w 12"/>
                <a:gd name="T1" fmla="*/ 7 h 14"/>
                <a:gd name="T2" fmla="*/ 9 w 12"/>
                <a:gd name="T3" fmla="*/ 3 h 14"/>
                <a:gd name="T4" fmla="*/ 9 w 12"/>
                <a:gd name="T5" fmla="*/ 10 h 14"/>
                <a:gd name="T6" fmla="*/ 1 w 12"/>
                <a:gd name="T7" fmla="*/ 11 h 14"/>
                <a:gd name="T8" fmla="*/ 3 w 12"/>
                <a:gd name="T9" fmla="*/ 7 h 14"/>
                <a:gd name="T10" fmla="*/ 4 w 12"/>
                <a:gd name="T11" fmla="*/ 7 h 14"/>
              </a:gdLst>
              <a:ahLst/>
              <a:cxnLst>
                <a:cxn ang="0">
                  <a:pos x="T0" y="T1"/>
                </a:cxn>
                <a:cxn ang="0">
                  <a:pos x="T2" y="T3"/>
                </a:cxn>
                <a:cxn ang="0">
                  <a:pos x="T4" y="T5"/>
                </a:cxn>
                <a:cxn ang="0">
                  <a:pos x="T6" y="T7"/>
                </a:cxn>
                <a:cxn ang="0">
                  <a:pos x="T8" y="T9"/>
                </a:cxn>
                <a:cxn ang="0">
                  <a:pos x="T10" y="T11"/>
                </a:cxn>
              </a:cxnLst>
              <a:rect l="0" t="0" r="r" b="b"/>
              <a:pathLst>
                <a:path w="12" h="14">
                  <a:moveTo>
                    <a:pt x="4" y="7"/>
                  </a:moveTo>
                  <a:cubicBezTo>
                    <a:pt x="4" y="7"/>
                    <a:pt x="6" y="0"/>
                    <a:pt x="9" y="3"/>
                  </a:cubicBezTo>
                  <a:cubicBezTo>
                    <a:pt x="9" y="3"/>
                    <a:pt x="12" y="9"/>
                    <a:pt x="9" y="10"/>
                  </a:cubicBezTo>
                  <a:cubicBezTo>
                    <a:pt x="9" y="10"/>
                    <a:pt x="2" y="14"/>
                    <a:pt x="1" y="11"/>
                  </a:cubicBezTo>
                  <a:cubicBezTo>
                    <a:pt x="1" y="11"/>
                    <a:pt x="0" y="8"/>
                    <a:pt x="3" y="7"/>
                  </a:cubicBezTo>
                  <a:cubicBezTo>
                    <a:pt x="3" y="7"/>
                    <a:pt x="4" y="7"/>
                    <a:pt x="4" y="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71" name="Freeform 683">
              <a:extLst>
                <a:ext uri="{FF2B5EF4-FFF2-40B4-BE49-F238E27FC236}">
                  <a16:creationId xmlns:a16="http://schemas.microsoft.com/office/drawing/2014/main" id="{8EA9FE62-0CA3-4B91-BD2F-25FBD2FE2033}"/>
                </a:ext>
              </a:extLst>
            </p:cNvPr>
            <p:cNvSpPr>
              <a:spLocks/>
            </p:cNvSpPr>
            <p:nvPr/>
          </p:nvSpPr>
          <p:spPr bwMode="auto">
            <a:xfrm>
              <a:off x="3182938" y="5337175"/>
              <a:ext cx="74613" cy="47625"/>
            </a:xfrm>
            <a:custGeom>
              <a:avLst/>
              <a:gdLst>
                <a:gd name="T0" fmla="*/ 11 w 19"/>
                <a:gd name="T1" fmla="*/ 6 h 12"/>
                <a:gd name="T2" fmla="*/ 0 w 19"/>
                <a:gd name="T3" fmla="*/ 4 h 12"/>
                <a:gd name="T4" fmla="*/ 4 w 19"/>
                <a:gd name="T5" fmla="*/ 10 h 12"/>
                <a:gd name="T6" fmla="*/ 17 w 19"/>
                <a:gd name="T7" fmla="*/ 12 h 12"/>
                <a:gd name="T8" fmla="*/ 17 w 19"/>
                <a:gd name="T9" fmla="*/ 9 h 12"/>
                <a:gd name="T10" fmla="*/ 14 w 19"/>
                <a:gd name="T11" fmla="*/ 7 h 12"/>
                <a:gd name="T12" fmla="*/ 11 w 19"/>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19" h="12">
                  <a:moveTo>
                    <a:pt x="11" y="6"/>
                  </a:moveTo>
                  <a:cubicBezTo>
                    <a:pt x="11" y="6"/>
                    <a:pt x="0" y="0"/>
                    <a:pt x="0" y="4"/>
                  </a:cubicBezTo>
                  <a:cubicBezTo>
                    <a:pt x="0" y="4"/>
                    <a:pt x="1" y="9"/>
                    <a:pt x="4" y="10"/>
                  </a:cubicBezTo>
                  <a:cubicBezTo>
                    <a:pt x="8" y="11"/>
                    <a:pt x="11" y="12"/>
                    <a:pt x="17" y="12"/>
                  </a:cubicBezTo>
                  <a:cubicBezTo>
                    <a:pt x="17" y="12"/>
                    <a:pt x="19" y="11"/>
                    <a:pt x="17" y="9"/>
                  </a:cubicBezTo>
                  <a:cubicBezTo>
                    <a:pt x="17" y="9"/>
                    <a:pt x="17" y="8"/>
                    <a:pt x="14" y="7"/>
                  </a:cubicBezTo>
                  <a:cubicBezTo>
                    <a:pt x="12" y="7"/>
                    <a:pt x="11" y="6"/>
                    <a:pt x="11" y="6"/>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72" name="Freeform 684">
              <a:extLst>
                <a:ext uri="{FF2B5EF4-FFF2-40B4-BE49-F238E27FC236}">
                  <a16:creationId xmlns:a16="http://schemas.microsoft.com/office/drawing/2014/main" id="{DEBA0232-28F7-433E-9769-E572D9EB0C73}"/>
                </a:ext>
              </a:extLst>
            </p:cNvPr>
            <p:cNvSpPr>
              <a:spLocks/>
            </p:cNvSpPr>
            <p:nvPr/>
          </p:nvSpPr>
          <p:spPr bwMode="auto">
            <a:xfrm>
              <a:off x="3182938" y="5337175"/>
              <a:ext cx="74613" cy="47625"/>
            </a:xfrm>
            <a:custGeom>
              <a:avLst/>
              <a:gdLst>
                <a:gd name="T0" fmla="*/ 11 w 19"/>
                <a:gd name="T1" fmla="*/ 6 h 12"/>
                <a:gd name="T2" fmla="*/ 0 w 19"/>
                <a:gd name="T3" fmla="*/ 4 h 12"/>
                <a:gd name="T4" fmla="*/ 4 w 19"/>
                <a:gd name="T5" fmla="*/ 10 h 12"/>
                <a:gd name="T6" fmla="*/ 17 w 19"/>
                <a:gd name="T7" fmla="*/ 12 h 12"/>
                <a:gd name="T8" fmla="*/ 17 w 19"/>
                <a:gd name="T9" fmla="*/ 9 h 12"/>
                <a:gd name="T10" fmla="*/ 14 w 19"/>
                <a:gd name="T11" fmla="*/ 7 h 12"/>
                <a:gd name="T12" fmla="*/ 11 w 19"/>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19" h="12">
                  <a:moveTo>
                    <a:pt x="11" y="6"/>
                  </a:moveTo>
                  <a:cubicBezTo>
                    <a:pt x="11" y="6"/>
                    <a:pt x="0" y="0"/>
                    <a:pt x="0" y="4"/>
                  </a:cubicBezTo>
                  <a:cubicBezTo>
                    <a:pt x="0" y="4"/>
                    <a:pt x="1" y="9"/>
                    <a:pt x="4" y="10"/>
                  </a:cubicBezTo>
                  <a:cubicBezTo>
                    <a:pt x="8" y="11"/>
                    <a:pt x="11" y="12"/>
                    <a:pt x="17" y="12"/>
                  </a:cubicBezTo>
                  <a:cubicBezTo>
                    <a:pt x="17" y="12"/>
                    <a:pt x="19" y="11"/>
                    <a:pt x="17" y="9"/>
                  </a:cubicBezTo>
                  <a:cubicBezTo>
                    <a:pt x="17" y="9"/>
                    <a:pt x="17" y="8"/>
                    <a:pt x="14" y="7"/>
                  </a:cubicBezTo>
                  <a:cubicBezTo>
                    <a:pt x="12" y="7"/>
                    <a:pt x="11" y="6"/>
                    <a:pt x="11" y="6"/>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73" name="Freeform 685">
              <a:extLst>
                <a:ext uri="{FF2B5EF4-FFF2-40B4-BE49-F238E27FC236}">
                  <a16:creationId xmlns:a16="http://schemas.microsoft.com/office/drawing/2014/main" id="{57A30BD0-4DFA-44CD-9A30-976C5A7B9420}"/>
                </a:ext>
              </a:extLst>
            </p:cNvPr>
            <p:cNvSpPr>
              <a:spLocks/>
            </p:cNvSpPr>
            <p:nvPr/>
          </p:nvSpPr>
          <p:spPr bwMode="auto">
            <a:xfrm>
              <a:off x="3222626" y="5451475"/>
              <a:ext cx="182563" cy="28575"/>
            </a:xfrm>
            <a:custGeom>
              <a:avLst/>
              <a:gdLst>
                <a:gd name="T0" fmla="*/ 115 w 115"/>
                <a:gd name="T1" fmla="*/ 0 h 18"/>
                <a:gd name="T2" fmla="*/ 108 w 115"/>
                <a:gd name="T3" fmla="*/ 3 h 18"/>
                <a:gd name="T4" fmla="*/ 0 w 115"/>
                <a:gd name="T5" fmla="*/ 8 h 18"/>
                <a:gd name="T6" fmla="*/ 0 w 115"/>
                <a:gd name="T7" fmla="*/ 18 h 18"/>
                <a:gd name="T8" fmla="*/ 108 w 115"/>
                <a:gd name="T9" fmla="*/ 15 h 18"/>
                <a:gd name="T10" fmla="*/ 115 w 115"/>
                <a:gd name="T11" fmla="*/ 0 h 18"/>
              </a:gdLst>
              <a:ahLst/>
              <a:cxnLst>
                <a:cxn ang="0">
                  <a:pos x="T0" y="T1"/>
                </a:cxn>
                <a:cxn ang="0">
                  <a:pos x="T2" y="T3"/>
                </a:cxn>
                <a:cxn ang="0">
                  <a:pos x="T4" y="T5"/>
                </a:cxn>
                <a:cxn ang="0">
                  <a:pos x="T6" y="T7"/>
                </a:cxn>
                <a:cxn ang="0">
                  <a:pos x="T8" y="T9"/>
                </a:cxn>
                <a:cxn ang="0">
                  <a:pos x="T10" y="T11"/>
                </a:cxn>
              </a:cxnLst>
              <a:rect l="0" t="0" r="r" b="b"/>
              <a:pathLst>
                <a:path w="115" h="18">
                  <a:moveTo>
                    <a:pt x="115" y="0"/>
                  </a:moveTo>
                  <a:lnTo>
                    <a:pt x="108" y="3"/>
                  </a:lnTo>
                  <a:lnTo>
                    <a:pt x="0" y="8"/>
                  </a:lnTo>
                  <a:lnTo>
                    <a:pt x="0" y="18"/>
                  </a:lnTo>
                  <a:lnTo>
                    <a:pt x="108" y="15"/>
                  </a:lnTo>
                  <a:lnTo>
                    <a:pt x="115" y="0"/>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grpSp>
      <p:cxnSp>
        <p:nvCxnSpPr>
          <p:cNvPr id="374" name="Straight Arrow Connector 373">
            <a:extLst>
              <a:ext uri="{FF2B5EF4-FFF2-40B4-BE49-F238E27FC236}">
                <a16:creationId xmlns:a16="http://schemas.microsoft.com/office/drawing/2014/main" id="{490FAD93-CF94-40F0-BE96-E08A13B66956}"/>
              </a:ext>
            </a:extLst>
          </p:cNvPr>
          <p:cNvCxnSpPr>
            <a:cxnSpLocks/>
          </p:cNvCxnSpPr>
          <p:nvPr/>
        </p:nvCxnSpPr>
        <p:spPr>
          <a:xfrm>
            <a:off x="7637486" y="4943656"/>
            <a:ext cx="349686"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6820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6C3BB-6772-4DA7-9B2E-279553129DAF}"/>
              </a:ext>
            </a:extLst>
          </p:cNvPr>
          <p:cNvSpPr>
            <a:spLocks noGrp="1"/>
          </p:cNvSpPr>
          <p:nvPr>
            <p:ph type="title"/>
          </p:nvPr>
        </p:nvSpPr>
        <p:spPr/>
        <p:txBody>
          <a:bodyPr/>
          <a:lstStyle/>
          <a:p>
            <a:r>
              <a:rPr lang="en-US" dirty="0"/>
              <a:t>Solution Exercise 1:</a:t>
            </a:r>
          </a:p>
        </p:txBody>
      </p:sp>
      <p:sp>
        <p:nvSpPr>
          <p:cNvPr id="3" name="Slide Number Placeholder 2">
            <a:extLst>
              <a:ext uri="{FF2B5EF4-FFF2-40B4-BE49-F238E27FC236}">
                <a16:creationId xmlns:a16="http://schemas.microsoft.com/office/drawing/2014/main" id="{90B3C176-53D2-4893-8D80-8362A83137E7}"/>
              </a:ext>
            </a:extLst>
          </p:cNvPr>
          <p:cNvSpPr>
            <a:spLocks noGrp="1"/>
          </p:cNvSpPr>
          <p:nvPr>
            <p:ph type="sldNum" sz="quarter" idx="10"/>
          </p:nvPr>
        </p:nvSpPr>
        <p:spPr/>
        <p:txBody>
          <a:bodyPr/>
          <a:lstStyle/>
          <a:p>
            <a:fld id="{A52F4D17-1AD6-42D9-B93A-EB002C62F438}" type="slidenum">
              <a:rPr lang="de-DE" smtClean="0"/>
              <a:pPr/>
              <a:t>3</a:t>
            </a:fld>
            <a:endParaRPr lang="de-DE"/>
          </a:p>
        </p:txBody>
      </p:sp>
      <p:sp>
        <p:nvSpPr>
          <p:cNvPr id="4" name="Text Placeholder 3">
            <a:extLst>
              <a:ext uri="{FF2B5EF4-FFF2-40B4-BE49-F238E27FC236}">
                <a16:creationId xmlns:a16="http://schemas.microsoft.com/office/drawing/2014/main" id="{AA2B7794-F9EA-483E-AEB3-F5485E4E522A}"/>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9F98CA19-E6B9-46B3-8147-0F9E7800E614}"/>
              </a:ext>
            </a:extLst>
          </p:cNvPr>
          <p:cNvSpPr>
            <a:spLocks noGrp="1"/>
          </p:cNvSpPr>
          <p:nvPr>
            <p:ph type="body" sz="quarter" idx="12"/>
          </p:nvPr>
        </p:nvSpPr>
        <p:spPr/>
        <p:txBody>
          <a:bodyPr/>
          <a:lstStyle/>
          <a:p>
            <a:pPr marL="0" indent="0">
              <a:buNone/>
            </a:pPr>
            <a:r>
              <a:rPr lang="en-US" b="1" dirty="0"/>
              <a:t>Why do you need two sources? How could you solve that issue?:</a:t>
            </a:r>
          </a:p>
          <a:p>
            <a:r>
              <a:rPr lang="en-US" dirty="0"/>
              <a:t>The renewable energy sources are fluctuating. Thus, a potential demand occurs in a certain time period although there aren't any renewable energy sources available. Another energy component “magic energy source” is introduced that potentially delivers energy in each time period of the year. This source is comparatively expensive. </a:t>
            </a:r>
            <a:br>
              <a:rPr lang="en-US" dirty="0"/>
            </a:br>
            <a:r>
              <a:rPr lang="en-US" dirty="0"/>
              <a:t>An electricity storage could solve the problem.</a:t>
            </a:r>
          </a:p>
          <a:p>
            <a:endParaRPr lang="en-US" dirty="0"/>
          </a:p>
          <a:p>
            <a:pPr marL="0" indent="0">
              <a:buNone/>
            </a:pPr>
            <a:r>
              <a:rPr lang="en-US" b="1" dirty="0"/>
              <a:t>Do you have an idea where you can change the electricity demand?</a:t>
            </a:r>
          </a:p>
          <a:p>
            <a:r>
              <a:rPr lang="en-US" dirty="0"/>
              <a:t>Electricity demand is added to the model from the file “electricityDemand_GWh_el.xlsx”. The file is located in folder path: “</a:t>
            </a:r>
            <a:r>
              <a:rPr lang="en-US" dirty="0" err="1"/>
              <a:t>InputData</a:t>
            </a:r>
            <a:r>
              <a:rPr lang="en-US" dirty="0"/>
              <a:t>\</a:t>
            </a:r>
            <a:r>
              <a:rPr lang="en-US" dirty="0" err="1"/>
              <a:t>SpatialData</a:t>
            </a:r>
            <a:r>
              <a:rPr lang="en-US" dirty="0"/>
              <a:t>\Demands”. By manipulating the contained values, you can change the electricity demand in the model. </a:t>
            </a:r>
          </a:p>
          <a:p>
            <a:endParaRPr lang="en-US" dirty="0"/>
          </a:p>
        </p:txBody>
      </p:sp>
    </p:spTree>
    <p:extLst>
      <p:ext uri="{BB962C8B-B14F-4D97-AF65-F5344CB8AC3E}">
        <p14:creationId xmlns:p14="http://schemas.microsoft.com/office/powerpoint/2010/main" val="2372773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3DC81A9F-E5D5-42FC-806D-71E5946B39FB}"/>
              </a:ext>
            </a:extLst>
          </p:cNvPr>
          <p:cNvSpPr>
            <a:spLocks noGrp="1"/>
          </p:cNvSpPr>
          <p:nvPr>
            <p:ph type="title"/>
          </p:nvPr>
        </p:nvSpPr>
        <p:spPr/>
        <p:txBody>
          <a:bodyPr/>
          <a:lstStyle/>
          <a:p>
            <a:r>
              <a:rPr lang="en-US" dirty="0"/>
              <a:t>Exercise 2) Extend Your Single-Node Model </a:t>
            </a:r>
          </a:p>
        </p:txBody>
      </p:sp>
      <p:sp>
        <p:nvSpPr>
          <p:cNvPr id="2" name="Foliennummernplatzhalter 1">
            <a:extLst>
              <a:ext uri="{FF2B5EF4-FFF2-40B4-BE49-F238E27FC236}">
                <a16:creationId xmlns:a16="http://schemas.microsoft.com/office/drawing/2014/main" id="{C98B4A5C-622E-4EF1-AB7E-43F2A0E13312}"/>
              </a:ext>
            </a:extLst>
          </p:cNvPr>
          <p:cNvSpPr>
            <a:spLocks noGrp="1"/>
          </p:cNvSpPr>
          <p:nvPr>
            <p:ph type="sldNum" sz="quarter" idx="10"/>
          </p:nvPr>
        </p:nvSpPr>
        <p:spPr/>
        <p:txBody>
          <a:bodyPr/>
          <a:lstStyle/>
          <a:p>
            <a:fld id="{A52F4D17-1AD6-42D9-B93A-EB002C62F438}" type="slidenum">
              <a:rPr lang="de-DE" smtClean="0"/>
              <a:pPr/>
              <a:t>4</a:t>
            </a:fld>
            <a:endParaRPr lang="de-DE"/>
          </a:p>
        </p:txBody>
      </p:sp>
      <p:sp>
        <p:nvSpPr>
          <p:cNvPr id="4" name="Textplatzhalter 3">
            <a:extLst>
              <a:ext uri="{FF2B5EF4-FFF2-40B4-BE49-F238E27FC236}">
                <a16:creationId xmlns:a16="http://schemas.microsoft.com/office/drawing/2014/main" id="{B756ACDE-7220-40F0-B2E6-2E16BB56F06B}"/>
              </a:ext>
            </a:extLst>
          </p:cNvPr>
          <p:cNvSpPr>
            <a:spLocks noGrp="1"/>
          </p:cNvSpPr>
          <p:nvPr>
            <p:ph type="body" sz="quarter" idx="11"/>
          </p:nvPr>
        </p:nvSpPr>
        <p:spPr>
          <a:xfrm>
            <a:off x="393971" y="6222554"/>
            <a:ext cx="7151417" cy="230633"/>
          </a:xfrm>
        </p:spPr>
        <p:txBody>
          <a:bodyPr/>
          <a:lstStyle/>
          <a:p>
            <a:endParaRPr lang="en-US"/>
          </a:p>
        </p:txBody>
      </p:sp>
      <p:sp>
        <p:nvSpPr>
          <p:cNvPr id="5" name="Textplatzhalter 4">
            <a:extLst>
              <a:ext uri="{FF2B5EF4-FFF2-40B4-BE49-F238E27FC236}">
                <a16:creationId xmlns:a16="http://schemas.microsoft.com/office/drawing/2014/main" id="{3927EE12-A636-46E8-981D-9B50B617CF1E}"/>
              </a:ext>
            </a:extLst>
          </p:cNvPr>
          <p:cNvSpPr>
            <a:spLocks noGrp="1"/>
          </p:cNvSpPr>
          <p:nvPr>
            <p:ph type="body" sz="quarter" idx="12"/>
          </p:nvPr>
        </p:nvSpPr>
        <p:spPr>
          <a:xfrm>
            <a:off x="393971" y="1052736"/>
            <a:ext cx="9131029" cy="2771120"/>
          </a:xfrm>
        </p:spPr>
        <p:txBody>
          <a:bodyPr>
            <a:normAutofit/>
          </a:bodyPr>
          <a:lstStyle/>
          <a:p>
            <a:pPr marL="0" indent="0">
              <a:buNone/>
            </a:pPr>
            <a:endParaRPr lang="en-US" dirty="0"/>
          </a:p>
        </p:txBody>
      </p:sp>
      <p:sp>
        <p:nvSpPr>
          <p:cNvPr id="6" name="Textplatzhalter 4">
            <a:extLst>
              <a:ext uri="{FF2B5EF4-FFF2-40B4-BE49-F238E27FC236}">
                <a16:creationId xmlns:a16="http://schemas.microsoft.com/office/drawing/2014/main" id="{3C32398B-B740-40CE-AD09-73335A176BE3}"/>
              </a:ext>
            </a:extLst>
          </p:cNvPr>
          <p:cNvSpPr txBox="1">
            <a:spLocks/>
          </p:cNvSpPr>
          <p:nvPr/>
        </p:nvSpPr>
        <p:spPr>
          <a:xfrm>
            <a:off x="404392" y="4113851"/>
            <a:ext cx="3854756" cy="2034827"/>
          </a:xfrm>
          <a:prstGeom prst="rect">
            <a:avLst/>
          </a:prstGeom>
        </p:spPr>
        <p:txBody>
          <a:bodyPr vert="horz" lIns="91440" tIns="45720" rIns="91440" bIns="45720" rtlCol="0">
            <a:normAutofit lnSpcReduction="10000"/>
          </a:bodyPr>
          <a:lstStyle>
            <a:lvl1pPr marL="247664" indent="-247664" algn="l" defTabSz="990657" rtl="0" eaLnBrk="1" latinLnBrk="0" hangingPunct="1">
              <a:lnSpc>
                <a:spcPct val="113000"/>
              </a:lnSpc>
              <a:spcBef>
                <a:spcPts val="0"/>
              </a:spcBef>
              <a:spcAft>
                <a:spcPts val="613"/>
              </a:spcAft>
              <a:buClr>
                <a:schemeClr val="accent1"/>
              </a:buClr>
              <a:buFont typeface="Wingdings" panose="05000000000000000000" pitchFamily="2" charset="2"/>
              <a:buChar char="§"/>
              <a:defRPr sz="1600" kern="1200">
                <a:solidFill>
                  <a:schemeClr val="tx1"/>
                </a:solidFill>
                <a:latin typeface="+mn-lt"/>
                <a:ea typeface="+mn-ea"/>
                <a:cs typeface="+mn-cs"/>
              </a:defRPr>
            </a:lvl1pPr>
            <a:lvl2pPr marL="488449" indent="-254544" algn="l" defTabSz="990657" rtl="0" eaLnBrk="1" latinLnBrk="0" hangingPunct="1">
              <a:lnSpc>
                <a:spcPct val="113000"/>
              </a:lnSpc>
              <a:spcBef>
                <a:spcPts val="0"/>
              </a:spcBef>
              <a:spcAft>
                <a:spcPts val="613"/>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722353"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tx1"/>
                </a:solidFill>
                <a:latin typeface="+mn-lt"/>
                <a:ea typeface="+mn-ea"/>
                <a:cs typeface="+mn-cs"/>
              </a:defRPr>
            </a:lvl3pPr>
            <a:lvl4pPr marL="970017"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tx1"/>
                </a:solidFill>
                <a:latin typeface="+mn-lt"/>
                <a:ea typeface="+mn-ea"/>
                <a:cs typeface="+mn-cs"/>
              </a:defRPr>
            </a:lvl4pPr>
            <a:lvl5pPr marL="1210802"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tx1"/>
                </a:solidFill>
                <a:latin typeface="+mn-lt"/>
                <a:ea typeface="+mn-ea"/>
                <a:cs typeface="+mn-cs"/>
              </a:defRPr>
            </a:lvl5pPr>
            <a:lvl6pPr marL="2724305"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6pPr>
            <a:lvl7pPr marL="3219633"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7pPr>
            <a:lvl8pPr marL="3714961"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8pPr>
            <a:lvl9pPr marL="4210290"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9pPr>
          </a:lstStyle>
          <a:p>
            <a:pPr marL="0" indent="0">
              <a:buNone/>
            </a:pPr>
            <a:r>
              <a:rPr lang="de-DE" b="1" dirty="0"/>
              <a:t>Materials </a:t>
            </a:r>
            <a:r>
              <a:rPr lang="de-DE" b="1" dirty="0" err="1"/>
              <a:t>to</a:t>
            </a:r>
            <a:r>
              <a:rPr lang="de-DE" b="1" dirty="0"/>
              <a:t> </a:t>
            </a:r>
            <a:r>
              <a:rPr lang="de-DE" b="1" dirty="0" err="1"/>
              <a:t>be</a:t>
            </a:r>
            <a:r>
              <a:rPr lang="de-DE" b="1" dirty="0"/>
              <a:t> </a:t>
            </a:r>
            <a:r>
              <a:rPr lang="de-DE" b="1" dirty="0" err="1"/>
              <a:t>used</a:t>
            </a:r>
            <a:r>
              <a:rPr lang="de-DE" dirty="0"/>
              <a:t>:</a:t>
            </a:r>
          </a:p>
          <a:p>
            <a:r>
              <a:rPr lang="en-US" dirty="0" err="1"/>
              <a:t>Jupyter</a:t>
            </a:r>
            <a:r>
              <a:rPr lang="en-US" dirty="0"/>
              <a:t>-Notebook: Exercise_2.ipynb</a:t>
            </a:r>
          </a:p>
          <a:p>
            <a:r>
              <a:rPr lang="en-US" dirty="0"/>
              <a:t>Only one commodity is regarded “electricity) </a:t>
            </a:r>
          </a:p>
          <a:p>
            <a:r>
              <a:rPr lang="en-US" dirty="0"/>
              <a:t>The whole energy system is set up as a single node system </a:t>
            </a:r>
          </a:p>
          <a:p>
            <a:endParaRPr lang="en-US" dirty="0"/>
          </a:p>
        </p:txBody>
      </p:sp>
      <p:sp>
        <p:nvSpPr>
          <p:cNvPr id="7" name="Text Placeholder 4">
            <a:extLst>
              <a:ext uri="{FF2B5EF4-FFF2-40B4-BE49-F238E27FC236}">
                <a16:creationId xmlns:a16="http://schemas.microsoft.com/office/drawing/2014/main" id="{2F454C58-02EE-4E7D-BE45-30E3F80A5054}"/>
              </a:ext>
            </a:extLst>
          </p:cNvPr>
          <p:cNvSpPr txBox="1">
            <a:spLocks/>
          </p:cNvSpPr>
          <p:nvPr/>
        </p:nvSpPr>
        <p:spPr>
          <a:xfrm>
            <a:off x="393971" y="1499284"/>
            <a:ext cx="9144000" cy="2059817"/>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47664" indent="-247664" algn="l" defTabSz="990657" rtl="0" eaLnBrk="1" latinLnBrk="0" hangingPunct="1">
              <a:lnSpc>
                <a:spcPct val="113000"/>
              </a:lnSpc>
              <a:spcBef>
                <a:spcPts val="0"/>
              </a:spcBef>
              <a:spcAft>
                <a:spcPts val="613"/>
              </a:spcAft>
              <a:buClr>
                <a:schemeClr val="accent1"/>
              </a:buClr>
              <a:buFont typeface="Wingdings" panose="05000000000000000000" pitchFamily="2" charset="2"/>
              <a:buChar char="§"/>
              <a:defRPr sz="1600" kern="1200">
                <a:solidFill>
                  <a:schemeClr val="dk1"/>
                </a:solidFill>
                <a:latin typeface="+mn-lt"/>
                <a:ea typeface="+mn-ea"/>
                <a:cs typeface="+mn-cs"/>
              </a:defRPr>
            </a:lvl1pPr>
            <a:lvl2pPr marL="488449" indent="-254544" algn="l" defTabSz="990657" rtl="0" eaLnBrk="1" latinLnBrk="0" hangingPunct="1">
              <a:lnSpc>
                <a:spcPct val="113000"/>
              </a:lnSpc>
              <a:spcBef>
                <a:spcPts val="0"/>
              </a:spcBef>
              <a:spcAft>
                <a:spcPts val="613"/>
              </a:spcAft>
              <a:buClr>
                <a:schemeClr val="accent1"/>
              </a:buClr>
              <a:buFont typeface="Wingdings" panose="05000000000000000000" pitchFamily="2" charset="2"/>
              <a:buChar char="§"/>
              <a:defRPr sz="1600" kern="1200">
                <a:solidFill>
                  <a:schemeClr val="dk1"/>
                </a:solidFill>
                <a:latin typeface="+mn-lt"/>
                <a:ea typeface="+mn-ea"/>
                <a:cs typeface="+mn-cs"/>
              </a:defRPr>
            </a:lvl2pPr>
            <a:lvl3pPr marL="722353"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dk1"/>
                </a:solidFill>
                <a:latin typeface="+mn-lt"/>
                <a:ea typeface="+mn-ea"/>
                <a:cs typeface="+mn-cs"/>
              </a:defRPr>
            </a:lvl3pPr>
            <a:lvl4pPr marL="970017"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dk1"/>
                </a:solidFill>
                <a:latin typeface="+mn-lt"/>
                <a:ea typeface="+mn-ea"/>
                <a:cs typeface="+mn-cs"/>
              </a:defRPr>
            </a:lvl4pPr>
            <a:lvl5pPr marL="1210802"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dk1"/>
                </a:solidFill>
                <a:latin typeface="+mn-lt"/>
                <a:ea typeface="+mn-ea"/>
                <a:cs typeface="+mn-cs"/>
              </a:defRPr>
            </a:lvl5pPr>
            <a:lvl6pPr marL="2724305" indent="-247664" algn="l" defTabSz="990657" rtl="0" eaLnBrk="1" latinLnBrk="0" hangingPunct="1">
              <a:lnSpc>
                <a:spcPct val="90000"/>
              </a:lnSpc>
              <a:spcBef>
                <a:spcPts val="541"/>
              </a:spcBef>
              <a:buFont typeface="Arial" panose="020B0604020202020204" pitchFamily="34" charset="0"/>
              <a:buChar char="•"/>
              <a:defRPr sz="1950" kern="1200">
                <a:solidFill>
                  <a:schemeClr val="dk1"/>
                </a:solidFill>
                <a:latin typeface="+mn-lt"/>
                <a:ea typeface="+mn-ea"/>
                <a:cs typeface="+mn-cs"/>
              </a:defRPr>
            </a:lvl6pPr>
            <a:lvl7pPr marL="3219633" indent="-247664" algn="l" defTabSz="990657" rtl="0" eaLnBrk="1" latinLnBrk="0" hangingPunct="1">
              <a:lnSpc>
                <a:spcPct val="90000"/>
              </a:lnSpc>
              <a:spcBef>
                <a:spcPts val="541"/>
              </a:spcBef>
              <a:buFont typeface="Arial" panose="020B0604020202020204" pitchFamily="34" charset="0"/>
              <a:buChar char="•"/>
              <a:defRPr sz="1950" kern="1200">
                <a:solidFill>
                  <a:schemeClr val="dk1"/>
                </a:solidFill>
                <a:latin typeface="+mn-lt"/>
                <a:ea typeface="+mn-ea"/>
                <a:cs typeface="+mn-cs"/>
              </a:defRPr>
            </a:lvl7pPr>
            <a:lvl8pPr marL="3714961" indent="-247664" algn="l" defTabSz="990657" rtl="0" eaLnBrk="1" latinLnBrk="0" hangingPunct="1">
              <a:lnSpc>
                <a:spcPct val="90000"/>
              </a:lnSpc>
              <a:spcBef>
                <a:spcPts val="541"/>
              </a:spcBef>
              <a:buFont typeface="Arial" panose="020B0604020202020204" pitchFamily="34" charset="0"/>
              <a:buChar char="•"/>
              <a:defRPr sz="1950" kern="1200">
                <a:solidFill>
                  <a:schemeClr val="dk1"/>
                </a:solidFill>
                <a:latin typeface="+mn-lt"/>
                <a:ea typeface="+mn-ea"/>
                <a:cs typeface="+mn-cs"/>
              </a:defRPr>
            </a:lvl8pPr>
            <a:lvl9pPr marL="4210290" indent="-247664" algn="l" defTabSz="990657" rtl="0" eaLnBrk="1" latinLnBrk="0" hangingPunct="1">
              <a:lnSpc>
                <a:spcPct val="90000"/>
              </a:lnSpc>
              <a:spcBef>
                <a:spcPts val="541"/>
              </a:spcBef>
              <a:buFont typeface="Arial" panose="020B0604020202020204" pitchFamily="34" charset="0"/>
              <a:buChar char="•"/>
              <a:defRPr sz="1950" kern="1200">
                <a:solidFill>
                  <a:schemeClr val="dk1"/>
                </a:solidFill>
                <a:latin typeface="+mn-lt"/>
                <a:ea typeface="+mn-ea"/>
                <a:cs typeface="+mn-cs"/>
              </a:defRPr>
            </a:lvl9pPr>
          </a:lstStyle>
          <a:p>
            <a:r>
              <a:rPr lang="en-US" dirty="0"/>
              <a:t>Open the related Exercise Folder and apply </a:t>
            </a:r>
            <a:r>
              <a:rPr lang="en-US" dirty="0" err="1"/>
              <a:t>jupyter</a:t>
            </a:r>
            <a:r>
              <a:rPr lang="en-US" dirty="0"/>
              <a:t>-notebook “Exercise_2.ipyb</a:t>
            </a:r>
          </a:p>
          <a:p>
            <a:r>
              <a:rPr lang="en-US" dirty="0"/>
              <a:t>Please discuss in groups of 2-3 people: </a:t>
            </a:r>
          </a:p>
          <a:p>
            <a:pPr lvl="1"/>
            <a:r>
              <a:rPr lang="en-US" dirty="0"/>
              <a:t>Compare this energy system to the system of exercise 1. What has change and what is the impact on the model results regarding the built components?</a:t>
            </a:r>
          </a:p>
          <a:p>
            <a:pPr lvl="1"/>
            <a:r>
              <a:rPr lang="en-US" dirty="0"/>
              <a:t>What is the utilization rate of the magic power source and why? Can you explain the operation peaks? </a:t>
            </a:r>
          </a:p>
          <a:p>
            <a:endParaRPr lang="en-US" dirty="0"/>
          </a:p>
        </p:txBody>
      </p:sp>
      <p:sp>
        <p:nvSpPr>
          <p:cNvPr id="8" name="TextBox 7">
            <a:extLst>
              <a:ext uri="{FF2B5EF4-FFF2-40B4-BE49-F238E27FC236}">
                <a16:creationId xmlns:a16="http://schemas.microsoft.com/office/drawing/2014/main" id="{45CA3589-A38C-47D0-AB3E-6EC01F22F15A}"/>
              </a:ext>
            </a:extLst>
          </p:cNvPr>
          <p:cNvSpPr txBox="1"/>
          <p:nvPr/>
        </p:nvSpPr>
        <p:spPr>
          <a:xfrm>
            <a:off x="393971" y="1052735"/>
            <a:ext cx="9134764" cy="443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lnSpc>
                <a:spcPct val="95000"/>
              </a:lnSpc>
            </a:pPr>
            <a:r>
              <a:rPr lang="en-US" sz="2400" dirty="0"/>
              <a:t>Task 2 (20 min)</a:t>
            </a:r>
          </a:p>
        </p:txBody>
      </p:sp>
      <p:sp>
        <p:nvSpPr>
          <p:cNvPr id="375" name="Rectangle: Rounded Corners 374">
            <a:extLst>
              <a:ext uri="{FF2B5EF4-FFF2-40B4-BE49-F238E27FC236}">
                <a16:creationId xmlns:a16="http://schemas.microsoft.com/office/drawing/2014/main" id="{5EFB9CB9-AD24-4B72-B12D-FE0F43753253}"/>
              </a:ext>
            </a:extLst>
          </p:cNvPr>
          <p:cNvSpPr/>
          <p:nvPr/>
        </p:nvSpPr>
        <p:spPr>
          <a:xfrm>
            <a:off x="4724952" y="3429000"/>
            <a:ext cx="4801915" cy="2893532"/>
          </a:xfrm>
          <a:prstGeom prst="roundRect">
            <a:avLst/>
          </a:prstGeom>
          <a:noFill/>
          <a:ln>
            <a:solidFill>
              <a:schemeClr val="accent1"/>
            </a:solidFill>
          </a:ln>
          <a:scene3d>
            <a:camera prst="perspectiveRelaxedModerately"/>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5000"/>
              </a:lnSpc>
            </a:pPr>
            <a:endParaRPr lang="en-US" sz="2400" dirty="0" err="1"/>
          </a:p>
        </p:txBody>
      </p:sp>
      <p:sp>
        <p:nvSpPr>
          <p:cNvPr id="376" name="TextBox 375">
            <a:extLst>
              <a:ext uri="{FF2B5EF4-FFF2-40B4-BE49-F238E27FC236}">
                <a16:creationId xmlns:a16="http://schemas.microsoft.com/office/drawing/2014/main" id="{C541B842-27F0-4DF9-B829-F61CA8B0E353}"/>
              </a:ext>
            </a:extLst>
          </p:cNvPr>
          <p:cNvSpPr txBox="1"/>
          <p:nvPr/>
        </p:nvSpPr>
        <p:spPr>
          <a:xfrm>
            <a:off x="6447906" y="5488634"/>
            <a:ext cx="1532278" cy="360950"/>
          </a:xfrm>
          <a:prstGeom prst="round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95000"/>
              </a:lnSpc>
            </a:pPr>
            <a:r>
              <a:rPr lang="en-US" sz="1600" dirty="0"/>
              <a:t>Commodity c</a:t>
            </a:r>
            <a:r>
              <a:rPr lang="en-US" sz="1600" baseline="-25000" dirty="0"/>
              <a:t>1 </a:t>
            </a:r>
            <a:r>
              <a:rPr lang="en-US" sz="1600" dirty="0"/>
              <a:t> </a:t>
            </a:r>
          </a:p>
        </p:txBody>
      </p:sp>
      <p:grpSp>
        <p:nvGrpSpPr>
          <p:cNvPr id="377" name="Group 376">
            <a:extLst>
              <a:ext uri="{FF2B5EF4-FFF2-40B4-BE49-F238E27FC236}">
                <a16:creationId xmlns:a16="http://schemas.microsoft.com/office/drawing/2014/main" id="{7FC2F7A8-E6B8-497D-A9A2-37237C97C593}"/>
              </a:ext>
            </a:extLst>
          </p:cNvPr>
          <p:cNvGrpSpPr/>
          <p:nvPr/>
        </p:nvGrpSpPr>
        <p:grpSpPr>
          <a:xfrm>
            <a:off x="5865792" y="3746119"/>
            <a:ext cx="1948690" cy="1728058"/>
            <a:chOff x="5425469" y="1396704"/>
            <a:chExt cx="1948690" cy="1728058"/>
          </a:xfrm>
        </p:grpSpPr>
        <p:grpSp>
          <p:nvGrpSpPr>
            <p:cNvPr id="378" name="Gruppieren 5">
              <a:extLst>
                <a:ext uri="{FF2B5EF4-FFF2-40B4-BE49-F238E27FC236}">
                  <a16:creationId xmlns:a16="http://schemas.microsoft.com/office/drawing/2014/main" id="{B978374F-3E33-42E2-9E4B-F3DD46CC28DB}"/>
                </a:ext>
              </a:extLst>
            </p:cNvPr>
            <p:cNvGrpSpPr/>
            <p:nvPr/>
          </p:nvGrpSpPr>
          <p:grpSpPr>
            <a:xfrm>
              <a:off x="5425469" y="1703324"/>
              <a:ext cx="510778" cy="426513"/>
              <a:chOff x="460375" y="1816099"/>
              <a:chExt cx="1454148" cy="1511301"/>
            </a:xfrm>
            <a:solidFill>
              <a:schemeClr val="accent1"/>
            </a:solidFill>
          </p:grpSpPr>
          <p:sp>
            <p:nvSpPr>
              <p:cNvPr id="611" name="Freeform 6">
                <a:extLst>
                  <a:ext uri="{FF2B5EF4-FFF2-40B4-BE49-F238E27FC236}">
                    <a16:creationId xmlns:a16="http://schemas.microsoft.com/office/drawing/2014/main" id="{73525EAB-F122-41C1-9031-87964E582D6E}"/>
                  </a:ext>
                </a:extLst>
              </p:cNvPr>
              <p:cNvSpPr>
                <a:spLocks/>
              </p:cNvSpPr>
              <p:nvPr/>
            </p:nvSpPr>
            <p:spPr bwMode="auto">
              <a:xfrm>
                <a:off x="666750" y="2319337"/>
                <a:ext cx="23813" cy="417513"/>
              </a:xfrm>
              <a:custGeom>
                <a:avLst/>
                <a:gdLst>
                  <a:gd name="T0" fmla="*/ 3 w 6"/>
                  <a:gd name="T1" fmla="*/ 1 h 105"/>
                  <a:gd name="T2" fmla="*/ 1 w 6"/>
                  <a:gd name="T3" fmla="*/ 0 h 105"/>
                  <a:gd name="T4" fmla="*/ 0 w 6"/>
                  <a:gd name="T5" fmla="*/ 103 h 105"/>
                  <a:gd name="T6" fmla="*/ 6 w 6"/>
                  <a:gd name="T7" fmla="*/ 103 h 105"/>
                  <a:gd name="T8" fmla="*/ 5 w 6"/>
                  <a:gd name="T9" fmla="*/ 0 h 105"/>
                  <a:gd name="T10" fmla="*/ 3 w 6"/>
                  <a:gd name="T11" fmla="*/ 1 h 105"/>
                </a:gdLst>
                <a:ahLst/>
                <a:cxnLst>
                  <a:cxn ang="0">
                    <a:pos x="T0" y="T1"/>
                  </a:cxn>
                  <a:cxn ang="0">
                    <a:pos x="T2" y="T3"/>
                  </a:cxn>
                  <a:cxn ang="0">
                    <a:pos x="T4" y="T5"/>
                  </a:cxn>
                  <a:cxn ang="0">
                    <a:pos x="T6" y="T7"/>
                  </a:cxn>
                  <a:cxn ang="0">
                    <a:pos x="T8" y="T9"/>
                  </a:cxn>
                  <a:cxn ang="0">
                    <a:pos x="T10" y="T11"/>
                  </a:cxn>
                </a:cxnLst>
                <a:rect l="0" t="0" r="r" b="b"/>
                <a:pathLst>
                  <a:path w="6" h="105">
                    <a:moveTo>
                      <a:pt x="3" y="1"/>
                    </a:moveTo>
                    <a:cubicBezTo>
                      <a:pt x="2" y="1"/>
                      <a:pt x="2" y="1"/>
                      <a:pt x="1" y="0"/>
                    </a:cubicBezTo>
                    <a:cubicBezTo>
                      <a:pt x="1" y="0"/>
                      <a:pt x="0" y="101"/>
                      <a:pt x="0" y="103"/>
                    </a:cubicBezTo>
                    <a:cubicBezTo>
                      <a:pt x="0" y="105"/>
                      <a:pt x="6" y="104"/>
                      <a:pt x="6" y="103"/>
                    </a:cubicBezTo>
                    <a:cubicBezTo>
                      <a:pt x="6" y="102"/>
                      <a:pt x="5" y="0"/>
                      <a:pt x="5" y="0"/>
                    </a:cubicBezTo>
                    <a:cubicBezTo>
                      <a:pt x="5" y="1"/>
                      <a:pt x="4" y="1"/>
                      <a:pt x="3" y="1"/>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12" name="Freeform 7">
                <a:extLst>
                  <a:ext uri="{FF2B5EF4-FFF2-40B4-BE49-F238E27FC236}">
                    <a16:creationId xmlns:a16="http://schemas.microsoft.com/office/drawing/2014/main" id="{A176B9BF-A2FA-4C30-8806-5D49C06A68C7}"/>
                  </a:ext>
                </a:extLst>
              </p:cNvPr>
              <p:cNvSpPr>
                <a:spLocks/>
              </p:cNvSpPr>
              <p:nvPr/>
            </p:nvSpPr>
            <p:spPr bwMode="auto">
              <a:xfrm>
                <a:off x="666750" y="2319337"/>
                <a:ext cx="23813" cy="417513"/>
              </a:xfrm>
              <a:custGeom>
                <a:avLst/>
                <a:gdLst>
                  <a:gd name="T0" fmla="*/ 3 w 6"/>
                  <a:gd name="T1" fmla="*/ 1 h 105"/>
                  <a:gd name="T2" fmla="*/ 1 w 6"/>
                  <a:gd name="T3" fmla="*/ 0 h 105"/>
                  <a:gd name="T4" fmla="*/ 0 w 6"/>
                  <a:gd name="T5" fmla="*/ 103 h 105"/>
                  <a:gd name="T6" fmla="*/ 6 w 6"/>
                  <a:gd name="T7" fmla="*/ 103 h 105"/>
                  <a:gd name="T8" fmla="*/ 5 w 6"/>
                  <a:gd name="T9" fmla="*/ 0 h 105"/>
                  <a:gd name="T10" fmla="*/ 3 w 6"/>
                  <a:gd name="T11" fmla="*/ 1 h 105"/>
                </a:gdLst>
                <a:ahLst/>
                <a:cxnLst>
                  <a:cxn ang="0">
                    <a:pos x="T0" y="T1"/>
                  </a:cxn>
                  <a:cxn ang="0">
                    <a:pos x="T2" y="T3"/>
                  </a:cxn>
                  <a:cxn ang="0">
                    <a:pos x="T4" y="T5"/>
                  </a:cxn>
                  <a:cxn ang="0">
                    <a:pos x="T6" y="T7"/>
                  </a:cxn>
                  <a:cxn ang="0">
                    <a:pos x="T8" y="T9"/>
                  </a:cxn>
                  <a:cxn ang="0">
                    <a:pos x="T10" y="T11"/>
                  </a:cxn>
                </a:cxnLst>
                <a:rect l="0" t="0" r="r" b="b"/>
                <a:pathLst>
                  <a:path w="6" h="105">
                    <a:moveTo>
                      <a:pt x="3" y="1"/>
                    </a:moveTo>
                    <a:cubicBezTo>
                      <a:pt x="2" y="1"/>
                      <a:pt x="2" y="1"/>
                      <a:pt x="1" y="0"/>
                    </a:cubicBezTo>
                    <a:cubicBezTo>
                      <a:pt x="1" y="0"/>
                      <a:pt x="0" y="101"/>
                      <a:pt x="0" y="103"/>
                    </a:cubicBezTo>
                    <a:cubicBezTo>
                      <a:pt x="0" y="105"/>
                      <a:pt x="6" y="104"/>
                      <a:pt x="6" y="103"/>
                    </a:cubicBezTo>
                    <a:cubicBezTo>
                      <a:pt x="6" y="102"/>
                      <a:pt x="5" y="0"/>
                      <a:pt x="5" y="0"/>
                    </a:cubicBezTo>
                    <a:cubicBezTo>
                      <a:pt x="5" y="1"/>
                      <a:pt x="4" y="1"/>
                      <a:pt x="3" y="1"/>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13" name="Freeform 8">
                <a:extLst>
                  <a:ext uri="{FF2B5EF4-FFF2-40B4-BE49-F238E27FC236}">
                    <a16:creationId xmlns:a16="http://schemas.microsoft.com/office/drawing/2014/main" id="{59C41B1A-AB89-4A37-B1B5-73AFD47ECC45}"/>
                  </a:ext>
                </a:extLst>
              </p:cNvPr>
              <p:cNvSpPr>
                <a:spLocks/>
              </p:cNvSpPr>
              <p:nvPr/>
            </p:nvSpPr>
            <p:spPr bwMode="auto">
              <a:xfrm>
                <a:off x="666750" y="2319337"/>
                <a:ext cx="23813" cy="417513"/>
              </a:xfrm>
              <a:custGeom>
                <a:avLst/>
                <a:gdLst>
                  <a:gd name="T0" fmla="*/ 3 w 6"/>
                  <a:gd name="T1" fmla="*/ 1 h 105"/>
                  <a:gd name="T2" fmla="*/ 1 w 6"/>
                  <a:gd name="T3" fmla="*/ 0 h 105"/>
                  <a:gd name="T4" fmla="*/ 0 w 6"/>
                  <a:gd name="T5" fmla="*/ 103 h 105"/>
                  <a:gd name="T6" fmla="*/ 6 w 6"/>
                  <a:gd name="T7" fmla="*/ 103 h 105"/>
                  <a:gd name="T8" fmla="*/ 5 w 6"/>
                  <a:gd name="T9" fmla="*/ 0 h 105"/>
                  <a:gd name="T10" fmla="*/ 3 w 6"/>
                  <a:gd name="T11" fmla="*/ 1 h 105"/>
                </a:gdLst>
                <a:ahLst/>
                <a:cxnLst>
                  <a:cxn ang="0">
                    <a:pos x="T0" y="T1"/>
                  </a:cxn>
                  <a:cxn ang="0">
                    <a:pos x="T2" y="T3"/>
                  </a:cxn>
                  <a:cxn ang="0">
                    <a:pos x="T4" y="T5"/>
                  </a:cxn>
                  <a:cxn ang="0">
                    <a:pos x="T6" y="T7"/>
                  </a:cxn>
                  <a:cxn ang="0">
                    <a:pos x="T8" y="T9"/>
                  </a:cxn>
                  <a:cxn ang="0">
                    <a:pos x="T10" y="T11"/>
                  </a:cxn>
                </a:cxnLst>
                <a:rect l="0" t="0" r="r" b="b"/>
                <a:pathLst>
                  <a:path w="6" h="105">
                    <a:moveTo>
                      <a:pt x="3" y="1"/>
                    </a:moveTo>
                    <a:cubicBezTo>
                      <a:pt x="2" y="1"/>
                      <a:pt x="2" y="1"/>
                      <a:pt x="1" y="0"/>
                    </a:cubicBezTo>
                    <a:cubicBezTo>
                      <a:pt x="1" y="0"/>
                      <a:pt x="0" y="101"/>
                      <a:pt x="0" y="103"/>
                    </a:cubicBezTo>
                    <a:cubicBezTo>
                      <a:pt x="0" y="105"/>
                      <a:pt x="6" y="104"/>
                      <a:pt x="6" y="103"/>
                    </a:cubicBezTo>
                    <a:cubicBezTo>
                      <a:pt x="6" y="102"/>
                      <a:pt x="5" y="0"/>
                      <a:pt x="5" y="0"/>
                    </a:cubicBezTo>
                    <a:cubicBezTo>
                      <a:pt x="5" y="1"/>
                      <a:pt x="4" y="1"/>
                      <a:pt x="3" y="1"/>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14" name="Freeform 9">
                <a:extLst>
                  <a:ext uri="{FF2B5EF4-FFF2-40B4-BE49-F238E27FC236}">
                    <a16:creationId xmlns:a16="http://schemas.microsoft.com/office/drawing/2014/main" id="{DE3FC3ED-4796-476A-9229-9982B7F7F8C1}"/>
                  </a:ext>
                </a:extLst>
              </p:cNvPr>
              <p:cNvSpPr>
                <a:spLocks/>
              </p:cNvSpPr>
              <p:nvPr/>
            </p:nvSpPr>
            <p:spPr bwMode="auto">
              <a:xfrm>
                <a:off x="666750" y="2319337"/>
                <a:ext cx="23813" cy="417513"/>
              </a:xfrm>
              <a:custGeom>
                <a:avLst/>
                <a:gdLst>
                  <a:gd name="T0" fmla="*/ 3 w 6"/>
                  <a:gd name="T1" fmla="*/ 1 h 105"/>
                  <a:gd name="T2" fmla="*/ 1 w 6"/>
                  <a:gd name="T3" fmla="*/ 0 h 105"/>
                  <a:gd name="T4" fmla="*/ 0 w 6"/>
                  <a:gd name="T5" fmla="*/ 103 h 105"/>
                  <a:gd name="T6" fmla="*/ 6 w 6"/>
                  <a:gd name="T7" fmla="*/ 103 h 105"/>
                  <a:gd name="T8" fmla="*/ 5 w 6"/>
                  <a:gd name="T9" fmla="*/ 0 h 105"/>
                  <a:gd name="T10" fmla="*/ 3 w 6"/>
                  <a:gd name="T11" fmla="*/ 1 h 105"/>
                </a:gdLst>
                <a:ahLst/>
                <a:cxnLst>
                  <a:cxn ang="0">
                    <a:pos x="T0" y="T1"/>
                  </a:cxn>
                  <a:cxn ang="0">
                    <a:pos x="T2" y="T3"/>
                  </a:cxn>
                  <a:cxn ang="0">
                    <a:pos x="T4" y="T5"/>
                  </a:cxn>
                  <a:cxn ang="0">
                    <a:pos x="T6" y="T7"/>
                  </a:cxn>
                  <a:cxn ang="0">
                    <a:pos x="T8" y="T9"/>
                  </a:cxn>
                  <a:cxn ang="0">
                    <a:pos x="T10" y="T11"/>
                  </a:cxn>
                </a:cxnLst>
                <a:rect l="0" t="0" r="r" b="b"/>
                <a:pathLst>
                  <a:path w="6" h="105">
                    <a:moveTo>
                      <a:pt x="3" y="1"/>
                    </a:moveTo>
                    <a:cubicBezTo>
                      <a:pt x="2" y="1"/>
                      <a:pt x="2" y="1"/>
                      <a:pt x="1" y="0"/>
                    </a:cubicBezTo>
                    <a:cubicBezTo>
                      <a:pt x="1" y="0"/>
                      <a:pt x="0" y="101"/>
                      <a:pt x="0" y="103"/>
                    </a:cubicBezTo>
                    <a:cubicBezTo>
                      <a:pt x="0" y="105"/>
                      <a:pt x="6" y="104"/>
                      <a:pt x="6" y="103"/>
                    </a:cubicBezTo>
                    <a:cubicBezTo>
                      <a:pt x="6" y="102"/>
                      <a:pt x="5" y="0"/>
                      <a:pt x="5" y="0"/>
                    </a:cubicBezTo>
                    <a:cubicBezTo>
                      <a:pt x="5" y="1"/>
                      <a:pt x="4" y="1"/>
                      <a:pt x="3" y="1"/>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15" name="Freeform 11">
                <a:extLst>
                  <a:ext uri="{FF2B5EF4-FFF2-40B4-BE49-F238E27FC236}">
                    <a16:creationId xmlns:a16="http://schemas.microsoft.com/office/drawing/2014/main" id="{561156DE-4155-474B-A61C-E6BD814B0F77}"/>
                  </a:ext>
                </a:extLst>
              </p:cNvPr>
              <p:cNvSpPr>
                <a:spLocks/>
              </p:cNvSpPr>
              <p:nvPr/>
            </p:nvSpPr>
            <p:spPr bwMode="auto">
              <a:xfrm>
                <a:off x="647700" y="2311400"/>
                <a:ext cx="34925" cy="266700"/>
              </a:xfrm>
              <a:custGeom>
                <a:avLst/>
                <a:gdLst>
                  <a:gd name="T0" fmla="*/ 7 w 9"/>
                  <a:gd name="T1" fmla="*/ 34 h 67"/>
                  <a:gd name="T2" fmla="*/ 8 w 9"/>
                  <a:gd name="T3" fmla="*/ 0 h 67"/>
                  <a:gd name="T4" fmla="*/ 2 w 9"/>
                  <a:gd name="T5" fmla="*/ 33 h 67"/>
                  <a:gd name="T6" fmla="*/ 1 w 9"/>
                  <a:gd name="T7" fmla="*/ 67 h 67"/>
                  <a:gd name="T8" fmla="*/ 7 w 9"/>
                  <a:gd name="T9" fmla="*/ 34 h 67"/>
                </a:gdLst>
                <a:ahLst/>
                <a:cxnLst>
                  <a:cxn ang="0">
                    <a:pos x="T0" y="T1"/>
                  </a:cxn>
                  <a:cxn ang="0">
                    <a:pos x="T2" y="T3"/>
                  </a:cxn>
                  <a:cxn ang="0">
                    <a:pos x="T4" y="T5"/>
                  </a:cxn>
                  <a:cxn ang="0">
                    <a:pos x="T6" y="T7"/>
                  </a:cxn>
                  <a:cxn ang="0">
                    <a:pos x="T8" y="T9"/>
                  </a:cxn>
                </a:cxnLst>
                <a:rect l="0" t="0" r="r" b="b"/>
                <a:pathLst>
                  <a:path w="9" h="67">
                    <a:moveTo>
                      <a:pt x="7" y="34"/>
                    </a:moveTo>
                    <a:cubicBezTo>
                      <a:pt x="9" y="15"/>
                      <a:pt x="9" y="0"/>
                      <a:pt x="8" y="0"/>
                    </a:cubicBezTo>
                    <a:cubicBezTo>
                      <a:pt x="6" y="0"/>
                      <a:pt x="3" y="15"/>
                      <a:pt x="2" y="33"/>
                    </a:cubicBezTo>
                    <a:cubicBezTo>
                      <a:pt x="0" y="52"/>
                      <a:pt x="0" y="67"/>
                      <a:pt x="1" y="67"/>
                    </a:cubicBezTo>
                    <a:cubicBezTo>
                      <a:pt x="3" y="67"/>
                      <a:pt x="5" y="52"/>
                      <a:pt x="7" y="3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16" name="Freeform 12">
                <a:extLst>
                  <a:ext uri="{FF2B5EF4-FFF2-40B4-BE49-F238E27FC236}">
                    <a16:creationId xmlns:a16="http://schemas.microsoft.com/office/drawing/2014/main" id="{F8D5F2D1-F053-4DA5-996D-239CA1F51512}"/>
                  </a:ext>
                </a:extLst>
              </p:cNvPr>
              <p:cNvSpPr>
                <a:spLocks/>
              </p:cNvSpPr>
              <p:nvPr/>
            </p:nvSpPr>
            <p:spPr bwMode="auto">
              <a:xfrm>
                <a:off x="647700" y="2311400"/>
                <a:ext cx="34925" cy="266700"/>
              </a:xfrm>
              <a:custGeom>
                <a:avLst/>
                <a:gdLst>
                  <a:gd name="T0" fmla="*/ 7 w 9"/>
                  <a:gd name="T1" fmla="*/ 34 h 67"/>
                  <a:gd name="T2" fmla="*/ 8 w 9"/>
                  <a:gd name="T3" fmla="*/ 0 h 67"/>
                  <a:gd name="T4" fmla="*/ 2 w 9"/>
                  <a:gd name="T5" fmla="*/ 33 h 67"/>
                  <a:gd name="T6" fmla="*/ 1 w 9"/>
                  <a:gd name="T7" fmla="*/ 67 h 67"/>
                  <a:gd name="T8" fmla="*/ 7 w 9"/>
                  <a:gd name="T9" fmla="*/ 34 h 67"/>
                </a:gdLst>
                <a:ahLst/>
                <a:cxnLst>
                  <a:cxn ang="0">
                    <a:pos x="T0" y="T1"/>
                  </a:cxn>
                  <a:cxn ang="0">
                    <a:pos x="T2" y="T3"/>
                  </a:cxn>
                  <a:cxn ang="0">
                    <a:pos x="T4" y="T5"/>
                  </a:cxn>
                  <a:cxn ang="0">
                    <a:pos x="T6" y="T7"/>
                  </a:cxn>
                  <a:cxn ang="0">
                    <a:pos x="T8" y="T9"/>
                  </a:cxn>
                </a:cxnLst>
                <a:rect l="0" t="0" r="r" b="b"/>
                <a:pathLst>
                  <a:path w="9" h="67">
                    <a:moveTo>
                      <a:pt x="7" y="34"/>
                    </a:moveTo>
                    <a:cubicBezTo>
                      <a:pt x="9" y="15"/>
                      <a:pt x="9" y="0"/>
                      <a:pt x="8" y="0"/>
                    </a:cubicBezTo>
                    <a:cubicBezTo>
                      <a:pt x="6" y="0"/>
                      <a:pt x="3" y="15"/>
                      <a:pt x="2" y="33"/>
                    </a:cubicBezTo>
                    <a:cubicBezTo>
                      <a:pt x="0" y="52"/>
                      <a:pt x="0" y="67"/>
                      <a:pt x="1" y="67"/>
                    </a:cubicBezTo>
                    <a:cubicBezTo>
                      <a:pt x="3" y="67"/>
                      <a:pt x="5" y="52"/>
                      <a:pt x="7" y="3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17" name="Freeform 13">
                <a:extLst>
                  <a:ext uri="{FF2B5EF4-FFF2-40B4-BE49-F238E27FC236}">
                    <a16:creationId xmlns:a16="http://schemas.microsoft.com/office/drawing/2014/main" id="{72ECF711-6A68-485A-BBDD-3757B261588A}"/>
                  </a:ext>
                </a:extLst>
              </p:cNvPr>
              <p:cNvSpPr>
                <a:spLocks/>
              </p:cNvSpPr>
              <p:nvPr/>
            </p:nvSpPr>
            <p:spPr bwMode="auto">
              <a:xfrm>
                <a:off x="674688" y="2200274"/>
                <a:ext cx="246062" cy="119063"/>
              </a:xfrm>
              <a:custGeom>
                <a:avLst/>
                <a:gdLst>
                  <a:gd name="T0" fmla="*/ 30 w 62"/>
                  <a:gd name="T1" fmla="*/ 12 h 30"/>
                  <a:gd name="T2" fmla="*/ 1 w 62"/>
                  <a:gd name="T3" fmla="*/ 29 h 30"/>
                  <a:gd name="T4" fmla="*/ 32 w 62"/>
                  <a:gd name="T5" fmla="*/ 18 h 30"/>
                  <a:gd name="T6" fmla="*/ 62 w 62"/>
                  <a:gd name="T7" fmla="*/ 1 h 30"/>
                  <a:gd name="T8" fmla="*/ 30 w 62"/>
                  <a:gd name="T9" fmla="*/ 12 h 30"/>
                </a:gdLst>
                <a:ahLst/>
                <a:cxnLst>
                  <a:cxn ang="0">
                    <a:pos x="T0" y="T1"/>
                  </a:cxn>
                  <a:cxn ang="0">
                    <a:pos x="T2" y="T3"/>
                  </a:cxn>
                  <a:cxn ang="0">
                    <a:pos x="T4" y="T5"/>
                  </a:cxn>
                  <a:cxn ang="0">
                    <a:pos x="T6" y="T7"/>
                  </a:cxn>
                  <a:cxn ang="0">
                    <a:pos x="T8" y="T9"/>
                  </a:cxn>
                </a:cxnLst>
                <a:rect l="0" t="0" r="r" b="b"/>
                <a:pathLst>
                  <a:path w="62" h="30">
                    <a:moveTo>
                      <a:pt x="30" y="12"/>
                    </a:moveTo>
                    <a:cubicBezTo>
                      <a:pt x="13" y="20"/>
                      <a:pt x="0" y="27"/>
                      <a:pt x="1" y="29"/>
                    </a:cubicBezTo>
                    <a:cubicBezTo>
                      <a:pt x="1" y="30"/>
                      <a:pt x="16" y="25"/>
                      <a:pt x="32" y="18"/>
                    </a:cubicBezTo>
                    <a:cubicBezTo>
                      <a:pt x="49" y="10"/>
                      <a:pt x="62" y="2"/>
                      <a:pt x="62" y="1"/>
                    </a:cubicBezTo>
                    <a:cubicBezTo>
                      <a:pt x="61" y="0"/>
                      <a:pt x="47" y="5"/>
                      <a:pt x="30" y="12"/>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18" name="Freeform 14">
                <a:extLst>
                  <a:ext uri="{FF2B5EF4-FFF2-40B4-BE49-F238E27FC236}">
                    <a16:creationId xmlns:a16="http://schemas.microsoft.com/office/drawing/2014/main" id="{5313B07C-DE7D-4A7A-B9FA-1C14D5226697}"/>
                  </a:ext>
                </a:extLst>
              </p:cNvPr>
              <p:cNvSpPr>
                <a:spLocks/>
              </p:cNvSpPr>
              <p:nvPr/>
            </p:nvSpPr>
            <p:spPr bwMode="auto">
              <a:xfrm>
                <a:off x="674688" y="2200274"/>
                <a:ext cx="246062" cy="119063"/>
              </a:xfrm>
              <a:custGeom>
                <a:avLst/>
                <a:gdLst>
                  <a:gd name="T0" fmla="*/ 30 w 62"/>
                  <a:gd name="T1" fmla="*/ 12 h 30"/>
                  <a:gd name="T2" fmla="*/ 1 w 62"/>
                  <a:gd name="T3" fmla="*/ 29 h 30"/>
                  <a:gd name="T4" fmla="*/ 32 w 62"/>
                  <a:gd name="T5" fmla="*/ 18 h 30"/>
                  <a:gd name="T6" fmla="*/ 62 w 62"/>
                  <a:gd name="T7" fmla="*/ 1 h 30"/>
                  <a:gd name="T8" fmla="*/ 30 w 62"/>
                  <a:gd name="T9" fmla="*/ 12 h 30"/>
                </a:gdLst>
                <a:ahLst/>
                <a:cxnLst>
                  <a:cxn ang="0">
                    <a:pos x="T0" y="T1"/>
                  </a:cxn>
                  <a:cxn ang="0">
                    <a:pos x="T2" y="T3"/>
                  </a:cxn>
                  <a:cxn ang="0">
                    <a:pos x="T4" y="T5"/>
                  </a:cxn>
                  <a:cxn ang="0">
                    <a:pos x="T6" y="T7"/>
                  </a:cxn>
                  <a:cxn ang="0">
                    <a:pos x="T8" y="T9"/>
                  </a:cxn>
                </a:cxnLst>
                <a:rect l="0" t="0" r="r" b="b"/>
                <a:pathLst>
                  <a:path w="62" h="30">
                    <a:moveTo>
                      <a:pt x="30" y="12"/>
                    </a:moveTo>
                    <a:cubicBezTo>
                      <a:pt x="13" y="20"/>
                      <a:pt x="0" y="27"/>
                      <a:pt x="1" y="29"/>
                    </a:cubicBezTo>
                    <a:cubicBezTo>
                      <a:pt x="1" y="30"/>
                      <a:pt x="16" y="25"/>
                      <a:pt x="32" y="18"/>
                    </a:cubicBezTo>
                    <a:cubicBezTo>
                      <a:pt x="49" y="10"/>
                      <a:pt x="62" y="2"/>
                      <a:pt x="62" y="1"/>
                    </a:cubicBezTo>
                    <a:cubicBezTo>
                      <a:pt x="61" y="0"/>
                      <a:pt x="47" y="5"/>
                      <a:pt x="30" y="12"/>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19" name="Freeform 15">
                <a:extLst>
                  <a:ext uri="{FF2B5EF4-FFF2-40B4-BE49-F238E27FC236}">
                    <a16:creationId xmlns:a16="http://schemas.microsoft.com/office/drawing/2014/main" id="{18BEC6FA-2B40-46D6-92AE-77DEEF0207D5}"/>
                  </a:ext>
                </a:extLst>
              </p:cNvPr>
              <p:cNvSpPr>
                <a:spLocks/>
              </p:cNvSpPr>
              <p:nvPr/>
            </p:nvSpPr>
            <p:spPr bwMode="auto">
              <a:xfrm>
                <a:off x="460375" y="2157412"/>
                <a:ext cx="222249" cy="161925"/>
              </a:xfrm>
              <a:custGeom>
                <a:avLst/>
                <a:gdLst>
                  <a:gd name="T0" fmla="*/ 30 w 56"/>
                  <a:gd name="T1" fmla="*/ 18 h 41"/>
                  <a:gd name="T2" fmla="*/ 1 w 56"/>
                  <a:gd name="T3" fmla="*/ 1 h 41"/>
                  <a:gd name="T4" fmla="*/ 27 w 56"/>
                  <a:gd name="T5" fmla="*/ 23 h 41"/>
                  <a:gd name="T6" fmla="*/ 56 w 56"/>
                  <a:gd name="T7" fmla="*/ 40 h 41"/>
                  <a:gd name="T8" fmla="*/ 56 w 56"/>
                  <a:gd name="T9" fmla="*/ 39 h 41"/>
                  <a:gd name="T10" fmla="*/ 30 w 56"/>
                  <a:gd name="T11" fmla="*/ 18 h 41"/>
                </a:gdLst>
                <a:ahLst/>
                <a:cxnLst>
                  <a:cxn ang="0">
                    <a:pos x="T0" y="T1"/>
                  </a:cxn>
                  <a:cxn ang="0">
                    <a:pos x="T2" y="T3"/>
                  </a:cxn>
                  <a:cxn ang="0">
                    <a:pos x="T4" y="T5"/>
                  </a:cxn>
                  <a:cxn ang="0">
                    <a:pos x="T6" y="T7"/>
                  </a:cxn>
                  <a:cxn ang="0">
                    <a:pos x="T8" y="T9"/>
                  </a:cxn>
                  <a:cxn ang="0">
                    <a:pos x="T10" y="T11"/>
                  </a:cxn>
                </a:cxnLst>
                <a:rect l="0" t="0" r="r" b="b"/>
                <a:pathLst>
                  <a:path w="56" h="41">
                    <a:moveTo>
                      <a:pt x="30" y="18"/>
                    </a:moveTo>
                    <a:cubicBezTo>
                      <a:pt x="15" y="7"/>
                      <a:pt x="2" y="0"/>
                      <a:pt x="1" y="1"/>
                    </a:cubicBezTo>
                    <a:cubicBezTo>
                      <a:pt x="0" y="2"/>
                      <a:pt x="12" y="12"/>
                      <a:pt x="27" y="23"/>
                    </a:cubicBezTo>
                    <a:cubicBezTo>
                      <a:pt x="42" y="33"/>
                      <a:pt x="55" y="41"/>
                      <a:pt x="56" y="40"/>
                    </a:cubicBezTo>
                    <a:cubicBezTo>
                      <a:pt x="56" y="40"/>
                      <a:pt x="56" y="40"/>
                      <a:pt x="56" y="39"/>
                    </a:cubicBezTo>
                    <a:cubicBezTo>
                      <a:pt x="54" y="37"/>
                      <a:pt x="44" y="28"/>
                      <a:pt x="30" y="18"/>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20" name="Freeform 16">
                <a:extLst>
                  <a:ext uri="{FF2B5EF4-FFF2-40B4-BE49-F238E27FC236}">
                    <a16:creationId xmlns:a16="http://schemas.microsoft.com/office/drawing/2014/main" id="{073FE1D6-6CC8-474A-A4C2-926B0CC3FF95}"/>
                  </a:ext>
                </a:extLst>
              </p:cNvPr>
              <p:cNvSpPr>
                <a:spLocks/>
              </p:cNvSpPr>
              <p:nvPr/>
            </p:nvSpPr>
            <p:spPr bwMode="auto">
              <a:xfrm>
                <a:off x="460375" y="2157412"/>
                <a:ext cx="222249" cy="161925"/>
              </a:xfrm>
              <a:custGeom>
                <a:avLst/>
                <a:gdLst>
                  <a:gd name="T0" fmla="*/ 30 w 56"/>
                  <a:gd name="T1" fmla="*/ 18 h 41"/>
                  <a:gd name="T2" fmla="*/ 1 w 56"/>
                  <a:gd name="T3" fmla="*/ 1 h 41"/>
                  <a:gd name="T4" fmla="*/ 27 w 56"/>
                  <a:gd name="T5" fmla="*/ 23 h 41"/>
                  <a:gd name="T6" fmla="*/ 56 w 56"/>
                  <a:gd name="T7" fmla="*/ 40 h 41"/>
                  <a:gd name="T8" fmla="*/ 56 w 56"/>
                  <a:gd name="T9" fmla="*/ 39 h 41"/>
                  <a:gd name="T10" fmla="*/ 30 w 56"/>
                  <a:gd name="T11" fmla="*/ 18 h 41"/>
                </a:gdLst>
                <a:ahLst/>
                <a:cxnLst>
                  <a:cxn ang="0">
                    <a:pos x="T0" y="T1"/>
                  </a:cxn>
                  <a:cxn ang="0">
                    <a:pos x="T2" y="T3"/>
                  </a:cxn>
                  <a:cxn ang="0">
                    <a:pos x="T4" y="T5"/>
                  </a:cxn>
                  <a:cxn ang="0">
                    <a:pos x="T6" y="T7"/>
                  </a:cxn>
                  <a:cxn ang="0">
                    <a:pos x="T8" y="T9"/>
                  </a:cxn>
                  <a:cxn ang="0">
                    <a:pos x="T10" y="T11"/>
                  </a:cxn>
                </a:cxnLst>
                <a:rect l="0" t="0" r="r" b="b"/>
                <a:pathLst>
                  <a:path w="56" h="41">
                    <a:moveTo>
                      <a:pt x="30" y="18"/>
                    </a:moveTo>
                    <a:cubicBezTo>
                      <a:pt x="15" y="7"/>
                      <a:pt x="2" y="0"/>
                      <a:pt x="1" y="1"/>
                    </a:cubicBezTo>
                    <a:cubicBezTo>
                      <a:pt x="0" y="2"/>
                      <a:pt x="12" y="12"/>
                      <a:pt x="27" y="23"/>
                    </a:cubicBezTo>
                    <a:cubicBezTo>
                      <a:pt x="42" y="33"/>
                      <a:pt x="55" y="41"/>
                      <a:pt x="56" y="40"/>
                    </a:cubicBezTo>
                    <a:cubicBezTo>
                      <a:pt x="56" y="40"/>
                      <a:pt x="56" y="40"/>
                      <a:pt x="56" y="39"/>
                    </a:cubicBezTo>
                    <a:cubicBezTo>
                      <a:pt x="54" y="37"/>
                      <a:pt x="44" y="28"/>
                      <a:pt x="30" y="18"/>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21" name="Oval 620">
                <a:extLst>
                  <a:ext uri="{FF2B5EF4-FFF2-40B4-BE49-F238E27FC236}">
                    <a16:creationId xmlns:a16="http://schemas.microsoft.com/office/drawing/2014/main" id="{C798FFE5-0CBF-46AA-BBC7-B4D763179D71}"/>
                  </a:ext>
                </a:extLst>
              </p:cNvPr>
              <p:cNvSpPr>
                <a:spLocks noChangeArrowheads="1"/>
              </p:cNvSpPr>
              <p:nvPr/>
            </p:nvSpPr>
            <p:spPr bwMode="auto">
              <a:xfrm>
                <a:off x="666750" y="2300287"/>
                <a:ext cx="23813" cy="23813"/>
              </a:xfrm>
              <a:prstGeom prst="ellipse">
                <a:avLst/>
              </a:pr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22" name="Oval 621">
                <a:extLst>
                  <a:ext uri="{FF2B5EF4-FFF2-40B4-BE49-F238E27FC236}">
                    <a16:creationId xmlns:a16="http://schemas.microsoft.com/office/drawing/2014/main" id="{94DB1D9A-F3A4-46DF-A49F-A83881E6B73B}"/>
                  </a:ext>
                </a:extLst>
              </p:cNvPr>
              <p:cNvSpPr>
                <a:spLocks noChangeArrowheads="1"/>
              </p:cNvSpPr>
              <p:nvPr/>
            </p:nvSpPr>
            <p:spPr bwMode="auto">
              <a:xfrm>
                <a:off x="666750" y="2300287"/>
                <a:ext cx="23813" cy="23813"/>
              </a:xfrm>
              <a:prstGeom prst="ellipse">
                <a:avLst/>
              </a:pr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23" name="Oval 622">
                <a:extLst>
                  <a:ext uri="{FF2B5EF4-FFF2-40B4-BE49-F238E27FC236}">
                    <a16:creationId xmlns:a16="http://schemas.microsoft.com/office/drawing/2014/main" id="{70F562E7-2365-4445-8A6E-AD5485C6877D}"/>
                  </a:ext>
                </a:extLst>
              </p:cNvPr>
              <p:cNvSpPr>
                <a:spLocks noChangeArrowheads="1"/>
              </p:cNvSpPr>
              <p:nvPr/>
            </p:nvSpPr>
            <p:spPr bwMode="auto">
              <a:xfrm>
                <a:off x="666750" y="2300287"/>
                <a:ext cx="23813" cy="23813"/>
              </a:xfrm>
              <a:prstGeom prst="ellipse">
                <a:avLst/>
              </a:pr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24" name="Oval 623">
                <a:extLst>
                  <a:ext uri="{FF2B5EF4-FFF2-40B4-BE49-F238E27FC236}">
                    <a16:creationId xmlns:a16="http://schemas.microsoft.com/office/drawing/2014/main" id="{8B5B033D-B2DE-46F4-9635-1FBF1370D6A5}"/>
                  </a:ext>
                </a:extLst>
              </p:cNvPr>
              <p:cNvSpPr>
                <a:spLocks noChangeArrowheads="1"/>
              </p:cNvSpPr>
              <p:nvPr/>
            </p:nvSpPr>
            <p:spPr bwMode="auto">
              <a:xfrm>
                <a:off x="666750" y="2300287"/>
                <a:ext cx="23813" cy="23813"/>
              </a:xfrm>
              <a:prstGeom prst="ellipse">
                <a:avLst/>
              </a:pr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25" name="Freeform 22">
                <a:extLst>
                  <a:ext uri="{FF2B5EF4-FFF2-40B4-BE49-F238E27FC236}">
                    <a16:creationId xmlns:a16="http://schemas.microsoft.com/office/drawing/2014/main" id="{18981567-C1A3-4695-AE64-0AF440DB39A6}"/>
                  </a:ext>
                </a:extLst>
              </p:cNvPr>
              <p:cNvSpPr>
                <a:spLocks/>
              </p:cNvSpPr>
              <p:nvPr/>
            </p:nvSpPr>
            <p:spPr bwMode="auto">
              <a:xfrm>
                <a:off x="1020762" y="2366963"/>
                <a:ext cx="34925" cy="608013"/>
              </a:xfrm>
              <a:custGeom>
                <a:avLst/>
                <a:gdLst>
                  <a:gd name="T0" fmla="*/ 5 w 9"/>
                  <a:gd name="T1" fmla="*/ 1 h 153"/>
                  <a:gd name="T2" fmla="*/ 2 w 9"/>
                  <a:gd name="T3" fmla="*/ 0 h 153"/>
                  <a:gd name="T4" fmla="*/ 0 w 9"/>
                  <a:gd name="T5" fmla="*/ 150 h 153"/>
                  <a:gd name="T6" fmla="*/ 9 w 9"/>
                  <a:gd name="T7" fmla="*/ 150 h 153"/>
                  <a:gd name="T8" fmla="*/ 7 w 9"/>
                  <a:gd name="T9" fmla="*/ 0 h 153"/>
                  <a:gd name="T10" fmla="*/ 5 w 9"/>
                  <a:gd name="T11" fmla="*/ 1 h 153"/>
                </a:gdLst>
                <a:ahLst/>
                <a:cxnLst>
                  <a:cxn ang="0">
                    <a:pos x="T0" y="T1"/>
                  </a:cxn>
                  <a:cxn ang="0">
                    <a:pos x="T2" y="T3"/>
                  </a:cxn>
                  <a:cxn ang="0">
                    <a:pos x="T4" y="T5"/>
                  </a:cxn>
                  <a:cxn ang="0">
                    <a:pos x="T6" y="T7"/>
                  </a:cxn>
                  <a:cxn ang="0">
                    <a:pos x="T8" y="T9"/>
                  </a:cxn>
                  <a:cxn ang="0">
                    <a:pos x="T10" y="T11"/>
                  </a:cxn>
                </a:cxnLst>
                <a:rect l="0" t="0" r="r" b="b"/>
                <a:pathLst>
                  <a:path w="9" h="153">
                    <a:moveTo>
                      <a:pt x="5" y="1"/>
                    </a:moveTo>
                    <a:cubicBezTo>
                      <a:pt x="4" y="1"/>
                      <a:pt x="3" y="1"/>
                      <a:pt x="2" y="0"/>
                    </a:cubicBezTo>
                    <a:cubicBezTo>
                      <a:pt x="2" y="0"/>
                      <a:pt x="0" y="147"/>
                      <a:pt x="0" y="150"/>
                    </a:cubicBezTo>
                    <a:cubicBezTo>
                      <a:pt x="0" y="153"/>
                      <a:pt x="9" y="151"/>
                      <a:pt x="9" y="150"/>
                    </a:cubicBezTo>
                    <a:cubicBezTo>
                      <a:pt x="9" y="148"/>
                      <a:pt x="7" y="0"/>
                      <a:pt x="7" y="0"/>
                    </a:cubicBezTo>
                    <a:cubicBezTo>
                      <a:pt x="7" y="1"/>
                      <a:pt x="6" y="1"/>
                      <a:pt x="5" y="1"/>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26" name="Freeform 23">
                <a:extLst>
                  <a:ext uri="{FF2B5EF4-FFF2-40B4-BE49-F238E27FC236}">
                    <a16:creationId xmlns:a16="http://schemas.microsoft.com/office/drawing/2014/main" id="{5D1802E0-D99C-477E-AAB7-E039F909B359}"/>
                  </a:ext>
                </a:extLst>
              </p:cNvPr>
              <p:cNvSpPr>
                <a:spLocks/>
              </p:cNvSpPr>
              <p:nvPr/>
            </p:nvSpPr>
            <p:spPr bwMode="auto">
              <a:xfrm>
                <a:off x="1020762" y="2366963"/>
                <a:ext cx="34925" cy="608013"/>
              </a:xfrm>
              <a:custGeom>
                <a:avLst/>
                <a:gdLst>
                  <a:gd name="T0" fmla="*/ 5 w 9"/>
                  <a:gd name="T1" fmla="*/ 1 h 153"/>
                  <a:gd name="T2" fmla="*/ 2 w 9"/>
                  <a:gd name="T3" fmla="*/ 0 h 153"/>
                  <a:gd name="T4" fmla="*/ 0 w 9"/>
                  <a:gd name="T5" fmla="*/ 150 h 153"/>
                  <a:gd name="T6" fmla="*/ 9 w 9"/>
                  <a:gd name="T7" fmla="*/ 150 h 153"/>
                  <a:gd name="T8" fmla="*/ 7 w 9"/>
                  <a:gd name="T9" fmla="*/ 0 h 153"/>
                  <a:gd name="T10" fmla="*/ 5 w 9"/>
                  <a:gd name="T11" fmla="*/ 1 h 153"/>
                </a:gdLst>
                <a:ahLst/>
                <a:cxnLst>
                  <a:cxn ang="0">
                    <a:pos x="T0" y="T1"/>
                  </a:cxn>
                  <a:cxn ang="0">
                    <a:pos x="T2" y="T3"/>
                  </a:cxn>
                  <a:cxn ang="0">
                    <a:pos x="T4" y="T5"/>
                  </a:cxn>
                  <a:cxn ang="0">
                    <a:pos x="T6" y="T7"/>
                  </a:cxn>
                  <a:cxn ang="0">
                    <a:pos x="T8" y="T9"/>
                  </a:cxn>
                  <a:cxn ang="0">
                    <a:pos x="T10" y="T11"/>
                  </a:cxn>
                </a:cxnLst>
                <a:rect l="0" t="0" r="r" b="b"/>
                <a:pathLst>
                  <a:path w="9" h="153">
                    <a:moveTo>
                      <a:pt x="5" y="1"/>
                    </a:moveTo>
                    <a:cubicBezTo>
                      <a:pt x="4" y="1"/>
                      <a:pt x="3" y="1"/>
                      <a:pt x="2" y="0"/>
                    </a:cubicBezTo>
                    <a:cubicBezTo>
                      <a:pt x="2" y="0"/>
                      <a:pt x="0" y="147"/>
                      <a:pt x="0" y="150"/>
                    </a:cubicBezTo>
                    <a:cubicBezTo>
                      <a:pt x="0" y="153"/>
                      <a:pt x="9" y="151"/>
                      <a:pt x="9" y="150"/>
                    </a:cubicBezTo>
                    <a:cubicBezTo>
                      <a:pt x="9" y="148"/>
                      <a:pt x="7" y="0"/>
                      <a:pt x="7" y="0"/>
                    </a:cubicBezTo>
                    <a:cubicBezTo>
                      <a:pt x="7" y="1"/>
                      <a:pt x="6" y="1"/>
                      <a:pt x="5" y="1"/>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27" name="Freeform 24">
                <a:extLst>
                  <a:ext uri="{FF2B5EF4-FFF2-40B4-BE49-F238E27FC236}">
                    <a16:creationId xmlns:a16="http://schemas.microsoft.com/office/drawing/2014/main" id="{7A3D7815-52BE-4AAE-9F88-9FFD6FA9A8D5}"/>
                  </a:ext>
                </a:extLst>
              </p:cNvPr>
              <p:cNvSpPr>
                <a:spLocks/>
              </p:cNvSpPr>
              <p:nvPr/>
            </p:nvSpPr>
            <p:spPr bwMode="auto">
              <a:xfrm>
                <a:off x="1020762" y="2366963"/>
                <a:ext cx="34925" cy="608013"/>
              </a:xfrm>
              <a:custGeom>
                <a:avLst/>
                <a:gdLst>
                  <a:gd name="T0" fmla="*/ 5 w 9"/>
                  <a:gd name="T1" fmla="*/ 1 h 153"/>
                  <a:gd name="T2" fmla="*/ 2 w 9"/>
                  <a:gd name="T3" fmla="*/ 0 h 153"/>
                  <a:gd name="T4" fmla="*/ 0 w 9"/>
                  <a:gd name="T5" fmla="*/ 150 h 153"/>
                  <a:gd name="T6" fmla="*/ 9 w 9"/>
                  <a:gd name="T7" fmla="*/ 150 h 153"/>
                  <a:gd name="T8" fmla="*/ 7 w 9"/>
                  <a:gd name="T9" fmla="*/ 0 h 153"/>
                  <a:gd name="T10" fmla="*/ 5 w 9"/>
                  <a:gd name="T11" fmla="*/ 1 h 153"/>
                </a:gdLst>
                <a:ahLst/>
                <a:cxnLst>
                  <a:cxn ang="0">
                    <a:pos x="T0" y="T1"/>
                  </a:cxn>
                  <a:cxn ang="0">
                    <a:pos x="T2" y="T3"/>
                  </a:cxn>
                  <a:cxn ang="0">
                    <a:pos x="T4" y="T5"/>
                  </a:cxn>
                  <a:cxn ang="0">
                    <a:pos x="T6" y="T7"/>
                  </a:cxn>
                  <a:cxn ang="0">
                    <a:pos x="T8" y="T9"/>
                  </a:cxn>
                  <a:cxn ang="0">
                    <a:pos x="T10" y="T11"/>
                  </a:cxn>
                </a:cxnLst>
                <a:rect l="0" t="0" r="r" b="b"/>
                <a:pathLst>
                  <a:path w="9" h="153">
                    <a:moveTo>
                      <a:pt x="5" y="1"/>
                    </a:moveTo>
                    <a:cubicBezTo>
                      <a:pt x="4" y="1"/>
                      <a:pt x="3" y="1"/>
                      <a:pt x="2" y="0"/>
                    </a:cubicBezTo>
                    <a:cubicBezTo>
                      <a:pt x="2" y="0"/>
                      <a:pt x="0" y="147"/>
                      <a:pt x="0" y="150"/>
                    </a:cubicBezTo>
                    <a:cubicBezTo>
                      <a:pt x="0" y="153"/>
                      <a:pt x="9" y="151"/>
                      <a:pt x="9" y="150"/>
                    </a:cubicBezTo>
                    <a:cubicBezTo>
                      <a:pt x="9" y="148"/>
                      <a:pt x="7" y="0"/>
                      <a:pt x="7" y="0"/>
                    </a:cubicBezTo>
                    <a:cubicBezTo>
                      <a:pt x="7" y="1"/>
                      <a:pt x="6" y="1"/>
                      <a:pt x="5" y="1"/>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28" name="Freeform 25">
                <a:extLst>
                  <a:ext uri="{FF2B5EF4-FFF2-40B4-BE49-F238E27FC236}">
                    <a16:creationId xmlns:a16="http://schemas.microsoft.com/office/drawing/2014/main" id="{90641385-0C3C-4467-A571-8F079EC01C50}"/>
                  </a:ext>
                </a:extLst>
              </p:cNvPr>
              <p:cNvSpPr>
                <a:spLocks/>
              </p:cNvSpPr>
              <p:nvPr/>
            </p:nvSpPr>
            <p:spPr bwMode="auto">
              <a:xfrm>
                <a:off x="1020762" y="2366963"/>
                <a:ext cx="34925" cy="608013"/>
              </a:xfrm>
              <a:custGeom>
                <a:avLst/>
                <a:gdLst>
                  <a:gd name="T0" fmla="*/ 5 w 9"/>
                  <a:gd name="T1" fmla="*/ 1 h 153"/>
                  <a:gd name="T2" fmla="*/ 2 w 9"/>
                  <a:gd name="T3" fmla="*/ 0 h 153"/>
                  <a:gd name="T4" fmla="*/ 0 w 9"/>
                  <a:gd name="T5" fmla="*/ 150 h 153"/>
                  <a:gd name="T6" fmla="*/ 9 w 9"/>
                  <a:gd name="T7" fmla="*/ 150 h 153"/>
                  <a:gd name="T8" fmla="*/ 7 w 9"/>
                  <a:gd name="T9" fmla="*/ 0 h 153"/>
                  <a:gd name="T10" fmla="*/ 5 w 9"/>
                  <a:gd name="T11" fmla="*/ 1 h 153"/>
                </a:gdLst>
                <a:ahLst/>
                <a:cxnLst>
                  <a:cxn ang="0">
                    <a:pos x="T0" y="T1"/>
                  </a:cxn>
                  <a:cxn ang="0">
                    <a:pos x="T2" y="T3"/>
                  </a:cxn>
                  <a:cxn ang="0">
                    <a:pos x="T4" y="T5"/>
                  </a:cxn>
                  <a:cxn ang="0">
                    <a:pos x="T6" y="T7"/>
                  </a:cxn>
                  <a:cxn ang="0">
                    <a:pos x="T8" y="T9"/>
                  </a:cxn>
                  <a:cxn ang="0">
                    <a:pos x="T10" y="T11"/>
                  </a:cxn>
                </a:cxnLst>
                <a:rect l="0" t="0" r="r" b="b"/>
                <a:pathLst>
                  <a:path w="9" h="153">
                    <a:moveTo>
                      <a:pt x="5" y="1"/>
                    </a:moveTo>
                    <a:cubicBezTo>
                      <a:pt x="4" y="1"/>
                      <a:pt x="3" y="1"/>
                      <a:pt x="2" y="0"/>
                    </a:cubicBezTo>
                    <a:cubicBezTo>
                      <a:pt x="2" y="0"/>
                      <a:pt x="0" y="147"/>
                      <a:pt x="0" y="150"/>
                    </a:cubicBezTo>
                    <a:cubicBezTo>
                      <a:pt x="0" y="153"/>
                      <a:pt x="9" y="151"/>
                      <a:pt x="9" y="150"/>
                    </a:cubicBezTo>
                    <a:cubicBezTo>
                      <a:pt x="9" y="148"/>
                      <a:pt x="7" y="0"/>
                      <a:pt x="7" y="0"/>
                    </a:cubicBezTo>
                    <a:cubicBezTo>
                      <a:pt x="7" y="1"/>
                      <a:pt x="6" y="1"/>
                      <a:pt x="5" y="1"/>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29" name="Freeform 27">
                <a:extLst>
                  <a:ext uri="{FF2B5EF4-FFF2-40B4-BE49-F238E27FC236}">
                    <a16:creationId xmlns:a16="http://schemas.microsoft.com/office/drawing/2014/main" id="{549B4187-F245-4658-8511-3E97D1AEA784}"/>
                  </a:ext>
                </a:extLst>
              </p:cNvPr>
              <p:cNvSpPr>
                <a:spLocks/>
              </p:cNvSpPr>
              <p:nvPr/>
            </p:nvSpPr>
            <p:spPr bwMode="auto">
              <a:xfrm>
                <a:off x="1036637" y="2359025"/>
                <a:ext cx="369887" cy="150813"/>
              </a:xfrm>
              <a:custGeom>
                <a:avLst/>
                <a:gdLst>
                  <a:gd name="T0" fmla="*/ 48 w 93"/>
                  <a:gd name="T1" fmla="*/ 15 h 38"/>
                  <a:gd name="T2" fmla="*/ 1 w 93"/>
                  <a:gd name="T3" fmla="*/ 2 h 38"/>
                  <a:gd name="T4" fmla="*/ 45 w 93"/>
                  <a:gd name="T5" fmla="*/ 23 h 38"/>
                  <a:gd name="T6" fmla="*/ 92 w 93"/>
                  <a:gd name="T7" fmla="*/ 36 h 38"/>
                  <a:gd name="T8" fmla="*/ 48 w 93"/>
                  <a:gd name="T9" fmla="*/ 15 h 38"/>
                </a:gdLst>
                <a:ahLst/>
                <a:cxnLst>
                  <a:cxn ang="0">
                    <a:pos x="T0" y="T1"/>
                  </a:cxn>
                  <a:cxn ang="0">
                    <a:pos x="T2" y="T3"/>
                  </a:cxn>
                  <a:cxn ang="0">
                    <a:pos x="T4" y="T5"/>
                  </a:cxn>
                  <a:cxn ang="0">
                    <a:pos x="T6" y="T7"/>
                  </a:cxn>
                  <a:cxn ang="0">
                    <a:pos x="T8" y="T9"/>
                  </a:cxn>
                </a:cxnLst>
                <a:rect l="0" t="0" r="r" b="b"/>
                <a:pathLst>
                  <a:path w="93" h="38">
                    <a:moveTo>
                      <a:pt x="48" y="15"/>
                    </a:moveTo>
                    <a:cubicBezTo>
                      <a:pt x="23" y="6"/>
                      <a:pt x="2" y="0"/>
                      <a:pt x="1" y="2"/>
                    </a:cubicBezTo>
                    <a:cubicBezTo>
                      <a:pt x="0" y="4"/>
                      <a:pt x="20" y="13"/>
                      <a:pt x="45" y="23"/>
                    </a:cubicBezTo>
                    <a:cubicBezTo>
                      <a:pt x="70" y="32"/>
                      <a:pt x="91" y="38"/>
                      <a:pt x="92" y="36"/>
                    </a:cubicBezTo>
                    <a:cubicBezTo>
                      <a:pt x="93" y="34"/>
                      <a:pt x="73" y="24"/>
                      <a:pt x="48" y="15"/>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30" name="Freeform 28">
                <a:extLst>
                  <a:ext uri="{FF2B5EF4-FFF2-40B4-BE49-F238E27FC236}">
                    <a16:creationId xmlns:a16="http://schemas.microsoft.com/office/drawing/2014/main" id="{951028A5-E11B-4561-B80F-35FE9E947975}"/>
                  </a:ext>
                </a:extLst>
              </p:cNvPr>
              <p:cNvSpPr>
                <a:spLocks/>
              </p:cNvSpPr>
              <p:nvPr/>
            </p:nvSpPr>
            <p:spPr bwMode="auto">
              <a:xfrm>
                <a:off x="1036637" y="2359025"/>
                <a:ext cx="369887" cy="150813"/>
              </a:xfrm>
              <a:custGeom>
                <a:avLst/>
                <a:gdLst>
                  <a:gd name="T0" fmla="*/ 48 w 93"/>
                  <a:gd name="T1" fmla="*/ 15 h 38"/>
                  <a:gd name="T2" fmla="*/ 1 w 93"/>
                  <a:gd name="T3" fmla="*/ 2 h 38"/>
                  <a:gd name="T4" fmla="*/ 45 w 93"/>
                  <a:gd name="T5" fmla="*/ 23 h 38"/>
                  <a:gd name="T6" fmla="*/ 92 w 93"/>
                  <a:gd name="T7" fmla="*/ 36 h 38"/>
                  <a:gd name="T8" fmla="*/ 48 w 93"/>
                  <a:gd name="T9" fmla="*/ 15 h 38"/>
                </a:gdLst>
                <a:ahLst/>
                <a:cxnLst>
                  <a:cxn ang="0">
                    <a:pos x="T0" y="T1"/>
                  </a:cxn>
                  <a:cxn ang="0">
                    <a:pos x="T2" y="T3"/>
                  </a:cxn>
                  <a:cxn ang="0">
                    <a:pos x="T4" y="T5"/>
                  </a:cxn>
                  <a:cxn ang="0">
                    <a:pos x="T6" y="T7"/>
                  </a:cxn>
                  <a:cxn ang="0">
                    <a:pos x="T8" y="T9"/>
                  </a:cxn>
                </a:cxnLst>
                <a:rect l="0" t="0" r="r" b="b"/>
                <a:pathLst>
                  <a:path w="93" h="38">
                    <a:moveTo>
                      <a:pt x="48" y="15"/>
                    </a:moveTo>
                    <a:cubicBezTo>
                      <a:pt x="23" y="6"/>
                      <a:pt x="2" y="0"/>
                      <a:pt x="1" y="2"/>
                    </a:cubicBezTo>
                    <a:cubicBezTo>
                      <a:pt x="0" y="4"/>
                      <a:pt x="20" y="13"/>
                      <a:pt x="45" y="23"/>
                    </a:cubicBezTo>
                    <a:cubicBezTo>
                      <a:pt x="70" y="32"/>
                      <a:pt x="91" y="38"/>
                      <a:pt x="92" y="36"/>
                    </a:cubicBezTo>
                    <a:cubicBezTo>
                      <a:pt x="93" y="34"/>
                      <a:pt x="73" y="24"/>
                      <a:pt x="48" y="15"/>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31" name="Freeform 29">
                <a:extLst>
                  <a:ext uri="{FF2B5EF4-FFF2-40B4-BE49-F238E27FC236}">
                    <a16:creationId xmlns:a16="http://schemas.microsoft.com/office/drawing/2014/main" id="{04BA9CD6-66ED-47B4-9C49-141BC713DD2C}"/>
                  </a:ext>
                </a:extLst>
              </p:cNvPr>
              <p:cNvSpPr>
                <a:spLocks/>
              </p:cNvSpPr>
              <p:nvPr/>
            </p:nvSpPr>
            <p:spPr bwMode="auto">
              <a:xfrm>
                <a:off x="968374" y="1982788"/>
                <a:ext cx="84138" cy="384175"/>
              </a:xfrm>
              <a:custGeom>
                <a:avLst/>
                <a:gdLst>
                  <a:gd name="T0" fmla="*/ 7 w 21"/>
                  <a:gd name="T1" fmla="*/ 50 h 97"/>
                  <a:gd name="T2" fmla="*/ 19 w 21"/>
                  <a:gd name="T3" fmla="*/ 97 h 97"/>
                  <a:gd name="T4" fmla="*/ 15 w 21"/>
                  <a:gd name="T5" fmla="*/ 48 h 97"/>
                  <a:gd name="T6" fmla="*/ 2 w 21"/>
                  <a:gd name="T7" fmla="*/ 1 h 97"/>
                  <a:gd name="T8" fmla="*/ 7 w 21"/>
                  <a:gd name="T9" fmla="*/ 50 h 97"/>
                </a:gdLst>
                <a:ahLst/>
                <a:cxnLst>
                  <a:cxn ang="0">
                    <a:pos x="T0" y="T1"/>
                  </a:cxn>
                  <a:cxn ang="0">
                    <a:pos x="T2" y="T3"/>
                  </a:cxn>
                  <a:cxn ang="0">
                    <a:pos x="T4" y="T5"/>
                  </a:cxn>
                  <a:cxn ang="0">
                    <a:pos x="T6" y="T7"/>
                  </a:cxn>
                  <a:cxn ang="0">
                    <a:pos x="T8" y="T9"/>
                  </a:cxn>
                </a:cxnLst>
                <a:rect l="0" t="0" r="r" b="b"/>
                <a:pathLst>
                  <a:path w="21" h="97">
                    <a:moveTo>
                      <a:pt x="7" y="50"/>
                    </a:moveTo>
                    <a:cubicBezTo>
                      <a:pt x="11" y="76"/>
                      <a:pt x="16" y="97"/>
                      <a:pt x="19" y="97"/>
                    </a:cubicBezTo>
                    <a:cubicBezTo>
                      <a:pt x="21" y="96"/>
                      <a:pt x="19" y="75"/>
                      <a:pt x="15" y="48"/>
                    </a:cubicBezTo>
                    <a:cubicBezTo>
                      <a:pt x="10" y="22"/>
                      <a:pt x="5" y="0"/>
                      <a:pt x="2" y="1"/>
                    </a:cubicBezTo>
                    <a:cubicBezTo>
                      <a:pt x="0" y="1"/>
                      <a:pt x="2" y="23"/>
                      <a:pt x="7" y="5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32" name="Freeform 30">
                <a:extLst>
                  <a:ext uri="{FF2B5EF4-FFF2-40B4-BE49-F238E27FC236}">
                    <a16:creationId xmlns:a16="http://schemas.microsoft.com/office/drawing/2014/main" id="{F1281B0D-39DF-42F4-9166-E31786908F32}"/>
                  </a:ext>
                </a:extLst>
              </p:cNvPr>
              <p:cNvSpPr>
                <a:spLocks/>
              </p:cNvSpPr>
              <p:nvPr/>
            </p:nvSpPr>
            <p:spPr bwMode="auto">
              <a:xfrm>
                <a:off x="968374" y="1982788"/>
                <a:ext cx="84138" cy="384175"/>
              </a:xfrm>
              <a:custGeom>
                <a:avLst/>
                <a:gdLst>
                  <a:gd name="T0" fmla="*/ 7 w 21"/>
                  <a:gd name="T1" fmla="*/ 50 h 97"/>
                  <a:gd name="T2" fmla="*/ 19 w 21"/>
                  <a:gd name="T3" fmla="*/ 97 h 97"/>
                  <a:gd name="T4" fmla="*/ 15 w 21"/>
                  <a:gd name="T5" fmla="*/ 48 h 97"/>
                  <a:gd name="T6" fmla="*/ 2 w 21"/>
                  <a:gd name="T7" fmla="*/ 1 h 97"/>
                  <a:gd name="T8" fmla="*/ 7 w 21"/>
                  <a:gd name="T9" fmla="*/ 50 h 97"/>
                </a:gdLst>
                <a:ahLst/>
                <a:cxnLst>
                  <a:cxn ang="0">
                    <a:pos x="T0" y="T1"/>
                  </a:cxn>
                  <a:cxn ang="0">
                    <a:pos x="T2" y="T3"/>
                  </a:cxn>
                  <a:cxn ang="0">
                    <a:pos x="T4" y="T5"/>
                  </a:cxn>
                  <a:cxn ang="0">
                    <a:pos x="T6" y="T7"/>
                  </a:cxn>
                  <a:cxn ang="0">
                    <a:pos x="T8" y="T9"/>
                  </a:cxn>
                </a:cxnLst>
                <a:rect l="0" t="0" r="r" b="b"/>
                <a:pathLst>
                  <a:path w="21" h="97">
                    <a:moveTo>
                      <a:pt x="7" y="50"/>
                    </a:moveTo>
                    <a:cubicBezTo>
                      <a:pt x="11" y="76"/>
                      <a:pt x="16" y="97"/>
                      <a:pt x="19" y="97"/>
                    </a:cubicBezTo>
                    <a:cubicBezTo>
                      <a:pt x="21" y="96"/>
                      <a:pt x="19" y="75"/>
                      <a:pt x="15" y="48"/>
                    </a:cubicBezTo>
                    <a:cubicBezTo>
                      <a:pt x="10" y="22"/>
                      <a:pt x="5" y="0"/>
                      <a:pt x="2" y="1"/>
                    </a:cubicBezTo>
                    <a:cubicBezTo>
                      <a:pt x="0" y="1"/>
                      <a:pt x="2" y="23"/>
                      <a:pt x="7" y="5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33" name="Freeform 31">
                <a:extLst>
                  <a:ext uri="{FF2B5EF4-FFF2-40B4-BE49-F238E27FC236}">
                    <a16:creationId xmlns:a16="http://schemas.microsoft.com/office/drawing/2014/main" id="{EAB9C680-3F15-4CF3-98AF-5C89F7EA2EA0}"/>
                  </a:ext>
                </a:extLst>
              </p:cNvPr>
              <p:cNvSpPr>
                <a:spLocks/>
              </p:cNvSpPr>
              <p:nvPr/>
            </p:nvSpPr>
            <p:spPr bwMode="auto">
              <a:xfrm>
                <a:off x="742950" y="2359025"/>
                <a:ext cx="304800" cy="254000"/>
              </a:xfrm>
              <a:custGeom>
                <a:avLst/>
                <a:gdLst>
                  <a:gd name="T0" fmla="*/ 36 w 77"/>
                  <a:gd name="T1" fmla="*/ 28 h 64"/>
                  <a:gd name="T2" fmla="*/ 1 w 77"/>
                  <a:gd name="T3" fmla="*/ 63 h 64"/>
                  <a:gd name="T4" fmla="*/ 41 w 77"/>
                  <a:gd name="T5" fmla="*/ 35 h 64"/>
                  <a:gd name="T6" fmla="*/ 76 w 77"/>
                  <a:gd name="T7" fmla="*/ 1 h 64"/>
                  <a:gd name="T8" fmla="*/ 75 w 77"/>
                  <a:gd name="T9" fmla="*/ 0 h 64"/>
                  <a:gd name="T10" fmla="*/ 36 w 77"/>
                  <a:gd name="T11" fmla="*/ 28 h 64"/>
                </a:gdLst>
                <a:ahLst/>
                <a:cxnLst>
                  <a:cxn ang="0">
                    <a:pos x="T0" y="T1"/>
                  </a:cxn>
                  <a:cxn ang="0">
                    <a:pos x="T2" y="T3"/>
                  </a:cxn>
                  <a:cxn ang="0">
                    <a:pos x="T4" y="T5"/>
                  </a:cxn>
                  <a:cxn ang="0">
                    <a:pos x="T6" y="T7"/>
                  </a:cxn>
                  <a:cxn ang="0">
                    <a:pos x="T8" y="T9"/>
                  </a:cxn>
                  <a:cxn ang="0">
                    <a:pos x="T10" y="T11"/>
                  </a:cxn>
                </a:cxnLst>
                <a:rect l="0" t="0" r="r" b="b"/>
                <a:pathLst>
                  <a:path w="77" h="64">
                    <a:moveTo>
                      <a:pt x="36" y="28"/>
                    </a:moveTo>
                    <a:cubicBezTo>
                      <a:pt x="15" y="46"/>
                      <a:pt x="0" y="61"/>
                      <a:pt x="1" y="63"/>
                    </a:cubicBezTo>
                    <a:cubicBezTo>
                      <a:pt x="2" y="64"/>
                      <a:pt x="20" y="52"/>
                      <a:pt x="41" y="35"/>
                    </a:cubicBezTo>
                    <a:cubicBezTo>
                      <a:pt x="62" y="18"/>
                      <a:pt x="77" y="2"/>
                      <a:pt x="76" y="1"/>
                    </a:cubicBezTo>
                    <a:cubicBezTo>
                      <a:pt x="76" y="0"/>
                      <a:pt x="76" y="0"/>
                      <a:pt x="75" y="0"/>
                    </a:cubicBezTo>
                    <a:cubicBezTo>
                      <a:pt x="71" y="1"/>
                      <a:pt x="55" y="13"/>
                      <a:pt x="36" y="28"/>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34" name="Freeform 32">
                <a:extLst>
                  <a:ext uri="{FF2B5EF4-FFF2-40B4-BE49-F238E27FC236}">
                    <a16:creationId xmlns:a16="http://schemas.microsoft.com/office/drawing/2014/main" id="{DC8DB5F1-C08B-4BC5-BDB6-A7C52BA5F632}"/>
                  </a:ext>
                </a:extLst>
              </p:cNvPr>
              <p:cNvSpPr>
                <a:spLocks/>
              </p:cNvSpPr>
              <p:nvPr/>
            </p:nvSpPr>
            <p:spPr bwMode="auto">
              <a:xfrm>
                <a:off x="742950" y="2359025"/>
                <a:ext cx="304800" cy="254000"/>
              </a:xfrm>
              <a:custGeom>
                <a:avLst/>
                <a:gdLst>
                  <a:gd name="T0" fmla="*/ 36 w 77"/>
                  <a:gd name="T1" fmla="*/ 28 h 64"/>
                  <a:gd name="T2" fmla="*/ 1 w 77"/>
                  <a:gd name="T3" fmla="*/ 63 h 64"/>
                  <a:gd name="T4" fmla="*/ 41 w 77"/>
                  <a:gd name="T5" fmla="*/ 35 h 64"/>
                  <a:gd name="T6" fmla="*/ 76 w 77"/>
                  <a:gd name="T7" fmla="*/ 1 h 64"/>
                  <a:gd name="T8" fmla="*/ 75 w 77"/>
                  <a:gd name="T9" fmla="*/ 0 h 64"/>
                  <a:gd name="T10" fmla="*/ 36 w 77"/>
                  <a:gd name="T11" fmla="*/ 28 h 64"/>
                </a:gdLst>
                <a:ahLst/>
                <a:cxnLst>
                  <a:cxn ang="0">
                    <a:pos x="T0" y="T1"/>
                  </a:cxn>
                  <a:cxn ang="0">
                    <a:pos x="T2" y="T3"/>
                  </a:cxn>
                  <a:cxn ang="0">
                    <a:pos x="T4" y="T5"/>
                  </a:cxn>
                  <a:cxn ang="0">
                    <a:pos x="T6" y="T7"/>
                  </a:cxn>
                  <a:cxn ang="0">
                    <a:pos x="T8" y="T9"/>
                  </a:cxn>
                  <a:cxn ang="0">
                    <a:pos x="T10" y="T11"/>
                  </a:cxn>
                </a:cxnLst>
                <a:rect l="0" t="0" r="r" b="b"/>
                <a:pathLst>
                  <a:path w="77" h="64">
                    <a:moveTo>
                      <a:pt x="36" y="28"/>
                    </a:moveTo>
                    <a:cubicBezTo>
                      <a:pt x="15" y="46"/>
                      <a:pt x="0" y="61"/>
                      <a:pt x="1" y="63"/>
                    </a:cubicBezTo>
                    <a:cubicBezTo>
                      <a:pt x="2" y="64"/>
                      <a:pt x="20" y="52"/>
                      <a:pt x="41" y="35"/>
                    </a:cubicBezTo>
                    <a:cubicBezTo>
                      <a:pt x="62" y="18"/>
                      <a:pt x="77" y="2"/>
                      <a:pt x="76" y="1"/>
                    </a:cubicBezTo>
                    <a:cubicBezTo>
                      <a:pt x="76" y="0"/>
                      <a:pt x="76" y="0"/>
                      <a:pt x="75" y="0"/>
                    </a:cubicBezTo>
                    <a:cubicBezTo>
                      <a:pt x="71" y="1"/>
                      <a:pt x="55" y="13"/>
                      <a:pt x="36" y="28"/>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35" name="Freeform 33">
                <a:extLst>
                  <a:ext uri="{FF2B5EF4-FFF2-40B4-BE49-F238E27FC236}">
                    <a16:creationId xmlns:a16="http://schemas.microsoft.com/office/drawing/2014/main" id="{7906BC89-15FE-426D-8686-7C6EC0FF8CE6}"/>
                  </a:ext>
                </a:extLst>
              </p:cNvPr>
              <p:cNvSpPr>
                <a:spLocks/>
              </p:cNvSpPr>
              <p:nvPr/>
            </p:nvSpPr>
            <p:spPr bwMode="auto">
              <a:xfrm>
                <a:off x="1000124" y="263366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36" name="Freeform 34">
                <a:extLst>
                  <a:ext uri="{FF2B5EF4-FFF2-40B4-BE49-F238E27FC236}">
                    <a16:creationId xmlns:a16="http://schemas.microsoft.com/office/drawing/2014/main" id="{9C69E5B1-9BCD-4C40-B057-99D0FE7CA844}"/>
                  </a:ext>
                </a:extLst>
              </p:cNvPr>
              <p:cNvSpPr>
                <a:spLocks/>
              </p:cNvSpPr>
              <p:nvPr/>
            </p:nvSpPr>
            <p:spPr bwMode="auto">
              <a:xfrm>
                <a:off x="1000124" y="263366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37" name="Freeform 35">
                <a:extLst>
                  <a:ext uri="{FF2B5EF4-FFF2-40B4-BE49-F238E27FC236}">
                    <a16:creationId xmlns:a16="http://schemas.microsoft.com/office/drawing/2014/main" id="{0CB5479F-D9FD-40B3-A3D2-11DE74F6581C}"/>
                  </a:ext>
                </a:extLst>
              </p:cNvPr>
              <p:cNvSpPr>
                <a:spLocks/>
              </p:cNvSpPr>
              <p:nvPr/>
            </p:nvSpPr>
            <p:spPr bwMode="auto">
              <a:xfrm>
                <a:off x="1000124" y="263366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38" name="Freeform 36">
                <a:extLst>
                  <a:ext uri="{FF2B5EF4-FFF2-40B4-BE49-F238E27FC236}">
                    <a16:creationId xmlns:a16="http://schemas.microsoft.com/office/drawing/2014/main" id="{3BA31EA4-122B-49DB-B5BE-1DAB08850913}"/>
                  </a:ext>
                </a:extLst>
              </p:cNvPr>
              <p:cNvSpPr>
                <a:spLocks/>
              </p:cNvSpPr>
              <p:nvPr/>
            </p:nvSpPr>
            <p:spPr bwMode="auto">
              <a:xfrm>
                <a:off x="1000124" y="263366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39" name="Rectangle 638">
                <a:extLst>
                  <a:ext uri="{FF2B5EF4-FFF2-40B4-BE49-F238E27FC236}">
                    <a16:creationId xmlns:a16="http://schemas.microsoft.com/office/drawing/2014/main" id="{5371C17E-F3AF-40A9-82DF-C1AAD1BE5858}"/>
                  </a:ext>
                </a:extLst>
              </p:cNvPr>
              <p:cNvSpPr>
                <a:spLocks noChangeArrowheads="1"/>
              </p:cNvSpPr>
              <p:nvPr/>
            </p:nvSpPr>
            <p:spPr bwMode="auto">
              <a:xfrm>
                <a:off x="996949" y="2633662"/>
                <a:ext cx="3175" cy="1588"/>
              </a:xfrm>
              <a:prstGeom prst="rect">
                <a:avLst/>
              </a:pr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40" name="Freeform 38">
                <a:extLst>
                  <a:ext uri="{FF2B5EF4-FFF2-40B4-BE49-F238E27FC236}">
                    <a16:creationId xmlns:a16="http://schemas.microsoft.com/office/drawing/2014/main" id="{612D7804-A6CF-403A-B39A-8AFF678306CC}"/>
                  </a:ext>
                </a:extLst>
              </p:cNvPr>
              <p:cNvSpPr>
                <a:spLocks/>
              </p:cNvSpPr>
              <p:nvPr/>
            </p:nvSpPr>
            <p:spPr bwMode="auto">
              <a:xfrm>
                <a:off x="1015999" y="2343150"/>
                <a:ext cx="44450" cy="39688"/>
              </a:xfrm>
              <a:custGeom>
                <a:avLst/>
                <a:gdLst>
                  <a:gd name="T0" fmla="*/ 4 w 11"/>
                  <a:gd name="T1" fmla="*/ 9 h 10"/>
                  <a:gd name="T2" fmla="*/ 10 w 11"/>
                  <a:gd name="T3" fmla="*/ 6 h 10"/>
                  <a:gd name="T4" fmla="*/ 7 w 11"/>
                  <a:gd name="T5" fmla="*/ 0 h 10"/>
                  <a:gd name="T6" fmla="*/ 1 w 11"/>
                  <a:gd name="T7" fmla="*/ 4 h 10"/>
                  <a:gd name="T8" fmla="*/ 4 w 11"/>
                  <a:gd name="T9" fmla="*/ 9 h 10"/>
                </a:gdLst>
                <a:ahLst/>
                <a:cxnLst>
                  <a:cxn ang="0">
                    <a:pos x="T0" y="T1"/>
                  </a:cxn>
                  <a:cxn ang="0">
                    <a:pos x="T2" y="T3"/>
                  </a:cxn>
                  <a:cxn ang="0">
                    <a:pos x="T4" y="T5"/>
                  </a:cxn>
                  <a:cxn ang="0">
                    <a:pos x="T6" y="T7"/>
                  </a:cxn>
                  <a:cxn ang="0">
                    <a:pos x="T8" y="T9"/>
                  </a:cxn>
                </a:cxnLst>
                <a:rect l="0" t="0" r="r" b="b"/>
                <a:pathLst>
                  <a:path w="11" h="10">
                    <a:moveTo>
                      <a:pt x="4" y="9"/>
                    </a:moveTo>
                    <a:cubicBezTo>
                      <a:pt x="7" y="10"/>
                      <a:pt x="9" y="9"/>
                      <a:pt x="10" y="6"/>
                    </a:cubicBezTo>
                    <a:cubicBezTo>
                      <a:pt x="11" y="4"/>
                      <a:pt x="9" y="1"/>
                      <a:pt x="7" y="0"/>
                    </a:cubicBezTo>
                    <a:cubicBezTo>
                      <a:pt x="4" y="0"/>
                      <a:pt x="2" y="1"/>
                      <a:pt x="1" y="4"/>
                    </a:cubicBezTo>
                    <a:cubicBezTo>
                      <a:pt x="0" y="6"/>
                      <a:pt x="2" y="9"/>
                      <a:pt x="4" y="9"/>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41" name="Freeform 39">
                <a:extLst>
                  <a:ext uri="{FF2B5EF4-FFF2-40B4-BE49-F238E27FC236}">
                    <a16:creationId xmlns:a16="http://schemas.microsoft.com/office/drawing/2014/main" id="{9B4B3EC7-CC2F-4B0C-B5FB-3DDBB23F684A}"/>
                  </a:ext>
                </a:extLst>
              </p:cNvPr>
              <p:cNvSpPr>
                <a:spLocks/>
              </p:cNvSpPr>
              <p:nvPr/>
            </p:nvSpPr>
            <p:spPr bwMode="auto">
              <a:xfrm>
                <a:off x="1015999" y="2343150"/>
                <a:ext cx="44450" cy="39688"/>
              </a:xfrm>
              <a:custGeom>
                <a:avLst/>
                <a:gdLst>
                  <a:gd name="T0" fmla="*/ 4 w 11"/>
                  <a:gd name="T1" fmla="*/ 9 h 10"/>
                  <a:gd name="T2" fmla="*/ 10 w 11"/>
                  <a:gd name="T3" fmla="*/ 6 h 10"/>
                  <a:gd name="T4" fmla="*/ 7 w 11"/>
                  <a:gd name="T5" fmla="*/ 0 h 10"/>
                  <a:gd name="T6" fmla="*/ 1 w 11"/>
                  <a:gd name="T7" fmla="*/ 4 h 10"/>
                  <a:gd name="T8" fmla="*/ 4 w 11"/>
                  <a:gd name="T9" fmla="*/ 9 h 10"/>
                </a:gdLst>
                <a:ahLst/>
                <a:cxnLst>
                  <a:cxn ang="0">
                    <a:pos x="T0" y="T1"/>
                  </a:cxn>
                  <a:cxn ang="0">
                    <a:pos x="T2" y="T3"/>
                  </a:cxn>
                  <a:cxn ang="0">
                    <a:pos x="T4" y="T5"/>
                  </a:cxn>
                  <a:cxn ang="0">
                    <a:pos x="T6" y="T7"/>
                  </a:cxn>
                  <a:cxn ang="0">
                    <a:pos x="T8" y="T9"/>
                  </a:cxn>
                </a:cxnLst>
                <a:rect l="0" t="0" r="r" b="b"/>
                <a:pathLst>
                  <a:path w="11" h="10">
                    <a:moveTo>
                      <a:pt x="4" y="9"/>
                    </a:moveTo>
                    <a:cubicBezTo>
                      <a:pt x="7" y="10"/>
                      <a:pt x="9" y="9"/>
                      <a:pt x="10" y="6"/>
                    </a:cubicBezTo>
                    <a:cubicBezTo>
                      <a:pt x="11" y="4"/>
                      <a:pt x="9" y="1"/>
                      <a:pt x="7" y="0"/>
                    </a:cubicBezTo>
                    <a:cubicBezTo>
                      <a:pt x="4" y="0"/>
                      <a:pt x="2" y="1"/>
                      <a:pt x="1" y="4"/>
                    </a:cubicBezTo>
                    <a:cubicBezTo>
                      <a:pt x="0" y="6"/>
                      <a:pt x="2" y="9"/>
                      <a:pt x="4" y="9"/>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42" name="Freeform 40">
                <a:extLst>
                  <a:ext uri="{FF2B5EF4-FFF2-40B4-BE49-F238E27FC236}">
                    <a16:creationId xmlns:a16="http://schemas.microsoft.com/office/drawing/2014/main" id="{11D8515B-B212-4BE4-A207-E0165F1C69EA}"/>
                  </a:ext>
                </a:extLst>
              </p:cNvPr>
              <p:cNvSpPr>
                <a:spLocks/>
              </p:cNvSpPr>
              <p:nvPr/>
            </p:nvSpPr>
            <p:spPr bwMode="auto">
              <a:xfrm>
                <a:off x="1015999" y="2343150"/>
                <a:ext cx="44450" cy="39688"/>
              </a:xfrm>
              <a:custGeom>
                <a:avLst/>
                <a:gdLst>
                  <a:gd name="T0" fmla="*/ 4 w 11"/>
                  <a:gd name="T1" fmla="*/ 9 h 10"/>
                  <a:gd name="T2" fmla="*/ 10 w 11"/>
                  <a:gd name="T3" fmla="*/ 6 h 10"/>
                  <a:gd name="T4" fmla="*/ 7 w 11"/>
                  <a:gd name="T5" fmla="*/ 0 h 10"/>
                  <a:gd name="T6" fmla="*/ 1 w 11"/>
                  <a:gd name="T7" fmla="*/ 4 h 10"/>
                  <a:gd name="T8" fmla="*/ 4 w 11"/>
                  <a:gd name="T9" fmla="*/ 9 h 10"/>
                </a:gdLst>
                <a:ahLst/>
                <a:cxnLst>
                  <a:cxn ang="0">
                    <a:pos x="T0" y="T1"/>
                  </a:cxn>
                  <a:cxn ang="0">
                    <a:pos x="T2" y="T3"/>
                  </a:cxn>
                  <a:cxn ang="0">
                    <a:pos x="T4" y="T5"/>
                  </a:cxn>
                  <a:cxn ang="0">
                    <a:pos x="T6" y="T7"/>
                  </a:cxn>
                  <a:cxn ang="0">
                    <a:pos x="T8" y="T9"/>
                  </a:cxn>
                </a:cxnLst>
                <a:rect l="0" t="0" r="r" b="b"/>
                <a:pathLst>
                  <a:path w="11" h="10">
                    <a:moveTo>
                      <a:pt x="4" y="9"/>
                    </a:moveTo>
                    <a:cubicBezTo>
                      <a:pt x="7" y="10"/>
                      <a:pt x="9" y="9"/>
                      <a:pt x="10" y="6"/>
                    </a:cubicBezTo>
                    <a:cubicBezTo>
                      <a:pt x="11" y="4"/>
                      <a:pt x="9" y="1"/>
                      <a:pt x="7" y="0"/>
                    </a:cubicBezTo>
                    <a:cubicBezTo>
                      <a:pt x="4" y="0"/>
                      <a:pt x="2" y="1"/>
                      <a:pt x="1" y="4"/>
                    </a:cubicBezTo>
                    <a:cubicBezTo>
                      <a:pt x="0" y="6"/>
                      <a:pt x="2" y="9"/>
                      <a:pt x="4" y="9"/>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43" name="Freeform 41">
                <a:extLst>
                  <a:ext uri="{FF2B5EF4-FFF2-40B4-BE49-F238E27FC236}">
                    <a16:creationId xmlns:a16="http://schemas.microsoft.com/office/drawing/2014/main" id="{91D3C8C5-0B9B-46F9-BCDD-3B230917F0C6}"/>
                  </a:ext>
                </a:extLst>
              </p:cNvPr>
              <p:cNvSpPr>
                <a:spLocks/>
              </p:cNvSpPr>
              <p:nvPr/>
            </p:nvSpPr>
            <p:spPr bwMode="auto">
              <a:xfrm>
                <a:off x="1015999" y="2343150"/>
                <a:ext cx="44450" cy="39688"/>
              </a:xfrm>
              <a:custGeom>
                <a:avLst/>
                <a:gdLst>
                  <a:gd name="T0" fmla="*/ 4 w 11"/>
                  <a:gd name="T1" fmla="*/ 9 h 10"/>
                  <a:gd name="T2" fmla="*/ 10 w 11"/>
                  <a:gd name="T3" fmla="*/ 6 h 10"/>
                  <a:gd name="T4" fmla="*/ 7 w 11"/>
                  <a:gd name="T5" fmla="*/ 0 h 10"/>
                  <a:gd name="T6" fmla="*/ 1 w 11"/>
                  <a:gd name="T7" fmla="*/ 4 h 10"/>
                  <a:gd name="T8" fmla="*/ 4 w 11"/>
                  <a:gd name="T9" fmla="*/ 9 h 10"/>
                </a:gdLst>
                <a:ahLst/>
                <a:cxnLst>
                  <a:cxn ang="0">
                    <a:pos x="T0" y="T1"/>
                  </a:cxn>
                  <a:cxn ang="0">
                    <a:pos x="T2" y="T3"/>
                  </a:cxn>
                  <a:cxn ang="0">
                    <a:pos x="T4" y="T5"/>
                  </a:cxn>
                  <a:cxn ang="0">
                    <a:pos x="T6" y="T7"/>
                  </a:cxn>
                  <a:cxn ang="0">
                    <a:pos x="T8" y="T9"/>
                  </a:cxn>
                </a:cxnLst>
                <a:rect l="0" t="0" r="r" b="b"/>
                <a:pathLst>
                  <a:path w="11" h="10">
                    <a:moveTo>
                      <a:pt x="4" y="9"/>
                    </a:moveTo>
                    <a:cubicBezTo>
                      <a:pt x="7" y="10"/>
                      <a:pt x="9" y="9"/>
                      <a:pt x="10" y="6"/>
                    </a:cubicBezTo>
                    <a:cubicBezTo>
                      <a:pt x="11" y="4"/>
                      <a:pt x="9" y="1"/>
                      <a:pt x="7" y="0"/>
                    </a:cubicBezTo>
                    <a:cubicBezTo>
                      <a:pt x="4" y="0"/>
                      <a:pt x="2" y="1"/>
                      <a:pt x="1" y="4"/>
                    </a:cubicBezTo>
                    <a:cubicBezTo>
                      <a:pt x="0" y="6"/>
                      <a:pt x="2" y="9"/>
                      <a:pt x="4" y="9"/>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44" name="Freeform 43">
                <a:extLst>
                  <a:ext uri="{FF2B5EF4-FFF2-40B4-BE49-F238E27FC236}">
                    <a16:creationId xmlns:a16="http://schemas.microsoft.com/office/drawing/2014/main" id="{405882BF-4234-4386-9DE8-2CDC71648256}"/>
                  </a:ext>
                </a:extLst>
              </p:cNvPr>
              <p:cNvSpPr>
                <a:spLocks/>
              </p:cNvSpPr>
              <p:nvPr/>
            </p:nvSpPr>
            <p:spPr bwMode="auto">
              <a:xfrm>
                <a:off x="1504948" y="2339975"/>
                <a:ext cx="55563" cy="987425"/>
              </a:xfrm>
              <a:custGeom>
                <a:avLst/>
                <a:gdLst>
                  <a:gd name="T0" fmla="*/ 7 w 14"/>
                  <a:gd name="T1" fmla="*/ 2 h 249"/>
                  <a:gd name="T2" fmla="*/ 3 w 14"/>
                  <a:gd name="T3" fmla="*/ 0 h 249"/>
                  <a:gd name="T4" fmla="*/ 0 w 14"/>
                  <a:gd name="T5" fmla="*/ 244 h 249"/>
                  <a:gd name="T6" fmla="*/ 14 w 14"/>
                  <a:gd name="T7" fmla="*/ 244 h 249"/>
                  <a:gd name="T8" fmla="*/ 11 w 14"/>
                  <a:gd name="T9" fmla="*/ 0 h 249"/>
                  <a:gd name="T10" fmla="*/ 7 w 14"/>
                  <a:gd name="T11" fmla="*/ 2 h 249"/>
                </a:gdLst>
                <a:ahLst/>
                <a:cxnLst>
                  <a:cxn ang="0">
                    <a:pos x="T0" y="T1"/>
                  </a:cxn>
                  <a:cxn ang="0">
                    <a:pos x="T2" y="T3"/>
                  </a:cxn>
                  <a:cxn ang="0">
                    <a:pos x="T4" y="T5"/>
                  </a:cxn>
                  <a:cxn ang="0">
                    <a:pos x="T6" y="T7"/>
                  </a:cxn>
                  <a:cxn ang="0">
                    <a:pos x="T8" y="T9"/>
                  </a:cxn>
                  <a:cxn ang="0">
                    <a:pos x="T10" y="T11"/>
                  </a:cxn>
                </a:cxnLst>
                <a:rect l="0" t="0" r="r" b="b"/>
                <a:pathLst>
                  <a:path w="14" h="249">
                    <a:moveTo>
                      <a:pt x="7" y="2"/>
                    </a:moveTo>
                    <a:cubicBezTo>
                      <a:pt x="5" y="2"/>
                      <a:pt x="4" y="1"/>
                      <a:pt x="3" y="0"/>
                    </a:cubicBezTo>
                    <a:cubicBezTo>
                      <a:pt x="3" y="0"/>
                      <a:pt x="0" y="239"/>
                      <a:pt x="0" y="244"/>
                    </a:cubicBezTo>
                    <a:cubicBezTo>
                      <a:pt x="0" y="249"/>
                      <a:pt x="14" y="247"/>
                      <a:pt x="14" y="244"/>
                    </a:cubicBezTo>
                    <a:cubicBezTo>
                      <a:pt x="14" y="241"/>
                      <a:pt x="11" y="0"/>
                      <a:pt x="11" y="0"/>
                    </a:cubicBezTo>
                    <a:cubicBezTo>
                      <a:pt x="10" y="1"/>
                      <a:pt x="9" y="2"/>
                      <a:pt x="7" y="2"/>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45" name="Freeform 44">
                <a:extLst>
                  <a:ext uri="{FF2B5EF4-FFF2-40B4-BE49-F238E27FC236}">
                    <a16:creationId xmlns:a16="http://schemas.microsoft.com/office/drawing/2014/main" id="{AE2FA927-87A9-4872-B213-9D192E29B246}"/>
                  </a:ext>
                </a:extLst>
              </p:cNvPr>
              <p:cNvSpPr>
                <a:spLocks/>
              </p:cNvSpPr>
              <p:nvPr/>
            </p:nvSpPr>
            <p:spPr bwMode="auto">
              <a:xfrm>
                <a:off x="1504948" y="2339975"/>
                <a:ext cx="55563" cy="987425"/>
              </a:xfrm>
              <a:custGeom>
                <a:avLst/>
                <a:gdLst>
                  <a:gd name="T0" fmla="*/ 7 w 14"/>
                  <a:gd name="T1" fmla="*/ 2 h 249"/>
                  <a:gd name="T2" fmla="*/ 3 w 14"/>
                  <a:gd name="T3" fmla="*/ 0 h 249"/>
                  <a:gd name="T4" fmla="*/ 0 w 14"/>
                  <a:gd name="T5" fmla="*/ 244 h 249"/>
                  <a:gd name="T6" fmla="*/ 14 w 14"/>
                  <a:gd name="T7" fmla="*/ 244 h 249"/>
                  <a:gd name="T8" fmla="*/ 11 w 14"/>
                  <a:gd name="T9" fmla="*/ 0 h 249"/>
                  <a:gd name="T10" fmla="*/ 7 w 14"/>
                  <a:gd name="T11" fmla="*/ 2 h 249"/>
                </a:gdLst>
                <a:ahLst/>
                <a:cxnLst>
                  <a:cxn ang="0">
                    <a:pos x="T0" y="T1"/>
                  </a:cxn>
                  <a:cxn ang="0">
                    <a:pos x="T2" y="T3"/>
                  </a:cxn>
                  <a:cxn ang="0">
                    <a:pos x="T4" y="T5"/>
                  </a:cxn>
                  <a:cxn ang="0">
                    <a:pos x="T6" y="T7"/>
                  </a:cxn>
                  <a:cxn ang="0">
                    <a:pos x="T8" y="T9"/>
                  </a:cxn>
                  <a:cxn ang="0">
                    <a:pos x="T10" y="T11"/>
                  </a:cxn>
                </a:cxnLst>
                <a:rect l="0" t="0" r="r" b="b"/>
                <a:pathLst>
                  <a:path w="14" h="249">
                    <a:moveTo>
                      <a:pt x="7" y="2"/>
                    </a:moveTo>
                    <a:cubicBezTo>
                      <a:pt x="5" y="2"/>
                      <a:pt x="4" y="1"/>
                      <a:pt x="3" y="0"/>
                    </a:cubicBezTo>
                    <a:cubicBezTo>
                      <a:pt x="3" y="0"/>
                      <a:pt x="0" y="239"/>
                      <a:pt x="0" y="244"/>
                    </a:cubicBezTo>
                    <a:cubicBezTo>
                      <a:pt x="0" y="249"/>
                      <a:pt x="14" y="247"/>
                      <a:pt x="14" y="244"/>
                    </a:cubicBezTo>
                    <a:cubicBezTo>
                      <a:pt x="14" y="241"/>
                      <a:pt x="11" y="0"/>
                      <a:pt x="11" y="0"/>
                    </a:cubicBezTo>
                    <a:cubicBezTo>
                      <a:pt x="10" y="1"/>
                      <a:pt x="9" y="2"/>
                      <a:pt x="7" y="2"/>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46" name="Freeform 45">
                <a:extLst>
                  <a:ext uri="{FF2B5EF4-FFF2-40B4-BE49-F238E27FC236}">
                    <a16:creationId xmlns:a16="http://schemas.microsoft.com/office/drawing/2014/main" id="{6FC9A71C-5241-4F1B-92AD-0A842542545F}"/>
                  </a:ext>
                </a:extLst>
              </p:cNvPr>
              <p:cNvSpPr>
                <a:spLocks/>
              </p:cNvSpPr>
              <p:nvPr/>
            </p:nvSpPr>
            <p:spPr bwMode="auto">
              <a:xfrm>
                <a:off x="1504948" y="2339975"/>
                <a:ext cx="55563" cy="987425"/>
              </a:xfrm>
              <a:custGeom>
                <a:avLst/>
                <a:gdLst>
                  <a:gd name="T0" fmla="*/ 7 w 14"/>
                  <a:gd name="T1" fmla="*/ 2 h 249"/>
                  <a:gd name="T2" fmla="*/ 3 w 14"/>
                  <a:gd name="T3" fmla="*/ 0 h 249"/>
                  <a:gd name="T4" fmla="*/ 0 w 14"/>
                  <a:gd name="T5" fmla="*/ 244 h 249"/>
                  <a:gd name="T6" fmla="*/ 14 w 14"/>
                  <a:gd name="T7" fmla="*/ 244 h 249"/>
                  <a:gd name="T8" fmla="*/ 11 w 14"/>
                  <a:gd name="T9" fmla="*/ 0 h 249"/>
                  <a:gd name="T10" fmla="*/ 7 w 14"/>
                  <a:gd name="T11" fmla="*/ 2 h 249"/>
                </a:gdLst>
                <a:ahLst/>
                <a:cxnLst>
                  <a:cxn ang="0">
                    <a:pos x="T0" y="T1"/>
                  </a:cxn>
                  <a:cxn ang="0">
                    <a:pos x="T2" y="T3"/>
                  </a:cxn>
                  <a:cxn ang="0">
                    <a:pos x="T4" y="T5"/>
                  </a:cxn>
                  <a:cxn ang="0">
                    <a:pos x="T6" y="T7"/>
                  </a:cxn>
                  <a:cxn ang="0">
                    <a:pos x="T8" y="T9"/>
                  </a:cxn>
                  <a:cxn ang="0">
                    <a:pos x="T10" y="T11"/>
                  </a:cxn>
                </a:cxnLst>
                <a:rect l="0" t="0" r="r" b="b"/>
                <a:pathLst>
                  <a:path w="14" h="249">
                    <a:moveTo>
                      <a:pt x="7" y="2"/>
                    </a:moveTo>
                    <a:cubicBezTo>
                      <a:pt x="5" y="2"/>
                      <a:pt x="4" y="1"/>
                      <a:pt x="3" y="0"/>
                    </a:cubicBezTo>
                    <a:cubicBezTo>
                      <a:pt x="3" y="0"/>
                      <a:pt x="0" y="239"/>
                      <a:pt x="0" y="244"/>
                    </a:cubicBezTo>
                    <a:cubicBezTo>
                      <a:pt x="0" y="249"/>
                      <a:pt x="14" y="247"/>
                      <a:pt x="14" y="244"/>
                    </a:cubicBezTo>
                    <a:cubicBezTo>
                      <a:pt x="14" y="241"/>
                      <a:pt x="11" y="0"/>
                      <a:pt x="11" y="0"/>
                    </a:cubicBezTo>
                    <a:cubicBezTo>
                      <a:pt x="10" y="1"/>
                      <a:pt x="9" y="2"/>
                      <a:pt x="7" y="2"/>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47" name="Freeform 46">
                <a:extLst>
                  <a:ext uri="{FF2B5EF4-FFF2-40B4-BE49-F238E27FC236}">
                    <a16:creationId xmlns:a16="http://schemas.microsoft.com/office/drawing/2014/main" id="{920C59EC-02BD-43C6-B1CB-8597E4E8946F}"/>
                  </a:ext>
                </a:extLst>
              </p:cNvPr>
              <p:cNvSpPr>
                <a:spLocks/>
              </p:cNvSpPr>
              <p:nvPr/>
            </p:nvSpPr>
            <p:spPr bwMode="auto">
              <a:xfrm>
                <a:off x="1504948" y="2339975"/>
                <a:ext cx="55563" cy="987425"/>
              </a:xfrm>
              <a:custGeom>
                <a:avLst/>
                <a:gdLst>
                  <a:gd name="T0" fmla="*/ 7 w 14"/>
                  <a:gd name="T1" fmla="*/ 2 h 249"/>
                  <a:gd name="T2" fmla="*/ 3 w 14"/>
                  <a:gd name="T3" fmla="*/ 0 h 249"/>
                  <a:gd name="T4" fmla="*/ 0 w 14"/>
                  <a:gd name="T5" fmla="*/ 244 h 249"/>
                  <a:gd name="T6" fmla="*/ 14 w 14"/>
                  <a:gd name="T7" fmla="*/ 244 h 249"/>
                  <a:gd name="T8" fmla="*/ 11 w 14"/>
                  <a:gd name="T9" fmla="*/ 0 h 249"/>
                  <a:gd name="T10" fmla="*/ 7 w 14"/>
                  <a:gd name="T11" fmla="*/ 2 h 249"/>
                </a:gdLst>
                <a:ahLst/>
                <a:cxnLst>
                  <a:cxn ang="0">
                    <a:pos x="T0" y="T1"/>
                  </a:cxn>
                  <a:cxn ang="0">
                    <a:pos x="T2" y="T3"/>
                  </a:cxn>
                  <a:cxn ang="0">
                    <a:pos x="T4" y="T5"/>
                  </a:cxn>
                  <a:cxn ang="0">
                    <a:pos x="T6" y="T7"/>
                  </a:cxn>
                  <a:cxn ang="0">
                    <a:pos x="T8" y="T9"/>
                  </a:cxn>
                  <a:cxn ang="0">
                    <a:pos x="T10" y="T11"/>
                  </a:cxn>
                </a:cxnLst>
                <a:rect l="0" t="0" r="r" b="b"/>
                <a:pathLst>
                  <a:path w="14" h="249">
                    <a:moveTo>
                      <a:pt x="7" y="2"/>
                    </a:moveTo>
                    <a:cubicBezTo>
                      <a:pt x="5" y="2"/>
                      <a:pt x="4" y="1"/>
                      <a:pt x="3" y="0"/>
                    </a:cubicBezTo>
                    <a:cubicBezTo>
                      <a:pt x="3" y="0"/>
                      <a:pt x="0" y="239"/>
                      <a:pt x="0" y="244"/>
                    </a:cubicBezTo>
                    <a:cubicBezTo>
                      <a:pt x="0" y="249"/>
                      <a:pt x="14" y="247"/>
                      <a:pt x="14" y="244"/>
                    </a:cubicBezTo>
                    <a:cubicBezTo>
                      <a:pt x="14" y="241"/>
                      <a:pt x="11" y="0"/>
                      <a:pt x="11" y="0"/>
                    </a:cubicBezTo>
                    <a:cubicBezTo>
                      <a:pt x="10" y="1"/>
                      <a:pt x="9" y="2"/>
                      <a:pt x="7" y="2"/>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48" name="Freeform 48">
                <a:extLst>
                  <a:ext uri="{FF2B5EF4-FFF2-40B4-BE49-F238E27FC236}">
                    <a16:creationId xmlns:a16="http://schemas.microsoft.com/office/drawing/2014/main" id="{7E14BB5F-A9DD-44EC-BEDC-D2542703F3F2}"/>
                  </a:ext>
                </a:extLst>
              </p:cNvPr>
              <p:cNvSpPr>
                <a:spLocks/>
              </p:cNvSpPr>
              <p:nvPr/>
            </p:nvSpPr>
            <p:spPr bwMode="auto">
              <a:xfrm>
                <a:off x="1517648" y="2327275"/>
                <a:ext cx="290512" cy="587375"/>
              </a:xfrm>
              <a:custGeom>
                <a:avLst/>
                <a:gdLst>
                  <a:gd name="T0" fmla="*/ 43 w 73"/>
                  <a:gd name="T1" fmla="*/ 71 h 148"/>
                  <a:gd name="T2" fmla="*/ 4 w 73"/>
                  <a:gd name="T3" fmla="*/ 2 h 148"/>
                  <a:gd name="T4" fmla="*/ 30 w 73"/>
                  <a:gd name="T5" fmla="*/ 77 h 148"/>
                  <a:gd name="T6" fmla="*/ 70 w 73"/>
                  <a:gd name="T7" fmla="*/ 146 h 148"/>
                  <a:gd name="T8" fmla="*/ 43 w 73"/>
                  <a:gd name="T9" fmla="*/ 71 h 148"/>
                </a:gdLst>
                <a:ahLst/>
                <a:cxnLst>
                  <a:cxn ang="0">
                    <a:pos x="T0" y="T1"/>
                  </a:cxn>
                  <a:cxn ang="0">
                    <a:pos x="T2" y="T3"/>
                  </a:cxn>
                  <a:cxn ang="0">
                    <a:pos x="T4" y="T5"/>
                  </a:cxn>
                  <a:cxn ang="0">
                    <a:pos x="T6" y="T7"/>
                  </a:cxn>
                  <a:cxn ang="0">
                    <a:pos x="T8" y="T9"/>
                  </a:cxn>
                </a:cxnLst>
                <a:rect l="0" t="0" r="r" b="b"/>
                <a:pathLst>
                  <a:path w="73" h="148">
                    <a:moveTo>
                      <a:pt x="43" y="71"/>
                    </a:moveTo>
                    <a:cubicBezTo>
                      <a:pt x="24" y="31"/>
                      <a:pt x="7" y="0"/>
                      <a:pt x="4" y="2"/>
                    </a:cubicBezTo>
                    <a:cubicBezTo>
                      <a:pt x="0" y="3"/>
                      <a:pt x="12" y="37"/>
                      <a:pt x="30" y="77"/>
                    </a:cubicBezTo>
                    <a:cubicBezTo>
                      <a:pt x="49" y="117"/>
                      <a:pt x="66" y="148"/>
                      <a:pt x="70" y="146"/>
                    </a:cubicBezTo>
                    <a:cubicBezTo>
                      <a:pt x="73" y="145"/>
                      <a:pt x="61" y="111"/>
                      <a:pt x="43" y="71"/>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49" name="Freeform 49">
                <a:extLst>
                  <a:ext uri="{FF2B5EF4-FFF2-40B4-BE49-F238E27FC236}">
                    <a16:creationId xmlns:a16="http://schemas.microsoft.com/office/drawing/2014/main" id="{514C936B-A435-4A40-A35A-E12C164D2B13}"/>
                  </a:ext>
                </a:extLst>
              </p:cNvPr>
              <p:cNvSpPr>
                <a:spLocks/>
              </p:cNvSpPr>
              <p:nvPr/>
            </p:nvSpPr>
            <p:spPr bwMode="auto">
              <a:xfrm>
                <a:off x="1517648" y="2327275"/>
                <a:ext cx="290512" cy="587375"/>
              </a:xfrm>
              <a:custGeom>
                <a:avLst/>
                <a:gdLst>
                  <a:gd name="T0" fmla="*/ 43 w 73"/>
                  <a:gd name="T1" fmla="*/ 71 h 148"/>
                  <a:gd name="T2" fmla="*/ 4 w 73"/>
                  <a:gd name="T3" fmla="*/ 2 h 148"/>
                  <a:gd name="T4" fmla="*/ 30 w 73"/>
                  <a:gd name="T5" fmla="*/ 77 h 148"/>
                  <a:gd name="T6" fmla="*/ 70 w 73"/>
                  <a:gd name="T7" fmla="*/ 146 h 148"/>
                  <a:gd name="T8" fmla="*/ 43 w 73"/>
                  <a:gd name="T9" fmla="*/ 71 h 148"/>
                </a:gdLst>
                <a:ahLst/>
                <a:cxnLst>
                  <a:cxn ang="0">
                    <a:pos x="T0" y="T1"/>
                  </a:cxn>
                  <a:cxn ang="0">
                    <a:pos x="T2" y="T3"/>
                  </a:cxn>
                  <a:cxn ang="0">
                    <a:pos x="T4" y="T5"/>
                  </a:cxn>
                  <a:cxn ang="0">
                    <a:pos x="T6" y="T7"/>
                  </a:cxn>
                  <a:cxn ang="0">
                    <a:pos x="T8" y="T9"/>
                  </a:cxn>
                </a:cxnLst>
                <a:rect l="0" t="0" r="r" b="b"/>
                <a:pathLst>
                  <a:path w="73" h="148">
                    <a:moveTo>
                      <a:pt x="43" y="71"/>
                    </a:moveTo>
                    <a:cubicBezTo>
                      <a:pt x="24" y="31"/>
                      <a:pt x="7" y="0"/>
                      <a:pt x="4" y="2"/>
                    </a:cubicBezTo>
                    <a:cubicBezTo>
                      <a:pt x="0" y="3"/>
                      <a:pt x="12" y="37"/>
                      <a:pt x="30" y="77"/>
                    </a:cubicBezTo>
                    <a:cubicBezTo>
                      <a:pt x="49" y="117"/>
                      <a:pt x="66" y="148"/>
                      <a:pt x="70" y="146"/>
                    </a:cubicBezTo>
                    <a:cubicBezTo>
                      <a:pt x="73" y="145"/>
                      <a:pt x="61" y="111"/>
                      <a:pt x="43" y="71"/>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50" name="Freeform 50">
                <a:extLst>
                  <a:ext uri="{FF2B5EF4-FFF2-40B4-BE49-F238E27FC236}">
                    <a16:creationId xmlns:a16="http://schemas.microsoft.com/office/drawing/2014/main" id="{A75ED29B-1AE2-435E-A4BE-001DAC4BF5D6}"/>
                  </a:ext>
                </a:extLst>
              </p:cNvPr>
              <p:cNvSpPr>
                <a:spLocks/>
              </p:cNvSpPr>
              <p:nvPr/>
            </p:nvSpPr>
            <p:spPr bwMode="auto">
              <a:xfrm>
                <a:off x="1525586" y="1816100"/>
                <a:ext cx="388937" cy="531813"/>
              </a:xfrm>
              <a:custGeom>
                <a:avLst/>
                <a:gdLst>
                  <a:gd name="T0" fmla="*/ 43 w 98"/>
                  <a:gd name="T1" fmla="*/ 63 h 134"/>
                  <a:gd name="T2" fmla="*/ 3 w 98"/>
                  <a:gd name="T3" fmla="*/ 132 h 134"/>
                  <a:gd name="T4" fmla="*/ 54 w 98"/>
                  <a:gd name="T5" fmla="*/ 71 h 134"/>
                  <a:gd name="T6" fmla="*/ 95 w 98"/>
                  <a:gd name="T7" fmla="*/ 2 h 134"/>
                  <a:gd name="T8" fmla="*/ 43 w 98"/>
                  <a:gd name="T9" fmla="*/ 63 h 134"/>
                </a:gdLst>
                <a:ahLst/>
                <a:cxnLst>
                  <a:cxn ang="0">
                    <a:pos x="T0" y="T1"/>
                  </a:cxn>
                  <a:cxn ang="0">
                    <a:pos x="T2" y="T3"/>
                  </a:cxn>
                  <a:cxn ang="0">
                    <a:pos x="T4" y="T5"/>
                  </a:cxn>
                  <a:cxn ang="0">
                    <a:pos x="T6" y="T7"/>
                  </a:cxn>
                  <a:cxn ang="0">
                    <a:pos x="T8" y="T9"/>
                  </a:cxn>
                </a:cxnLst>
                <a:rect l="0" t="0" r="r" b="b"/>
                <a:pathLst>
                  <a:path w="98" h="134">
                    <a:moveTo>
                      <a:pt x="43" y="63"/>
                    </a:moveTo>
                    <a:cubicBezTo>
                      <a:pt x="18" y="99"/>
                      <a:pt x="0" y="130"/>
                      <a:pt x="3" y="132"/>
                    </a:cubicBezTo>
                    <a:cubicBezTo>
                      <a:pt x="6" y="134"/>
                      <a:pt x="29" y="107"/>
                      <a:pt x="54" y="71"/>
                    </a:cubicBezTo>
                    <a:cubicBezTo>
                      <a:pt x="79" y="35"/>
                      <a:pt x="98" y="4"/>
                      <a:pt x="95" y="2"/>
                    </a:cubicBezTo>
                    <a:cubicBezTo>
                      <a:pt x="92" y="0"/>
                      <a:pt x="69" y="27"/>
                      <a:pt x="43" y="63"/>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51" name="Freeform 51">
                <a:extLst>
                  <a:ext uri="{FF2B5EF4-FFF2-40B4-BE49-F238E27FC236}">
                    <a16:creationId xmlns:a16="http://schemas.microsoft.com/office/drawing/2014/main" id="{03461A47-4679-4C6C-8A2B-006B66C02809}"/>
                  </a:ext>
                </a:extLst>
              </p:cNvPr>
              <p:cNvSpPr>
                <a:spLocks/>
              </p:cNvSpPr>
              <p:nvPr/>
            </p:nvSpPr>
            <p:spPr bwMode="auto">
              <a:xfrm>
                <a:off x="1525586" y="1816099"/>
                <a:ext cx="388937" cy="531813"/>
              </a:xfrm>
              <a:custGeom>
                <a:avLst/>
                <a:gdLst>
                  <a:gd name="T0" fmla="*/ 43 w 98"/>
                  <a:gd name="T1" fmla="*/ 63 h 134"/>
                  <a:gd name="T2" fmla="*/ 3 w 98"/>
                  <a:gd name="T3" fmla="*/ 132 h 134"/>
                  <a:gd name="T4" fmla="*/ 54 w 98"/>
                  <a:gd name="T5" fmla="*/ 71 h 134"/>
                  <a:gd name="T6" fmla="*/ 95 w 98"/>
                  <a:gd name="T7" fmla="*/ 2 h 134"/>
                  <a:gd name="T8" fmla="*/ 43 w 98"/>
                  <a:gd name="T9" fmla="*/ 63 h 134"/>
                </a:gdLst>
                <a:ahLst/>
                <a:cxnLst>
                  <a:cxn ang="0">
                    <a:pos x="T0" y="T1"/>
                  </a:cxn>
                  <a:cxn ang="0">
                    <a:pos x="T2" y="T3"/>
                  </a:cxn>
                  <a:cxn ang="0">
                    <a:pos x="T4" y="T5"/>
                  </a:cxn>
                  <a:cxn ang="0">
                    <a:pos x="T6" y="T7"/>
                  </a:cxn>
                  <a:cxn ang="0">
                    <a:pos x="T8" y="T9"/>
                  </a:cxn>
                </a:cxnLst>
                <a:rect l="0" t="0" r="r" b="b"/>
                <a:pathLst>
                  <a:path w="98" h="134">
                    <a:moveTo>
                      <a:pt x="43" y="63"/>
                    </a:moveTo>
                    <a:cubicBezTo>
                      <a:pt x="18" y="99"/>
                      <a:pt x="0" y="130"/>
                      <a:pt x="3" y="132"/>
                    </a:cubicBezTo>
                    <a:cubicBezTo>
                      <a:pt x="6" y="134"/>
                      <a:pt x="29" y="107"/>
                      <a:pt x="54" y="71"/>
                    </a:cubicBezTo>
                    <a:cubicBezTo>
                      <a:pt x="79" y="35"/>
                      <a:pt x="98" y="4"/>
                      <a:pt x="95" y="2"/>
                    </a:cubicBezTo>
                    <a:cubicBezTo>
                      <a:pt x="92" y="0"/>
                      <a:pt x="69" y="27"/>
                      <a:pt x="43" y="63"/>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52" name="Freeform 52">
                <a:extLst>
                  <a:ext uri="{FF2B5EF4-FFF2-40B4-BE49-F238E27FC236}">
                    <a16:creationId xmlns:a16="http://schemas.microsoft.com/office/drawing/2014/main" id="{EDD80489-B324-4A74-B555-AA0A4C24151E}"/>
                  </a:ext>
                </a:extLst>
              </p:cNvPr>
              <p:cNvSpPr>
                <a:spLocks/>
              </p:cNvSpPr>
              <p:nvPr/>
            </p:nvSpPr>
            <p:spPr bwMode="auto">
              <a:xfrm>
                <a:off x="912812" y="2260599"/>
                <a:ext cx="628649" cy="87313"/>
              </a:xfrm>
              <a:custGeom>
                <a:avLst/>
                <a:gdLst>
                  <a:gd name="T0" fmla="*/ 80 w 158"/>
                  <a:gd name="T1" fmla="*/ 5 h 22"/>
                  <a:gd name="T2" fmla="*/ 0 w 158"/>
                  <a:gd name="T3" fmla="*/ 4 h 22"/>
                  <a:gd name="T4" fmla="*/ 79 w 158"/>
                  <a:gd name="T5" fmla="*/ 18 h 22"/>
                  <a:gd name="T6" fmla="*/ 158 w 158"/>
                  <a:gd name="T7" fmla="*/ 19 h 22"/>
                  <a:gd name="T8" fmla="*/ 158 w 158"/>
                  <a:gd name="T9" fmla="*/ 18 h 22"/>
                  <a:gd name="T10" fmla="*/ 80 w 158"/>
                  <a:gd name="T11" fmla="*/ 5 h 22"/>
                </a:gdLst>
                <a:ahLst/>
                <a:cxnLst>
                  <a:cxn ang="0">
                    <a:pos x="T0" y="T1"/>
                  </a:cxn>
                  <a:cxn ang="0">
                    <a:pos x="T2" y="T3"/>
                  </a:cxn>
                  <a:cxn ang="0">
                    <a:pos x="T4" y="T5"/>
                  </a:cxn>
                  <a:cxn ang="0">
                    <a:pos x="T6" y="T7"/>
                  </a:cxn>
                  <a:cxn ang="0">
                    <a:pos x="T8" y="T9"/>
                  </a:cxn>
                  <a:cxn ang="0">
                    <a:pos x="T10" y="T11"/>
                  </a:cxn>
                </a:cxnLst>
                <a:rect l="0" t="0" r="r" b="b"/>
                <a:pathLst>
                  <a:path w="158" h="22">
                    <a:moveTo>
                      <a:pt x="80" y="5"/>
                    </a:moveTo>
                    <a:cubicBezTo>
                      <a:pt x="36" y="0"/>
                      <a:pt x="0" y="0"/>
                      <a:pt x="0" y="4"/>
                    </a:cubicBezTo>
                    <a:cubicBezTo>
                      <a:pt x="0" y="7"/>
                      <a:pt x="35" y="14"/>
                      <a:pt x="79" y="18"/>
                    </a:cubicBezTo>
                    <a:cubicBezTo>
                      <a:pt x="122" y="22"/>
                      <a:pt x="158" y="22"/>
                      <a:pt x="158" y="19"/>
                    </a:cubicBezTo>
                    <a:cubicBezTo>
                      <a:pt x="158" y="18"/>
                      <a:pt x="158" y="18"/>
                      <a:pt x="158" y="18"/>
                    </a:cubicBezTo>
                    <a:cubicBezTo>
                      <a:pt x="152" y="14"/>
                      <a:pt x="120" y="8"/>
                      <a:pt x="80" y="5"/>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53" name="Freeform 53">
                <a:extLst>
                  <a:ext uri="{FF2B5EF4-FFF2-40B4-BE49-F238E27FC236}">
                    <a16:creationId xmlns:a16="http://schemas.microsoft.com/office/drawing/2014/main" id="{861376DD-3223-474E-98AB-CF9DEBF4E8FE}"/>
                  </a:ext>
                </a:extLst>
              </p:cNvPr>
              <p:cNvSpPr>
                <a:spLocks/>
              </p:cNvSpPr>
              <p:nvPr/>
            </p:nvSpPr>
            <p:spPr bwMode="auto">
              <a:xfrm>
                <a:off x="912813" y="2260600"/>
                <a:ext cx="628649" cy="87313"/>
              </a:xfrm>
              <a:custGeom>
                <a:avLst/>
                <a:gdLst>
                  <a:gd name="T0" fmla="*/ 80 w 158"/>
                  <a:gd name="T1" fmla="*/ 5 h 22"/>
                  <a:gd name="T2" fmla="*/ 0 w 158"/>
                  <a:gd name="T3" fmla="*/ 4 h 22"/>
                  <a:gd name="T4" fmla="*/ 79 w 158"/>
                  <a:gd name="T5" fmla="*/ 18 h 22"/>
                  <a:gd name="T6" fmla="*/ 158 w 158"/>
                  <a:gd name="T7" fmla="*/ 19 h 22"/>
                  <a:gd name="T8" fmla="*/ 158 w 158"/>
                  <a:gd name="T9" fmla="*/ 18 h 22"/>
                  <a:gd name="T10" fmla="*/ 80 w 158"/>
                  <a:gd name="T11" fmla="*/ 5 h 22"/>
                </a:gdLst>
                <a:ahLst/>
                <a:cxnLst>
                  <a:cxn ang="0">
                    <a:pos x="T0" y="T1"/>
                  </a:cxn>
                  <a:cxn ang="0">
                    <a:pos x="T2" y="T3"/>
                  </a:cxn>
                  <a:cxn ang="0">
                    <a:pos x="T4" y="T5"/>
                  </a:cxn>
                  <a:cxn ang="0">
                    <a:pos x="T6" y="T7"/>
                  </a:cxn>
                  <a:cxn ang="0">
                    <a:pos x="T8" y="T9"/>
                  </a:cxn>
                  <a:cxn ang="0">
                    <a:pos x="T10" y="T11"/>
                  </a:cxn>
                </a:cxnLst>
                <a:rect l="0" t="0" r="r" b="b"/>
                <a:pathLst>
                  <a:path w="158" h="22">
                    <a:moveTo>
                      <a:pt x="80" y="5"/>
                    </a:moveTo>
                    <a:cubicBezTo>
                      <a:pt x="36" y="0"/>
                      <a:pt x="0" y="0"/>
                      <a:pt x="0" y="4"/>
                    </a:cubicBezTo>
                    <a:cubicBezTo>
                      <a:pt x="0" y="7"/>
                      <a:pt x="35" y="14"/>
                      <a:pt x="79" y="18"/>
                    </a:cubicBezTo>
                    <a:cubicBezTo>
                      <a:pt x="122" y="22"/>
                      <a:pt x="158" y="22"/>
                      <a:pt x="158" y="19"/>
                    </a:cubicBezTo>
                    <a:cubicBezTo>
                      <a:pt x="158" y="18"/>
                      <a:pt x="158" y="18"/>
                      <a:pt x="158" y="18"/>
                    </a:cubicBezTo>
                    <a:cubicBezTo>
                      <a:pt x="152" y="14"/>
                      <a:pt x="120" y="8"/>
                      <a:pt x="80" y="5"/>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54" name="Freeform 54">
                <a:extLst>
                  <a:ext uri="{FF2B5EF4-FFF2-40B4-BE49-F238E27FC236}">
                    <a16:creationId xmlns:a16="http://schemas.microsoft.com/office/drawing/2014/main" id="{6ABAA811-F634-4FA6-BCAD-806ED4807477}"/>
                  </a:ext>
                </a:extLst>
              </p:cNvPr>
              <p:cNvSpPr>
                <a:spLocks/>
              </p:cNvSpPr>
              <p:nvPr/>
            </p:nvSpPr>
            <p:spPr bwMode="auto">
              <a:xfrm>
                <a:off x="1470024" y="2771775"/>
                <a:ext cx="0" cy="4763"/>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0"/>
                      <a:pt x="0" y="0"/>
                      <a:pt x="0" y="0"/>
                    </a:cubicBezTo>
                    <a:cubicBezTo>
                      <a:pt x="0" y="0"/>
                      <a:pt x="0" y="0"/>
                      <a:pt x="0" y="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55" name="Freeform 55">
                <a:extLst>
                  <a:ext uri="{FF2B5EF4-FFF2-40B4-BE49-F238E27FC236}">
                    <a16:creationId xmlns:a16="http://schemas.microsoft.com/office/drawing/2014/main" id="{F17DB7B7-AA5E-4B79-8592-D3F6E6FACBBB}"/>
                  </a:ext>
                </a:extLst>
              </p:cNvPr>
              <p:cNvSpPr>
                <a:spLocks/>
              </p:cNvSpPr>
              <p:nvPr/>
            </p:nvSpPr>
            <p:spPr bwMode="auto">
              <a:xfrm>
                <a:off x="1470024" y="2771775"/>
                <a:ext cx="0" cy="4763"/>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0"/>
                      <a:pt x="0" y="0"/>
                      <a:pt x="0" y="0"/>
                    </a:cubicBezTo>
                    <a:cubicBezTo>
                      <a:pt x="0" y="0"/>
                      <a:pt x="0" y="0"/>
                      <a:pt x="0" y="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56" name="Freeform 56">
                <a:extLst>
                  <a:ext uri="{FF2B5EF4-FFF2-40B4-BE49-F238E27FC236}">
                    <a16:creationId xmlns:a16="http://schemas.microsoft.com/office/drawing/2014/main" id="{A67E450B-BBD1-4681-8896-A4BB8B893402}"/>
                  </a:ext>
                </a:extLst>
              </p:cNvPr>
              <p:cNvSpPr>
                <a:spLocks/>
              </p:cNvSpPr>
              <p:nvPr/>
            </p:nvSpPr>
            <p:spPr bwMode="auto">
              <a:xfrm>
                <a:off x="1470024" y="2771775"/>
                <a:ext cx="0" cy="4763"/>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0"/>
                      <a:pt x="0" y="0"/>
                      <a:pt x="0" y="0"/>
                    </a:cubicBezTo>
                    <a:cubicBezTo>
                      <a:pt x="0" y="0"/>
                      <a:pt x="0" y="0"/>
                      <a:pt x="0" y="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57" name="Freeform 57">
                <a:extLst>
                  <a:ext uri="{FF2B5EF4-FFF2-40B4-BE49-F238E27FC236}">
                    <a16:creationId xmlns:a16="http://schemas.microsoft.com/office/drawing/2014/main" id="{5375E5B1-0061-4390-A058-06ECE446AF04}"/>
                  </a:ext>
                </a:extLst>
              </p:cNvPr>
              <p:cNvSpPr>
                <a:spLocks/>
              </p:cNvSpPr>
              <p:nvPr/>
            </p:nvSpPr>
            <p:spPr bwMode="auto">
              <a:xfrm>
                <a:off x="1470024" y="2771775"/>
                <a:ext cx="0" cy="4763"/>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0"/>
                      <a:pt x="0" y="0"/>
                      <a:pt x="0" y="0"/>
                    </a:cubicBezTo>
                    <a:cubicBezTo>
                      <a:pt x="0" y="0"/>
                      <a:pt x="0" y="0"/>
                      <a:pt x="0" y="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58" name="Rectangle 58">
                <a:extLst>
                  <a:ext uri="{FF2B5EF4-FFF2-40B4-BE49-F238E27FC236}">
                    <a16:creationId xmlns:a16="http://schemas.microsoft.com/office/drawing/2014/main" id="{6EA20531-75A6-4F0F-8A23-7959377ED2BF}"/>
                  </a:ext>
                </a:extLst>
              </p:cNvPr>
              <p:cNvSpPr>
                <a:spLocks noChangeArrowheads="1"/>
              </p:cNvSpPr>
              <p:nvPr/>
            </p:nvSpPr>
            <p:spPr bwMode="auto">
              <a:xfrm>
                <a:off x="1465262" y="2771775"/>
                <a:ext cx="4763" cy="4763"/>
              </a:xfrm>
              <a:prstGeom prst="rect">
                <a:avLst/>
              </a:pr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59" name="Freeform 59">
                <a:extLst>
                  <a:ext uri="{FF2B5EF4-FFF2-40B4-BE49-F238E27FC236}">
                    <a16:creationId xmlns:a16="http://schemas.microsoft.com/office/drawing/2014/main" id="{F81B5973-CB55-4397-9034-8F39CA1EC58E}"/>
                  </a:ext>
                </a:extLst>
              </p:cNvPr>
              <p:cNvSpPr>
                <a:spLocks/>
              </p:cNvSpPr>
              <p:nvPr/>
            </p:nvSpPr>
            <p:spPr bwMode="auto">
              <a:xfrm>
                <a:off x="1501774" y="2295525"/>
                <a:ext cx="66675" cy="68263"/>
              </a:xfrm>
              <a:custGeom>
                <a:avLst/>
                <a:gdLst>
                  <a:gd name="T0" fmla="*/ 2 w 17"/>
                  <a:gd name="T1" fmla="*/ 12 h 17"/>
                  <a:gd name="T2" fmla="*/ 12 w 17"/>
                  <a:gd name="T3" fmla="*/ 15 h 17"/>
                  <a:gd name="T4" fmla="*/ 15 w 17"/>
                  <a:gd name="T5" fmla="*/ 5 h 17"/>
                  <a:gd name="T6" fmla="*/ 5 w 17"/>
                  <a:gd name="T7" fmla="*/ 2 h 17"/>
                  <a:gd name="T8" fmla="*/ 2 w 17"/>
                  <a:gd name="T9" fmla="*/ 12 h 17"/>
                </a:gdLst>
                <a:ahLst/>
                <a:cxnLst>
                  <a:cxn ang="0">
                    <a:pos x="T0" y="T1"/>
                  </a:cxn>
                  <a:cxn ang="0">
                    <a:pos x="T2" y="T3"/>
                  </a:cxn>
                  <a:cxn ang="0">
                    <a:pos x="T4" y="T5"/>
                  </a:cxn>
                  <a:cxn ang="0">
                    <a:pos x="T6" y="T7"/>
                  </a:cxn>
                  <a:cxn ang="0">
                    <a:pos x="T8" y="T9"/>
                  </a:cxn>
                </a:cxnLst>
                <a:rect l="0" t="0" r="r" b="b"/>
                <a:pathLst>
                  <a:path w="17" h="17">
                    <a:moveTo>
                      <a:pt x="2" y="12"/>
                    </a:moveTo>
                    <a:cubicBezTo>
                      <a:pt x="4" y="16"/>
                      <a:pt x="9" y="17"/>
                      <a:pt x="12" y="15"/>
                    </a:cubicBezTo>
                    <a:cubicBezTo>
                      <a:pt x="16" y="13"/>
                      <a:pt x="17" y="8"/>
                      <a:pt x="15" y="5"/>
                    </a:cubicBezTo>
                    <a:cubicBezTo>
                      <a:pt x="13" y="1"/>
                      <a:pt x="8" y="0"/>
                      <a:pt x="5" y="2"/>
                    </a:cubicBezTo>
                    <a:cubicBezTo>
                      <a:pt x="1" y="4"/>
                      <a:pt x="0" y="9"/>
                      <a:pt x="2" y="12"/>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60" name="Freeform 60">
                <a:extLst>
                  <a:ext uri="{FF2B5EF4-FFF2-40B4-BE49-F238E27FC236}">
                    <a16:creationId xmlns:a16="http://schemas.microsoft.com/office/drawing/2014/main" id="{DD2EF09F-A950-4685-B683-27D915E7D020}"/>
                  </a:ext>
                </a:extLst>
              </p:cNvPr>
              <p:cNvSpPr>
                <a:spLocks/>
              </p:cNvSpPr>
              <p:nvPr/>
            </p:nvSpPr>
            <p:spPr bwMode="auto">
              <a:xfrm>
                <a:off x="1501774" y="2295525"/>
                <a:ext cx="66675" cy="68263"/>
              </a:xfrm>
              <a:custGeom>
                <a:avLst/>
                <a:gdLst>
                  <a:gd name="T0" fmla="*/ 2 w 17"/>
                  <a:gd name="T1" fmla="*/ 12 h 17"/>
                  <a:gd name="T2" fmla="*/ 12 w 17"/>
                  <a:gd name="T3" fmla="*/ 15 h 17"/>
                  <a:gd name="T4" fmla="*/ 15 w 17"/>
                  <a:gd name="T5" fmla="*/ 5 h 17"/>
                  <a:gd name="T6" fmla="*/ 5 w 17"/>
                  <a:gd name="T7" fmla="*/ 2 h 17"/>
                  <a:gd name="T8" fmla="*/ 2 w 17"/>
                  <a:gd name="T9" fmla="*/ 12 h 17"/>
                </a:gdLst>
                <a:ahLst/>
                <a:cxnLst>
                  <a:cxn ang="0">
                    <a:pos x="T0" y="T1"/>
                  </a:cxn>
                  <a:cxn ang="0">
                    <a:pos x="T2" y="T3"/>
                  </a:cxn>
                  <a:cxn ang="0">
                    <a:pos x="T4" y="T5"/>
                  </a:cxn>
                  <a:cxn ang="0">
                    <a:pos x="T6" y="T7"/>
                  </a:cxn>
                  <a:cxn ang="0">
                    <a:pos x="T8" y="T9"/>
                  </a:cxn>
                </a:cxnLst>
                <a:rect l="0" t="0" r="r" b="b"/>
                <a:pathLst>
                  <a:path w="17" h="17">
                    <a:moveTo>
                      <a:pt x="2" y="12"/>
                    </a:moveTo>
                    <a:cubicBezTo>
                      <a:pt x="4" y="16"/>
                      <a:pt x="9" y="17"/>
                      <a:pt x="12" y="15"/>
                    </a:cubicBezTo>
                    <a:cubicBezTo>
                      <a:pt x="16" y="13"/>
                      <a:pt x="17" y="8"/>
                      <a:pt x="15" y="5"/>
                    </a:cubicBezTo>
                    <a:cubicBezTo>
                      <a:pt x="13" y="1"/>
                      <a:pt x="8" y="0"/>
                      <a:pt x="5" y="2"/>
                    </a:cubicBezTo>
                    <a:cubicBezTo>
                      <a:pt x="1" y="4"/>
                      <a:pt x="0" y="9"/>
                      <a:pt x="2" y="12"/>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61" name="Freeform 61">
                <a:extLst>
                  <a:ext uri="{FF2B5EF4-FFF2-40B4-BE49-F238E27FC236}">
                    <a16:creationId xmlns:a16="http://schemas.microsoft.com/office/drawing/2014/main" id="{ECC052EF-58A0-477B-9344-4A665C3557C8}"/>
                  </a:ext>
                </a:extLst>
              </p:cNvPr>
              <p:cNvSpPr>
                <a:spLocks/>
              </p:cNvSpPr>
              <p:nvPr/>
            </p:nvSpPr>
            <p:spPr bwMode="auto">
              <a:xfrm>
                <a:off x="1501773" y="2295524"/>
                <a:ext cx="66675" cy="68263"/>
              </a:xfrm>
              <a:custGeom>
                <a:avLst/>
                <a:gdLst>
                  <a:gd name="T0" fmla="*/ 2 w 17"/>
                  <a:gd name="T1" fmla="*/ 12 h 17"/>
                  <a:gd name="T2" fmla="*/ 12 w 17"/>
                  <a:gd name="T3" fmla="*/ 15 h 17"/>
                  <a:gd name="T4" fmla="*/ 15 w 17"/>
                  <a:gd name="T5" fmla="*/ 5 h 17"/>
                  <a:gd name="T6" fmla="*/ 5 w 17"/>
                  <a:gd name="T7" fmla="*/ 2 h 17"/>
                  <a:gd name="T8" fmla="*/ 2 w 17"/>
                  <a:gd name="T9" fmla="*/ 12 h 17"/>
                </a:gdLst>
                <a:ahLst/>
                <a:cxnLst>
                  <a:cxn ang="0">
                    <a:pos x="T0" y="T1"/>
                  </a:cxn>
                  <a:cxn ang="0">
                    <a:pos x="T2" y="T3"/>
                  </a:cxn>
                  <a:cxn ang="0">
                    <a:pos x="T4" y="T5"/>
                  </a:cxn>
                  <a:cxn ang="0">
                    <a:pos x="T6" y="T7"/>
                  </a:cxn>
                  <a:cxn ang="0">
                    <a:pos x="T8" y="T9"/>
                  </a:cxn>
                </a:cxnLst>
                <a:rect l="0" t="0" r="r" b="b"/>
                <a:pathLst>
                  <a:path w="17" h="17">
                    <a:moveTo>
                      <a:pt x="2" y="12"/>
                    </a:moveTo>
                    <a:cubicBezTo>
                      <a:pt x="4" y="16"/>
                      <a:pt x="9" y="17"/>
                      <a:pt x="12" y="15"/>
                    </a:cubicBezTo>
                    <a:cubicBezTo>
                      <a:pt x="16" y="13"/>
                      <a:pt x="17" y="8"/>
                      <a:pt x="15" y="5"/>
                    </a:cubicBezTo>
                    <a:cubicBezTo>
                      <a:pt x="13" y="1"/>
                      <a:pt x="8" y="0"/>
                      <a:pt x="5" y="2"/>
                    </a:cubicBezTo>
                    <a:cubicBezTo>
                      <a:pt x="1" y="4"/>
                      <a:pt x="0" y="9"/>
                      <a:pt x="2" y="12"/>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62" name="Freeform 62">
                <a:extLst>
                  <a:ext uri="{FF2B5EF4-FFF2-40B4-BE49-F238E27FC236}">
                    <a16:creationId xmlns:a16="http://schemas.microsoft.com/office/drawing/2014/main" id="{48DF59E6-BC02-4133-840B-9B1333703F50}"/>
                  </a:ext>
                </a:extLst>
              </p:cNvPr>
              <p:cNvSpPr>
                <a:spLocks/>
              </p:cNvSpPr>
              <p:nvPr/>
            </p:nvSpPr>
            <p:spPr bwMode="auto">
              <a:xfrm>
                <a:off x="1501776" y="2295525"/>
                <a:ext cx="66675" cy="68263"/>
              </a:xfrm>
              <a:custGeom>
                <a:avLst/>
                <a:gdLst>
                  <a:gd name="T0" fmla="*/ 2 w 17"/>
                  <a:gd name="T1" fmla="*/ 12 h 17"/>
                  <a:gd name="T2" fmla="*/ 12 w 17"/>
                  <a:gd name="T3" fmla="*/ 15 h 17"/>
                  <a:gd name="T4" fmla="*/ 15 w 17"/>
                  <a:gd name="T5" fmla="*/ 5 h 17"/>
                  <a:gd name="T6" fmla="*/ 5 w 17"/>
                  <a:gd name="T7" fmla="*/ 2 h 17"/>
                  <a:gd name="T8" fmla="*/ 2 w 17"/>
                  <a:gd name="T9" fmla="*/ 12 h 17"/>
                </a:gdLst>
                <a:ahLst/>
                <a:cxnLst>
                  <a:cxn ang="0">
                    <a:pos x="T0" y="T1"/>
                  </a:cxn>
                  <a:cxn ang="0">
                    <a:pos x="T2" y="T3"/>
                  </a:cxn>
                  <a:cxn ang="0">
                    <a:pos x="T4" y="T5"/>
                  </a:cxn>
                  <a:cxn ang="0">
                    <a:pos x="T6" y="T7"/>
                  </a:cxn>
                  <a:cxn ang="0">
                    <a:pos x="T8" y="T9"/>
                  </a:cxn>
                </a:cxnLst>
                <a:rect l="0" t="0" r="r" b="b"/>
                <a:pathLst>
                  <a:path w="17" h="17">
                    <a:moveTo>
                      <a:pt x="2" y="12"/>
                    </a:moveTo>
                    <a:cubicBezTo>
                      <a:pt x="4" y="16"/>
                      <a:pt x="9" y="17"/>
                      <a:pt x="12" y="15"/>
                    </a:cubicBezTo>
                    <a:cubicBezTo>
                      <a:pt x="16" y="13"/>
                      <a:pt x="17" y="8"/>
                      <a:pt x="15" y="5"/>
                    </a:cubicBezTo>
                    <a:cubicBezTo>
                      <a:pt x="13" y="1"/>
                      <a:pt x="8" y="0"/>
                      <a:pt x="5" y="2"/>
                    </a:cubicBezTo>
                    <a:cubicBezTo>
                      <a:pt x="1" y="4"/>
                      <a:pt x="0" y="9"/>
                      <a:pt x="2" y="12"/>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grpSp>
        <p:grpSp>
          <p:nvGrpSpPr>
            <p:cNvPr id="379" name="Gruppieren 1118">
              <a:extLst>
                <a:ext uri="{FF2B5EF4-FFF2-40B4-BE49-F238E27FC236}">
                  <a16:creationId xmlns:a16="http://schemas.microsoft.com/office/drawing/2014/main" id="{374CE8B7-58AA-4321-925B-2AF1D1A17B4B}"/>
                </a:ext>
              </a:extLst>
            </p:cNvPr>
            <p:cNvGrpSpPr/>
            <p:nvPr/>
          </p:nvGrpSpPr>
          <p:grpSpPr>
            <a:xfrm>
              <a:off x="5577528" y="2154693"/>
              <a:ext cx="764529" cy="297569"/>
              <a:chOff x="1276911" y="4633118"/>
              <a:chExt cx="4068762" cy="1311276"/>
            </a:xfrm>
            <a:solidFill>
              <a:schemeClr val="accent1"/>
            </a:solidFill>
          </p:grpSpPr>
          <p:sp>
            <p:nvSpPr>
              <p:cNvPr id="467" name="Freeform 6">
                <a:extLst>
                  <a:ext uri="{FF2B5EF4-FFF2-40B4-BE49-F238E27FC236}">
                    <a16:creationId xmlns:a16="http://schemas.microsoft.com/office/drawing/2014/main" id="{519829C8-ECE6-45D8-A501-6F3E69E5DE8E}"/>
                  </a:ext>
                </a:extLst>
              </p:cNvPr>
              <p:cNvSpPr>
                <a:spLocks/>
              </p:cNvSpPr>
              <p:nvPr/>
            </p:nvSpPr>
            <p:spPr bwMode="auto">
              <a:xfrm>
                <a:off x="2926323" y="4633118"/>
                <a:ext cx="1733550" cy="865188"/>
              </a:xfrm>
              <a:custGeom>
                <a:avLst/>
                <a:gdLst>
                  <a:gd name="T0" fmla="*/ 167 w 1092"/>
                  <a:gd name="T1" fmla="*/ 545 h 545"/>
                  <a:gd name="T2" fmla="*/ 1092 w 1092"/>
                  <a:gd name="T3" fmla="*/ 545 h 545"/>
                  <a:gd name="T4" fmla="*/ 925 w 1092"/>
                  <a:gd name="T5" fmla="*/ 0 h 545"/>
                  <a:gd name="T6" fmla="*/ 0 w 1092"/>
                  <a:gd name="T7" fmla="*/ 0 h 545"/>
                  <a:gd name="T8" fmla="*/ 167 w 1092"/>
                  <a:gd name="T9" fmla="*/ 545 h 545"/>
                </a:gdLst>
                <a:ahLst/>
                <a:cxnLst>
                  <a:cxn ang="0">
                    <a:pos x="T0" y="T1"/>
                  </a:cxn>
                  <a:cxn ang="0">
                    <a:pos x="T2" y="T3"/>
                  </a:cxn>
                  <a:cxn ang="0">
                    <a:pos x="T4" y="T5"/>
                  </a:cxn>
                  <a:cxn ang="0">
                    <a:pos x="T6" y="T7"/>
                  </a:cxn>
                  <a:cxn ang="0">
                    <a:pos x="T8" y="T9"/>
                  </a:cxn>
                </a:cxnLst>
                <a:rect l="0" t="0" r="r" b="b"/>
                <a:pathLst>
                  <a:path w="1092" h="545">
                    <a:moveTo>
                      <a:pt x="167" y="545"/>
                    </a:moveTo>
                    <a:lnTo>
                      <a:pt x="1092" y="545"/>
                    </a:lnTo>
                    <a:lnTo>
                      <a:pt x="925" y="0"/>
                    </a:lnTo>
                    <a:lnTo>
                      <a:pt x="0" y="0"/>
                    </a:lnTo>
                    <a:lnTo>
                      <a:pt x="167" y="545"/>
                    </a:lnTo>
                    <a:close/>
                  </a:path>
                </a:pathLst>
              </a:cu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8" name="Freeform 7">
                <a:extLst>
                  <a:ext uri="{FF2B5EF4-FFF2-40B4-BE49-F238E27FC236}">
                    <a16:creationId xmlns:a16="http://schemas.microsoft.com/office/drawing/2014/main" id="{779A97A3-6DD2-4314-91FA-E65DCA075D0C}"/>
                  </a:ext>
                </a:extLst>
              </p:cNvPr>
              <p:cNvSpPr>
                <a:spLocks/>
              </p:cNvSpPr>
              <p:nvPr/>
            </p:nvSpPr>
            <p:spPr bwMode="auto">
              <a:xfrm>
                <a:off x="2926323" y="4633118"/>
                <a:ext cx="1733550" cy="865188"/>
              </a:xfrm>
              <a:custGeom>
                <a:avLst/>
                <a:gdLst>
                  <a:gd name="T0" fmla="*/ 348 w 2275"/>
                  <a:gd name="T1" fmla="*/ 1135 h 1135"/>
                  <a:gd name="T2" fmla="*/ 2275 w 2275"/>
                  <a:gd name="T3" fmla="*/ 1135 h 1135"/>
                  <a:gd name="T4" fmla="*/ 1928 w 2275"/>
                  <a:gd name="T5" fmla="*/ 0 h 1135"/>
                  <a:gd name="T6" fmla="*/ 0 w 2275"/>
                  <a:gd name="T7" fmla="*/ 0 h 1135"/>
                  <a:gd name="T8" fmla="*/ 348 w 2275"/>
                  <a:gd name="T9" fmla="*/ 1135 h 1135"/>
                </a:gdLst>
                <a:ahLst/>
                <a:cxnLst>
                  <a:cxn ang="0">
                    <a:pos x="T0" y="T1"/>
                  </a:cxn>
                  <a:cxn ang="0">
                    <a:pos x="T2" y="T3"/>
                  </a:cxn>
                  <a:cxn ang="0">
                    <a:pos x="T4" y="T5"/>
                  </a:cxn>
                  <a:cxn ang="0">
                    <a:pos x="T6" y="T7"/>
                  </a:cxn>
                  <a:cxn ang="0">
                    <a:pos x="T8" y="T9"/>
                  </a:cxn>
                </a:cxnLst>
                <a:rect l="0" t="0" r="r" b="b"/>
                <a:pathLst>
                  <a:path w="2275" h="1135">
                    <a:moveTo>
                      <a:pt x="348" y="1135"/>
                    </a:moveTo>
                    <a:lnTo>
                      <a:pt x="2275" y="1135"/>
                    </a:lnTo>
                    <a:lnTo>
                      <a:pt x="1928" y="0"/>
                    </a:lnTo>
                    <a:lnTo>
                      <a:pt x="0" y="0"/>
                    </a:lnTo>
                    <a:lnTo>
                      <a:pt x="348" y="1135"/>
                    </a:lnTo>
                    <a:close/>
                  </a:path>
                </a:pathLst>
              </a:cu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9" name="Line 8">
                <a:extLst>
                  <a:ext uri="{FF2B5EF4-FFF2-40B4-BE49-F238E27FC236}">
                    <a16:creationId xmlns:a16="http://schemas.microsoft.com/office/drawing/2014/main" id="{25C66C4B-7BCA-48E6-9D12-65071A82D553}"/>
                  </a:ext>
                </a:extLst>
              </p:cNvPr>
              <p:cNvSpPr>
                <a:spLocks noChangeShapeType="1"/>
              </p:cNvSpPr>
              <p:nvPr/>
            </p:nvSpPr>
            <p:spPr bwMode="auto">
              <a:xfrm>
                <a:off x="3116823" y="4633118"/>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0" name="Line 9">
                <a:extLst>
                  <a:ext uri="{FF2B5EF4-FFF2-40B4-BE49-F238E27FC236}">
                    <a16:creationId xmlns:a16="http://schemas.microsoft.com/office/drawing/2014/main" id="{AA3D0F65-728A-4A6D-B5F7-5C47AF8A9E68}"/>
                  </a:ext>
                </a:extLst>
              </p:cNvPr>
              <p:cNvSpPr>
                <a:spLocks noChangeShapeType="1"/>
              </p:cNvSpPr>
              <p:nvPr/>
            </p:nvSpPr>
            <p:spPr bwMode="auto">
              <a:xfrm>
                <a:off x="3116823" y="4633118"/>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1" name="Line 10">
                <a:extLst>
                  <a:ext uri="{FF2B5EF4-FFF2-40B4-BE49-F238E27FC236}">
                    <a16:creationId xmlns:a16="http://schemas.microsoft.com/office/drawing/2014/main" id="{2B5F41B0-1401-4070-9E7E-8DA85EB9A334}"/>
                  </a:ext>
                </a:extLst>
              </p:cNvPr>
              <p:cNvSpPr>
                <a:spLocks noChangeShapeType="1"/>
              </p:cNvSpPr>
              <p:nvPr/>
            </p:nvSpPr>
            <p:spPr bwMode="auto">
              <a:xfrm>
                <a:off x="3332723" y="4633118"/>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2" name="Line 11">
                <a:extLst>
                  <a:ext uri="{FF2B5EF4-FFF2-40B4-BE49-F238E27FC236}">
                    <a16:creationId xmlns:a16="http://schemas.microsoft.com/office/drawing/2014/main" id="{4D81370B-5CDC-4344-BD4D-108925E94C6B}"/>
                  </a:ext>
                </a:extLst>
              </p:cNvPr>
              <p:cNvSpPr>
                <a:spLocks noChangeShapeType="1"/>
              </p:cNvSpPr>
              <p:nvPr/>
            </p:nvSpPr>
            <p:spPr bwMode="auto">
              <a:xfrm>
                <a:off x="3332723" y="4633118"/>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3" name="Line 12">
                <a:extLst>
                  <a:ext uri="{FF2B5EF4-FFF2-40B4-BE49-F238E27FC236}">
                    <a16:creationId xmlns:a16="http://schemas.microsoft.com/office/drawing/2014/main" id="{08B80CED-1F97-4B1F-A6AB-1C1C49CB241C}"/>
                  </a:ext>
                </a:extLst>
              </p:cNvPr>
              <p:cNvSpPr>
                <a:spLocks noChangeShapeType="1"/>
              </p:cNvSpPr>
              <p:nvPr/>
            </p:nvSpPr>
            <p:spPr bwMode="auto">
              <a:xfrm>
                <a:off x="3548623" y="4633118"/>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4" name="Line 13">
                <a:extLst>
                  <a:ext uri="{FF2B5EF4-FFF2-40B4-BE49-F238E27FC236}">
                    <a16:creationId xmlns:a16="http://schemas.microsoft.com/office/drawing/2014/main" id="{9D4FF0D0-707E-447A-ABB5-6530DED8E37C}"/>
                  </a:ext>
                </a:extLst>
              </p:cNvPr>
              <p:cNvSpPr>
                <a:spLocks noChangeShapeType="1"/>
              </p:cNvSpPr>
              <p:nvPr/>
            </p:nvSpPr>
            <p:spPr bwMode="auto">
              <a:xfrm>
                <a:off x="3548623" y="4633118"/>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5" name="Line 14">
                <a:extLst>
                  <a:ext uri="{FF2B5EF4-FFF2-40B4-BE49-F238E27FC236}">
                    <a16:creationId xmlns:a16="http://schemas.microsoft.com/office/drawing/2014/main" id="{E86C56C7-53AE-41B4-ADAD-035CBFABBD02}"/>
                  </a:ext>
                </a:extLst>
              </p:cNvPr>
              <p:cNvSpPr>
                <a:spLocks noChangeShapeType="1"/>
              </p:cNvSpPr>
              <p:nvPr/>
            </p:nvSpPr>
            <p:spPr bwMode="auto">
              <a:xfrm>
                <a:off x="3762936" y="4633118"/>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6" name="Line 15">
                <a:extLst>
                  <a:ext uri="{FF2B5EF4-FFF2-40B4-BE49-F238E27FC236}">
                    <a16:creationId xmlns:a16="http://schemas.microsoft.com/office/drawing/2014/main" id="{A12E7544-806A-4587-B13E-0547603F8FD3}"/>
                  </a:ext>
                </a:extLst>
              </p:cNvPr>
              <p:cNvSpPr>
                <a:spLocks noChangeShapeType="1"/>
              </p:cNvSpPr>
              <p:nvPr/>
            </p:nvSpPr>
            <p:spPr bwMode="auto">
              <a:xfrm>
                <a:off x="3762936" y="4633118"/>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7" name="Line 16">
                <a:extLst>
                  <a:ext uri="{FF2B5EF4-FFF2-40B4-BE49-F238E27FC236}">
                    <a16:creationId xmlns:a16="http://schemas.microsoft.com/office/drawing/2014/main" id="{E9CF4F61-CBEC-4389-90C0-41039713FD35}"/>
                  </a:ext>
                </a:extLst>
              </p:cNvPr>
              <p:cNvSpPr>
                <a:spLocks noChangeShapeType="1"/>
              </p:cNvSpPr>
              <p:nvPr/>
            </p:nvSpPr>
            <p:spPr bwMode="auto">
              <a:xfrm>
                <a:off x="3978836" y="4633118"/>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8" name="Line 17">
                <a:extLst>
                  <a:ext uri="{FF2B5EF4-FFF2-40B4-BE49-F238E27FC236}">
                    <a16:creationId xmlns:a16="http://schemas.microsoft.com/office/drawing/2014/main" id="{C96EE5F9-83AE-4B2B-B1A0-49C3BDB72BC2}"/>
                  </a:ext>
                </a:extLst>
              </p:cNvPr>
              <p:cNvSpPr>
                <a:spLocks noChangeShapeType="1"/>
              </p:cNvSpPr>
              <p:nvPr/>
            </p:nvSpPr>
            <p:spPr bwMode="auto">
              <a:xfrm>
                <a:off x="3978836" y="4633118"/>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9" name="Line 18">
                <a:extLst>
                  <a:ext uri="{FF2B5EF4-FFF2-40B4-BE49-F238E27FC236}">
                    <a16:creationId xmlns:a16="http://schemas.microsoft.com/office/drawing/2014/main" id="{9A4BA2DB-C9C4-45B7-8E83-3869C26EC4D5}"/>
                  </a:ext>
                </a:extLst>
              </p:cNvPr>
              <p:cNvSpPr>
                <a:spLocks noChangeShapeType="1"/>
              </p:cNvSpPr>
              <p:nvPr/>
            </p:nvSpPr>
            <p:spPr bwMode="auto">
              <a:xfrm>
                <a:off x="4194736" y="4633118"/>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0" name="Line 19">
                <a:extLst>
                  <a:ext uri="{FF2B5EF4-FFF2-40B4-BE49-F238E27FC236}">
                    <a16:creationId xmlns:a16="http://schemas.microsoft.com/office/drawing/2014/main" id="{88CDC212-D8B3-4C82-AA74-85EF856C84FA}"/>
                  </a:ext>
                </a:extLst>
              </p:cNvPr>
              <p:cNvSpPr>
                <a:spLocks noChangeShapeType="1"/>
              </p:cNvSpPr>
              <p:nvPr/>
            </p:nvSpPr>
            <p:spPr bwMode="auto">
              <a:xfrm>
                <a:off x="4194736" y="4633118"/>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1" name="Line 20">
                <a:extLst>
                  <a:ext uri="{FF2B5EF4-FFF2-40B4-BE49-F238E27FC236}">
                    <a16:creationId xmlns:a16="http://schemas.microsoft.com/office/drawing/2014/main" id="{373972D6-9C2A-46FD-89A9-F40981D01E0A}"/>
                  </a:ext>
                </a:extLst>
              </p:cNvPr>
              <p:cNvSpPr>
                <a:spLocks noChangeShapeType="1"/>
              </p:cNvSpPr>
              <p:nvPr/>
            </p:nvSpPr>
            <p:spPr bwMode="auto">
              <a:xfrm>
                <a:off x="3016811" y="4925218"/>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2" name="Line 21">
                <a:extLst>
                  <a:ext uri="{FF2B5EF4-FFF2-40B4-BE49-F238E27FC236}">
                    <a16:creationId xmlns:a16="http://schemas.microsoft.com/office/drawing/2014/main" id="{35E0F295-F53F-4759-9ACC-DA58D74CAD2D}"/>
                  </a:ext>
                </a:extLst>
              </p:cNvPr>
              <p:cNvSpPr>
                <a:spLocks noChangeShapeType="1"/>
              </p:cNvSpPr>
              <p:nvPr/>
            </p:nvSpPr>
            <p:spPr bwMode="auto">
              <a:xfrm>
                <a:off x="3016811" y="4925218"/>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3" name="Line 22">
                <a:extLst>
                  <a:ext uri="{FF2B5EF4-FFF2-40B4-BE49-F238E27FC236}">
                    <a16:creationId xmlns:a16="http://schemas.microsoft.com/office/drawing/2014/main" id="{FC44269E-28CC-4BFA-A284-D9FAF31432B6}"/>
                  </a:ext>
                </a:extLst>
              </p:cNvPr>
              <p:cNvSpPr>
                <a:spLocks noChangeShapeType="1"/>
              </p:cNvSpPr>
              <p:nvPr/>
            </p:nvSpPr>
            <p:spPr bwMode="auto">
              <a:xfrm>
                <a:off x="3059673" y="5066506"/>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4" name="Line 23">
                <a:extLst>
                  <a:ext uri="{FF2B5EF4-FFF2-40B4-BE49-F238E27FC236}">
                    <a16:creationId xmlns:a16="http://schemas.microsoft.com/office/drawing/2014/main" id="{B814D9B9-2A64-4C51-8ECC-C23CB2C6302D}"/>
                  </a:ext>
                </a:extLst>
              </p:cNvPr>
              <p:cNvSpPr>
                <a:spLocks noChangeShapeType="1"/>
              </p:cNvSpPr>
              <p:nvPr/>
            </p:nvSpPr>
            <p:spPr bwMode="auto">
              <a:xfrm>
                <a:off x="3059673" y="5066506"/>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5" name="Line 24">
                <a:extLst>
                  <a:ext uri="{FF2B5EF4-FFF2-40B4-BE49-F238E27FC236}">
                    <a16:creationId xmlns:a16="http://schemas.microsoft.com/office/drawing/2014/main" id="{61D51155-5BDF-4707-82F5-67B304753363}"/>
                  </a:ext>
                </a:extLst>
              </p:cNvPr>
              <p:cNvSpPr>
                <a:spLocks noChangeShapeType="1"/>
              </p:cNvSpPr>
              <p:nvPr/>
            </p:nvSpPr>
            <p:spPr bwMode="auto">
              <a:xfrm>
                <a:off x="3105711" y="5207793"/>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6" name="Line 25">
                <a:extLst>
                  <a:ext uri="{FF2B5EF4-FFF2-40B4-BE49-F238E27FC236}">
                    <a16:creationId xmlns:a16="http://schemas.microsoft.com/office/drawing/2014/main" id="{AEBAB6C5-CCE2-4BB7-BD62-3F055C6FEBB0}"/>
                  </a:ext>
                </a:extLst>
              </p:cNvPr>
              <p:cNvSpPr>
                <a:spLocks noChangeShapeType="1"/>
              </p:cNvSpPr>
              <p:nvPr/>
            </p:nvSpPr>
            <p:spPr bwMode="auto">
              <a:xfrm>
                <a:off x="3105711" y="5207793"/>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7" name="Line 26">
                <a:extLst>
                  <a:ext uri="{FF2B5EF4-FFF2-40B4-BE49-F238E27FC236}">
                    <a16:creationId xmlns:a16="http://schemas.microsoft.com/office/drawing/2014/main" id="{64AC3A1F-B2B2-4854-B687-4AAC796DD6E7}"/>
                  </a:ext>
                </a:extLst>
              </p:cNvPr>
              <p:cNvSpPr>
                <a:spLocks noChangeShapeType="1"/>
              </p:cNvSpPr>
              <p:nvPr/>
            </p:nvSpPr>
            <p:spPr bwMode="auto">
              <a:xfrm>
                <a:off x="3151748" y="5350668"/>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8" name="Line 27">
                <a:extLst>
                  <a:ext uri="{FF2B5EF4-FFF2-40B4-BE49-F238E27FC236}">
                    <a16:creationId xmlns:a16="http://schemas.microsoft.com/office/drawing/2014/main" id="{35FD18A8-ABB5-4F8E-BE4B-B8678DD7C95F}"/>
                  </a:ext>
                </a:extLst>
              </p:cNvPr>
              <p:cNvSpPr>
                <a:spLocks noChangeShapeType="1"/>
              </p:cNvSpPr>
              <p:nvPr/>
            </p:nvSpPr>
            <p:spPr bwMode="auto">
              <a:xfrm>
                <a:off x="3151748" y="5350668"/>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9" name="Line 28">
                <a:extLst>
                  <a:ext uri="{FF2B5EF4-FFF2-40B4-BE49-F238E27FC236}">
                    <a16:creationId xmlns:a16="http://schemas.microsoft.com/office/drawing/2014/main" id="{E5E0F679-01FB-4A94-84D8-9D50974C96E6}"/>
                  </a:ext>
                </a:extLst>
              </p:cNvPr>
              <p:cNvSpPr>
                <a:spLocks noChangeShapeType="1"/>
              </p:cNvSpPr>
              <p:nvPr/>
            </p:nvSpPr>
            <p:spPr bwMode="auto">
              <a:xfrm>
                <a:off x="2975536" y="4782343"/>
                <a:ext cx="1465262"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0" name="Line 29">
                <a:extLst>
                  <a:ext uri="{FF2B5EF4-FFF2-40B4-BE49-F238E27FC236}">
                    <a16:creationId xmlns:a16="http://schemas.microsoft.com/office/drawing/2014/main" id="{DD23D8E9-33D7-4E27-ABE5-7DC3F78B3E10}"/>
                  </a:ext>
                </a:extLst>
              </p:cNvPr>
              <p:cNvSpPr>
                <a:spLocks noChangeShapeType="1"/>
              </p:cNvSpPr>
              <p:nvPr/>
            </p:nvSpPr>
            <p:spPr bwMode="auto">
              <a:xfrm>
                <a:off x="2975536" y="4782343"/>
                <a:ext cx="1465262"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1" name="Freeform 30">
                <a:extLst>
                  <a:ext uri="{FF2B5EF4-FFF2-40B4-BE49-F238E27FC236}">
                    <a16:creationId xmlns:a16="http://schemas.microsoft.com/office/drawing/2014/main" id="{D0294797-8D6A-45BA-AF80-AE9542B7EEA7}"/>
                  </a:ext>
                </a:extLst>
              </p:cNvPr>
              <p:cNvSpPr>
                <a:spLocks/>
              </p:cNvSpPr>
              <p:nvPr/>
            </p:nvSpPr>
            <p:spPr bwMode="auto">
              <a:xfrm>
                <a:off x="3273986" y="4849018"/>
                <a:ext cx="1733550" cy="865188"/>
              </a:xfrm>
              <a:custGeom>
                <a:avLst/>
                <a:gdLst>
                  <a:gd name="T0" fmla="*/ 167 w 1092"/>
                  <a:gd name="T1" fmla="*/ 545 h 545"/>
                  <a:gd name="T2" fmla="*/ 1092 w 1092"/>
                  <a:gd name="T3" fmla="*/ 545 h 545"/>
                  <a:gd name="T4" fmla="*/ 925 w 1092"/>
                  <a:gd name="T5" fmla="*/ 0 h 545"/>
                  <a:gd name="T6" fmla="*/ 0 w 1092"/>
                  <a:gd name="T7" fmla="*/ 0 h 545"/>
                  <a:gd name="T8" fmla="*/ 167 w 1092"/>
                  <a:gd name="T9" fmla="*/ 545 h 545"/>
                </a:gdLst>
                <a:ahLst/>
                <a:cxnLst>
                  <a:cxn ang="0">
                    <a:pos x="T0" y="T1"/>
                  </a:cxn>
                  <a:cxn ang="0">
                    <a:pos x="T2" y="T3"/>
                  </a:cxn>
                  <a:cxn ang="0">
                    <a:pos x="T4" y="T5"/>
                  </a:cxn>
                  <a:cxn ang="0">
                    <a:pos x="T6" y="T7"/>
                  </a:cxn>
                  <a:cxn ang="0">
                    <a:pos x="T8" y="T9"/>
                  </a:cxn>
                </a:cxnLst>
                <a:rect l="0" t="0" r="r" b="b"/>
                <a:pathLst>
                  <a:path w="1092" h="545">
                    <a:moveTo>
                      <a:pt x="167" y="545"/>
                    </a:moveTo>
                    <a:lnTo>
                      <a:pt x="1092" y="545"/>
                    </a:lnTo>
                    <a:lnTo>
                      <a:pt x="925" y="0"/>
                    </a:lnTo>
                    <a:lnTo>
                      <a:pt x="0" y="0"/>
                    </a:lnTo>
                    <a:lnTo>
                      <a:pt x="167" y="545"/>
                    </a:lnTo>
                    <a:close/>
                  </a:path>
                </a:pathLst>
              </a:cu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2" name="Freeform 31">
                <a:extLst>
                  <a:ext uri="{FF2B5EF4-FFF2-40B4-BE49-F238E27FC236}">
                    <a16:creationId xmlns:a16="http://schemas.microsoft.com/office/drawing/2014/main" id="{9C6CBB12-D538-4C0F-B577-19E52C31755E}"/>
                  </a:ext>
                </a:extLst>
              </p:cNvPr>
              <p:cNvSpPr>
                <a:spLocks/>
              </p:cNvSpPr>
              <p:nvPr/>
            </p:nvSpPr>
            <p:spPr bwMode="auto">
              <a:xfrm>
                <a:off x="3273986" y="4849018"/>
                <a:ext cx="1733550" cy="865188"/>
              </a:xfrm>
              <a:custGeom>
                <a:avLst/>
                <a:gdLst>
                  <a:gd name="T0" fmla="*/ 347 w 2275"/>
                  <a:gd name="T1" fmla="*/ 1135 h 1135"/>
                  <a:gd name="T2" fmla="*/ 2275 w 2275"/>
                  <a:gd name="T3" fmla="*/ 1135 h 1135"/>
                  <a:gd name="T4" fmla="*/ 1927 w 2275"/>
                  <a:gd name="T5" fmla="*/ 0 h 1135"/>
                  <a:gd name="T6" fmla="*/ 0 w 2275"/>
                  <a:gd name="T7" fmla="*/ 0 h 1135"/>
                  <a:gd name="T8" fmla="*/ 347 w 2275"/>
                  <a:gd name="T9" fmla="*/ 1135 h 1135"/>
                </a:gdLst>
                <a:ahLst/>
                <a:cxnLst>
                  <a:cxn ang="0">
                    <a:pos x="T0" y="T1"/>
                  </a:cxn>
                  <a:cxn ang="0">
                    <a:pos x="T2" y="T3"/>
                  </a:cxn>
                  <a:cxn ang="0">
                    <a:pos x="T4" y="T5"/>
                  </a:cxn>
                  <a:cxn ang="0">
                    <a:pos x="T6" y="T7"/>
                  </a:cxn>
                  <a:cxn ang="0">
                    <a:pos x="T8" y="T9"/>
                  </a:cxn>
                </a:cxnLst>
                <a:rect l="0" t="0" r="r" b="b"/>
                <a:pathLst>
                  <a:path w="2275" h="1135">
                    <a:moveTo>
                      <a:pt x="347" y="1135"/>
                    </a:moveTo>
                    <a:lnTo>
                      <a:pt x="2275" y="1135"/>
                    </a:lnTo>
                    <a:lnTo>
                      <a:pt x="1927" y="0"/>
                    </a:lnTo>
                    <a:lnTo>
                      <a:pt x="0" y="0"/>
                    </a:lnTo>
                    <a:lnTo>
                      <a:pt x="347" y="1135"/>
                    </a:lnTo>
                    <a:close/>
                  </a:path>
                </a:pathLst>
              </a:cu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3" name="Line 32">
                <a:extLst>
                  <a:ext uri="{FF2B5EF4-FFF2-40B4-BE49-F238E27FC236}">
                    <a16:creationId xmlns:a16="http://schemas.microsoft.com/office/drawing/2014/main" id="{97C105C3-8610-4666-9158-C6A2B0E60945}"/>
                  </a:ext>
                </a:extLst>
              </p:cNvPr>
              <p:cNvSpPr>
                <a:spLocks noChangeShapeType="1"/>
              </p:cNvSpPr>
              <p:nvPr/>
            </p:nvSpPr>
            <p:spPr bwMode="auto">
              <a:xfrm>
                <a:off x="3464486" y="4849018"/>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4" name="Line 33">
                <a:extLst>
                  <a:ext uri="{FF2B5EF4-FFF2-40B4-BE49-F238E27FC236}">
                    <a16:creationId xmlns:a16="http://schemas.microsoft.com/office/drawing/2014/main" id="{500DEA9E-B76B-48FF-8E84-6F3456471BB5}"/>
                  </a:ext>
                </a:extLst>
              </p:cNvPr>
              <p:cNvSpPr>
                <a:spLocks noChangeShapeType="1"/>
              </p:cNvSpPr>
              <p:nvPr/>
            </p:nvSpPr>
            <p:spPr bwMode="auto">
              <a:xfrm>
                <a:off x="3464486" y="4849018"/>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5" name="Line 34">
                <a:extLst>
                  <a:ext uri="{FF2B5EF4-FFF2-40B4-BE49-F238E27FC236}">
                    <a16:creationId xmlns:a16="http://schemas.microsoft.com/office/drawing/2014/main" id="{158F2407-4792-4FB3-9506-73BDA2B5FD20}"/>
                  </a:ext>
                </a:extLst>
              </p:cNvPr>
              <p:cNvSpPr>
                <a:spLocks noChangeShapeType="1"/>
              </p:cNvSpPr>
              <p:nvPr/>
            </p:nvSpPr>
            <p:spPr bwMode="auto">
              <a:xfrm>
                <a:off x="3680386" y="4849018"/>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6" name="Line 35">
                <a:extLst>
                  <a:ext uri="{FF2B5EF4-FFF2-40B4-BE49-F238E27FC236}">
                    <a16:creationId xmlns:a16="http://schemas.microsoft.com/office/drawing/2014/main" id="{7827F746-9AC1-4570-B692-0CC4A5EC454A}"/>
                  </a:ext>
                </a:extLst>
              </p:cNvPr>
              <p:cNvSpPr>
                <a:spLocks noChangeShapeType="1"/>
              </p:cNvSpPr>
              <p:nvPr/>
            </p:nvSpPr>
            <p:spPr bwMode="auto">
              <a:xfrm>
                <a:off x="3680386" y="4849018"/>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7" name="Line 36">
                <a:extLst>
                  <a:ext uri="{FF2B5EF4-FFF2-40B4-BE49-F238E27FC236}">
                    <a16:creationId xmlns:a16="http://schemas.microsoft.com/office/drawing/2014/main" id="{98CB8BF2-F793-4D9B-A9F8-074DFFE7901E}"/>
                  </a:ext>
                </a:extLst>
              </p:cNvPr>
              <p:cNvSpPr>
                <a:spLocks noChangeShapeType="1"/>
              </p:cNvSpPr>
              <p:nvPr/>
            </p:nvSpPr>
            <p:spPr bwMode="auto">
              <a:xfrm>
                <a:off x="3896286" y="4849018"/>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8" name="Line 37">
                <a:extLst>
                  <a:ext uri="{FF2B5EF4-FFF2-40B4-BE49-F238E27FC236}">
                    <a16:creationId xmlns:a16="http://schemas.microsoft.com/office/drawing/2014/main" id="{E7C31399-5868-4CCC-9FA8-A37462E5EF15}"/>
                  </a:ext>
                </a:extLst>
              </p:cNvPr>
              <p:cNvSpPr>
                <a:spLocks noChangeShapeType="1"/>
              </p:cNvSpPr>
              <p:nvPr/>
            </p:nvSpPr>
            <p:spPr bwMode="auto">
              <a:xfrm>
                <a:off x="3896286" y="4849018"/>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9" name="Line 38">
                <a:extLst>
                  <a:ext uri="{FF2B5EF4-FFF2-40B4-BE49-F238E27FC236}">
                    <a16:creationId xmlns:a16="http://schemas.microsoft.com/office/drawing/2014/main" id="{9C3B3AE8-9759-40D0-9BFE-59DD99CCDAC4}"/>
                  </a:ext>
                </a:extLst>
              </p:cNvPr>
              <p:cNvSpPr>
                <a:spLocks noChangeShapeType="1"/>
              </p:cNvSpPr>
              <p:nvPr/>
            </p:nvSpPr>
            <p:spPr bwMode="auto">
              <a:xfrm>
                <a:off x="4112186" y="4849018"/>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00" name="Line 39">
                <a:extLst>
                  <a:ext uri="{FF2B5EF4-FFF2-40B4-BE49-F238E27FC236}">
                    <a16:creationId xmlns:a16="http://schemas.microsoft.com/office/drawing/2014/main" id="{9B5D2AA0-BA43-4574-BEA6-3E6A1FE14E13}"/>
                  </a:ext>
                </a:extLst>
              </p:cNvPr>
              <p:cNvSpPr>
                <a:spLocks noChangeShapeType="1"/>
              </p:cNvSpPr>
              <p:nvPr/>
            </p:nvSpPr>
            <p:spPr bwMode="auto">
              <a:xfrm>
                <a:off x="4112186" y="4849018"/>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01" name="Line 40">
                <a:extLst>
                  <a:ext uri="{FF2B5EF4-FFF2-40B4-BE49-F238E27FC236}">
                    <a16:creationId xmlns:a16="http://schemas.microsoft.com/office/drawing/2014/main" id="{A8751148-71F0-451F-96C6-4DB567902B83}"/>
                  </a:ext>
                </a:extLst>
              </p:cNvPr>
              <p:cNvSpPr>
                <a:spLocks noChangeShapeType="1"/>
              </p:cNvSpPr>
              <p:nvPr/>
            </p:nvSpPr>
            <p:spPr bwMode="auto">
              <a:xfrm>
                <a:off x="4328086" y="4849018"/>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02" name="Line 41">
                <a:extLst>
                  <a:ext uri="{FF2B5EF4-FFF2-40B4-BE49-F238E27FC236}">
                    <a16:creationId xmlns:a16="http://schemas.microsoft.com/office/drawing/2014/main" id="{3A1E2163-8467-43B5-A2BA-863F065C722D}"/>
                  </a:ext>
                </a:extLst>
              </p:cNvPr>
              <p:cNvSpPr>
                <a:spLocks noChangeShapeType="1"/>
              </p:cNvSpPr>
              <p:nvPr/>
            </p:nvSpPr>
            <p:spPr bwMode="auto">
              <a:xfrm>
                <a:off x="4328086" y="4849018"/>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03" name="Line 42">
                <a:extLst>
                  <a:ext uri="{FF2B5EF4-FFF2-40B4-BE49-F238E27FC236}">
                    <a16:creationId xmlns:a16="http://schemas.microsoft.com/office/drawing/2014/main" id="{9C645D64-EFFA-4447-B825-9850277A91CE}"/>
                  </a:ext>
                </a:extLst>
              </p:cNvPr>
              <p:cNvSpPr>
                <a:spLocks noChangeShapeType="1"/>
              </p:cNvSpPr>
              <p:nvPr/>
            </p:nvSpPr>
            <p:spPr bwMode="auto">
              <a:xfrm>
                <a:off x="4542398" y="4849018"/>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04" name="Line 43">
                <a:extLst>
                  <a:ext uri="{FF2B5EF4-FFF2-40B4-BE49-F238E27FC236}">
                    <a16:creationId xmlns:a16="http://schemas.microsoft.com/office/drawing/2014/main" id="{5325F62B-4C8E-4CFE-8B94-AA4303567A0C}"/>
                  </a:ext>
                </a:extLst>
              </p:cNvPr>
              <p:cNvSpPr>
                <a:spLocks noChangeShapeType="1"/>
              </p:cNvSpPr>
              <p:nvPr/>
            </p:nvSpPr>
            <p:spPr bwMode="auto">
              <a:xfrm>
                <a:off x="4542398" y="4849018"/>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05" name="Line 44">
                <a:extLst>
                  <a:ext uri="{FF2B5EF4-FFF2-40B4-BE49-F238E27FC236}">
                    <a16:creationId xmlns:a16="http://schemas.microsoft.com/office/drawing/2014/main" id="{6D5C8849-9838-46A3-A5EF-EA30CCABBC77}"/>
                  </a:ext>
                </a:extLst>
              </p:cNvPr>
              <p:cNvSpPr>
                <a:spLocks noChangeShapeType="1"/>
              </p:cNvSpPr>
              <p:nvPr/>
            </p:nvSpPr>
            <p:spPr bwMode="auto">
              <a:xfrm>
                <a:off x="3364473" y="5141118"/>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06" name="Line 45">
                <a:extLst>
                  <a:ext uri="{FF2B5EF4-FFF2-40B4-BE49-F238E27FC236}">
                    <a16:creationId xmlns:a16="http://schemas.microsoft.com/office/drawing/2014/main" id="{C331BE38-5F78-426E-939A-4696235E70B4}"/>
                  </a:ext>
                </a:extLst>
              </p:cNvPr>
              <p:cNvSpPr>
                <a:spLocks noChangeShapeType="1"/>
              </p:cNvSpPr>
              <p:nvPr/>
            </p:nvSpPr>
            <p:spPr bwMode="auto">
              <a:xfrm>
                <a:off x="3364473" y="5141118"/>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07" name="Line 46">
                <a:extLst>
                  <a:ext uri="{FF2B5EF4-FFF2-40B4-BE49-F238E27FC236}">
                    <a16:creationId xmlns:a16="http://schemas.microsoft.com/office/drawing/2014/main" id="{BB92F373-54CC-4F0B-BD9E-328A552574D6}"/>
                  </a:ext>
                </a:extLst>
              </p:cNvPr>
              <p:cNvSpPr>
                <a:spLocks noChangeShapeType="1"/>
              </p:cNvSpPr>
              <p:nvPr/>
            </p:nvSpPr>
            <p:spPr bwMode="auto">
              <a:xfrm>
                <a:off x="3407336" y="5282406"/>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08" name="Line 47">
                <a:extLst>
                  <a:ext uri="{FF2B5EF4-FFF2-40B4-BE49-F238E27FC236}">
                    <a16:creationId xmlns:a16="http://schemas.microsoft.com/office/drawing/2014/main" id="{5CCBDBEE-93CC-451E-A73F-33CF427CF782}"/>
                  </a:ext>
                </a:extLst>
              </p:cNvPr>
              <p:cNvSpPr>
                <a:spLocks noChangeShapeType="1"/>
              </p:cNvSpPr>
              <p:nvPr/>
            </p:nvSpPr>
            <p:spPr bwMode="auto">
              <a:xfrm>
                <a:off x="3407336" y="5282406"/>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09" name="Line 48">
                <a:extLst>
                  <a:ext uri="{FF2B5EF4-FFF2-40B4-BE49-F238E27FC236}">
                    <a16:creationId xmlns:a16="http://schemas.microsoft.com/office/drawing/2014/main" id="{6619FA87-A714-4021-8C0C-47DDF7280D4A}"/>
                  </a:ext>
                </a:extLst>
              </p:cNvPr>
              <p:cNvSpPr>
                <a:spLocks noChangeShapeType="1"/>
              </p:cNvSpPr>
              <p:nvPr/>
            </p:nvSpPr>
            <p:spPr bwMode="auto">
              <a:xfrm>
                <a:off x="3454961" y="5425281"/>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0" name="Line 49">
                <a:extLst>
                  <a:ext uri="{FF2B5EF4-FFF2-40B4-BE49-F238E27FC236}">
                    <a16:creationId xmlns:a16="http://schemas.microsoft.com/office/drawing/2014/main" id="{2BB0841B-AD35-4BCC-9024-82ECB79332AB}"/>
                  </a:ext>
                </a:extLst>
              </p:cNvPr>
              <p:cNvSpPr>
                <a:spLocks noChangeShapeType="1"/>
              </p:cNvSpPr>
              <p:nvPr/>
            </p:nvSpPr>
            <p:spPr bwMode="auto">
              <a:xfrm>
                <a:off x="3454961" y="5425281"/>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1" name="Line 50">
                <a:extLst>
                  <a:ext uri="{FF2B5EF4-FFF2-40B4-BE49-F238E27FC236}">
                    <a16:creationId xmlns:a16="http://schemas.microsoft.com/office/drawing/2014/main" id="{B4C491AB-63DC-436D-927A-48472CB18031}"/>
                  </a:ext>
                </a:extLst>
              </p:cNvPr>
              <p:cNvSpPr>
                <a:spLocks noChangeShapeType="1"/>
              </p:cNvSpPr>
              <p:nvPr/>
            </p:nvSpPr>
            <p:spPr bwMode="auto">
              <a:xfrm>
                <a:off x="3499411" y="5566568"/>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2" name="Line 51">
                <a:extLst>
                  <a:ext uri="{FF2B5EF4-FFF2-40B4-BE49-F238E27FC236}">
                    <a16:creationId xmlns:a16="http://schemas.microsoft.com/office/drawing/2014/main" id="{24E87B6D-F3E3-4824-8BE5-8544EA8CA46B}"/>
                  </a:ext>
                </a:extLst>
              </p:cNvPr>
              <p:cNvSpPr>
                <a:spLocks noChangeShapeType="1"/>
              </p:cNvSpPr>
              <p:nvPr/>
            </p:nvSpPr>
            <p:spPr bwMode="auto">
              <a:xfrm>
                <a:off x="3499411" y="5566568"/>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3" name="Line 52">
                <a:extLst>
                  <a:ext uri="{FF2B5EF4-FFF2-40B4-BE49-F238E27FC236}">
                    <a16:creationId xmlns:a16="http://schemas.microsoft.com/office/drawing/2014/main" id="{8396614F-05A4-4254-B9BC-C683AD66FCFE}"/>
                  </a:ext>
                </a:extLst>
              </p:cNvPr>
              <p:cNvSpPr>
                <a:spLocks noChangeShapeType="1"/>
              </p:cNvSpPr>
              <p:nvPr/>
            </p:nvSpPr>
            <p:spPr bwMode="auto">
              <a:xfrm>
                <a:off x="3323198" y="4999831"/>
                <a:ext cx="1465262"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4" name="Line 53">
                <a:extLst>
                  <a:ext uri="{FF2B5EF4-FFF2-40B4-BE49-F238E27FC236}">
                    <a16:creationId xmlns:a16="http://schemas.microsoft.com/office/drawing/2014/main" id="{8C569D80-7D6A-4529-B582-CD207D0F3F49}"/>
                  </a:ext>
                </a:extLst>
              </p:cNvPr>
              <p:cNvSpPr>
                <a:spLocks noChangeShapeType="1"/>
              </p:cNvSpPr>
              <p:nvPr/>
            </p:nvSpPr>
            <p:spPr bwMode="auto">
              <a:xfrm>
                <a:off x="3323198" y="4999831"/>
                <a:ext cx="1465262"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5" name="Freeform 54">
                <a:extLst>
                  <a:ext uri="{FF2B5EF4-FFF2-40B4-BE49-F238E27FC236}">
                    <a16:creationId xmlns:a16="http://schemas.microsoft.com/office/drawing/2014/main" id="{3001E2A4-60A9-494F-B740-9A3E3ACC95E4}"/>
                  </a:ext>
                </a:extLst>
              </p:cNvPr>
              <p:cNvSpPr>
                <a:spLocks/>
              </p:cNvSpPr>
              <p:nvPr/>
            </p:nvSpPr>
            <p:spPr bwMode="auto">
              <a:xfrm>
                <a:off x="3612123" y="5079206"/>
                <a:ext cx="1733550" cy="865188"/>
              </a:xfrm>
              <a:custGeom>
                <a:avLst/>
                <a:gdLst>
                  <a:gd name="T0" fmla="*/ 167 w 1092"/>
                  <a:gd name="T1" fmla="*/ 545 h 545"/>
                  <a:gd name="T2" fmla="*/ 1092 w 1092"/>
                  <a:gd name="T3" fmla="*/ 545 h 545"/>
                  <a:gd name="T4" fmla="*/ 926 w 1092"/>
                  <a:gd name="T5" fmla="*/ 0 h 545"/>
                  <a:gd name="T6" fmla="*/ 0 w 1092"/>
                  <a:gd name="T7" fmla="*/ 0 h 545"/>
                  <a:gd name="T8" fmla="*/ 167 w 1092"/>
                  <a:gd name="T9" fmla="*/ 545 h 545"/>
                </a:gdLst>
                <a:ahLst/>
                <a:cxnLst>
                  <a:cxn ang="0">
                    <a:pos x="T0" y="T1"/>
                  </a:cxn>
                  <a:cxn ang="0">
                    <a:pos x="T2" y="T3"/>
                  </a:cxn>
                  <a:cxn ang="0">
                    <a:pos x="T4" y="T5"/>
                  </a:cxn>
                  <a:cxn ang="0">
                    <a:pos x="T6" y="T7"/>
                  </a:cxn>
                  <a:cxn ang="0">
                    <a:pos x="T8" y="T9"/>
                  </a:cxn>
                </a:cxnLst>
                <a:rect l="0" t="0" r="r" b="b"/>
                <a:pathLst>
                  <a:path w="1092" h="545">
                    <a:moveTo>
                      <a:pt x="167" y="545"/>
                    </a:moveTo>
                    <a:lnTo>
                      <a:pt x="1092" y="545"/>
                    </a:lnTo>
                    <a:lnTo>
                      <a:pt x="926" y="0"/>
                    </a:lnTo>
                    <a:lnTo>
                      <a:pt x="0" y="0"/>
                    </a:lnTo>
                    <a:lnTo>
                      <a:pt x="167" y="545"/>
                    </a:lnTo>
                    <a:close/>
                  </a:path>
                </a:pathLst>
              </a:cu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6" name="Freeform 55">
                <a:extLst>
                  <a:ext uri="{FF2B5EF4-FFF2-40B4-BE49-F238E27FC236}">
                    <a16:creationId xmlns:a16="http://schemas.microsoft.com/office/drawing/2014/main" id="{B44C1B08-3C55-4A45-8BA5-1FEB16C968C2}"/>
                  </a:ext>
                </a:extLst>
              </p:cNvPr>
              <p:cNvSpPr>
                <a:spLocks/>
              </p:cNvSpPr>
              <p:nvPr/>
            </p:nvSpPr>
            <p:spPr bwMode="auto">
              <a:xfrm>
                <a:off x="3612123" y="5079206"/>
                <a:ext cx="1733550" cy="865188"/>
              </a:xfrm>
              <a:custGeom>
                <a:avLst/>
                <a:gdLst>
                  <a:gd name="T0" fmla="*/ 347 w 2275"/>
                  <a:gd name="T1" fmla="*/ 1135 h 1135"/>
                  <a:gd name="T2" fmla="*/ 2275 w 2275"/>
                  <a:gd name="T3" fmla="*/ 1135 h 1135"/>
                  <a:gd name="T4" fmla="*/ 1928 w 2275"/>
                  <a:gd name="T5" fmla="*/ 0 h 1135"/>
                  <a:gd name="T6" fmla="*/ 0 w 2275"/>
                  <a:gd name="T7" fmla="*/ 0 h 1135"/>
                  <a:gd name="T8" fmla="*/ 347 w 2275"/>
                  <a:gd name="T9" fmla="*/ 1135 h 1135"/>
                </a:gdLst>
                <a:ahLst/>
                <a:cxnLst>
                  <a:cxn ang="0">
                    <a:pos x="T0" y="T1"/>
                  </a:cxn>
                  <a:cxn ang="0">
                    <a:pos x="T2" y="T3"/>
                  </a:cxn>
                  <a:cxn ang="0">
                    <a:pos x="T4" y="T5"/>
                  </a:cxn>
                  <a:cxn ang="0">
                    <a:pos x="T6" y="T7"/>
                  </a:cxn>
                  <a:cxn ang="0">
                    <a:pos x="T8" y="T9"/>
                  </a:cxn>
                </a:cxnLst>
                <a:rect l="0" t="0" r="r" b="b"/>
                <a:pathLst>
                  <a:path w="2275" h="1135">
                    <a:moveTo>
                      <a:pt x="347" y="1135"/>
                    </a:moveTo>
                    <a:lnTo>
                      <a:pt x="2275" y="1135"/>
                    </a:lnTo>
                    <a:lnTo>
                      <a:pt x="1928" y="0"/>
                    </a:lnTo>
                    <a:lnTo>
                      <a:pt x="0" y="0"/>
                    </a:lnTo>
                    <a:lnTo>
                      <a:pt x="347" y="1135"/>
                    </a:lnTo>
                    <a:close/>
                  </a:path>
                </a:pathLst>
              </a:cu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7" name="Line 56">
                <a:extLst>
                  <a:ext uri="{FF2B5EF4-FFF2-40B4-BE49-F238E27FC236}">
                    <a16:creationId xmlns:a16="http://schemas.microsoft.com/office/drawing/2014/main" id="{55CC75D6-D070-4AE8-BA0D-B02B55E6CAAA}"/>
                  </a:ext>
                </a:extLst>
              </p:cNvPr>
              <p:cNvSpPr>
                <a:spLocks noChangeShapeType="1"/>
              </p:cNvSpPr>
              <p:nvPr/>
            </p:nvSpPr>
            <p:spPr bwMode="auto">
              <a:xfrm>
                <a:off x="3802623" y="50792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8" name="Line 57">
                <a:extLst>
                  <a:ext uri="{FF2B5EF4-FFF2-40B4-BE49-F238E27FC236}">
                    <a16:creationId xmlns:a16="http://schemas.microsoft.com/office/drawing/2014/main" id="{9A416185-F570-4B49-A765-DDC27170666A}"/>
                  </a:ext>
                </a:extLst>
              </p:cNvPr>
              <p:cNvSpPr>
                <a:spLocks noChangeShapeType="1"/>
              </p:cNvSpPr>
              <p:nvPr/>
            </p:nvSpPr>
            <p:spPr bwMode="auto">
              <a:xfrm>
                <a:off x="3802623" y="50792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9" name="Line 58">
                <a:extLst>
                  <a:ext uri="{FF2B5EF4-FFF2-40B4-BE49-F238E27FC236}">
                    <a16:creationId xmlns:a16="http://schemas.microsoft.com/office/drawing/2014/main" id="{6DD115BF-ECD0-418D-885D-06F3EF7306CD}"/>
                  </a:ext>
                </a:extLst>
              </p:cNvPr>
              <p:cNvSpPr>
                <a:spLocks noChangeShapeType="1"/>
              </p:cNvSpPr>
              <p:nvPr/>
            </p:nvSpPr>
            <p:spPr bwMode="auto">
              <a:xfrm>
                <a:off x="4018523" y="50792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0" name="Line 59">
                <a:extLst>
                  <a:ext uri="{FF2B5EF4-FFF2-40B4-BE49-F238E27FC236}">
                    <a16:creationId xmlns:a16="http://schemas.microsoft.com/office/drawing/2014/main" id="{08D301F2-6115-4DE2-923D-277C12E5D6AC}"/>
                  </a:ext>
                </a:extLst>
              </p:cNvPr>
              <p:cNvSpPr>
                <a:spLocks noChangeShapeType="1"/>
              </p:cNvSpPr>
              <p:nvPr/>
            </p:nvSpPr>
            <p:spPr bwMode="auto">
              <a:xfrm>
                <a:off x="4018523" y="50792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1" name="Line 60">
                <a:extLst>
                  <a:ext uri="{FF2B5EF4-FFF2-40B4-BE49-F238E27FC236}">
                    <a16:creationId xmlns:a16="http://schemas.microsoft.com/office/drawing/2014/main" id="{0715EBE6-1BF9-474E-8B4E-C9CBEC24FBF8}"/>
                  </a:ext>
                </a:extLst>
              </p:cNvPr>
              <p:cNvSpPr>
                <a:spLocks noChangeShapeType="1"/>
              </p:cNvSpPr>
              <p:nvPr/>
            </p:nvSpPr>
            <p:spPr bwMode="auto">
              <a:xfrm>
                <a:off x="4234423" y="50792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2" name="Line 61">
                <a:extLst>
                  <a:ext uri="{FF2B5EF4-FFF2-40B4-BE49-F238E27FC236}">
                    <a16:creationId xmlns:a16="http://schemas.microsoft.com/office/drawing/2014/main" id="{7DDFBD86-082A-4AA2-80EE-177A4E4D73E5}"/>
                  </a:ext>
                </a:extLst>
              </p:cNvPr>
              <p:cNvSpPr>
                <a:spLocks noChangeShapeType="1"/>
              </p:cNvSpPr>
              <p:nvPr/>
            </p:nvSpPr>
            <p:spPr bwMode="auto">
              <a:xfrm>
                <a:off x="4234423" y="50792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3" name="Line 62">
                <a:extLst>
                  <a:ext uri="{FF2B5EF4-FFF2-40B4-BE49-F238E27FC236}">
                    <a16:creationId xmlns:a16="http://schemas.microsoft.com/office/drawing/2014/main" id="{2E8FA907-A8F9-4914-926C-8E29B85526E9}"/>
                  </a:ext>
                </a:extLst>
              </p:cNvPr>
              <p:cNvSpPr>
                <a:spLocks noChangeShapeType="1"/>
              </p:cNvSpPr>
              <p:nvPr/>
            </p:nvSpPr>
            <p:spPr bwMode="auto">
              <a:xfrm>
                <a:off x="4450323" y="5079206"/>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4" name="Line 63">
                <a:extLst>
                  <a:ext uri="{FF2B5EF4-FFF2-40B4-BE49-F238E27FC236}">
                    <a16:creationId xmlns:a16="http://schemas.microsoft.com/office/drawing/2014/main" id="{02C25217-6F13-48D3-992E-4FA880CCCBEA}"/>
                  </a:ext>
                </a:extLst>
              </p:cNvPr>
              <p:cNvSpPr>
                <a:spLocks noChangeShapeType="1"/>
              </p:cNvSpPr>
              <p:nvPr/>
            </p:nvSpPr>
            <p:spPr bwMode="auto">
              <a:xfrm>
                <a:off x="4450323" y="5079206"/>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5" name="Line 64">
                <a:extLst>
                  <a:ext uri="{FF2B5EF4-FFF2-40B4-BE49-F238E27FC236}">
                    <a16:creationId xmlns:a16="http://schemas.microsoft.com/office/drawing/2014/main" id="{9FA550F8-FBB2-466B-8B18-BFF82F1753DB}"/>
                  </a:ext>
                </a:extLst>
              </p:cNvPr>
              <p:cNvSpPr>
                <a:spLocks noChangeShapeType="1"/>
              </p:cNvSpPr>
              <p:nvPr/>
            </p:nvSpPr>
            <p:spPr bwMode="auto">
              <a:xfrm>
                <a:off x="4666223" y="5079206"/>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6" name="Line 65">
                <a:extLst>
                  <a:ext uri="{FF2B5EF4-FFF2-40B4-BE49-F238E27FC236}">
                    <a16:creationId xmlns:a16="http://schemas.microsoft.com/office/drawing/2014/main" id="{28D10144-C889-438E-866B-07CF6607D885}"/>
                  </a:ext>
                </a:extLst>
              </p:cNvPr>
              <p:cNvSpPr>
                <a:spLocks noChangeShapeType="1"/>
              </p:cNvSpPr>
              <p:nvPr/>
            </p:nvSpPr>
            <p:spPr bwMode="auto">
              <a:xfrm>
                <a:off x="4666223" y="5079206"/>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7" name="Line 66">
                <a:extLst>
                  <a:ext uri="{FF2B5EF4-FFF2-40B4-BE49-F238E27FC236}">
                    <a16:creationId xmlns:a16="http://schemas.microsoft.com/office/drawing/2014/main" id="{6612A350-FDFC-4CD9-A906-F3FC12568FE5}"/>
                  </a:ext>
                </a:extLst>
              </p:cNvPr>
              <p:cNvSpPr>
                <a:spLocks noChangeShapeType="1"/>
              </p:cNvSpPr>
              <p:nvPr/>
            </p:nvSpPr>
            <p:spPr bwMode="auto">
              <a:xfrm>
                <a:off x="4882123" y="5079206"/>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8" name="Line 67">
                <a:extLst>
                  <a:ext uri="{FF2B5EF4-FFF2-40B4-BE49-F238E27FC236}">
                    <a16:creationId xmlns:a16="http://schemas.microsoft.com/office/drawing/2014/main" id="{C5002E89-F541-4B3F-9FAF-7B5EFB83304F}"/>
                  </a:ext>
                </a:extLst>
              </p:cNvPr>
              <p:cNvSpPr>
                <a:spLocks noChangeShapeType="1"/>
              </p:cNvSpPr>
              <p:nvPr/>
            </p:nvSpPr>
            <p:spPr bwMode="auto">
              <a:xfrm>
                <a:off x="4882123" y="5079206"/>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9" name="Line 68">
                <a:extLst>
                  <a:ext uri="{FF2B5EF4-FFF2-40B4-BE49-F238E27FC236}">
                    <a16:creationId xmlns:a16="http://schemas.microsoft.com/office/drawing/2014/main" id="{76362A98-B756-4389-9E45-8840DE367E4F}"/>
                  </a:ext>
                </a:extLst>
              </p:cNvPr>
              <p:cNvSpPr>
                <a:spLocks noChangeShapeType="1"/>
              </p:cNvSpPr>
              <p:nvPr/>
            </p:nvSpPr>
            <p:spPr bwMode="auto">
              <a:xfrm>
                <a:off x="3702611" y="5371306"/>
                <a:ext cx="1465262"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0" name="Line 69">
                <a:extLst>
                  <a:ext uri="{FF2B5EF4-FFF2-40B4-BE49-F238E27FC236}">
                    <a16:creationId xmlns:a16="http://schemas.microsoft.com/office/drawing/2014/main" id="{CC26598A-067F-4EA6-9932-638AB35B2476}"/>
                  </a:ext>
                </a:extLst>
              </p:cNvPr>
              <p:cNvSpPr>
                <a:spLocks noChangeShapeType="1"/>
              </p:cNvSpPr>
              <p:nvPr/>
            </p:nvSpPr>
            <p:spPr bwMode="auto">
              <a:xfrm>
                <a:off x="3702611" y="5371306"/>
                <a:ext cx="1465262"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1" name="Line 70">
                <a:extLst>
                  <a:ext uri="{FF2B5EF4-FFF2-40B4-BE49-F238E27FC236}">
                    <a16:creationId xmlns:a16="http://schemas.microsoft.com/office/drawing/2014/main" id="{D56AF2B4-D86D-46B5-8E82-0FC3B784FE69}"/>
                  </a:ext>
                </a:extLst>
              </p:cNvPr>
              <p:cNvSpPr>
                <a:spLocks noChangeShapeType="1"/>
              </p:cNvSpPr>
              <p:nvPr/>
            </p:nvSpPr>
            <p:spPr bwMode="auto">
              <a:xfrm>
                <a:off x="3745473" y="5512593"/>
                <a:ext cx="1465262"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2" name="Line 71">
                <a:extLst>
                  <a:ext uri="{FF2B5EF4-FFF2-40B4-BE49-F238E27FC236}">
                    <a16:creationId xmlns:a16="http://schemas.microsoft.com/office/drawing/2014/main" id="{AB2C5815-FB0D-4D89-8883-06470B49D9B2}"/>
                  </a:ext>
                </a:extLst>
              </p:cNvPr>
              <p:cNvSpPr>
                <a:spLocks noChangeShapeType="1"/>
              </p:cNvSpPr>
              <p:nvPr/>
            </p:nvSpPr>
            <p:spPr bwMode="auto">
              <a:xfrm>
                <a:off x="3745473" y="5512593"/>
                <a:ext cx="1465262"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3" name="Line 72">
                <a:extLst>
                  <a:ext uri="{FF2B5EF4-FFF2-40B4-BE49-F238E27FC236}">
                    <a16:creationId xmlns:a16="http://schemas.microsoft.com/office/drawing/2014/main" id="{B3A19B13-4AFD-445C-8063-3FB4F18D4716}"/>
                  </a:ext>
                </a:extLst>
              </p:cNvPr>
              <p:cNvSpPr>
                <a:spLocks noChangeShapeType="1"/>
              </p:cNvSpPr>
              <p:nvPr/>
            </p:nvSpPr>
            <p:spPr bwMode="auto">
              <a:xfrm>
                <a:off x="3793098" y="5653881"/>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4" name="Line 73">
                <a:extLst>
                  <a:ext uri="{FF2B5EF4-FFF2-40B4-BE49-F238E27FC236}">
                    <a16:creationId xmlns:a16="http://schemas.microsoft.com/office/drawing/2014/main" id="{B9576A51-D014-480C-B527-9C1D2D22A738}"/>
                  </a:ext>
                </a:extLst>
              </p:cNvPr>
              <p:cNvSpPr>
                <a:spLocks noChangeShapeType="1"/>
              </p:cNvSpPr>
              <p:nvPr/>
            </p:nvSpPr>
            <p:spPr bwMode="auto">
              <a:xfrm>
                <a:off x="3793098" y="5653881"/>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5" name="Line 74">
                <a:extLst>
                  <a:ext uri="{FF2B5EF4-FFF2-40B4-BE49-F238E27FC236}">
                    <a16:creationId xmlns:a16="http://schemas.microsoft.com/office/drawing/2014/main" id="{DCAA2A63-1F7A-463B-B9B0-681EF73FFBED}"/>
                  </a:ext>
                </a:extLst>
              </p:cNvPr>
              <p:cNvSpPr>
                <a:spLocks noChangeShapeType="1"/>
              </p:cNvSpPr>
              <p:nvPr/>
            </p:nvSpPr>
            <p:spPr bwMode="auto">
              <a:xfrm>
                <a:off x="3837548" y="5795168"/>
                <a:ext cx="1465262"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6" name="Line 75">
                <a:extLst>
                  <a:ext uri="{FF2B5EF4-FFF2-40B4-BE49-F238E27FC236}">
                    <a16:creationId xmlns:a16="http://schemas.microsoft.com/office/drawing/2014/main" id="{04377341-DEC1-42E3-9A95-5F0706B2D92B}"/>
                  </a:ext>
                </a:extLst>
              </p:cNvPr>
              <p:cNvSpPr>
                <a:spLocks noChangeShapeType="1"/>
              </p:cNvSpPr>
              <p:nvPr/>
            </p:nvSpPr>
            <p:spPr bwMode="auto">
              <a:xfrm>
                <a:off x="3837548" y="5795168"/>
                <a:ext cx="1465262"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7" name="Line 76">
                <a:extLst>
                  <a:ext uri="{FF2B5EF4-FFF2-40B4-BE49-F238E27FC236}">
                    <a16:creationId xmlns:a16="http://schemas.microsoft.com/office/drawing/2014/main" id="{AEDE5E3A-EF68-4160-80AA-8C64D42609C0}"/>
                  </a:ext>
                </a:extLst>
              </p:cNvPr>
              <p:cNvSpPr>
                <a:spLocks noChangeShapeType="1"/>
              </p:cNvSpPr>
              <p:nvPr/>
            </p:nvSpPr>
            <p:spPr bwMode="auto">
              <a:xfrm>
                <a:off x="3662923" y="5228431"/>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8" name="Line 77">
                <a:extLst>
                  <a:ext uri="{FF2B5EF4-FFF2-40B4-BE49-F238E27FC236}">
                    <a16:creationId xmlns:a16="http://schemas.microsoft.com/office/drawing/2014/main" id="{8339FD6B-9374-4833-9BC7-2D09E0EE146E}"/>
                  </a:ext>
                </a:extLst>
              </p:cNvPr>
              <p:cNvSpPr>
                <a:spLocks noChangeShapeType="1"/>
              </p:cNvSpPr>
              <p:nvPr/>
            </p:nvSpPr>
            <p:spPr bwMode="auto">
              <a:xfrm>
                <a:off x="3662923" y="5228431"/>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9" name="Freeform 78">
                <a:extLst>
                  <a:ext uri="{FF2B5EF4-FFF2-40B4-BE49-F238E27FC236}">
                    <a16:creationId xmlns:a16="http://schemas.microsoft.com/office/drawing/2014/main" id="{2BE17B4E-C7DA-40BF-9774-D2AE19EB0E65}"/>
                  </a:ext>
                </a:extLst>
              </p:cNvPr>
              <p:cNvSpPr>
                <a:spLocks/>
              </p:cNvSpPr>
              <p:nvPr/>
            </p:nvSpPr>
            <p:spPr bwMode="auto">
              <a:xfrm>
                <a:off x="1276911" y="4645818"/>
                <a:ext cx="1733550" cy="865188"/>
              </a:xfrm>
              <a:custGeom>
                <a:avLst/>
                <a:gdLst>
                  <a:gd name="T0" fmla="*/ 167 w 1092"/>
                  <a:gd name="T1" fmla="*/ 545 h 545"/>
                  <a:gd name="T2" fmla="*/ 1092 w 1092"/>
                  <a:gd name="T3" fmla="*/ 545 h 545"/>
                  <a:gd name="T4" fmla="*/ 925 w 1092"/>
                  <a:gd name="T5" fmla="*/ 0 h 545"/>
                  <a:gd name="T6" fmla="*/ 0 w 1092"/>
                  <a:gd name="T7" fmla="*/ 0 h 545"/>
                  <a:gd name="T8" fmla="*/ 167 w 1092"/>
                  <a:gd name="T9" fmla="*/ 545 h 545"/>
                </a:gdLst>
                <a:ahLst/>
                <a:cxnLst>
                  <a:cxn ang="0">
                    <a:pos x="T0" y="T1"/>
                  </a:cxn>
                  <a:cxn ang="0">
                    <a:pos x="T2" y="T3"/>
                  </a:cxn>
                  <a:cxn ang="0">
                    <a:pos x="T4" y="T5"/>
                  </a:cxn>
                  <a:cxn ang="0">
                    <a:pos x="T6" y="T7"/>
                  </a:cxn>
                  <a:cxn ang="0">
                    <a:pos x="T8" y="T9"/>
                  </a:cxn>
                </a:cxnLst>
                <a:rect l="0" t="0" r="r" b="b"/>
                <a:pathLst>
                  <a:path w="1092" h="545">
                    <a:moveTo>
                      <a:pt x="167" y="545"/>
                    </a:moveTo>
                    <a:lnTo>
                      <a:pt x="1092" y="545"/>
                    </a:lnTo>
                    <a:lnTo>
                      <a:pt x="925" y="0"/>
                    </a:lnTo>
                    <a:lnTo>
                      <a:pt x="0" y="0"/>
                    </a:lnTo>
                    <a:lnTo>
                      <a:pt x="167" y="545"/>
                    </a:lnTo>
                    <a:close/>
                  </a:path>
                </a:pathLst>
              </a:cu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0" name="Freeform 79">
                <a:extLst>
                  <a:ext uri="{FF2B5EF4-FFF2-40B4-BE49-F238E27FC236}">
                    <a16:creationId xmlns:a16="http://schemas.microsoft.com/office/drawing/2014/main" id="{E183BDA3-2889-4CAB-A216-26EDD4E533D1}"/>
                  </a:ext>
                </a:extLst>
              </p:cNvPr>
              <p:cNvSpPr>
                <a:spLocks/>
              </p:cNvSpPr>
              <p:nvPr/>
            </p:nvSpPr>
            <p:spPr bwMode="auto">
              <a:xfrm>
                <a:off x="1276911" y="4645818"/>
                <a:ext cx="1733550" cy="865188"/>
              </a:xfrm>
              <a:custGeom>
                <a:avLst/>
                <a:gdLst>
                  <a:gd name="T0" fmla="*/ 347 w 2274"/>
                  <a:gd name="T1" fmla="*/ 1135 h 1135"/>
                  <a:gd name="T2" fmla="*/ 2274 w 2274"/>
                  <a:gd name="T3" fmla="*/ 1135 h 1135"/>
                  <a:gd name="T4" fmla="*/ 1927 w 2274"/>
                  <a:gd name="T5" fmla="*/ 0 h 1135"/>
                  <a:gd name="T6" fmla="*/ 0 w 2274"/>
                  <a:gd name="T7" fmla="*/ 0 h 1135"/>
                  <a:gd name="T8" fmla="*/ 347 w 2274"/>
                  <a:gd name="T9" fmla="*/ 1135 h 1135"/>
                </a:gdLst>
                <a:ahLst/>
                <a:cxnLst>
                  <a:cxn ang="0">
                    <a:pos x="T0" y="T1"/>
                  </a:cxn>
                  <a:cxn ang="0">
                    <a:pos x="T2" y="T3"/>
                  </a:cxn>
                  <a:cxn ang="0">
                    <a:pos x="T4" y="T5"/>
                  </a:cxn>
                  <a:cxn ang="0">
                    <a:pos x="T6" y="T7"/>
                  </a:cxn>
                  <a:cxn ang="0">
                    <a:pos x="T8" y="T9"/>
                  </a:cxn>
                </a:cxnLst>
                <a:rect l="0" t="0" r="r" b="b"/>
                <a:pathLst>
                  <a:path w="2274" h="1135">
                    <a:moveTo>
                      <a:pt x="347" y="1135"/>
                    </a:moveTo>
                    <a:lnTo>
                      <a:pt x="2274" y="1135"/>
                    </a:lnTo>
                    <a:lnTo>
                      <a:pt x="1927" y="0"/>
                    </a:lnTo>
                    <a:lnTo>
                      <a:pt x="0" y="0"/>
                    </a:lnTo>
                    <a:lnTo>
                      <a:pt x="347" y="1135"/>
                    </a:lnTo>
                    <a:close/>
                  </a:path>
                </a:pathLst>
              </a:cu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1" name="Line 80">
                <a:extLst>
                  <a:ext uri="{FF2B5EF4-FFF2-40B4-BE49-F238E27FC236}">
                    <a16:creationId xmlns:a16="http://schemas.microsoft.com/office/drawing/2014/main" id="{1191589F-351E-4159-B598-CE4107349EF4}"/>
                  </a:ext>
                </a:extLst>
              </p:cNvPr>
              <p:cNvSpPr>
                <a:spLocks noChangeShapeType="1"/>
              </p:cNvSpPr>
              <p:nvPr/>
            </p:nvSpPr>
            <p:spPr bwMode="auto">
              <a:xfrm>
                <a:off x="1467411" y="4645818"/>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2" name="Line 81">
                <a:extLst>
                  <a:ext uri="{FF2B5EF4-FFF2-40B4-BE49-F238E27FC236}">
                    <a16:creationId xmlns:a16="http://schemas.microsoft.com/office/drawing/2014/main" id="{9046BC7D-7663-47A3-BEEC-41441255B3F3}"/>
                  </a:ext>
                </a:extLst>
              </p:cNvPr>
              <p:cNvSpPr>
                <a:spLocks noChangeShapeType="1"/>
              </p:cNvSpPr>
              <p:nvPr/>
            </p:nvSpPr>
            <p:spPr bwMode="auto">
              <a:xfrm>
                <a:off x="1467411" y="4645818"/>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3" name="Line 82">
                <a:extLst>
                  <a:ext uri="{FF2B5EF4-FFF2-40B4-BE49-F238E27FC236}">
                    <a16:creationId xmlns:a16="http://schemas.microsoft.com/office/drawing/2014/main" id="{238254FE-2AB9-4314-AF25-AB5DB7801EC6}"/>
                  </a:ext>
                </a:extLst>
              </p:cNvPr>
              <p:cNvSpPr>
                <a:spLocks noChangeShapeType="1"/>
              </p:cNvSpPr>
              <p:nvPr/>
            </p:nvSpPr>
            <p:spPr bwMode="auto">
              <a:xfrm>
                <a:off x="1683311" y="4645818"/>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4" name="Line 83">
                <a:extLst>
                  <a:ext uri="{FF2B5EF4-FFF2-40B4-BE49-F238E27FC236}">
                    <a16:creationId xmlns:a16="http://schemas.microsoft.com/office/drawing/2014/main" id="{DDDB69BF-A1CD-4A61-A146-542A268839DF}"/>
                  </a:ext>
                </a:extLst>
              </p:cNvPr>
              <p:cNvSpPr>
                <a:spLocks noChangeShapeType="1"/>
              </p:cNvSpPr>
              <p:nvPr/>
            </p:nvSpPr>
            <p:spPr bwMode="auto">
              <a:xfrm>
                <a:off x="1683311" y="4645818"/>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5" name="Line 84">
                <a:extLst>
                  <a:ext uri="{FF2B5EF4-FFF2-40B4-BE49-F238E27FC236}">
                    <a16:creationId xmlns:a16="http://schemas.microsoft.com/office/drawing/2014/main" id="{5768A3FE-A656-4C1A-985B-E5E730EB5CD3}"/>
                  </a:ext>
                </a:extLst>
              </p:cNvPr>
              <p:cNvSpPr>
                <a:spLocks noChangeShapeType="1"/>
              </p:cNvSpPr>
              <p:nvPr/>
            </p:nvSpPr>
            <p:spPr bwMode="auto">
              <a:xfrm>
                <a:off x="1899211" y="4645818"/>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6" name="Line 85">
                <a:extLst>
                  <a:ext uri="{FF2B5EF4-FFF2-40B4-BE49-F238E27FC236}">
                    <a16:creationId xmlns:a16="http://schemas.microsoft.com/office/drawing/2014/main" id="{345EF3B7-91D5-47E6-8185-649952D7F21E}"/>
                  </a:ext>
                </a:extLst>
              </p:cNvPr>
              <p:cNvSpPr>
                <a:spLocks noChangeShapeType="1"/>
              </p:cNvSpPr>
              <p:nvPr/>
            </p:nvSpPr>
            <p:spPr bwMode="auto">
              <a:xfrm>
                <a:off x="1899211" y="4645818"/>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7" name="Line 86">
                <a:extLst>
                  <a:ext uri="{FF2B5EF4-FFF2-40B4-BE49-F238E27FC236}">
                    <a16:creationId xmlns:a16="http://schemas.microsoft.com/office/drawing/2014/main" id="{FAECC88B-4B5E-45E7-9BA5-CE20311F2EC8}"/>
                  </a:ext>
                </a:extLst>
              </p:cNvPr>
              <p:cNvSpPr>
                <a:spLocks noChangeShapeType="1"/>
              </p:cNvSpPr>
              <p:nvPr/>
            </p:nvSpPr>
            <p:spPr bwMode="auto">
              <a:xfrm>
                <a:off x="2115111" y="4645818"/>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8" name="Line 87">
                <a:extLst>
                  <a:ext uri="{FF2B5EF4-FFF2-40B4-BE49-F238E27FC236}">
                    <a16:creationId xmlns:a16="http://schemas.microsoft.com/office/drawing/2014/main" id="{300BF41B-C62D-49AA-8DBF-A764C4E34D48}"/>
                  </a:ext>
                </a:extLst>
              </p:cNvPr>
              <p:cNvSpPr>
                <a:spLocks noChangeShapeType="1"/>
              </p:cNvSpPr>
              <p:nvPr/>
            </p:nvSpPr>
            <p:spPr bwMode="auto">
              <a:xfrm>
                <a:off x="2115111" y="4645818"/>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9" name="Line 88">
                <a:extLst>
                  <a:ext uri="{FF2B5EF4-FFF2-40B4-BE49-F238E27FC236}">
                    <a16:creationId xmlns:a16="http://schemas.microsoft.com/office/drawing/2014/main" id="{CB9C9C71-D35A-4C59-B9C4-4CD5C3816E8D}"/>
                  </a:ext>
                </a:extLst>
              </p:cNvPr>
              <p:cNvSpPr>
                <a:spLocks noChangeShapeType="1"/>
              </p:cNvSpPr>
              <p:nvPr/>
            </p:nvSpPr>
            <p:spPr bwMode="auto">
              <a:xfrm>
                <a:off x="2331011" y="4645818"/>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0" name="Line 89">
                <a:extLst>
                  <a:ext uri="{FF2B5EF4-FFF2-40B4-BE49-F238E27FC236}">
                    <a16:creationId xmlns:a16="http://schemas.microsoft.com/office/drawing/2014/main" id="{D9D01601-9B0F-4AAC-BB00-234AC4C6DF3E}"/>
                  </a:ext>
                </a:extLst>
              </p:cNvPr>
              <p:cNvSpPr>
                <a:spLocks noChangeShapeType="1"/>
              </p:cNvSpPr>
              <p:nvPr/>
            </p:nvSpPr>
            <p:spPr bwMode="auto">
              <a:xfrm>
                <a:off x="2331011" y="4645818"/>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1" name="Line 90">
                <a:extLst>
                  <a:ext uri="{FF2B5EF4-FFF2-40B4-BE49-F238E27FC236}">
                    <a16:creationId xmlns:a16="http://schemas.microsoft.com/office/drawing/2014/main" id="{38DE7DE9-358D-4B5E-9C05-6F359448D36A}"/>
                  </a:ext>
                </a:extLst>
              </p:cNvPr>
              <p:cNvSpPr>
                <a:spLocks noChangeShapeType="1"/>
              </p:cNvSpPr>
              <p:nvPr/>
            </p:nvSpPr>
            <p:spPr bwMode="auto">
              <a:xfrm>
                <a:off x="2545323" y="4645818"/>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2" name="Line 91">
                <a:extLst>
                  <a:ext uri="{FF2B5EF4-FFF2-40B4-BE49-F238E27FC236}">
                    <a16:creationId xmlns:a16="http://schemas.microsoft.com/office/drawing/2014/main" id="{867FB5B3-1669-4016-8A25-AEA03A2C15AE}"/>
                  </a:ext>
                </a:extLst>
              </p:cNvPr>
              <p:cNvSpPr>
                <a:spLocks noChangeShapeType="1"/>
              </p:cNvSpPr>
              <p:nvPr/>
            </p:nvSpPr>
            <p:spPr bwMode="auto">
              <a:xfrm>
                <a:off x="2545323" y="4645818"/>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3" name="Line 92">
                <a:extLst>
                  <a:ext uri="{FF2B5EF4-FFF2-40B4-BE49-F238E27FC236}">
                    <a16:creationId xmlns:a16="http://schemas.microsoft.com/office/drawing/2014/main" id="{82EAE877-3CBB-424A-BFBD-4D5F7128E897}"/>
                  </a:ext>
                </a:extLst>
              </p:cNvPr>
              <p:cNvSpPr>
                <a:spLocks noChangeShapeType="1"/>
              </p:cNvSpPr>
              <p:nvPr/>
            </p:nvSpPr>
            <p:spPr bwMode="auto">
              <a:xfrm>
                <a:off x="1367398" y="4937918"/>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4" name="Line 93">
                <a:extLst>
                  <a:ext uri="{FF2B5EF4-FFF2-40B4-BE49-F238E27FC236}">
                    <a16:creationId xmlns:a16="http://schemas.microsoft.com/office/drawing/2014/main" id="{D4DF6744-5FD5-4285-99F6-981DFAC513DD}"/>
                  </a:ext>
                </a:extLst>
              </p:cNvPr>
              <p:cNvSpPr>
                <a:spLocks noChangeShapeType="1"/>
              </p:cNvSpPr>
              <p:nvPr/>
            </p:nvSpPr>
            <p:spPr bwMode="auto">
              <a:xfrm>
                <a:off x="1367398" y="4937918"/>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5" name="Line 94">
                <a:extLst>
                  <a:ext uri="{FF2B5EF4-FFF2-40B4-BE49-F238E27FC236}">
                    <a16:creationId xmlns:a16="http://schemas.microsoft.com/office/drawing/2014/main" id="{7DE7E290-AF24-430F-AAD3-968DB2009C8E}"/>
                  </a:ext>
                </a:extLst>
              </p:cNvPr>
              <p:cNvSpPr>
                <a:spLocks noChangeShapeType="1"/>
              </p:cNvSpPr>
              <p:nvPr/>
            </p:nvSpPr>
            <p:spPr bwMode="auto">
              <a:xfrm>
                <a:off x="1410261" y="5079206"/>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6" name="Line 95">
                <a:extLst>
                  <a:ext uri="{FF2B5EF4-FFF2-40B4-BE49-F238E27FC236}">
                    <a16:creationId xmlns:a16="http://schemas.microsoft.com/office/drawing/2014/main" id="{ED55229A-D493-4D4C-AF58-F8C0A673DC45}"/>
                  </a:ext>
                </a:extLst>
              </p:cNvPr>
              <p:cNvSpPr>
                <a:spLocks noChangeShapeType="1"/>
              </p:cNvSpPr>
              <p:nvPr/>
            </p:nvSpPr>
            <p:spPr bwMode="auto">
              <a:xfrm>
                <a:off x="1410261" y="5079206"/>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7" name="Line 96">
                <a:extLst>
                  <a:ext uri="{FF2B5EF4-FFF2-40B4-BE49-F238E27FC236}">
                    <a16:creationId xmlns:a16="http://schemas.microsoft.com/office/drawing/2014/main" id="{DF71CF0D-BAC8-4FE1-9015-492E47B122FD}"/>
                  </a:ext>
                </a:extLst>
              </p:cNvPr>
              <p:cNvSpPr>
                <a:spLocks noChangeShapeType="1"/>
              </p:cNvSpPr>
              <p:nvPr/>
            </p:nvSpPr>
            <p:spPr bwMode="auto">
              <a:xfrm>
                <a:off x="1456298" y="5222081"/>
                <a:ext cx="1465262"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8" name="Line 97">
                <a:extLst>
                  <a:ext uri="{FF2B5EF4-FFF2-40B4-BE49-F238E27FC236}">
                    <a16:creationId xmlns:a16="http://schemas.microsoft.com/office/drawing/2014/main" id="{A19EE63B-7E68-4A9B-BC14-0AC1CFEE9774}"/>
                  </a:ext>
                </a:extLst>
              </p:cNvPr>
              <p:cNvSpPr>
                <a:spLocks noChangeShapeType="1"/>
              </p:cNvSpPr>
              <p:nvPr/>
            </p:nvSpPr>
            <p:spPr bwMode="auto">
              <a:xfrm>
                <a:off x="1456298" y="5222081"/>
                <a:ext cx="1465262"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9" name="Line 98">
                <a:extLst>
                  <a:ext uri="{FF2B5EF4-FFF2-40B4-BE49-F238E27FC236}">
                    <a16:creationId xmlns:a16="http://schemas.microsoft.com/office/drawing/2014/main" id="{CA899C7F-846C-420B-9D06-CA34D6F7D484}"/>
                  </a:ext>
                </a:extLst>
              </p:cNvPr>
              <p:cNvSpPr>
                <a:spLocks noChangeShapeType="1"/>
              </p:cNvSpPr>
              <p:nvPr/>
            </p:nvSpPr>
            <p:spPr bwMode="auto">
              <a:xfrm>
                <a:off x="1502336" y="5363368"/>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60" name="Line 99">
                <a:extLst>
                  <a:ext uri="{FF2B5EF4-FFF2-40B4-BE49-F238E27FC236}">
                    <a16:creationId xmlns:a16="http://schemas.microsoft.com/office/drawing/2014/main" id="{F775248E-8E07-4609-BE4F-9D0E4BF1BC33}"/>
                  </a:ext>
                </a:extLst>
              </p:cNvPr>
              <p:cNvSpPr>
                <a:spLocks noChangeShapeType="1"/>
              </p:cNvSpPr>
              <p:nvPr/>
            </p:nvSpPr>
            <p:spPr bwMode="auto">
              <a:xfrm>
                <a:off x="1502336" y="5363368"/>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61" name="Line 100">
                <a:extLst>
                  <a:ext uri="{FF2B5EF4-FFF2-40B4-BE49-F238E27FC236}">
                    <a16:creationId xmlns:a16="http://schemas.microsoft.com/office/drawing/2014/main" id="{9643D2F4-5E41-494B-ADBC-CF2C30BECD08}"/>
                  </a:ext>
                </a:extLst>
              </p:cNvPr>
              <p:cNvSpPr>
                <a:spLocks noChangeShapeType="1"/>
              </p:cNvSpPr>
              <p:nvPr/>
            </p:nvSpPr>
            <p:spPr bwMode="auto">
              <a:xfrm>
                <a:off x="1326123" y="4796631"/>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62" name="Line 101">
                <a:extLst>
                  <a:ext uri="{FF2B5EF4-FFF2-40B4-BE49-F238E27FC236}">
                    <a16:creationId xmlns:a16="http://schemas.microsoft.com/office/drawing/2014/main" id="{36CFA632-B9A0-466F-B734-7A6760B974AF}"/>
                  </a:ext>
                </a:extLst>
              </p:cNvPr>
              <p:cNvSpPr>
                <a:spLocks noChangeShapeType="1"/>
              </p:cNvSpPr>
              <p:nvPr/>
            </p:nvSpPr>
            <p:spPr bwMode="auto">
              <a:xfrm>
                <a:off x="1326123" y="4796631"/>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63" name="Freeform 102">
                <a:extLst>
                  <a:ext uri="{FF2B5EF4-FFF2-40B4-BE49-F238E27FC236}">
                    <a16:creationId xmlns:a16="http://schemas.microsoft.com/office/drawing/2014/main" id="{87F96C07-06F9-47CB-BAC3-57BAAA70E4FD}"/>
                  </a:ext>
                </a:extLst>
              </p:cNvPr>
              <p:cNvSpPr>
                <a:spLocks/>
              </p:cNvSpPr>
              <p:nvPr/>
            </p:nvSpPr>
            <p:spPr bwMode="auto">
              <a:xfrm>
                <a:off x="1626161" y="4863306"/>
                <a:ext cx="1731962" cy="865188"/>
              </a:xfrm>
              <a:custGeom>
                <a:avLst/>
                <a:gdLst>
                  <a:gd name="T0" fmla="*/ 166 w 1091"/>
                  <a:gd name="T1" fmla="*/ 545 h 545"/>
                  <a:gd name="T2" fmla="*/ 1091 w 1091"/>
                  <a:gd name="T3" fmla="*/ 545 h 545"/>
                  <a:gd name="T4" fmla="*/ 924 w 1091"/>
                  <a:gd name="T5" fmla="*/ 0 h 545"/>
                  <a:gd name="T6" fmla="*/ 0 w 1091"/>
                  <a:gd name="T7" fmla="*/ 0 h 545"/>
                  <a:gd name="T8" fmla="*/ 166 w 1091"/>
                  <a:gd name="T9" fmla="*/ 545 h 545"/>
                </a:gdLst>
                <a:ahLst/>
                <a:cxnLst>
                  <a:cxn ang="0">
                    <a:pos x="T0" y="T1"/>
                  </a:cxn>
                  <a:cxn ang="0">
                    <a:pos x="T2" y="T3"/>
                  </a:cxn>
                  <a:cxn ang="0">
                    <a:pos x="T4" y="T5"/>
                  </a:cxn>
                  <a:cxn ang="0">
                    <a:pos x="T6" y="T7"/>
                  </a:cxn>
                  <a:cxn ang="0">
                    <a:pos x="T8" y="T9"/>
                  </a:cxn>
                </a:cxnLst>
                <a:rect l="0" t="0" r="r" b="b"/>
                <a:pathLst>
                  <a:path w="1091" h="545">
                    <a:moveTo>
                      <a:pt x="166" y="545"/>
                    </a:moveTo>
                    <a:lnTo>
                      <a:pt x="1091" y="545"/>
                    </a:lnTo>
                    <a:lnTo>
                      <a:pt x="924" y="0"/>
                    </a:lnTo>
                    <a:lnTo>
                      <a:pt x="0" y="0"/>
                    </a:lnTo>
                    <a:lnTo>
                      <a:pt x="166" y="545"/>
                    </a:lnTo>
                    <a:close/>
                  </a:path>
                </a:pathLst>
              </a:cu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64" name="Freeform 103">
                <a:extLst>
                  <a:ext uri="{FF2B5EF4-FFF2-40B4-BE49-F238E27FC236}">
                    <a16:creationId xmlns:a16="http://schemas.microsoft.com/office/drawing/2014/main" id="{14CB6180-9C29-4E22-B271-59415FC051E7}"/>
                  </a:ext>
                </a:extLst>
              </p:cNvPr>
              <p:cNvSpPr>
                <a:spLocks/>
              </p:cNvSpPr>
              <p:nvPr/>
            </p:nvSpPr>
            <p:spPr bwMode="auto">
              <a:xfrm>
                <a:off x="1626161" y="4863306"/>
                <a:ext cx="1731962" cy="865188"/>
              </a:xfrm>
              <a:custGeom>
                <a:avLst/>
                <a:gdLst>
                  <a:gd name="T0" fmla="*/ 347 w 2274"/>
                  <a:gd name="T1" fmla="*/ 1135 h 1135"/>
                  <a:gd name="T2" fmla="*/ 2274 w 2274"/>
                  <a:gd name="T3" fmla="*/ 1135 h 1135"/>
                  <a:gd name="T4" fmla="*/ 1927 w 2274"/>
                  <a:gd name="T5" fmla="*/ 0 h 1135"/>
                  <a:gd name="T6" fmla="*/ 0 w 2274"/>
                  <a:gd name="T7" fmla="*/ 0 h 1135"/>
                  <a:gd name="T8" fmla="*/ 347 w 2274"/>
                  <a:gd name="T9" fmla="*/ 1135 h 1135"/>
                </a:gdLst>
                <a:ahLst/>
                <a:cxnLst>
                  <a:cxn ang="0">
                    <a:pos x="T0" y="T1"/>
                  </a:cxn>
                  <a:cxn ang="0">
                    <a:pos x="T2" y="T3"/>
                  </a:cxn>
                  <a:cxn ang="0">
                    <a:pos x="T4" y="T5"/>
                  </a:cxn>
                  <a:cxn ang="0">
                    <a:pos x="T6" y="T7"/>
                  </a:cxn>
                  <a:cxn ang="0">
                    <a:pos x="T8" y="T9"/>
                  </a:cxn>
                </a:cxnLst>
                <a:rect l="0" t="0" r="r" b="b"/>
                <a:pathLst>
                  <a:path w="2274" h="1135">
                    <a:moveTo>
                      <a:pt x="347" y="1135"/>
                    </a:moveTo>
                    <a:lnTo>
                      <a:pt x="2274" y="1135"/>
                    </a:lnTo>
                    <a:lnTo>
                      <a:pt x="1927" y="0"/>
                    </a:lnTo>
                    <a:lnTo>
                      <a:pt x="0" y="0"/>
                    </a:lnTo>
                    <a:lnTo>
                      <a:pt x="347" y="1135"/>
                    </a:lnTo>
                    <a:close/>
                  </a:path>
                </a:pathLst>
              </a:cu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65" name="Line 104">
                <a:extLst>
                  <a:ext uri="{FF2B5EF4-FFF2-40B4-BE49-F238E27FC236}">
                    <a16:creationId xmlns:a16="http://schemas.microsoft.com/office/drawing/2014/main" id="{A38A34F3-3279-4C19-9CFB-F008B9226A68}"/>
                  </a:ext>
                </a:extLst>
              </p:cNvPr>
              <p:cNvSpPr>
                <a:spLocks noChangeShapeType="1"/>
              </p:cNvSpPr>
              <p:nvPr/>
            </p:nvSpPr>
            <p:spPr bwMode="auto">
              <a:xfrm>
                <a:off x="1815073" y="48633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66" name="Line 105">
                <a:extLst>
                  <a:ext uri="{FF2B5EF4-FFF2-40B4-BE49-F238E27FC236}">
                    <a16:creationId xmlns:a16="http://schemas.microsoft.com/office/drawing/2014/main" id="{0800777B-4694-46C0-A9AD-5DB43A168425}"/>
                  </a:ext>
                </a:extLst>
              </p:cNvPr>
              <p:cNvSpPr>
                <a:spLocks noChangeShapeType="1"/>
              </p:cNvSpPr>
              <p:nvPr/>
            </p:nvSpPr>
            <p:spPr bwMode="auto">
              <a:xfrm>
                <a:off x="1815073" y="48633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67" name="Line 106">
                <a:extLst>
                  <a:ext uri="{FF2B5EF4-FFF2-40B4-BE49-F238E27FC236}">
                    <a16:creationId xmlns:a16="http://schemas.microsoft.com/office/drawing/2014/main" id="{903D8796-E8B8-478F-87C4-594D58D3E1A2}"/>
                  </a:ext>
                </a:extLst>
              </p:cNvPr>
              <p:cNvSpPr>
                <a:spLocks noChangeShapeType="1"/>
              </p:cNvSpPr>
              <p:nvPr/>
            </p:nvSpPr>
            <p:spPr bwMode="auto">
              <a:xfrm>
                <a:off x="2030973" y="4863306"/>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68" name="Line 107">
                <a:extLst>
                  <a:ext uri="{FF2B5EF4-FFF2-40B4-BE49-F238E27FC236}">
                    <a16:creationId xmlns:a16="http://schemas.microsoft.com/office/drawing/2014/main" id="{13D28BDF-8FDE-4529-BF37-FF08229D0A34}"/>
                  </a:ext>
                </a:extLst>
              </p:cNvPr>
              <p:cNvSpPr>
                <a:spLocks noChangeShapeType="1"/>
              </p:cNvSpPr>
              <p:nvPr/>
            </p:nvSpPr>
            <p:spPr bwMode="auto">
              <a:xfrm>
                <a:off x="2030973" y="4863306"/>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69" name="Line 108">
                <a:extLst>
                  <a:ext uri="{FF2B5EF4-FFF2-40B4-BE49-F238E27FC236}">
                    <a16:creationId xmlns:a16="http://schemas.microsoft.com/office/drawing/2014/main" id="{FF66467C-6B7E-44E4-B063-88218A1ECA0E}"/>
                  </a:ext>
                </a:extLst>
              </p:cNvPr>
              <p:cNvSpPr>
                <a:spLocks noChangeShapeType="1"/>
              </p:cNvSpPr>
              <p:nvPr/>
            </p:nvSpPr>
            <p:spPr bwMode="auto">
              <a:xfrm>
                <a:off x="2246873" y="4863306"/>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0" name="Line 109">
                <a:extLst>
                  <a:ext uri="{FF2B5EF4-FFF2-40B4-BE49-F238E27FC236}">
                    <a16:creationId xmlns:a16="http://schemas.microsoft.com/office/drawing/2014/main" id="{63F0EB2C-DFF6-4C15-87BF-FFE41769DCD2}"/>
                  </a:ext>
                </a:extLst>
              </p:cNvPr>
              <p:cNvSpPr>
                <a:spLocks noChangeShapeType="1"/>
              </p:cNvSpPr>
              <p:nvPr/>
            </p:nvSpPr>
            <p:spPr bwMode="auto">
              <a:xfrm>
                <a:off x="2246873" y="4863306"/>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1" name="Line 110">
                <a:extLst>
                  <a:ext uri="{FF2B5EF4-FFF2-40B4-BE49-F238E27FC236}">
                    <a16:creationId xmlns:a16="http://schemas.microsoft.com/office/drawing/2014/main" id="{241D22AA-8B2C-4D62-846F-9559DED1075E}"/>
                  </a:ext>
                </a:extLst>
              </p:cNvPr>
              <p:cNvSpPr>
                <a:spLocks noChangeShapeType="1"/>
              </p:cNvSpPr>
              <p:nvPr/>
            </p:nvSpPr>
            <p:spPr bwMode="auto">
              <a:xfrm>
                <a:off x="2462773" y="48633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2" name="Line 111">
                <a:extLst>
                  <a:ext uri="{FF2B5EF4-FFF2-40B4-BE49-F238E27FC236}">
                    <a16:creationId xmlns:a16="http://schemas.microsoft.com/office/drawing/2014/main" id="{0D916553-55EA-4D75-B918-690192F5ABBF}"/>
                  </a:ext>
                </a:extLst>
              </p:cNvPr>
              <p:cNvSpPr>
                <a:spLocks noChangeShapeType="1"/>
              </p:cNvSpPr>
              <p:nvPr/>
            </p:nvSpPr>
            <p:spPr bwMode="auto">
              <a:xfrm>
                <a:off x="2462773" y="48633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3" name="Line 112">
                <a:extLst>
                  <a:ext uri="{FF2B5EF4-FFF2-40B4-BE49-F238E27FC236}">
                    <a16:creationId xmlns:a16="http://schemas.microsoft.com/office/drawing/2014/main" id="{CB20538C-B6D0-42C3-B47F-594F3102E0CF}"/>
                  </a:ext>
                </a:extLst>
              </p:cNvPr>
              <p:cNvSpPr>
                <a:spLocks noChangeShapeType="1"/>
              </p:cNvSpPr>
              <p:nvPr/>
            </p:nvSpPr>
            <p:spPr bwMode="auto">
              <a:xfrm>
                <a:off x="2677086" y="48633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4" name="Line 113">
                <a:extLst>
                  <a:ext uri="{FF2B5EF4-FFF2-40B4-BE49-F238E27FC236}">
                    <a16:creationId xmlns:a16="http://schemas.microsoft.com/office/drawing/2014/main" id="{230F1DF3-0F9B-42BE-A1F2-BDA3DDEAC92C}"/>
                  </a:ext>
                </a:extLst>
              </p:cNvPr>
              <p:cNvSpPr>
                <a:spLocks noChangeShapeType="1"/>
              </p:cNvSpPr>
              <p:nvPr/>
            </p:nvSpPr>
            <p:spPr bwMode="auto">
              <a:xfrm>
                <a:off x="2677086" y="48633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5" name="Line 114">
                <a:extLst>
                  <a:ext uri="{FF2B5EF4-FFF2-40B4-BE49-F238E27FC236}">
                    <a16:creationId xmlns:a16="http://schemas.microsoft.com/office/drawing/2014/main" id="{2C0BAE1B-C9AD-4C3F-AB1E-030F356A5428}"/>
                  </a:ext>
                </a:extLst>
              </p:cNvPr>
              <p:cNvSpPr>
                <a:spLocks noChangeShapeType="1"/>
              </p:cNvSpPr>
              <p:nvPr/>
            </p:nvSpPr>
            <p:spPr bwMode="auto">
              <a:xfrm>
                <a:off x="2894573" y="4863306"/>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6" name="Line 115">
                <a:extLst>
                  <a:ext uri="{FF2B5EF4-FFF2-40B4-BE49-F238E27FC236}">
                    <a16:creationId xmlns:a16="http://schemas.microsoft.com/office/drawing/2014/main" id="{60519869-8A15-47EE-B5D4-73767A0227E6}"/>
                  </a:ext>
                </a:extLst>
              </p:cNvPr>
              <p:cNvSpPr>
                <a:spLocks noChangeShapeType="1"/>
              </p:cNvSpPr>
              <p:nvPr/>
            </p:nvSpPr>
            <p:spPr bwMode="auto">
              <a:xfrm>
                <a:off x="2894573" y="4863306"/>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7" name="Line 116">
                <a:extLst>
                  <a:ext uri="{FF2B5EF4-FFF2-40B4-BE49-F238E27FC236}">
                    <a16:creationId xmlns:a16="http://schemas.microsoft.com/office/drawing/2014/main" id="{EDA510B5-3DFA-4DC3-80E5-C5F7BEF8D3F2}"/>
                  </a:ext>
                </a:extLst>
              </p:cNvPr>
              <p:cNvSpPr>
                <a:spLocks noChangeShapeType="1"/>
              </p:cNvSpPr>
              <p:nvPr/>
            </p:nvSpPr>
            <p:spPr bwMode="auto">
              <a:xfrm>
                <a:off x="1715061" y="5153818"/>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8" name="Line 117">
                <a:extLst>
                  <a:ext uri="{FF2B5EF4-FFF2-40B4-BE49-F238E27FC236}">
                    <a16:creationId xmlns:a16="http://schemas.microsoft.com/office/drawing/2014/main" id="{96AC7073-F5A8-420D-AC99-1189877013C8}"/>
                  </a:ext>
                </a:extLst>
              </p:cNvPr>
              <p:cNvSpPr>
                <a:spLocks noChangeShapeType="1"/>
              </p:cNvSpPr>
              <p:nvPr/>
            </p:nvSpPr>
            <p:spPr bwMode="auto">
              <a:xfrm>
                <a:off x="1715061" y="5153818"/>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9" name="Line 118">
                <a:extLst>
                  <a:ext uri="{FF2B5EF4-FFF2-40B4-BE49-F238E27FC236}">
                    <a16:creationId xmlns:a16="http://schemas.microsoft.com/office/drawing/2014/main" id="{694B96ED-0BB4-4074-BCEC-AAD64A50E0EF}"/>
                  </a:ext>
                </a:extLst>
              </p:cNvPr>
              <p:cNvSpPr>
                <a:spLocks noChangeShapeType="1"/>
              </p:cNvSpPr>
              <p:nvPr/>
            </p:nvSpPr>
            <p:spPr bwMode="auto">
              <a:xfrm>
                <a:off x="1757923" y="5295106"/>
                <a:ext cx="1465262"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0" name="Line 119">
                <a:extLst>
                  <a:ext uri="{FF2B5EF4-FFF2-40B4-BE49-F238E27FC236}">
                    <a16:creationId xmlns:a16="http://schemas.microsoft.com/office/drawing/2014/main" id="{383C7BAC-4EEA-44FF-9533-A5AF0FB1C1AF}"/>
                  </a:ext>
                </a:extLst>
              </p:cNvPr>
              <p:cNvSpPr>
                <a:spLocks noChangeShapeType="1"/>
              </p:cNvSpPr>
              <p:nvPr/>
            </p:nvSpPr>
            <p:spPr bwMode="auto">
              <a:xfrm>
                <a:off x="1757923" y="5295106"/>
                <a:ext cx="1465262"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1" name="Line 120">
                <a:extLst>
                  <a:ext uri="{FF2B5EF4-FFF2-40B4-BE49-F238E27FC236}">
                    <a16:creationId xmlns:a16="http://schemas.microsoft.com/office/drawing/2014/main" id="{8EA63F60-7EC6-4ECD-9218-438C8E96918D}"/>
                  </a:ext>
                </a:extLst>
              </p:cNvPr>
              <p:cNvSpPr>
                <a:spLocks noChangeShapeType="1"/>
              </p:cNvSpPr>
              <p:nvPr/>
            </p:nvSpPr>
            <p:spPr bwMode="auto">
              <a:xfrm>
                <a:off x="1803961" y="5437981"/>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2" name="Line 121">
                <a:extLst>
                  <a:ext uri="{FF2B5EF4-FFF2-40B4-BE49-F238E27FC236}">
                    <a16:creationId xmlns:a16="http://schemas.microsoft.com/office/drawing/2014/main" id="{0D002E5A-082B-4647-A5D8-D7653D0FADFF}"/>
                  </a:ext>
                </a:extLst>
              </p:cNvPr>
              <p:cNvSpPr>
                <a:spLocks noChangeShapeType="1"/>
              </p:cNvSpPr>
              <p:nvPr/>
            </p:nvSpPr>
            <p:spPr bwMode="auto">
              <a:xfrm>
                <a:off x="1803961" y="5437981"/>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3" name="Line 122">
                <a:extLst>
                  <a:ext uri="{FF2B5EF4-FFF2-40B4-BE49-F238E27FC236}">
                    <a16:creationId xmlns:a16="http://schemas.microsoft.com/office/drawing/2014/main" id="{EE74FA58-A901-415E-A175-0CEED146AD62}"/>
                  </a:ext>
                </a:extLst>
              </p:cNvPr>
              <p:cNvSpPr>
                <a:spLocks noChangeShapeType="1"/>
              </p:cNvSpPr>
              <p:nvPr/>
            </p:nvSpPr>
            <p:spPr bwMode="auto">
              <a:xfrm>
                <a:off x="1849998" y="5580856"/>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4" name="Line 123">
                <a:extLst>
                  <a:ext uri="{FF2B5EF4-FFF2-40B4-BE49-F238E27FC236}">
                    <a16:creationId xmlns:a16="http://schemas.microsoft.com/office/drawing/2014/main" id="{D067A10F-4BA7-4913-878F-A83D326715C3}"/>
                  </a:ext>
                </a:extLst>
              </p:cNvPr>
              <p:cNvSpPr>
                <a:spLocks noChangeShapeType="1"/>
              </p:cNvSpPr>
              <p:nvPr/>
            </p:nvSpPr>
            <p:spPr bwMode="auto">
              <a:xfrm>
                <a:off x="1849998" y="5580856"/>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5" name="Line 124">
                <a:extLst>
                  <a:ext uri="{FF2B5EF4-FFF2-40B4-BE49-F238E27FC236}">
                    <a16:creationId xmlns:a16="http://schemas.microsoft.com/office/drawing/2014/main" id="{758BE524-08D2-4682-9DB1-91478288F817}"/>
                  </a:ext>
                </a:extLst>
              </p:cNvPr>
              <p:cNvSpPr>
                <a:spLocks noChangeShapeType="1"/>
              </p:cNvSpPr>
              <p:nvPr/>
            </p:nvSpPr>
            <p:spPr bwMode="auto">
              <a:xfrm>
                <a:off x="1673786" y="5012531"/>
                <a:ext cx="1465262"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6" name="Line 125">
                <a:extLst>
                  <a:ext uri="{FF2B5EF4-FFF2-40B4-BE49-F238E27FC236}">
                    <a16:creationId xmlns:a16="http://schemas.microsoft.com/office/drawing/2014/main" id="{19009881-C4CE-4F8F-8F0B-CA79743CAE64}"/>
                  </a:ext>
                </a:extLst>
              </p:cNvPr>
              <p:cNvSpPr>
                <a:spLocks noChangeShapeType="1"/>
              </p:cNvSpPr>
              <p:nvPr/>
            </p:nvSpPr>
            <p:spPr bwMode="auto">
              <a:xfrm>
                <a:off x="1673786" y="5012531"/>
                <a:ext cx="1465262"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7" name="Freeform 126">
                <a:extLst>
                  <a:ext uri="{FF2B5EF4-FFF2-40B4-BE49-F238E27FC236}">
                    <a16:creationId xmlns:a16="http://schemas.microsoft.com/office/drawing/2014/main" id="{393D3136-6F4B-44FC-98BA-74B11BC9310B}"/>
                  </a:ext>
                </a:extLst>
              </p:cNvPr>
              <p:cNvSpPr>
                <a:spLocks/>
              </p:cNvSpPr>
              <p:nvPr/>
            </p:nvSpPr>
            <p:spPr bwMode="auto">
              <a:xfrm>
                <a:off x="1964298" y="5079206"/>
                <a:ext cx="1731962" cy="865188"/>
              </a:xfrm>
              <a:custGeom>
                <a:avLst/>
                <a:gdLst>
                  <a:gd name="T0" fmla="*/ 166 w 1091"/>
                  <a:gd name="T1" fmla="*/ 545 h 545"/>
                  <a:gd name="T2" fmla="*/ 1091 w 1091"/>
                  <a:gd name="T3" fmla="*/ 545 h 545"/>
                  <a:gd name="T4" fmla="*/ 925 w 1091"/>
                  <a:gd name="T5" fmla="*/ 0 h 545"/>
                  <a:gd name="T6" fmla="*/ 0 w 1091"/>
                  <a:gd name="T7" fmla="*/ 0 h 545"/>
                  <a:gd name="T8" fmla="*/ 166 w 1091"/>
                  <a:gd name="T9" fmla="*/ 545 h 545"/>
                </a:gdLst>
                <a:ahLst/>
                <a:cxnLst>
                  <a:cxn ang="0">
                    <a:pos x="T0" y="T1"/>
                  </a:cxn>
                  <a:cxn ang="0">
                    <a:pos x="T2" y="T3"/>
                  </a:cxn>
                  <a:cxn ang="0">
                    <a:pos x="T4" y="T5"/>
                  </a:cxn>
                  <a:cxn ang="0">
                    <a:pos x="T6" y="T7"/>
                  </a:cxn>
                  <a:cxn ang="0">
                    <a:pos x="T8" y="T9"/>
                  </a:cxn>
                </a:cxnLst>
                <a:rect l="0" t="0" r="r" b="b"/>
                <a:pathLst>
                  <a:path w="1091" h="545">
                    <a:moveTo>
                      <a:pt x="166" y="545"/>
                    </a:moveTo>
                    <a:lnTo>
                      <a:pt x="1091" y="545"/>
                    </a:lnTo>
                    <a:lnTo>
                      <a:pt x="925" y="0"/>
                    </a:lnTo>
                    <a:lnTo>
                      <a:pt x="0" y="0"/>
                    </a:lnTo>
                    <a:lnTo>
                      <a:pt x="166" y="545"/>
                    </a:lnTo>
                    <a:close/>
                  </a:path>
                </a:pathLst>
              </a:cu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8" name="Freeform 127">
                <a:extLst>
                  <a:ext uri="{FF2B5EF4-FFF2-40B4-BE49-F238E27FC236}">
                    <a16:creationId xmlns:a16="http://schemas.microsoft.com/office/drawing/2014/main" id="{45C64185-5D26-4D25-B793-0A593DFA668F}"/>
                  </a:ext>
                </a:extLst>
              </p:cNvPr>
              <p:cNvSpPr>
                <a:spLocks/>
              </p:cNvSpPr>
              <p:nvPr/>
            </p:nvSpPr>
            <p:spPr bwMode="auto">
              <a:xfrm>
                <a:off x="1964298" y="5079206"/>
                <a:ext cx="1731962" cy="865188"/>
              </a:xfrm>
              <a:custGeom>
                <a:avLst/>
                <a:gdLst>
                  <a:gd name="T0" fmla="*/ 347 w 2274"/>
                  <a:gd name="T1" fmla="*/ 1135 h 1135"/>
                  <a:gd name="T2" fmla="*/ 2274 w 2274"/>
                  <a:gd name="T3" fmla="*/ 1135 h 1135"/>
                  <a:gd name="T4" fmla="*/ 1927 w 2274"/>
                  <a:gd name="T5" fmla="*/ 0 h 1135"/>
                  <a:gd name="T6" fmla="*/ 0 w 2274"/>
                  <a:gd name="T7" fmla="*/ 0 h 1135"/>
                  <a:gd name="T8" fmla="*/ 347 w 2274"/>
                  <a:gd name="T9" fmla="*/ 1135 h 1135"/>
                </a:gdLst>
                <a:ahLst/>
                <a:cxnLst>
                  <a:cxn ang="0">
                    <a:pos x="T0" y="T1"/>
                  </a:cxn>
                  <a:cxn ang="0">
                    <a:pos x="T2" y="T3"/>
                  </a:cxn>
                  <a:cxn ang="0">
                    <a:pos x="T4" y="T5"/>
                  </a:cxn>
                  <a:cxn ang="0">
                    <a:pos x="T6" y="T7"/>
                  </a:cxn>
                  <a:cxn ang="0">
                    <a:pos x="T8" y="T9"/>
                  </a:cxn>
                </a:cxnLst>
                <a:rect l="0" t="0" r="r" b="b"/>
                <a:pathLst>
                  <a:path w="2274" h="1135">
                    <a:moveTo>
                      <a:pt x="347" y="1135"/>
                    </a:moveTo>
                    <a:lnTo>
                      <a:pt x="2274" y="1135"/>
                    </a:lnTo>
                    <a:lnTo>
                      <a:pt x="1927" y="0"/>
                    </a:lnTo>
                    <a:lnTo>
                      <a:pt x="0" y="0"/>
                    </a:lnTo>
                    <a:lnTo>
                      <a:pt x="347" y="1135"/>
                    </a:lnTo>
                    <a:close/>
                  </a:path>
                </a:pathLst>
              </a:cu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9" name="Line 128">
                <a:extLst>
                  <a:ext uri="{FF2B5EF4-FFF2-40B4-BE49-F238E27FC236}">
                    <a16:creationId xmlns:a16="http://schemas.microsoft.com/office/drawing/2014/main" id="{C3029AE5-D5DC-4AF0-9B46-5953BEAA29DD}"/>
                  </a:ext>
                </a:extLst>
              </p:cNvPr>
              <p:cNvSpPr>
                <a:spLocks noChangeShapeType="1"/>
              </p:cNvSpPr>
              <p:nvPr/>
            </p:nvSpPr>
            <p:spPr bwMode="auto">
              <a:xfrm>
                <a:off x="2153211" y="50792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0" name="Line 129">
                <a:extLst>
                  <a:ext uri="{FF2B5EF4-FFF2-40B4-BE49-F238E27FC236}">
                    <a16:creationId xmlns:a16="http://schemas.microsoft.com/office/drawing/2014/main" id="{AD4F1217-894D-405A-806B-E8A2AAB32303}"/>
                  </a:ext>
                </a:extLst>
              </p:cNvPr>
              <p:cNvSpPr>
                <a:spLocks noChangeShapeType="1"/>
              </p:cNvSpPr>
              <p:nvPr/>
            </p:nvSpPr>
            <p:spPr bwMode="auto">
              <a:xfrm>
                <a:off x="2153211" y="50792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1" name="Line 130">
                <a:extLst>
                  <a:ext uri="{FF2B5EF4-FFF2-40B4-BE49-F238E27FC236}">
                    <a16:creationId xmlns:a16="http://schemas.microsoft.com/office/drawing/2014/main" id="{3AEAB39B-B65A-4767-9D1C-69D34302C6E8}"/>
                  </a:ext>
                </a:extLst>
              </p:cNvPr>
              <p:cNvSpPr>
                <a:spLocks noChangeShapeType="1"/>
              </p:cNvSpPr>
              <p:nvPr/>
            </p:nvSpPr>
            <p:spPr bwMode="auto">
              <a:xfrm>
                <a:off x="2369111" y="50792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2" name="Line 131">
                <a:extLst>
                  <a:ext uri="{FF2B5EF4-FFF2-40B4-BE49-F238E27FC236}">
                    <a16:creationId xmlns:a16="http://schemas.microsoft.com/office/drawing/2014/main" id="{FA78CB8C-27CB-4474-8332-10AA34423E1E}"/>
                  </a:ext>
                </a:extLst>
              </p:cNvPr>
              <p:cNvSpPr>
                <a:spLocks noChangeShapeType="1"/>
              </p:cNvSpPr>
              <p:nvPr/>
            </p:nvSpPr>
            <p:spPr bwMode="auto">
              <a:xfrm>
                <a:off x="2369111" y="50792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3" name="Line 132">
                <a:extLst>
                  <a:ext uri="{FF2B5EF4-FFF2-40B4-BE49-F238E27FC236}">
                    <a16:creationId xmlns:a16="http://schemas.microsoft.com/office/drawing/2014/main" id="{3590896E-2F6A-4B77-9768-E6AA9522DA09}"/>
                  </a:ext>
                </a:extLst>
              </p:cNvPr>
              <p:cNvSpPr>
                <a:spLocks noChangeShapeType="1"/>
              </p:cNvSpPr>
              <p:nvPr/>
            </p:nvSpPr>
            <p:spPr bwMode="auto">
              <a:xfrm>
                <a:off x="2585011" y="50792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4" name="Line 133">
                <a:extLst>
                  <a:ext uri="{FF2B5EF4-FFF2-40B4-BE49-F238E27FC236}">
                    <a16:creationId xmlns:a16="http://schemas.microsoft.com/office/drawing/2014/main" id="{B9F7F488-9C80-487F-9706-97D5F1B79E64}"/>
                  </a:ext>
                </a:extLst>
              </p:cNvPr>
              <p:cNvSpPr>
                <a:spLocks noChangeShapeType="1"/>
              </p:cNvSpPr>
              <p:nvPr/>
            </p:nvSpPr>
            <p:spPr bwMode="auto">
              <a:xfrm>
                <a:off x="2585011" y="50792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5" name="Line 134">
                <a:extLst>
                  <a:ext uri="{FF2B5EF4-FFF2-40B4-BE49-F238E27FC236}">
                    <a16:creationId xmlns:a16="http://schemas.microsoft.com/office/drawing/2014/main" id="{D9C5864A-4DDC-4572-905B-264C5EC6BBA7}"/>
                  </a:ext>
                </a:extLst>
              </p:cNvPr>
              <p:cNvSpPr>
                <a:spLocks noChangeShapeType="1"/>
              </p:cNvSpPr>
              <p:nvPr/>
            </p:nvSpPr>
            <p:spPr bwMode="auto">
              <a:xfrm>
                <a:off x="2800911" y="50792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6" name="Line 135">
                <a:extLst>
                  <a:ext uri="{FF2B5EF4-FFF2-40B4-BE49-F238E27FC236}">
                    <a16:creationId xmlns:a16="http://schemas.microsoft.com/office/drawing/2014/main" id="{F569CA0B-4C13-44E6-874C-5FAD3BEE9896}"/>
                  </a:ext>
                </a:extLst>
              </p:cNvPr>
              <p:cNvSpPr>
                <a:spLocks noChangeShapeType="1"/>
              </p:cNvSpPr>
              <p:nvPr/>
            </p:nvSpPr>
            <p:spPr bwMode="auto">
              <a:xfrm>
                <a:off x="2800911" y="50792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7" name="Line 136">
                <a:extLst>
                  <a:ext uri="{FF2B5EF4-FFF2-40B4-BE49-F238E27FC236}">
                    <a16:creationId xmlns:a16="http://schemas.microsoft.com/office/drawing/2014/main" id="{7330BFF9-5F5E-4DEC-B03F-1DFA84985076}"/>
                  </a:ext>
                </a:extLst>
              </p:cNvPr>
              <p:cNvSpPr>
                <a:spLocks noChangeShapeType="1"/>
              </p:cNvSpPr>
              <p:nvPr/>
            </p:nvSpPr>
            <p:spPr bwMode="auto">
              <a:xfrm>
                <a:off x="3016811" y="50792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8" name="Line 137">
                <a:extLst>
                  <a:ext uri="{FF2B5EF4-FFF2-40B4-BE49-F238E27FC236}">
                    <a16:creationId xmlns:a16="http://schemas.microsoft.com/office/drawing/2014/main" id="{2DF05FC8-97D5-457C-BFA3-60DE633E6C7A}"/>
                  </a:ext>
                </a:extLst>
              </p:cNvPr>
              <p:cNvSpPr>
                <a:spLocks noChangeShapeType="1"/>
              </p:cNvSpPr>
              <p:nvPr/>
            </p:nvSpPr>
            <p:spPr bwMode="auto">
              <a:xfrm>
                <a:off x="3016811" y="50792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9" name="Line 138">
                <a:extLst>
                  <a:ext uri="{FF2B5EF4-FFF2-40B4-BE49-F238E27FC236}">
                    <a16:creationId xmlns:a16="http://schemas.microsoft.com/office/drawing/2014/main" id="{AC0FF289-7D7F-4B96-A6C3-D384A06603AA}"/>
                  </a:ext>
                </a:extLst>
              </p:cNvPr>
              <p:cNvSpPr>
                <a:spLocks noChangeShapeType="1"/>
              </p:cNvSpPr>
              <p:nvPr/>
            </p:nvSpPr>
            <p:spPr bwMode="auto">
              <a:xfrm>
                <a:off x="3232711" y="5079206"/>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0" name="Line 139">
                <a:extLst>
                  <a:ext uri="{FF2B5EF4-FFF2-40B4-BE49-F238E27FC236}">
                    <a16:creationId xmlns:a16="http://schemas.microsoft.com/office/drawing/2014/main" id="{4D7EDBDD-32BD-46C7-8078-9A0F17DB5C9B}"/>
                  </a:ext>
                </a:extLst>
              </p:cNvPr>
              <p:cNvSpPr>
                <a:spLocks noChangeShapeType="1"/>
              </p:cNvSpPr>
              <p:nvPr/>
            </p:nvSpPr>
            <p:spPr bwMode="auto">
              <a:xfrm>
                <a:off x="3232711" y="5079206"/>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1" name="Line 140">
                <a:extLst>
                  <a:ext uri="{FF2B5EF4-FFF2-40B4-BE49-F238E27FC236}">
                    <a16:creationId xmlns:a16="http://schemas.microsoft.com/office/drawing/2014/main" id="{E27A8FC1-54F5-4574-8DC2-D440F9344E33}"/>
                  </a:ext>
                </a:extLst>
              </p:cNvPr>
              <p:cNvSpPr>
                <a:spLocks noChangeShapeType="1"/>
              </p:cNvSpPr>
              <p:nvPr/>
            </p:nvSpPr>
            <p:spPr bwMode="auto">
              <a:xfrm>
                <a:off x="2053198" y="5371306"/>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2" name="Line 141">
                <a:extLst>
                  <a:ext uri="{FF2B5EF4-FFF2-40B4-BE49-F238E27FC236}">
                    <a16:creationId xmlns:a16="http://schemas.microsoft.com/office/drawing/2014/main" id="{2AA10249-7E5E-4B1C-B226-B3068F987761}"/>
                  </a:ext>
                </a:extLst>
              </p:cNvPr>
              <p:cNvSpPr>
                <a:spLocks noChangeShapeType="1"/>
              </p:cNvSpPr>
              <p:nvPr/>
            </p:nvSpPr>
            <p:spPr bwMode="auto">
              <a:xfrm>
                <a:off x="2053198" y="5371306"/>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3" name="Line 142">
                <a:extLst>
                  <a:ext uri="{FF2B5EF4-FFF2-40B4-BE49-F238E27FC236}">
                    <a16:creationId xmlns:a16="http://schemas.microsoft.com/office/drawing/2014/main" id="{6094AE0C-CAD3-4442-B12A-EE38280FEE80}"/>
                  </a:ext>
                </a:extLst>
              </p:cNvPr>
              <p:cNvSpPr>
                <a:spLocks noChangeShapeType="1"/>
              </p:cNvSpPr>
              <p:nvPr/>
            </p:nvSpPr>
            <p:spPr bwMode="auto">
              <a:xfrm>
                <a:off x="2097648" y="5512593"/>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4" name="Line 143">
                <a:extLst>
                  <a:ext uri="{FF2B5EF4-FFF2-40B4-BE49-F238E27FC236}">
                    <a16:creationId xmlns:a16="http://schemas.microsoft.com/office/drawing/2014/main" id="{30CECDB6-743D-4884-9240-EDECFEBF4FA3}"/>
                  </a:ext>
                </a:extLst>
              </p:cNvPr>
              <p:cNvSpPr>
                <a:spLocks noChangeShapeType="1"/>
              </p:cNvSpPr>
              <p:nvPr/>
            </p:nvSpPr>
            <p:spPr bwMode="auto">
              <a:xfrm>
                <a:off x="2097648" y="5512593"/>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5" name="Line 144">
                <a:extLst>
                  <a:ext uri="{FF2B5EF4-FFF2-40B4-BE49-F238E27FC236}">
                    <a16:creationId xmlns:a16="http://schemas.microsoft.com/office/drawing/2014/main" id="{CDE54E5A-0D0C-4685-91B5-58625DBE94C0}"/>
                  </a:ext>
                </a:extLst>
              </p:cNvPr>
              <p:cNvSpPr>
                <a:spLocks noChangeShapeType="1"/>
              </p:cNvSpPr>
              <p:nvPr/>
            </p:nvSpPr>
            <p:spPr bwMode="auto">
              <a:xfrm>
                <a:off x="2142098" y="5653881"/>
                <a:ext cx="1465262"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6" name="Line 145">
                <a:extLst>
                  <a:ext uri="{FF2B5EF4-FFF2-40B4-BE49-F238E27FC236}">
                    <a16:creationId xmlns:a16="http://schemas.microsoft.com/office/drawing/2014/main" id="{310BDC75-124F-4B29-B16D-E23DA6E120EF}"/>
                  </a:ext>
                </a:extLst>
              </p:cNvPr>
              <p:cNvSpPr>
                <a:spLocks noChangeShapeType="1"/>
              </p:cNvSpPr>
              <p:nvPr/>
            </p:nvSpPr>
            <p:spPr bwMode="auto">
              <a:xfrm>
                <a:off x="2142098" y="5653881"/>
                <a:ext cx="1465262"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7" name="Line 146">
                <a:extLst>
                  <a:ext uri="{FF2B5EF4-FFF2-40B4-BE49-F238E27FC236}">
                    <a16:creationId xmlns:a16="http://schemas.microsoft.com/office/drawing/2014/main" id="{26C6C6D9-D1C5-4809-98FB-EC5310902E5B}"/>
                  </a:ext>
                </a:extLst>
              </p:cNvPr>
              <p:cNvSpPr>
                <a:spLocks noChangeShapeType="1"/>
              </p:cNvSpPr>
              <p:nvPr/>
            </p:nvSpPr>
            <p:spPr bwMode="auto">
              <a:xfrm>
                <a:off x="2188136" y="5795168"/>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8" name="Line 147">
                <a:extLst>
                  <a:ext uri="{FF2B5EF4-FFF2-40B4-BE49-F238E27FC236}">
                    <a16:creationId xmlns:a16="http://schemas.microsoft.com/office/drawing/2014/main" id="{53E7F693-A0B2-46E2-A9C2-BE8D6F1BF3A5}"/>
                  </a:ext>
                </a:extLst>
              </p:cNvPr>
              <p:cNvSpPr>
                <a:spLocks noChangeShapeType="1"/>
              </p:cNvSpPr>
              <p:nvPr/>
            </p:nvSpPr>
            <p:spPr bwMode="auto">
              <a:xfrm>
                <a:off x="2188136" y="5795168"/>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9" name="Line 148">
                <a:extLst>
                  <a:ext uri="{FF2B5EF4-FFF2-40B4-BE49-F238E27FC236}">
                    <a16:creationId xmlns:a16="http://schemas.microsoft.com/office/drawing/2014/main" id="{83C4CD05-5245-4752-9141-5227FFC05E32}"/>
                  </a:ext>
                </a:extLst>
              </p:cNvPr>
              <p:cNvSpPr>
                <a:spLocks noChangeShapeType="1"/>
              </p:cNvSpPr>
              <p:nvPr/>
            </p:nvSpPr>
            <p:spPr bwMode="auto">
              <a:xfrm>
                <a:off x="2013511" y="5228431"/>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0" name="Line 149">
                <a:extLst>
                  <a:ext uri="{FF2B5EF4-FFF2-40B4-BE49-F238E27FC236}">
                    <a16:creationId xmlns:a16="http://schemas.microsoft.com/office/drawing/2014/main" id="{35E193C7-81BB-4206-823B-7D730C52B687}"/>
                  </a:ext>
                </a:extLst>
              </p:cNvPr>
              <p:cNvSpPr>
                <a:spLocks noChangeShapeType="1"/>
              </p:cNvSpPr>
              <p:nvPr/>
            </p:nvSpPr>
            <p:spPr bwMode="auto">
              <a:xfrm>
                <a:off x="2013511" y="5228431"/>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80" name="Gruppieren 90">
              <a:extLst>
                <a:ext uri="{FF2B5EF4-FFF2-40B4-BE49-F238E27FC236}">
                  <a16:creationId xmlns:a16="http://schemas.microsoft.com/office/drawing/2014/main" id="{3E0FED0C-D6B2-40A5-B0DA-4B86CDFF150E}"/>
                </a:ext>
              </a:extLst>
            </p:cNvPr>
            <p:cNvGrpSpPr/>
            <p:nvPr/>
          </p:nvGrpSpPr>
          <p:grpSpPr>
            <a:xfrm>
              <a:off x="5946126" y="1666563"/>
              <a:ext cx="481733" cy="463274"/>
              <a:chOff x="7927976" y="1435100"/>
              <a:chExt cx="1479550" cy="1582738"/>
            </a:xfrm>
            <a:solidFill>
              <a:schemeClr val="accent1"/>
            </a:solidFill>
          </p:grpSpPr>
          <p:sp>
            <p:nvSpPr>
              <p:cNvPr id="383" name="Freeform 322">
                <a:extLst>
                  <a:ext uri="{FF2B5EF4-FFF2-40B4-BE49-F238E27FC236}">
                    <a16:creationId xmlns:a16="http://schemas.microsoft.com/office/drawing/2014/main" id="{F83B83EB-71DA-43CA-BFD5-ADBEE31A621A}"/>
                  </a:ext>
                </a:extLst>
              </p:cNvPr>
              <p:cNvSpPr>
                <a:spLocks/>
              </p:cNvSpPr>
              <p:nvPr/>
            </p:nvSpPr>
            <p:spPr bwMode="auto">
              <a:xfrm>
                <a:off x="8786813" y="2133600"/>
                <a:ext cx="44450" cy="161925"/>
              </a:xfrm>
              <a:custGeom>
                <a:avLst/>
                <a:gdLst>
                  <a:gd name="T0" fmla="*/ 11 w 11"/>
                  <a:gd name="T1" fmla="*/ 37 h 41"/>
                  <a:gd name="T2" fmla="*/ 11 w 11"/>
                  <a:gd name="T3" fmla="*/ 32 h 41"/>
                  <a:gd name="T4" fmla="*/ 11 w 11"/>
                  <a:gd name="T5" fmla="*/ 22 h 41"/>
                  <a:gd name="T6" fmla="*/ 11 w 11"/>
                  <a:gd name="T7" fmla="*/ 18 h 41"/>
                  <a:gd name="T8" fmla="*/ 11 w 11"/>
                  <a:gd name="T9" fmla="*/ 13 h 41"/>
                  <a:gd name="T10" fmla="*/ 11 w 11"/>
                  <a:gd name="T11" fmla="*/ 4 h 41"/>
                  <a:gd name="T12" fmla="*/ 11 w 11"/>
                  <a:gd name="T13" fmla="*/ 3 h 41"/>
                  <a:gd name="T14" fmla="*/ 10 w 11"/>
                  <a:gd name="T15" fmla="*/ 2 h 41"/>
                  <a:gd name="T16" fmla="*/ 9 w 11"/>
                  <a:gd name="T17" fmla="*/ 1 h 41"/>
                  <a:gd name="T18" fmla="*/ 6 w 11"/>
                  <a:gd name="T19" fmla="*/ 0 h 41"/>
                  <a:gd name="T20" fmla="*/ 4 w 11"/>
                  <a:gd name="T21" fmla="*/ 0 h 41"/>
                  <a:gd name="T22" fmla="*/ 2 w 11"/>
                  <a:gd name="T23" fmla="*/ 1 h 41"/>
                  <a:gd name="T24" fmla="*/ 1 w 11"/>
                  <a:gd name="T25" fmla="*/ 3 h 41"/>
                  <a:gd name="T26" fmla="*/ 1 w 11"/>
                  <a:gd name="T27" fmla="*/ 15 h 41"/>
                  <a:gd name="T28" fmla="*/ 1 w 11"/>
                  <a:gd name="T29" fmla="*/ 21 h 41"/>
                  <a:gd name="T30" fmla="*/ 1 w 11"/>
                  <a:gd name="T31" fmla="*/ 26 h 41"/>
                  <a:gd name="T32" fmla="*/ 0 w 11"/>
                  <a:gd name="T33" fmla="*/ 32 h 41"/>
                  <a:gd name="T34" fmla="*/ 0 w 11"/>
                  <a:gd name="T35" fmla="*/ 38 h 41"/>
                  <a:gd name="T36" fmla="*/ 0 w 11"/>
                  <a:gd name="T37" fmla="*/ 40 h 41"/>
                  <a:gd name="T38" fmla="*/ 2 w 11"/>
                  <a:gd name="T39" fmla="*/ 41 h 41"/>
                  <a:gd name="T40" fmla="*/ 4 w 11"/>
                  <a:gd name="T41" fmla="*/ 41 h 41"/>
                  <a:gd name="T42" fmla="*/ 7 w 11"/>
                  <a:gd name="T43" fmla="*/ 41 h 41"/>
                  <a:gd name="T44" fmla="*/ 9 w 11"/>
                  <a:gd name="T45" fmla="*/ 41 h 41"/>
                  <a:gd name="T46" fmla="*/ 10 w 11"/>
                  <a:gd name="T47" fmla="*/ 41 h 41"/>
                  <a:gd name="T48" fmla="*/ 11 w 11"/>
                  <a:gd name="T49" fmla="*/ 41 h 41"/>
                  <a:gd name="T50" fmla="*/ 11 w 11"/>
                  <a:gd name="T51" fmla="*/ 41 h 41"/>
                  <a:gd name="T52" fmla="*/ 11 w 11"/>
                  <a:gd name="T53" fmla="*/ 3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 h="41">
                    <a:moveTo>
                      <a:pt x="11" y="37"/>
                    </a:moveTo>
                    <a:cubicBezTo>
                      <a:pt x="11" y="35"/>
                      <a:pt x="11" y="34"/>
                      <a:pt x="11" y="32"/>
                    </a:cubicBezTo>
                    <a:cubicBezTo>
                      <a:pt x="11" y="29"/>
                      <a:pt x="11" y="26"/>
                      <a:pt x="11" y="22"/>
                    </a:cubicBezTo>
                    <a:cubicBezTo>
                      <a:pt x="11" y="21"/>
                      <a:pt x="11" y="19"/>
                      <a:pt x="11" y="18"/>
                    </a:cubicBezTo>
                    <a:cubicBezTo>
                      <a:pt x="11" y="16"/>
                      <a:pt x="11" y="15"/>
                      <a:pt x="11" y="13"/>
                    </a:cubicBezTo>
                    <a:cubicBezTo>
                      <a:pt x="10" y="10"/>
                      <a:pt x="10" y="7"/>
                      <a:pt x="11" y="4"/>
                    </a:cubicBezTo>
                    <a:cubicBezTo>
                      <a:pt x="11" y="3"/>
                      <a:pt x="11" y="3"/>
                      <a:pt x="11" y="3"/>
                    </a:cubicBezTo>
                    <a:cubicBezTo>
                      <a:pt x="11" y="3"/>
                      <a:pt x="11" y="2"/>
                      <a:pt x="10" y="2"/>
                    </a:cubicBezTo>
                    <a:cubicBezTo>
                      <a:pt x="10" y="2"/>
                      <a:pt x="9" y="2"/>
                      <a:pt x="9" y="1"/>
                    </a:cubicBezTo>
                    <a:cubicBezTo>
                      <a:pt x="8" y="1"/>
                      <a:pt x="7" y="0"/>
                      <a:pt x="6" y="0"/>
                    </a:cubicBezTo>
                    <a:cubicBezTo>
                      <a:pt x="5" y="0"/>
                      <a:pt x="5" y="0"/>
                      <a:pt x="4" y="0"/>
                    </a:cubicBezTo>
                    <a:cubicBezTo>
                      <a:pt x="3" y="0"/>
                      <a:pt x="3" y="0"/>
                      <a:pt x="2" y="1"/>
                    </a:cubicBezTo>
                    <a:cubicBezTo>
                      <a:pt x="1" y="1"/>
                      <a:pt x="1" y="1"/>
                      <a:pt x="1" y="3"/>
                    </a:cubicBezTo>
                    <a:cubicBezTo>
                      <a:pt x="1" y="7"/>
                      <a:pt x="1" y="11"/>
                      <a:pt x="1" y="15"/>
                    </a:cubicBezTo>
                    <a:cubicBezTo>
                      <a:pt x="1" y="17"/>
                      <a:pt x="1" y="19"/>
                      <a:pt x="1" y="21"/>
                    </a:cubicBezTo>
                    <a:cubicBezTo>
                      <a:pt x="1" y="22"/>
                      <a:pt x="1" y="24"/>
                      <a:pt x="1" y="26"/>
                    </a:cubicBezTo>
                    <a:cubicBezTo>
                      <a:pt x="1" y="28"/>
                      <a:pt x="1" y="30"/>
                      <a:pt x="0" y="32"/>
                    </a:cubicBezTo>
                    <a:cubicBezTo>
                      <a:pt x="0" y="34"/>
                      <a:pt x="0" y="36"/>
                      <a:pt x="0" y="38"/>
                    </a:cubicBezTo>
                    <a:cubicBezTo>
                      <a:pt x="0" y="38"/>
                      <a:pt x="0" y="40"/>
                      <a:pt x="0" y="40"/>
                    </a:cubicBezTo>
                    <a:cubicBezTo>
                      <a:pt x="1" y="41"/>
                      <a:pt x="1" y="41"/>
                      <a:pt x="2" y="41"/>
                    </a:cubicBezTo>
                    <a:cubicBezTo>
                      <a:pt x="3" y="41"/>
                      <a:pt x="4" y="41"/>
                      <a:pt x="4" y="41"/>
                    </a:cubicBezTo>
                    <a:cubicBezTo>
                      <a:pt x="5" y="41"/>
                      <a:pt x="6" y="41"/>
                      <a:pt x="7" y="41"/>
                    </a:cubicBezTo>
                    <a:cubicBezTo>
                      <a:pt x="8" y="41"/>
                      <a:pt x="9" y="41"/>
                      <a:pt x="9" y="41"/>
                    </a:cubicBezTo>
                    <a:cubicBezTo>
                      <a:pt x="10" y="41"/>
                      <a:pt x="10" y="41"/>
                      <a:pt x="10" y="41"/>
                    </a:cubicBezTo>
                    <a:cubicBezTo>
                      <a:pt x="11" y="41"/>
                      <a:pt x="11" y="41"/>
                      <a:pt x="11" y="41"/>
                    </a:cubicBezTo>
                    <a:cubicBezTo>
                      <a:pt x="11" y="41"/>
                      <a:pt x="11" y="41"/>
                      <a:pt x="11" y="41"/>
                    </a:cubicBezTo>
                    <a:cubicBezTo>
                      <a:pt x="11" y="39"/>
                      <a:pt x="11" y="38"/>
                      <a:pt x="11" y="3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84" name="Freeform 323">
                <a:extLst>
                  <a:ext uri="{FF2B5EF4-FFF2-40B4-BE49-F238E27FC236}">
                    <a16:creationId xmlns:a16="http://schemas.microsoft.com/office/drawing/2014/main" id="{924C6C5F-9074-47CF-B6BD-E0733B8C733B}"/>
                  </a:ext>
                </a:extLst>
              </p:cNvPr>
              <p:cNvSpPr>
                <a:spLocks/>
              </p:cNvSpPr>
              <p:nvPr/>
            </p:nvSpPr>
            <p:spPr bwMode="auto">
              <a:xfrm>
                <a:off x="8786813" y="2133600"/>
                <a:ext cx="44450" cy="161925"/>
              </a:xfrm>
              <a:custGeom>
                <a:avLst/>
                <a:gdLst>
                  <a:gd name="T0" fmla="*/ 11 w 11"/>
                  <a:gd name="T1" fmla="*/ 37 h 41"/>
                  <a:gd name="T2" fmla="*/ 11 w 11"/>
                  <a:gd name="T3" fmla="*/ 32 h 41"/>
                  <a:gd name="T4" fmla="*/ 11 w 11"/>
                  <a:gd name="T5" fmla="*/ 22 h 41"/>
                  <a:gd name="T6" fmla="*/ 11 w 11"/>
                  <a:gd name="T7" fmla="*/ 18 h 41"/>
                  <a:gd name="T8" fmla="*/ 11 w 11"/>
                  <a:gd name="T9" fmla="*/ 13 h 41"/>
                  <a:gd name="T10" fmla="*/ 11 w 11"/>
                  <a:gd name="T11" fmla="*/ 4 h 41"/>
                  <a:gd name="T12" fmla="*/ 11 w 11"/>
                  <a:gd name="T13" fmla="*/ 3 h 41"/>
                  <a:gd name="T14" fmla="*/ 10 w 11"/>
                  <a:gd name="T15" fmla="*/ 2 h 41"/>
                  <a:gd name="T16" fmla="*/ 9 w 11"/>
                  <a:gd name="T17" fmla="*/ 1 h 41"/>
                  <a:gd name="T18" fmla="*/ 6 w 11"/>
                  <a:gd name="T19" fmla="*/ 0 h 41"/>
                  <a:gd name="T20" fmla="*/ 4 w 11"/>
                  <a:gd name="T21" fmla="*/ 0 h 41"/>
                  <a:gd name="T22" fmla="*/ 2 w 11"/>
                  <a:gd name="T23" fmla="*/ 1 h 41"/>
                  <a:gd name="T24" fmla="*/ 1 w 11"/>
                  <a:gd name="T25" fmla="*/ 3 h 41"/>
                  <a:gd name="T26" fmla="*/ 1 w 11"/>
                  <a:gd name="T27" fmla="*/ 15 h 41"/>
                  <a:gd name="T28" fmla="*/ 1 w 11"/>
                  <a:gd name="T29" fmla="*/ 21 h 41"/>
                  <a:gd name="T30" fmla="*/ 1 w 11"/>
                  <a:gd name="T31" fmla="*/ 26 h 41"/>
                  <a:gd name="T32" fmla="*/ 0 w 11"/>
                  <a:gd name="T33" fmla="*/ 32 h 41"/>
                  <a:gd name="T34" fmla="*/ 0 w 11"/>
                  <a:gd name="T35" fmla="*/ 38 h 41"/>
                  <a:gd name="T36" fmla="*/ 0 w 11"/>
                  <a:gd name="T37" fmla="*/ 40 h 41"/>
                  <a:gd name="T38" fmla="*/ 2 w 11"/>
                  <a:gd name="T39" fmla="*/ 41 h 41"/>
                  <a:gd name="T40" fmla="*/ 4 w 11"/>
                  <a:gd name="T41" fmla="*/ 41 h 41"/>
                  <a:gd name="T42" fmla="*/ 7 w 11"/>
                  <a:gd name="T43" fmla="*/ 41 h 41"/>
                  <a:gd name="T44" fmla="*/ 9 w 11"/>
                  <a:gd name="T45" fmla="*/ 41 h 41"/>
                  <a:gd name="T46" fmla="*/ 10 w 11"/>
                  <a:gd name="T47" fmla="*/ 41 h 41"/>
                  <a:gd name="T48" fmla="*/ 11 w 11"/>
                  <a:gd name="T49" fmla="*/ 41 h 41"/>
                  <a:gd name="T50" fmla="*/ 11 w 11"/>
                  <a:gd name="T51" fmla="*/ 41 h 41"/>
                  <a:gd name="T52" fmla="*/ 11 w 11"/>
                  <a:gd name="T53" fmla="*/ 3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 h="41">
                    <a:moveTo>
                      <a:pt x="11" y="37"/>
                    </a:moveTo>
                    <a:cubicBezTo>
                      <a:pt x="11" y="35"/>
                      <a:pt x="11" y="34"/>
                      <a:pt x="11" y="32"/>
                    </a:cubicBezTo>
                    <a:cubicBezTo>
                      <a:pt x="11" y="29"/>
                      <a:pt x="11" y="26"/>
                      <a:pt x="11" y="22"/>
                    </a:cubicBezTo>
                    <a:cubicBezTo>
                      <a:pt x="11" y="21"/>
                      <a:pt x="11" y="19"/>
                      <a:pt x="11" y="18"/>
                    </a:cubicBezTo>
                    <a:cubicBezTo>
                      <a:pt x="11" y="16"/>
                      <a:pt x="11" y="15"/>
                      <a:pt x="11" y="13"/>
                    </a:cubicBezTo>
                    <a:cubicBezTo>
                      <a:pt x="10" y="10"/>
                      <a:pt x="10" y="7"/>
                      <a:pt x="11" y="4"/>
                    </a:cubicBezTo>
                    <a:cubicBezTo>
                      <a:pt x="11" y="3"/>
                      <a:pt x="11" y="3"/>
                      <a:pt x="11" y="3"/>
                    </a:cubicBezTo>
                    <a:cubicBezTo>
                      <a:pt x="11" y="3"/>
                      <a:pt x="11" y="2"/>
                      <a:pt x="10" y="2"/>
                    </a:cubicBezTo>
                    <a:cubicBezTo>
                      <a:pt x="10" y="2"/>
                      <a:pt x="9" y="2"/>
                      <a:pt x="9" y="1"/>
                    </a:cubicBezTo>
                    <a:cubicBezTo>
                      <a:pt x="8" y="1"/>
                      <a:pt x="7" y="0"/>
                      <a:pt x="6" y="0"/>
                    </a:cubicBezTo>
                    <a:cubicBezTo>
                      <a:pt x="5" y="0"/>
                      <a:pt x="5" y="0"/>
                      <a:pt x="4" y="0"/>
                    </a:cubicBezTo>
                    <a:cubicBezTo>
                      <a:pt x="3" y="0"/>
                      <a:pt x="3" y="0"/>
                      <a:pt x="2" y="1"/>
                    </a:cubicBezTo>
                    <a:cubicBezTo>
                      <a:pt x="1" y="1"/>
                      <a:pt x="1" y="1"/>
                      <a:pt x="1" y="3"/>
                    </a:cubicBezTo>
                    <a:cubicBezTo>
                      <a:pt x="1" y="7"/>
                      <a:pt x="1" y="11"/>
                      <a:pt x="1" y="15"/>
                    </a:cubicBezTo>
                    <a:cubicBezTo>
                      <a:pt x="1" y="17"/>
                      <a:pt x="1" y="19"/>
                      <a:pt x="1" y="21"/>
                    </a:cubicBezTo>
                    <a:cubicBezTo>
                      <a:pt x="1" y="22"/>
                      <a:pt x="1" y="24"/>
                      <a:pt x="1" y="26"/>
                    </a:cubicBezTo>
                    <a:cubicBezTo>
                      <a:pt x="1" y="28"/>
                      <a:pt x="1" y="30"/>
                      <a:pt x="0" y="32"/>
                    </a:cubicBezTo>
                    <a:cubicBezTo>
                      <a:pt x="0" y="34"/>
                      <a:pt x="0" y="36"/>
                      <a:pt x="0" y="38"/>
                    </a:cubicBezTo>
                    <a:cubicBezTo>
                      <a:pt x="0" y="38"/>
                      <a:pt x="0" y="40"/>
                      <a:pt x="0" y="40"/>
                    </a:cubicBezTo>
                    <a:cubicBezTo>
                      <a:pt x="1" y="41"/>
                      <a:pt x="1" y="41"/>
                      <a:pt x="2" y="41"/>
                    </a:cubicBezTo>
                    <a:cubicBezTo>
                      <a:pt x="3" y="41"/>
                      <a:pt x="4" y="41"/>
                      <a:pt x="4" y="41"/>
                    </a:cubicBezTo>
                    <a:cubicBezTo>
                      <a:pt x="5" y="41"/>
                      <a:pt x="6" y="41"/>
                      <a:pt x="7" y="41"/>
                    </a:cubicBezTo>
                    <a:cubicBezTo>
                      <a:pt x="8" y="41"/>
                      <a:pt x="9" y="41"/>
                      <a:pt x="9" y="41"/>
                    </a:cubicBezTo>
                    <a:cubicBezTo>
                      <a:pt x="10" y="41"/>
                      <a:pt x="10" y="41"/>
                      <a:pt x="10" y="41"/>
                    </a:cubicBezTo>
                    <a:cubicBezTo>
                      <a:pt x="11" y="41"/>
                      <a:pt x="11" y="41"/>
                      <a:pt x="11" y="41"/>
                    </a:cubicBezTo>
                    <a:cubicBezTo>
                      <a:pt x="11" y="41"/>
                      <a:pt x="11" y="41"/>
                      <a:pt x="11" y="41"/>
                    </a:cubicBezTo>
                    <a:cubicBezTo>
                      <a:pt x="11" y="39"/>
                      <a:pt x="11" y="38"/>
                      <a:pt x="11" y="3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85" name="Freeform 324">
                <a:extLst>
                  <a:ext uri="{FF2B5EF4-FFF2-40B4-BE49-F238E27FC236}">
                    <a16:creationId xmlns:a16="http://schemas.microsoft.com/office/drawing/2014/main" id="{E7A526A7-F091-4901-9FA2-190F63FE0CA7}"/>
                  </a:ext>
                </a:extLst>
              </p:cNvPr>
              <p:cNvSpPr>
                <a:spLocks/>
              </p:cNvSpPr>
              <p:nvPr/>
            </p:nvSpPr>
            <p:spPr bwMode="auto">
              <a:xfrm>
                <a:off x="8710613" y="1435100"/>
                <a:ext cx="195263" cy="741363"/>
              </a:xfrm>
              <a:custGeom>
                <a:avLst/>
                <a:gdLst>
                  <a:gd name="T0" fmla="*/ 1 w 49"/>
                  <a:gd name="T1" fmla="*/ 131 h 187"/>
                  <a:gd name="T2" fmla="*/ 1 w 49"/>
                  <a:gd name="T3" fmla="*/ 141 h 187"/>
                  <a:gd name="T4" fmla="*/ 5 w 49"/>
                  <a:gd name="T5" fmla="*/ 161 h 187"/>
                  <a:gd name="T6" fmla="*/ 7 w 49"/>
                  <a:gd name="T7" fmla="*/ 171 h 187"/>
                  <a:gd name="T8" fmla="*/ 12 w 49"/>
                  <a:gd name="T9" fmla="*/ 182 h 187"/>
                  <a:gd name="T10" fmla="*/ 30 w 49"/>
                  <a:gd name="T11" fmla="*/ 185 h 187"/>
                  <a:gd name="T12" fmla="*/ 44 w 49"/>
                  <a:gd name="T13" fmla="*/ 176 h 187"/>
                  <a:gd name="T14" fmla="*/ 49 w 49"/>
                  <a:gd name="T15" fmla="*/ 164 h 187"/>
                  <a:gd name="T16" fmla="*/ 49 w 49"/>
                  <a:gd name="T17" fmla="*/ 152 h 187"/>
                  <a:gd name="T18" fmla="*/ 49 w 49"/>
                  <a:gd name="T19" fmla="*/ 139 h 187"/>
                  <a:gd name="T20" fmla="*/ 47 w 49"/>
                  <a:gd name="T21" fmla="*/ 126 h 187"/>
                  <a:gd name="T22" fmla="*/ 48 w 49"/>
                  <a:gd name="T23" fmla="*/ 114 h 187"/>
                  <a:gd name="T24" fmla="*/ 49 w 49"/>
                  <a:gd name="T25" fmla="*/ 95 h 187"/>
                  <a:gd name="T26" fmla="*/ 49 w 49"/>
                  <a:gd name="T27" fmla="*/ 89 h 187"/>
                  <a:gd name="T28" fmla="*/ 47 w 49"/>
                  <a:gd name="T29" fmla="*/ 76 h 187"/>
                  <a:gd name="T30" fmla="*/ 43 w 49"/>
                  <a:gd name="T31" fmla="*/ 56 h 187"/>
                  <a:gd name="T32" fmla="*/ 42 w 49"/>
                  <a:gd name="T33" fmla="*/ 51 h 187"/>
                  <a:gd name="T34" fmla="*/ 41 w 49"/>
                  <a:gd name="T35" fmla="*/ 34 h 187"/>
                  <a:gd name="T36" fmla="*/ 39 w 49"/>
                  <a:gd name="T37" fmla="*/ 25 h 187"/>
                  <a:gd name="T38" fmla="*/ 34 w 49"/>
                  <a:gd name="T39" fmla="*/ 7 h 187"/>
                  <a:gd name="T40" fmla="*/ 31 w 49"/>
                  <a:gd name="T41" fmla="*/ 3 h 187"/>
                  <a:gd name="T42" fmla="*/ 30 w 49"/>
                  <a:gd name="T43" fmla="*/ 1 h 187"/>
                  <a:gd name="T44" fmla="*/ 26 w 49"/>
                  <a:gd name="T45" fmla="*/ 2 h 187"/>
                  <a:gd name="T46" fmla="*/ 23 w 49"/>
                  <a:gd name="T47" fmla="*/ 8 h 187"/>
                  <a:gd name="T48" fmla="*/ 13 w 49"/>
                  <a:gd name="T49" fmla="*/ 38 h 187"/>
                  <a:gd name="T50" fmla="*/ 8 w 49"/>
                  <a:gd name="T51" fmla="*/ 55 h 187"/>
                  <a:gd name="T52" fmla="*/ 3 w 49"/>
                  <a:gd name="T53" fmla="*/ 69 h 187"/>
                  <a:gd name="T54" fmla="*/ 1 w 49"/>
                  <a:gd name="T55" fmla="*/ 131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 h="187">
                    <a:moveTo>
                      <a:pt x="1" y="131"/>
                    </a:moveTo>
                    <a:cubicBezTo>
                      <a:pt x="0" y="134"/>
                      <a:pt x="0" y="137"/>
                      <a:pt x="1" y="141"/>
                    </a:cubicBezTo>
                    <a:cubicBezTo>
                      <a:pt x="1" y="149"/>
                      <a:pt x="3" y="155"/>
                      <a:pt x="5" y="161"/>
                    </a:cubicBezTo>
                    <a:cubicBezTo>
                      <a:pt x="6" y="164"/>
                      <a:pt x="7" y="167"/>
                      <a:pt x="7" y="171"/>
                    </a:cubicBezTo>
                    <a:cubicBezTo>
                      <a:pt x="8" y="174"/>
                      <a:pt x="11" y="182"/>
                      <a:pt x="12" y="182"/>
                    </a:cubicBezTo>
                    <a:cubicBezTo>
                      <a:pt x="13" y="182"/>
                      <a:pt x="27" y="187"/>
                      <a:pt x="30" y="185"/>
                    </a:cubicBezTo>
                    <a:cubicBezTo>
                      <a:pt x="30" y="185"/>
                      <a:pt x="43" y="178"/>
                      <a:pt x="44" y="176"/>
                    </a:cubicBezTo>
                    <a:cubicBezTo>
                      <a:pt x="45" y="175"/>
                      <a:pt x="49" y="168"/>
                      <a:pt x="49" y="164"/>
                    </a:cubicBezTo>
                    <a:cubicBezTo>
                      <a:pt x="49" y="161"/>
                      <a:pt x="49" y="156"/>
                      <a:pt x="49" y="152"/>
                    </a:cubicBezTo>
                    <a:cubicBezTo>
                      <a:pt x="49" y="148"/>
                      <a:pt x="49" y="143"/>
                      <a:pt x="49" y="139"/>
                    </a:cubicBezTo>
                    <a:cubicBezTo>
                      <a:pt x="48" y="135"/>
                      <a:pt x="47" y="131"/>
                      <a:pt x="47" y="126"/>
                    </a:cubicBezTo>
                    <a:cubicBezTo>
                      <a:pt x="47" y="122"/>
                      <a:pt x="48" y="118"/>
                      <a:pt x="48" y="114"/>
                    </a:cubicBezTo>
                    <a:cubicBezTo>
                      <a:pt x="48" y="112"/>
                      <a:pt x="48" y="97"/>
                      <a:pt x="49" y="95"/>
                    </a:cubicBezTo>
                    <a:cubicBezTo>
                      <a:pt x="49" y="93"/>
                      <a:pt x="49" y="91"/>
                      <a:pt x="49" y="89"/>
                    </a:cubicBezTo>
                    <a:cubicBezTo>
                      <a:pt x="48" y="84"/>
                      <a:pt x="48" y="80"/>
                      <a:pt x="47" y="76"/>
                    </a:cubicBezTo>
                    <a:cubicBezTo>
                      <a:pt x="47" y="73"/>
                      <a:pt x="43" y="58"/>
                      <a:pt x="43" y="56"/>
                    </a:cubicBezTo>
                    <a:cubicBezTo>
                      <a:pt x="43" y="54"/>
                      <a:pt x="43" y="52"/>
                      <a:pt x="42" y="51"/>
                    </a:cubicBezTo>
                    <a:cubicBezTo>
                      <a:pt x="42" y="49"/>
                      <a:pt x="41" y="35"/>
                      <a:pt x="41" y="34"/>
                    </a:cubicBezTo>
                    <a:cubicBezTo>
                      <a:pt x="40" y="30"/>
                      <a:pt x="40" y="27"/>
                      <a:pt x="39" y="25"/>
                    </a:cubicBezTo>
                    <a:cubicBezTo>
                      <a:pt x="38" y="24"/>
                      <a:pt x="35" y="8"/>
                      <a:pt x="34" y="7"/>
                    </a:cubicBezTo>
                    <a:cubicBezTo>
                      <a:pt x="33" y="4"/>
                      <a:pt x="32" y="4"/>
                      <a:pt x="31" y="3"/>
                    </a:cubicBezTo>
                    <a:cubicBezTo>
                      <a:pt x="31" y="2"/>
                      <a:pt x="30" y="2"/>
                      <a:pt x="30" y="1"/>
                    </a:cubicBezTo>
                    <a:cubicBezTo>
                      <a:pt x="29" y="1"/>
                      <a:pt x="26" y="0"/>
                      <a:pt x="26" y="2"/>
                    </a:cubicBezTo>
                    <a:cubicBezTo>
                      <a:pt x="25" y="4"/>
                      <a:pt x="24" y="6"/>
                      <a:pt x="23" y="8"/>
                    </a:cubicBezTo>
                    <a:cubicBezTo>
                      <a:pt x="22" y="11"/>
                      <a:pt x="14" y="31"/>
                      <a:pt x="13" y="38"/>
                    </a:cubicBezTo>
                    <a:cubicBezTo>
                      <a:pt x="12" y="45"/>
                      <a:pt x="10" y="50"/>
                      <a:pt x="8" y="55"/>
                    </a:cubicBezTo>
                    <a:cubicBezTo>
                      <a:pt x="6" y="60"/>
                      <a:pt x="5" y="62"/>
                      <a:pt x="3" y="69"/>
                    </a:cubicBezTo>
                    <a:cubicBezTo>
                      <a:pt x="3" y="72"/>
                      <a:pt x="1" y="126"/>
                      <a:pt x="1" y="131"/>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86" name="Freeform 325">
                <a:extLst>
                  <a:ext uri="{FF2B5EF4-FFF2-40B4-BE49-F238E27FC236}">
                    <a16:creationId xmlns:a16="http://schemas.microsoft.com/office/drawing/2014/main" id="{AD8A1EA8-27A6-4F62-A402-463C41D3D07F}"/>
                  </a:ext>
                </a:extLst>
              </p:cNvPr>
              <p:cNvSpPr>
                <a:spLocks/>
              </p:cNvSpPr>
              <p:nvPr/>
            </p:nvSpPr>
            <p:spPr bwMode="auto">
              <a:xfrm>
                <a:off x="8710613" y="1435100"/>
                <a:ext cx="195263" cy="741363"/>
              </a:xfrm>
              <a:custGeom>
                <a:avLst/>
                <a:gdLst>
                  <a:gd name="T0" fmla="*/ 1 w 49"/>
                  <a:gd name="T1" fmla="*/ 131 h 187"/>
                  <a:gd name="T2" fmla="*/ 1 w 49"/>
                  <a:gd name="T3" fmla="*/ 141 h 187"/>
                  <a:gd name="T4" fmla="*/ 5 w 49"/>
                  <a:gd name="T5" fmla="*/ 161 h 187"/>
                  <a:gd name="T6" fmla="*/ 7 w 49"/>
                  <a:gd name="T7" fmla="*/ 171 h 187"/>
                  <a:gd name="T8" fmla="*/ 12 w 49"/>
                  <a:gd name="T9" fmla="*/ 182 h 187"/>
                  <a:gd name="T10" fmla="*/ 30 w 49"/>
                  <a:gd name="T11" fmla="*/ 185 h 187"/>
                  <a:gd name="T12" fmla="*/ 44 w 49"/>
                  <a:gd name="T13" fmla="*/ 176 h 187"/>
                  <a:gd name="T14" fmla="*/ 49 w 49"/>
                  <a:gd name="T15" fmla="*/ 164 h 187"/>
                  <a:gd name="T16" fmla="*/ 49 w 49"/>
                  <a:gd name="T17" fmla="*/ 152 h 187"/>
                  <a:gd name="T18" fmla="*/ 49 w 49"/>
                  <a:gd name="T19" fmla="*/ 139 h 187"/>
                  <a:gd name="T20" fmla="*/ 47 w 49"/>
                  <a:gd name="T21" fmla="*/ 126 h 187"/>
                  <a:gd name="T22" fmla="*/ 48 w 49"/>
                  <a:gd name="T23" fmla="*/ 114 h 187"/>
                  <a:gd name="T24" fmla="*/ 49 w 49"/>
                  <a:gd name="T25" fmla="*/ 95 h 187"/>
                  <a:gd name="T26" fmla="*/ 49 w 49"/>
                  <a:gd name="T27" fmla="*/ 89 h 187"/>
                  <a:gd name="T28" fmla="*/ 47 w 49"/>
                  <a:gd name="T29" fmla="*/ 76 h 187"/>
                  <a:gd name="T30" fmla="*/ 43 w 49"/>
                  <a:gd name="T31" fmla="*/ 56 h 187"/>
                  <a:gd name="T32" fmla="*/ 42 w 49"/>
                  <a:gd name="T33" fmla="*/ 51 h 187"/>
                  <a:gd name="T34" fmla="*/ 41 w 49"/>
                  <a:gd name="T35" fmla="*/ 34 h 187"/>
                  <a:gd name="T36" fmla="*/ 39 w 49"/>
                  <a:gd name="T37" fmla="*/ 25 h 187"/>
                  <a:gd name="T38" fmla="*/ 34 w 49"/>
                  <a:gd name="T39" fmla="*/ 7 h 187"/>
                  <a:gd name="T40" fmla="*/ 31 w 49"/>
                  <a:gd name="T41" fmla="*/ 3 h 187"/>
                  <a:gd name="T42" fmla="*/ 30 w 49"/>
                  <a:gd name="T43" fmla="*/ 1 h 187"/>
                  <a:gd name="T44" fmla="*/ 26 w 49"/>
                  <a:gd name="T45" fmla="*/ 2 h 187"/>
                  <a:gd name="T46" fmla="*/ 23 w 49"/>
                  <a:gd name="T47" fmla="*/ 8 h 187"/>
                  <a:gd name="T48" fmla="*/ 13 w 49"/>
                  <a:gd name="T49" fmla="*/ 38 h 187"/>
                  <a:gd name="T50" fmla="*/ 8 w 49"/>
                  <a:gd name="T51" fmla="*/ 55 h 187"/>
                  <a:gd name="T52" fmla="*/ 3 w 49"/>
                  <a:gd name="T53" fmla="*/ 69 h 187"/>
                  <a:gd name="T54" fmla="*/ 1 w 49"/>
                  <a:gd name="T55" fmla="*/ 131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 h="187">
                    <a:moveTo>
                      <a:pt x="1" y="131"/>
                    </a:moveTo>
                    <a:cubicBezTo>
                      <a:pt x="0" y="134"/>
                      <a:pt x="0" y="137"/>
                      <a:pt x="1" y="141"/>
                    </a:cubicBezTo>
                    <a:cubicBezTo>
                      <a:pt x="1" y="149"/>
                      <a:pt x="3" y="155"/>
                      <a:pt x="5" y="161"/>
                    </a:cubicBezTo>
                    <a:cubicBezTo>
                      <a:pt x="6" y="164"/>
                      <a:pt x="7" y="167"/>
                      <a:pt x="7" y="171"/>
                    </a:cubicBezTo>
                    <a:cubicBezTo>
                      <a:pt x="8" y="174"/>
                      <a:pt x="11" y="182"/>
                      <a:pt x="12" y="182"/>
                    </a:cubicBezTo>
                    <a:cubicBezTo>
                      <a:pt x="13" y="182"/>
                      <a:pt x="27" y="187"/>
                      <a:pt x="30" y="185"/>
                    </a:cubicBezTo>
                    <a:cubicBezTo>
                      <a:pt x="30" y="185"/>
                      <a:pt x="43" y="178"/>
                      <a:pt x="44" y="176"/>
                    </a:cubicBezTo>
                    <a:cubicBezTo>
                      <a:pt x="45" y="175"/>
                      <a:pt x="49" y="168"/>
                      <a:pt x="49" y="164"/>
                    </a:cubicBezTo>
                    <a:cubicBezTo>
                      <a:pt x="49" y="161"/>
                      <a:pt x="49" y="156"/>
                      <a:pt x="49" y="152"/>
                    </a:cubicBezTo>
                    <a:cubicBezTo>
                      <a:pt x="49" y="148"/>
                      <a:pt x="49" y="143"/>
                      <a:pt x="49" y="139"/>
                    </a:cubicBezTo>
                    <a:cubicBezTo>
                      <a:pt x="48" y="135"/>
                      <a:pt x="47" y="131"/>
                      <a:pt x="47" y="126"/>
                    </a:cubicBezTo>
                    <a:cubicBezTo>
                      <a:pt x="47" y="122"/>
                      <a:pt x="48" y="118"/>
                      <a:pt x="48" y="114"/>
                    </a:cubicBezTo>
                    <a:cubicBezTo>
                      <a:pt x="48" y="112"/>
                      <a:pt x="48" y="97"/>
                      <a:pt x="49" y="95"/>
                    </a:cubicBezTo>
                    <a:cubicBezTo>
                      <a:pt x="49" y="93"/>
                      <a:pt x="49" y="91"/>
                      <a:pt x="49" y="89"/>
                    </a:cubicBezTo>
                    <a:cubicBezTo>
                      <a:pt x="48" y="84"/>
                      <a:pt x="48" y="80"/>
                      <a:pt x="47" y="76"/>
                    </a:cubicBezTo>
                    <a:cubicBezTo>
                      <a:pt x="47" y="73"/>
                      <a:pt x="43" y="58"/>
                      <a:pt x="43" y="56"/>
                    </a:cubicBezTo>
                    <a:cubicBezTo>
                      <a:pt x="43" y="54"/>
                      <a:pt x="43" y="52"/>
                      <a:pt x="42" y="51"/>
                    </a:cubicBezTo>
                    <a:cubicBezTo>
                      <a:pt x="42" y="49"/>
                      <a:pt x="41" y="35"/>
                      <a:pt x="41" y="34"/>
                    </a:cubicBezTo>
                    <a:cubicBezTo>
                      <a:pt x="40" y="30"/>
                      <a:pt x="40" y="27"/>
                      <a:pt x="39" y="25"/>
                    </a:cubicBezTo>
                    <a:cubicBezTo>
                      <a:pt x="38" y="24"/>
                      <a:pt x="35" y="8"/>
                      <a:pt x="34" y="7"/>
                    </a:cubicBezTo>
                    <a:cubicBezTo>
                      <a:pt x="33" y="4"/>
                      <a:pt x="32" y="4"/>
                      <a:pt x="31" y="3"/>
                    </a:cubicBezTo>
                    <a:cubicBezTo>
                      <a:pt x="31" y="2"/>
                      <a:pt x="30" y="2"/>
                      <a:pt x="30" y="1"/>
                    </a:cubicBezTo>
                    <a:cubicBezTo>
                      <a:pt x="29" y="1"/>
                      <a:pt x="26" y="0"/>
                      <a:pt x="26" y="2"/>
                    </a:cubicBezTo>
                    <a:cubicBezTo>
                      <a:pt x="25" y="4"/>
                      <a:pt x="24" y="6"/>
                      <a:pt x="23" y="8"/>
                    </a:cubicBezTo>
                    <a:cubicBezTo>
                      <a:pt x="22" y="11"/>
                      <a:pt x="14" y="31"/>
                      <a:pt x="13" y="38"/>
                    </a:cubicBezTo>
                    <a:cubicBezTo>
                      <a:pt x="12" y="45"/>
                      <a:pt x="10" y="50"/>
                      <a:pt x="8" y="55"/>
                    </a:cubicBezTo>
                    <a:cubicBezTo>
                      <a:pt x="6" y="60"/>
                      <a:pt x="5" y="62"/>
                      <a:pt x="3" y="69"/>
                    </a:cubicBezTo>
                    <a:cubicBezTo>
                      <a:pt x="3" y="72"/>
                      <a:pt x="1" y="126"/>
                      <a:pt x="1" y="131"/>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87" name="Freeform 326">
                <a:extLst>
                  <a:ext uri="{FF2B5EF4-FFF2-40B4-BE49-F238E27FC236}">
                    <a16:creationId xmlns:a16="http://schemas.microsoft.com/office/drawing/2014/main" id="{571A063E-37D5-4BC0-B79B-FE2DE403DA09}"/>
                  </a:ext>
                </a:extLst>
              </p:cNvPr>
              <p:cNvSpPr>
                <a:spLocks/>
              </p:cNvSpPr>
              <p:nvPr/>
            </p:nvSpPr>
            <p:spPr bwMode="auto">
              <a:xfrm>
                <a:off x="8488363" y="2117725"/>
                <a:ext cx="84138" cy="193675"/>
              </a:xfrm>
              <a:custGeom>
                <a:avLst/>
                <a:gdLst>
                  <a:gd name="T0" fmla="*/ 0 w 21"/>
                  <a:gd name="T1" fmla="*/ 44 h 49"/>
                  <a:gd name="T2" fmla="*/ 1 w 21"/>
                  <a:gd name="T3" fmla="*/ 47 h 49"/>
                  <a:gd name="T4" fmla="*/ 4 w 21"/>
                  <a:gd name="T5" fmla="*/ 48 h 49"/>
                  <a:gd name="T6" fmla="*/ 8 w 21"/>
                  <a:gd name="T7" fmla="*/ 49 h 49"/>
                  <a:gd name="T8" fmla="*/ 13 w 21"/>
                  <a:gd name="T9" fmla="*/ 48 h 49"/>
                  <a:gd name="T10" fmla="*/ 17 w 21"/>
                  <a:gd name="T11" fmla="*/ 48 h 49"/>
                  <a:gd name="T12" fmla="*/ 19 w 21"/>
                  <a:gd name="T13" fmla="*/ 48 h 49"/>
                  <a:gd name="T14" fmla="*/ 21 w 21"/>
                  <a:gd name="T15" fmla="*/ 48 h 49"/>
                  <a:gd name="T16" fmla="*/ 21 w 21"/>
                  <a:gd name="T17" fmla="*/ 48 h 49"/>
                  <a:gd name="T18" fmla="*/ 20 w 21"/>
                  <a:gd name="T19" fmla="*/ 43 h 49"/>
                  <a:gd name="T20" fmla="*/ 20 w 21"/>
                  <a:gd name="T21" fmla="*/ 37 h 49"/>
                  <a:gd name="T22" fmla="*/ 19 w 21"/>
                  <a:gd name="T23" fmla="*/ 26 h 49"/>
                  <a:gd name="T24" fmla="*/ 20 w 21"/>
                  <a:gd name="T25" fmla="*/ 21 h 49"/>
                  <a:gd name="T26" fmla="*/ 19 w 21"/>
                  <a:gd name="T27" fmla="*/ 15 h 49"/>
                  <a:gd name="T28" fmla="*/ 19 w 21"/>
                  <a:gd name="T29" fmla="*/ 4 h 49"/>
                  <a:gd name="T30" fmla="*/ 19 w 21"/>
                  <a:gd name="T31" fmla="*/ 4 h 49"/>
                  <a:gd name="T32" fmla="*/ 19 w 21"/>
                  <a:gd name="T33" fmla="*/ 3 h 49"/>
                  <a:gd name="T34" fmla="*/ 16 w 21"/>
                  <a:gd name="T35" fmla="*/ 2 h 49"/>
                  <a:gd name="T36" fmla="*/ 11 w 21"/>
                  <a:gd name="T37" fmla="*/ 0 h 49"/>
                  <a:gd name="T38" fmla="*/ 8 w 21"/>
                  <a:gd name="T39" fmla="*/ 0 h 49"/>
                  <a:gd name="T40" fmla="*/ 4 w 21"/>
                  <a:gd name="T41" fmla="*/ 1 h 49"/>
                  <a:gd name="T42" fmla="*/ 2 w 21"/>
                  <a:gd name="T43" fmla="*/ 3 h 49"/>
                  <a:gd name="T44" fmla="*/ 3 w 21"/>
                  <a:gd name="T45" fmla="*/ 17 h 49"/>
                  <a:gd name="T46" fmla="*/ 2 w 21"/>
                  <a:gd name="T47" fmla="*/ 24 h 49"/>
                  <a:gd name="T48" fmla="*/ 2 w 21"/>
                  <a:gd name="T49" fmla="*/ 31 h 49"/>
                  <a:gd name="T50" fmla="*/ 1 w 21"/>
                  <a:gd name="T51" fmla="*/ 38 h 49"/>
                  <a:gd name="T52" fmla="*/ 0 w 21"/>
                  <a:gd name="T53" fmla="*/ 4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49">
                    <a:moveTo>
                      <a:pt x="0" y="44"/>
                    </a:moveTo>
                    <a:cubicBezTo>
                      <a:pt x="0" y="45"/>
                      <a:pt x="0" y="47"/>
                      <a:pt x="1" y="47"/>
                    </a:cubicBezTo>
                    <a:cubicBezTo>
                      <a:pt x="2" y="48"/>
                      <a:pt x="3" y="48"/>
                      <a:pt x="4" y="48"/>
                    </a:cubicBezTo>
                    <a:cubicBezTo>
                      <a:pt x="5" y="48"/>
                      <a:pt x="7" y="49"/>
                      <a:pt x="8" y="49"/>
                    </a:cubicBezTo>
                    <a:cubicBezTo>
                      <a:pt x="10" y="49"/>
                      <a:pt x="11" y="49"/>
                      <a:pt x="13" y="48"/>
                    </a:cubicBezTo>
                    <a:cubicBezTo>
                      <a:pt x="14" y="48"/>
                      <a:pt x="16" y="48"/>
                      <a:pt x="17" y="48"/>
                    </a:cubicBezTo>
                    <a:cubicBezTo>
                      <a:pt x="18" y="48"/>
                      <a:pt x="19" y="48"/>
                      <a:pt x="19" y="48"/>
                    </a:cubicBezTo>
                    <a:cubicBezTo>
                      <a:pt x="20" y="48"/>
                      <a:pt x="20" y="48"/>
                      <a:pt x="21" y="48"/>
                    </a:cubicBezTo>
                    <a:cubicBezTo>
                      <a:pt x="21" y="48"/>
                      <a:pt x="21" y="48"/>
                      <a:pt x="21" y="48"/>
                    </a:cubicBezTo>
                    <a:cubicBezTo>
                      <a:pt x="21" y="46"/>
                      <a:pt x="20" y="44"/>
                      <a:pt x="20" y="43"/>
                    </a:cubicBezTo>
                    <a:cubicBezTo>
                      <a:pt x="20" y="41"/>
                      <a:pt x="20" y="39"/>
                      <a:pt x="20" y="37"/>
                    </a:cubicBezTo>
                    <a:cubicBezTo>
                      <a:pt x="19" y="34"/>
                      <a:pt x="19" y="30"/>
                      <a:pt x="19" y="26"/>
                    </a:cubicBezTo>
                    <a:cubicBezTo>
                      <a:pt x="19" y="25"/>
                      <a:pt x="20" y="23"/>
                      <a:pt x="20" y="21"/>
                    </a:cubicBezTo>
                    <a:cubicBezTo>
                      <a:pt x="20" y="19"/>
                      <a:pt x="19" y="17"/>
                      <a:pt x="19" y="15"/>
                    </a:cubicBezTo>
                    <a:cubicBezTo>
                      <a:pt x="19" y="12"/>
                      <a:pt x="19" y="8"/>
                      <a:pt x="19" y="4"/>
                    </a:cubicBezTo>
                    <a:cubicBezTo>
                      <a:pt x="19" y="4"/>
                      <a:pt x="19" y="4"/>
                      <a:pt x="19" y="4"/>
                    </a:cubicBezTo>
                    <a:cubicBezTo>
                      <a:pt x="19" y="3"/>
                      <a:pt x="19" y="3"/>
                      <a:pt x="19" y="3"/>
                    </a:cubicBezTo>
                    <a:cubicBezTo>
                      <a:pt x="18" y="2"/>
                      <a:pt x="17" y="2"/>
                      <a:pt x="16" y="2"/>
                    </a:cubicBezTo>
                    <a:cubicBezTo>
                      <a:pt x="14" y="1"/>
                      <a:pt x="13" y="1"/>
                      <a:pt x="11" y="0"/>
                    </a:cubicBezTo>
                    <a:cubicBezTo>
                      <a:pt x="10" y="0"/>
                      <a:pt x="9" y="0"/>
                      <a:pt x="8" y="0"/>
                    </a:cubicBezTo>
                    <a:cubicBezTo>
                      <a:pt x="6" y="0"/>
                      <a:pt x="5" y="0"/>
                      <a:pt x="4" y="1"/>
                    </a:cubicBezTo>
                    <a:cubicBezTo>
                      <a:pt x="3" y="1"/>
                      <a:pt x="2" y="2"/>
                      <a:pt x="2" y="3"/>
                    </a:cubicBezTo>
                    <a:cubicBezTo>
                      <a:pt x="2" y="8"/>
                      <a:pt x="2" y="13"/>
                      <a:pt x="3" y="17"/>
                    </a:cubicBezTo>
                    <a:cubicBezTo>
                      <a:pt x="3" y="20"/>
                      <a:pt x="2" y="22"/>
                      <a:pt x="2" y="24"/>
                    </a:cubicBezTo>
                    <a:cubicBezTo>
                      <a:pt x="2" y="26"/>
                      <a:pt x="2" y="29"/>
                      <a:pt x="2" y="31"/>
                    </a:cubicBezTo>
                    <a:cubicBezTo>
                      <a:pt x="2" y="33"/>
                      <a:pt x="1" y="36"/>
                      <a:pt x="1" y="38"/>
                    </a:cubicBezTo>
                    <a:cubicBezTo>
                      <a:pt x="1" y="40"/>
                      <a:pt x="1" y="42"/>
                      <a:pt x="0" y="4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88" name="Freeform 327">
                <a:extLst>
                  <a:ext uri="{FF2B5EF4-FFF2-40B4-BE49-F238E27FC236}">
                    <a16:creationId xmlns:a16="http://schemas.microsoft.com/office/drawing/2014/main" id="{AD83E507-99C6-43A6-9AAB-37DA709FC714}"/>
                  </a:ext>
                </a:extLst>
              </p:cNvPr>
              <p:cNvSpPr>
                <a:spLocks/>
              </p:cNvSpPr>
              <p:nvPr/>
            </p:nvSpPr>
            <p:spPr bwMode="auto">
              <a:xfrm>
                <a:off x="8488363" y="2117725"/>
                <a:ext cx="84138" cy="193675"/>
              </a:xfrm>
              <a:custGeom>
                <a:avLst/>
                <a:gdLst>
                  <a:gd name="T0" fmla="*/ 0 w 21"/>
                  <a:gd name="T1" fmla="*/ 44 h 49"/>
                  <a:gd name="T2" fmla="*/ 1 w 21"/>
                  <a:gd name="T3" fmla="*/ 47 h 49"/>
                  <a:gd name="T4" fmla="*/ 4 w 21"/>
                  <a:gd name="T5" fmla="*/ 48 h 49"/>
                  <a:gd name="T6" fmla="*/ 8 w 21"/>
                  <a:gd name="T7" fmla="*/ 49 h 49"/>
                  <a:gd name="T8" fmla="*/ 13 w 21"/>
                  <a:gd name="T9" fmla="*/ 48 h 49"/>
                  <a:gd name="T10" fmla="*/ 17 w 21"/>
                  <a:gd name="T11" fmla="*/ 48 h 49"/>
                  <a:gd name="T12" fmla="*/ 19 w 21"/>
                  <a:gd name="T13" fmla="*/ 48 h 49"/>
                  <a:gd name="T14" fmla="*/ 21 w 21"/>
                  <a:gd name="T15" fmla="*/ 48 h 49"/>
                  <a:gd name="T16" fmla="*/ 21 w 21"/>
                  <a:gd name="T17" fmla="*/ 48 h 49"/>
                  <a:gd name="T18" fmla="*/ 20 w 21"/>
                  <a:gd name="T19" fmla="*/ 43 h 49"/>
                  <a:gd name="T20" fmla="*/ 20 w 21"/>
                  <a:gd name="T21" fmla="*/ 37 h 49"/>
                  <a:gd name="T22" fmla="*/ 19 w 21"/>
                  <a:gd name="T23" fmla="*/ 26 h 49"/>
                  <a:gd name="T24" fmla="*/ 20 w 21"/>
                  <a:gd name="T25" fmla="*/ 21 h 49"/>
                  <a:gd name="T26" fmla="*/ 19 w 21"/>
                  <a:gd name="T27" fmla="*/ 15 h 49"/>
                  <a:gd name="T28" fmla="*/ 19 w 21"/>
                  <a:gd name="T29" fmla="*/ 4 h 49"/>
                  <a:gd name="T30" fmla="*/ 19 w 21"/>
                  <a:gd name="T31" fmla="*/ 4 h 49"/>
                  <a:gd name="T32" fmla="*/ 19 w 21"/>
                  <a:gd name="T33" fmla="*/ 3 h 49"/>
                  <a:gd name="T34" fmla="*/ 16 w 21"/>
                  <a:gd name="T35" fmla="*/ 2 h 49"/>
                  <a:gd name="T36" fmla="*/ 11 w 21"/>
                  <a:gd name="T37" fmla="*/ 0 h 49"/>
                  <a:gd name="T38" fmla="*/ 8 w 21"/>
                  <a:gd name="T39" fmla="*/ 0 h 49"/>
                  <a:gd name="T40" fmla="*/ 4 w 21"/>
                  <a:gd name="T41" fmla="*/ 1 h 49"/>
                  <a:gd name="T42" fmla="*/ 2 w 21"/>
                  <a:gd name="T43" fmla="*/ 3 h 49"/>
                  <a:gd name="T44" fmla="*/ 3 w 21"/>
                  <a:gd name="T45" fmla="*/ 17 h 49"/>
                  <a:gd name="T46" fmla="*/ 2 w 21"/>
                  <a:gd name="T47" fmla="*/ 24 h 49"/>
                  <a:gd name="T48" fmla="*/ 2 w 21"/>
                  <a:gd name="T49" fmla="*/ 31 h 49"/>
                  <a:gd name="T50" fmla="*/ 1 w 21"/>
                  <a:gd name="T51" fmla="*/ 38 h 49"/>
                  <a:gd name="T52" fmla="*/ 0 w 21"/>
                  <a:gd name="T53" fmla="*/ 4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49">
                    <a:moveTo>
                      <a:pt x="0" y="44"/>
                    </a:moveTo>
                    <a:cubicBezTo>
                      <a:pt x="0" y="45"/>
                      <a:pt x="0" y="47"/>
                      <a:pt x="1" y="47"/>
                    </a:cubicBezTo>
                    <a:cubicBezTo>
                      <a:pt x="2" y="48"/>
                      <a:pt x="3" y="48"/>
                      <a:pt x="4" y="48"/>
                    </a:cubicBezTo>
                    <a:cubicBezTo>
                      <a:pt x="5" y="48"/>
                      <a:pt x="7" y="49"/>
                      <a:pt x="8" y="49"/>
                    </a:cubicBezTo>
                    <a:cubicBezTo>
                      <a:pt x="10" y="49"/>
                      <a:pt x="11" y="49"/>
                      <a:pt x="13" y="48"/>
                    </a:cubicBezTo>
                    <a:cubicBezTo>
                      <a:pt x="14" y="48"/>
                      <a:pt x="16" y="48"/>
                      <a:pt x="17" y="48"/>
                    </a:cubicBezTo>
                    <a:cubicBezTo>
                      <a:pt x="18" y="48"/>
                      <a:pt x="19" y="48"/>
                      <a:pt x="19" y="48"/>
                    </a:cubicBezTo>
                    <a:cubicBezTo>
                      <a:pt x="20" y="48"/>
                      <a:pt x="20" y="48"/>
                      <a:pt x="21" y="48"/>
                    </a:cubicBezTo>
                    <a:cubicBezTo>
                      <a:pt x="21" y="48"/>
                      <a:pt x="21" y="48"/>
                      <a:pt x="21" y="48"/>
                    </a:cubicBezTo>
                    <a:cubicBezTo>
                      <a:pt x="21" y="46"/>
                      <a:pt x="20" y="44"/>
                      <a:pt x="20" y="43"/>
                    </a:cubicBezTo>
                    <a:cubicBezTo>
                      <a:pt x="20" y="41"/>
                      <a:pt x="20" y="39"/>
                      <a:pt x="20" y="37"/>
                    </a:cubicBezTo>
                    <a:cubicBezTo>
                      <a:pt x="19" y="34"/>
                      <a:pt x="19" y="30"/>
                      <a:pt x="19" y="26"/>
                    </a:cubicBezTo>
                    <a:cubicBezTo>
                      <a:pt x="19" y="25"/>
                      <a:pt x="20" y="23"/>
                      <a:pt x="20" y="21"/>
                    </a:cubicBezTo>
                    <a:cubicBezTo>
                      <a:pt x="20" y="19"/>
                      <a:pt x="19" y="17"/>
                      <a:pt x="19" y="15"/>
                    </a:cubicBezTo>
                    <a:cubicBezTo>
                      <a:pt x="19" y="12"/>
                      <a:pt x="19" y="8"/>
                      <a:pt x="19" y="4"/>
                    </a:cubicBezTo>
                    <a:cubicBezTo>
                      <a:pt x="19" y="4"/>
                      <a:pt x="19" y="4"/>
                      <a:pt x="19" y="4"/>
                    </a:cubicBezTo>
                    <a:cubicBezTo>
                      <a:pt x="19" y="3"/>
                      <a:pt x="19" y="3"/>
                      <a:pt x="19" y="3"/>
                    </a:cubicBezTo>
                    <a:cubicBezTo>
                      <a:pt x="18" y="2"/>
                      <a:pt x="17" y="2"/>
                      <a:pt x="16" y="2"/>
                    </a:cubicBezTo>
                    <a:cubicBezTo>
                      <a:pt x="14" y="1"/>
                      <a:pt x="13" y="1"/>
                      <a:pt x="11" y="0"/>
                    </a:cubicBezTo>
                    <a:cubicBezTo>
                      <a:pt x="10" y="0"/>
                      <a:pt x="9" y="0"/>
                      <a:pt x="8" y="0"/>
                    </a:cubicBezTo>
                    <a:cubicBezTo>
                      <a:pt x="6" y="0"/>
                      <a:pt x="5" y="0"/>
                      <a:pt x="4" y="1"/>
                    </a:cubicBezTo>
                    <a:cubicBezTo>
                      <a:pt x="3" y="1"/>
                      <a:pt x="2" y="2"/>
                      <a:pt x="2" y="3"/>
                    </a:cubicBezTo>
                    <a:cubicBezTo>
                      <a:pt x="2" y="8"/>
                      <a:pt x="2" y="13"/>
                      <a:pt x="3" y="17"/>
                    </a:cubicBezTo>
                    <a:cubicBezTo>
                      <a:pt x="3" y="20"/>
                      <a:pt x="2" y="22"/>
                      <a:pt x="2" y="24"/>
                    </a:cubicBezTo>
                    <a:cubicBezTo>
                      <a:pt x="2" y="26"/>
                      <a:pt x="2" y="29"/>
                      <a:pt x="2" y="31"/>
                    </a:cubicBezTo>
                    <a:cubicBezTo>
                      <a:pt x="2" y="33"/>
                      <a:pt x="1" y="36"/>
                      <a:pt x="1" y="38"/>
                    </a:cubicBezTo>
                    <a:cubicBezTo>
                      <a:pt x="1" y="40"/>
                      <a:pt x="1" y="42"/>
                      <a:pt x="0" y="4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89" name="Freeform 328">
                <a:extLst>
                  <a:ext uri="{FF2B5EF4-FFF2-40B4-BE49-F238E27FC236}">
                    <a16:creationId xmlns:a16="http://schemas.microsoft.com/office/drawing/2014/main" id="{94926D58-8D8E-4097-966E-D4A6D5E7DD5A}"/>
                  </a:ext>
                </a:extLst>
              </p:cNvPr>
              <p:cNvSpPr>
                <a:spLocks/>
              </p:cNvSpPr>
              <p:nvPr/>
            </p:nvSpPr>
            <p:spPr bwMode="auto">
              <a:xfrm>
                <a:off x="8274051" y="1668463"/>
                <a:ext cx="501650" cy="496888"/>
              </a:xfrm>
              <a:custGeom>
                <a:avLst/>
                <a:gdLst>
                  <a:gd name="T0" fmla="*/ 1 w 126"/>
                  <a:gd name="T1" fmla="*/ 87 h 125"/>
                  <a:gd name="T2" fmla="*/ 1 w 126"/>
                  <a:gd name="T3" fmla="*/ 94 h 125"/>
                  <a:gd name="T4" fmla="*/ 11 w 126"/>
                  <a:gd name="T5" fmla="*/ 108 h 125"/>
                  <a:gd name="T6" fmla="*/ 18 w 126"/>
                  <a:gd name="T7" fmla="*/ 114 h 125"/>
                  <a:gd name="T8" fmla="*/ 23 w 126"/>
                  <a:gd name="T9" fmla="*/ 120 h 125"/>
                  <a:gd name="T10" fmla="*/ 30 w 126"/>
                  <a:gd name="T11" fmla="*/ 122 h 125"/>
                  <a:gd name="T12" fmla="*/ 38 w 126"/>
                  <a:gd name="T13" fmla="*/ 123 h 125"/>
                  <a:gd name="T14" fmla="*/ 43 w 126"/>
                  <a:gd name="T15" fmla="*/ 122 h 125"/>
                  <a:gd name="T16" fmla="*/ 48 w 126"/>
                  <a:gd name="T17" fmla="*/ 123 h 125"/>
                  <a:gd name="T18" fmla="*/ 57 w 126"/>
                  <a:gd name="T19" fmla="*/ 123 h 125"/>
                  <a:gd name="T20" fmla="*/ 76 w 126"/>
                  <a:gd name="T21" fmla="*/ 124 h 125"/>
                  <a:gd name="T22" fmla="*/ 80 w 126"/>
                  <a:gd name="T23" fmla="*/ 123 h 125"/>
                  <a:gd name="T24" fmla="*/ 84 w 126"/>
                  <a:gd name="T25" fmla="*/ 121 h 125"/>
                  <a:gd name="T26" fmla="*/ 93 w 126"/>
                  <a:gd name="T27" fmla="*/ 119 h 125"/>
                  <a:gd name="T28" fmla="*/ 103 w 126"/>
                  <a:gd name="T29" fmla="*/ 119 h 125"/>
                  <a:gd name="T30" fmla="*/ 112 w 126"/>
                  <a:gd name="T31" fmla="*/ 118 h 125"/>
                  <a:gd name="T32" fmla="*/ 120 w 126"/>
                  <a:gd name="T33" fmla="*/ 115 h 125"/>
                  <a:gd name="T34" fmla="*/ 125 w 126"/>
                  <a:gd name="T35" fmla="*/ 110 h 125"/>
                  <a:gd name="T36" fmla="*/ 126 w 126"/>
                  <a:gd name="T37" fmla="*/ 102 h 125"/>
                  <a:gd name="T38" fmla="*/ 124 w 126"/>
                  <a:gd name="T39" fmla="*/ 93 h 125"/>
                  <a:gd name="T40" fmla="*/ 120 w 126"/>
                  <a:gd name="T41" fmla="*/ 85 h 125"/>
                  <a:gd name="T42" fmla="*/ 123 w 126"/>
                  <a:gd name="T43" fmla="*/ 76 h 125"/>
                  <a:gd name="T44" fmla="*/ 125 w 126"/>
                  <a:gd name="T45" fmla="*/ 72 h 125"/>
                  <a:gd name="T46" fmla="*/ 124 w 126"/>
                  <a:gd name="T47" fmla="*/ 68 h 125"/>
                  <a:gd name="T48" fmla="*/ 124 w 126"/>
                  <a:gd name="T49" fmla="*/ 63 h 125"/>
                  <a:gd name="T50" fmla="*/ 125 w 126"/>
                  <a:gd name="T51" fmla="*/ 59 h 125"/>
                  <a:gd name="T52" fmla="*/ 121 w 126"/>
                  <a:gd name="T53" fmla="*/ 51 h 125"/>
                  <a:gd name="T54" fmla="*/ 115 w 126"/>
                  <a:gd name="T55" fmla="*/ 45 h 125"/>
                  <a:gd name="T56" fmla="*/ 112 w 126"/>
                  <a:gd name="T57" fmla="*/ 42 h 125"/>
                  <a:gd name="T58" fmla="*/ 110 w 126"/>
                  <a:gd name="T59" fmla="*/ 37 h 125"/>
                  <a:gd name="T60" fmla="*/ 108 w 126"/>
                  <a:gd name="T61" fmla="*/ 34 h 125"/>
                  <a:gd name="T62" fmla="*/ 106 w 126"/>
                  <a:gd name="T63" fmla="*/ 30 h 125"/>
                  <a:gd name="T64" fmla="*/ 106 w 126"/>
                  <a:gd name="T65" fmla="*/ 25 h 125"/>
                  <a:gd name="T66" fmla="*/ 104 w 126"/>
                  <a:gd name="T67" fmla="*/ 22 h 125"/>
                  <a:gd name="T68" fmla="*/ 99 w 126"/>
                  <a:gd name="T69" fmla="*/ 17 h 125"/>
                  <a:gd name="T70" fmla="*/ 96 w 126"/>
                  <a:gd name="T71" fmla="*/ 14 h 125"/>
                  <a:gd name="T72" fmla="*/ 93 w 126"/>
                  <a:gd name="T73" fmla="*/ 10 h 125"/>
                  <a:gd name="T74" fmla="*/ 90 w 126"/>
                  <a:gd name="T75" fmla="*/ 7 h 125"/>
                  <a:gd name="T76" fmla="*/ 88 w 126"/>
                  <a:gd name="T77" fmla="*/ 4 h 125"/>
                  <a:gd name="T78" fmla="*/ 80 w 126"/>
                  <a:gd name="T79" fmla="*/ 1 h 125"/>
                  <a:gd name="T80" fmla="*/ 75 w 126"/>
                  <a:gd name="T81" fmla="*/ 0 h 125"/>
                  <a:gd name="T82" fmla="*/ 65 w 126"/>
                  <a:gd name="T83" fmla="*/ 1 h 125"/>
                  <a:gd name="T84" fmla="*/ 59 w 126"/>
                  <a:gd name="T85" fmla="*/ 5 h 125"/>
                  <a:gd name="T86" fmla="*/ 51 w 126"/>
                  <a:gd name="T87" fmla="*/ 10 h 125"/>
                  <a:gd name="T88" fmla="*/ 44 w 126"/>
                  <a:gd name="T89" fmla="*/ 14 h 125"/>
                  <a:gd name="T90" fmla="*/ 33 w 126"/>
                  <a:gd name="T91" fmla="*/ 25 h 125"/>
                  <a:gd name="T92" fmla="*/ 20 w 126"/>
                  <a:gd name="T93" fmla="*/ 37 h 125"/>
                  <a:gd name="T94" fmla="*/ 8 w 126"/>
                  <a:gd name="T95" fmla="*/ 46 h 125"/>
                  <a:gd name="T96" fmla="*/ 5 w 126"/>
                  <a:gd name="T97" fmla="*/ 53 h 125"/>
                  <a:gd name="T98" fmla="*/ 2 w 126"/>
                  <a:gd name="T99" fmla="*/ 61 h 125"/>
                  <a:gd name="T100" fmla="*/ 1 w 126"/>
                  <a:gd name="T101" fmla="*/ 78 h 125"/>
                  <a:gd name="T102" fmla="*/ 1 w 126"/>
                  <a:gd name="T103" fmla="*/ 8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6" h="125">
                    <a:moveTo>
                      <a:pt x="1" y="87"/>
                    </a:moveTo>
                    <a:cubicBezTo>
                      <a:pt x="0" y="90"/>
                      <a:pt x="0" y="92"/>
                      <a:pt x="1" y="94"/>
                    </a:cubicBezTo>
                    <a:cubicBezTo>
                      <a:pt x="3" y="100"/>
                      <a:pt x="7" y="104"/>
                      <a:pt x="11" y="108"/>
                    </a:cubicBezTo>
                    <a:cubicBezTo>
                      <a:pt x="14" y="110"/>
                      <a:pt x="16" y="112"/>
                      <a:pt x="18" y="114"/>
                    </a:cubicBezTo>
                    <a:cubicBezTo>
                      <a:pt x="20" y="116"/>
                      <a:pt x="21" y="119"/>
                      <a:pt x="23" y="120"/>
                    </a:cubicBezTo>
                    <a:cubicBezTo>
                      <a:pt x="25" y="121"/>
                      <a:pt x="28" y="122"/>
                      <a:pt x="30" y="122"/>
                    </a:cubicBezTo>
                    <a:cubicBezTo>
                      <a:pt x="33" y="122"/>
                      <a:pt x="35" y="123"/>
                      <a:pt x="38" y="123"/>
                    </a:cubicBezTo>
                    <a:cubicBezTo>
                      <a:pt x="40" y="123"/>
                      <a:pt x="42" y="122"/>
                      <a:pt x="43" y="122"/>
                    </a:cubicBezTo>
                    <a:cubicBezTo>
                      <a:pt x="45" y="122"/>
                      <a:pt x="46" y="123"/>
                      <a:pt x="48" y="123"/>
                    </a:cubicBezTo>
                    <a:cubicBezTo>
                      <a:pt x="57" y="123"/>
                      <a:pt x="57" y="123"/>
                      <a:pt x="57" y="123"/>
                    </a:cubicBezTo>
                    <a:cubicBezTo>
                      <a:pt x="63" y="123"/>
                      <a:pt x="70" y="125"/>
                      <a:pt x="76" y="124"/>
                    </a:cubicBezTo>
                    <a:cubicBezTo>
                      <a:pt x="77" y="124"/>
                      <a:pt x="79" y="124"/>
                      <a:pt x="80" y="123"/>
                    </a:cubicBezTo>
                    <a:cubicBezTo>
                      <a:pt x="82" y="122"/>
                      <a:pt x="83" y="121"/>
                      <a:pt x="84" y="121"/>
                    </a:cubicBezTo>
                    <a:cubicBezTo>
                      <a:pt x="87" y="119"/>
                      <a:pt x="90" y="118"/>
                      <a:pt x="93" y="119"/>
                    </a:cubicBezTo>
                    <a:cubicBezTo>
                      <a:pt x="97" y="119"/>
                      <a:pt x="100" y="119"/>
                      <a:pt x="103" y="119"/>
                    </a:cubicBezTo>
                    <a:cubicBezTo>
                      <a:pt x="106" y="119"/>
                      <a:pt x="109" y="119"/>
                      <a:pt x="112" y="118"/>
                    </a:cubicBezTo>
                    <a:cubicBezTo>
                      <a:pt x="115" y="117"/>
                      <a:pt x="118" y="117"/>
                      <a:pt x="120" y="115"/>
                    </a:cubicBezTo>
                    <a:cubicBezTo>
                      <a:pt x="123" y="114"/>
                      <a:pt x="124" y="112"/>
                      <a:pt x="125" y="110"/>
                    </a:cubicBezTo>
                    <a:cubicBezTo>
                      <a:pt x="126" y="108"/>
                      <a:pt x="126" y="105"/>
                      <a:pt x="126" y="102"/>
                    </a:cubicBezTo>
                    <a:cubicBezTo>
                      <a:pt x="126" y="99"/>
                      <a:pt x="125" y="96"/>
                      <a:pt x="124" y="93"/>
                    </a:cubicBezTo>
                    <a:cubicBezTo>
                      <a:pt x="123" y="90"/>
                      <a:pt x="120" y="88"/>
                      <a:pt x="120" y="85"/>
                    </a:cubicBezTo>
                    <a:cubicBezTo>
                      <a:pt x="120" y="81"/>
                      <a:pt x="122" y="79"/>
                      <a:pt x="123" y="76"/>
                    </a:cubicBezTo>
                    <a:cubicBezTo>
                      <a:pt x="124" y="75"/>
                      <a:pt x="124" y="73"/>
                      <a:pt x="125" y="72"/>
                    </a:cubicBezTo>
                    <a:cubicBezTo>
                      <a:pt x="125" y="71"/>
                      <a:pt x="124" y="69"/>
                      <a:pt x="124" y="68"/>
                    </a:cubicBezTo>
                    <a:cubicBezTo>
                      <a:pt x="124" y="66"/>
                      <a:pt x="124" y="65"/>
                      <a:pt x="124" y="63"/>
                    </a:cubicBezTo>
                    <a:cubicBezTo>
                      <a:pt x="124" y="62"/>
                      <a:pt x="125" y="60"/>
                      <a:pt x="125" y="59"/>
                    </a:cubicBezTo>
                    <a:cubicBezTo>
                      <a:pt x="124" y="56"/>
                      <a:pt x="123" y="53"/>
                      <a:pt x="121" y="51"/>
                    </a:cubicBezTo>
                    <a:cubicBezTo>
                      <a:pt x="120" y="48"/>
                      <a:pt x="117" y="47"/>
                      <a:pt x="115" y="45"/>
                    </a:cubicBezTo>
                    <a:cubicBezTo>
                      <a:pt x="114" y="44"/>
                      <a:pt x="113" y="43"/>
                      <a:pt x="112" y="42"/>
                    </a:cubicBezTo>
                    <a:cubicBezTo>
                      <a:pt x="110" y="40"/>
                      <a:pt x="111" y="39"/>
                      <a:pt x="110" y="37"/>
                    </a:cubicBezTo>
                    <a:cubicBezTo>
                      <a:pt x="110" y="36"/>
                      <a:pt x="109" y="35"/>
                      <a:pt x="108" y="34"/>
                    </a:cubicBezTo>
                    <a:cubicBezTo>
                      <a:pt x="108" y="33"/>
                      <a:pt x="107" y="32"/>
                      <a:pt x="106" y="30"/>
                    </a:cubicBezTo>
                    <a:cubicBezTo>
                      <a:pt x="106" y="29"/>
                      <a:pt x="107" y="27"/>
                      <a:pt x="106" y="25"/>
                    </a:cubicBezTo>
                    <a:cubicBezTo>
                      <a:pt x="106" y="24"/>
                      <a:pt x="105" y="23"/>
                      <a:pt x="104" y="22"/>
                    </a:cubicBezTo>
                    <a:cubicBezTo>
                      <a:pt x="103" y="20"/>
                      <a:pt x="101" y="18"/>
                      <a:pt x="99" y="17"/>
                    </a:cubicBezTo>
                    <a:cubicBezTo>
                      <a:pt x="98" y="16"/>
                      <a:pt x="97" y="15"/>
                      <a:pt x="96" y="14"/>
                    </a:cubicBezTo>
                    <a:cubicBezTo>
                      <a:pt x="94" y="13"/>
                      <a:pt x="94" y="12"/>
                      <a:pt x="93" y="10"/>
                    </a:cubicBezTo>
                    <a:cubicBezTo>
                      <a:pt x="92" y="9"/>
                      <a:pt x="91" y="8"/>
                      <a:pt x="90" y="7"/>
                    </a:cubicBezTo>
                    <a:cubicBezTo>
                      <a:pt x="89" y="6"/>
                      <a:pt x="89" y="5"/>
                      <a:pt x="88" y="4"/>
                    </a:cubicBezTo>
                    <a:cubicBezTo>
                      <a:pt x="85" y="2"/>
                      <a:pt x="82" y="2"/>
                      <a:pt x="80" y="1"/>
                    </a:cubicBezTo>
                    <a:cubicBezTo>
                      <a:pt x="78" y="1"/>
                      <a:pt x="77" y="1"/>
                      <a:pt x="75" y="0"/>
                    </a:cubicBezTo>
                    <a:cubicBezTo>
                      <a:pt x="75" y="0"/>
                      <a:pt x="67" y="0"/>
                      <a:pt x="65" y="1"/>
                    </a:cubicBezTo>
                    <a:cubicBezTo>
                      <a:pt x="63" y="2"/>
                      <a:pt x="61" y="4"/>
                      <a:pt x="59" y="5"/>
                    </a:cubicBezTo>
                    <a:cubicBezTo>
                      <a:pt x="57" y="7"/>
                      <a:pt x="54" y="9"/>
                      <a:pt x="51" y="10"/>
                    </a:cubicBezTo>
                    <a:cubicBezTo>
                      <a:pt x="49" y="11"/>
                      <a:pt x="46" y="12"/>
                      <a:pt x="44" y="14"/>
                    </a:cubicBezTo>
                    <a:cubicBezTo>
                      <a:pt x="40" y="17"/>
                      <a:pt x="36" y="21"/>
                      <a:pt x="33" y="25"/>
                    </a:cubicBezTo>
                    <a:cubicBezTo>
                      <a:pt x="30" y="30"/>
                      <a:pt x="25" y="33"/>
                      <a:pt x="20" y="37"/>
                    </a:cubicBezTo>
                    <a:cubicBezTo>
                      <a:pt x="16" y="40"/>
                      <a:pt x="11" y="41"/>
                      <a:pt x="8" y="46"/>
                    </a:cubicBezTo>
                    <a:cubicBezTo>
                      <a:pt x="7" y="48"/>
                      <a:pt x="6" y="51"/>
                      <a:pt x="5" y="53"/>
                    </a:cubicBezTo>
                    <a:cubicBezTo>
                      <a:pt x="4" y="56"/>
                      <a:pt x="2" y="58"/>
                      <a:pt x="2" y="61"/>
                    </a:cubicBezTo>
                    <a:cubicBezTo>
                      <a:pt x="1" y="67"/>
                      <a:pt x="1" y="73"/>
                      <a:pt x="1" y="78"/>
                    </a:cubicBezTo>
                    <a:cubicBezTo>
                      <a:pt x="2" y="81"/>
                      <a:pt x="2" y="84"/>
                      <a:pt x="1" y="8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90" name="Freeform 329">
                <a:extLst>
                  <a:ext uri="{FF2B5EF4-FFF2-40B4-BE49-F238E27FC236}">
                    <a16:creationId xmlns:a16="http://schemas.microsoft.com/office/drawing/2014/main" id="{275E6199-56EC-4DF0-A8C5-E092E3E85318}"/>
                  </a:ext>
                </a:extLst>
              </p:cNvPr>
              <p:cNvSpPr>
                <a:spLocks/>
              </p:cNvSpPr>
              <p:nvPr/>
            </p:nvSpPr>
            <p:spPr bwMode="auto">
              <a:xfrm>
                <a:off x="8274051" y="1668463"/>
                <a:ext cx="501650" cy="496888"/>
              </a:xfrm>
              <a:custGeom>
                <a:avLst/>
                <a:gdLst>
                  <a:gd name="T0" fmla="*/ 1 w 126"/>
                  <a:gd name="T1" fmla="*/ 87 h 125"/>
                  <a:gd name="T2" fmla="*/ 1 w 126"/>
                  <a:gd name="T3" fmla="*/ 94 h 125"/>
                  <a:gd name="T4" fmla="*/ 11 w 126"/>
                  <a:gd name="T5" fmla="*/ 108 h 125"/>
                  <a:gd name="T6" fmla="*/ 18 w 126"/>
                  <a:gd name="T7" fmla="*/ 114 h 125"/>
                  <a:gd name="T8" fmla="*/ 23 w 126"/>
                  <a:gd name="T9" fmla="*/ 120 h 125"/>
                  <a:gd name="T10" fmla="*/ 30 w 126"/>
                  <a:gd name="T11" fmla="*/ 122 h 125"/>
                  <a:gd name="T12" fmla="*/ 38 w 126"/>
                  <a:gd name="T13" fmla="*/ 123 h 125"/>
                  <a:gd name="T14" fmla="*/ 43 w 126"/>
                  <a:gd name="T15" fmla="*/ 122 h 125"/>
                  <a:gd name="T16" fmla="*/ 48 w 126"/>
                  <a:gd name="T17" fmla="*/ 123 h 125"/>
                  <a:gd name="T18" fmla="*/ 57 w 126"/>
                  <a:gd name="T19" fmla="*/ 123 h 125"/>
                  <a:gd name="T20" fmla="*/ 76 w 126"/>
                  <a:gd name="T21" fmla="*/ 124 h 125"/>
                  <a:gd name="T22" fmla="*/ 80 w 126"/>
                  <a:gd name="T23" fmla="*/ 123 h 125"/>
                  <a:gd name="T24" fmla="*/ 84 w 126"/>
                  <a:gd name="T25" fmla="*/ 121 h 125"/>
                  <a:gd name="T26" fmla="*/ 93 w 126"/>
                  <a:gd name="T27" fmla="*/ 119 h 125"/>
                  <a:gd name="T28" fmla="*/ 103 w 126"/>
                  <a:gd name="T29" fmla="*/ 119 h 125"/>
                  <a:gd name="T30" fmla="*/ 112 w 126"/>
                  <a:gd name="T31" fmla="*/ 118 h 125"/>
                  <a:gd name="T32" fmla="*/ 120 w 126"/>
                  <a:gd name="T33" fmla="*/ 115 h 125"/>
                  <a:gd name="T34" fmla="*/ 125 w 126"/>
                  <a:gd name="T35" fmla="*/ 110 h 125"/>
                  <a:gd name="T36" fmla="*/ 126 w 126"/>
                  <a:gd name="T37" fmla="*/ 102 h 125"/>
                  <a:gd name="T38" fmla="*/ 124 w 126"/>
                  <a:gd name="T39" fmla="*/ 93 h 125"/>
                  <a:gd name="T40" fmla="*/ 120 w 126"/>
                  <a:gd name="T41" fmla="*/ 85 h 125"/>
                  <a:gd name="T42" fmla="*/ 123 w 126"/>
                  <a:gd name="T43" fmla="*/ 76 h 125"/>
                  <a:gd name="T44" fmla="*/ 125 w 126"/>
                  <a:gd name="T45" fmla="*/ 72 h 125"/>
                  <a:gd name="T46" fmla="*/ 124 w 126"/>
                  <a:gd name="T47" fmla="*/ 68 h 125"/>
                  <a:gd name="T48" fmla="*/ 124 w 126"/>
                  <a:gd name="T49" fmla="*/ 63 h 125"/>
                  <a:gd name="T50" fmla="*/ 125 w 126"/>
                  <a:gd name="T51" fmla="*/ 59 h 125"/>
                  <a:gd name="T52" fmla="*/ 121 w 126"/>
                  <a:gd name="T53" fmla="*/ 51 h 125"/>
                  <a:gd name="T54" fmla="*/ 115 w 126"/>
                  <a:gd name="T55" fmla="*/ 45 h 125"/>
                  <a:gd name="T56" fmla="*/ 112 w 126"/>
                  <a:gd name="T57" fmla="*/ 42 h 125"/>
                  <a:gd name="T58" fmla="*/ 110 w 126"/>
                  <a:gd name="T59" fmla="*/ 37 h 125"/>
                  <a:gd name="T60" fmla="*/ 108 w 126"/>
                  <a:gd name="T61" fmla="*/ 34 h 125"/>
                  <a:gd name="T62" fmla="*/ 106 w 126"/>
                  <a:gd name="T63" fmla="*/ 30 h 125"/>
                  <a:gd name="T64" fmla="*/ 106 w 126"/>
                  <a:gd name="T65" fmla="*/ 25 h 125"/>
                  <a:gd name="T66" fmla="*/ 104 w 126"/>
                  <a:gd name="T67" fmla="*/ 22 h 125"/>
                  <a:gd name="T68" fmla="*/ 99 w 126"/>
                  <a:gd name="T69" fmla="*/ 17 h 125"/>
                  <a:gd name="T70" fmla="*/ 96 w 126"/>
                  <a:gd name="T71" fmla="*/ 14 h 125"/>
                  <a:gd name="T72" fmla="*/ 93 w 126"/>
                  <a:gd name="T73" fmla="*/ 10 h 125"/>
                  <a:gd name="T74" fmla="*/ 90 w 126"/>
                  <a:gd name="T75" fmla="*/ 7 h 125"/>
                  <a:gd name="T76" fmla="*/ 88 w 126"/>
                  <a:gd name="T77" fmla="*/ 4 h 125"/>
                  <a:gd name="T78" fmla="*/ 80 w 126"/>
                  <a:gd name="T79" fmla="*/ 1 h 125"/>
                  <a:gd name="T80" fmla="*/ 75 w 126"/>
                  <a:gd name="T81" fmla="*/ 0 h 125"/>
                  <a:gd name="T82" fmla="*/ 65 w 126"/>
                  <a:gd name="T83" fmla="*/ 1 h 125"/>
                  <a:gd name="T84" fmla="*/ 59 w 126"/>
                  <a:gd name="T85" fmla="*/ 5 h 125"/>
                  <a:gd name="T86" fmla="*/ 51 w 126"/>
                  <a:gd name="T87" fmla="*/ 10 h 125"/>
                  <a:gd name="T88" fmla="*/ 44 w 126"/>
                  <a:gd name="T89" fmla="*/ 14 h 125"/>
                  <a:gd name="T90" fmla="*/ 33 w 126"/>
                  <a:gd name="T91" fmla="*/ 25 h 125"/>
                  <a:gd name="T92" fmla="*/ 20 w 126"/>
                  <a:gd name="T93" fmla="*/ 37 h 125"/>
                  <a:gd name="T94" fmla="*/ 8 w 126"/>
                  <a:gd name="T95" fmla="*/ 46 h 125"/>
                  <a:gd name="T96" fmla="*/ 5 w 126"/>
                  <a:gd name="T97" fmla="*/ 53 h 125"/>
                  <a:gd name="T98" fmla="*/ 2 w 126"/>
                  <a:gd name="T99" fmla="*/ 61 h 125"/>
                  <a:gd name="T100" fmla="*/ 1 w 126"/>
                  <a:gd name="T101" fmla="*/ 78 h 125"/>
                  <a:gd name="T102" fmla="*/ 1 w 126"/>
                  <a:gd name="T103" fmla="*/ 8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6" h="125">
                    <a:moveTo>
                      <a:pt x="1" y="87"/>
                    </a:moveTo>
                    <a:cubicBezTo>
                      <a:pt x="0" y="90"/>
                      <a:pt x="0" y="92"/>
                      <a:pt x="1" y="94"/>
                    </a:cubicBezTo>
                    <a:cubicBezTo>
                      <a:pt x="3" y="100"/>
                      <a:pt x="7" y="104"/>
                      <a:pt x="11" y="108"/>
                    </a:cubicBezTo>
                    <a:cubicBezTo>
                      <a:pt x="14" y="110"/>
                      <a:pt x="16" y="112"/>
                      <a:pt x="18" y="114"/>
                    </a:cubicBezTo>
                    <a:cubicBezTo>
                      <a:pt x="20" y="116"/>
                      <a:pt x="21" y="119"/>
                      <a:pt x="23" y="120"/>
                    </a:cubicBezTo>
                    <a:cubicBezTo>
                      <a:pt x="25" y="121"/>
                      <a:pt x="28" y="122"/>
                      <a:pt x="30" y="122"/>
                    </a:cubicBezTo>
                    <a:cubicBezTo>
                      <a:pt x="33" y="122"/>
                      <a:pt x="35" y="123"/>
                      <a:pt x="38" y="123"/>
                    </a:cubicBezTo>
                    <a:cubicBezTo>
                      <a:pt x="40" y="123"/>
                      <a:pt x="42" y="122"/>
                      <a:pt x="43" y="122"/>
                    </a:cubicBezTo>
                    <a:cubicBezTo>
                      <a:pt x="45" y="122"/>
                      <a:pt x="46" y="123"/>
                      <a:pt x="48" y="123"/>
                    </a:cubicBezTo>
                    <a:cubicBezTo>
                      <a:pt x="57" y="123"/>
                      <a:pt x="57" y="123"/>
                      <a:pt x="57" y="123"/>
                    </a:cubicBezTo>
                    <a:cubicBezTo>
                      <a:pt x="63" y="123"/>
                      <a:pt x="70" y="125"/>
                      <a:pt x="76" y="124"/>
                    </a:cubicBezTo>
                    <a:cubicBezTo>
                      <a:pt x="77" y="124"/>
                      <a:pt x="79" y="124"/>
                      <a:pt x="80" y="123"/>
                    </a:cubicBezTo>
                    <a:cubicBezTo>
                      <a:pt x="82" y="122"/>
                      <a:pt x="83" y="121"/>
                      <a:pt x="84" y="121"/>
                    </a:cubicBezTo>
                    <a:cubicBezTo>
                      <a:pt x="87" y="119"/>
                      <a:pt x="90" y="118"/>
                      <a:pt x="93" y="119"/>
                    </a:cubicBezTo>
                    <a:cubicBezTo>
                      <a:pt x="97" y="119"/>
                      <a:pt x="100" y="119"/>
                      <a:pt x="103" y="119"/>
                    </a:cubicBezTo>
                    <a:cubicBezTo>
                      <a:pt x="106" y="119"/>
                      <a:pt x="109" y="119"/>
                      <a:pt x="112" y="118"/>
                    </a:cubicBezTo>
                    <a:cubicBezTo>
                      <a:pt x="115" y="117"/>
                      <a:pt x="118" y="117"/>
                      <a:pt x="120" y="115"/>
                    </a:cubicBezTo>
                    <a:cubicBezTo>
                      <a:pt x="123" y="114"/>
                      <a:pt x="124" y="112"/>
                      <a:pt x="125" y="110"/>
                    </a:cubicBezTo>
                    <a:cubicBezTo>
                      <a:pt x="126" y="108"/>
                      <a:pt x="126" y="105"/>
                      <a:pt x="126" y="102"/>
                    </a:cubicBezTo>
                    <a:cubicBezTo>
                      <a:pt x="126" y="99"/>
                      <a:pt x="125" y="96"/>
                      <a:pt x="124" y="93"/>
                    </a:cubicBezTo>
                    <a:cubicBezTo>
                      <a:pt x="123" y="90"/>
                      <a:pt x="120" y="88"/>
                      <a:pt x="120" y="85"/>
                    </a:cubicBezTo>
                    <a:cubicBezTo>
                      <a:pt x="120" y="81"/>
                      <a:pt x="122" y="79"/>
                      <a:pt x="123" y="76"/>
                    </a:cubicBezTo>
                    <a:cubicBezTo>
                      <a:pt x="124" y="75"/>
                      <a:pt x="124" y="73"/>
                      <a:pt x="125" y="72"/>
                    </a:cubicBezTo>
                    <a:cubicBezTo>
                      <a:pt x="125" y="71"/>
                      <a:pt x="124" y="69"/>
                      <a:pt x="124" y="68"/>
                    </a:cubicBezTo>
                    <a:cubicBezTo>
                      <a:pt x="124" y="66"/>
                      <a:pt x="124" y="65"/>
                      <a:pt x="124" y="63"/>
                    </a:cubicBezTo>
                    <a:cubicBezTo>
                      <a:pt x="124" y="62"/>
                      <a:pt x="125" y="60"/>
                      <a:pt x="125" y="59"/>
                    </a:cubicBezTo>
                    <a:cubicBezTo>
                      <a:pt x="124" y="56"/>
                      <a:pt x="123" y="53"/>
                      <a:pt x="121" y="51"/>
                    </a:cubicBezTo>
                    <a:cubicBezTo>
                      <a:pt x="120" y="48"/>
                      <a:pt x="117" y="47"/>
                      <a:pt x="115" y="45"/>
                    </a:cubicBezTo>
                    <a:cubicBezTo>
                      <a:pt x="114" y="44"/>
                      <a:pt x="113" y="43"/>
                      <a:pt x="112" y="42"/>
                    </a:cubicBezTo>
                    <a:cubicBezTo>
                      <a:pt x="110" y="40"/>
                      <a:pt x="111" y="39"/>
                      <a:pt x="110" y="37"/>
                    </a:cubicBezTo>
                    <a:cubicBezTo>
                      <a:pt x="110" y="36"/>
                      <a:pt x="109" y="35"/>
                      <a:pt x="108" y="34"/>
                    </a:cubicBezTo>
                    <a:cubicBezTo>
                      <a:pt x="108" y="33"/>
                      <a:pt x="107" y="32"/>
                      <a:pt x="106" y="30"/>
                    </a:cubicBezTo>
                    <a:cubicBezTo>
                      <a:pt x="106" y="29"/>
                      <a:pt x="107" y="27"/>
                      <a:pt x="106" y="25"/>
                    </a:cubicBezTo>
                    <a:cubicBezTo>
                      <a:pt x="106" y="24"/>
                      <a:pt x="105" y="23"/>
                      <a:pt x="104" y="22"/>
                    </a:cubicBezTo>
                    <a:cubicBezTo>
                      <a:pt x="103" y="20"/>
                      <a:pt x="101" y="18"/>
                      <a:pt x="99" y="17"/>
                    </a:cubicBezTo>
                    <a:cubicBezTo>
                      <a:pt x="98" y="16"/>
                      <a:pt x="97" y="15"/>
                      <a:pt x="96" y="14"/>
                    </a:cubicBezTo>
                    <a:cubicBezTo>
                      <a:pt x="94" y="13"/>
                      <a:pt x="94" y="12"/>
                      <a:pt x="93" y="10"/>
                    </a:cubicBezTo>
                    <a:cubicBezTo>
                      <a:pt x="92" y="9"/>
                      <a:pt x="91" y="8"/>
                      <a:pt x="90" y="7"/>
                    </a:cubicBezTo>
                    <a:cubicBezTo>
                      <a:pt x="89" y="6"/>
                      <a:pt x="89" y="5"/>
                      <a:pt x="88" y="4"/>
                    </a:cubicBezTo>
                    <a:cubicBezTo>
                      <a:pt x="85" y="2"/>
                      <a:pt x="82" y="2"/>
                      <a:pt x="80" y="1"/>
                    </a:cubicBezTo>
                    <a:cubicBezTo>
                      <a:pt x="78" y="1"/>
                      <a:pt x="77" y="1"/>
                      <a:pt x="75" y="0"/>
                    </a:cubicBezTo>
                    <a:cubicBezTo>
                      <a:pt x="75" y="0"/>
                      <a:pt x="67" y="0"/>
                      <a:pt x="65" y="1"/>
                    </a:cubicBezTo>
                    <a:cubicBezTo>
                      <a:pt x="63" y="2"/>
                      <a:pt x="61" y="4"/>
                      <a:pt x="59" y="5"/>
                    </a:cubicBezTo>
                    <a:cubicBezTo>
                      <a:pt x="57" y="7"/>
                      <a:pt x="54" y="9"/>
                      <a:pt x="51" y="10"/>
                    </a:cubicBezTo>
                    <a:cubicBezTo>
                      <a:pt x="49" y="11"/>
                      <a:pt x="46" y="12"/>
                      <a:pt x="44" y="14"/>
                    </a:cubicBezTo>
                    <a:cubicBezTo>
                      <a:pt x="40" y="17"/>
                      <a:pt x="36" y="21"/>
                      <a:pt x="33" y="25"/>
                    </a:cubicBezTo>
                    <a:cubicBezTo>
                      <a:pt x="30" y="30"/>
                      <a:pt x="25" y="33"/>
                      <a:pt x="20" y="37"/>
                    </a:cubicBezTo>
                    <a:cubicBezTo>
                      <a:pt x="16" y="40"/>
                      <a:pt x="11" y="41"/>
                      <a:pt x="8" y="46"/>
                    </a:cubicBezTo>
                    <a:cubicBezTo>
                      <a:pt x="7" y="48"/>
                      <a:pt x="6" y="51"/>
                      <a:pt x="5" y="53"/>
                    </a:cubicBezTo>
                    <a:cubicBezTo>
                      <a:pt x="4" y="56"/>
                      <a:pt x="2" y="58"/>
                      <a:pt x="2" y="61"/>
                    </a:cubicBezTo>
                    <a:cubicBezTo>
                      <a:pt x="1" y="67"/>
                      <a:pt x="1" y="73"/>
                      <a:pt x="1" y="78"/>
                    </a:cubicBezTo>
                    <a:cubicBezTo>
                      <a:pt x="2" y="81"/>
                      <a:pt x="2" y="84"/>
                      <a:pt x="1" y="8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91" name="Freeform 330">
                <a:extLst>
                  <a:ext uri="{FF2B5EF4-FFF2-40B4-BE49-F238E27FC236}">
                    <a16:creationId xmlns:a16="http://schemas.microsoft.com/office/drawing/2014/main" id="{79348EFB-7DFF-4713-A04D-CEEEE0FA580A}"/>
                  </a:ext>
                </a:extLst>
              </p:cNvPr>
              <p:cNvSpPr>
                <a:spLocks/>
              </p:cNvSpPr>
              <p:nvPr/>
            </p:nvSpPr>
            <p:spPr bwMode="auto">
              <a:xfrm>
                <a:off x="9061451" y="2160588"/>
                <a:ext cx="82550" cy="190500"/>
              </a:xfrm>
              <a:custGeom>
                <a:avLst/>
                <a:gdLst>
                  <a:gd name="T0" fmla="*/ 1 w 21"/>
                  <a:gd name="T1" fmla="*/ 44 h 48"/>
                  <a:gd name="T2" fmla="*/ 1 w 21"/>
                  <a:gd name="T3" fmla="*/ 47 h 48"/>
                  <a:gd name="T4" fmla="*/ 4 w 21"/>
                  <a:gd name="T5" fmla="*/ 48 h 48"/>
                  <a:gd name="T6" fmla="*/ 9 w 21"/>
                  <a:gd name="T7" fmla="*/ 48 h 48"/>
                  <a:gd name="T8" fmla="*/ 13 w 21"/>
                  <a:gd name="T9" fmla="*/ 48 h 48"/>
                  <a:gd name="T10" fmla="*/ 18 w 21"/>
                  <a:gd name="T11" fmla="*/ 48 h 48"/>
                  <a:gd name="T12" fmla="*/ 20 w 21"/>
                  <a:gd name="T13" fmla="*/ 48 h 48"/>
                  <a:gd name="T14" fmla="*/ 21 w 21"/>
                  <a:gd name="T15" fmla="*/ 48 h 48"/>
                  <a:gd name="T16" fmla="*/ 21 w 21"/>
                  <a:gd name="T17" fmla="*/ 48 h 48"/>
                  <a:gd name="T18" fmla="*/ 20 w 21"/>
                  <a:gd name="T19" fmla="*/ 43 h 48"/>
                  <a:gd name="T20" fmla="*/ 20 w 21"/>
                  <a:gd name="T21" fmla="*/ 37 h 48"/>
                  <a:gd name="T22" fmla="*/ 20 w 21"/>
                  <a:gd name="T23" fmla="*/ 26 h 48"/>
                  <a:gd name="T24" fmla="*/ 20 w 21"/>
                  <a:gd name="T25" fmla="*/ 21 h 48"/>
                  <a:gd name="T26" fmla="*/ 20 w 21"/>
                  <a:gd name="T27" fmla="*/ 15 h 48"/>
                  <a:gd name="T28" fmla="*/ 20 w 21"/>
                  <a:gd name="T29" fmla="*/ 4 h 48"/>
                  <a:gd name="T30" fmla="*/ 20 w 21"/>
                  <a:gd name="T31" fmla="*/ 4 h 48"/>
                  <a:gd name="T32" fmla="*/ 19 w 21"/>
                  <a:gd name="T33" fmla="*/ 2 h 48"/>
                  <a:gd name="T34" fmla="*/ 16 w 21"/>
                  <a:gd name="T35" fmla="*/ 2 h 48"/>
                  <a:gd name="T36" fmla="*/ 12 w 21"/>
                  <a:gd name="T37" fmla="*/ 0 h 48"/>
                  <a:gd name="T38" fmla="*/ 8 w 21"/>
                  <a:gd name="T39" fmla="*/ 0 h 48"/>
                  <a:gd name="T40" fmla="*/ 4 w 21"/>
                  <a:gd name="T41" fmla="*/ 1 h 48"/>
                  <a:gd name="T42" fmla="*/ 3 w 21"/>
                  <a:gd name="T43" fmla="*/ 3 h 48"/>
                  <a:gd name="T44" fmla="*/ 3 w 21"/>
                  <a:gd name="T45" fmla="*/ 17 h 48"/>
                  <a:gd name="T46" fmla="*/ 2 w 21"/>
                  <a:gd name="T47" fmla="*/ 24 h 48"/>
                  <a:gd name="T48" fmla="*/ 2 w 21"/>
                  <a:gd name="T49" fmla="*/ 31 h 48"/>
                  <a:gd name="T50" fmla="*/ 1 w 21"/>
                  <a:gd name="T51" fmla="*/ 38 h 48"/>
                  <a:gd name="T52" fmla="*/ 1 w 21"/>
                  <a:gd name="T53"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48">
                    <a:moveTo>
                      <a:pt x="1" y="44"/>
                    </a:moveTo>
                    <a:cubicBezTo>
                      <a:pt x="0" y="45"/>
                      <a:pt x="0" y="47"/>
                      <a:pt x="1" y="47"/>
                    </a:cubicBezTo>
                    <a:cubicBezTo>
                      <a:pt x="2" y="47"/>
                      <a:pt x="3" y="48"/>
                      <a:pt x="4" y="48"/>
                    </a:cubicBezTo>
                    <a:cubicBezTo>
                      <a:pt x="6" y="48"/>
                      <a:pt x="7" y="48"/>
                      <a:pt x="9" y="48"/>
                    </a:cubicBezTo>
                    <a:cubicBezTo>
                      <a:pt x="10" y="48"/>
                      <a:pt x="12" y="48"/>
                      <a:pt x="13" y="48"/>
                    </a:cubicBezTo>
                    <a:cubicBezTo>
                      <a:pt x="15" y="48"/>
                      <a:pt x="16" y="48"/>
                      <a:pt x="18" y="48"/>
                    </a:cubicBezTo>
                    <a:cubicBezTo>
                      <a:pt x="18" y="48"/>
                      <a:pt x="19" y="48"/>
                      <a:pt x="20" y="48"/>
                    </a:cubicBezTo>
                    <a:cubicBezTo>
                      <a:pt x="20" y="48"/>
                      <a:pt x="20" y="48"/>
                      <a:pt x="21" y="48"/>
                    </a:cubicBezTo>
                    <a:cubicBezTo>
                      <a:pt x="21" y="48"/>
                      <a:pt x="21" y="48"/>
                      <a:pt x="21" y="48"/>
                    </a:cubicBezTo>
                    <a:cubicBezTo>
                      <a:pt x="21" y="46"/>
                      <a:pt x="21" y="44"/>
                      <a:pt x="20" y="43"/>
                    </a:cubicBezTo>
                    <a:cubicBezTo>
                      <a:pt x="20" y="41"/>
                      <a:pt x="20" y="39"/>
                      <a:pt x="20" y="37"/>
                    </a:cubicBezTo>
                    <a:cubicBezTo>
                      <a:pt x="20" y="34"/>
                      <a:pt x="20" y="30"/>
                      <a:pt x="20" y="26"/>
                    </a:cubicBezTo>
                    <a:cubicBezTo>
                      <a:pt x="20" y="24"/>
                      <a:pt x="20" y="23"/>
                      <a:pt x="20" y="21"/>
                    </a:cubicBezTo>
                    <a:cubicBezTo>
                      <a:pt x="20" y="19"/>
                      <a:pt x="20" y="17"/>
                      <a:pt x="20" y="15"/>
                    </a:cubicBezTo>
                    <a:cubicBezTo>
                      <a:pt x="20" y="12"/>
                      <a:pt x="19" y="8"/>
                      <a:pt x="20" y="4"/>
                    </a:cubicBezTo>
                    <a:cubicBezTo>
                      <a:pt x="20" y="4"/>
                      <a:pt x="20" y="4"/>
                      <a:pt x="20" y="4"/>
                    </a:cubicBezTo>
                    <a:cubicBezTo>
                      <a:pt x="20" y="3"/>
                      <a:pt x="20" y="3"/>
                      <a:pt x="19" y="2"/>
                    </a:cubicBezTo>
                    <a:cubicBezTo>
                      <a:pt x="18" y="2"/>
                      <a:pt x="17" y="2"/>
                      <a:pt x="16" y="2"/>
                    </a:cubicBezTo>
                    <a:cubicBezTo>
                      <a:pt x="15" y="1"/>
                      <a:pt x="13" y="0"/>
                      <a:pt x="12" y="0"/>
                    </a:cubicBezTo>
                    <a:cubicBezTo>
                      <a:pt x="11" y="0"/>
                      <a:pt x="9" y="0"/>
                      <a:pt x="8" y="0"/>
                    </a:cubicBezTo>
                    <a:cubicBezTo>
                      <a:pt x="7" y="0"/>
                      <a:pt x="5" y="0"/>
                      <a:pt x="4" y="1"/>
                    </a:cubicBezTo>
                    <a:cubicBezTo>
                      <a:pt x="3" y="1"/>
                      <a:pt x="3" y="2"/>
                      <a:pt x="3" y="3"/>
                    </a:cubicBezTo>
                    <a:cubicBezTo>
                      <a:pt x="3" y="8"/>
                      <a:pt x="3" y="12"/>
                      <a:pt x="3" y="17"/>
                    </a:cubicBezTo>
                    <a:cubicBezTo>
                      <a:pt x="3" y="19"/>
                      <a:pt x="3" y="22"/>
                      <a:pt x="2" y="24"/>
                    </a:cubicBezTo>
                    <a:cubicBezTo>
                      <a:pt x="2" y="26"/>
                      <a:pt x="2" y="28"/>
                      <a:pt x="2" y="31"/>
                    </a:cubicBezTo>
                    <a:cubicBezTo>
                      <a:pt x="2" y="33"/>
                      <a:pt x="2" y="35"/>
                      <a:pt x="1" y="38"/>
                    </a:cubicBezTo>
                    <a:cubicBezTo>
                      <a:pt x="1" y="40"/>
                      <a:pt x="1" y="42"/>
                      <a:pt x="1" y="4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92" name="Freeform 331">
                <a:extLst>
                  <a:ext uri="{FF2B5EF4-FFF2-40B4-BE49-F238E27FC236}">
                    <a16:creationId xmlns:a16="http://schemas.microsoft.com/office/drawing/2014/main" id="{7D8AF7E7-0D60-4DA5-94E3-92A1B4938888}"/>
                  </a:ext>
                </a:extLst>
              </p:cNvPr>
              <p:cNvSpPr>
                <a:spLocks/>
              </p:cNvSpPr>
              <p:nvPr/>
            </p:nvSpPr>
            <p:spPr bwMode="auto">
              <a:xfrm>
                <a:off x="9061451" y="2160588"/>
                <a:ext cx="82550" cy="190500"/>
              </a:xfrm>
              <a:custGeom>
                <a:avLst/>
                <a:gdLst>
                  <a:gd name="T0" fmla="*/ 1 w 21"/>
                  <a:gd name="T1" fmla="*/ 44 h 48"/>
                  <a:gd name="T2" fmla="*/ 1 w 21"/>
                  <a:gd name="T3" fmla="*/ 47 h 48"/>
                  <a:gd name="T4" fmla="*/ 4 w 21"/>
                  <a:gd name="T5" fmla="*/ 48 h 48"/>
                  <a:gd name="T6" fmla="*/ 9 w 21"/>
                  <a:gd name="T7" fmla="*/ 48 h 48"/>
                  <a:gd name="T8" fmla="*/ 13 w 21"/>
                  <a:gd name="T9" fmla="*/ 48 h 48"/>
                  <a:gd name="T10" fmla="*/ 18 w 21"/>
                  <a:gd name="T11" fmla="*/ 48 h 48"/>
                  <a:gd name="T12" fmla="*/ 20 w 21"/>
                  <a:gd name="T13" fmla="*/ 48 h 48"/>
                  <a:gd name="T14" fmla="*/ 21 w 21"/>
                  <a:gd name="T15" fmla="*/ 48 h 48"/>
                  <a:gd name="T16" fmla="*/ 21 w 21"/>
                  <a:gd name="T17" fmla="*/ 48 h 48"/>
                  <a:gd name="T18" fmla="*/ 20 w 21"/>
                  <a:gd name="T19" fmla="*/ 43 h 48"/>
                  <a:gd name="T20" fmla="*/ 20 w 21"/>
                  <a:gd name="T21" fmla="*/ 37 h 48"/>
                  <a:gd name="T22" fmla="*/ 20 w 21"/>
                  <a:gd name="T23" fmla="*/ 26 h 48"/>
                  <a:gd name="T24" fmla="*/ 20 w 21"/>
                  <a:gd name="T25" fmla="*/ 21 h 48"/>
                  <a:gd name="T26" fmla="*/ 20 w 21"/>
                  <a:gd name="T27" fmla="*/ 15 h 48"/>
                  <a:gd name="T28" fmla="*/ 20 w 21"/>
                  <a:gd name="T29" fmla="*/ 4 h 48"/>
                  <a:gd name="T30" fmla="*/ 20 w 21"/>
                  <a:gd name="T31" fmla="*/ 4 h 48"/>
                  <a:gd name="T32" fmla="*/ 19 w 21"/>
                  <a:gd name="T33" fmla="*/ 2 h 48"/>
                  <a:gd name="T34" fmla="*/ 16 w 21"/>
                  <a:gd name="T35" fmla="*/ 2 h 48"/>
                  <a:gd name="T36" fmla="*/ 12 w 21"/>
                  <a:gd name="T37" fmla="*/ 0 h 48"/>
                  <a:gd name="T38" fmla="*/ 8 w 21"/>
                  <a:gd name="T39" fmla="*/ 0 h 48"/>
                  <a:gd name="T40" fmla="*/ 4 w 21"/>
                  <a:gd name="T41" fmla="*/ 1 h 48"/>
                  <a:gd name="T42" fmla="*/ 3 w 21"/>
                  <a:gd name="T43" fmla="*/ 3 h 48"/>
                  <a:gd name="T44" fmla="*/ 3 w 21"/>
                  <a:gd name="T45" fmla="*/ 17 h 48"/>
                  <a:gd name="T46" fmla="*/ 2 w 21"/>
                  <a:gd name="T47" fmla="*/ 24 h 48"/>
                  <a:gd name="T48" fmla="*/ 2 w 21"/>
                  <a:gd name="T49" fmla="*/ 31 h 48"/>
                  <a:gd name="T50" fmla="*/ 1 w 21"/>
                  <a:gd name="T51" fmla="*/ 38 h 48"/>
                  <a:gd name="T52" fmla="*/ 1 w 21"/>
                  <a:gd name="T53"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48">
                    <a:moveTo>
                      <a:pt x="1" y="44"/>
                    </a:moveTo>
                    <a:cubicBezTo>
                      <a:pt x="0" y="45"/>
                      <a:pt x="0" y="47"/>
                      <a:pt x="1" y="47"/>
                    </a:cubicBezTo>
                    <a:cubicBezTo>
                      <a:pt x="2" y="47"/>
                      <a:pt x="3" y="48"/>
                      <a:pt x="4" y="48"/>
                    </a:cubicBezTo>
                    <a:cubicBezTo>
                      <a:pt x="6" y="48"/>
                      <a:pt x="7" y="48"/>
                      <a:pt x="9" y="48"/>
                    </a:cubicBezTo>
                    <a:cubicBezTo>
                      <a:pt x="10" y="48"/>
                      <a:pt x="12" y="48"/>
                      <a:pt x="13" y="48"/>
                    </a:cubicBezTo>
                    <a:cubicBezTo>
                      <a:pt x="15" y="48"/>
                      <a:pt x="16" y="48"/>
                      <a:pt x="18" y="48"/>
                    </a:cubicBezTo>
                    <a:cubicBezTo>
                      <a:pt x="18" y="48"/>
                      <a:pt x="19" y="48"/>
                      <a:pt x="20" y="48"/>
                    </a:cubicBezTo>
                    <a:cubicBezTo>
                      <a:pt x="20" y="48"/>
                      <a:pt x="20" y="48"/>
                      <a:pt x="21" y="48"/>
                    </a:cubicBezTo>
                    <a:cubicBezTo>
                      <a:pt x="21" y="48"/>
                      <a:pt x="21" y="48"/>
                      <a:pt x="21" y="48"/>
                    </a:cubicBezTo>
                    <a:cubicBezTo>
                      <a:pt x="21" y="46"/>
                      <a:pt x="21" y="44"/>
                      <a:pt x="20" y="43"/>
                    </a:cubicBezTo>
                    <a:cubicBezTo>
                      <a:pt x="20" y="41"/>
                      <a:pt x="20" y="39"/>
                      <a:pt x="20" y="37"/>
                    </a:cubicBezTo>
                    <a:cubicBezTo>
                      <a:pt x="20" y="34"/>
                      <a:pt x="20" y="30"/>
                      <a:pt x="20" y="26"/>
                    </a:cubicBezTo>
                    <a:cubicBezTo>
                      <a:pt x="20" y="24"/>
                      <a:pt x="20" y="23"/>
                      <a:pt x="20" y="21"/>
                    </a:cubicBezTo>
                    <a:cubicBezTo>
                      <a:pt x="20" y="19"/>
                      <a:pt x="20" y="17"/>
                      <a:pt x="20" y="15"/>
                    </a:cubicBezTo>
                    <a:cubicBezTo>
                      <a:pt x="20" y="12"/>
                      <a:pt x="19" y="8"/>
                      <a:pt x="20" y="4"/>
                    </a:cubicBezTo>
                    <a:cubicBezTo>
                      <a:pt x="20" y="4"/>
                      <a:pt x="20" y="4"/>
                      <a:pt x="20" y="4"/>
                    </a:cubicBezTo>
                    <a:cubicBezTo>
                      <a:pt x="20" y="3"/>
                      <a:pt x="20" y="3"/>
                      <a:pt x="19" y="2"/>
                    </a:cubicBezTo>
                    <a:cubicBezTo>
                      <a:pt x="18" y="2"/>
                      <a:pt x="17" y="2"/>
                      <a:pt x="16" y="2"/>
                    </a:cubicBezTo>
                    <a:cubicBezTo>
                      <a:pt x="15" y="1"/>
                      <a:pt x="13" y="0"/>
                      <a:pt x="12" y="0"/>
                    </a:cubicBezTo>
                    <a:cubicBezTo>
                      <a:pt x="11" y="0"/>
                      <a:pt x="9" y="0"/>
                      <a:pt x="8" y="0"/>
                    </a:cubicBezTo>
                    <a:cubicBezTo>
                      <a:pt x="7" y="0"/>
                      <a:pt x="5" y="0"/>
                      <a:pt x="4" y="1"/>
                    </a:cubicBezTo>
                    <a:cubicBezTo>
                      <a:pt x="3" y="1"/>
                      <a:pt x="3" y="2"/>
                      <a:pt x="3" y="3"/>
                    </a:cubicBezTo>
                    <a:cubicBezTo>
                      <a:pt x="3" y="8"/>
                      <a:pt x="3" y="12"/>
                      <a:pt x="3" y="17"/>
                    </a:cubicBezTo>
                    <a:cubicBezTo>
                      <a:pt x="3" y="19"/>
                      <a:pt x="3" y="22"/>
                      <a:pt x="2" y="24"/>
                    </a:cubicBezTo>
                    <a:cubicBezTo>
                      <a:pt x="2" y="26"/>
                      <a:pt x="2" y="28"/>
                      <a:pt x="2" y="31"/>
                    </a:cubicBezTo>
                    <a:cubicBezTo>
                      <a:pt x="2" y="33"/>
                      <a:pt x="2" y="35"/>
                      <a:pt x="1" y="38"/>
                    </a:cubicBezTo>
                    <a:cubicBezTo>
                      <a:pt x="1" y="40"/>
                      <a:pt x="1" y="42"/>
                      <a:pt x="1" y="4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93" name="Freeform 332">
                <a:extLst>
                  <a:ext uri="{FF2B5EF4-FFF2-40B4-BE49-F238E27FC236}">
                    <a16:creationId xmlns:a16="http://schemas.microsoft.com/office/drawing/2014/main" id="{6AC1F2E1-1B96-4575-9C3B-420A0D60C9F7}"/>
                  </a:ext>
                </a:extLst>
              </p:cNvPr>
              <p:cNvSpPr>
                <a:spLocks/>
              </p:cNvSpPr>
              <p:nvPr/>
            </p:nvSpPr>
            <p:spPr bwMode="auto">
              <a:xfrm>
                <a:off x="8847138" y="1712913"/>
                <a:ext cx="504825" cy="495300"/>
              </a:xfrm>
              <a:custGeom>
                <a:avLst/>
                <a:gdLst>
                  <a:gd name="T0" fmla="*/ 1 w 127"/>
                  <a:gd name="T1" fmla="*/ 87 h 125"/>
                  <a:gd name="T2" fmla="*/ 1 w 127"/>
                  <a:gd name="T3" fmla="*/ 94 h 125"/>
                  <a:gd name="T4" fmla="*/ 11 w 127"/>
                  <a:gd name="T5" fmla="*/ 108 h 125"/>
                  <a:gd name="T6" fmla="*/ 19 w 127"/>
                  <a:gd name="T7" fmla="*/ 114 h 125"/>
                  <a:gd name="T8" fmla="*/ 24 w 127"/>
                  <a:gd name="T9" fmla="*/ 120 h 125"/>
                  <a:gd name="T10" fmla="*/ 31 w 127"/>
                  <a:gd name="T11" fmla="*/ 122 h 125"/>
                  <a:gd name="T12" fmla="*/ 39 w 127"/>
                  <a:gd name="T13" fmla="*/ 123 h 125"/>
                  <a:gd name="T14" fmla="*/ 44 w 127"/>
                  <a:gd name="T15" fmla="*/ 122 h 125"/>
                  <a:gd name="T16" fmla="*/ 48 w 127"/>
                  <a:gd name="T17" fmla="*/ 122 h 125"/>
                  <a:gd name="T18" fmla="*/ 57 w 127"/>
                  <a:gd name="T19" fmla="*/ 122 h 125"/>
                  <a:gd name="T20" fmla="*/ 76 w 127"/>
                  <a:gd name="T21" fmla="*/ 124 h 125"/>
                  <a:gd name="T22" fmla="*/ 81 w 127"/>
                  <a:gd name="T23" fmla="*/ 123 h 125"/>
                  <a:gd name="T24" fmla="*/ 84 w 127"/>
                  <a:gd name="T25" fmla="*/ 121 h 125"/>
                  <a:gd name="T26" fmla="*/ 94 w 127"/>
                  <a:gd name="T27" fmla="*/ 118 h 125"/>
                  <a:gd name="T28" fmla="*/ 104 w 127"/>
                  <a:gd name="T29" fmla="*/ 118 h 125"/>
                  <a:gd name="T30" fmla="*/ 112 w 127"/>
                  <a:gd name="T31" fmla="*/ 118 h 125"/>
                  <a:gd name="T32" fmla="*/ 121 w 127"/>
                  <a:gd name="T33" fmla="*/ 115 h 125"/>
                  <a:gd name="T34" fmla="*/ 125 w 127"/>
                  <a:gd name="T35" fmla="*/ 110 h 125"/>
                  <a:gd name="T36" fmla="*/ 126 w 127"/>
                  <a:gd name="T37" fmla="*/ 102 h 125"/>
                  <a:gd name="T38" fmla="*/ 124 w 127"/>
                  <a:gd name="T39" fmla="*/ 93 h 125"/>
                  <a:gd name="T40" fmla="*/ 121 w 127"/>
                  <a:gd name="T41" fmla="*/ 84 h 125"/>
                  <a:gd name="T42" fmla="*/ 123 w 127"/>
                  <a:gd name="T43" fmla="*/ 76 h 125"/>
                  <a:gd name="T44" fmla="*/ 125 w 127"/>
                  <a:gd name="T45" fmla="*/ 72 h 125"/>
                  <a:gd name="T46" fmla="*/ 125 w 127"/>
                  <a:gd name="T47" fmla="*/ 68 h 125"/>
                  <a:gd name="T48" fmla="*/ 124 w 127"/>
                  <a:gd name="T49" fmla="*/ 63 h 125"/>
                  <a:gd name="T50" fmla="*/ 125 w 127"/>
                  <a:gd name="T51" fmla="*/ 59 h 125"/>
                  <a:gd name="T52" fmla="*/ 122 w 127"/>
                  <a:gd name="T53" fmla="*/ 51 h 125"/>
                  <a:gd name="T54" fmla="*/ 116 w 127"/>
                  <a:gd name="T55" fmla="*/ 45 h 125"/>
                  <a:gd name="T56" fmla="*/ 112 w 127"/>
                  <a:gd name="T57" fmla="*/ 42 h 125"/>
                  <a:gd name="T58" fmla="*/ 110 w 127"/>
                  <a:gd name="T59" fmla="*/ 37 h 125"/>
                  <a:gd name="T60" fmla="*/ 109 w 127"/>
                  <a:gd name="T61" fmla="*/ 34 h 125"/>
                  <a:gd name="T62" fmla="*/ 107 w 127"/>
                  <a:gd name="T63" fmla="*/ 30 h 125"/>
                  <a:gd name="T64" fmla="*/ 106 w 127"/>
                  <a:gd name="T65" fmla="*/ 25 h 125"/>
                  <a:gd name="T66" fmla="*/ 104 w 127"/>
                  <a:gd name="T67" fmla="*/ 22 h 125"/>
                  <a:gd name="T68" fmla="*/ 100 w 127"/>
                  <a:gd name="T69" fmla="*/ 16 h 125"/>
                  <a:gd name="T70" fmla="*/ 96 w 127"/>
                  <a:gd name="T71" fmla="*/ 14 h 125"/>
                  <a:gd name="T72" fmla="*/ 93 w 127"/>
                  <a:gd name="T73" fmla="*/ 10 h 125"/>
                  <a:gd name="T74" fmla="*/ 90 w 127"/>
                  <a:gd name="T75" fmla="*/ 7 h 125"/>
                  <a:gd name="T76" fmla="*/ 88 w 127"/>
                  <a:gd name="T77" fmla="*/ 4 h 125"/>
                  <a:gd name="T78" fmla="*/ 80 w 127"/>
                  <a:gd name="T79" fmla="*/ 1 h 125"/>
                  <a:gd name="T80" fmla="*/ 76 w 127"/>
                  <a:gd name="T81" fmla="*/ 0 h 125"/>
                  <a:gd name="T82" fmla="*/ 65 w 127"/>
                  <a:gd name="T83" fmla="*/ 1 h 125"/>
                  <a:gd name="T84" fmla="*/ 59 w 127"/>
                  <a:gd name="T85" fmla="*/ 5 h 125"/>
                  <a:gd name="T86" fmla="*/ 51 w 127"/>
                  <a:gd name="T87" fmla="*/ 10 h 125"/>
                  <a:gd name="T88" fmla="*/ 44 w 127"/>
                  <a:gd name="T89" fmla="*/ 13 h 125"/>
                  <a:gd name="T90" fmla="*/ 34 w 127"/>
                  <a:gd name="T91" fmla="*/ 25 h 125"/>
                  <a:gd name="T92" fmla="*/ 20 w 127"/>
                  <a:gd name="T93" fmla="*/ 37 h 125"/>
                  <a:gd name="T94" fmla="*/ 8 w 127"/>
                  <a:gd name="T95" fmla="*/ 46 h 125"/>
                  <a:gd name="T96" fmla="*/ 5 w 127"/>
                  <a:gd name="T97" fmla="*/ 53 h 125"/>
                  <a:gd name="T98" fmla="*/ 2 w 127"/>
                  <a:gd name="T99" fmla="*/ 61 h 125"/>
                  <a:gd name="T100" fmla="*/ 2 w 127"/>
                  <a:gd name="T101" fmla="*/ 78 h 125"/>
                  <a:gd name="T102" fmla="*/ 1 w 127"/>
                  <a:gd name="T103" fmla="*/ 8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7" h="125">
                    <a:moveTo>
                      <a:pt x="1" y="87"/>
                    </a:moveTo>
                    <a:cubicBezTo>
                      <a:pt x="0" y="90"/>
                      <a:pt x="0" y="92"/>
                      <a:pt x="1" y="94"/>
                    </a:cubicBezTo>
                    <a:cubicBezTo>
                      <a:pt x="3" y="100"/>
                      <a:pt x="7" y="104"/>
                      <a:pt x="11" y="108"/>
                    </a:cubicBezTo>
                    <a:cubicBezTo>
                      <a:pt x="14" y="110"/>
                      <a:pt x="17" y="112"/>
                      <a:pt x="19" y="114"/>
                    </a:cubicBezTo>
                    <a:cubicBezTo>
                      <a:pt x="20" y="116"/>
                      <a:pt x="21" y="119"/>
                      <a:pt x="24" y="120"/>
                    </a:cubicBezTo>
                    <a:cubicBezTo>
                      <a:pt x="26" y="121"/>
                      <a:pt x="28" y="122"/>
                      <a:pt x="31" y="122"/>
                    </a:cubicBezTo>
                    <a:cubicBezTo>
                      <a:pt x="33" y="122"/>
                      <a:pt x="36" y="123"/>
                      <a:pt x="39" y="123"/>
                    </a:cubicBezTo>
                    <a:cubicBezTo>
                      <a:pt x="40" y="123"/>
                      <a:pt x="42" y="122"/>
                      <a:pt x="44" y="122"/>
                    </a:cubicBezTo>
                    <a:cubicBezTo>
                      <a:pt x="45" y="122"/>
                      <a:pt x="47" y="122"/>
                      <a:pt x="48" y="122"/>
                    </a:cubicBezTo>
                    <a:cubicBezTo>
                      <a:pt x="57" y="122"/>
                      <a:pt x="57" y="122"/>
                      <a:pt x="57" y="122"/>
                    </a:cubicBezTo>
                    <a:cubicBezTo>
                      <a:pt x="64" y="122"/>
                      <a:pt x="70" y="125"/>
                      <a:pt x="76" y="124"/>
                    </a:cubicBezTo>
                    <a:cubicBezTo>
                      <a:pt x="78" y="124"/>
                      <a:pt x="79" y="124"/>
                      <a:pt x="81" y="123"/>
                    </a:cubicBezTo>
                    <a:cubicBezTo>
                      <a:pt x="82" y="122"/>
                      <a:pt x="83" y="121"/>
                      <a:pt x="84" y="121"/>
                    </a:cubicBezTo>
                    <a:cubicBezTo>
                      <a:pt x="87" y="119"/>
                      <a:pt x="90" y="118"/>
                      <a:pt x="94" y="118"/>
                    </a:cubicBezTo>
                    <a:cubicBezTo>
                      <a:pt x="97" y="118"/>
                      <a:pt x="100" y="118"/>
                      <a:pt x="104" y="118"/>
                    </a:cubicBezTo>
                    <a:cubicBezTo>
                      <a:pt x="106" y="118"/>
                      <a:pt x="110" y="119"/>
                      <a:pt x="112" y="118"/>
                    </a:cubicBezTo>
                    <a:cubicBezTo>
                      <a:pt x="115" y="117"/>
                      <a:pt x="118" y="117"/>
                      <a:pt x="121" y="115"/>
                    </a:cubicBezTo>
                    <a:cubicBezTo>
                      <a:pt x="123" y="114"/>
                      <a:pt x="125" y="112"/>
                      <a:pt x="125" y="110"/>
                    </a:cubicBezTo>
                    <a:cubicBezTo>
                      <a:pt x="127" y="108"/>
                      <a:pt x="127" y="104"/>
                      <a:pt x="126" y="102"/>
                    </a:cubicBezTo>
                    <a:cubicBezTo>
                      <a:pt x="126" y="99"/>
                      <a:pt x="125" y="96"/>
                      <a:pt x="124" y="93"/>
                    </a:cubicBezTo>
                    <a:cubicBezTo>
                      <a:pt x="123" y="90"/>
                      <a:pt x="121" y="88"/>
                      <a:pt x="121" y="84"/>
                    </a:cubicBezTo>
                    <a:cubicBezTo>
                      <a:pt x="121" y="81"/>
                      <a:pt x="122" y="79"/>
                      <a:pt x="123" y="76"/>
                    </a:cubicBezTo>
                    <a:cubicBezTo>
                      <a:pt x="124" y="75"/>
                      <a:pt x="125" y="73"/>
                      <a:pt x="125" y="72"/>
                    </a:cubicBezTo>
                    <a:cubicBezTo>
                      <a:pt x="125" y="70"/>
                      <a:pt x="125" y="69"/>
                      <a:pt x="125" y="68"/>
                    </a:cubicBezTo>
                    <a:cubicBezTo>
                      <a:pt x="125" y="66"/>
                      <a:pt x="124" y="65"/>
                      <a:pt x="124" y="63"/>
                    </a:cubicBezTo>
                    <a:cubicBezTo>
                      <a:pt x="125" y="62"/>
                      <a:pt x="125" y="60"/>
                      <a:pt x="125" y="59"/>
                    </a:cubicBezTo>
                    <a:cubicBezTo>
                      <a:pt x="124" y="56"/>
                      <a:pt x="123" y="53"/>
                      <a:pt x="122" y="51"/>
                    </a:cubicBezTo>
                    <a:cubicBezTo>
                      <a:pt x="120" y="48"/>
                      <a:pt x="118" y="47"/>
                      <a:pt x="116" y="45"/>
                    </a:cubicBezTo>
                    <a:cubicBezTo>
                      <a:pt x="114" y="44"/>
                      <a:pt x="113" y="43"/>
                      <a:pt x="112" y="42"/>
                    </a:cubicBezTo>
                    <a:cubicBezTo>
                      <a:pt x="111" y="40"/>
                      <a:pt x="111" y="39"/>
                      <a:pt x="110" y="37"/>
                    </a:cubicBezTo>
                    <a:cubicBezTo>
                      <a:pt x="110" y="36"/>
                      <a:pt x="109" y="35"/>
                      <a:pt x="109" y="34"/>
                    </a:cubicBezTo>
                    <a:cubicBezTo>
                      <a:pt x="108" y="33"/>
                      <a:pt x="107" y="31"/>
                      <a:pt x="107" y="30"/>
                    </a:cubicBezTo>
                    <a:cubicBezTo>
                      <a:pt x="107" y="29"/>
                      <a:pt x="107" y="27"/>
                      <a:pt x="106" y="25"/>
                    </a:cubicBezTo>
                    <a:cubicBezTo>
                      <a:pt x="106" y="24"/>
                      <a:pt x="105" y="23"/>
                      <a:pt x="104" y="22"/>
                    </a:cubicBezTo>
                    <a:cubicBezTo>
                      <a:pt x="103" y="20"/>
                      <a:pt x="102" y="18"/>
                      <a:pt x="100" y="16"/>
                    </a:cubicBezTo>
                    <a:cubicBezTo>
                      <a:pt x="98" y="16"/>
                      <a:pt x="97" y="15"/>
                      <a:pt x="96" y="14"/>
                    </a:cubicBezTo>
                    <a:cubicBezTo>
                      <a:pt x="95" y="13"/>
                      <a:pt x="94" y="11"/>
                      <a:pt x="93" y="10"/>
                    </a:cubicBezTo>
                    <a:cubicBezTo>
                      <a:pt x="92" y="9"/>
                      <a:pt x="91" y="8"/>
                      <a:pt x="90" y="7"/>
                    </a:cubicBezTo>
                    <a:cubicBezTo>
                      <a:pt x="90" y="6"/>
                      <a:pt x="89" y="5"/>
                      <a:pt x="88" y="4"/>
                    </a:cubicBezTo>
                    <a:cubicBezTo>
                      <a:pt x="86" y="2"/>
                      <a:pt x="83" y="2"/>
                      <a:pt x="80" y="1"/>
                    </a:cubicBezTo>
                    <a:cubicBezTo>
                      <a:pt x="78" y="1"/>
                      <a:pt x="77" y="1"/>
                      <a:pt x="76" y="0"/>
                    </a:cubicBezTo>
                    <a:cubicBezTo>
                      <a:pt x="75" y="0"/>
                      <a:pt x="68" y="0"/>
                      <a:pt x="65" y="1"/>
                    </a:cubicBezTo>
                    <a:cubicBezTo>
                      <a:pt x="63" y="2"/>
                      <a:pt x="61" y="4"/>
                      <a:pt x="59" y="5"/>
                    </a:cubicBezTo>
                    <a:cubicBezTo>
                      <a:pt x="57" y="7"/>
                      <a:pt x="54" y="8"/>
                      <a:pt x="51" y="10"/>
                    </a:cubicBezTo>
                    <a:cubicBezTo>
                      <a:pt x="49" y="11"/>
                      <a:pt x="47" y="12"/>
                      <a:pt x="44" y="13"/>
                    </a:cubicBezTo>
                    <a:cubicBezTo>
                      <a:pt x="40" y="16"/>
                      <a:pt x="37" y="20"/>
                      <a:pt x="34" y="25"/>
                    </a:cubicBezTo>
                    <a:cubicBezTo>
                      <a:pt x="30" y="30"/>
                      <a:pt x="25" y="33"/>
                      <a:pt x="20" y="37"/>
                    </a:cubicBezTo>
                    <a:cubicBezTo>
                      <a:pt x="16" y="40"/>
                      <a:pt x="11" y="41"/>
                      <a:pt x="8" y="46"/>
                    </a:cubicBezTo>
                    <a:cubicBezTo>
                      <a:pt x="7" y="48"/>
                      <a:pt x="6" y="51"/>
                      <a:pt x="5" y="53"/>
                    </a:cubicBezTo>
                    <a:cubicBezTo>
                      <a:pt x="4" y="56"/>
                      <a:pt x="3" y="58"/>
                      <a:pt x="2" y="61"/>
                    </a:cubicBezTo>
                    <a:cubicBezTo>
                      <a:pt x="1" y="67"/>
                      <a:pt x="1" y="72"/>
                      <a:pt x="2" y="78"/>
                    </a:cubicBezTo>
                    <a:cubicBezTo>
                      <a:pt x="2" y="81"/>
                      <a:pt x="2" y="84"/>
                      <a:pt x="1" y="8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94" name="Freeform 333">
                <a:extLst>
                  <a:ext uri="{FF2B5EF4-FFF2-40B4-BE49-F238E27FC236}">
                    <a16:creationId xmlns:a16="http://schemas.microsoft.com/office/drawing/2014/main" id="{10E9AB2D-E3AE-4CB4-B5E7-67ED74217FDC}"/>
                  </a:ext>
                </a:extLst>
              </p:cNvPr>
              <p:cNvSpPr>
                <a:spLocks/>
              </p:cNvSpPr>
              <p:nvPr/>
            </p:nvSpPr>
            <p:spPr bwMode="auto">
              <a:xfrm>
                <a:off x="8847138" y="1712913"/>
                <a:ext cx="504825" cy="495300"/>
              </a:xfrm>
              <a:custGeom>
                <a:avLst/>
                <a:gdLst>
                  <a:gd name="T0" fmla="*/ 1 w 127"/>
                  <a:gd name="T1" fmla="*/ 87 h 125"/>
                  <a:gd name="T2" fmla="*/ 1 w 127"/>
                  <a:gd name="T3" fmla="*/ 94 h 125"/>
                  <a:gd name="T4" fmla="*/ 11 w 127"/>
                  <a:gd name="T5" fmla="*/ 108 h 125"/>
                  <a:gd name="T6" fmla="*/ 19 w 127"/>
                  <a:gd name="T7" fmla="*/ 114 h 125"/>
                  <a:gd name="T8" fmla="*/ 24 w 127"/>
                  <a:gd name="T9" fmla="*/ 120 h 125"/>
                  <a:gd name="T10" fmla="*/ 31 w 127"/>
                  <a:gd name="T11" fmla="*/ 122 h 125"/>
                  <a:gd name="T12" fmla="*/ 39 w 127"/>
                  <a:gd name="T13" fmla="*/ 123 h 125"/>
                  <a:gd name="T14" fmla="*/ 44 w 127"/>
                  <a:gd name="T15" fmla="*/ 122 h 125"/>
                  <a:gd name="T16" fmla="*/ 48 w 127"/>
                  <a:gd name="T17" fmla="*/ 122 h 125"/>
                  <a:gd name="T18" fmla="*/ 57 w 127"/>
                  <a:gd name="T19" fmla="*/ 122 h 125"/>
                  <a:gd name="T20" fmla="*/ 76 w 127"/>
                  <a:gd name="T21" fmla="*/ 124 h 125"/>
                  <a:gd name="T22" fmla="*/ 81 w 127"/>
                  <a:gd name="T23" fmla="*/ 123 h 125"/>
                  <a:gd name="T24" fmla="*/ 84 w 127"/>
                  <a:gd name="T25" fmla="*/ 121 h 125"/>
                  <a:gd name="T26" fmla="*/ 94 w 127"/>
                  <a:gd name="T27" fmla="*/ 118 h 125"/>
                  <a:gd name="T28" fmla="*/ 104 w 127"/>
                  <a:gd name="T29" fmla="*/ 118 h 125"/>
                  <a:gd name="T30" fmla="*/ 112 w 127"/>
                  <a:gd name="T31" fmla="*/ 118 h 125"/>
                  <a:gd name="T32" fmla="*/ 121 w 127"/>
                  <a:gd name="T33" fmla="*/ 115 h 125"/>
                  <a:gd name="T34" fmla="*/ 125 w 127"/>
                  <a:gd name="T35" fmla="*/ 110 h 125"/>
                  <a:gd name="T36" fmla="*/ 126 w 127"/>
                  <a:gd name="T37" fmla="*/ 102 h 125"/>
                  <a:gd name="T38" fmla="*/ 124 w 127"/>
                  <a:gd name="T39" fmla="*/ 93 h 125"/>
                  <a:gd name="T40" fmla="*/ 121 w 127"/>
                  <a:gd name="T41" fmla="*/ 84 h 125"/>
                  <a:gd name="T42" fmla="*/ 123 w 127"/>
                  <a:gd name="T43" fmla="*/ 76 h 125"/>
                  <a:gd name="T44" fmla="*/ 125 w 127"/>
                  <a:gd name="T45" fmla="*/ 72 h 125"/>
                  <a:gd name="T46" fmla="*/ 125 w 127"/>
                  <a:gd name="T47" fmla="*/ 68 h 125"/>
                  <a:gd name="T48" fmla="*/ 124 w 127"/>
                  <a:gd name="T49" fmla="*/ 63 h 125"/>
                  <a:gd name="T50" fmla="*/ 125 w 127"/>
                  <a:gd name="T51" fmla="*/ 59 h 125"/>
                  <a:gd name="T52" fmla="*/ 122 w 127"/>
                  <a:gd name="T53" fmla="*/ 51 h 125"/>
                  <a:gd name="T54" fmla="*/ 116 w 127"/>
                  <a:gd name="T55" fmla="*/ 45 h 125"/>
                  <a:gd name="T56" fmla="*/ 112 w 127"/>
                  <a:gd name="T57" fmla="*/ 42 h 125"/>
                  <a:gd name="T58" fmla="*/ 110 w 127"/>
                  <a:gd name="T59" fmla="*/ 37 h 125"/>
                  <a:gd name="T60" fmla="*/ 109 w 127"/>
                  <a:gd name="T61" fmla="*/ 34 h 125"/>
                  <a:gd name="T62" fmla="*/ 107 w 127"/>
                  <a:gd name="T63" fmla="*/ 30 h 125"/>
                  <a:gd name="T64" fmla="*/ 106 w 127"/>
                  <a:gd name="T65" fmla="*/ 25 h 125"/>
                  <a:gd name="T66" fmla="*/ 104 w 127"/>
                  <a:gd name="T67" fmla="*/ 22 h 125"/>
                  <a:gd name="T68" fmla="*/ 100 w 127"/>
                  <a:gd name="T69" fmla="*/ 16 h 125"/>
                  <a:gd name="T70" fmla="*/ 96 w 127"/>
                  <a:gd name="T71" fmla="*/ 14 h 125"/>
                  <a:gd name="T72" fmla="*/ 93 w 127"/>
                  <a:gd name="T73" fmla="*/ 10 h 125"/>
                  <a:gd name="T74" fmla="*/ 90 w 127"/>
                  <a:gd name="T75" fmla="*/ 7 h 125"/>
                  <a:gd name="T76" fmla="*/ 88 w 127"/>
                  <a:gd name="T77" fmla="*/ 4 h 125"/>
                  <a:gd name="T78" fmla="*/ 80 w 127"/>
                  <a:gd name="T79" fmla="*/ 1 h 125"/>
                  <a:gd name="T80" fmla="*/ 76 w 127"/>
                  <a:gd name="T81" fmla="*/ 0 h 125"/>
                  <a:gd name="T82" fmla="*/ 65 w 127"/>
                  <a:gd name="T83" fmla="*/ 1 h 125"/>
                  <a:gd name="T84" fmla="*/ 59 w 127"/>
                  <a:gd name="T85" fmla="*/ 5 h 125"/>
                  <a:gd name="T86" fmla="*/ 51 w 127"/>
                  <a:gd name="T87" fmla="*/ 10 h 125"/>
                  <a:gd name="T88" fmla="*/ 44 w 127"/>
                  <a:gd name="T89" fmla="*/ 13 h 125"/>
                  <a:gd name="T90" fmla="*/ 34 w 127"/>
                  <a:gd name="T91" fmla="*/ 25 h 125"/>
                  <a:gd name="T92" fmla="*/ 20 w 127"/>
                  <a:gd name="T93" fmla="*/ 37 h 125"/>
                  <a:gd name="T94" fmla="*/ 8 w 127"/>
                  <a:gd name="T95" fmla="*/ 46 h 125"/>
                  <a:gd name="T96" fmla="*/ 5 w 127"/>
                  <a:gd name="T97" fmla="*/ 53 h 125"/>
                  <a:gd name="T98" fmla="*/ 2 w 127"/>
                  <a:gd name="T99" fmla="*/ 61 h 125"/>
                  <a:gd name="T100" fmla="*/ 2 w 127"/>
                  <a:gd name="T101" fmla="*/ 78 h 125"/>
                  <a:gd name="T102" fmla="*/ 1 w 127"/>
                  <a:gd name="T103" fmla="*/ 8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7" h="125">
                    <a:moveTo>
                      <a:pt x="1" y="87"/>
                    </a:moveTo>
                    <a:cubicBezTo>
                      <a:pt x="0" y="90"/>
                      <a:pt x="0" y="92"/>
                      <a:pt x="1" y="94"/>
                    </a:cubicBezTo>
                    <a:cubicBezTo>
                      <a:pt x="3" y="100"/>
                      <a:pt x="7" y="104"/>
                      <a:pt x="11" y="108"/>
                    </a:cubicBezTo>
                    <a:cubicBezTo>
                      <a:pt x="14" y="110"/>
                      <a:pt x="17" y="112"/>
                      <a:pt x="19" y="114"/>
                    </a:cubicBezTo>
                    <a:cubicBezTo>
                      <a:pt x="20" y="116"/>
                      <a:pt x="21" y="119"/>
                      <a:pt x="24" y="120"/>
                    </a:cubicBezTo>
                    <a:cubicBezTo>
                      <a:pt x="26" y="121"/>
                      <a:pt x="28" y="122"/>
                      <a:pt x="31" y="122"/>
                    </a:cubicBezTo>
                    <a:cubicBezTo>
                      <a:pt x="33" y="122"/>
                      <a:pt x="36" y="123"/>
                      <a:pt x="39" y="123"/>
                    </a:cubicBezTo>
                    <a:cubicBezTo>
                      <a:pt x="40" y="123"/>
                      <a:pt x="42" y="122"/>
                      <a:pt x="44" y="122"/>
                    </a:cubicBezTo>
                    <a:cubicBezTo>
                      <a:pt x="45" y="122"/>
                      <a:pt x="47" y="122"/>
                      <a:pt x="48" y="122"/>
                    </a:cubicBezTo>
                    <a:cubicBezTo>
                      <a:pt x="57" y="122"/>
                      <a:pt x="57" y="122"/>
                      <a:pt x="57" y="122"/>
                    </a:cubicBezTo>
                    <a:cubicBezTo>
                      <a:pt x="64" y="122"/>
                      <a:pt x="70" y="125"/>
                      <a:pt x="76" y="124"/>
                    </a:cubicBezTo>
                    <a:cubicBezTo>
                      <a:pt x="78" y="124"/>
                      <a:pt x="79" y="124"/>
                      <a:pt x="81" y="123"/>
                    </a:cubicBezTo>
                    <a:cubicBezTo>
                      <a:pt x="82" y="122"/>
                      <a:pt x="83" y="121"/>
                      <a:pt x="84" y="121"/>
                    </a:cubicBezTo>
                    <a:cubicBezTo>
                      <a:pt x="87" y="119"/>
                      <a:pt x="90" y="118"/>
                      <a:pt x="94" y="118"/>
                    </a:cubicBezTo>
                    <a:cubicBezTo>
                      <a:pt x="97" y="118"/>
                      <a:pt x="100" y="118"/>
                      <a:pt x="104" y="118"/>
                    </a:cubicBezTo>
                    <a:cubicBezTo>
                      <a:pt x="106" y="118"/>
                      <a:pt x="110" y="119"/>
                      <a:pt x="112" y="118"/>
                    </a:cubicBezTo>
                    <a:cubicBezTo>
                      <a:pt x="115" y="117"/>
                      <a:pt x="118" y="117"/>
                      <a:pt x="121" y="115"/>
                    </a:cubicBezTo>
                    <a:cubicBezTo>
                      <a:pt x="123" y="114"/>
                      <a:pt x="125" y="112"/>
                      <a:pt x="125" y="110"/>
                    </a:cubicBezTo>
                    <a:cubicBezTo>
                      <a:pt x="127" y="108"/>
                      <a:pt x="127" y="104"/>
                      <a:pt x="126" y="102"/>
                    </a:cubicBezTo>
                    <a:cubicBezTo>
                      <a:pt x="126" y="99"/>
                      <a:pt x="125" y="96"/>
                      <a:pt x="124" y="93"/>
                    </a:cubicBezTo>
                    <a:cubicBezTo>
                      <a:pt x="123" y="90"/>
                      <a:pt x="121" y="88"/>
                      <a:pt x="121" y="84"/>
                    </a:cubicBezTo>
                    <a:cubicBezTo>
                      <a:pt x="121" y="81"/>
                      <a:pt x="122" y="79"/>
                      <a:pt x="123" y="76"/>
                    </a:cubicBezTo>
                    <a:cubicBezTo>
                      <a:pt x="124" y="75"/>
                      <a:pt x="125" y="73"/>
                      <a:pt x="125" y="72"/>
                    </a:cubicBezTo>
                    <a:cubicBezTo>
                      <a:pt x="125" y="70"/>
                      <a:pt x="125" y="69"/>
                      <a:pt x="125" y="68"/>
                    </a:cubicBezTo>
                    <a:cubicBezTo>
                      <a:pt x="125" y="66"/>
                      <a:pt x="124" y="65"/>
                      <a:pt x="124" y="63"/>
                    </a:cubicBezTo>
                    <a:cubicBezTo>
                      <a:pt x="125" y="62"/>
                      <a:pt x="125" y="60"/>
                      <a:pt x="125" y="59"/>
                    </a:cubicBezTo>
                    <a:cubicBezTo>
                      <a:pt x="124" y="56"/>
                      <a:pt x="123" y="53"/>
                      <a:pt x="122" y="51"/>
                    </a:cubicBezTo>
                    <a:cubicBezTo>
                      <a:pt x="120" y="48"/>
                      <a:pt x="118" y="47"/>
                      <a:pt x="116" y="45"/>
                    </a:cubicBezTo>
                    <a:cubicBezTo>
                      <a:pt x="114" y="44"/>
                      <a:pt x="113" y="43"/>
                      <a:pt x="112" y="42"/>
                    </a:cubicBezTo>
                    <a:cubicBezTo>
                      <a:pt x="111" y="40"/>
                      <a:pt x="111" y="39"/>
                      <a:pt x="110" y="37"/>
                    </a:cubicBezTo>
                    <a:cubicBezTo>
                      <a:pt x="110" y="36"/>
                      <a:pt x="109" y="35"/>
                      <a:pt x="109" y="34"/>
                    </a:cubicBezTo>
                    <a:cubicBezTo>
                      <a:pt x="108" y="33"/>
                      <a:pt x="107" y="31"/>
                      <a:pt x="107" y="30"/>
                    </a:cubicBezTo>
                    <a:cubicBezTo>
                      <a:pt x="107" y="29"/>
                      <a:pt x="107" y="27"/>
                      <a:pt x="106" y="25"/>
                    </a:cubicBezTo>
                    <a:cubicBezTo>
                      <a:pt x="106" y="24"/>
                      <a:pt x="105" y="23"/>
                      <a:pt x="104" y="22"/>
                    </a:cubicBezTo>
                    <a:cubicBezTo>
                      <a:pt x="103" y="20"/>
                      <a:pt x="102" y="18"/>
                      <a:pt x="100" y="16"/>
                    </a:cubicBezTo>
                    <a:cubicBezTo>
                      <a:pt x="98" y="16"/>
                      <a:pt x="97" y="15"/>
                      <a:pt x="96" y="14"/>
                    </a:cubicBezTo>
                    <a:cubicBezTo>
                      <a:pt x="95" y="13"/>
                      <a:pt x="94" y="11"/>
                      <a:pt x="93" y="10"/>
                    </a:cubicBezTo>
                    <a:cubicBezTo>
                      <a:pt x="92" y="9"/>
                      <a:pt x="91" y="8"/>
                      <a:pt x="90" y="7"/>
                    </a:cubicBezTo>
                    <a:cubicBezTo>
                      <a:pt x="90" y="6"/>
                      <a:pt x="89" y="5"/>
                      <a:pt x="88" y="4"/>
                    </a:cubicBezTo>
                    <a:cubicBezTo>
                      <a:pt x="86" y="2"/>
                      <a:pt x="83" y="2"/>
                      <a:pt x="80" y="1"/>
                    </a:cubicBezTo>
                    <a:cubicBezTo>
                      <a:pt x="78" y="1"/>
                      <a:pt x="77" y="1"/>
                      <a:pt x="76" y="0"/>
                    </a:cubicBezTo>
                    <a:cubicBezTo>
                      <a:pt x="75" y="0"/>
                      <a:pt x="68" y="0"/>
                      <a:pt x="65" y="1"/>
                    </a:cubicBezTo>
                    <a:cubicBezTo>
                      <a:pt x="63" y="2"/>
                      <a:pt x="61" y="4"/>
                      <a:pt x="59" y="5"/>
                    </a:cubicBezTo>
                    <a:cubicBezTo>
                      <a:pt x="57" y="7"/>
                      <a:pt x="54" y="8"/>
                      <a:pt x="51" y="10"/>
                    </a:cubicBezTo>
                    <a:cubicBezTo>
                      <a:pt x="49" y="11"/>
                      <a:pt x="47" y="12"/>
                      <a:pt x="44" y="13"/>
                    </a:cubicBezTo>
                    <a:cubicBezTo>
                      <a:pt x="40" y="16"/>
                      <a:pt x="37" y="20"/>
                      <a:pt x="34" y="25"/>
                    </a:cubicBezTo>
                    <a:cubicBezTo>
                      <a:pt x="30" y="30"/>
                      <a:pt x="25" y="33"/>
                      <a:pt x="20" y="37"/>
                    </a:cubicBezTo>
                    <a:cubicBezTo>
                      <a:pt x="16" y="40"/>
                      <a:pt x="11" y="41"/>
                      <a:pt x="8" y="46"/>
                    </a:cubicBezTo>
                    <a:cubicBezTo>
                      <a:pt x="7" y="48"/>
                      <a:pt x="6" y="51"/>
                      <a:pt x="5" y="53"/>
                    </a:cubicBezTo>
                    <a:cubicBezTo>
                      <a:pt x="4" y="56"/>
                      <a:pt x="3" y="58"/>
                      <a:pt x="2" y="61"/>
                    </a:cubicBezTo>
                    <a:cubicBezTo>
                      <a:pt x="1" y="67"/>
                      <a:pt x="1" y="72"/>
                      <a:pt x="2" y="78"/>
                    </a:cubicBezTo>
                    <a:cubicBezTo>
                      <a:pt x="2" y="81"/>
                      <a:pt x="2" y="84"/>
                      <a:pt x="1" y="8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95" name="Freeform 334">
                <a:extLst>
                  <a:ext uri="{FF2B5EF4-FFF2-40B4-BE49-F238E27FC236}">
                    <a16:creationId xmlns:a16="http://schemas.microsoft.com/office/drawing/2014/main" id="{9777DFA8-A66E-48CD-96CE-D5B829DBE82D}"/>
                  </a:ext>
                </a:extLst>
              </p:cNvPr>
              <p:cNvSpPr>
                <a:spLocks/>
              </p:cNvSpPr>
              <p:nvPr/>
            </p:nvSpPr>
            <p:spPr bwMode="auto">
              <a:xfrm>
                <a:off x="8142288" y="2303463"/>
                <a:ext cx="84138" cy="195263"/>
              </a:xfrm>
              <a:custGeom>
                <a:avLst/>
                <a:gdLst>
                  <a:gd name="T0" fmla="*/ 0 w 21"/>
                  <a:gd name="T1" fmla="*/ 44 h 49"/>
                  <a:gd name="T2" fmla="*/ 1 w 21"/>
                  <a:gd name="T3" fmla="*/ 47 h 49"/>
                  <a:gd name="T4" fmla="*/ 4 w 21"/>
                  <a:gd name="T5" fmla="*/ 49 h 49"/>
                  <a:gd name="T6" fmla="*/ 8 w 21"/>
                  <a:gd name="T7" fmla="*/ 49 h 49"/>
                  <a:gd name="T8" fmla="*/ 13 w 21"/>
                  <a:gd name="T9" fmla="*/ 49 h 49"/>
                  <a:gd name="T10" fmla="*/ 17 w 21"/>
                  <a:gd name="T11" fmla="*/ 49 h 49"/>
                  <a:gd name="T12" fmla="*/ 19 w 21"/>
                  <a:gd name="T13" fmla="*/ 49 h 49"/>
                  <a:gd name="T14" fmla="*/ 20 w 21"/>
                  <a:gd name="T15" fmla="*/ 49 h 49"/>
                  <a:gd name="T16" fmla="*/ 21 w 21"/>
                  <a:gd name="T17" fmla="*/ 48 h 49"/>
                  <a:gd name="T18" fmla="*/ 20 w 21"/>
                  <a:gd name="T19" fmla="*/ 43 h 49"/>
                  <a:gd name="T20" fmla="*/ 19 w 21"/>
                  <a:gd name="T21" fmla="*/ 38 h 49"/>
                  <a:gd name="T22" fmla="*/ 19 w 21"/>
                  <a:gd name="T23" fmla="*/ 27 h 49"/>
                  <a:gd name="T24" fmla="*/ 19 w 21"/>
                  <a:gd name="T25" fmla="*/ 21 h 49"/>
                  <a:gd name="T26" fmla="*/ 19 w 21"/>
                  <a:gd name="T27" fmla="*/ 16 h 49"/>
                  <a:gd name="T28" fmla="*/ 19 w 21"/>
                  <a:gd name="T29" fmla="*/ 5 h 49"/>
                  <a:gd name="T30" fmla="*/ 19 w 21"/>
                  <a:gd name="T31" fmla="*/ 4 h 49"/>
                  <a:gd name="T32" fmla="*/ 19 w 21"/>
                  <a:gd name="T33" fmla="*/ 3 h 49"/>
                  <a:gd name="T34" fmla="*/ 15 w 21"/>
                  <a:gd name="T35" fmla="*/ 2 h 49"/>
                  <a:gd name="T36" fmla="*/ 11 w 21"/>
                  <a:gd name="T37" fmla="*/ 1 h 49"/>
                  <a:gd name="T38" fmla="*/ 8 w 21"/>
                  <a:gd name="T39" fmla="*/ 1 h 49"/>
                  <a:gd name="T40" fmla="*/ 4 w 21"/>
                  <a:gd name="T41" fmla="*/ 1 h 49"/>
                  <a:gd name="T42" fmla="*/ 2 w 21"/>
                  <a:gd name="T43" fmla="*/ 3 h 49"/>
                  <a:gd name="T44" fmla="*/ 2 w 21"/>
                  <a:gd name="T45" fmla="*/ 18 h 49"/>
                  <a:gd name="T46" fmla="*/ 2 w 21"/>
                  <a:gd name="T47" fmla="*/ 25 h 49"/>
                  <a:gd name="T48" fmla="*/ 2 w 21"/>
                  <a:gd name="T49" fmla="*/ 31 h 49"/>
                  <a:gd name="T50" fmla="*/ 1 w 21"/>
                  <a:gd name="T51" fmla="*/ 38 h 49"/>
                  <a:gd name="T52" fmla="*/ 0 w 21"/>
                  <a:gd name="T53" fmla="*/ 4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49">
                    <a:moveTo>
                      <a:pt x="0" y="44"/>
                    </a:moveTo>
                    <a:cubicBezTo>
                      <a:pt x="0" y="45"/>
                      <a:pt x="0" y="47"/>
                      <a:pt x="1" y="47"/>
                    </a:cubicBezTo>
                    <a:cubicBezTo>
                      <a:pt x="2" y="48"/>
                      <a:pt x="3" y="48"/>
                      <a:pt x="4" y="49"/>
                    </a:cubicBezTo>
                    <a:cubicBezTo>
                      <a:pt x="5" y="49"/>
                      <a:pt x="7" y="49"/>
                      <a:pt x="8" y="49"/>
                    </a:cubicBezTo>
                    <a:cubicBezTo>
                      <a:pt x="10" y="49"/>
                      <a:pt x="11" y="49"/>
                      <a:pt x="13" y="49"/>
                    </a:cubicBezTo>
                    <a:cubicBezTo>
                      <a:pt x="14" y="49"/>
                      <a:pt x="16" y="49"/>
                      <a:pt x="17" y="49"/>
                    </a:cubicBezTo>
                    <a:cubicBezTo>
                      <a:pt x="18" y="49"/>
                      <a:pt x="18" y="48"/>
                      <a:pt x="19" y="49"/>
                    </a:cubicBezTo>
                    <a:cubicBezTo>
                      <a:pt x="19" y="49"/>
                      <a:pt x="20" y="49"/>
                      <a:pt x="20" y="49"/>
                    </a:cubicBezTo>
                    <a:cubicBezTo>
                      <a:pt x="21" y="49"/>
                      <a:pt x="21" y="48"/>
                      <a:pt x="21" y="48"/>
                    </a:cubicBezTo>
                    <a:cubicBezTo>
                      <a:pt x="21" y="46"/>
                      <a:pt x="20" y="45"/>
                      <a:pt x="20" y="43"/>
                    </a:cubicBezTo>
                    <a:cubicBezTo>
                      <a:pt x="20" y="42"/>
                      <a:pt x="19" y="40"/>
                      <a:pt x="19" y="38"/>
                    </a:cubicBezTo>
                    <a:cubicBezTo>
                      <a:pt x="19" y="34"/>
                      <a:pt x="19" y="30"/>
                      <a:pt x="19" y="27"/>
                    </a:cubicBezTo>
                    <a:cubicBezTo>
                      <a:pt x="19" y="25"/>
                      <a:pt x="19" y="23"/>
                      <a:pt x="19" y="21"/>
                    </a:cubicBezTo>
                    <a:cubicBezTo>
                      <a:pt x="19" y="19"/>
                      <a:pt x="19" y="18"/>
                      <a:pt x="19" y="16"/>
                    </a:cubicBezTo>
                    <a:cubicBezTo>
                      <a:pt x="19" y="12"/>
                      <a:pt x="19" y="8"/>
                      <a:pt x="19" y="5"/>
                    </a:cubicBezTo>
                    <a:cubicBezTo>
                      <a:pt x="19" y="5"/>
                      <a:pt x="19" y="4"/>
                      <a:pt x="19" y="4"/>
                    </a:cubicBezTo>
                    <a:cubicBezTo>
                      <a:pt x="19" y="4"/>
                      <a:pt x="19" y="3"/>
                      <a:pt x="19" y="3"/>
                    </a:cubicBezTo>
                    <a:cubicBezTo>
                      <a:pt x="18" y="3"/>
                      <a:pt x="17" y="2"/>
                      <a:pt x="15" y="2"/>
                    </a:cubicBezTo>
                    <a:cubicBezTo>
                      <a:pt x="14" y="2"/>
                      <a:pt x="13" y="1"/>
                      <a:pt x="11" y="1"/>
                    </a:cubicBezTo>
                    <a:cubicBezTo>
                      <a:pt x="10" y="0"/>
                      <a:pt x="9" y="1"/>
                      <a:pt x="8" y="1"/>
                    </a:cubicBezTo>
                    <a:cubicBezTo>
                      <a:pt x="6" y="1"/>
                      <a:pt x="5" y="1"/>
                      <a:pt x="4" y="1"/>
                    </a:cubicBezTo>
                    <a:cubicBezTo>
                      <a:pt x="3" y="1"/>
                      <a:pt x="2" y="2"/>
                      <a:pt x="2" y="3"/>
                    </a:cubicBezTo>
                    <a:cubicBezTo>
                      <a:pt x="2" y="8"/>
                      <a:pt x="2" y="13"/>
                      <a:pt x="2" y="18"/>
                    </a:cubicBezTo>
                    <a:cubicBezTo>
                      <a:pt x="2" y="20"/>
                      <a:pt x="2" y="22"/>
                      <a:pt x="2" y="25"/>
                    </a:cubicBezTo>
                    <a:cubicBezTo>
                      <a:pt x="2" y="27"/>
                      <a:pt x="2" y="29"/>
                      <a:pt x="2" y="31"/>
                    </a:cubicBezTo>
                    <a:cubicBezTo>
                      <a:pt x="2" y="33"/>
                      <a:pt x="1" y="36"/>
                      <a:pt x="1" y="38"/>
                    </a:cubicBezTo>
                    <a:cubicBezTo>
                      <a:pt x="1" y="40"/>
                      <a:pt x="0" y="42"/>
                      <a:pt x="0" y="4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96" name="Freeform 335">
                <a:extLst>
                  <a:ext uri="{FF2B5EF4-FFF2-40B4-BE49-F238E27FC236}">
                    <a16:creationId xmlns:a16="http://schemas.microsoft.com/office/drawing/2014/main" id="{6D558275-0DF5-4233-AE9B-D84D27838FE7}"/>
                  </a:ext>
                </a:extLst>
              </p:cNvPr>
              <p:cNvSpPr>
                <a:spLocks/>
              </p:cNvSpPr>
              <p:nvPr/>
            </p:nvSpPr>
            <p:spPr bwMode="auto">
              <a:xfrm>
                <a:off x="8142288" y="2303463"/>
                <a:ext cx="84138" cy="195263"/>
              </a:xfrm>
              <a:custGeom>
                <a:avLst/>
                <a:gdLst>
                  <a:gd name="T0" fmla="*/ 0 w 21"/>
                  <a:gd name="T1" fmla="*/ 44 h 49"/>
                  <a:gd name="T2" fmla="*/ 1 w 21"/>
                  <a:gd name="T3" fmla="*/ 47 h 49"/>
                  <a:gd name="T4" fmla="*/ 4 w 21"/>
                  <a:gd name="T5" fmla="*/ 49 h 49"/>
                  <a:gd name="T6" fmla="*/ 8 w 21"/>
                  <a:gd name="T7" fmla="*/ 49 h 49"/>
                  <a:gd name="T8" fmla="*/ 13 w 21"/>
                  <a:gd name="T9" fmla="*/ 49 h 49"/>
                  <a:gd name="T10" fmla="*/ 17 w 21"/>
                  <a:gd name="T11" fmla="*/ 49 h 49"/>
                  <a:gd name="T12" fmla="*/ 19 w 21"/>
                  <a:gd name="T13" fmla="*/ 49 h 49"/>
                  <a:gd name="T14" fmla="*/ 20 w 21"/>
                  <a:gd name="T15" fmla="*/ 49 h 49"/>
                  <a:gd name="T16" fmla="*/ 21 w 21"/>
                  <a:gd name="T17" fmla="*/ 48 h 49"/>
                  <a:gd name="T18" fmla="*/ 20 w 21"/>
                  <a:gd name="T19" fmla="*/ 43 h 49"/>
                  <a:gd name="T20" fmla="*/ 19 w 21"/>
                  <a:gd name="T21" fmla="*/ 38 h 49"/>
                  <a:gd name="T22" fmla="*/ 19 w 21"/>
                  <a:gd name="T23" fmla="*/ 27 h 49"/>
                  <a:gd name="T24" fmla="*/ 19 w 21"/>
                  <a:gd name="T25" fmla="*/ 21 h 49"/>
                  <a:gd name="T26" fmla="*/ 19 w 21"/>
                  <a:gd name="T27" fmla="*/ 16 h 49"/>
                  <a:gd name="T28" fmla="*/ 19 w 21"/>
                  <a:gd name="T29" fmla="*/ 5 h 49"/>
                  <a:gd name="T30" fmla="*/ 19 w 21"/>
                  <a:gd name="T31" fmla="*/ 4 h 49"/>
                  <a:gd name="T32" fmla="*/ 19 w 21"/>
                  <a:gd name="T33" fmla="*/ 3 h 49"/>
                  <a:gd name="T34" fmla="*/ 15 w 21"/>
                  <a:gd name="T35" fmla="*/ 2 h 49"/>
                  <a:gd name="T36" fmla="*/ 11 w 21"/>
                  <a:gd name="T37" fmla="*/ 1 h 49"/>
                  <a:gd name="T38" fmla="*/ 8 w 21"/>
                  <a:gd name="T39" fmla="*/ 1 h 49"/>
                  <a:gd name="T40" fmla="*/ 4 w 21"/>
                  <a:gd name="T41" fmla="*/ 1 h 49"/>
                  <a:gd name="T42" fmla="*/ 2 w 21"/>
                  <a:gd name="T43" fmla="*/ 3 h 49"/>
                  <a:gd name="T44" fmla="*/ 2 w 21"/>
                  <a:gd name="T45" fmla="*/ 18 h 49"/>
                  <a:gd name="T46" fmla="*/ 2 w 21"/>
                  <a:gd name="T47" fmla="*/ 25 h 49"/>
                  <a:gd name="T48" fmla="*/ 2 w 21"/>
                  <a:gd name="T49" fmla="*/ 31 h 49"/>
                  <a:gd name="T50" fmla="*/ 1 w 21"/>
                  <a:gd name="T51" fmla="*/ 38 h 49"/>
                  <a:gd name="T52" fmla="*/ 0 w 21"/>
                  <a:gd name="T53" fmla="*/ 4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49">
                    <a:moveTo>
                      <a:pt x="0" y="44"/>
                    </a:moveTo>
                    <a:cubicBezTo>
                      <a:pt x="0" y="45"/>
                      <a:pt x="0" y="47"/>
                      <a:pt x="1" y="47"/>
                    </a:cubicBezTo>
                    <a:cubicBezTo>
                      <a:pt x="2" y="48"/>
                      <a:pt x="3" y="48"/>
                      <a:pt x="4" y="49"/>
                    </a:cubicBezTo>
                    <a:cubicBezTo>
                      <a:pt x="5" y="49"/>
                      <a:pt x="7" y="49"/>
                      <a:pt x="8" y="49"/>
                    </a:cubicBezTo>
                    <a:cubicBezTo>
                      <a:pt x="10" y="49"/>
                      <a:pt x="11" y="49"/>
                      <a:pt x="13" y="49"/>
                    </a:cubicBezTo>
                    <a:cubicBezTo>
                      <a:pt x="14" y="49"/>
                      <a:pt x="16" y="49"/>
                      <a:pt x="17" y="49"/>
                    </a:cubicBezTo>
                    <a:cubicBezTo>
                      <a:pt x="18" y="49"/>
                      <a:pt x="18" y="48"/>
                      <a:pt x="19" y="49"/>
                    </a:cubicBezTo>
                    <a:cubicBezTo>
                      <a:pt x="19" y="49"/>
                      <a:pt x="20" y="49"/>
                      <a:pt x="20" y="49"/>
                    </a:cubicBezTo>
                    <a:cubicBezTo>
                      <a:pt x="21" y="49"/>
                      <a:pt x="21" y="48"/>
                      <a:pt x="21" y="48"/>
                    </a:cubicBezTo>
                    <a:cubicBezTo>
                      <a:pt x="21" y="46"/>
                      <a:pt x="20" y="45"/>
                      <a:pt x="20" y="43"/>
                    </a:cubicBezTo>
                    <a:cubicBezTo>
                      <a:pt x="20" y="42"/>
                      <a:pt x="19" y="40"/>
                      <a:pt x="19" y="38"/>
                    </a:cubicBezTo>
                    <a:cubicBezTo>
                      <a:pt x="19" y="34"/>
                      <a:pt x="19" y="30"/>
                      <a:pt x="19" y="27"/>
                    </a:cubicBezTo>
                    <a:cubicBezTo>
                      <a:pt x="19" y="25"/>
                      <a:pt x="19" y="23"/>
                      <a:pt x="19" y="21"/>
                    </a:cubicBezTo>
                    <a:cubicBezTo>
                      <a:pt x="19" y="19"/>
                      <a:pt x="19" y="18"/>
                      <a:pt x="19" y="16"/>
                    </a:cubicBezTo>
                    <a:cubicBezTo>
                      <a:pt x="19" y="12"/>
                      <a:pt x="19" y="8"/>
                      <a:pt x="19" y="5"/>
                    </a:cubicBezTo>
                    <a:cubicBezTo>
                      <a:pt x="19" y="5"/>
                      <a:pt x="19" y="4"/>
                      <a:pt x="19" y="4"/>
                    </a:cubicBezTo>
                    <a:cubicBezTo>
                      <a:pt x="19" y="4"/>
                      <a:pt x="19" y="3"/>
                      <a:pt x="19" y="3"/>
                    </a:cubicBezTo>
                    <a:cubicBezTo>
                      <a:pt x="18" y="3"/>
                      <a:pt x="17" y="2"/>
                      <a:pt x="15" y="2"/>
                    </a:cubicBezTo>
                    <a:cubicBezTo>
                      <a:pt x="14" y="2"/>
                      <a:pt x="13" y="1"/>
                      <a:pt x="11" y="1"/>
                    </a:cubicBezTo>
                    <a:cubicBezTo>
                      <a:pt x="10" y="0"/>
                      <a:pt x="9" y="1"/>
                      <a:pt x="8" y="1"/>
                    </a:cubicBezTo>
                    <a:cubicBezTo>
                      <a:pt x="6" y="1"/>
                      <a:pt x="5" y="1"/>
                      <a:pt x="4" y="1"/>
                    </a:cubicBezTo>
                    <a:cubicBezTo>
                      <a:pt x="3" y="1"/>
                      <a:pt x="2" y="2"/>
                      <a:pt x="2" y="3"/>
                    </a:cubicBezTo>
                    <a:cubicBezTo>
                      <a:pt x="2" y="8"/>
                      <a:pt x="2" y="13"/>
                      <a:pt x="2" y="18"/>
                    </a:cubicBezTo>
                    <a:cubicBezTo>
                      <a:pt x="2" y="20"/>
                      <a:pt x="2" y="22"/>
                      <a:pt x="2" y="25"/>
                    </a:cubicBezTo>
                    <a:cubicBezTo>
                      <a:pt x="2" y="27"/>
                      <a:pt x="2" y="29"/>
                      <a:pt x="2" y="31"/>
                    </a:cubicBezTo>
                    <a:cubicBezTo>
                      <a:pt x="2" y="33"/>
                      <a:pt x="1" y="36"/>
                      <a:pt x="1" y="38"/>
                    </a:cubicBezTo>
                    <a:cubicBezTo>
                      <a:pt x="1" y="40"/>
                      <a:pt x="0" y="42"/>
                      <a:pt x="0" y="4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97" name="Freeform 336">
                <a:extLst>
                  <a:ext uri="{FF2B5EF4-FFF2-40B4-BE49-F238E27FC236}">
                    <a16:creationId xmlns:a16="http://schemas.microsoft.com/office/drawing/2014/main" id="{F4DC40E7-9E46-4206-9323-79055AF428A6}"/>
                  </a:ext>
                </a:extLst>
              </p:cNvPr>
              <p:cNvSpPr>
                <a:spLocks/>
              </p:cNvSpPr>
              <p:nvPr/>
            </p:nvSpPr>
            <p:spPr bwMode="auto">
              <a:xfrm>
                <a:off x="7927976" y="1855788"/>
                <a:ext cx="501650" cy="500063"/>
              </a:xfrm>
              <a:custGeom>
                <a:avLst/>
                <a:gdLst>
                  <a:gd name="T0" fmla="*/ 1 w 126"/>
                  <a:gd name="T1" fmla="*/ 88 h 126"/>
                  <a:gd name="T2" fmla="*/ 1 w 126"/>
                  <a:gd name="T3" fmla="*/ 95 h 126"/>
                  <a:gd name="T4" fmla="*/ 11 w 126"/>
                  <a:gd name="T5" fmla="*/ 108 h 126"/>
                  <a:gd name="T6" fmla="*/ 18 w 126"/>
                  <a:gd name="T7" fmla="*/ 115 h 126"/>
                  <a:gd name="T8" fmla="*/ 23 w 126"/>
                  <a:gd name="T9" fmla="*/ 120 h 126"/>
                  <a:gd name="T10" fmla="*/ 30 w 126"/>
                  <a:gd name="T11" fmla="*/ 123 h 126"/>
                  <a:gd name="T12" fmla="*/ 38 w 126"/>
                  <a:gd name="T13" fmla="*/ 123 h 126"/>
                  <a:gd name="T14" fmla="*/ 43 w 126"/>
                  <a:gd name="T15" fmla="*/ 122 h 126"/>
                  <a:gd name="T16" fmla="*/ 48 w 126"/>
                  <a:gd name="T17" fmla="*/ 123 h 126"/>
                  <a:gd name="T18" fmla="*/ 57 w 126"/>
                  <a:gd name="T19" fmla="*/ 123 h 126"/>
                  <a:gd name="T20" fmla="*/ 76 w 126"/>
                  <a:gd name="T21" fmla="*/ 125 h 126"/>
                  <a:gd name="T22" fmla="*/ 80 w 126"/>
                  <a:gd name="T23" fmla="*/ 123 h 126"/>
                  <a:gd name="T24" fmla="*/ 84 w 126"/>
                  <a:gd name="T25" fmla="*/ 121 h 126"/>
                  <a:gd name="T26" fmla="*/ 93 w 126"/>
                  <a:gd name="T27" fmla="*/ 119 h 126"/>
                  <a:gd name="T28" fmla="*/ 103 w 126"/>
                  <a:gd name="T29" fmla="*/ 119 h 126"/>
                  <a:gd name="T30" fmla="*/ 112 w 126"/>
                  <a:gd name="T31" fmla="*/ 119 h 126"/>
                  <a:gd name="T32" fmla="*/ 120 w 126"/>
                  <a:gd name="T33" fmla="*/ 116 h 126"/>
                  <a:gd name="T34" fmla="*/ 125 w 126"/>
                  <a:gd name="T35" fmla="*/ 111 h 126"/>
                  <a:gd name="T36" fmla="*/ 126 w 126"/>
                  <a:gd name="T37" fmla="*/ 102 h 126"/>
                  <a:gd name="T38" fmla="*/ 124 w 126"/>
                  <a:gd name="T39" fmla="*/ 93 h 126"/>
                  <a:gd name="T40" fmla="*/ 120 w 126"/>
                  <a:gd name="T41" fmla="*/ 85 h 126"/>
                  <a:gd name="T42" fmla="*/ 123 w 126"/>
                  <a:gd name="T43" fmla="*/ 76 h 126"/>
                  <a:gd name="T44" fmla="*/ 124 w 126"/>
                  <a:gd name="T45" fmla="*/ 72 h 126"/>
                  <a:gd name="T46" fmla="*/ 124 w 126"/>
                  <a:gd name="T47" fmla="*/ 68 h 126"/>
                  <a:gd name="T48" fmla="*/ 124 w 126"/>
                  <a:gd name="T49" fmla="*/ 64 h 126"/>
                  <a:gd name="T50" fmla="*/ 124 w 126"/>
                  <a:gd name="T51" fmla="*/ 60 h 126"/>
                  <a:gd name="T52" fmla="*/ 121 w 126"/>
                  <a:gd name="T53" fmla="*/ 51 h 126"/>
                  <a:gd name="T54" fmla="*/ 115 w 126"/>
                  <a:gd name="T55" fmla="*/ 46 h 126"/>
                  <a:gd name="T56" fmla="*/ 112 w 126"/>
                  <a:gd name="T57" fmla="*/ 42 h 126"/>
                  <a:gd name="T58" fmla="*/ 110 w 126"/>
                  <a:gd name="T59" fmla="*/ 37 h 126"/>
                  <a:gd name="T60" fmla="*/ 108 w 126"/>
                  <a:gd name="T61" fmla="*/ 34 h 126"/>
                  <a:gd name="T62" fmla="*/ 106 w 126"/>
                  <a:gd name="T63" fmla="*/ 31 h 126"/>
                  <a:gd name="T64" fmla="*/ 106 w 126"/>
                  <a:gd name="T65" fmla="*/ 26 h 126"/>
                  <a:gd name="T66" fmla="*/ 104 w 126"/>
                  <a:gd name="T67" fmla="*/ 23 h 126"/>
                  <a:gd name="T68" fmla="*/ 99 w 126"/>
                  <a:gd name="T69" fmla="*/ 17 h 126"/>
                  <a:gd name="T70" fmla="*/ 95 w 126"/>
                  <a:gd name="T71" fmla="*/ 14 h 126"/>
                  <a:gd name="T72" fmla="*/ 93 w 126"/>
                  <a:gd name="T73" fmla="*/ 11 h 126"/>
                  <a:gd name="T74" fmla="*/ 90 w 126"/>
                  <a:gd name="T75" fmla="*/ 7 h 126"/>
                  <a:gd name="T76" fmla="*/ 88 w 126"/>
                  <a:gd name="T77" fmla="*/ 5 h 126"/>
                  <a:gd name="T78" fmla="*/ 79 w 126"/>
                  <a:gd name="T79" fmla="*/ 2 h 126"/>
                  <a:gd name="T80" fmla="*/ 75 w 126"/>
                  <a:gd name="T81" fmla="*/ 0 h 126"/>
                  <a:gd name="T82" fmla="*/ 65 w 126"/>
                  <a:gd name="T83" fmla="*/ 1 h 126"/>
                  <a:gd name="T84" fmla="*/ 59 w 126"/>
                  <a:gd name="T85" fmla="*/ 6 h 126"/>
                  <a:gd name="T86" fmla="*/ 51 w 126"/>
                  <a:gd name="T87" fmla="*/ 10 h 126"/>
                  <a:gd name="T88" fmla="*/ 44 w 126"/>
                  <a:gd name="T89" fmla="*/ 14 h 126"/>
                  <a:gd name="T90" fmla="*/ 33 w 126"/>
                  <a:gd name="T91" fmla="*/ 25 h 126"/>
                  <a:gd name="T92" fmla="*/ 20 w 126"/>
                  <a:gd name="T93" fmla="*/ 37 h 126"/>
                  <a:gd name="T94" fmla="*/ 8 w 126"/>
                  <a:gd name="T95" fmla="*/ 46 h 126"/>
                  <a:gd name="T96" fmla="*/ 4 w 126"/>
                  <a:gd name="T97" fmla="*/ 54 h 126"/>
                  <a:gd name="T98" fmla="*/ 2 w 126"/>
                  <a:gd name="T99" fmla="*/ 62 h 126"/>
                  <a:gd name="T100" fmla="*/ 1 w 126"/>
                  <a:gd name="T101" fmla="*/ 79 h 126"/>
                  <a:gd name="T102" fmla="*/ 1 w 126"/>
                  <a:gd name="T103" fmla="*/ 8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6" h="126">
                    <a:moveTo>
                      <a:pt x="1" y="88"/>
                    </a:moveTo>
                    <a:cubicBezTo>
                      <a:pt x="0" y="90"/>
                      <a:pt x="0" y="92"/>
                      <a:pt x="1" y="95"/>
                    </a:cubicBezTo>
                    <a:cubicBezTo>
                      <a:pt x="3" y="100"/>
                      <a:pt x="6" y="104"/>
                      <a:pt x="11" y="108"/>
                    </a:cubicBezTo>
                    <a:cubicBezTo>
                      <a:pt x="13" y="110"/>
                      <a:pt x="16" y="112"/>
                      <a:pt x="18" y="115"/>
                    </a:cubicBezTo>
                    <a:cubicBezTo>
                      <a:pt x="19" y="117"/>
                      <a:pt x="21" y="119"/>
                      <a:pt x="23" y="120"/>
                    </a:cubicBezTo>
                    <a:cubicBezTo>
                      <a:pt x="25" y="121"/>
                      <a:pt x="28" y="123"/>
                      <a:pt x="30" y="123"/>
                    </a:cubicBezTo>
                    <a:cubicBezTo>
                      <a:pt x="33" y="123"/>
                      <a:pt x="35" y="124"/>
                      <a:pt x="38" y="123"/>
                    </a:cubicBezTo>
                    <a:cubicBezTo>
                      <a:pt x="40" y="123"/>
                      <a:pt x="42" y="122"/>
                      <a:pt x="43" y="122"/>
                    </a:cubicBezTo>
                    <a:cubicBezTo>
                      <a:pt x="45" y="122"/>
                      <a:pt x="46" y="123"/>
                      <a:pt x="48" y="123"/>
                    </a:cubicBezTo>
                    <a:cubicBezTo>
                      <a:pt x="57" y="123"/>
                      <a:pt x="57" y="123"/>
                      <a:pt x="57" y="123"/>
                    </a:cubicBezTo>
                    <a:cubicBezTo>
                      <a:pt x="63" y="123"/>
                      <a:pt x="69" y="126"/>
                      <a:pt x="76" y="125"/>
                    </a:cubicBezTo>
                    <a:cubicBezTo>
                      <a:pt x="77" y="124"/>
                      <a:pt x="79" y="124"/>
                      <a:pt x="80" y="123"/>
                    </a:cubicBezTo>
                    <a:cubicBezTo>
                      <a:pt x="81" y="123"/>
                      <a:pt x="83" y="122"/>
                      <a:pt x="84" y="121"/>
                    </a:cubicBezTo>
                    <a:cubicBezTo>
                      <a:pt x="87" y="120"/>
                      <a:pt x="90" y="119"/>
                      <a:pt x="93" y="119"/>
                    </a:cubicBezTo>
                    <a:cubicBezTo>
                      <a:pt x="96" y="119"/>
                      <a:pt x="100" y="119"/>
                      <a:pt x="103" y="119"/>
                    </a:cubicBezTo>
                    <a:cubicBezTo>
                      <a:pt x="106" y="119"/>
                      <a:pt x="109" y="119"/>
                      <a:pt x="112" y="119"/>
                    </a:cubicBezTo>
                    <a:cubicBezTo>
                      <a:pt x="115" y="118"/>
                      <a:pt x="118" y="117"/>
                      <a:pt x="120" y="116"/>
                    </a:cubicBezTo>
                    <a:cubicBezTo>
                      <a:pt x="122" y="115"/>
                      <a:pt x="124" y="113"/>
                      <a:pt x="125" y="111"/>
                    </a:cubicBezTo>
                    <a:cubicBezTo>
                      <a:pt x="126" y="108"/>
                      <a:pt x="126" y="105"/>
                      <a:pt x="126" y="102"/>
                    </a:cubicBezTo>
                    <a:cubicBezTo>
                      <a:pt x="126" y="99"/>
                      <a:pt x="125" y="96"/>
                      <a:pt x="124" y="93"/>
                    </a:cubicBezTo>
                    <a:cubicBezTo>
                      <a:pt x="123" y="90"/>
                      <a:pt x="120" y="88"/>
                      <a:pt x="120" y="85"/>
                    </a:cubicBezTo>
                    <a:cubicBezTo>
                      <a:pt x="120" y="82"/>
                      <a:pt x="122" y="79"/>
                      <a:pt x="123" y="76"/>
                    </a:cubicBezTo>
                    <a:cubicBezTo>
                      <a:pt x="124" y="75"/>
                      <a:pt x="124" y="74"/>
                      <a:pt x="124" y="72"/>
                    </a:cubicBezTo>
                    <a:cubicBezTo>
                      <a:pt x="125" y="71"/>
                      <a:pt x="124" y="69"/>
                      <a:pt x="124" y="68"/>
                    </a:cubicBezTo>
                    <a:cubicBezTo>
                      <a:pt x="124" y="67"/>
                      <a:pt x="124" y="65"/>
                      <a:pt x="124" y="64"/>
                    </a:cubicBezTo>
                    <a:cubicBezTo>
                      <a:pt x="124" y="62"/>
                      <a:pt x="125" y="61"/>
                      <a:pt x="124" y="60"/>
                    </a:cubicBezTo>
                    <a:cubicBezTo>
                      <a:pt x="124" y="56"/>
                      <a:pt x="123" y="54"/>
                      <a:pt x="121" y="51"/>
                    </a:cubicBezTo>
                    <a:cubicBezTo>
                      <a:pt x="119" y="49"/>
                      <a:pt x="117" y="47"/>
                      <a:pt x="115" y="46"/>
                    </a:cubicBezTo>
                    <a:cubicBezTo>
                      <a:pt x="114" y="45"/>
                      <a:pt x="113" y="43"/>
                      <a:pt x="112" y="42"/>
                    </a:cubicBezTo>
                    <a:cubicBezTo>
                      <a:pt x="110" y="41"/>
                      <a:pt x="110" y="39"/>
                      <a:pt x="110" y="37"/>
                    </a:cubicBezTo>
                    <a:cubicBezTo>
                      <a:pt x="109" y="36"/>
                      <a:pt x="109" y="35"/>
                      <a:pt x="108" y="34"/>
                    </a:cubicBezTo>
                    <a:cubicBezTo>
                      <a:pt x="108" y="33"/>
                      <a:pt x="107" y="32"/>
                      <a:pt x="106" y="31"/>
                    </a:cubicBezTo>
                    <a:cubicBezTo>
                      <a:pt x="106" y="29"/>
                      <a:pt x="106" y="28"/>
                      <a:pt x="106" y="26"/>
                    </a:cubicBezTo>
                    <a:cubicBezTo>
                      <a:pt x="106" y="25"/>
                      <a:pt x="105" y="24"/>
                      <a:pt x="104" y="23"/>
                    </a:cubicBezTo>
                    <a:cubicBezTo>
                      <a:pt x="103" y="20"/>
                      <a:pt x="101" y="18"/>
                      <a:pt x="99" y="17"/>
                    </a:cubicBezTo>
                    <a:cubicBezTo>
                      <a:pt x="98" y="16"/>
                      <a:pt x="97" y="15"/>
                      <a:pt x="95" y="14"/>
                    </a:cubicBezTo>
                    <a:cubicBezTo>
                      <a:pt x="94" y="13"/>
                      <a:pt x="94" y="12"/>
                      <a:pt x="93" y="11"/>
                    </a:cubicBezTo>
                    <a:cubicBezTo>
                      <a:pt x="92" y="10"/>
                      <a:pt x="91" y="9"/>
                      <a:pt x="90" y="7"/>
                    </a:cubicBezTo>
                    <a:cubicBezTo>
                      <a:pt x="89" y="6"/>
                      <a:pt x="89" y="5"/>
                      <a:pt x="88" y="5"/>
                    </a:cubicBezTo>
                    <a:cubicBezTo>
                      <a:pt x="85" y="3"/>
                      <a:pt x="82" y="2"/>
                      <a:pt x="79" y="2"/>
                    </a:cubicBezTo>
                    <a:cubicBezTo>
                      <a:pt x="78" y="1"/>
                      <a:pt x="76" y="1"/>
                      <a:pt x="75" y="0"/>
                    </a:cubicBezTo>
                    <a:cubicBezTo>
                      <a:pt x="75" y="0"/>
                      <a:pt x="67" y="0"/>
                      <a:pt x="65" y="1"/>
                    </a:cubicBezTo>
                    <a:cubicBezTo>
                      <a:pt x="63" y="3"/>
                      <a:pt x="61" y="4"/>
                      <a:pt x="59" y="6"/>
                    </a:cubicBezTo>
                    <a:cubicBezTo>
                      <a:pt x="56" y="8"/>
                      <a:pt x="54" y="9"/>
                      <a:pt x="51" y="10"/>
                    </a:cubicBezTo>
                    <a:cubicBezTo>
                      <a:pt x="49" y="11"/>
                      <a:pt x="46" y="12"/>
                      <a:pt x="44" y="14"/>
                    </a:cubicBezTo>
                    <a:cubicBezTo>
                      <a:pt x="40" y="17"/>
                      <a:pt x="36" y="21"/>
                      <a:pt x="33" y="25"/>
                    </a:cubicBezTo>
                    <a:cubicBezTo>
                      <a:pt x="30" y="30"/>
                      <a:pt x="25" y="34"/>
                      <a:pt x="20" y="37"/>
                    </a:cubicBezTo>
                    <a:cubicBezTo>
                      <a:pt x="16" y="40"/>
                      <a:pt x="11" y="42"/>
                      <a:pt x="8" y="46"/>
                    </a:cubicBezTo>
                    <a:cubicBezTo>
                      <a:pt x="6" y="49"/>
                      <a:pt x="5" y="51"/>
                      <a:pt x="4" y="54"/>
                    </a:cubicBezTo>
                    <a:cubicBezTo>
                      <a:pt x="3" y="56"/>
                      <a:pt x="2" y="59"/>
                      <a:pt x="2" y="62"/>
                    </a:cubicBezTo>
                    <a:cubicBezTo>
                      <a:pt x="0" y="67"/>
                      <a:pt x="1" y="73"/>
                      <a:pt x="1" y="79"/>
                    </a:cubicBezTo>
                    <a:cubicBezTo>
                      <a:pt x="2" y="82"/>
                      <a:pt x="2" y="85"/>
                      <a:pt x="1" y="88"/>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98" name="Freeform 337">
                <a:extLst>
                  <a:ext uri="{FF2B5EF4-FFF2-40B4-BE49-F238E27FC236}">
                    <a16:creationId xmlns:a16="http://schemas.microsoft.com/office/drawing/2014/main" id="{778B497E-A639-46B2-94B0-55B82B42290D}"/>
                  </a:ext>
                </a:extLst>
              </p:cNvPr>
              <p:cNvSpPr>
                <a:spLocks/>
              </p:cNvSpPr>
              <p:nvPr/>
            </p:nvSpPr>
            <p:spPr bwMode="auto">
              <a:xfrm>
                <a:off x="7927976" y="1855788"/>
                <a:ext cx="501650" cy="500063"/>
              </a:xfrm>
              <a:custGeom>
                <a:avLst/>
                <a:gdLst>
                  <a:gd name="T0" fmla="*/ 1 w 126"/>
                  <a:gd name="T1" fmla="*/ 88 h 126"/>
                  <a:gd name="T2" fmla="*/ 1 w 126"/>
                  <a:gd name="T3" fmla="*/ 95 h 126"/>
                  <a:gd name="T4" fmla="*/ 11 w 126"/>
                  <a:gd name="T5" fmla="*/ 108 h 126"/>
                  <a:gd name="T6" fmla="*/ 18 w 126"/>
                  <a:gd name="T7" fmla="*/ 115 h 126"/>
                  <a:gd name="T8" fmla="*/ 23 w 126"/>
                  <a:gd name="T9" fmla="*/ 120 h 126"/>
                  <a:gd name="T10" fmla="*/ 30 w 126"/>
                  <a:gd name="T11" fmla="*/ 123 h 126"/>
                  <a:gd name="T12" fmla="*/ 38 w 126"/>
                  <a:gd name="T13" fmla="*/ 123 h 126"/>
                  <a:gd name="T14" fmla="*/ 43 w 126"/>
                  <a:gd name="T15" fmla="*/ 122 h 126"/>
                  <a:gd name="T16" fmla="*/ 48 w 126"/>
                  <a:gd name="T17" fmla="*/ 123 h 126"/>
                  <a:gd name="T18" fmla="*/ 57 w 126"/>
                  <a:gd name="T19" fmla="*/ 123 h 126"/>
                  <a:gd name="T20" fmla="*/ 76 w 126"/>
                  <a:gd name="T21" fmla="*/ 125 h 126"/>
                  <a:gd name="T22" fmla="*/ 80 w 126"/>
                  <a:gd name="T23" fmla="*/ 123 h 126"/>
                  <a:gd name="T24" fmla="*/ 84 w 126"/>
                  <a:gd name="T25" fmla="*/ 121 h 126"/>
                  <a:gd name="T26" fmla="*/ 93 w 126"/>
                  <a:gd name="T27" fmla="*/ 119 h 126"/>
                  <a:gd name="T28" fmla="*/ 103 w 126"/>
                  <a:gd name="T29" fmla="*/ 119 h 126"/>
                  <a:gd name="T30" fmla="*/ 112 w 126"/>
                  <a:gd name="T31" fmla="*/ 119 h 126"/>
                  <a:gd name="T32" fmla="*/ 120 w 126"/>
                  <a:gd name="T33" fmla="*/ 116 h 126"/>
                  <a:gd name="T34" fmla="*/ 125 w 126"/>
                  <a:gd name="T35" fmla="*/ 111 h 126"/>
                  <a:gd name="T36" fmla="*/ 126 w 126"/>
                  <a:gd name="T37" fmla="*/ 102 h 126"/>
                  <a:gd name="T38" fmla="*/ 124 w 126"/>
                  <a:gd name="T39" fmla="*/ 93 h 126"/>
                  <a:gd name="T40" fmla="*/ 120 w 126"/>
                  <a:gd name="T41" fmla="*/ 85 h 126"/>
                  <a:gd name="T42" fmla="*/ 123 w 126"/>
                  <a:gd name="T43" fmla="*/ 76 h 126"/>
                  <a:gd name="T44" fmla="*/ 124 w 126"/>
                  <a:gd name="T45" fmla="*/ 72 h 126"/>
                  <a:gd name="T46" fmla="*/ 124 w 126"/>
                  <a:gd name="T47" fmla="*/ 68 h 126"/>
                  <a:gd name="T48" fmla="*/ 124 w 126"/>
                  <a:gd name="T49" fmla="*/ 64 h 126"/>
                  <a:gd name="T50" fmla="*/ 124 w 126"/>
                  <a:gd name="T51" fmla="*/ 60 h 126"/>
                  <a:gd name="T52" fmla="*/ 121 w 126"/>
                  <a:gd name="T53" fmla="*/ 51 h 126"/>
                  <a:gd name="T54" fmla="*/ 115 w 126"/>
                  <a:gd name="T55" fmla="*/ 46 h 126"/>
                  <a:gd name="T56" fmla="*/ 112 w 126"/>
                  <a:gd name="T57" fmla="*/ 42 h 126"/>
                  <a:gd name="T58" fmla="*/ 110 w 126"/>
                  <a:gd name="T59" fmla="*/ 37 h 126"/>
                  <a:gd name="T60" fmla="*/ 108 w 126"/>
                  <a:gd name="T61" fmla="*/ 34 h 126"/>
                  <a:gd name="T62" fmla="*/ 106 w 126"/>
                  <a:gd name="T63" fmla="*/ 31 h 126"/>
                  <a:gd name="T64" fmla="*/ 106 w 126"/>
                  <a:gd name="T65" fmla="*/ 26 h 126"/>
                  <a:gd name="T66" fmla="*/ 104 w 126"/>
                  <a:gd name="T67" fmla="*/ 23 h 126"/>
                  <a:gd name="T68" fmla="*/ 99 w 126"/>
                  <a:gd name="T69" fmla="*/ 17 h 126"/>
                  <a:gd name="T70" fmla="*/ 95 w 126"/>
                  <a:gd name="T71" fmla="*/ 14 h 126"/>
                  <a:gd name="T72" fmla="*/ 93 w 126"/>
                  <a:gd name="T73" fmla="*/ 11 h 126"/>
                  <a:gd name="T74" fmla="*/ 90 w 126"/>
                  <a:gd name="T75" fmla="*/ 7 h 126"/>
                  <a:gd name="T76" fmla="*/ 88 w 126"/>
                  <a:gd name="T77" fmla="*/ 5 h 126"/>
                  <a:gd name="T78" fmla="*/ 79 w 126"/>
                  <a:gd name="T79" fmla="*/ 2 h 126"/>
                  <a:gd name="T80" fmla="*/ 75 w 126"/>
                  <a:gd name="T81" fmla="*/ 0 h 126"/>
                  <a:gd name="T82" fmla="*/ 65 w 126"/>
                  <a:gd name="T83" fmla="*/ 1 h 126"/>
                  <a:gd name="T84" fmla="*/ 59 w 126"/>
                  <a:gd name="T85" fmla="*/ 6 h 126"/>
                  <a:gd name="T86" fmla="*/ 51 w 126"/>
                  <a:gd name="T87" fmla="*/ 10 h 126"/>
                  <a:gd name="T88" fmla="*/ 44 w 126"/>
                  <a:gd name="T89" fmla="*/ 14 h 126"/>
                  <a:gd name="T90" fmla="*/ 33 w 126"/>
                  <a:gd name="T91" fmla="*/ 25 h 126"/>
                  <a:gd name="T92" fmla="*/ 20 w 126"/>
                  <a:gd name="T93" fmla="*/ 37 h 126"/>
                  <a:gd name="T94" fmla="*/ 8 w 126"/>
                  <a:gd name="T95" fmla="*/ 46 h 126"/>
                  <a:gd name="T96" fmla="*/ 4 w 126"/>
                  <a:gd name="T97" fmla="*/ 54 h 126"/>
                  <a:gd name="T98" fmla="*/ 2 w 126"/>
                  <a:gd name="T99" fmla="*/ 62 h 126"/>
                  <a:gd name="T100" fmla="*/ 1 w 126"/>
                  <a:gd name="T101" fmla="*/ 79 h 126"/>
                  <a:gd name="T102" fmla="*/ 1 w 126"/>
                  <a:gd name="T103" fmla="*/ 8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6" h="126">
                    <a:moveTo>
                      <a:pt x="1" y="88"/>
                    </a:moveTo>
                    <a:cubicBezTo>
                      <a:pt x="0" y="90"/>
                      <a:pt x="0" y="92"/>
                      <a:pt x="1" y="95"/>
                    </a:cubicBezTo>
                    <a:cubicBezTo>
                      <a:pt x="3" y="100"/>
                      <a:pt x="6" y="104"/>
                      <a:pt x="11" y="108"/>
                    </a:cubicBezTo>
                    <a:cubicBezTo>
                      <a:pt x="13" y="110"/>
                      <a:pt x="16" y="112"/>
                      <a:pt x="18" y="115"/>
                    </a:cubicBezTo>
                    <a:cubicBezTo>
                      <a:pt x="19" y="117"/>
                      <a:pt x="21" y="119"/>
                      <a:pt x="23" y="120"/>
                    </a:cubicBezTo>
                    <a:cubicBezTo>
                      <a:pt x="25" y="121"/>
                      <a:pt x="28" y="123"/>
                      <a:pt x="30" y="123"/>
                    </a:cubicBezTo>
                    <a:cubicBezTo>
                      <a:pt x="33" y="123"/>
                      <a:pt x="35" y="124"/>
                      <a:pt x="38" y="123"/>
                    </a:cubicBezTo>
                    <a:cubicBezTo>
                      <a:pt x="40" y="123"/>
                      <a:pt x="42" y="122"/>
                      <a:pt x="43" y="122"/>
                    </a:cubicBezTo>
                    <a:cubicBezTo>
                      <a:pt x="45" y="122"/>
                      <a:pt x="46" y="123"/>
                      <a:pt x="48" y="123"/>
                    </a:cubicBezTo>
                    <a:cubicBezTo>
                      <a:pt x="57" y="123"/>
                      <a:pt x="57" y="123"/>
                      <a:pt x="57" y="123"/>
                    </a:cubicBezTo>
                    <a:cubicBezTo>
                      <a:pt x="63" y="123"/>
                      <a:pt x="69" y="126"/>
                      <a:pt x="76" y="125"/>
                    </a:cubicBezTo>
                    <a:cubicBezTo>
                      <a:pt x="77" y="124"/>
                      <a:pt x="79" y="124"/>
                      <a:pt x="80" y="123"/>
                    </a:cubicBezTo>
                    <a:cubicBezTo>
                      <a:pt x="81" y="123"/>
                      <a:pt x="83" y="122"/>
                      <a:pt x="84" y="121"/>
                    </a:cubicBezTo>
                    <a:cubicBezTo>
                      <a:pt x="87" y="120"/>
                      <a:pt x="90" y="119"/>
                      <a:pt x="93" y="119"/>
                    </a:cubicBezTo>
                    <a:cubicBezTo>
                      <a:pt x="96" y="119"/>
                      <a:pt x="100" y="119"/>
                      <a:pt x="103" y="119"/>
                    </a:cubicBezTo>
                    <a:cubicBezTo>
                      <a:pt x="106" y="119"/>
                      <a:pt x="109" y="119"/>
                      <a:pt x="112" y="119"/>
                    </a:cubicBezTo>
                    <a:cubicBezTo>
                      <a:pt x="115" y="118"/>
                      <a:pt x="118" y="117"/>
                      <a:pt x="120" y="116"/>
                    </a:cubicBezTo>
                    <a:cubicBezTo>
                      <a:pt x="122" y="115"/>
                      <a:pt x="124" y="113"/>
                      <a:pt x="125" y="111"/>
                    </a:cubicBezTo>
                    <a:cubicBezTo>
                      <a:pt x="126" y="108"/>
                      <a:pt x="126" y="105"/>
                      <a:pt x="126" y="102"/>
                    </a:cubicBezTo>
                    <a:cubicBezTo>
                      <a:pt x="126" y="99"/>
                      <a:pt x="125" y="96"/>
                      <a:pt x="124" y="93"/>
                    </a:cubicBezTo>
                    <a:cubicBezTo>
                      <a:pt x="123" y="90"/>
                      <a:pt x="120" y="88"/>
                      <a:pt x="120" y="85"/>
                    </a:cubicBezTo>
                    <a:cubicBezTo>
                      <a:pt x="120" y="82"/>
                      <a:pt x="122" y="79"/>
                      <a:pt x="123" y="76"/>
                    </a:cubicBezTo>
                    <a:cubicBezTo>
                      <a:pt x="124" y="75"/>
                      <a:pt x="124" y="74"/>
                      <a:pt x="124" y="72"/>
                    </a:cubicBezTo>
                    <a:cubicBezTo>
                      <a:pt x="125" y="71"/>
                      <a:pt x="124" y="69"/>
                      <a:pt x="124" y="68"/>
                    </a:cubicBezTo>
                    <a:cubicBezTo>
                      <a:pt x="124" y="67"/>
                      <a:pt x="124" y="65"/>
                      <a:pt x="124" y="64"/>
                    </a:cubicBezTo>
                    <a:cubicBezTo>
                      <a:pt x="124" y="62"/>
                      <a:pt x="125" y="61"/>
                      <a:pt x="124" y="60"/>
                    </a:cubicBezTo>
                    <a:cubicBezTo>
                      <a:pt x="124" y="56"/>
                      <a:pt x="123" y="54"/>
                      <a:pt x="121" y="51"/>
                    </a:cubicBezTo>
                    <a:cubicBezTo>
                      <a:pt x="119" y="49"/>
                      <a:pt x="117" y="47"/>
                      <a:pt x="115" y="46"/>
                    </a:cubicBezTo>
                    <a:cubicBezTo>
                      <a:pt x="114" y="45"/>
                      <a:pt x="113" y="43"/>
                      <a:pt x="112" y="42"/>
                    </a:cubicBezTo>
                    <a:cubicBezTo>
                      <a:pt x="110" y="41"/>
                      <a:pt x="110" y="39"/>
                      <a:pt x="110" y="37"/>
                    </a:cubicBezTo>
                    <a:cubicBezTo>
                      <a:pt x="109" y="36"/>
                      <a:pt x="109" y="35"/>
                      <a:pt x="108" y="34"/>
                    </a:cubicBezTo>
                    <a:cubicBezTo>
                      <a:pt x="108" y="33"/>
                      <a:pt x="107" y="32"/>
                      <a:pt x="106" y="31"/>
                    </a:cubicBezTo>
                    <a:cubicBezTo>
                      <a:pt x="106" y="29"/>
                      <a:pt x="106" y="28"/>
                      <a:pt x="106" y="26"/>
                    </a:cubicBezTo>
                    <a:cubicBezTo>
                      <a:pt x="106" y="25"/>
                      <a:pt x="105" y="24"/>
                      <a:pt x="104" y="23"/>
                    </a:cubicBezTo>
                    <a:cubicBezTo>
                      <a:pt x="103" y="20"/>
                      <a:pt x="101" y="18"/>
                      <a:pt x="99" y="17"/>
                    </a:cubicBezTo>
                    <a:cubicBezTo>
                      <a:pt x="98" y="16"/>
                      <a:pt x="97" y="15"/>
                      <a:pt x="95" y="14"/>
                    </a:cubicBezTo>
                    <a:cubicBezTo>
                      <a:pt x="94" y="13"/>
                      <a:pt x="94" y="12"/>
                      <a:pt x="93" y="11"/>
                    </a:cubicBezTo>
                    <a:cubicBezTo>
                      <a:pt x="92" y="10"/>
                      <a:pt x="91" y="9"/>
                      <a:pt x="90" y="7"/>
                    </a:cubicBezTo>
                    <a:cubicBezTo>
                      <a:pt x="89" y="6"/>
                      <a:pt x="89" y="5"/>
                      <a:pt x="88" y="5"/>
                    </a:cubicBezTo>
                    <a:cubicBezTo>
                      <a:pt x="85" y="3"/>
                      <a:pt x="82" y="2"/>
                      <a:pt x="79" y="2"/>
                    </a:cubicBezTo>
                    <a:cubicBezTo>
                      <a:pt x="78" y="1"/>
                      <a:pt x="76" y="1"/>
                      <a:pt x="75" y="0"/>
                    </a:cubicBezTo>
                    <a:cubicBezTo>
                      <a:pt x="75" y="0"/>
                      <a:pt x="67" y="0"/>
                      <a:pt x="65" y="1"/>
                    </a:cubicBezTo>
                    <a:cubicBezTo>
                      <a:pt x="63" y="3"/>
                      <a:pt x="61" y="4"/>
                      <a:pt x="59" y="6"/>
                    </a:cubicBezTo>
                    <a:cubicBezTo>
                      <a:pt x="56" y="8"/>
                      <a:pt x="54" y="9"/>
                      <a:pt x="51" y="10"/>
                    </a:cubicBezTo>
                    <a:cubicBezTo>
                      <a:pt x="49" y="11"/>
                      <a:pt x="46" y="12"/>
                      <a:pt x="44" y="14"/>
                    </a:cubicBezTo>
                    <a:cubicBezTo>
                      <a:pt x="40" y="17"/>
                      <a:pt x="36" y="21"/>
                      <a:pt x="33" y="25"/>
                    </a:cubicBezTo>
                    <a:cubicBezTo>
                      <a:pt x="30" y="30"/>
                      <a:pt x="25" y="34"/>
                      <a:pt x="20" y="37"/>
                    </a:cubicBezTo>
                    <a:cubicBezTo>
                      <a:pt x="16" y="40"/>
                      <a:pt x="11" y="42"/>
                      <a:pt x="8" y="46"/>
                    </a:cubicBezTo>
                    <a:cubicBezTo>
                      <a:pt x="6" y="49"/>
                      <a:pt x="5" y="51"/>
                      <a:pt x="4" y="54"/>
                    </a:cubicBezTo>
                    <a:cubicBezTo>
                      <a:pt x="3" y="56"/>
                      <a:pt x="2" y="59"/>
                      <a:pt x="2" y="62"/>
                    </a:cubicBezTo>
                    <a:cubicBezTo>
                      <a:pt x="0" y="67"/>
                      <a:pt x="1" y="73"/>
                      <a:pt x="1" y="79"/>
                    </a:cubicBezTo>
                    <a:cubicBezTo>
                      <a:pt x="2" y="82"/>
                      <a:pt x="2" y="85"/>
                      <a:pt x="1" y="88"/>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99" name="Freeform 338">
                <a:extLst>
                  <a:ext uri="{FF2B5EF4-FFF2-40B4-BE49-F238E27FC236}">
                    <a16:creationId xmlns:a16="http://schemas.microsoft.com/office/drawing/2014/main" id="{01987C0E-6DDC-4789-9166-7B7453FDAE94}"/>
                  </a:ext>
                </a:extLst>
              </p:cNvPr>
              <p:cNvSpPr>
                <a:spLocks/>
              </p:cNvSpPr>
              <p:nvPr/>
            </p:nvSpPr>
            <p:spPr bwMode="auto">
              <a:xfrm>
                <a:off x="8715376" y="2260600"/>
                <a:ext cx="84138" cy="193675"/>
              </a:xfrm>
              <a:custGeom>
                <a:avLst/>
                <a:gdLst>
                  <a:gd name="T0" fmla="*/ 0 w 21"/>
                  <a:gd name="T1" fmla="*/ 44 h 49"/>
                  <a:gd name="T2" fmla="*/ 1 w 21"/>
                  <a:gd name="T3" fmla="*/ 47 h 49"/>
                  <a:gd name="T4" fmla="*/ 4 w 21"/>
                  <a:gd name="T5" fmla="*/ 48 h 49"/>
                  <a:gd name="T6" fmla="*/ 8 w 21"/>
                  <a:gd name="T7" fmla="*/ 49 h 49"/>
                  <a:gd name="T8" fmla="*/ 13 w 21"/>
                  <a:gd name="T9" fmla="*/ 49 h 49"/>
                  <a:gd name="T10" fmla="*/ 17 w 21"/>
                  <a:gd name="T11" fmla="*/ 48 h 49"/>
                  <a:gd name="T12" fmla="*/ 19 w 21"/>
                  <a:gd name="T13" fmla="*/ 48 h 49"/>
                  <a:gd name="T14" fmla="*/ 20 w 21"/>
                  <a:gd name="T15" fmla="*/ 48 h 49"/>
                  <a:gd name="T16" fmla="*/ 21 w 21"/>
                  <a:gd name="T17" fmla="*/ 48 h 49"/>
                  <a:gd name="T18" fmla="*/ 20 w 21"/>
                  <a:gd name="T19" fmla="*/ 43 h 49"/>
                  <a:gd name="T20" fmla="*/ 19 w 21"/>
                  <a:gd name="T21" fmla="*/ 38 h 49"/>
                  <a:gd name="T22" fmla="*/ 19 w 21"/>
                  <a:gd name="T23" fmla="*/ 26 h 49"/>
                  <a:gd name="T24" fmla="*/ 19 w 21"/>
                  <a:gd name="T25" fmla="*/ 21 h 49"/>
                  <a:gd name="T26" fmla="*/ 19 w 21"/>
                  <a:gd name="T27" fmla="*/ 15 h 49"/>
                  <a:gd name="T28" fmla="*/ 19 w 21"/>
                  <a:gd name="T29" fmla="*/ 4 h 49"/>
                  <a:gd name="T30" fmla="*/ 19 w 21"/>
                  <a:gd name="T31" fmla="*/ 4 h 49"/>
                  <a:gd name="T32" fmla="*/ 19 w 21"/>
                  <a:gd name="T33" fmla="*/ 3 h 49"/>
                  <a:gd name="T34" fmla="*/ 15 w 21"/>
                  <a:gd name="T35" fmla="*/ 2 h 49"/>
                  <a:gd name="T36" fmla="*/ 11 w 21"/>
                  <a:gd name="T37" fmla="*/ 0 h 49"/>
                  <a:gd name="T38" fmla="*/ 8 w 21"/>
                  <a:gd name="T39" fmla="*/ 0 h 49"/>
                  <a:gd name="T40" fmla="*/ 4 w 21"/>
                  <a:gd name="T41" fmla="*/ 1 h 49"/>
                  <a:gd name="T42" fmla="*/ 2 w 21"/>
                  <a:gd name="T43" fmla="*/ 3 h 49"/>
                  <a:gd name="T44" fmla="*/ 2 w 21"/>
                  <a:gd name="T45" fmla="*/ 17 h 49"/>
                  <a:gd name="T46" fmla="*/ 2 w 21"/>
                  <a:gd name="T47" fmla="*/ 24 h 49"/>
                  <a:gd name="T48" fmla="*/ 2 w 21"/>
                  <a:gd name="T49" fmla="*/ 31 h 49"/>
                  <a:gd name="T50" fmla="*/ 1 w 21"/>
                  <a:gd name="T51" fmla="*/ 38 h 49"/>
                  <a:gd name="T52" fmla="*/ 0 w 21"/>
                  <a:gd name="T53" fmla="*/ 4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49">
                    <a:moveTo>
                      <a:pt x="0" y="44"/>
                    </a:moveTo>
                    <a:cubicBezTo>
                      <a:pt x="0" y="45"/>
                      <a:pt x="0" y="47"/>
                      <a:pt x="1" y="47"/>
                    </a:cubicBezTo>
                    <a:cubicBezTo>
                      <a:pt x="2" y="48"/>
                      <a:pt x="3" y="48"/>
                      <a:pt x="4" y="48"/>
                    </a:cubicBezTo>
                    <a:cubicBezTo>
                      <a:pt x="5" y="48"/>
                      <a:pt x="7" y="49"/>
                      <a:pt x="8" y="49"/>
                    </a:cubicBezTo>
                    <a:cubicBezTo>
                      <a:pt x="10" y="49"/>
                      <a:pt x="11" y="49"/>
                      <a:pt x="13" y="49"/>
                    </a:cubicBezTo>
                    <a:cubicBezTo>
                      <a:pt x="14" y="48"/>
                      <a:pt x="16" y="48"/>
                      <a:pt x="17" y="48"/>
                    </a:cubicBezTo>
                    <a:cubicBezTo>
                      <a:pt x="18" y="48"/>
                      <a:pt x="18" y="48"/>
                      <a:pt x="19" y="48"/>
                    </a:cubicBezTo>
                    <a:cubicBezTo>
                      <a:pt x="19" y="48"/>
                      <a:pt x="20" y="49"/>
                      <a:pt x="20" y="48"/>
                    </a:cubicBezTo>
                    <a:cubicBezTo>
                      <a:pt x="21" y="48"/>
                      <a:pt x="21" y="48"/>
                      <a:pt x="21" y="48"/>
                    </a:cubicBezTo>
                    <a:cubicBezTo>
                      <a:pt x="21" y="46"/>
                      <a:pt x="20" y="45"/>
                      <a:pt x="20" y="43"/>
                    </a:cubicBezTo>
                    <a:cubicBezTo>
                      <a:pt x="20" y="41"/>
                      <a:pt x="19" y="39"/>
                      <a:pt x="19" y="38"/>
                    </a:cubicBezTo>
                    <a:cubicBezTo>
                      <a:pt x="19" y="34"/>
                      <a:pt x="19" y="30"/>
                      <a:pt x="19" y="26"/>
                    </a:cubicBezTo>
                    <a:cubicBezTo>
                      <a:pt x="19" y="25"/>
                      <a:pt x="19" y="23"/>
                      <a:pt x="19" y="21"/>
                    </a:cubicBezTo>
                    <a:cubicBezTo>
                      <a:pt x="19" y="19"/>
                      <a:pt x="19" y="17"/>
                      <a:pt x="19" y="15"/>
                    </a:cubicBezTo>
                    <a:cubicBezTo>
                      <a:pt x="19" y="12"/>
                      <a:pt x="19" y="8"/>
                      <a:pt x="19" y="4"/>
                    </a:cubicBezTo>
                    <a:cubicBezTo>
                      <a:pt x="19" y="4"/>
                      <a:pt x="19" y="4"/>
                      <a:pt x="19" y="4"/>
                    </a:cubicBezTo>
                    <a:cubicBezTo>
                      <a:pt x="19" y="4"/>
                      <a:pt x="19" y="3"/>
                      <a:pt x="19" y="3"/>
                    </a:cubicBezTo>
                    <a:cubicBezTo>
                      <a:pt x="18" y="2"/>
                      <a:pt x="17" y="2"/>
                      <a:pt x="15" y="2"/>
                    </a:cubicBezTo>
                    <a:cubicBezTo>
                      <a:pt x="14" y="2"/>
                      <a:pt x="13" y="1"/>
                      <a:pt x="11" y="0"/>
                    </a:cubicBezTo>
                    <a:cubicBezTo>
                      <a:pt x="10" y="0"/>
                      <a:pt x="9" y="0"/>
                      <a:pt x="8" y="0"/>
                    </a:cubicBezTo>
                    <a:cubicBezTo>
                      <a:pt x="6" y="0"/>
                      <a:pt x="5" y="0"/>
                      <a:pt x="4" y="1"/>
                    </a:cubicBezTo>
                    <a:cubicBezTo>
                      <a:pt x="3" y="1"/>
                      <a:pt x="2" y="2"/>
                      <a:pt x="2" y="3"/>
                    </a:cubicBezTo>
                    <a:cubicBezTo>
                      <a:pt x="2" y="8"/>
                      <a:pt x="2" y="13"/>
                      <a:pt x="2" y="17"/>
                    </a:cubicBezTo>
                    <a:cubicBezTo>
                      <a:pt x="2" y="20"/>
                      <a:pt x="2" y="22"/>
                      <a:pt x="2" y="24"/>
                    </a:cubicBezTo>
                    <a:cubicBezTo>
                      <a:pt x="2" y="27"/>
                      <a:pt x="2" y="29"/>
                      <a:pt x="2" y="31"/>
                    </a:cubicBezTo>
                    <a:cubicBezTo>
                      <a:pt x="2" y="33"/>
                      <a:pt x="1" y="36"/>
                      <a:pt x="1" y="38"/>
                    </a:cubicBezTo>
                    <a:cubicBezTo>
                      <a:pt x="1" y="40"/>
                      <a:pt x="0" y="42"/>
                      <a:pt x="0" y="4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00" name="Freeform 339">
                <a:extLst>
                  <a:ext uri="{FF2B5EF4-FFF2-40B4-BE49-F238E27FC236}">
                    <a16:creationId xmlns:a16="http://schemas.microsoft.com/office/drawing/2014/main" id="{57812316-E66E-4252-B825-1B6E5C52F02A}"/>
                  </a:ext>
                </a:extLst>
              </p:cNvPr>
              <p:cNvSpPr>
                <a:spLocks/>
              </p:cNvSpPr>
              <p:nvPr/>
            </p:nvSpPr>
            <p:spPr bwMode="auto">
              <a:xfrm>
                <a:off x="8715376" y="2260600"/>
                <a:ext cx="84138" cy="193675"/>
              </a:xfrm>
              <a:custGeom>
                <a:avLst/>
                <a:gdLst>
                  <a:gd name="T0" fmla="*/ 0 w 21"/>
                  <a:gd name="T1" fmla="*/ 44 h 49"/>
                  <a:gd name="T2" fmla="*/ 1 w 21"/>
                  <a:gd name="T3" fmla="*/ 47 h 49"/>
                  <a:gd name="T4" fmla="*/ 4 w 21"/>
                  <a:gd name="T5" fmla="*/ 48 h 49"/>
                  <a:gd name="T6" fmla="*/ 8 w 21"/>
                  <a:gd name="T7" fmla="*/ 49 h 49"/>
                  <a:gd name="T8" fmla="*/ 13 w 21"/>
                  <a:gd name="T9" fmla="*/ 49 h 49"/>
                  <a:gd name="T10" fmla="*/ 17 w 21"/>
                  <a:gd name="T11" fmla="*/ 48 h 49"/>
                  <a:gd name="T12" fmla="*/ 19 w 21"/>
                  <a:gd name="T13" fmla="*/ 48 h 49"/>
                  <a:gd name="T14" fmla="*/ 20 w 21"/>
                  <a:gd name="T15" fmla="*/ 48 h 49"/>
                  <a:gd name="T16" fmla="*/ 21 w 21"/>
                  <a:gd name="T17" fmla="*/ 48 h 49"/>
                  <a:gd name="T18" fmla="*/ 20 w 21"/>
                  <a:gd name="T19" fmla="*/ 43 h 49"/>
                  <a:gd name="T20" fmla="*/ 19 w 21"/>
                  <a:gd name="T21" fmla="*/ 38 h 49"/>
                  <a:gd name="T22" fmla="*/ 19 w 21"/>
                  <a:gd name="T23" fmla="*/ 26 h 49"/>
                  <a:gd name="T24" fmla="*/ 19 w 21"/>
                  <a:gd name="T25" fmla="*/ 21 h 49"/>
                  <a:gd name="T26" fmla="*/ 19 w 21"/>
                  <a:gd name="T27" fmla="*/ 15 h 49"/>
                  <a:gd name="T28" fmla="*/ 19 w 21"/>
                  <a:gd name="T29" fmla="*/ 4 h 49"/>
                  <a:gd name="T30" fmla="*/ 19 w 21"/>
                  <a:gd name="T31" fmla="*/ 4 h 49"/>
                  <a:gd name="T32" fmla="*/ 19 w 21"/>
                  <a:gd name="T33" fmla="*/ 3 h 49"/>
                  <a:gd name="T34" fmla="*/ 15 w 21"/>
                  <a:gd name="T35" fmla="*/ 2 h 49"/>
                  <a:gd name="T36" fmla="*/ 11 w 21"/>
                  <a:gd name="T37" fmla="*/ 0 h 49"/>
                  <a:gd name="T38" fmla="*/ 8 w 21"/>
                  <a:gd name="T39" fmla="*/ 0 h 49"/>
                  <a:gd name="T40" fmla="*/ 4 w 21"/>
                  <a:gd name="T41" fmla="*/ 1 h 49"/>
                  <a:gd name="T42" fmla="*/ 2 w 21"/>
                  <a:gd name="T43" fmla="*/ 3 h 49"/>
                  <a:gd name="T44" fmla="*/ 2 w 21"/>
                  <a:gd name="T45" fmla="*/ 17 h 49"/>
                  <a:gd name="T46" fmla="*/ 2 w 21"/>
                  <a:gd name="T47" fmla="*/ 24 h 49"/>
                  <a:gd name="T48" fmla="*/ 2 w 21"/>
                  <a:gd name="T49" fmla="*/ 31 h 49"/>
                  <a:gd name="T50" fmla="*/ 1 w 21"/>
                  <a:gd name="T51" fmla="*/ 38 h 49"/>
                  <a:gd name="T52" fmla="*/ 0 w 21"/>
                  <a:gd name="T53" fmla="*/ 4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49">
                    <a:moveTo>
                      <a:pt x="0" y="44"/>
                    </a:moveTo>
                    <a:cubicBezTo>
                      <a:pt x="0" y="45"/>
                      <a:pt x="0" y="47"/>
                      <a:pt x="1" y="47"/>
                    </a:cubicBezTo>
                    <a:cubicBezTo>
                      <a:pt x="2" y="48"/>
                      <a:pt x="3" y="48"/>
                      <a:pt x="4" y="48"/>
                    </a:cubicBezTo>
                    <a:cubicBezTo>
                      <a:pt x="5" y="48"/>
                      <a:pt x="7" y="49"/>
                      <a:pt x="8" y="49"/>
                    </a:cubicBezTo>
                    <a:cubicBezTo>
                      <a:pt x="10" y="49"/>
                      <a:pt x="11" y="49"/>
                      <a:pt x="13" y="49"/>
                    </a:cubicBezTo>
                    <a:cubicBezTo>
                      <a:pt x="14" y="48"/>
                      <a:pt x="16" y="48"/>
                      <a:pt x="17" y="48"/>
                    </a:cubicBezTo>
                    <a:cubicBezTo>
                      <a:pt x="18" y="48"/>
                      <a:pt x="18" y="48"/>
                      <a:pt x="19" y="48"/>
                    </a:cubicBezTo>
                    <a:cubicBezTo>
                      <a:pt x="19" y="48"/>
                      <a:pt x="20" y="49"/>
                      <a:pt x="20" y="48"/>
                    </a:cubicBezTo>
                    <a:cubicBezTo>
                      <a:pt x="21" y="48"/>
                      <a:pt x="21" y="48"/>
                      <a:pt x="21" y="48"/>
                    </a:cubicBezTo>
                    <a:cubicBezTo>
                      <a:pt x="21" y="46"/>
                      <a:pt x="20" y="45"/>
                      <a:pt x="20" y="43"/>
                    </a:cubicBezTo>
                    <a:cubicBezTo>
                      <a:pt x="20" y="41"/>
                      <a:pt x="19" y="39"/>
                      <a:pt x="19" y="38"/>
                    </a:cubicBezTo>
                    <a:cubicBezTo>
                      <a:pt x="19" y="34"/>
                      <a:pt x="19" y="30"/>
                      <a:pt x="19" y="26"/>
                    </a:cubicBezTo>
                    <a:cubicBezTo>
                      <a:pt x="19" y="25"/>
                      <a:pt x="19" y="23"/>
                      <a:pt x="19" y="21"/>
                    </a:cubicBezTo>
                    <a:cubicBezTo>
                      <a:pt x="19" y="19"/>
                      <a:pt x="19" y="17"/>
                      <a:pt x="19" y="15"/>
                    </a:cubicBezTo>
                    <a:cubicBezTo>
                      <a:pt x="19" y="12"/>
                      <a:pt x="19" y="8"/>
                      <a:pt x="19" y="4"/>
                    </a:cubicBezTo>
                    <a:cubicBezTo>
                      <a:pt x="19" y="4"/>
                      <a:pt x="19" y="4"/>
                      <a:pt x="19" y="4"/>
                    </a:cubicBezTo>
                    <a:cubicBezTo>
                      <a:pt x="19" y="4"/>
                      <a:pt x="19" y="3"/>
                      <a:pt x="19" y="3"/>
                    </a:cubicBezTo>
                    <a:cubicBezTo>
                      <a:pt x="18" y="2"/>
                      <a:pt x="17" y="2"/>
                      <a:pt x="15" y="2"/>
                    </a:cubicBezTo>
                    <a:cubicBezTo>
                      <a:pt x="14" y="2"/>
                      <a:pt x="13" y="1"/>
                      <a:pt x="11" y="0"/>
                    </a:cubicBezTo>
                    <a:cubicBezTo>
                      <a:pt x="10" y="0"/>
                      <a:pt x="9" y="0"/>
                      <a:pt x="8" y="0"/>
                    </a:cubicBezTo>
                    <a:cubicBezTo>
                      <a:pt x="6" y="0"/>
                      <a:pt x="5" y="0"/>
                      <a:pt x="4" y="1"/>
                    </a:cubicBezTo>
                    <a:cubicBezTo>
                      <a:pt x="3" y="1"/>
                      <a:pt x="2" y="2"/>
                      <a:pt x="2" y="3"/>
                    </a:cubicBezTo>
                    <a:cubicBezTo>
                      <a:pt x="2" y="8"/>
                      <a:pt x="2" y="13"/>
                      <a:pt x="2" y="17"/>
                    </a:cubicBezTo>
                    <a:cubicBezTo>
                      <a:pt x="2" y="20"/>
                      <a:pt x="2" y="22"/>
                      <a:pt x="2" y="24"/>
                    </a:cubicBezTo>
                    <a:cubicBezTo>
                      <a:pt x="2" y="27"/>
                      <a:pt x="2" y="29"/>
                      <a:pt x="2" y="31"/>
                    </a:cubicBezTo>
                    <a:cubicBezTo>
                      <a:pt x="2" y="33"/>
                      <a:pt x="1" y="36"/>
                      <a:pt x="1" y="38"/>
                    </a:cubicBezTo>
                    <a:cubicBezTo>
                      <a:pt x="1" y="40"/>
                      <a:pt x="0" y="42"/>
                      <a:pt x="0" y="4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01" name="Freeform 340">
                <a:extLst>
                  <a:ext uri="{FF2B5EF4-FFF2-40B4-BE49-F238E27FC236}">
                    <a16:creationId xmlns:a16="http://schemas.microsoft.com/office/drawing/2014/main" id="{5DF01F51-63A8-44A4-ACD1-EABCD1595D69}"/>
                  </a:ext>
                </a:extLst>
              </p:cNvPr>
              <p:cNvSpPr>
                <a:spLocks/>
              </p:cNvSpPr>
              <p:nvPr/>
            </p:nvSpPr>
            <p:spPr bwMode="auto">
              <a:xfrm>
                <a:off x="8501063" y="1811338"/>
                <a:ext cx="500063" cy="496888"/>
              </a:xfrm>
              <a:custGeom>
                <a:avLst/>
                <a:gdLst>
                  <a:gd name="T0" fmla="*/ 1 w 126"/>
                  <a:gd name="T1" fmla="*/ 87 h 125"/>
                  <a:gd name="T2" fmla="*/ 1 w 126"/>
                  <a:gd name="T3" fmla="*/ 94 h 125"/>
                  <a:gd name="T4" fmla="*/ 11 w 126"/>
                  <a:gd name="T5" fmla="*/ 108 h 125"/>
                  <a:gd name="T6" fmla="*/ 18 w 126"/>
                  <a:gd name="T7" fmla="*/ 115 h 125"/>
                  <a:gd name="T8" fmla="*/ 23 w 126"/>
                  <a:gd name="T9" fmla="*/ 120 h 125"/>
                  <a:gd name="T10" fmla="*/ 30 w 126"/>
                  <a:gd name="T11" fmla="*/ 122 h 125"/>
                  <a:gd name="T12" fmla="*/ 38 w 126"/>
                  <a:gd name="T13" fmla="*/ 123 h 125"/>
                  <a:gd name="T14" fmla="*/ 43 w 126"/>
                  <a:gd name="T15" fmla="*/ 122 h 125"/>
                  <a:gd name="T16" fmla="*/ 48 w 126"/>
                  <a:gd name="T17" fmla="*/ 123 h 125"/>
                  <a:gd name="T18" fmla="*/ 57 w 126"/>
                  <a:gd name="T19" fmla="*/ 123 h 125"/>
                  <a:gd name="T20" fmla="*/ 76 w 126"/>
                  <a:gd name="T21" fmla="*/ 124 h 125"/>
                  <a:gd name="T22" fmla="*/ 80 w 126"/>
                  <a:gd name="T23" fmla="*/ 123 h 125"/>
                  <a:gd name="T24" fmla="*/ 84 w 126"/>
                  <a:gd name="T25" fmla="*/ 121 h 125"/>
                  <a:gd name="T26" fmla="*/ 93 w 126"/>
                  <a:gd name="T27" fmla="*/ 119 h 125"/>
                  <a:gd name="T28" fmla="*/ 103 w 126"/>
                  <a:gd name="T29" fmla="*/ 119 h 125"/>
                  <a:gd name="T30" fmla="*/ 112 w 126"/>
                  <a:gd name="T31" fmla="*/ 118 h 125"/>
                  <a:gd name="T32" fmla="*/ 120 w 126"/>
                  <a:gd name="T33" fmla="*/ 116 h 125"/>
                  <a:gd name="T34" fmla="*/ 125 w 126"/>
                  <a:gd name="T35" fmla="*/ 110 h 125"/>
                  <a:gd name="T36" fmla="*/ 126 w 126"/>
                  <a:gd name="T37" fmla="*/ 102 h 125"/>
                  <a:gd name="T38" fmla="*/ 124 w 126"/>
                  <a:gd name="T39" fmla="*/ 93 h 125"/>
                  <a:gd name="T40" fmla="*/ 120 w 126"/>
                  <a:gd name="T41" fmla="*/ 85 h 125"/>
                  <a:gd name="T42" fmla="*/ 123 w 126"/>
                  <a:gd name="T43" fmla="*/ 76 h 125"/>
                  <a:gd name="T44" fmla="*/ 124 w 126"/>
                  <a:gd name="T45" fmla="*/ 72 h 125"/>
                  <a:gd name="T46" fmla="*/ 124 w 126"/>
                  <a:gd name="T47" fmla="*/ 68 h 125"/>
                  <a:gd name="T48" fmla="*/ 124 w 126"/>
                  <a:gd name="T49" fmla="*/ 63 h 125"/>
                  <a:gd name="T50" fmla="*/ 124 w 126"/>
                  <a:gd name="T51" fmla="*/ 59 h 125"/>
                  <a:gd name="T52" fmla="*/ 121 w 126"/>
                  <a:gd name="T53" fmla="*/ 51 h 125"/>
                  <a:gd name="T54" fmla="*/ 115 w 126"/>
                  <a:gd name="T55" fmla="*/ 45 h 125"/>
                  <a:gd name="T56" fmla="*/ 112 w 126"/>
                  <a:gd name="T57" fmla="*/ 42 h 125"/>
                  <a:gd name="T58" fmla="*/ 110 w 126"/>
                  <a:gd name="T59" fmla="*/ 37 h 125"/>
                  <a:gd name="T60" fmla="*/ 108 w 126"/>
                  <a:gd name="T61" fmla="*/ 34 h 125"/>
                  <a:gd name="T62" fmla="*/ 106 w 126"/>
                  <a:gd name="T63" fmla="*/ 30 h 125"/>
                  <a:gd name="T64" fmla="*/ 106 w 126"/>
                  <a:gd name="T65" fmla="*/ 26 h 125"/>
                  <a:gd name="T66" fmla="*/ 104 w 126"/>
                  <a:gd name="T67" fmla="*/ 22 h 125"/>
                  <a:gd name="T68" fmla="*/ 99 w 126"/>
                  <a:gd name="T69" fmla="*/ 17 h 125"/>
                  <a:gd name="T70" fmla="*/ 95 w 126"/>
                  <a:gd name="T71" fmla="*/ 14 h 125"/>
                  <a:gd name="T72" fmla="*/ 93 w 126"/>
                  <a:gd name="T73" fmla="*/ 11 h 125"/>
                  <a:gd name="T74" fmla="*/ 90 w 126"/>
                  <a:gd name="T75" fmla="*/ 7 h 125"/>
                  <a:gd name="T76" fmla="*/ 88 w 126"/>
                  <a:gd name="T77" fmla="*/ 4 h 125"/>
                  <a:gd name="T78" fmla="*/ 79 w 126"/>
                  <a:gd name="T79" fmla="*/ 1 h 125"/>
                  <a:gd name="T80" fmla="*/ 75 w 126"/>
                  <a:gd name="T81" fmla="*/ 0 h 125"/>
                  <a:gd name="T82" fmla="*/ 65 w 126"/>
                  <a:gd name="T83" fmla="*/ 1 h 125"/>
                  <a:gd name="T84" fmla="*/ 59 w 126"/>
                  <a:gd name="T85" fmla="*/ 5 h 125"/>
                  <a:gd name="T86" fmla="*/ 51 w 126"/>
                  <a:gd name="T87" fmla="*/ 10 h 125"/>
                  <a:gd name="T88" fmla="*/ 44 w 126"/>
                  <a:gd name="T89" fmla="*/ 14 h 125"/>
                  <a:gd name="T90" fmla="*/ 33 w 126"/>
                  <a:gd name="T91" fmla="*/ 25 h 125"/>
                  <a:gd name="T92" fmla="*/ 20 w 126"/>
                  <a:gd name="T93" fmla="*/ 37 h 125"/>
                  <a:gd name="T94" fmla="*/ 8 w 126"/>
                  <a:gd name="T95" fmla="*/ 46 h 125"/>
                  <a:gd name="T96" fmla="*/ 4 w 126"/>
                  <a:gd name="T97" fmla="*/ 53 h 125"/>
                  <a:gd name="T98" fmla="*/ 2 w 126"/>
                  <a:gd name="T99" fmla="*/ 61 h 125"/>
                  <a:gd name="T100" fmla="*/ 1 w 126"/>
                  <a:gd name="T101" fmla="*/ 78 h 125"/>
                  <a:gd name="T102" fmla="*/ 1 w 126"/>
                  <a:gd name="T103" fmla="*/ 8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6" h="125">
                    <a:moveTo>
                      <a:pt x="1" y="87"/>
                    </a:moveTo>
                    <a:cubicBezTo>
                      <a:pt x="0" y="90"/>
                      <a:pt x="0" y="92"/>
                      <a:pt x="1" y="94"/>
                    </a:cubicBezTo>
                    <a:cubicBezTo>
                      <a:pt x="3" y="100"/>
                      <a:pt x="6" y="104"/>
                      <a:pt x="11" y="108"/>
                    </a:cubicBezTo>
                    <a:cubicBezTo>
                      <a:pt x="13" y="110"/>
                      <a:pt x="16" y="112"/>
                      <a:pt x="18" y="115"/>
                    </a:cubicBezTo>
                    <a:cubicBezTo>
                      <a:pt x="20" y="116"/>
                      <a:pt x="21" y="119"/>
                      <a:pt x="23" y="120"/>
                    </a:cubicBezTo>
                    <a:cubicBezTo>
                      <a:pt x="25" y="121"/>
                      <a:pt x="28" y="122"/>
                      <a:pt x="30" y="122"/>
                    </a:cubicBezTo>
                    <a:cubicBezTo>
                      <a:pt x="33" y="122"/>
                      <a:pt x="35" y="124"/>
                      <a:pt x="38" y="123"/>
                    </a:cubicBezTo>
                    <a:cubicBezTo>
                      <a:pt x="40" y="123"/>
                      <a:pt x="42" y="122"/>
                      <a:pt x="43" y="122"/>
                    </a:cubicBezTo>
                    <a:cubicBezTo>
                      <a:pt x="45" y="122"/>
                      <a:pt x="46" y="123"/>
                      <a:pt x="48" y="123"/>
                    </a:cubicBezTo>
                    <a:cubicBezTo>
                      <a:pt x="57" y="123"/>
                      <a:pt x="57" y="123"/>
                      <a:pt x="57" y="123"/>
                    </a:cubicBezTo>
                    <a:cubicBezTo>
                      <a:pt x="63" y="123"/>
                      <a:pt x="69" y="125"/>
                      <a:pt x="76" y="124"/>
                    </a:cubicBezTo>
                    <a:cubicBezTo>
                      <a:pt x="77" y="124"/>
                      <a:pt x="79" y="124"/>
                      <a:pt x="80" y="123"/>
                    </a:cubicBezTo>
                    <a:cubicBezTo>
                      <a:pt x="81" y="122"/>
                      <a:pt x="83" y="121"/>
                      <a:pt x="84" y="121"/>
                    </a:cubicBezTo>
                    <a:cubicBezTo>
                      <a:pt x="87" y="119"/>
                      <a:pt x="90" y="119"/>
                      <a:pt x="93" y="119"/>
                    </a:cubicBezTo>
                    <a:cubicBezTo>
                      <a:pt x="96" y="119"/>
                      <a:pt x="100" y="119"/>
                      <a:pt x="103" y="119"/>
                    </a:cubicBezTo>
                    <a:cubicBezTo>
                      <a:pt x="106" y="119"/>
                      <a:pt x="109" y="119"/>
                      <a:pt x="112" y="118"/>
                    </a:cubicBezTo>
                    <a:cubicBezTo>
                      <a:pt x="115" y="118"/>
                      <a:pt x="118" y="117"/>
                      <a:pt x="120" y="116"/>
                    </a:cubicBezTo>
                    <a:cubicBezTo>
                      <a:pt x="122" y="114"/>
                      <a:pt x="124" y="113"/>
                      <a:pt x="125" y="110"/>
                    </a:cubicBezTo>
                    <a:cubicBezTo>
                      <a:pt x="126" y="108"/>
                      <a:pt x="126" y="105"/>
                      <a:pt x="126" y="102"/>
                    </a:cubicBezTo>
                    <a:cubicBezTo>
                      <a:pt x="126" y="99"/>
                      <a:pt x="125" y="96"/>
                      <a:pt x="124" y="93"/>
                    </a:cubicBezTo>
                    <a:cubicBezTo>
                      <a:pt x="123" y="90"/>
                      <a:pt x="120" y="88"/>
                      <a:pt x="120" y="85"/>
                    </a:cubicBezTo>
                    <a:cubicBezTo>
                      <a:pt x="120" y="81"/>
                      <a:pt x="121" y="79"/>
                      <a:pt x="123" y="76"/>
                    </a:cubicBezTo>
                    <a:cubicBezTo>
                      <a:pt x="124" y="75"/>
                      <a:pt x="124" y="73"/>
                      <a:pt x="124" y="72"/>
                    </a:cubicBezTo>
                    <a:cubicBezTo>
                      <a:pt x="125" y="71"/>
                      <a:pt x="124" y="69"/>
                      <a:pt x="124" y="68"/>
                    </a:cubicBezTo>
                    <a:cubicBezTo>
                      <a:pt x="124" y="66"/>
                      <a:pt x="124" y="65"/>
                      <a:pt x="124" y="63"/>
                    </a:cubicBezTo>
                    <a:cubicBezTo>
                      <a:pt x="124" y="62"/>
                      <a:pt x="125" y="61"/>
                      <a:pt x="124" y="59"/>
                    </a:cubicBezTo>
                    <a:cubicBezTo>
                      <a:pt x="124" y="56"/>
                      <a:pt x="123" y="53"/>
                      <a:pt x="121" y="51"/>
                    </a:cubicBezTo>
                    <a:cubicBezTo>
                      <a:pt x="119" y="49"/>
                      <a:pt x="117" y="47"/>
                      <a:pt x="115" y="45"/>
                    </a:cubicBezTo>
                    <a:cubicBezTo>
                      <a:pt x="114" y="44"/>
                      <a:pt x="113" y="43"/>
                      <a:pt x="112" y="42"/>
                    </a:cubicBezTo>
                    <a:cubicBezTo>
                      <a:pt x="110" y="40"/>
                      <a:pt x="110" y="39"/>
                      <a:pt x="110" y="37"/>
                    </a:cubicBezTo>
                    <a:cubicBezTo>
                      <a:pt x="109" y="36"/>
                      <a:pt x="109" y="35"/>
                      <a:pt x="108" y="34"/>
                    </a:cubicBezTo>
                    <a:cubicBezTo>
                      <a:pt x="108" y="33"/>
                      <a:pt x="107" y="32"/>
                      <a:pt x="106" y="30"/>
                    </a:cubicBezTo>
                    <a:cubicBezTo>
                      <a:pt x="106" y="29"/>
                      <a:pt x="106" y="27"/>
                      <a:pt x="106" y="26"/>
                    </a:cubicBezTo>
                    <a:cubicBezTo>
                      <a:pt x="106" y="24"/>
                      <a:pt x="105" y="23"/>
                      <a:pt x="104" y="22"/>
                    </a:cubicBezTo>
                    <a:cubicBezTo>
                      <a:pt x="103" y="20"/>
                      <a:pt x="101" y="18"/>
                      <a:pt x="99" y="17"/>
                    </a:cubicBezTo>
                    <a:cubicBezTo>
                      <a:pt x="98" y="16"/>
                      <a:pt x="97" y="15"/>
                      <a:pt x="95" y="14"/>
                    </a:cubicBezTo>
                    <a:cubicBezTo>
                      <a:pt x="94" y="13"/>
                      <a:pt x="94" y="12"/>
                      <a:pt x="93" y="11"/>
                    </a:cubicBezTo>
                    <a:cubicBezTo>
                      <a:pt x="92" y="9"/>
                      <a:pt x="91" y="8"/>
                      <a:pt x="90" y="7"/>
                    </a:cubicBezTo>
                    <a:cubicBezTo>
                      <a:pt x="89" y="6"/>
                      <a:pt x="89" y="5"/>
                      <a:pt x="88" y="4"/>
                    </a:cubicBezTo>
                    <a:cubicBezTo>
                      <a:pt x="85" y="3"/>
                      <a:pt x="82" y="2"/>
                      <a:pt x="79" y="1"/>
                    </a:cubicBezTo>
                    <a:cubicBezTo>
                      <a:pt x="78" y="1"/>
                      <a:pt x="76" y="1"/>
                      <a:pt x="75" y="0"/>
                    </a:cubicBezTo>
                    <a:cubicBezTo>
                      <a:pt x="75" y="0"/>
                      <a:pt x="67" y="0"/>
                      <a:pt x="65" y="1"/>
                    </a:cubicBezTo>
                    <a:cubicBezTo>
                      <a:pt x="63" y="2"/>
                      <a:pt x="61" y="4"/>
                      <a:pt x="59" y="5"/>
                    </a:cubicBezTo>
                    <a:cubicBezTo>
                      <a:pt x="56" y="7"/>
                      <a:pt x="54" y="9"/>
                      <a:pt x="51" y="10"/>
                    </a:cubicBezTo>
                    <a:cubicBezTo>
                      <a:pt x="49" y="11"/>
                      <a:pt x="46" y="12"/>
                      <a:pt x="44" y="14"/>
                    </a:cubicBezTo>
                    <a:cubicBezTo>
                      <a:pt x="40" y="17"/>
                      <a:pt x="36" y="21"/>
                      <a:pt x="33" y="25"/>
                    </a:cubicBezTo>
                    <a:cubicBezTo>
                      <a:pt x="30" y="30"/>
                      <a:pt x="25" y="33"/>
                      <a:pt x="20" y="37"/>
                    </a:cubicBezTo>
                    <a:cubicBezTo>
                      <a:pt x="16" y="40"/>
                      <a:pt x="11" y="42"/>
                      <a:pt x="8" y="46"/>
                    </a:cubicBezTo>
                    <a:cubicBezTo>
                      <a:pt x="6" y="48"/>
                      <a:pt x="5" y="51"/>
                      <a:pt x="4" y="53"/>
                    </a:cubicBezTo>
                    <a:cubicBezTo>
                      <a:pt x="3" y="56"/>
                      <a:pt x="2" y="59"/>
                      <a:pt x="2" y="61"/>
                    </a:cubicBezTo>
                    <a:cubicBezTo>
                      <a:pt x="0" y="67"/>
                      <a:pt x="1" y="73"/>
                      <a:pt x="1" y="78"/>
                    </a:cubicBezTo>
                    <a:cubicBezTo>
                      <a:pt x="2" y="81"/>
                      <a:pt x="2" y="85"/>
                      <a:pt x="1" y="8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02" name="Freeform 341">
                <a:extLst>
                  <a:ext uri="{FF2B5EF4-FFF2-40B4-BE49-F238E27FC236}">
                    <a16:creationId xmlns:a16="http://schemas.microsoft.com/office/drawing/2014/main" id="{C6D271B9-54FC-4FE7-98D8-09A5CA2DCECC}"/>
                  </a:ext>
                </a:extLst>
              </p:cNvPr>
              <p:cNvSpPr>
                <a:spLocks/>
              </p:cNvSpPr>
              <p:nvPr/>
            </p:nvSpPr>
            <p:spPr bwMode="auto">
              <a:xfrm>
                <a:off x="8501063" y="1811338"/>
                <a:ext cx="500063" cy="496888"/>
              </a:xfrm>
              <a:custGeom>
                <a:avLst/>
                <a:gdLst>
                  <a:gd name="T0" fmla="*/ 1 w 126"/>
                  <a:gd name="T1" fmla="*/ 87 h 125"/>
                  <a:gd name="T2" fmla="*/ 1 w 126"/>
                  <a:gd name="T3" fmla="*/ 94 h 125"/>
                  <a:gd name="T4" fmla="*/ 11 w 126"/>
                  <a:gd name="T5" fmla="*/ 108 h 125"/>
                  <a:gd name="T6" fmla="*/ 18 w 126"/>
                  <a:gd name="T7" fmla="*/ 115 h 125"/>
                  <a:gd name="T8" fmla="*/ 23 w 126"/>
                  <a:gd name="T9" fmla="*/ 120 h 125"/>
                  <a:gd name="T10" fmla="*/ 30 w 126"/>
                  <a:gd name="T11" fmla="*/ 122 h 125"/>
                  <a:gd name="T12" fmla="*/ 38 w 126"/>
                  <a:gd name="T13" fmla="*/ 123 h 125"/>
                  <a:gd name="T14" fmla="*/ 43 w 126"/>
                  <a:gd name="T15" fmla="*/ 122 h 125"/>
                  <a:gd name="T16" fmla="*/ 48 w 126"/>
                  <a:gd name="T17" fmla="*/ 123 h 125"/>
                  <a:gd name="T18" fmla="*/ 57 w 126"/>
                  <a:gd name="T19" fmla="*/ 123 h 125"/>
                  <a:gd name="T20" fmla="*/ 76 w 126"/>
                  <a:gd name="T21" fmla="*/ 124 h 125"/>
                  <a:gd name="T22" fmla="*/ 80 w 126"/>
                  <a:gd name="T23" fmla="*/ 123 h 125"/>
                  <a:gd name="T24" fmla="*/ 84 w 126"/>
                  <a:gd name="T25" fmla="*/ 121 h 125"/>
                  <a:gd name="T26" fmla="*/ 93 w 126"/>
                  <a:gd name="T27" fmla="*/ 119 h 125"/>
                  <a:gd name="T28" fmla="*/ 103 w 126"/>
                  <a:gd name="T29" fmla="*/ 119 h 125"/>
                  <a:gd name="T30" fmla="*/ 112 w 126"/>
                  <a:gd name="T31" fmla="*/ 118 h 125"/>
                  <a:gd name="T32" fmla="*/ 120 w 126"/>
                  <a:gd name="T33" fmla="*/ 116 h 125"/>
                  <a:gd name="T34" fmla="*/ 125 w 126"/>
                  <a:gd name="T35" fmla="*/ 110 h 125"/>
                  <a:gd name="T36" fmla="*/ 126 w 126"/>
                  <a:gd name="T37" fmla="*/ 102 h 125"/>
                  <a:gd name="T38" fmla="*/ 124 w 126"/>
                  <a:gd name="T39" fmla="*/ 93 h 125"/>
                  <a:gd name="T40" fmla="*/ 120 w 126"/>
                  <a:gd name="T41" fmla="*/ 85 h 125"/>
                  <a:gd name="T42" fmla="*/ 123 w 126"/>
                  <a:gd name="T43" fmla="*/ 76 h 125"/>
                  <a:gd name="T44" fmla="*/ 124 w 126"/>
                  <a:gd name="T45" fmla="*/ 72 h 125"/>
                  <a:gd name="T46" fmla="*/ 124 w 126"/>
                  <a:gd name="T47" fmla="*/ 68 h 125"/>
                  <a:gd name="T48" fmla="*/ 124 w 126"/>
                  <a:gd name="T49" fmla="*/ 63 h 125"/>
                  <a:gd name="T50" fmla="*/ 124 w 126"/>
                  <a:gd name="T51" fmla="*/ 59 h 125"/>
                  <a:gd name="T52" fmla="*/ 121 w 126"/>
                  <a:gd name="T53" fmla="*/ 51 h 125"/>
                  <a:gd name="T54" fmla="*/ 115 w 126"/>
                  <a:gd name="T55" fmla="*/ 45 h 125"/>
                  <a:gd name="T56" fmla="*/ 112 w 126"/>
                  <a:gd name="T57" fmla="*/ 42 h 125"/>
                  <a:gd name="T58" fmla="*/ 110 w 126"/>
                  <a:gd name="T59" fmla="*/ 37 h 125"/>
                  <a:gd name="T60" fmla="*/ 108 w 126"/>
                  <a:gd name="T61" fmla="*/ 34 h 125"/>
                  <a:gd name="T62" fmla="*/ 106 w 126"/>
                  <a:gd name="T63" fmla="*/ 30 h 125"/>
                  <a:gd name="T64" fmla="*/ 106 w 126"/>
                  <a:gd name="T65" fmla="*/ 26 h 125"/>
                  <a:gd name="T66" fmla="*/ 104 w 126"/>
                  <a:gd name="T67" fmla="*/ 22 h 125"/>
                  <a:gd name="T68" fmla="*/ 99 w 126"/>
                  <a:gd name="T69" fmla="*/ 17 h 125"/>
                  <a:gd name="T70" fmla="*/ 95 w 126"/>
                  <a:gd name="T71" fmla="*/ 14 h 125"/>
                  <a:gd name="T72" fmla="*/ 93 w 126"/>
                  <a:gd name="T73" fmla="*/ 11 h 125"/>
                  <a:gd name="T74" fmla="*/ 90 w 126"/>
                  <a:gd name="T75" fmla="*/ 7 h 125"/>
                  <a:gd name="T76" fmla="*/ 88 w 126"/>
                  <a:gd name="T77" fmla="*/ 4 h 125"/>
                  <a:gd name="T78" fmla="*/ 79 w 126"/>
                  <a:gd name="T79" fmla="*/ 1 h 125"/>
                  <a:gd name="T80" fmla="*/ 75 w 126"/>
                  <a:gd name="T81" fmla="*/ 0 h 125"/>
                  <a:gd name="T82" fmla="*/ 65 w 126"/>
                  <a:gd name="T83" fmla="*/ 1 h 125"/>
                  <a:gd name="T84" fmla="*/ 59 w 126"/>
                  <a:gd name="T85" fmla="*/ 5 h 125"/>
                  <a:gd name="T86" fmla="*/ 51 w 126"/>
                  <a:gd name="T87" fmla="*/ 10 h 125"/>
                  <a:gd name="T88" fmla="*/ 44 w 126"/>
                  <a:gd name="T89" fmla="*/ 14 h 125"/>
                  <a:gd name="T90" fmla="*/ 33 w 126"/>
                  <a:gd name="T91" fmla="*/ 25 h 125"/>
                  <a:gd name="T92" fmla="*/ 20 w 126"/>
                  <a:gd name="T93" fmla="*/ 37 h 125"/>
                  <a:gd name="T94" fmla="*/ 8 w 126"/>
                  <a:gd name="T95" fmla="*/ 46 h 125"/>
                  <a:gd name="T96" fmla="*/ 4 w 126"/>
                  <a:gd name="T97" fmla="*/ 53 h 125"/>
                  <a:gd name="T98" fmla="*/ 2 w 126"/>
                  <a:gd name="T99" fmla="*/ 61 h 125"/>
                  <a:gd name="T100" fmla="*/ 1 w 126"/>
                  <a:gd name="T101" fmla="*/ 78 h 125"/>
                  <a:gd name="T102" fmla="*/ 1 w 126"/>
                  <a:gd name="T103" fmla="*/ 8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6" h="125">
                    <a:moveTo>
                      <a:pt x="1" y="87"/>
                    </a:moveTo>
                    <a:cubicBezTo>
                      <a:pt x="0" y="90"/>
                      <a:pt x="0" y="92"/>
                      <a:pt x="1" y="94"/>
                    </a:cubicBezTo>
                    <a:cubicBezTo>
                      <a:pt x="3" y="100"/>
                      <a:pt x="6" y="104"/>
                      <a:pt x="11" y="108"/>
                    </a:cubicBezTo>
                    <a:cubicBezTo>
                      <a:pt x="13" y="110"/>
                      <a:pt x="16" y="112"/>
                      <a:pt x="18" y="115"/>
                    </a:cubicBezTo>
                    <a:cubicBezTo>
                      <a:pt x="20" y="116"/>
                      <a:pt x="21" y="119"/>
                      <a:pt x="23" y="120"/>
                    </a:cubicBezTo>
                    <a:cubicBezTo>
                      <a:pt x="25" y="121"/>
                      <a:pt x="28" y="122"/>
                      <a:pt x="30" y="122"/>
                    </a:cubicBezTo>
                    <a:cubicBezTo>
                      <a:pt x="33" y="122"/>
                      <a:pt x="35" y="124"/>
                      <a:pt x="38" y="123"/>
                    </a:cubicBezTo>
                    <a:cubicBezTo>
                      <a:pt x="40" y="123"/>
                      <a:pt x="42" y="122"/>
                      <a:pt x="43" y="122"/>
                    </a:cubicBezTo>
                    <a:cubicBezTo>
                      <a:pt x="45" y="122"/>
                      <a:pt x="46" y="123"/>
                      <a:pt x="48" y="123"/>
                    </a:cubicBezTo>
                    <a:cubicBezTo>
                      <a:pt x="57" y="123"/>
                      <a:pt x="57" y="123"/>
                      <a:pt x="57" y="123"/>
                    </a:cubicBezTo>
                    <a:cubicBezTo>
                      <a:pt x="63" y="123"/>
                      <a:pt x="69" y="125"/>
                      <a:pt x="76" y="124"/>
                    </a:cubicBezTo>
                    <a:cubicBezTo>
                      <a:pt x="77" y="124"/>
                      <a:pt x="79" y="124"/>
                      <a:pt x="80" y="123"/>
                    </a:cubicBezTo>
                    <a:cubicBezTo>
                      <a:pt x="81" y="122"/>
                      <a:pt x="83" y="121"/>
                      <a:pt x="84" y="121"/>
                    </a:cubicBezTo>
                    <a:cubicBezTo>
                      <a:pt x="87" y="119"/>
                      <a:pt x="90" y="119"/>
                      <a:pt x="93" y="119"/>
                    </a:cubicBezTo>
                    <a:cubicBezTo>
                      <a:pt x="96" y="119"/>
                      <a:pt x="100" y="119"/>
                      <a:pt x="103" y="119"/>
                    </a:cubicBezTo>
                    <a:cubicBezTo>
                      <a:pt x="106" y="119"/>
                      <a:pt x="109" y="119"/>
                      <a:pt x="112" y="118"/>
                    </a:cubicBezTo>
                    <a:cubicBezTo>
                      <a:pt x="115" y="118"/>
                      <a:pt x="118" y="117"/>
                      <a:pt x="120" y="116"/>
                    </a:cubicBezTo>
                    <a:cubicBezTo>
                      <a:pt x="122" y="114"/>
                      <a:pt x="124" y="113"/>
                      <a:pt x="125" y="110"/>
                    </a:cubicBezTo>
                    <a:cubicBezTo>
                      <a:pt x="126" y="108"/>
                      <a:pt x="126" y="105"/>
                      <a:pt x="126" y="102"/>
                    </a:cubicBezTo>
                    <a:cubicBezTo>
                      <a:pt x="126" y="99"/>
                      <a:pt x="125" y="96"/>
                      <a:pt x="124" y="93"/>
                    </a:cubicBezTo>
                    <a:cubicBezTo>
                      <a:pt x="123" y="90"/>
                      <a:pt x="120" y="88"/>
                      <a:pt x="120" y="85"/>
                    </a:cubicBezTo>
                    <a:cubicBezTo>
                      <a:pt x="120" y="81"/>
                      <a:pt x="121" y="79"/>
                      <a:pt x="123" y="76"/>
                    </a:cubicBezTo>
                    <a:cubicBezTo>
                      <a:pt x="124" y="75"/>
                      <a:pt x="124" y="73"/>
                      <a:pt x="124" y="72"/>
                    </a:cubicBezTo>
                    <a:cubicBezTo>
                      <a:pt x="125" y="71"/>
                      <a:pt x="124" y="69"/>
                      <a:pt x="124" y="68"/>
                    </a:cubicBezTo>
                    <a:cubicBezTo>
                      <a:pt x="124" y="66"/>
                      <a:pt x="124" y="65"/>
                      <a:pt x="124" y="63"/>
                    </a:cubicBezTo>
                    <a:cubicBezTo>
                      <a:pt x="124" y="62"/>
                      <a:pt x="125" y="61"/>
                      <a:pt x="124" y="59"/>
                    </a:cubicBezTo>
                    <a:cubicBezTo>
                      <a:pt x="124" y="56"/>
                      <a:pt x="123" y="53"/>
                      <a:pt x="121" y="51"/>
                    </a:cubicBezTo>
                    <a:cubicBezTo>
                      <a:pt x="119" y="49"/>
                      <a:pt x="117" y="47"/>
                      <a:pt x="115" y="45"/>
                    </a:cubicBezTo>
                    <a:cubicBezTo>
                      <a:pt x="114" y="44"/>
                      <a:pt x="113" y="43"/>
                      <a:pt x="112" y="42"/>
                    </a:cubicBezTo>
                    <a:cubicBezTo>
                      <a:pt x="110" y="40"/>
                      <a:pt x="110" y="39"/>
                      <a:pt x="110" y="37"/>
                    </a:cubicBezTo>
                    <a:cubicBezTo>
                      <a:pt x="109" y="36"/>
                      <a:pt x="109" y="35"/>
                      <a:pt x="108" y="34"/>
                    </a:cubicBezTo>
                    <a:cubicBezTo>
                      <a:pt x="108" y="33"/>
                      <a:pt x="107" y="32"/>
                      <a:pt x="106" y="30"/>
                    </a:cubicBezTo>
                    <a:cubicBezTo>
                      <a:pt x="106" y="29"/>
                      <a:pt x="106" y="27"/>
                      <a:pt x="106" y="26"/>
                    </a:cubicBezTo>
                    <a:cubicBezTo>
                      <a:pt x="106" y="24"/>
                      <a:pt x="105" y="23"/>
                      <a:pt x="104" y="22"/>
                    </a:cubicBezTo>
                    <a:cubicBezTo>
                      <a:pt x="103" y="20"/>
                      <a:pt x="101" y="18"/>
                      <a:pt x="99" y="17"/>
                    </a:cubicBezTo>
                    <a:cubicBezTo>
                      <a:pt x="98" y="16"/>
                      <a:pt x="97" y="15"/>
                      <a:pt x="95" y="14"/>
                    </a:cubicBezTo>
                    <a:cubicBezTo>
                      <a:pt x="94" y="13"/>
                      <a:pt x="94" y="12"/>
                      <a:pt x="93" y="11"/>
                    </a:cubicBezTo>
                    <a:cubicBezTo>
                      <a:pt x="92" y="9"/>
                      <a:pt x="91" y="8"/>
                      <a:pt x="90" y="7"/>
                    </a:cubicBezTo>
                    <a:cubicBezTo>
                      <a:pt x="89" y="6"/>
                      <a:pt x="89" y="5"/>
                      <a:pt x="88" y="4"/>
                    </a:cubicBezTo>
                    <a:cubicBezTo>
                      <a:pt x="85" y="3"/>
                      <a:pt x="82" y="2"/>
                      <a:pt x="79" y="1"/>
                    </a:cubicBezTo>
                    <a:cubicBezTo>
                      <a:pt x="78" y="1"/>
                      <a:pt x="76" y="1"/>
                      <a:pt x="75" y="0"/>
                    </a:cubicBezTo>
                    <a:cubicBezTo>
                      <a:pt x="75" y="0"/>
                      <a:pt x="67" y="0"/>
                      <a:pt x="65" y="1"/>
                    </a:cubicBezTo>
                    <a:cubicBezTo>
                      <a:pt x="63" y="2"/>
                      <a:pt x="61" y="4"/>
                      <a:pt x="59" y="5"/>
                    </a:cubicBezTo>
                    <a:cubicBezTo>
                      <a:pt x="56" y="7"/>
                      <a:pt x="54" y="9"/>
                      <a:pt x="51" y="10"/>
                    </a:cubicBezTo>
                    <a:cubicBezTo>
                      <a:pt x="49" y="11"/>
                      <a:pt x="46" y="12"/>
                      <a:pt x="44" y="14"/>
                    </a:cubicBezTo>
                    <a:cubicBezTo>
                      <a:pt x="40" y="17"/>
                      <a:pt x="36" y="21"/>
                      <a:pt x="33" y="25"/>
                    </a:cubicBezTo>
                    <a:cubicBezTo>
                      <a:pt x="30" y="30"/>
                      <a:pt x="25" y="33"/>
                      <a:pt x="20" y="37"/>
                    </a:cubicBezTo>
                    <a:cubicBezTo>
                      <a:pt x="16" y="40"/>
                      <a:pt x="11" y="42"/>
                      <a:pt x="8" y="46"/>
                    </a:cubicBezTo>
                    <a:cubicBezTo>
                      <a:pt x="6" y="48"/>
                      <a:pt x="5" y="51"/>
                      <a:pt x="4" y="53"/>
                    </a:cubicBezTo>
                    <a:cubicBezTo>
                      <a:pt x="3" y="56"/>
                      <a:pt x="2" y="59"/>
                      <a:pt x="2" y="61"/>
                    </a:cubicBezTo>
                    <a:cubicBezTo>
                      <a:pt x="0" y="67"/>
                      <a:pt x="1" y="73"/>
                      <a:pt x="1" y="78"/>
                    </a:cubicBezTo>
                    <a:cubicBezTo>
                      <a:pt x="2" y="81"/>
                      <a:pt x="2" y="85"/>
                      <a:pt x="1" y="8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03" name="Freeform 342">
                <a:extLst>
                  <a:ext uri="{FF2B5EF4-FFF2-40B4-BE49-F238E27FC236}">
                    <a16:creationId xmlns:a16="http://schemas.microsoft.com/office/drawing/2014/main" id="{04678771-A7C9-4EA7-8DFA-BF4A9D37CFAD}"/>
                  </a:ext>
                </a:extLst>
              </p:cNvPr>
              <p:cNvSpPr>
                <a:spLocks/>
              </p:cNvSpPr>
              <p:nvPr/>
            </p:nvSpPr>
            <p:spPr bwMode="auto">
              <a:xfrm>
                <a:off x="8408988" y="2363788"/>
                <a:ext cx="47625" cy="166688"/>
              </a:xfrm>
              <a:custGeom>
                <a:avLst/>
                <a:gdLst>
                  <a:gd name="T0" fmla="*/ 12 w 12"/>
                  <a:gd name="T1" fmla="*/ 37 h 42"/>
                  <a:gd name="T2" fmla="*/ 11 w 12"/>
                  <a:gd name="T3" fmla="*/ 32 h 42"/>
                  <a:gd name="T4" fmla="*/ 11 w 12"/>
                  <a:gd name="T5" fmla="*/ 23 h 42"/>
                  <a:gd name="T6" fmla="*/ 11 w 12"/>
                  <a:gd name="T7" fmla="*/ 18 h 42"/>
                  <a:gd name="T8" fmla="*/ 11 w 12"/>
                  <a:gd name="T9" fmla="*/ 14 h 42"/>
                  <a:gd name="T10" fmla="*/ 11 w 12"/>
                  <a:gd name="T11" fmla="*/ 4 h 42"/>
                  <a:gd name="T12" fmla="*/ 11 w 12"/>
                  <a:gd name="T13" fmla="*/ 4 h 42"/>
                  <a:gd name="T14" fmla="*/ 11 w 12"/>
                  <a:gd name="T15" fmla="*/ 3 h 42"/>
                  <a:gd name="T16" fmla="*/ 9 w 12"/>
                  <a:gd name="T17" fmla="*/ 2 h 42"/>
                  <a:gd name="T18" fmla="*/ 7 w 12"/>
                  <a:gd name="T19" fmla="*/ 1 h 42"/>
                  <a:gd name="T20" fmla="*/ 5 w 12"/>
                  <a:gd name="T21" fmla="*/ 1 h 42"/>
                  <a:gd name="T22" fmla="*/ 3 w 12"/>
                  <a:gd name="T23" fmla="*/ 1 h 42"/>
                  <a:gd name="T24" fmla="*/ 2 w 12"/>
                  <a:gd name="T25" fmla="*/ 3 h 42"/>
                  <a:gd name="T26" fmla="*/ 2 w 12"/>
                  <a:gd name="T27" fmla="*/ 15 h 42"/>
                  <a:gd name="T28" fmla="*/ 2 w 12"/>
                  <a:gd name="T29" fmla="*/ 21 h 42"/>
                  <a:gd name="T30" fmla="*/ 1 w 12"/>
                  <a:gd name="T31" fmla="*/ 27 h 42"/>
                  <a:gd name="T32" fmla="*/ 1 w 12"/>
                  <a:gd name="T33" fmla="*/ 33 h 42"/>
                  <a:gd name="T34" fmla="*/ 1 w 12"/>
                  <a:gd name="T35" fmla="*/ 38 h 42"/>
                  <a:gd name="T36" fmla="*/ 1 w 12"/>
                  <a:gd name="T37" fmla="*/ 41 h 42"/>
                  <a:gd name="T38" fmla="*/ 3 w 12"/>
                  <a:gd name="T39" fmla="*/ 42 h 42"/>
                  <a:gd name="T40" fmla="*/ 5 w 12"/>
                  <a:gd name="T41" fmla="*/ 42 h 42"/>
                  <a:gd name="T42" fmla="*/ 7 w 12"/>
                  <a:gd name="T43" fmla="*/ 42 h 42"/>
                  <a:gd name="T44" fmla="*/ 10 w 12"/>
                  <a:gd name="T45" fmla="*/ 42 h 42"/>
                  <a:gd name="T46" fmla="*/ 11 w 12"/>
                  <a:gd name="T47" fmla="*/ 42 h 42"/>
                  <a:gd name="T48" fmla="*/ 12 w 12"/>
                  <a:gd name="T49" fmla="*/ 42 h 42"/>
                  <a:gd name="T50" fmla="*/ 12 w 12"/>
                  <a:gd name="T51" fmla="*/ 41 h 42"/>
                  <a:gd name="T52" fmla="*/ 12 w 12"/>
                  <a:gd name="T53" fmla="*/ 3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 h="42">
                    <a:moveTo>
                      <a:pt x="12" y="37"/>
                    </a:moveTo>
                    <a:cubicBezTo>
                      <a:pt x="11" y="36"/>
                      <a:pt x="11" y="34"/>
                      <a:pt x="11" y="32"/>
                    </a:cubicBezTo>
                    <a:cubicBezTo>
                      <a:pt x="11" y="29"/>
                      <a:pt x="11" y="26"/>
                      <a:pt x="11" y="23"/>
                    </a:cubicBezTo>
                    <a:cubicBezTo>
                      <a:pt x="11" y="21"/>
                      <a:pt x="11" y="20"/>
                      <a:pt x="11" y="18"/>
                    </a:cubicBezTo>
                    <a:cubicBezTo>
                      <a:pt x="11" y="17"/>
                      <a:pt x="11" y="15"/>
                      <a:pt x="11" y="14"/>
                    </a:cubicBezTo>
                    <a:cubicBezTo>
                      <a:pt x="11" y="10"/>
                      <a:pt x="11" y="7"/>
                      <a:pt x="11" y="4"/>
                    </a:cubicBezTo>
                    <a:cubicBezTo>
                      <a:pt x="11" y="4"/>
                      <a:pt x="11" y="4"/>
                      <a:pt x="11" y="4"/>
                    </a:cubicBezTo>
                    <a:cubicBezTo>
                      <a:pt x="11" y="3"/>
                      <a:pt x="11" y="3"/>
                      <a:pt x="11" y="3"/>
                    </a:cubicBezTo>
                    <a:cubicBezTo>
                      <a:pt x="10" y="2"/>
                      <a:pt x="10" y="2"/>
                      <a:pt x="9" y="2"/>
                    </a:cubicBezTo>
                    <a:cubicBezTo>
                      <a:pt x="8" y="2"/>
                      <a:pt x="8" y="1"/>
                      <a:pt x="7" y="1"/>
                    </a:cubicBezTo>
                    <a:cubicBezTo>
                      <a:pt x="6" y="0"/>
                      <a:pt x="5" y="1"/>
                      <a:pt x="5" y="1"/>
                    </a:cubicBezTo>
                    <a:cubicBezTo>
                      <a:pt x="4" y="1"/>
                      <a:pt x="3" y="1"/>
                      <a:pt x="3" y="1"/>
                    </a:cubicBezTo>
                    <a:cubicBezTo>
                      <a:pt x="2" y="1"/>
                      <a:pt x="2" y="2"/>
                      <a:pt x="2" y="3"/>
                    </a:cubicBezTo>
                    <a:cubicBezTo>
                      <a:pt x="2" y="7"/>
                      <a:pt x="2" y="11"/>
                      <a:pt x="2" y="15"/>
                    </a:cubicBezTo>
                    <a:cubicBezTo>
                      <a:pt x="2" y="17"/>
                      <a:pt x="2" y="19"/>
                      <a:pt x="2" y="21"/>
                    </a:cubicBezTo>
                    <a:cubicBezTo>
                      <a:pt x="1" y="23"/>
                      <a:pt x="1" y="25"/>
                      <a:pt x="1" y="27"/>
                    </a:cubicBezTo>
                    <a:cubicBezTo>
                      <a:pt x="1" y="29"/>
                      <a:pt x="1" y="31"/>
                      <a:pt x="1" y="33"/>
                    </a:cubicBezTo>
                    <a:cubicBezTo>
                      <a:pt x="1" y="35"/>
                      <a:pt x="1" y="36"/>
                      <a:pt x="1" y="38"/>
                    </a:cubicBezTo>
                    <a:cubicBezTo>
                      <a:pt x="0" y="39"/>
                      <a:pt x="0" y="40"/>
                      <a:pt x="1" y="41"/>
                    </a:cubicBezTo>
                    <a:cubicBezTo>
                      <a:pt x="1" y="41"/>
                      <a:pt x="2" y="41"/>
                      <a:pt x="3" y="42"/>
                    </a:cubicBezTo>
                    <a:cubicBezTo>
                      <a:pt x="3" y="42"/>
                      <a:pt x="4" y="42"/>
                      <a:pt x="5" y="42"/>
                    </a:cubicBezTo>
                    <a:cubicBezTo>
                      <a:pt x="6" y="42"/>
                      <a:pt x="7" y="42"/>
                      <a:pt x="7" y="42"/>
                    </a:cubicBezTo>
                    <a:cubicBezTo>
                      <a:pt x="8" y="42"/>
                      <a:pt x="9" y="42"/>
                      <a:pt x="10" y="42"/>
                    </a:cubicBezTo>
                    <a:cubicBezTo>
                      <a:pt x="10" y="42"/>
                      <a:pt x="11" y="42"/>
                      <a:pt x="11" y="42"/>
                    </a:cubicBezTo>
                    <a:cubicBezTo>
                      <a:pt x="11" y="42"/>
                      <a:pt x="12" y="42"/>
                      <a:pt x="12" y="42"/>
                    </a:cubicBezTo>
                    <a:cubicBezTo>
                      <a:pt x="12" y="42"/>
                      <a:pt x="12" y="41"/>
                      <a:pt x="12" y="41"/>
                    </a:cubicBezTo>
                    <a:cubicBezTo>
                      <a:pt x="12" y="40"/>
                      <a:pt x="12" y="38"/>
                      <a:pt x="12" y="3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04" name="Freeform 343">
                <a:extLst>
                  <a:ext uri="{FF2B5EF4-FFF2-40B4-BE49-F238E27FC236}">
                    <a16:creationId xmlns:a16="http://schemas.microsoft.com/office/drawing/2014/main" id="{D8F8C83D-DFF0-42E2-9F46-32A7C399DF8F}"/>
                  </a:ext>
                </a:extLst>
              </p:cNvPr>
              <p:cNvSpPr>
                <a:spLocks/>
              </p:cNvSpPr>
              <p:nvPr/>
            </p:nvSpPr>
            <p:spPr bwMode="auto">
              <a:xfrm>
                <a:off x="8408988" y="2363788"/>
                <a:ext cx="47625" cy="166688"/>
              </a:xfrm>
              <a:custGeom>
                <a:avLst/>
                <a:gdLst>
                  <a:gd name="T0" fmla="*/ 12 w 12"/>
                  <a:gd name="T1" fmla="*/ 37 h 42"/>
                  <a:gd name="T2" fmla="*/ 11 w 12"/>
                  <a:gd name="T3" fmla="*/ 32 h 42"/>
                  <a:gd name="T4" fmla="*/ 11 w 12"/>
                  <a:gd name="T5" fmla="*/ 23 h 42"/>
                  <a:gd name="T6" fmla="*/ 11 w 12"/>
                  <a:gd name="T7" fmla="*/ 18 h 42"/>
                  <a:gd name="T8" fmla="*/ 11 w 12"/>
                  <a:gd name="T9" fmla="*/ 14 h 42"/>
                  <a:gd name="T10" fmla="*/ 11 w 12"/>
                  <a:gd name="T11" fmla="*/ 4 h 42"/>
                  <a:gd name="T12" fmla="*/ 11 w 12"/>
                  <a:gd name="T13" fmla="*/ 4 h 42"/>
                  <a:gd name="T14" fmla="*/ 11 w 12"/>
                  <a:gd name="T15" fmla="*/ 3 h 42"/>
                  <a:gd name="T16" fmla="*/ 9 w 12"/>
                  <a:gd name="T17" fmla="*/ 2 h 42"/>
                  <a:gd name="T18" fmla="*/ 7 w 12"/>
                  <a:gd name="T19" fmla="*/ 1 h 42"/>
                  <a:gd name="T20" fmla="*/ 5 w 12"/>
                  <a:gd name="T21" fmla="*/ 1 h 42"/>
                  <a:gd name="T22" fmla="*/ 3 w 12"/>
                  <a:gd name="T23" fmla="*/ 1 h 42"/>
                  <a:gd name="T24" fmla="*/ 2 w 12"/>
                  <a:gd name="T25" fmla="*/ 3 h 42"/>
                  <a:gd name="T26" fmla="*/ 2 w 12"/>
                  <a:gd name="T27" fmla="*/ 15 h 42"/>
                  <a:gd name="T28" fmla="*/ 2 w 12"/>
                  <a:gd name="T29" fmla="*/ 21 h 42"/>
                  <a:gd name="T30" fmla="*/ 1 w 12"/>
                  <a:gd name="T31" fmla="*/ 27 h 42"/>
                  <a:gd name="T32" fmla="*/ 1 w 12"/>
                  <a:gd name="T33" fmla="*/ 33 h 42"/>
                  <a:gd name="T34" fmla="*/ 1 w 12"/>
                  <a:gd name="T35" fmla="*/ 38 h 42"/>
                  <a:gd name="T36" fmla="*/ 1 w 12"/>
                  <a:gd name="T37" fmla="*/ 41 h 42"/>
                  <a:gd name="T38" fmla="*/ 3 w 12"/>
                  <a:gd name="T39" fmla="*/ 42 h 42"/>
                  <a:gd name="T40" fmla="*/ 5 w 12"/>
                  <a:gd name="T41" fmla="*/ 42 h 42"/>
                  <a:gd name="T42" fmla="*/ 7 w 12"/>
                  <a:gd name="T43" fmla="*/ 42 h 42"/>
                  <a:gd name="T44" fmla="*/ 10 w 12"/>
                  <a:gd name="T45" fmla="*/ 42 h 42"/>
                  <a:gd name="T46" fmla="*/ 11 w 12"/>
                  <a:gd name="T47" fmla="*/ 42 h 42"/>
                  <a:gd name="T48" fmla="*/ 12 w 12"/>
                  <a:gd name="T49" fmla="*/ 42 h 42"/>
                  <a:gd name="T50" fmla="*/ 12 w 12"/>
                  <a:gd name="T51" fmla="*/ 41 h 42"/>
                  <a:gd name="T52" fmla="*/ 12 w 12"/>
                  <a:gd name="T53" fmla="*/ 3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 h="42">
                    <a:moveTo>
                      <a:pt x="12" y="37"/>
                    </a:moveTo>
                    <a:cubicBezTo>
                      <a:pt x="11" y="36"/>
                      <a:pt x="11" y="34"/>
                      <a:pt x="11" y="32"/>
                    </a:cubicBezTo>
                    <a:cubicBezTo>
                      <a:pt x="11" y="29"/>
                      <a:pt x="11" y="26"/>
                      <a:pt x="11" y="23"/>
                    </a:cubicBezTo>
                    <a:cubicBezTo>
                      <a:pt x="11" y="21"/>
                      <a:pt x="11" y="20"/>
                      <a:pt x="11" y="18"/>
                    </a:cubicBezTo>
                    <a:cubicBezTo>
                      <a:pt x="11" y="17"/>
                      <a:pt x="11" y="15"/>
                      <a:pt x="11" y="14"/>
                    </a:cubicBezTo>
                    <a:cubicBezTo>
                      <a:pt x="11" y="10"/>
                      <a:pt x="11" y="7"/>
                      <a:pt x="11" y="4"/>
                    </a:cubicBezTo>
                    <a:cubicBezTo>
                      <a:pt x="11" y="4"/>
                      <a:pt x="11" y="4"/>
                      <a:pt x="11" y="4"/>
                    </a:cubicBezTo>
                    <a:cubicBezTo>
                      <a:pt x="11" y="3"/>
                      <a:pt x="11" y="3"/>
                      <a:pt x="11" y="3"/>
                    </a:cubicBezTo>
                    <a:cubicBezTo>
                      <a:pt x="10" y="2"/>
                      <a:pt x="10" y="2"/>
                      <a:pt x="9" y="2"/>
                    </a:cubicBezTo>
                    <a:cubicBezTo>
                      <a:pt x="8" y="2"/>
                      <a:pt x="8" y="1"/>
                      <a:pt x="7" y="1"/>
                    </a:cubicBezTo>
                    <a:cubicBezTo>
                      <a:pt x="6" y="0"/>
                      <a:pt x="5" y="1"/>
                      <a:pt x="5" y="1"/>
                    </a:cubicBezTo>
                    <a:cubicBezTo>
                      <a:pt x="4" y="1"/>
                      <a:pt x="3" y="1"/>
                      <a:pt x="3" y="1"/>
                    </a:cubicBezTo>
                    <a:cubicBezTo>
                      <a:pt x="2" y="1"/>
                      <a:pt x="2" y="2"/>
                      <a:pt x="2" y="3"/>
                    </a:cubicBezTo>
                    <a:cubicBezTo>
                      <a:pt x="2" y="7"/>
                      <a:pt x="2" y="11"/>
                      <a:pt x="2" y="15"/>
                    </a:cubicBezTo>
                    <a:cubicBezTo>
                      <a:pt x="2" y="17"/>
                      <a:pt x="2" y="19"/>
                      <a:pt x="2" y="21"/>
                    </a:cubicBezTo>
                    <a:cubicBezTo>
                      <a:pt x="1" y="23"/>
                      <a:pt x="1" y="25"/>
                      <a:pt x="1" y="27"/>
                    </a:cubicBezTo>
                    <a:cubicBezTo>
                      <a:pt x="1" y="29"/>
                      <a:pt x="1" y="31"/>
                      <a:pt x="1" y="33"/>
                    </a:cubicBezTo>
                    <a:cubicBezTo>
                      <a:pt x="1" y="35"/>
                      <a:pt x="1" y="36"/>
                      <a:pt x="1" y="38"/>
                    </a:cubicBezTo>
                    <a:cubicBezTo>
                      <a:pt x="0" y="39"/>
                      <a:pt x="0" y="40"/>
                      <a:pt x="1" y="41"/>
                    </a:cubicBezTo>
                    <a:cubicBezTo>
                      <a:pt x="1" y="41"/>
                      <a:pt x="2" y="41"/>
                      <a:pt x="3" y="42"/>
                    </a:cubicBezTo>
                    <a:cubicBezTo>
                      <a:pt x="3" y="42"/>
                      <a:pt x="4" y="42"/>
                      <a:pt x="5" y="42"/>
                    </a:cubicBezTo>
                    <a:cubicBezTo>
                      <a:pt x="6" y="42"/>
                      <a:pt x="7" y="42"/>
                      <a:pt x="7" y="42"/>
                    </a:cubicBezTo>
                    <a:cubicBezTo>
                      <a:pt x="8" y="42"/>
                      <a:pt x="9" y="42"/>
                      <a:pt x="10" y="42"/>
                    </a:cubicBezTo>
                    <a:cubicBezTo>
                      <a:pt x="10" y="42"/>
                      <a:pt x="11" y="42"/>
                      <a:pt x="11" y="42"/>
                    </a:cubicBezTo>
                    <a:cubicBezTo>
                      <a:pt x="11" y="42"/>
                      <a:pt x="12" y="42"/>
                      <a:pt x="12" y="42"/>
                    </a:cubicBezTo>
                    <a:cubicBezTo>
                      <a:pt x="12" y="42"/>
                      <a:pt x="12" y="41"/>
                      <a:pt x="12" y="41"/>
                    </a:cubicBezTo>
                    <a:cubicBezTo>
                      <a:pt x="12" y="40"/>
                      <a:pt x="12" y="38"/>
                      <a:pt x="12" y="3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05" name="Freeform 344">
                <a:extLst>
                  <a:ext uri="{FF2B5EF4-FFF2-40B4-BE49-F238E27FC236}">
                    <a16:creationId xmlns:a16="http://schemas.microsoft.com/office/drawing/2014/main" id="{1B962D25-15B3-482A-9252-0F2E074DB59E}"/>
                  </a:ext>
                </a:extLst>
              </p:cNvPr>
              <p:cNvSpPr>
                <a:spLocks/>
              </p:cNvSpPr>
              <p:nvPr/>
            </p:nvSpPr>
            <p:spPr bwMode="auto">
              <a:xfrm>
                <a:off x="8337551" y="1668463"/>
                <a:ext cx="195263" cy="738188"/>
              </a:xfrm>
              <a:custGeom>
                <a:avLst/>
                <a:gdLst>
                  <a:gd name="T0" fmla="*/ 0 w 49"/>
                  <a:gd name="T1" fmla="*/ 130 h 186"/>
                  <a:gd name="T2" fmla="*/ 0 w 49"/>
                  <a:gd name="T3" fmla="*/ 140 h 186"/>
                  <a:gd name="T4" fmla="*/ 4 w 49"/>
                  <a:gd name="T5" fmla="*/ 160 h 186"/>
                  <a:gd name="T6" fmla="*/ 7 w 49"/>
                  <a:gd name="T7" fmla="*/ 170 h 186"/>
                  <a:gd name="T8" fmla="*/ 12 w 49"/>
                  <a:gd name="T9" fmla="*/ 182 h 186"/>
                  <a:gd name="T10" fmla="*/ 29 w 49"/>
                  <a:gd name="T11" fmla="*/ 185 h 186"/>
                  <a:gd name="T12" fmla="*/ 43 w 49"/>
                  <a:gd name="T13" fmla="*/ 176 h 186"/>
                  <a:gd name="T14" fmla="*/ 49 w 49"/>
                  <a:gd name="T15" fmla="*/ 164 h 186"/>
                  <a:gd name="T16" fmla="*/ 49 w 49"/>
                  <a:gd name="T17" fmla="*/ 152 h 186"/>
                  <a:gd name="T18" fmla="*/ 48 w 49"/>
                  <a:gd name="T19" fmla="*/ 139 h 186"/>
                  <a:gd name="T20" fmla="*/ 47 w 49"/>
                  <a:gd name="T21" fmla="*/ 126 h 186"/>
                  <a:gd name="T22" fmla="*/ 48 w 49"/>
                  <a:gd name="T23" fmla="*/ 113 h 186"/>
                  <a:gd name="T24" fmla="*/ 48 w 49"/>
                  <a:gd name="T25" fmla="*/ 94 h 186"/>
                  <a:gd name="T26" fmla="*/ 48 w 49"/>
                  <a:gd name="T27" fmla="*/ 88 h 186"/>
                  <a:gd name="T28" fmla="*/ 47 w 49"/>
                  <a:gd name="T29" fmla="*/ 76 h 186"/>
                  <a:gd name="T30" fmla="*/ 43 w 49"/>
                  <a:gd name="T31" fmla="*/ 55 h 186"/>
                  <a:gd name="T32" fmla="*/ 42 w 49"/>
                  <a:gd name="T33" fmla="*/ 50 h 186"/>
                  <a:gd name="T34" fmla="*/ 40 w 49"/>
                  <a:gd name="T35" fmla="*/ 33 h 186"/>
                  <a:gd name="T36" fmla="*/ 38 w 49"/>
                  <a:gd name="T37" fmla="*/ 25 h 186"/>
                  <a:gd name="T38" fmla="*/ 34 w 49"/>
                  <a:gd name="T39" fmla="*/ 6 h 186"/>
                  <a:gd name="T40" fmla="*/ 31 w 49"/>
                  <a:gd name="T41" fmla="*/ 2 h 186"/>
                  <a:gd name="T42" fmla="*/ 29 w 49"/>
                  <a:gd name="T43" fmla="*/ 0 h 186"/>
                  <a:gd name="T44" fmla="*/ 25 w 49"/>
                  <a:gd name="T45" fmla="*/ 2 h 186"/>
                  <a:gd name="T46" fmla="*/ 23 w 49"/>
                  <a:gd name="T47" fmla="*/ 8 h 186"/>
                  <a:gd name="T48" fmla="*/ 13 w 49"/>
                  <a:gd name="T49" fmla="*/ 37 h 186"/>
                  <a:gd name="T50" fmla="*/ 8 w 49"/>
                  <a:gd name="T51" fmla="*/ 55 h 186"/>
                  <a:gd name="T52" fmla="*/ 3 w 49"/>
                  <a:gd name="T53" fmla="*/ 68 h 186"/>
                  <a:gd name="T54" fmla="*/ 0 w 49"/>
                  <a:gd name="T55" fmla="*/ 13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 h="186">
                    <a:moveTo>
                      <a:pt x="0" y="130"/>
                    </a:moveTo>
                    <a:cubicBezTo>
                      <a:pt x="0" y="134"/>
                      <a:pt x="0" y="137"/>
                      <a:pt x="0" y="140"/>
                    </a:cubicBezTo>
                    <a:cubicBezTo>
                      <a:pt x="1" y="149"/>
                      <a:pt x="2" y="155"/>
                      <a:pt x="4" y="160"/>
                    </a:cubicBezTo>
                    <a:cubicBezTo>
                      <a:pt x="5" y="164"/>
                      <a:pt x="6" y="167"/>
                      <a:pt x="7" y="170"/>
                    </a:cubicBezTo>
                    <a:cubicBezTo>
                      <a:pt x="8" y="173"/>
                      <a:pt x="11" y="182"/>
                      <a:pt x="12" y="182"/>
                    </a:cubicBezTo>
                    <a:cubicBezTo>
                      <a:pt x="13" y="182"/>
                      <a:pt x="27" y="186"/>
                      <a:pt x="29" y="185"/>
                    </a:cubicBezTo>
                    <a:cubicBezTo>
                      <a:pt x="30" y="185"/>
                      <a:pt x="42" y="177"/>
                      <a:pt x="43" y="176"/>
                    </a:cubicBezTo>
                    <a:cubicBezTo>
                      <a:pt x="44" y="175"/>
                      <a:pt x="48" y="167"/>
                      <a:pt x="49" y="164"/>
                    </a:cubicBezTo>
                    <a:cubicBezTo>
                      <a:pt x="49" y="160"/>
                      <a:pt x="49" y="156"/>
                      <a:pt x="49" y="152"/>
                    </a:cubicBezTo>
                    <a:cubicBezTo>
                      <a:pt x="49" y="147"/>
                      <a:pt x="48" y="143"/>
                      <a:pt x="48" y="139"/>
                    </a:cubicBezTo>
                    <a:cubicBezTo>
                      <a:pt x="48" y="134"/>
                      <a:pt x="47" y="131"/>
                      <a:pt x="47" y="126"/>
                    </a:cubicBezTo>
                    <a:cubicBezTo>
                      <a:pt x="47" y="121"/>
                      <a:pt x="47" y="117"/>
                      <a:pt x="48" y="113"/>
                    </a:cubicBezTo>
                    <a:cubicBezTo>
                      <a:pt x="48" y="111"/>
                      <a:pt x="48" y="97"/>
                      <a:pt x="48" y="94"/>
                    </a:cubicBezTo>
                    <a:cubicBezTo>
                      <a:pt x="48" y="93"/>
                      <a:pt x="48" y="90"/>
                      <a:pt x="48" y="88"/>
                    </a:cubicBezTo>
                    <a:cubicBezTo>
                      <a:pt x="48" y="84"/>
                      <a:pt x="48" y="79"/>
                      <a:pt x="47" y="76"/>
                    </a:cubicBezTo>
                    <a:cubicBezTo>
                      <a:pt x="46" y="72"/>
                      <a:pt x="43" y="58"/>
                      <a:pt x="43" y="55"/>
                    </a:cubicBezTo>
                    <a:cubicBezTo>
                      <a:pt x="42" y="53"/>
                      <a:pt x="42" y="52"/>
                      <a:pt x="42" y="50"/>
                    </a:cubicBezTo>
                    <a:cubicBezTo>
                      <a:pt x="42" y="49"/>
                      <a:pt x="41" y="35"/>
                      <a:pt x="40" y="33"/>
                    </a:cubicBezTo>
                    <a:cubicBezTo>
                      <a:pt x="40" y="30"/>
                      <a:pt x="39" y="27"/>
                      <a:pt x="38" y="25"/>
                    </a:cubicBezTo>
                    <a:cubicBezTo>
                      <a:pt x="38" y="23"/>
                      <a:pt x="34" y="7"/>
                      <a:pt x="34" y="6"/>
                    </a:cubicBezTo>
                    <a:cubicBezTo>
                      <a:pt x="33" y="4"/>
                      <a:pt x="32" y="3"/>
                      <a:pt x="31" y="2"/>
                    </a:cubicBezTo>
                    <a:cubicBezTo>
                      <a:pt x="30" y="2"/>
                      <a:pt x="30" y="1"/>
                      <a:pt x="29" y="0"/>
                    </a:cubicBezTo>
                    <a:cubicBezTo>
                      <a:pt x="29" y="0"/>
                      <a:pt x="26" y="0"/>
                      <a:pt x="25" y="2"/>
                    </a:cubicBezTo>
                    <a:cubicBezTo>
                      <a:pt x="24" y="3"/>
                      <a:pt x="24" y="6"/>
                      <a:pt x="23" y="8"/>
                    </a:cubicBezTo>
                    <a:cubicBezTo>
                      <a:pt x="22" y="11"/>
                      <a:pt x="14" y="31"/>
                      <a:pt x="13" y="37"/>
                    </a:cubicBezTo>
                    <a:cubicBezTo>
                      <a:pt x="11" y="44"/>
                      <a:pt x="10" y="50"/>
                      <a:pt x="8" y="55"/>
                    </a:cubicBezTo>
                    <a:cubicBezTo>
                      <a:pt x="6" y="59"/>
                      <a:pt x="4" y="62"/>
                      <a:pt x="3" y="68"/>
                    </a:cubicBezTo>
                    <a:cubicBezTo>
                      <a:pt x="2" y="72"/>
                      <a:pt x="1" y="126"/>
                      <a:pt x="0" y="13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06" name="Freeform 345">
                <a:extLst>
                  <a:ext uri="{FF2B5EF4-FFF2-40B4-BE49-F238E27FC236}">
                    <a16:creationId xmlns:a16="http://schemas.microsoft.com/office/drawing/2014/main" id="{7BD11EE0-E94A-4C8C-A45D-0436D27D94FE}"/>
                  </a:ext>
                </a:extLst>
              </p:cNvPr>
              <p:cNvSpPr>
                <a:spLocks/>
              </p:cNvSpPr>
              <p:nvPr/>
            </p:nvSpPr>
            <p:spPr bwMode="auto">
              <a:xfrm>
                <a:off x="8337551" y="1668463"/>
                <a:ext cx="195263" cy="738188"/>
              </a:xfrm>
              <a:custGeom>
                <a:avLst/>
                <a:gdLst>
                  <a:gd name="T0" fmla="*/ 0 w 49"/>
                  <a:gd name="T1" fmla="*/ 130 h 186"/>
                  <a:gd name="T2" fmla="*/ 0 w 49"/>
                  <a:gd name="T3" fmla="*/ 140 h 186"/>
                  <a:gd name="T4" fmla="*/ 4 w 49"/>
                  <a:gd name="T5" fmla="*/ 160 h 186"/>
                  <a:gd name="T6" fmla="*/ 7 w 49"/>
                  <a:gd name="T7" fmla="*/ 170 h 186"/>
                  <a:gd name="T8" fmla="*/ 12 w 49"/>
                  <a:gd name="T9" fmla="*/ 182 h 186"/>
                  <a:gd name="T10" fmla="*/ 29 w 49"/>
                  <a:gd name="T11" fmla="*/ 185 h 186"/>
                  <a:gd name="T12" fmla="*/ 43 w 49"/>
                  <a:gd name="T13" fmla="*/ 176 h 186"/>
                  <a:gd name="T14" fmla="*/ 49 w 49"/>
                  <a:gd name="T15" fmla="*/ 164 h 186"/>
                  <a:gd name="T16" fmla="*/ 49 w 49"/>
                  <a:gd name="T17" fmla="*/ 152 h 186"/>
                  <a:gd name="T18" fmla="*/ 48 w 49"/>
                  <a:gd name="T19" fmla="*/ 139 h 186"/>
                  <a:gd name="T20" fmla="*/ 47 w 49"/>
                  <a:gd name="T21" fmla="*/ 126 h 186"/>
                  <a:gd name="T22" fmla="*/ 48 w 49"/>
                  <a:gd name="T23" fmla="*/ 113 h 186"/>
                  <a:gd name="T24" fmla="*/ 48 w 49"/>
                  <a:gd name="T25" fmla="*/ 94 h 186"/>
                  <a:gd name="T26" fmla="*/ 48 w 49"/>
                  <a:gd name="T27" fmla="*/ 88 h 186"/>
                  <a:gd name="T28" fmla="*/ 47 w 49"/>
                  <a:gd name="T29" fmla="*/ 76 h 186"/>
                  <a:gd name="T30" fmla="*/ 43 w 49"/>
                  <a:gd name="T31" fmla="*/ 55 h 186"/>
                  <a:gd name="T32" fmla="*/ 42 w 49"/>
                  <a:gd name="T33" fmla="*/ 50 h 186"/>
                  <a:gd name="T34" fmla="*/ 40 w 49"/>
                  <a:gd name="T35" fmla="*/ 33 h 186"/>
                  <a:gd name="T36" fmla="*/ 38 w 49"/>
                  <a:gd name="T37" fmla="*/ 25 h 186"/>
                  <a:gd name="T38" fmla="*/ 34 w 49"/>
                  <a:gd name="T39" fmla="*/ 6 h 186"/>
                  <a:gd name="T40" fmla="*/ 31 w 49"/>
                  <a:gd name="T41" fmla="*/ 2 h 186"/>
                  <a:gd name="T42" fmla="*/ 29 w 49"/>
                  <a:gd name="T43" fmla="*/ 0 h 186"/>
                  <a:gd name="T44" fmla="*/ 25 w 49"/>
                  <a:gd name="T45" fmla="*/ 2 h 186"/>
                  <a:gd name="T46" fmla="*/ 23 w 49"/>
                  <a:gd name="T47" fmla="*/ 8 h 186"/>
                  <a:gd name="T48" fmla="*/ 13 w 49"/>
                  <a:gd name="T49" fmla="*/ 37 h 186"/>
                  <a:gd name="T50" fmla="*/ 8 w 49"/>
                  <a:gd name="T51" fmla="*/ 55 h 186"/>
                  <a:gd name="T52" fmla="*/ 3 w 49"/>
                  <a:gd name="T53" fmla="*/ 68 h 186"/>
                  <a:gd name="T54" fmla="*/ 0 w 49"/>
                  <a:gd name="T55" fmla="*/ 13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 h="186">
                    <a:moveTo>
                      <a:pt x="0" y="130"/>
                    </a:moveTo>
                    <a:cubicBezTo>
                      <a:pt x="0" y="134"/>
                      <a:pt x="0" y="137"/>
                      <a:pt x="0" y="140"/>
                    </a:cubicBezTo>
                    <a:cubicBezTo>
                      <a:pt x="1" y="149"/>
                      <a:pt x="2" y="155"/>
                      <a:pt x="4" y="160"/>
                    </a:cubicBezTo>
                    <a:cubicBezTo>
                      <a:pt x="5" y="164"/>
                      <a:pt x="6" y="167"/>
                      <a:pt x="7" y="170"/>
                    </a:cubicBezTo>
                    <a:cubicBezTo>
                      <a:pt x="8" y="173"/>
                      <a:pt x="11" y="182"/>
                      <a:pt x="12" y="182"/>
                    </a:cubicBezTo>
                    <a:cubicBezTo>
                      <a:pt x="13" y="182"/>
                      <a:pt x="27" y="186"/>
                      <a:pt x="29" y="185"/>
                    </a:cubicBezTo>
                    <a:cubicBezTo>
                      <a:pt x="30" y="185"/>
                      <a:pt x="42" y="177"/>
                      <a:pt x="43" y="176"/>
                    </a:cubicBezTo>
                    <a:cubicBezTo>
                      <a:pt x="44" y="175"/>
                      <a:pt x="48" y="167"/>
                      <a:pt x="49" y="164"/>
                    </a:cubicBezTo>
                    <a:cubicBezTo>
                      <a:pt x="49" y="160"/>
                      <a:pt x="49" y="156"/>
                      <a:pt x="49" y="152"/>
                    </a:cubicBezTo>
                    <a:cubicBezTo>
                      <a:pt x="49" y="147"/>
                      <a:pt x="48" y="143"/>
                      <a:pt x="48" y="139"/>
                    </a:cubicBezTo>
                    <a:cubicBezTo>
                      <a:pt x="48" y="134"/>
                      <a:pt x="47" y="131"/>
                      <a:pt x="47" y="126"/>
                    </a:cubicBezTo>
                    <a:cubicBezTo>
                      <a:pt x="47" y="121"/>
                      <a:pt x="47" y="117"/>
                      <a:pt x="48" y="113"/>
                    </a:cubicBezTo>
                    <a:cubicBezTo>
                      <a:pt x="48" y="111"/>
                      <a:pt x="48" y="97"/>
                      <a:pt x="48" y="94"/>
                    </a:cubicBezTo>
                    <a:cubicBezTo>
                      <a:pt x="48" y="93"/>
                      <a:pt x="48" y="90"/>
                      <a:pt x="48" y="88"/>
                    </a:cubicBezTo>
                    <a:cubicBezTo>
                      <a:pt x="48" y="84"/>
                      <a:pt x="48" y="79"/>
                      <a:pt x="47" y="76"/>
                    </a:cubicBezTo>
                    <a:cubicBezTo>
                      <a:pt x="46" y="72"/>
                      <a:pt x="43" y="58"/>
                      <a:pt x="43" y="55"/>
                    </a:cubicBezTo>
                    <a:cubicBezTo>
                      <a:pt x="42" y="53"/>
                      <a:pt x="42" y="52"/>
                      <a:pt x="42" y="50"/>
                    </a:cubicBezTo>
                    <a:cubicBezTo>
                      <a:pt x="42" y="49"/>
                      <a:pt x="41" y="35"/>
                      <a:pt x="40" y="33"/>
                    </a:cubicBezTo>
                    <a:cubicBezTo>
                      <a:pt x="40" y="30"/>
                      <a:pt x="39" y="27"/>
                      <a:pt x="38" y="25"/>
                    </a:cubicBezTo>
                    <a:cubicBezTo>
                      <a:pt x="38" y="23"/>
                      <a:pt x="34" y="7"/>
                      <a:pt x="34" y="6"/>
                    </a:cubicBezTo>
                    <a:cubicBezTo>
                      <a:pt x="33" y="4"/>
                      <a:pt x="32" y="3"/>
                      <a:pt x="31" y="2"/>
                    </a:cubicBezTo>
                    <a:cubicBezTo>
                      <a:pt x="30" y="2"/>
                      <a:pt x="30" y="1"/>
                      <a:pt x="29" y="0"/>
                    </a:cubicBezTo>
                    <a:cubicBezTo>
                      <a:pt x="29" y="0"/>
                      <a:pt x="26" y="0"/>
                      <a:pt x="25" y="2"/>
                    </a:cubicBezTo>
                    <a:cubicBezTo>
                      <a:pt x="24" y="3"/>
                      <a:pt x="24" y="6"/>
                      <a:pt x="23" y="8"/>
                    </a:cubicBezTo>
                    <a:cubicBezTo>
                      <a:pt x="22" y="11"/>
                      <a:pt x="14" y="31"/>
                      <a:pt x="13" y="37"/>
                    </a:cubicBezTo>
                    <a:cubicBezTo>
                      <a:pt x="11" y="44"/>
                      <a:pt x="10" y="50"/>
                      <a:pt x="8" y="55"/>
                    </a:cubicBezTo>
                    <a:cubicBezTo>
                      <a:pt x="6" y="59"/>
                      <a:pt x="4" y="62"/>
                      <a:pt x="3" y="68"/>
                    </a:cubicBezTo>
                    <a:cubicBezTo>
                      <a:pt x="2" y="72"/>
                      <a:pt x="1" y="126"/>
                      <a:pt x="0" y="13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07" name="Freeform 346">
                <a:extLst>
                  <a:ext uri="{FF2B5EF4-FFF2-40B4-BE49-F238E27FC236}">
                    <a16:creationId xmlns:a16="http://schemas.microsoft.com/office/drawing/2014/main" id="{765EB0AE-FEEF-4EBC-BF65-EC0F8D2B9087}"/>
                  </a:ext>
                </a:extLst>
              </p:cNvPr>
              <p:cNvSpPr>
                <a:spLocks/>
              </p:cNvSpPr>
              <p:nvPr/>
            </p:nvSpPr>
            <p:spPr bwMode="auto">
              <a:xfrm>
                <a:off x="9120188" y="2324100"/>
                <a:ext cx="84138" cy="190500"/>
              </a:xfrm>
              <a:custGeom>
                <a:avLst/>
                <a:gdLst>
                  <a:gd name="T0" fmla="*/ 0 w 21"/>
                  <a:gd name="T1" fmla="*/ 44 h 48"/>
                  <a:gd name="T2" fmla="*/ 1 w 21"/>
                  <a:gd name="T3" fmla="*/ 47 h 48"/>
                  <a:gd name="T4" fmla="*/ 4 w 21"/>
                  <a:gd name="T5" fmla="*/ 48 h 48"/>
                  <a:gd name="T6" fmla="*/ 8 w 21"/>
                  <a:gd name="T7" fmla="*/ 48 h 48"/>
                  <a:gd name="T8" fmla="*/ 13 w 21"/>
                  <a:gd name="T9" fmla="*/ 48 h 48"/>
                  <a:gd name="T10" fmla="*/ 17 w 21"/>
                  <a:gd name="T11" fmla="*/ 48 h 48"/>
                  <a:gd name="T12" fmla="*/ 19 w 21"/>
                  <a:gd name="T13" fmla="*/ 48 h 48"/>
                  <a:gd name="T14" fmla="*/ 21 w 21"/>
                  <a:gd name="T15" fmla="*/ 48 h 48"/>
                  <a:gd name="T16" fmla="*/ 21 w 21"/>
                  <a:gd name="T17" fmla="*/ 47 h 48"/>
                  <a:gd name="T18" fmla="*/ 20 w 21"/>
                  <a:gd name="T19" fmla="*/ 43 h 48"/>
                  <a:gd name="T20" fmla="*/ 20 w 21"/>
                  <a:gd name="T21" fmla="*/ 37 h 48"/>
                  <a:gd name="T22" fmla="*/ 19 w 21"/>
                  <a:gd name="T23" fmla="*/ 26 h 48"/>
                  <a:gd name="T24" fmla="*/ 20 w 21"/>
                  <a:gd name="T25" fmla="*/ 21 h 48"/>
                  <a:gd name="T26" fmla="*/ 19 w 21"/>
                  <a:gd name="T27" fmla="*/ 15 h 48"/>
                  <a:gd name="T28" fmla="*/ 19 w 21"/>
                  <a:gd name="T29" fmla="*/ 4 h 48"/>
                  <a:gd name="T30" fmla="*/ 19 w 21"/>
                  <a:gd name="T31" fmla="*/ 4 h 48"/>
                  <a:gd name="T32" fmla="*/ 19 w 21"/>
                  <a:gd name="T33" fmla="*/ 2 h 48"/>
                  <a:gd name="T34" fmla="*/ 16 w 21"/>
                  <a:gd name="T35" fmla="*/ 2 h 48"/>
                  <a:gd name="T36" fmla="*/ 12 w 21"/>
                  <a:gd name="T37" fmla="*/ 0 h 48"/>
                  <a:gd name="T38" fmla="*/ 8 w 21"/>
                  <a:gd name="T39" fmla="*/ 0 h 48"/>
                  <a:gd name="T40" fmla="*/ 4 w 21"/>
                  <a:gd name="T41" fmla="*/ 1 h 48"/>
                  <a:gd name="T42" fmla="*/ 3 w 21"/>
                  <a:gd name="T43" fmla="*/ 3 h 48"/>
                  <a:gd name="T44" fmla="*/ 3 w 21"/>
                  <a:gd name="T45" fmla="*/ 17 h 48"/>
                  <a:gd name="T46" fmla="*/ 2 w 21"/>
                  <a:gd name="T47" fmla="*/ 24 h 48"/>
                  <a:gd name="T48" fmla="*/ 2 w 21"/>
                  <a:gd name="T49" fmla="*/ 31 h 48"/>
                  <a:gd name="T50" fmla="*/ 1 w 21"/>
                  <a:gd name="T51" fmla="*/ 38 h 48"/>
                  <a:gd name="T52" fmla="*/ 0 w 21"/>
                  <a:gd name="T53"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48">
                    <a:moveTo>
                      <a:pt x="0" y="44"/>
                    </a:moveTo>
                    <a:cubicBezTo>
                      <a:pt x="0" y="45"/>
                      <a:pt x="0" y="46"/>
                      <a:pt x="1" y="47"/>
                    </a:cubicBezTo>
                    <a:cubicBezTo>
                      <a:pt x="2" y="47"/>
                      <a:pt x="3" y="48"/>
                      <a:pt x="4" y="48"/>
                    </a:cubicBezTo>
                    <a:cubicBezTo>
                      <a:pt x="5" y="48"/>
                      <a:pt x="7" y="48"/>
                      <a:pt x="8" y="48"/>
                    </a:cubicBezTo>
                    <a:cubicBezTo>
                      <a:pt x="10" y="48"/>
                      <a:pt x="11" y="48"/>
                      <a:pt x="13" y="48"/>
                    </a:cubicBezTo>
                    <a:cubicBezTo>
                      <a:pt x="14" y="48"/>
                      <a:pt x="16" y="48"/>
                      <a:pt x="17" y="48"/>
                    </a:cubicBezTo>
                    <a:cubicBezTo>
                      <a:pt x="18" y="48"/>
                      <a:pt x="19" y="48"/>
                      <a:pt x="19" y="48"/>
                    </a:cubicBezTo>
                    <a:cubicBezTo>
                      <a:pt x="20" y="48"/>
                      <a:pt x="20" y="48"/>
                      <a:pt x="21" y="48"/>
                    </a:cubicBezTo>
                    <a:cubicBezTo>
                      <a:pt x="21" y="48"/>
                      <a:pt x="21" y="48"/>
                      <a:pt x="21" y="47"/>
                    </a:cubicBezTo>
                    <a:cubicBezTo>
                      <a:pt x="21" y="46"/>
                      <a:pt x="20" y="44"/>
                      <a:pt x="20" y="43"/>
                    </a:cubicBezTo>
                    <a:cubicBezTo>
                      <a:pt x="20" y="41"/>
                      <a:pt x="20" y="39"/>
                      <a:pt x="20" y="37"/>
                    </a:cubicBezTo>
                    <a:cubicBezTo>
                      <a:pt x="20" y="34"/>
                      <a:pt x="19" y="30"/>
                      <a:pt x="19" y="26"/>
                    </a:cubicBezTo>
                    <a:cubicBezTo>
                      <a:pt x="19" y="24"/>
                      <a:pt x="20" y="23"/>
                      <a:pt x="20" y="21"/>
                    </a:cubicBezTo>
                    <a:cubicBezTo>
                      <a:pt x="20" y="19"/>
                      <a:pt x="19" y="17"/>
                      <a:pt x="19" y="15"/>
                    </a:cubicBezTo>
                    <a:cubicBezTo>
                      <a:pt x="19" y="12"/>
                      <a:pt x="19" y="8"/>
                      <a:pt x="19" y="4"/>
                    </a:cubicBezTo>
                    <a:cubicBezTo>
                      <a:pt x="19" y="4"/>
                      <a:pt x="19" y="4"/>
                      <a:pt x="19" y="4"/>
                    </a:cubicBezTo>
                    <a:cubicBezTo>
                      <a:pt x="20" y="3"/>
                      <a:pt x="20" y="3"/>
                      <a:pt x="19" y="2"/>
                    </a:cubicBezTo>
                    <a:cubicBezTo>
                      <a:pt x="18" y="2"/>
                      <a:pt x="17" y="2"/>
                      <a:pt x="16" y="2"/>
                    </a:cubicBezTo>
                    <a:cubicBezTo>
                      <a:pt x="14" y="1"/>
                      <a:pt x="13" y="0"/>
                      <a:pt x="12" y="0"/>
                    </a:cubicBezTo>
                    <a:cubicBezTo>
                      <a:pt x="10" y="0"/>
                      <a:pt x="9" y="0"/>
                      <a:pt x="8" y="0"/>
                    </a:cubicBezTo>
                    <a:cubicBezTo>
                      <a:pt x="7" y="0"/>
                      <a:pt x="5" y="0"/>
                      <a:pt x="4" y="1"/>
                    </a:cubicBezTo>
                    <a:cubicBezTo>
                      <a:pt x="3" y="1"/>
                      <a:pt x="3" y="1"/>
                      <a:pt x="3" y="3"/>
                    </a:cubicBezTo>
                    <a:cubicBezTo>
                      <a:pt x="2" y="8"/>
                      <a:pt x="3" y="12"/>
                      <a:pt x="3" y="17"/>
                    </a:cubicBezTo>
                    <a:cubicBezTo>
                      <a:pt x="3" y="19"/>
                      <a:pt x="2" y="22"/>
                      <a:pt x="2" y="24"/>
                    </a:cubicBezTo>
                    <a:cubicBezTo>
                      <a:pt x="2" y="26"/>
                      <a:pt x="2" y="28"/>
                      <a:pt x="2" y="31"/>
                    </a:cubicBezTo>
                    <a:cubicBezTo>
                      <a:pt x="2" y="33"/>
                      <a:pt x="1" y="35"/>
                      <a:pt x="1" y="38"/>
                    </a:cubicBezTo>
                    <a:cubicBezTo>
                      <a:pt x="1" y="40"/>
                      <a:pt x="1" y="42"/>
                      <a:pt x="0" y="4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08" name="Freeform 347">
                <a:extLst>
                  <a:ext uri="{FF2B5EF4-FFF2-40B4-BE49-F238E27FC236}">
                    <a16:creationId xmlns:a16="http://schemas.microsoft.com/office/drawing/2014/main" id="{92F76ACE-5F16-4EE9-A495-B30E92B62477}"/>
                  </a:ext>
                </a:extLst>
              </p:cNvPr>
              <p:cNvSpPr>
                <a:spLocks/>
              </p:cNvSpPr>
              <p:nvPr/>
            </p:nvSpPr>
            <p:spPr bwMode="auto">
              <a:xfrm>
                <a:off x="9120188" y="2324100"/>
                <a:ext cx="84138" cy="190500"/>
              </a:xfrm>
              <a:custGeom>
                <a:avLst/>
                <a:gdLst>
                  <a:gd name="T0" fmla="*/ 0 w 21"/>
                  <a:gd name="T1" fmla="*/ 44 h 48"/>
                  <a:gd name="T2" fmla="*/ 1 w 21"/>
                  <a:gd name="T3" fmla="*/ 47 h 48"/>
                  <a:gd name="T4" fmla="*/ 4 w 21"/>
                  <a:gd name="T5" fmla="*/ 48 h 48"/>
                  <a:gd name="T6" fmla="*/ 8 w 21"/>
                  <a:gd name="T7" fmla="*/ 48 h 48"/>
                  <a:gd name="T8" fmla="*/ 13 w 21"/>
                  <a:gd name="T9" fmla="*/ 48 h 48"/>
                  <a:gd name="T10" fmla="*/ 17 w 21"/>
                  <a:gd name="T11" fmla="*/ 48 h 48"/>
                  <a:gd name="T12" fmla="*/ 19 w 21"/>
                  <a:gd name="T13" fmla="*/ 48 h 48"/>
                  <a:gd name="T14" fmla="*/ 21 w 21"/>
                  <a:gd name="T15" fmla="*/ 48 h 48"/>
                  <a:gd name="T16" fmla="*/ 21 w 21"/>
                  <a:gd name="T17" fmla="*/ 47 h 48"/>
                  <a:gd name="T18" fmla="*/ 20 w 21"/>
                  <a:gd name="T19" fmla="*/ 43 h 48"/>
                  <a:gd name="T20" fmla="*/ 20 w 21"/>
                  <a:gd name="T21" fmla="*/ 37 h 48"/>
                  <a:gd name="T22" fmla="*/ 19 w 21"/>
                  <a:gd name="T23" fmla="*/ 26 h 48"/>
                  <a:gd name="T24" fmla="*/ 20 w 21"/>
                  <a:gd name="T25" fmla="*/ 21 h 48"/>
                  <a:gd name="T26" fmla="*/ 19 w 21"/>
                  <a:gd name="T27" fmla="*/ 15 h 48"/>
                  <a:gd name="T28" fmla="*/ 19 w 21"/>
                  <a:gd name="T29" fmla="*/ 4 h 48"/>
                  <a:gd name="T30" fmla="*/ 19 w 21"/>
                  <a:gd name="T31" fmla="*/ 4 h 48"/>
                  <a:gd name="T32" fmla="*/ 19 w 21"/>
                  <a:gd name="T33" fmla="*/ 2 h 48"/>
                  <a:gd name="T34" fmla="*/ 16 w 21"/>
                  <a:gd name="T35" fmla="*/ 2 h 48"/>
                  <a:gd name="T36" fmla="*/ 12 w 21"/>
                  <a:gd name="T37" fmla="*/ 0 h 48"/>
                  <a:gd name="T38" fmla="*/ 8 w 21"/>
                  <a:gd name="T39" fmla="*/ 0 h 48"/>
                  <a:gd name="T40" fmla="*/ 4 w 21"/>
                  <a:gd name="T41" fmla="*/ 1 h 48"/>
                  <a:gd name="T42" fmla="*/ 3 w 21"/>
                  <a:gd name="T43" fmla="*/ 3 h 48"/>
                  <a:gd name="T44" fmla="*/ 3 w 21"/>
                  <a:gd name="T45" fmla="*/ 17 h 48"/>
                  <a:gd name="T46" fmla="*/ 2 w 21"/>
                  <a:gd name="T47" fmla="*/ 24 h 48"/>
                  <a:gd name="T48" fmla="*/ 2 w 21"/>
                  <a:gd name="T49" fmla="*/ 31 h 48"/>
                  <a:gd name="T50" fmla="*/ 1 w 21"/>
                  <a:gd name="T51" fmla="*/ 38 h 48"/>
                  <a:gd name="T52" fmla="*/ 0 w 21"/>
                  <a:gd name="T53"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48">
                    <a:moveTo>
                      <a:pt x="0" y="44"/>
                    </a:moveTo>
                    <a:cubicBezTo>
                      <a:pt x="0" y="45"/>
                      <a:pt x="0" y="46"/>
                      <a:pt x="1" y="47"/>
                    </a:cubicBezTo>
                    <a:cubicBezTo>
                      <a:pt x="2" y="47"/>
                      <a:pt x="3" y="48"/>
                      <a:pt x="4" y="48"/>
                    </a:cubicBezTo>
                    <a:cubicBezTo>
                      <a:pt x="5" y="48"/>
                      <a:pt x="7" y="48"/>
                      <a:pt x="8" y="48"/>
                    </a:cubicBezTo>
                    <a:cubicBezTo>
                      <a:pt x="10" y="48"/>
                      <a:pt x="11" y="48"/>
                      <a:pt x="13" y="48"/>
                    </a:cubicBezTo>
                    <a:cubicBezTo>
                      <a:pt x="14" y="48"/>
                      <a:pt x="16" y="48"/>
                      <a:pt x="17" y="48"/>
                    </a:cubicBezTo>
                    <a:cubicBezTo>
                      <a:pt x="18" y="48"/>
                      <a:pt x="19" y="48"/>
                      <a:pt x="19" y="48"/>
                    </a:cubicBezTo>
                    <a:cubicBezTo>
                      <a:pt x="20" y="48"/>
                      <a:pt x="20" y="48"/>
                      <a:pt x="21" y="48"/>
                    </a:cubicBezTo>
                    <a:cubicBezTo>
                      <a:pt x="21" y="48"/>
                      <a:pt x="21" y="48"/>
                      <a:pt x="21" y="47"/>
                    </a:cubicBezTo>
                    <a:cubicBezTo>
                      <a:pt x="21" y="46"/>
                      <a:pt x="20" y="44"/>
                      <a:pt x="20" y="43"/>
                    </a:cubicBezTo>
                    <a:cubicBezTo>
                      <a:pt x="20" y="41"/>
                      <a:pt x="20" y="39"/>
                      <a:pt x="20" y="37"/>
                    </a:cubicBezTo>
                    <a:cubicBezTo>
                      <a:pt x="20" y="34"/>
                      <a:pt x="19" y="30"/>
                      <a:pt x="19" y="26"/>
                    </a:cubicBezTo>
                    <a:cubicBezTo>
                      <a:pt x="19" y="24"/>
                      <a:pt x="20" y="23"/>
                      <a:pt x="20" y="21"/>
                    </a:cubicBezTo>
                    <a:cubicBezTo>
                      <a:pt x="20" y="19"/>
                      <a:pt x="19" y="17"/>
                      <a:pt x="19" y="15"/>
                    </a:cubicBezTo>
                    <a:cubicBezTo>
                      <a:pt x="19" y="12"/>
                      <a:pt x="19" y="8"/>
                      <a:pt x="19" y="4"/>
                    </a:cubicBezTo>
                    <a:cubicBezTo>
                      <a:pt x="19" y="4"/>
                      <a:pt x="19" y="4"/>
                      <a:pt x="19" y="4"/>
                    </a:cubicBezTo>
                    <a:cubicBezTo>
                      <a:pt x="20" y="3"/>
                      <a:pt x="20" y="3"/>
                      <a:pt x="19" y="2"/>
                    </a:cubicBezTo>
                    <a:cubicBezTo>
                      <a:pt x="18" y="2"/>
                      <a:pt x="17" y="2"/>
                      <a:pt x="16" y="2"/>
                    </a:cubicBezTo>
                    <a:cubicBezTo>
                      <a:pt x="14" y="1"/>
                      <a:pt x="13" y="0"/>
                      <a:pt x="12" y="0"/>
                    </a:cubicBezTo>
                    <a:cubicBezTo>
                      <a:pt x="10" y="0"/>
                      <a:pt x="9" y="0"/>
                      <a:pt x="8" y="0"/>
                    </a:cubicBezTo>
                    <a:cubicBezTo>
                      <a:pt x="7" y="0"/>
                      <a:pt x="5" y="0"/>
                      <a:pt x="4" y="1"/>
                    </a:cubicBezTo>
                    <a:cubicBezTo>
                      <a:pt x="3" y="1"/>
                      <a:pt x="3" y="1"/>
                      <a:pt x="3" y="3"/>
                    </a:cubicBezTo>
                    <a:cubicBezTo>
                      <a:pt x="2" y="8"/>
                      <a:pt x="3" y="12"/>
                      <a:pt x="3" y="17"/>
                    </a:cubicBezTo>
                    <a:cubicBezTo>
                      <a:pt x="3" y="19"/>
                      <a:pt x="2" y="22"/>
                      <a:pt x="2" y="24"/>
                    </a:cubicBezTo>
                    <a:cubicBezTo>
                      <a:pt x="2" y="26"/>
                      <a:pt x="2" y="28"/>
                      <a:pt x="2" y="31"/>
                    </a:cubicBezTo>
                    <a:cubicBezTo>
                      <a:pt x="2" y="33"/>
                      <a:pt x="1" y="35"/>
                      <a:pt x="1" y="38"/>
                    </a:cubicBezTo>
                    <a:cubicBezTo>
                      <a:pt x="1" y="40"/>
                      <a:pt x="1" y="42"/>
                      <a:pt x="0" y="4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09" name="Freeform 348">
                <a:extLst>
                  <a:ext uri="{FF2B5EF4-FFF2-40B4-BE49-F238E27FC236}">
                    <a16:creationId xmlns:a16="http://schemas.microsoft.com/office/drawing/2014/main" id="{0FE6E789-6B14-445A-BA74-89A2521A63FE}"/>
                  </a:ext>
                </a:extLst>
              </p:cNvPr>
              <p:cNvSpPr>
                <a:spLocks/>
              </p:cNvSpPr>
              <p:nvPr/>
            </p:nvSpPr>
            <p:spPr bwMode="auto">
              <a:xfrm>
                <a:off x="8905876" y="1871663"/>
                <a:ext cx="501650" cy="500063"/>
              </a:xfrm>
              <a:custGeom>
                <a:avLst/>
                <a:gdLst>
                  <a:gd name="T0" fmla="*/ 1 w 126"/>
                  <a:gd name="T1" fmla="*/ 88 h 126"/>
                  <a:gd name="T2" fmla="*/ 1 w 126"/>
                  <a:gd name="T3" fmla="*/ 95 h 126"/>
                  <a:gd name="T4" fmla="*/ 11 w 126"/>
                  <a:gd name="T5" fmla="*/ 109 h 126"/>
                  <a:gd name="T6" fmla="*/ 18 w 126"/>
                  <a:gd name="T7" fmla="*/ 115 h 126"/>
                  <a:gd name="T8" fmla="*/ 23 w 126"/>
                  <a:gd name="T9" fmla="*/ 121 h 126"/>
                  <a:gd name="T10" fmla="*/ 30 w 126"/>
                  <a:gd name="T11" fmla="*/ 123 h 126"/>
                  <a:gd name="T12" fmla="*/ 38 w 126"/>
                  <a:gd name="T13" fmla="*/ 124 h 126"/>
                  <a:gd name="T14" fmla="*/ 44 w 126"/>
                  <a:gd name="T15" fmla="*/ 123 h 126"/>
                  <a:gd name="T16" fmla="*/ 48 w 126"/>
                  <a:gd name="T17" fmla="*/ 123 h 126"/>
                  <a:gd name="T18" fmla="*/ 57 w 126"/>
                  <a:gd name="T19" fmla="*/ 123 h 126"/>
                  <a:gd name="T20" fmla="*/ 76 w 126"/>
                  <a:gd name="T21" fmla="*/ 125 h 126"/>
                  <a:gd name="T22" fmla="*/ 80 w 126"/>
                  <a:gd name="T23" fmla="*/ 124 h 126"/>
                  <a:gd name="T24" fmla="*/ 84 w 126"/>
                  <a:gd name="T25" fmla="*/ 122 h 126"/>
                  <a:gd name="T26" fmla="*/ 93 w 126"/>
                  <a:gd name="T27" fmla="*/ 119 h 126"/>
                  <a:gd name="T28" fmla="*/ 103 w 126"/>
                  <a:gd name="T29" fmla="*/ 119 h 126"/>
                  <a:gd name="T30" fmla="*/ 112 w 126"/>
                  <a:gd name="T31" fmla="*/ 119 h 126"/>
                  <a:gd name="T32" fmla="*/ 121 w 126"/>
                  <a:gd name="T33" fmla="*/ 116 h 126"/>
                  <a:gd name="T34" fmla="*/ 125 w 126"/>
                  <a:gd name="T35" fmla="*/ 111 h 126"/>
                  <a:gd name="T36" fmla="*/ 126 w 126"/>
                  <a:gd name="T37" fmla="*/ 103 h 126"/>
                  <a:gd name="T38" fmla="*/ 124 w 126"/>
                  <a:gd name="T39" fmla="*/ 94 h 126"/>
                  <a:gd name="T40" fmla="*/ 121 w 126"/>
                  <a:gd name="T41" fmla="*/ 85 h 126"/>
                  <a:gd name="T42" fmla="*/ 123 w 126"/>
                  <a:gd name="T43" fmla="*/ 77 h 126"/>
                  <a:gd name="T44" fmla="*/ 125 w 126"/>
                  <a:gd name="T45" fmla="*/ 73 h 126"/>
                  <a:gd name="T46" fmla="*/ 124 w 126"/>
                  <a:gd name="T47" fmla="*/ 68 h 126"/>
                  <a:gd name="T48" fmla="*/ 124 w 126"/>
                  <a:gd name="T49" fmla="*/ 64 h 126"/>
                  <a:gd name="T50" fmla="*/ 125 w 126"/>
                  <a:gd name="T51" fmla="*/ 60 h 126"/>
                  <a:gd name="T52" fmla="*/ 121 w 126"/>
                  <a:gd name="T53" fmla="*/ 51 h 126"/>
                  <a:gd name="T54" fmla="*/ 115 w 126"/>
                  <a:gd name="T55" fmla="*/ 46 h 126"/>
                  <a:gd name="T56" fmla="*/ 112 w 126"/>
                  <a:gd name="T57" fmla="*/ 43 h 126"/>
                  <a:gd name="T58" fmla="*/ 110 w 126"/>
                  <a:gd name="T59" fmla="*/ 38 h 126"/>
                  <a:gd name="T60" fmla="*/ 108 w 126"/>
                  <a:gd name="T61" fmla="*/ 35 h 126"/>
                  <a:gd name="T62" fmla="*/ 107 w 126"/>
                  <a:gd name="T63" fmla="*/ 31 h 126"/>
                  <a:gd name="T64" fmla="*/ 106 w 126"/>
                  <a:gd name="T65" fmla="*/ 26 h 126"/>
                  <a:gd name="T66" fmla="*/ 104 w 126"/>
                  <a:gd name="T67" fmla="*/ 23 h 126"/>
                  <a:gd name="T68" fmla="*/ 99 w 126"/>
                  <a:gd name="T69" fmla="*/ 17 h 126"/>
                  <a:gd name="T70" fmla="*/ 96 w 126"/>
                  <a:gd name="T71" fmla="*/ 15 h 126"/>
                  <a:gd name="T72" fmla="*/ 93 w 126"/>
                  <a:gd name="T73" fmla="*/ 11 h 126"/>
                  <a:gd name="T74" fmla="*/ 90 w 126"/>
                  <a:gd name="T75" fmla="*/ 8 h 126"/>
                  <a:gd name="T76" fmla="*/ 88 w 126"/>
                  <a:gd name="T77" fmla="*/ 5 h 126"/>
                  <a:gd name="T78" fmla="*/ 80 w 126"/>
                  <a:gd name="T79" fmla="*/ 2 h 126"/>
                  <a:gd name="T80" fmla="*/ 75 w 126"/>
                  <a:gd name="T81" fmla="*/ 1 h 126"/>
                  <a:gd name="T82" fmla="*/ 65 w 126"/>
                  <a:gd name="T83" fmla="*/ 2 h 126"/>
                  <a:gd name="T84" fmla="*/ 59 w 126"/>
                  <a:gd name="T85" fmla="*/ 6 h 126"/>
                  <a:gd name="T86" fmla="*/ 51 w 126"/>
                  <a:gd name="T87" fmla="*/ 11 h 126"/>
                  <a:gd name="T88" fmla="*/ 44 w 126"/>
                  <a:gd name="T89" fmla="*/ 14 h 126"/>
                  <a:gd name="T90" fmla="*/ 33 w 126"/>
                  <a:gd name="T91" fmla="*/ 26 h 126"/>
                  <a:gd name="T92" fmla="*/ 20 w 126"/>
                  <a:gd name="T93" fmla="*/ 38 h 126"/>
                  <a:gd name="T94" fmla="*/ 8 w 126"/>
                  <a:gd name="T95" fmla="*/ 47 h 126"/>
                  <a:gd name="T96" fmla="*/ 5 w 126"/>
                  <a:gd name="T97" fmla="*/ 54 h 126"/>
                  <a:gd name="T98" fmla="*/ 2 w 126"/>
                  <a:gd name="T99" fmla="*/ 62 h 126"/>
                  <a:gd name="T100" fmla="*/ 2 w 126"/>
                  <a:gd name="T101" fmla="*/ 79 h 126"/>
                  <a:gd name="T102" fmla="*/ 1 w 126"/>
                  <a:gd name="T103" fmla="*/ 8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6" h="126">
                    <a:moveTo>
                      <a:pt x="1" y="88"/>
                    </a:moveTo>
                    <a:cubicBezTo>
                      <a:pt x="0" y="91"/>
                      <a:pt x="0" y="93"/>
                      <a:pt x="1" y="95"/>
                    </a:cubicBezTo>
                    <a:cubicBezTo>
                      <a:pt x="3" y="101"/>
                      <a:pt x="7" y="105"/>
                      <a:pt x="11" y="109"/>
                    </a:cubicBezTo>
                    <a:cubicBezTo>
                      <a:pt x="14" y="111"/>
                      <a:pt x="16" y="113"/>
                      <a:pt x="18" y="115"/>
                    </a:cubicBezTo>
                    <a:cubicBezTo>
                      <a:pt x="20" y="117"/>
                      <a:pt x="21" y="120"/>
                      <a:pt x="23" y="121"/>
                    </a:cubicBezTo>
                    <a:cubicBezTo>
                      <a:pt x="26" y="121"/>
                      <a:pt x="28" y="123"/>
                      <a:pt x="30" y="123"/>
                    </a:cubicBezTo>
                    <a:cubicBezTo>
                      <a:pt x="33" y="123"/>
                      <a:pt x="36" y="124"/>
                      <a:pt x="38" y="124"/>
                    </a:cubicBezTo>
                    <a:cubicBezTo>
                      <a:pt x="40" y="123"/>
                      <a:pt x="42" y="123"/>
                      <a:pt x="44" y="123"/>
                    </a:cubicBezTo>
                    <a:cubicBezTo>
                      <a:pt x="45" y="123"/>
                      <a:pt x="46" y="123"/>
                      <a:pt x="48" y="123"/>
                    </a:cubicBezTo>
                    <a:cubicBezTo>
                      <a:pt x="57" y="123"/>
                      <a:pt x="57" y="123"/>
                      <a:pt x="57" y="123"/>
                    </a:cubicBezTo>
                    <a:cubicBezTo>
                      <a:pt x="63" y="123"/>
                      <a:pt x="70" y="126"/>
                      <a:pt x="76" y="125"/>
                    </a:cubicBezTo>
                    <a:cubicBezTo>
                      <a:pt x="78" y="125"/>
                      <a:pt x="79" y="124"/>
                      <a:pt x="80" y="124"/>
                    </a:cubicBezTo>
                    <a:cubicBezTo>
                      <a:pt x="82" y="123"/>
                      <a:pt x="83" y="122"/>
                      <a:pt x="84" y="122"/>
                    </a:cubicBezTo>
                    <a:cubicBezTo>
                      <a:pt x="87" y="120"/>
                      <a:pt x="90" y="119"/>
                      <a:pt x="93" y="119"/>
                    </a:cubicBezTo>
                    <a:cubicBezTo>
                      <a:pt x="97" y="119"/>
                      <a:pt x="100" y="119"/>
                      <a:pt x="103" y="119"/>
                    </a:cubicBezTo>
                    <a:cubicBezTo>
                      <a:pt x="106" y="119"/>
                      <a:pt x="109" y="120"/>
                      <a:pt x="112" y="119"/>
                    </a:cubicBezTo>
                    <a:cubicBezTo>
                      <a:pt x="115" y="118"/>
                      <a:pt x="118" y="118"/>
                      <a:pt x="121" y="116"/>
                    </a:cubicBezTo>
                    <a:cubicBezTo>
                      <a:pt x="123" y="115"/>
                      <a:pt x="124" y="113"/>
                      <a:pt x="125" y="111"/>
                    </a:cubicBezTo>
                    <a:cubicBezTo>
                      <a:pt x="126" y="108"/>
                      <a:pt x="126" y="105"/>
                      <a:pt x="126" y="103"/>
                    </a:cubicBezTo>
                    <a:cubicBezTo>
                      <a:pt x="126" y="100"/>
                      <a:pt x="125" y="97"/>
                      <a:pt x="124" y="94"/>
                    </a:cubicBezTo>
                    <a:cubicBezTo>
                      <a:pt x="123" y="91"/>
                      <a:pt x="121" y="89"/>
                      <a:pt x="121" y="85"/>
                    </a:cubicBezTo>
                    <a:cubicBezTo>
                      <a:pt x="120" y="82"/>
                      <a:pt x="122" y="80"/>
                      <a:pt x="123" y="77"/>
                    </a:cubicBezTo>
                    <a:cubicBezTo>
                      <a:pt x="124" y="76"/>
                      <a:pt x="124" y="74"/>
                      <a:pt x="125" y="73"/>
                    </a:cubicBezTo>
                    <a:cubicBezTo>
                      <a:pt x="125" y="71"/>
                      <a:pt x="125" y="70"/>
                      <a:pt x="124" y="68"/>
                    </a:cubicBezTo>
                    <a:cubicBezTo>
                      <a:pt x="124" y="67"/>
                      <a:pt x="124" y="66"/>
                      <a:pt x="124" y="64"/>
                    </a:cubicBezTo>
                    <a:cubicBezTo>
                      <a:pt x="124" y="63"/>
                      <a:pt x="125" y="61"/>
                      <a:pt x="125" y="60"/>
                    </a:cubicBezTo>
                    <a:cubicBezTo>
                      <a:pt x="124" y="57"/>
                      <a:pt x="123" y="54"/>
                      <a:pt x="121" y="51"/>
                    </a:cubicBezTo>
                    <a:cubicBezTo>
                      <a:pt x="120" y="49"/>
                      <a:pt x="118" y="48"/>
                      <a:pt x="115" y="46"/>
                    </a:cubicBezTo>
                    <a:cubicBezTo>
                      <a:pt x="114" y="45"/>
                      <a:pt x="113" y="44"/>
                      <a:pt x="112" y="43"/>
                    </a:cubicBezTo>
                    <a:cubicBezTo>
                      <a:pt x="110" y="41"/>
                      <a:pt x="111" y="39"/>
                      <a:pt x="110" y="38"/>
                    </a:cubicBezTo>
                    <a:cubicBezTo>
                      <a:pt x="110" y="37"/>
                      <a:pt x="109" y="36"/>
                      <a:pt x="108" y="35"/>
                    </a:cubicBezTo>
                    <a:cubicBezTo>
                      <a:pt x="108" y="33"/>
                      <a:pt x="107" y="32"/>
                      <a:pt x="107" y="31"/>
                    </a:cubicBezTo>
                    <a:cubicBezTo>
                      <a:pt x="106" y="30"/>
                      <a:pt x="107" y="28"/>
                      <a:pt x="106" y="26"/>
                    </a:cubicBezTo>
                    <a:cubicBezTo>
                      <a:pt x="106" y="25"/>
                      <a:pt x="105" y="24"/>
                      <a:pt x="104" y="23"/>
                    </a:cubicBezTo>
                    <a:cubicBezTo>
                      <a:pt x="103" y="21"/>
                      <a:pt x="102" y="19"/>
                      <a:pt x="99" y="17"/>
                    </a:cubicBezTo>
                    <a:cubicBezTo>
                      <a:pt x="98" y="16"/>
                      <a:pt x="97" y="16"/>
                      <a:pt x="96" y="15"/>
                    </a:cubicBezTo>
                    <a:cubicBezTo>
                      <a:pt x="95" y="14"/>
                      <a:pt x="94" y="12"/>
                      <a:pt x="93" y="11"/>
                    </a:cubicBezTo>
                    <a:cubicBezTo>
                      <a:pt x="92" y="10"/>
                      <a:pt x="91" y="9"/>
                      <a:pt x="90" y="8"/>
                    </a:cubicBezTo>
                    <a:cubicBezTo>
                      <a:pt x="90" y="7"/>
                      <a:pt x="89" y="6"/>
                      <a:pt x="88" y="5"/>
                    </a:cubicBezTo>
                    <a:cubicBezTo>
                      <a:pt x="85" y="3"/>
                      <a:pt x="83" y="3"/>
                      <a:pt x="80" y="2"/>
                    </a:cubicBezTo>
                    <a:cubicBezTo>
                      <a:pt x="78" y="2"/>
                      <a:pt x="77" y="1"/>
                      <a:pt x="75" y="1"/>
                    </a:cubicBezTo>
                    <a:cubicBezTo>
                      <a:pt x="75" y="1"/>
                      <a:pt x="67" y="0"/>
                      <a:pt x="65" y="2"/>
                    </a:cubicBezTo>
                    <a:cubicBezTo>
                      <a:pt x="63" y="3"/>
                      <a:pt x="61" y="5"/>
                      <a:pt x="59" y="6"/>
                    </a:cubicBezTo>
                    <a:cubicBezTo>
                      <a:pt x="57" y="8"/>
                      <a:pt x="54" y="9"/>
                      <a:pt x="51" y="11"/>
                    </a:cubicBezTo>
                    <a:cubicBezTo>
                      <a:pt x="49" y="12"/>
                      <a:pt x="46" y="13"/>
                      <a:pt x="44" y="14"/>
                    </a:cubicBezTo>
                    <a:cubicBezTo>
                      <a:pt x="40" y="17"/>
                      <a:pt x="36" y="21"/>
                      <a:pt x="33" y="26"/>
                    </a:cubicBezTo>
                    <a:cubicBezTo>
                      <a:pt x="30" y="31"/>
                      <a:pt x="25" y="34"/>
                      <a:pt x="20" y="38"/>
                    </a:cubicBezTo>
                    <a:cubicBezTo>
                      <a:pt x="16" y="40"/>
                      <a:pt x="11" y="42"/>
                      <a:pt x="8" y="47"/>
                    </a:cubicBezTo>
                    <a:cubicBezTo>
                      <a:pt x="7" y="49"/>
                      <a:pt x="6" y="51"/>
                      <a:pt x="5" y="54"/>
                    </a:cubicBezTo>
                    <a:cubicBezTo>
                      <a:pt x="4" y="57"/>
                      <a:pt x="3" y="59"/>
                      <a:pt x="2" y="62"/>
                    </a:cubicBezTo>
                    <a:cubicBezTo>
                      <a:pt x="1" y="68"/>
                      <a:pt x="1" y="73"/>
                      <a:pt x="2" y="79"/>
                    </a:cubicBezTo>
                    <a:cubicBezTo>
                      <a:pt x="2" y="82"/>
                      <a:pt x="2" y="85"/>
                      <a:pt x="1" y="88"/>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10" name="Freeform 349">
                <a:extLst>
                  <a:ext uri="{FF2B5EF4-FFF2-40B4-BE49-F238E27FC236}">
                    <a16:creationId xmlns:a16="http://schemas.microsoft.com/office/drawing/2014/main" id="{2D529C7C-FA67-4EEC-B2A7-4AFD8F0F1F52}"/>
                  </a:ext>
                </a:extLst>
              </p:cNvPr>
              <p:cNvSpPr>
                <a:spLocks/>
              </p:cNvSpPr>
              <p:nvPr/>
            </p:nvSpPr>
            <p:spPr bwMode="auto">
              <a:xfrm>
                <a:off x="8905876" y="1871663"/>
                <a:ext cx="501650" cy="500063"/>
              </a:xfrm>
              <a:custGeom>
                <a:avLst/>
                <a:gdLst>
                  <a:gd name="T0" fmla="*/ 1 w 126"/>
                  <a:gd name="T1" fmla="*/ 88 h 126"/>
                  <a:gd name="T2" fmla="*/ 1 w 126"/>
                  <a:gd name="T3" fmla="*/ 95 h 126"/>
                  <a:gd name="T4" fmla="*/ 11 w 126"/>
                  <a:gd name="T5" fmla="*/ 109 h 126"/>
                  <a:gd name="T6" fmla="*/ 18 w 126"/>
                  <a:gd name="T7" fmla="*/ 115 h 126"/>
                  <a:gd name="T8" fmla="*/ 23 w 126"/>
                  <a:gd name="T9" fmla="*/ 121 h 126"/>
                  <a:gd name="T10" fmla="*/ 30 w 126"/>
                  <a:gd name="T11" fmla="*/ 123 h 126"/>
                  <a:gd name="T12" fmla="*/ 38 w 126"/>
                  <a:gd name="T13" fmla="*/ 124 h 126"/>
                  <a:gd name="T14" fmla="*/ 44 w 126"/>
                  <a:gd name="T15" fmla="*/ 123 h 126"/>
                  <a:gd name="T16" fmla="*/ 48 w 126"/>
                  <a:gd name="T17" fmla="*/ 123 h 126"/>
                  <a:gd name="T18" fmla="*/ 57 w 126"/>
                  <a:gd name="T19" fmla="*/ 123 h 126"/>
                  <a:gd name="T20" fmla="*/ 76 w 126"/>
                  <a:gd name="T21" fmla="*/ 125 h 126"/>
                  <a:gd name="T22" fmla="*/ 80 w 126"/>
                  <a:gd name="T23" fmla="*/ 124 h 126"/>
                  <a:gd name="T24" fmla="*/ 84 w 126"/>
                  <a:gd name="T25" fmla="*/ 122 h 126"/>
                  <a:gd name="T26" fmla="*/ 93 w 126"/>
                  <a:gd name="T27" fmla="*/ 119 h 126"/>
                  <a:gd name="T28" fmla="*/ 103 w 126"/>
                  <a:gd name="T29" fmla="*/ 119 h 126"/>
                  <a:gd name="T30" fmla="*/ 112 w 126"/>
                  <a:gd name="T31" fmla="*/ 119 h 126"/>
                  <a:gd name="T32" fmla="*/ 121 w 126"/>
                  <a:gd name="T33" fmla="*/ 116 h 126"/>
                  <a:gd name="T34" fmla="*/ 125 w 126"/>
                  <a:gd name="T35" fmla="*/ 111 h 126"/>
                  <a:gd name="T36" fmla="*/ 126 w 126"/>
                  <a:gd name="T37" fmla="*/ 103 h 126"/>
                  <a:gd name="T38" fmla="*/ 124 w 126"/>
                  <a:gd name="T39" fmla="*/ 94 h 126"/>
                  <a:gd name="T40" fmla="*/ 121 w 126"/>
                  <a:gd name="T41" fmla="*/ 85 h 126"/>
                  <a:gd name="T42" fmla="*/ 123 w 126"/>
                  <a:gd name="T43" fmla="*/ 77 h 126"/>
                  <a:gd name="T44" fmla="*/ 125 w 126"/>
                  <a:gd name="T45" fmla="*/ 73 h 126"/>
                  <a:gd name="T46" fmla="*/ 124 w 126"/>
                  <a:gd name="T47" fmla="*/ 68 h 126"/>
                  <a:gd name="T48" fmla="*/ 124 w 126"/>
                  <a:gd name="T49" fmla="*/ 64 h 126"/>
                  <a:gd name="T50" fmla="*/ 125 w 126"/>
                  <a:gd name="T51" fmla="*/ 60 h 126"/>
                  <a:gd name="T52" fmla="*/ 121 w 126"/>
                  <a:gd name="T53" fmla="*/ 51 h 126"/>
                  <a:gd name="T54" fmla="*/ 115 w 126"/>
                  <a:gd name="T55" fmla="*/ 46 h 126"/>
                  <a:gd name="T56" fmla="*/ 112 w 126"/>
                  <a:gd name="T57" fmla="*/ 43 h 126"/>
                  <a:gd name="T58" fmla="*/ 110 w 126"/>
                  <a:gd name="T59" fmla="*/ 38 h 126"/>
                  <a:gd name="T60" fmla="*/ 108 w 126"/>
                  <a:gd name="T61" fmla="*/ 35 h 126"/>
                  <a:gd name="T62" fmla="*/ 107 w 126"/>
                  <a:gd name="T63" fmla="*/ 31 h 126"/>
                  <a:gd name="T64" fmla="*/ 106 w 126"/>
                  <a:gd name="T65" fmla="*/ 26 h 126"/>
                  <a:gd name="T66" fmla="*/ 104 w 126"/>
                  <a:gd name="T67" fmla="*/ 23 h 126"/>
                  <a:gd name="T68" fmla="*/ 99 w 126"/>
                  <a:gd name="T69" fmla="*/ 17 h 126"/>
                  <a:gd name="T70" fmla="*/ 96 w 126"/>
                  <a:gd name="T71" fmla="*/ 15 h 126"/>
                  <a:gd name="T72" fmla="*/ 93 w 126"/>
                  <a:gd name="T73" fmla="*/ 11 h 126"/>
                  <a:gd name="T74" fmla="*/ 90 w 126"/>
                  <a:gd name="T75" fmla="*/ 8 h 126"/>
                  <a:gd name="T76" fmla="*/ 88 w 126"/>
                  <a:gd name="T77" fmla="*/ 5 h 126"/>
                  <a:gd name="T78" fmla="*/ 80 w 126"/>
                  <a:gd name="T79" fmla="*/ 2 h 126"/>
                  <a:gd name="T80" fmla="*/ 75 w 126"/>
                  <a:gd name="T81" fmla="*/ 1 h 126"/>
                  <a:gd name="T82" fmla="*/ 65 w 126"/>
                  <a:gd name="T83" fmla="*/ 2 h 126"/>
                  <a:gd name="T84" fmla="*/ 59 w 126"/>
                  <a:gd name="T85" fmla="*/ 6 h 126"/>
                  <a:gd name="T86" fmla="*/ 51 w 126"/>
                  <a:gd name="T87" fmla="*/ 11 h 126"/>
                  <a:gd name="T88" fmla="*/ 44 w 126"/>
                  <a:gd name="T89" fmla="*/ 14 h 126"/>
                  <a:gd name="T90" fmla="*/ 33 w 126"/>
                  <a:gd name="T91" fmla="*/ 26 h 126"/>
                  <a:gd name="T92" fmla="*/ 20 w 126"/>
                  <a:gd name="T93" fmla="*/ 38 h 126"/>
                  <a:gd name="T94" fmla="*/ 8 w 126"/>
                  <a:gd name="T95" fmla="*/ 47 h 126"/>
                  <a:gd name="T96" fmla="*/ 5 w 126"/>
                  <a:gd name="T97" fmla="*/ 54 h 126"/>
                  <a:gd name="T98" fmla="*/ 2 w 126"/>
                  <a:gd name="T99" fmla="*/ 62 h 126"/>
                  <a:gd name="T100" fmla="*/ 2 w 126"/>
                  <a:gd name="T101" fmla="*/ 79 h 126"/>
                  <a:gd name="T102" fmla="*/ 1 w 126"/>
                  <a:gd name="T103" fmla="*/ 8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6" h="126">
                    <a:moveTo>
                      <a:pt x="1" y="88"/>
                    </a:moveTo>
                    <a:cubicBezTo>
                      <a:pt x="0" y="91"/>
                      <a:pt x="0" y="93"/>
                      <a:pt x="1" y="95"/>
                    </a:cubicBezTo>
                    <a:cubicBezTo>
                      <a:pt x="3" y="101"/>
                      <a:pt x="7" y="105"/>
                      <a:pt x="11" y="109"/>
                    </a:cubicBezTo>
                    <a:cubicBezTo>
                      <a:pt x="14" y="111"/>
                      <a:pt x="16" y="113"/>
                      <a:pt x="18" y="115"/>
                    </a:cubicBezTo>
                    <a:cubicBezTo>
                      <a:pt x="20" y="117"/>
                      <a:pt x="21" y="120"/>
                      <a:pt x="23" y="121"/>
                    </a:cubicBezTo>
                    <a:cubicBezTo>
                      <a:pt x="26" y="121"/>
                      <a:pt x="28" y="123"/>
                      <a:pt x="30" y="123"/>
                    </a:cubicBezTo>
                    <a:cubicBezTo>
                      <a:pt x="33" y="123"/>
                      <a:pt x="36" y="124"/>
                      <a:pt x="38" y="124"/>
                    </a:cubicBezTo>
                    <a:cubicBezTo>
                      <a:pt x="40" y="123"/>
                      <a:pt x="42" y="123"/>
                      <a:pt x="44" y="123"/>
                    </a:cubicBezTo>
                    <a:cubicBezTo>
                      <a:pt x="45" y="123"/>
                      <a:pt x="46" y="123"/>
                      <a:pt x="48" y="123"/>
                    </a:cubicBezTo>
                    <a:cubicBezTo>
                      <a:pt x="57" y="123"/>
                      <a:pt x="57" y="123"/>
                      <a:pt x="57" y="123"/>
                    </a:cubicBezTo>
                    <a:cubicBezTo>
                      <a:pt x="63" y="123"/>
                      <a:pt x="70" y="126"/>
                      <a:pt x="76" y="125"/>
                    </a:cubicBezTo>
                    <a:cubicBezTo>
                      <a:pt x="78" y="125"/>
                      <a:pt x="79" y="124"/>
                      <a:pt x="80" y="124"/>
                    </a:cubicBezTo>
                    <a:cubicBezTo>
                      <a:pt x="82" y="123"/>
                      <a:pt x="83" y="122"/>
                      <a:pt x="84" y="122"/>
                    </a:cubicBezTo>
                    <a:cubicBezTo>
                      <a:pt x="87" y="120"/>
                      <a:pt x="90" y="119"/>
                      <a:pt x="93" y="119"/>
                    </a:cubicBezTo>
                    <a:cubicBezTo>
                      <a:pt x="97" y="119"/>
                      <a:pt x="100" y="119"/>
                      <a:pt x="103" y="119"/>
                    </a:cubicBezTo>
                    <a:cubicBezTo>
                      <a:pt x="106" y="119"/>
                      <a:pt x="109" y="120"/>
                      <a:pt x="112" y="119"/>
                    </a:cubicBezTo>
                    <a:cubicBezTo>
                      <a:pt x="115" y="118"/>
                      <a:pt x="118" y="118"/>
                      <a:pt x="121" y="116"/>
                    </a:cubicBezTo>
                    <a:cubicBezTo>
                      <a:pt x="123" y="115"/>
                      <a:pt x="124" y="113"/>
                      <a:pt x="125" y="111"/>
                    </a:cubicBezTo>
                    <a:cubicBezTo>
                      <a:pt x="126" y="108"/>
                      <a:pt x="126" y="105"/>
                      <a:pt x="126" y="103"/>
                    </a:cubicBezTo>
                    <a:cubicBezTo>
                      <a:pt x="126" y="100"/>
                      <a:pt x="125" y="97"/>
                      <a:pt x="124" y="94"/>
                    </a:cubicBezTo>
                    <a:cubicBezTo>
                      <a:pt x="123" y="91"/>
                      <a:pt x="121" y="89"/>
                      <a:pt x="121" y="85"/>
                    </a:cubicBezTo>
                    <a:cubicBezTo>
                      <a:pt x="120" y="82"/>
                      <a:pt x="122" y="80"/>
                      <a:pt x="123" y="77"/>
                    </a:cubicBezTo>
                    <a:cubicBezTo>
                      <a:pt x="124" y="76"/>
                      <a:pt x="124" y="74"/>
                      <a:pt x="125" y="73"/>
                    </a:cubicBezTo>
                    <a:cubicBezTo>
                      <a:pt x="125" y="71"/>
                      <a:pt x="125" y="70"/>
                      <a:pt x="124" y="68"/>
                    </a:cubicBezTo>
                    <a:cubicBezTo>
                      <a:pt x="124" y="67"/>
                      <a:pt x="124" y="66"/>
                      <a:pt x="124" y="64"/>
                    </a:cubicBezTo>
                    <a:cubicBezTo>
                      <a:pt x="124" y="63"/>
                      <a:pt x="125" y="61"/>
                      <a:pt x="125" y="60"/>
                    </a:cubicBezTo>
                    <a:cubicBezTo>
                      <a:pt x="124" y="57"/>
                      <a:pt x="123" y="54"/>
                      <a:pt x="121" y="51"/>
                    </a:cubicBezTo>
                    <a:cubicBezTo>
                      <a:pt x="120" y="49"/>
                      <a:pt x="118" y="48"/>
                      <a:pt x="115" y="46"/>
                    </a:cubicBezTo>
                    <a:cubicBezTo>
                      <a:pt x="114" y="45"/>
                      <a:pt x="113" y="44"/>
                      <a:pt x="112" y="43"/>
                    </a:cubicBezTo>
                    <a:cubicBezTo>
                      <a:pt x="110" y="41"/>
                      <a:pt x="111" y="39"/>
                      <a:pt x="110" y="38"/>
                    </a:cubicBezTo>
                    <a:cubicBezTo>
                      <a:pt x="110" y="37"/>
                      <a:pt x="109" y="36"/>
                      <a:pt x="108" y="35"/>
                    </a:cubicBezTo>
                    <a:cubicBezTo>
                      <a:pt x="108" y="33"/>
                      <a:pt x="107" y="32"/>
                      <a:pt x="107" y="31"/>
                    </a:cubicBezTo>
                    <a:cubicBezTo>
                      <a:pt x="106" y="30"/>
                      <a:pt x="107" y="28"/>
                      <a:pt x="106" y="26"/>
                    </a:cubicBezTo>
                    <a:cubicBezTo>
                      <a:pt x="106" y="25"/>
                      <a:pt x="105" y="24"/>
                      <a:pt x="104" y="23"/>
                    </a:cubicBezTo>
                    <a:cubicBezTo>
                      <a:pt x="103" y="21"/>
                      <a:pt x="102" y="19"/>
                      <a:pt x="99" y="17"/>
                    </a:cubicBezTo>
                    <a:cubicBezTo>
                      <a:pt x="98" y="16"/>
                      <a:pt x="97" y="16"/>
                      <a:pt x="96" y="15"/>
                    </a:cubicBezTo>
                    <a:cubicBezTo>
                      <a:pt x="95" y="14"/>
                      <a:pt x="94" y="12"/>
                      <a:pt x="93" y="11"/>
                    </a:cubicBezTo>
                    <a:cubicBezTo>
                      <a:pt x="92" y="10"/>
                      <a:pt x="91" y="9"/>
                      <a:pt x="90" y="8"/>
                    </a:cubicBezTo>
                    <a:cubicBezTo>
                      <a:pt x="90" y="7"/>
                      <a:pt x="89" y="6"/>
                      <a:pt x="88" y="5"/>
                    </a:cubicBezTo>
                    <a:cubicBezTo>
                      <a:pt x="85" y="3"/>
                      <a:pt x="83" y="3"/>
                      <a:pt x="80" y="2"/>
                    </a:cubicBezTo>
                    <a:cubicBezTo>
                      <a:pt x="78" y="2"/>
                      <a:pt x="77" y="1"/>
                      <a:pt x="75" y="1"/>
                    </a:cubicBezTo>
                    <a:cubicBezTo>
                      <a:pt x="75" y="1"/>
                      <a:pt x="67" y="0"/>
                      <a:pt x="65" y="2"/>
                    </a:cubicBezTo>
                    <a:cubicBezTo>
                      <a:pt x="63" y="3"/>
                      <a:pt x="61" y="5"/>
                      <a:pt x="59" y="6"/>
                    </a:cubicBezTo>
                    <a:cubicBezTo>
                      <a:pt x="57" y="8"/>
                      <a:pt x="54" y="9"/>
                      <a:pt x="51" y="11"/>
                    </a:cubicBezTo>
                    <a:cubicBezTo>
                      <a:pt x="49" y="12"/>
                      <a:pt x="46" y="13"/>
                      <a:pt x="44" y="14"/>
                    </a:cubicBezTo>
                    <a:cubicBezTo>
                      <a:pt x="40" y="17"/>
                      <a:pt x="36" y="21"/>
                      <a:pt x="33" y="26"/>
                    </a:cubicBezTo>
                    <a:cubicBezTo>
                      <a:pt x="30" y="31"/>
                      <a:pt x="25" y="34"/>
                      <a:pt x="20" y="38"/>
                    </a:cubicBezTo>
                    <a:cubicBezTo>
                      <a:pt x="16" y="40"/>
                      <a:pt x="11" y="42"/>
                      <a:pt x="8" y="47"/>
                    </a:cubicBezTo>
                    <a:cubicBezTo>
                      <a:pt x="7" y="49"/>
                      <a:pt x="6" y="51"/>
                      <a:pt x="5" y="54"/>
                    </a:cubicBezTo>
                    <a:cubicBezTo>
                      <a:pt x="4" y="57"/>
                      <a:pt x="3" y="59"/>
                      <a:pt x="2" y="62"/>
                    </a:cubicBezTo>
                    <a:cubicBezTo>
                      <a:pt x="1" y="68"/>
                      <a:pt x="1" y="73"/>
                      <a:pt x="2" y="79"/>
                    </a:cubicBezTo>
                    <a:cubicBezTo>
                      <a:pt x="2" y="82"/>
                      <a:pt x="2" y="85"/>
                      <a:pt x="1" y="88"/>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11" name="Freeform 350">
                <a:extLst>
                  <a:ext uri="{FF2B5EF4-FFF2-40B4-BE49-F238E27FC236}">
                    <a16:creationId xmlns:a16="http://schemas.microsoft.com/office/drawing/2014/main" id="{2FD9BEF5-5E99-4C8D-BB8D-8D371A3004FF}"/>
                  </a:ext>
                </a:extLst>
              </p:cNvPr>
              <p:cNvSpPr>
                <a:spLocks/>
              </p:cNvSpPr>
              <p:nvPr/>
            </p:nvSpPr>
            <p:spPr bwMode="auto">
              <a:xfrm>
                <a:off x="8628063" y="2427288"/>
                <a:ext cx="47625" cy="166688"/>
              </a:xfrm>
              <a:custGeom>
                <a:avLst/>
                <a:gdLst>
                  <a:gd name="T0" fmla="*/ 12 w 12"/>
                  <a:gd name="T1" fmla="*/ 37 h 42"/>
                  <a:gd name="T2" fmla="*/ 11 w 12"/>
                  <a:gd name="T3" fmla="*/ 32 h 42"/>
                  <a:gd name="T4" fmla="*/ 11 w 12"/>
                  <a:gd name="T5" fmla="*/ 23 h 42"/>
                  <a:gd name="T6" fmla="*/ 11 w 12"/>
                  <a:gd name="T7" fmla="*/ 18 h 42"/>
                  <a:gd name="T8" fmla="*/ 11 w 12"/>
                  <a:gd name="T9" fmla="*/ 13 h 42"/>
                  <a:gd name="T10" fmla="*/ 11 w 12"/>
                  <a:gd name="T11" fmla="*/ 4 h 42"/>
                  <a:gd name="T12" fmla="*/ 11 w 12"/>
                  <a:gd name="T13" fmla="*/ 3 h 42"/>
                  <a:gd name="T14" fmla="*/ 11 w 12"/>
                  <a:gd name="T15" fmla="*/ 2 h 42"/>
                  <a:gd name="T16" fmla="*/ 9 w 12"/>
                  <a:gd name="T17" fmla="*/ 2 h 42"/>
                  <a:gd name="T18" fmla="*/ 7 w 12"/>
                  <a:gd name="T19" fmla="*/ 0 h 42"/>
                  <a:gd name="T20" fmla="*/ 5 w 12"/>
                  <a:gd name="T21" fmla="*/ 0 h 42"/>
                  <a:gd name="T22" fmla="*/ 3 w 12"/>
                  <a:gd name="T23" fmla="*/ 1 h 42"/>
                  <a:gd name="T24" fmla="*/ 2 w 12"/>
                  <a:gd name="T25" fmla="*/ 3 h 42"/>
                  <a:gd name="T26" fmla="*/ 2 w 12"/>
                  <a:gd name="T27" fmla="*/ 15 h 42"/>
                  <a:gd name="T28" fmla="*/ 2 w 12"/>
                  <a:gd name="T29" fmla="*/ 21 h 42"/>
                  <a:gd name="T30" fmla="*/ 1 w 12"/>
                  <a:gd name="T31" fmla="*/ 26 h 42"/>
                  <a:gd name="T32" fmla="*/ 1 w 12"/>
                  <a:gd name="T33" fmla="*/ 32 h 42"/>
                  <a:gd name="T34" fmla="*/ 1 w 12"/>
                  <a:gd name="T35" fmla="*/ 38 h 42"/>
                  <a:gd name="T36" fmla="*/ 1 w 12"/>
                  <a:gd name="T37" fmla="*/ 40 h 42"/>
                  <a:gd name="T38" fmla="*/ 3 w 12"/>
                  <a:gd name="T39" fmla="*/ 41 h 42"/>
                  <a:gd name="T40" fmla="*/ 5 w 12"/>
                  <a:gd name="T41" fmla="*/ 42 h 42"/>
                  <a:gd name="T42" fmla="*/ 8 w 12"/>
                  <a:gd name="T43" fmla="*/ 42 h 42"/>
                  <a:gd name="T44" fmla="*/ 10 w 12"/>
                  <a:gd name="T45" fmla="*/ 41 h 42"/>
                  <a:gd name="T46" fmla="*/ 11 w 12"/>
                  <a:gd name="T47" fmla="*/ 41 h 42"/>
                  <a:gd name="T48" fmla="*/ 12 w 12"/>
                  <a:gd name="T49" fmla="*/ 42 h 42"/>
                  <a:gd name="T50" fmla="*/ 12 w 12"/>
                  <a:gd name="T51" fmla="*/ 41 h 42"/>
                  <a:gd name="T52" fmla="*/ 12 w 12"/>
                  <a:gd name="T53" fmla="*/ 3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 h="42">
                    <a:moveTo>
                      <a:pt x="12" y="37"/>
                    </a:moveTo>
                    <a:cubicBezTo>
                      <a:pt x="11" y="35"/>
                      <a:pt x="11" y="34"/>
                      <a:pt x="11" y="32"/>
                    </a:cubicBezTo>
                    <a:cubicBezTo>
                      <a:pt x="11" y="29"/>
                      <a:pt x="11" y="26"/>
                      <a:pt x="11" y="23"/>
                    </a:cubicBezTo>
                    <a:cubicBezTo>
                      <a:pt x="11" y="21"/>
                      <a:pt x="11" y="20"/>
                      <a:pt x="11" y="18"/>
                    </a:cubicBezTo>
                    <a:cubicBezTo>
                      <a:pt x="11" y="16"/>
                      <a:pt x="11" y="15"/>
                      <a:pt x="11" y="13"/>
                    </a:cubicBezTo>
                    <a:cubicBezTo>
                      <a:pt x="11" y="10"/>
                      <a:pt x="11" y="7"/>
                      <a:pt x="11" y="4"/>
                    </a:cubicBezTo>
                    <a:cubicBezTo>
                      <a:pt x="11" y="4"/>
                      <a:pt x="11" y="4"/>
                      <a:pt x="11" y="3"/>
                    </a:cubicBezTo>
                    <a:cubicBezTo>
                      <a:pt x="11" y="3"/>
                      <a:pt x="11" y="3"/>
                      <a:pt x="11" y="2"/>
                    </a:cubicBezTo>
                    <a:cubicBezTo>
                      <a:pt x="10" y="2"/>
                      <a:pt x="10" y="2"/>
                      <a:pt x="9" y="2"/>
                    </a:cubicBezTo>
                    <a:cubicBezTo>
                      <a:pt x="8" y="1"/>
                      <a:pt x="8" y="1"/>
                      <a:pt x="7" y="0"/>
                    </a:cubicBezTo>
                    <a:cubicBezTo>
                      <a:pt x="6" y="0"/>
                      <a:pt x="5" y="0"/>
                      <a:pt x="5" y="0"/>
                    </a:cubicBezTo>
                    <a:cubicBezTo>
                      <a:pt x="4" y="0"/>
                      <a:pt x="3" y="1"/>
                      <a:pt x="3" y="1"/>
                    </a:cubicBezTo>
                    <a:cubicBezTo>
                      <a:pt x="2" y="1"/>
                      <a:pt x="2" y="2"/>
                      <a:pt x="2" y="3"/>
                    </a:cubicBezTo>
                    <a:cubicBezTo>
                      <a:pt x="2" y="7"/>
                      <a:pt x="2" y="11"/>
                      <a:pt x="2" y="15"/>
                    </a:cubicBezTo>
                    <a:cubicBezTo>
                      <a:pt x="2" y="17"/>
                      <a:pt x="2" y="19"/>
                      <a:pt x="2" y="21"/>
                    </a:cubicBezTo>
                    <a:cubicBezTo>
                      <a:pt x="1" y="23"/>
                      <a:pt x="1" y="25"/>
                      <a:pt x="1" y="26"/>
                    </a:cubicBezTo>
                    <a:cubicBezTo>
                      <a:pt x="1" y="28"/>
                      <a:pt x="1" y="31"/>
                      <a:pt x="1" y="32"/>
                    </a:cubicBezTo>
                    <a:cubicBezTo>
                      <a:pt x="1" y="34"/>
                      <a:pt x="1" y="36"/>
                      <a:pt x="1" y="38"/>
                    </a:cubicBezTo>
                    <a:cubicBezTo>
                      <a:pt x="0" y="39"/>
                      <a:pt x="0" y="40"/>
                      <a:pt x="1" y="40"/>
                    </a:cubicBezTo>
                    <a:cubicBezTo>
                      <a:pt x="1" y="41"/>
                      <a:pt x="2" y="41"/>
                      <a:pt x="3" y="41"/>
                    </a:cubicBezTo>
                    <a:cubicBezTo>
                      <a:pt x="3" y="42"/>
                      <a:pt x="4" y="42"/>
                      <a:pt x="5" y="42"/>
                    </a:cubicBezTo>
                    <a:cubicBezTo>
                      <a:pt x="6" y="42"/>
                      <a:pt x="7" y="42"/>
                      <a:pt x="8" y="42"/>
                    </a:cubicBezTo>
                    <a:cubicBezTo>
                      <a:pt x="8" y="42"/>
                      <a:pt x="9" y="41"/>
                      <a:pt x="10" y="41"/>
                    </a:cubicBezTo>
                    <a:cubicBezTo>
                      <a:pt x="10" y="41"/>
                      <a:pt x="11" y="41"/>
                      <a:pt x="11" y="41"/>
                    </a:cubicBezTo>
                    <a:cubicBezTo>
                      <a:pt x="11" y="41"/>
                      <a:pt x="12" y="42"/>
                      <a:pt x="12" y="42"/>
                    </a:cubicBezTo>
                    <a:cubicBezTo>
                      <a:pt x="12" y="41"/>
                      <a:pt x="12" y="41"/>
                      <a:pt x="12" y="41"/>
                    </a:cubicBezTo>
                    <a:cubicBezTo>
                      <a:pt x="12" y="40"/>
                      <a:pt x="12" y="38"/>
                      <a:pt x="12" y="3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12" name="Freeform 351">
                <a:extLst>
                  <a:ext uri="{FF2B5EF4-FFF2-40B4-BE49-F238E27FC236}">
                    <a16:creationId xmlns:a16="http://schemas.microsoft.com/office/drawing/2014/main" id="{633F8219-3196-42D2-9CBA-29029D8E99D8}"/>
                  </a:ext>
                </a:extLst>
              </p:cNvPr>
              <p:cNvSpPr>
                <a:spLocks/>
              </p:cNvSpPr>
              <p:nvPr/>
            </p:nvSpPr>
            <p:spPr bwMode="auto">
              <a:xfrm>
                <a:off x="8628063" y="2427288"/>
                <a:ext cx="47625" cy="166688"/>
              </a:xfrm>
              <a:custGeom>
                <a:avLst/>
                <a:gdLst>
                  <a:gd name="T0" fmla="*/ 12 w 12"/>
                  <a:gd name="T1" fmla="*/ 37 h 42"/>
                  <a:gd name="T2" fmla="*/ 11 w 12"/>
                  <a:gd name="T3" fmla="*/ 32 h 42"/>
                  <a:gd name="T4" fmla="*/ 11 w 12"/>
                  <a:gd name="T5" fmla="*/ 23 h 42"/>
                  <a:gd name="T6" fmla="*/ 11 w 12"/>
                  <a:gd name="T7" fmla="*/ 18 h 42"/>
                  <a:gd name="T8" fmla="*/ 11 w 12"/>
                  <a:gd name="T9" fmla="*/ 13 h 42"/>
                  <a:gd name="T10" fmla="*/ 11 w 12"/>
                  <a:gd name="T11" fmla="*/ 4 h 42"/>
                  <a:gd name="T12" fmla="*/ 11 w 12"/>
                  <a:gd name="T13" fmla="*/ 3 h 42"/>
                  <a:gd name="T14" fmla="*/ 11 w 12"/>
                  <a:gd name="T15" fmla="*/ 2 h 42"/>
                  <a:gd name="T16" fmla="*/ 9 w 12"/>
                  <a:gd name="T17" fmla="*/ 2 h 42"/>
                  <a:gd name="T18" fmla="*/ 7 w 12"/>
                  <a:gd name="T19" fmla="*/ 0 h 42"/>
                  <a:gd name="T20" fmla="*/ 5 w 12"/>
                  <a:gd name="T21" fmla="*/ 0 h 42"/>
                  <a:gd name="T22" fmla="*/ 3 w 12"/>
                  <a:gd name="T23" fmla="*/ 1 h 42"/>
                  <a:gd name="T24" fmla="*/ 2 w 12"/>
                  <a:gd name="T25" fmla="*/ 3 h 42"/>
                  <a:gd name="T26" fmla="*/ 2 w 12"/>
                  <a:gd name="T27" fmla="*/ 15 h 42"/>
                  <a:gd name="T28" fmla="*/ 2 w 12"/>
                  <a:gd name="T29" fmla="*/ 21 h 42"/>
                  <a:gd name="T30" fmla="*/ 1 w 12"/>
                  <a:gd name="T31" fmla="*/ 26 h 42"/>
                  <a:gd name="T32" fmla="*/ 1 w 12"/>
                  <a:gd name="T33" fmla="*/ 32 h 42"/>
                  <a:gd name="T34" fmla="*/ 1 w 12"/>
                  <a:gd name="T35" fmla="*/ 38 h 42"/>
                  <a:gd name="T36" fmla="*/ 1 w 12"/>
                  <a:gd name="T37" fmla="*/ 40 h 42"/>
                  <a:gd name="T38" fmla="*/ 3 w 12"/>
                  <a:gd name="T39" fmla="*/ 41 h 42"/>
                  <a:gd name="T40" fmla="*/ 5 w 12"/>
                  <a:gd name="T41" fmla="*/ 42 h 42"/>
                  <a:gd name="T42" fmla="*/ 8 w 12"/>
                  <a:gd name="T43" fmla="*/ 42 h 42"/>
                  <a:gd name="T44" fmla="*/ 10 w 12"/>
                  <a:gd name="T45" fmla="*/ 41 h 42"/>
                  <a:gd name="T46" fmla="*/ 11 w 12"/>
                  <a:gd name="T47" fmla="*/ 41 h 42"/>
                  <a:gd name="T48" fmla="*/ 12 w 12"/>
                  <a:gd name="T49" fmla="*/ 42 h 42"/>
                  <a:gd name="T50" fmla="*/ 12 w 12"/>
                  <a:gd name="T51" fmla="*/ 41 h 42"/>
                  <a:gd name="T52" fmla="*/ 12 w 12"/>
                  <a:gd name="T53" fmla="*/ 3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 h="42">
                    <a:moveTo>
                      <a:pt x="12" y="37"/>
                    </a:moveTo>
                    <a:cubicBezTo>
                      <a:pt x="11" y="35"/>
                      <a:pt x="11" y="34"/>
                      <a:pt x="11" y="32"/>
                    </a:cubicBezTo>
                    <a:cubicBezTo>
                      <a:pt x="11" y="29"/>
                      <a:pt x="11" y="26"/>
                      <a:pt x="11" y="23"/>
                    </a:cubicBezTo>
                    <a:cubicBezTo>
                      <a:pt x="11" y="21"/>
                      <a:pt x="11" y="20"/>
                      <a:pt x="11" y="18"/>
                    </a:cubicBezTo>
                    <a:cubicBezTo>
                      <a:pt x="11" y="16"/>
                      <a:pt x="11" y="15"/>
                      <a:pt x="11" y="13"/>
                    </a:cubicBezTo>
                    <a:cubicBezTo>
                      <a:pt x="11" y="10"/>
                      <a:pt x="11" y="7"/>
                      <a:pt x="11" y="4"/>
                    </a:cubicBezTo>
                    <a:cubicBezTo>
                      <a:pt x="11" y="4"/>
                      <a:pt x="11" y="4"/>
                      <a:pt x="11" y="3"/>
                    </a:cubicBezTo>
                    <a:cubicBezTo>
                      <a:pt x="11" y="3"/>
                      <a:pt x="11" y="3"/>
                      <a:pt x="11" y="2"/>
                    </a:cubicBezTo>
                    <a:cubicBezTo>
                      <a:pt x="10" y="2"/>
                      <a:pt x="10" y="2"/>
                      <a:pt x="9" y="2"/>
                    </a:cubicBezTo>
                    <a:cubicBezTo>
                      <a:pt x="8" y="1"/>
                      <a:pt x="8" y="1"/>
                      <a:pt x="7" y="0"/>
                    </a:cubicBezTo>
                    <a:cubicBezTo>
                      <a:pt x="6" y="0"/>
                      <a:pt x="5" y="0"/>
                      <a:pt x="5" y="0"/>
                    </a:cubicBezTo>
                    <a:cubicBezTo>
                      <a:pt x="4" y="0"/>
                      <a:pt x="3" y="1"/>
                      <a:pt x="3" y="1"/>
                    </a:cubicBezTo>
                    <a:cubicBezTo>
                      <a:pt x="2" y="1"/>
                      <a:pt x="2" y="2"/>
                      <a:pt x="2" y="3"/>
                    </a:cubicBezTo>
                    <a:cubicBezTo>
                      <a:pt x="2" y="7"/>
                      <a:pt x="2" y="11"/>
                      <a:pt x="2" y="15"/>
                    </a:cubicBezTo>
                    <a:cubicBezTo>
                      <a:pt x="2" y="17"/>
                      <a:pt x="2" y="19"/>
                      <a:pt x="2" y="21"/>
                    </a:cubicBezTo>
                    <a:cubicBezTo>
                      <a:pt x="1" y="23"/>
                      <a:pt x="1" y="25"/>
                      <a:pt x="1" y="26"/>
                    </a:cubicBezTo>
                    <a:cubicBezTo>
                      <a:pt x="1" y="28"/>
                      <a:pt x="1" y="31"/>
                      <a:pt x="1" y="32"/>
                    </a:cubicBezTo>
                    <a:cubicBezTo>
                      <a:pt x="1" y="34"/>
                      <a:pt x="1" y="36"/>
                      <a:pt x="1" y="38"/>
                    </a:cubicBezTo>
                    <a:cubicBezTo>
                      <a:pt x="0" y="39"/>
                      <a:pt x="0" y="40"/>
                      <a:pt x="1" y="40"/>
                    </a:cubicBezTo>
                    <a:cubicBezTo>
                      <a:pt x="1" y="41"/>
                      <a:pt x="2" y="41"/>
                      <a:pt x="3" y="41"/>
                    </a:cubicBezTo>
                    <a:cubicBezTo>
                      <a:pt x="3" y="42"/>
                      <a:pt x="4" y="42"/>
                      <a:pt x="5" y="42"/>
                    </a:cubicBezTo>
                    <a:cubicBezTo>
                      <a:pt x="6" y="42"/>
                      <a:pt x="7" y="42"/>
                      <a:pt x="8" y="42"/>
                    </a:cubicBezTo>
                    <a:cubicBezTo>
                      <a:pt x="8" y="42"/>
                      <a:pt x="9" y="41"/>
                      <a:pt x="10" y="41"/>
                    </a:cubicBezTo>
                    <a:cubicBezTo>
                      <a:pt x="10" y="41"/>
                      <a:pt x="11" y="41"/>
                      <a:pt x="11" y="41"/>
                    </a:cubicBezTo>
                    <a:cubicBezTo>
                      <a:pt x="11" y="41"/>
                      <a:pt x="12" y="42"/>
                      <a:pt x="12" y="42"/>
                    </a:cubicBezTo>
                    <a:cubicBezTo>
                      <a:pt x="12" y="41"/>
                      <a:pt x="12" y="41"/>
                      <a:pt x="12" y="41"/>
                    </a:cubicBezTo>
                    <a:cubicBezTo>
                      <a:pt x="12" y="40"/>
                      <a:pt x="12" y="38"/>
                      <a:pt x="12" y="3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13" name="Freeform 352">
                <a:extLst>
                  <a:ext uri="{FF2B5EF4-FFF2-40B4-BE49-F238E27FC236}">
                    <a16:creationId xmlns:a16="http://schemas.microsoft.com/office/drawing/2014/main" id="{8CE89FEE-9073-4636-9B06-A07452FB19E8}"/>
                  </a:ext>
                </a:extLst>
              </p:cNvPr>
              <p:cNvSpPr>
                <a:spLocks/>
              </p:cNvSpPr>
              <p:nvPr/>
            </p:nvSpPr>
            <p:spPr bwMode="auto">
              <a:xfrm>
                <a:off x="8556626" y="1728788"/>
                <a:ext cx="195263" cy="741363"/>
              </a:xfrm>
              <a:custGeom>
                <a:avLst/>
                <a:gdLst>
                  <a:gd name="T0" fmla="*/ 0 w 49"/>
                  <a:gd name="T1" fmla="*/ 131 h 187"/>
                  <a:gd name="T2" fmla="*/ 0 w 49"/>
                  <a:gd name="T3" fmla="*/ 141 h 187"/>
                  <a:gd name="T4" fmla="*/ 4 w 49"/>
                  <a:gd name="T5" fmla="*/ 161 h 187"/>
                  <a:gd name="T6" fmla="*/ 7 w 49"/>
                  <a:gd name="T7" fmla="*/ 171 h 187"/>
                  <a:gd name="T8" fmla="*/ 12 w 49"/>
                  <a:gd name="T9" fmla="*/ 183 h 187"/>
                  <a:gd name="T10" fmla="*/ 29 w 49"/>
                  <a:gd name="T11" fmla="*/ 186 h 187"/>
                  <a:gd name="T12" fmla="*/ 43 w 49"/>
                  <a:gd name="T13" fmla="*/ 177 h 187"/>
                  <a:gd name="T14" fmla="*/ 49 w 49"/>
                  <a:gd name="T15" fmla="*/ 165 h 187"/>
                  <a:gd name="T16" fmla="*/ 49 w 49"/>
                  <a:gd name="T17" fmla="*/ 152 h 187"/>
                  <a:gd name="T18" fmla="*/ 48 w 49"/>
                  <a:gd name="T19" fmla="*/ 139 h 187"/>
                  <a:gd name="T20" fmla="*/ 47 w 49"/>
                  <a:gd name="T21" fmla="*/ 127 h 187"/>
                  <a:gd name="T22" fmla="*/ 48 w 49"/>
                  <a:gd name="T23" fmla="*/ 114 h 187"/>
                  <a:gd name="T24" fmla="*/ 48 w 49"/>
                  <a:gd name="T25" fmla="*/ 95 h 187"/>
                  <a:gd name="T26" fmla="*/ 48 w 49"/>
                  <a:gd name="T27" fmla="*/ 89 h 187"/>
                  <a:gd name="T28" fmla="*/ 47 w 49"/>
                  <a:gd name="T29" fmla="*/ 76 h 187"/>
                  <a:gd name="T30" fmla="*/ 43 w 49"/>
                  <a:gd name="T31" fmla="*/ 56 h 187"/>
                  <a:gd name="T32" fmla="*/ 42 w 49"/>
                  <a:gd name="T33" fmla="*/ 51 h 187"/>
                  <a:gd name="T34" fmla="*/ 40 w 49"/>
                  <a:gd name="T35" fmla="*/ 34 h 187"/>
                  <a:gd name="T36" fmla="*/ 39 w 49"/>
                  <a:gd name="T37" fmla="*/ 26 h 187"/>
                  <a:gd name="T38" fmla="*/ 34 w 49"/>
                  <a:gd name="T39" fmla="*/ 7 h 187"/>
                  <a:gd name="T40" fmla="*/ 31 w 49"/>
                  <a:gd name="T41" fmla="*/ 3 h 187"/>
                  <a:gd name="T42" fmla="*/ 29 w 49"/>
                  <a:gd name="T43" fmla="*/ 1 h 187"/>
                  <a:gd name="T44" fmla="*/ 25 w 49"/>
                  <a:gd name="T45" fmla="*/ 2 h 187"/>
                  <a:gd name="T46" fmla="*/ 23 w 49"/>
                  <a:gd name="T47" fmla="*/ 9 h 187"/>
                  <a:gd name="T48" fmla="*/ 13 w 49"/>
                  <a:gd name="T49" fmla="*/ 38 h 187"/>
                  <a:gd name="T50" fmla="*/ 8 w 49"/>
                  <a:gd name="T51" fmla="*/ 56 h 187"/>
                  <a:gd name="T52" fmla="*/ 3 w 49"/>
                  <a:gd name="T53" fmla="*/ 69 h 187"/>
                  <a:gd name="T54" fmla="*/ 0 w 49"/>
                  <a:gd name="T55" fmla="*/ 131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 h="187">
                    <a:moveTo>
                      <a:pt x="0" y="131"/>
                    </a:moveTo>
                    <a:cubicBezTo>
                      <a:pt x="0" y="134"/>
                      <a:pt x="0" y="138"/>
                      <a:pt x="0" y="141"/>
                    </a:cubicBezTo>
                    <a:cubicBezTo>
                      <a:pt x="1" y="149"/>
                      <a:pt x="3" y="156"/>
                      <a:pt x="4" y="161"/>
                    </a:cubicBezTo>
                    <a:cubicBezTo>
                      <a:pt x="5" y="164"/>
                      <a:pt x="6" y="167"/>
                      <a:pt x="7" y="171"/>
                    </a:cubicBezTo>
                    <a:cubicBezTo>
                      <a:pt x="8" y="174"/>
                      <a:pt x="11" y="183"/>
                      <a:pt x="12" y="183"/>
                    </a:cubicBezTo>
                    <a:cubicBezTo>
                      <a:pt x="13" y="183"/>
                      <a:pt x="27" y="187"/>
                      <a:pt x="29" y="186"/>
                    </a:cubicBezTo>
                    <a:cubicBezTo>
                      <a:pt x="30" y="185"/>
                      <a:pt x="42" y="178"/>
                      <a:pt x="43" y="177"/>
                    </a:cubicBezTo>
                    <a:cubicBezTo>
                      <a:pt x="45" y="176"/>
                      <a:pt x="48" y="168"/>
                      <a:pt x="49" y="165"/>
                    </a:cubicBezTo>
                    <a:cubicBezTo>
                      <a:pt x="49" y="161"/>
                      <a:pt x="49" y="156"/>
                      <a:pt x="49" y="152"/>
                    </a:cubicBezTo>
                    <a:cubicBezTo>
                      <a:pt x="49" y="148"/>
                      <a:pt x="49" y="144"/>
                      <a:pt x="48" y="139"/>
                    </a:cubicBezTo>
                    <a:cubicBezTo>
                      <a:pt x="48" y="135"/>
                      <a:pt x="47" y="132"/>
                      <a:pt x="47" y="127"/>
                    </a:cubicBezTo>
                    <a:cubicBezTo>
                      <a:pt x="47" y="122"/>
                      <a:pt x="47" y="118"/>
                      <a:pt x="48" y="114"/>
                    </a:cubicBezTo>
                    <a:cubicBezTo>
                      <a:pt x="48" y="112"/>
                      <a:pt x="48" y="97"/>
                      <a:pt x="48" y="95"/>
                    </a:cubicBezTo>
                    <a:cubicBezTo>
                      <a:pt x="48" y="93"/>
                      <a:pt x="49" y="91"/>
                      <a:pt x="48" y="89"/>
                    </a:cubicBezTo>
                    <a:cubicBezTo>
                      <a:pt x="48" y="84"/>
                      <a:pt x="48" y="80"/>
                      <a:pt x="47" y="76"/>
                    </a:cubicBezTo>
                    <a:cubicBezTo>
                      <a:pt x="46" y="73"/>
                      <a:pt x="43" y="58"/>
                      <a:pt x="43" y="56"/>
                    </a:cubicBezTo>
                    <a:cubicBezTo>
                      <a:pt x="43" y="54"/>
                      <a:pt x="42" y="53"/>
                      <a:pt x="42" y="51"/>
                    </a:cubicBezTo>
                    <a:cubicBezTo>
                      <a:pt x="42" y="50"/>
                      <a:pt x="41" y="35"/>
                      <a:pt x="40" y="34"/>
                    </a:cubicBezTo>
                    <a:cubicBezTo>
                      <a:pt x="40" y="31"/>
                      <a:pt x="39" y="28"/>
                      <a:pt x="39" y="26"/>
                    </a:cubicBezTo>
                    <a:cubicBezTo>
                      <a:pt x="38" y="24"/>
                      <a:pt x="34" y="8"/>
                      <a:pt x="34" y="7"/>
                    </a:cubicBezTo>
                    <a:cubicBezTo>
                      <a:pt x="33" y="5"/>
                      <a:pt x="32" y="4"/>
                      <a:pt x="31" y="3"/>
                    </a:cubicBezTo>
                    <a:cubicBezTo>
                      <a:pt x="30" y="2"/>
                      <a:pt x="30" y="2"/>
                      <a:pt x="29" y="1"/>
                    </a:cubicBezTo>
                    <a:cubicBezTo>
                      <a:pt x="29" y="1"/>
                      <a:pt x="26" y="0"/>
                      <a:pt x="25" y="2"/>
                    </a:cubicBezTo>
                    <a:cubicBezTo>
                      <a:pt x="24" y="4"/>
                      <a:pt x="24" y="7"/>
                      <a:pt x="23" y="9"/>
                    </a:cubicBezTo>
                    <a:cubicBezTo>
                      <a:pt x="22" y="12"/>
                      <a:pt x="14" y="31"/>
                      <a:pt x="13" y="38"/>
                    </a:cubicBezTo>
                    <a:cubicBezTo>
                      <a:pt x="12" y="45"/>
                      <a:pt x="10" y="50"/>
                      <a:pt x="8" y="56"/>
                    </a:cubicBezTo>
                    <a:cubicBezTo>
                      <a:pt x="6" y="60"/>
                      <a:pt x="4" y="63"/>
                      <a:pt x="3" y="69"/>
                    </a:cubicBezTo>
                    <a:cubicBezTo>
                      <a:pt x="2" y="73"/>
                      <a:pt x="1" y="127"/>
                      <a:pt x="0" y="131"/>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14" name="Freeform 353">
                <a:extLst>
                  <a:ext uri="{FF2B5EF4-FFF2-40B4-BE49-F238E27FC236}">
                    <a16:creationId xmlns:a16="http://schemas.microsoft.com/office/drawing/2014/main" id="{9BD7286D-B5CB-4EEC-BCCA-1B34451AF956}"/>
                  </a:ext>
                </a:extLst>
              </p:cNvPr>
              <p:cNvSpPr>
                <a:spLocks/>
              </p:cNvSpPr>
              <p:nvPr/>
            </p:nvSpPr>
            <p:spPr bwMode="auto">
              <a:xfrm>
                <a:off x="8556626" y="1728788"/>
                <a:ext cx="195263" cy="741363"/>
              </a:xfrm>
              <a:custGeom>
                <a:avLst/>
                <a:gdLst>
                  <a:gd name="T0" fmla="*/ 0 w 49"/>
                  <a:gd name="T1" fmla="*/ 131 h 187"/>
                  <a:gd name="T2" fmla="*/ 0 w 49"/>
                  <a:gd name="T3" fmla="*/ 141 h 187"/>
                  <a:gd name="T4" fmla="*/ 4 w 49"/>
                  <a:gd name="T5" fmla="*/ 161 h 187"/>
                  <a:gd name="T6" fmla="*/ 7 w 49"/>
                  <a:gd name="T7" fmla="*/ 171 h 187"/>
                  <a:gd name="T8" fmla="*/ 12 w 49"/>
                  <a:gd name="T9" fmla="*/ 183 h 187"/>
                  <a:gd name="T10" fmla="*/ 29 w 49"/>
                  <a:gd name="T11" fmla="*/ 186 h 187"/>
                  <a:gd name="T12" fmla="*/ 43 w 49"/>
                  <a:gd name="T13" fmla="*/ 177 h 187"/>
                  <a:gd name="T14" fmla="*/ 49 w 49"/>
                  <a:gd name="T15" fmla="*/ 165 h 187"/>
                  <a:gd name="T16" fmla="*/ 49 w 49"/>
                  <a:gd name="T17" fmla="*/ 152 h 187"/>
                  <a:gd name="T18" fmla="*/ 48 w 49"/>
                  <a:gd name="T19" fmla="*/ 139 h 187"/>
                  <a:gd name="T20" fmla="*/ 47 w 49"/>
                  <a:gd name="T21" fmla="*/ 127 h 187"/>
                  <a:gd name="T22" fmla="*/ 48 w 49"/>
                  <a:gd name="T23" fmla="*/ 114 h 187"/>
                  <a:gd name="T24" fmla="*/ 48 w 49"/>
                  <a:gd name="T25" fmla="*/ 95 h 187"/>
                  <a:gd name="T26" fmla="*/ 48 w 49"/>
                  <a:gd name="T27" fmla="*/ 89 h 187"/>
                  <a:gd name="T28" fmla="*/ 47 w 49"/>
                  <a:gd name="T29" fmla="*/ 76 h 187"/>
                  <a:gd name="T30" fmla="*/ 43 w 49"/>
                  <a:gd name="T31" fmla="*/ 56 h 187"/>
                  <a:gd name="T32" fmla="*/ 42 w 49"/>
                  <a:gd name="T33" fmla="*/ 51 h 187"/>
                  <a:gd name="T34" fmla="*/ 40 w 49"/>
                  <a:gd name="T35" fmla="*/ 34 h 187"/>
                  <a:gd name="T36" fmla="*/ 39 w 49"/>
                  <a:gd name="T37" fmla="*/ 26 h 187"/>
                  <a:gd name="T38" fmla="*/ 34 w 49"/>
                  <a:gd name="T39" fmla="*/ 7 h 187"/>
                  <a:gd name="T40" fmla="*/ 31 w 49"/>
                  <a:gd name="T41" fmla="*/ 3 h 187"/>
                  <a:gd name="T42" fmla="*/ 29 w 49"/>
                  <a:gd name="T43" fmla="*/ 1 h 187"/>
                  <a:gd name="T44" fmla="*/ 25 w 49"/>
                  <a:gd name="T45" fmla="*/ 2 h 187"/>
                  <a:gd name="T46" fmla="*/ 23 w 49"/>
                  <a:gd name="T47" fmla="*/ 9 h 187"/>
                  <a:gd name="T48" fmla="*/ 13 w 49"/>
                  <a:gd name="T49" fmla="*/ 38 h 187"/>
                  <a:gd name="T50" fmla="*/ 8 w 49"/>
                  <a:gd name="T51" fmla="*/ 56 h 187"/>
                  <a:gd name="T52" fmla="*/ 3 w 49"/>
                  <a:gd name="T53" fmla="*/ 69 h 187"/>
                  <a:gd name="T54" fmla="*/ 0 w 49"/>
                  <a:gd name="T55" fmla="*/ 131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 h="187">
                    <a:moveTo>
                      <a:pt x="0" y="131"/>
                    </a:moveTo>
                    <a:cubicBezTo>
                      <a:pt x="0" y="134"/>
                      <a:pt x="0" y="138"/>
                      <a:pt x="0" y="141"/>
                    </a:cubicBezTo>
                    <a:cubicBezTo>
                      <a:pt x="1" y="149"/>
                      <a:pt x="3" y="156"/>
                      <a:pt x="4" y="161"/>
                    </a:cubicBezTo>
                    <a:cubicBezTo>
                      <a:pt x="5" y="164"/>
                      <a:pt x="6" y="167"/>
                      <a:pt x="7" y="171"/>
                    </a:cubicBezTo>
                    <a:cubicBezTo>
                      <a:pt x="8" y="174"/>
                      <a:pt x="11" y="183"/>
                      <a:pt x="12" y="183"/>
                    </a:cubicBezTo>
                    <a:cubicBezTo>
                      <a:pt x="13" y="183"/>
                      <a:pt x="27" y="187"/>
                      <a:pt x="29" y="186"/>
                    </a:cubicBezTo>
                    <a:cubicBezTo>
                      <a:pt x="30" y="185"/>
                      <a:pt x="42" y="178"/>
                      <a:pt x="43" y="177"/>
                    </a:cubicBezTo>
                    <a:cubicBezTo>
                      <a:pt x="45" y="176"/>
                      <a:pt x="48" y="168"/>
                      <a:pt x="49" y="165"/>
                    </a:cubicBezTo>
                    <a:cubicBezTo>
                      <a:pt x="49" y="161"/>
                      <a:pt x="49" y="156"/>
                      <a:pt x="49" y="152"/>
                    </a:cubicBezTo>
                    <a:cubicBezTo>
                      <a:pt x="49" y="148"/>
                      <a:pt x="49" y="144"/>
                      <a:pt x="48" y="139"/>
                    </a:cubicBezTo>
                    <a:cubicBezTo>
                      <a:pt x="48" y="135"/>
                      <a:pt x="47" y="132"/>
                      <a:pt x="47" y="127"/>
                    </a:cubicBezTo>
                    <a:cubicBezTo>
                      <a:pt x="47" y="122"/>
                      <a:pt x="47" y="118"/>
                      <a:pt x="48" y="114"/>
                    </a:cubicBezTo>
                    <a:cubicBezTo>
                      <a:pt x="48" y="112"/>
                      <a:pt x="48" y="97"/>
                      <a:pt x="48" y="95"/>
                    </a:cubicBezTo>
                    <a:cubicBezTo>
                      <a:pt x="48" y="93"/>
                      <a:pt x="49" y="91"/>
                      <a:pt x="48" y="89"/>
                    </a:cubicBezTo>
                    <a:cubicBezTo>
                      <a:pt x="48" y="84"/>
                      <a:pt x="48" y="80"/>
                      <a:pt x="47" y="76"/>
                    </a:cubicBezTo>
                    <a:cubicBezTo>
                      <a:pt x="46" y="73"/>
                      <a:pt x="43" y="58"/>
                      <a:pt x="43" y="56"/>
                    </a:cubicBezTo>
                    <a:cubicBezTo>
                      <a:pt x="43" y="54"/>
                      <a:pt x="42" y="53"/>
                      <a:pt x="42" y="51"/>
                    </a:cubicBezTo>
                    <a:cubicBezTo>
                      <a:pt x="42" y="50"/>
                      <a:pt x="41" y="35"/>
                      <a:pt x="40" y="34"/>
                    </a:cubicBezTo>
                    <a:cubicBezTo>
                      <a:pt x="40" y="31"/>
                      <a:pt x="39" y="28"/>
                      <a:pt x="39" y="26"/>
                    </a:cubicBezTo>
                    <a:cubicBezTo>
                      <a:pt x="38" y="24"/>
                      <a:pt x="34" y="8"/>
                      <a:pt x="34" y="7"/>
                    </a:cubicBezTo>
                    <a:cubicBezTo>
                      <a:pt x="33" y="5"/>
                      <a:pt x="32" y="4"/>
                      <a:pt x="31" y="3"/>
                    </a:cubicBezTo>
                    <a:cubicBezTo>
                      <a:pt x="30" y="2"/>
                      <a:pt x="30" y="2"/>
                      <a:pt x="29" y="1"/>
                    </a:cubicBezTo>
                    <a:cubicBezTo>
                      <a:pt x="29" y="1"/>
                      <a:pt x="26" y="0"/>
                      <a:pt x="25" y="2"/>
                    </a:cubicBezTo>
                    <a:cubicBezTo>
                      <a:pt x="24" y="4"/>
                      <a:pt x="24" y="7"/>
                      <a:pt x="23" y="9"/>
                    </a:cubicBezTo>
                    <a:cubicBezTo>
                      <a:pt x="22" y="12"/>
                      <a:pt x="14" y="31"/>
                      <a:pt x="13" y="38"/>
                    </a:cubicBezTo>
                    <a:cubicBezTo>
                      <a:pt x="12" y="45"/>
                      <a:pt x="10" y="50"/>
                      <a:pt x="8" y="56"/>
                    </a:cubicBezTo>
                    <a:cubicBezTo>
                      <a:pt x="6" y="60"/>
                      <a:pt x="4" y="63"/>
                      <a:pt x="3" y="69"/>
                    </a:cubicBezTo>
                    <a:cubicBezTo>
                      <a:pt x="2" y="73"/>
                      <a:pt x="1" y="127"/>
                      <a:pt x="0" y="131"/>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15" name="Freeform 354">
                <a:extLst>
                  <a:ext uri="{FF2B5EF4-FFF2-40B4-BE49-F238E27FC236}">
                    <a16:creationId xmlns:a16="http://schemas.microsoft.com/office/drawing/2014/main" id="{E82107C9-B56D-4C93-88DA-1A59AE6923B8}"/>
                  </a:ext>
                </a:extLst>
              </p:cNvPr>
              <p:cNvSpPr>
                <a:spLocks/>
              </p:cNvSpPr>
              <p:nvPr/>
            </p:nvSpPr>
            <p:spPr bwMode="auto">
              <a:xfrm>
                <a:off x="8247063" y="2430463"/>
                <a:ext cx="82550" cy="195263"/>
              </a:xfrm>
              <a:custGeom>
                <a:avLst/>
                <a:gdLst>
                  <a:gd name="T0" fmla="*/ 0 w 21"/>
                  <a:gd name="T1" fmla="*/ 44 h 49"/>
                  <a:gd name="T2" fmla="*/ 0 w 21"/>
                  <a:gd name="T3" fmla="*/ 47 h 49"/>
                  <a:gd name="T4" fmla="*/ 4 w 21"/>
                  <a:gd name="T5" fmla="*/ 48 h 49"/>
                  <a:gd name="T6" fmla="*/ 8 w 21"/>
                  <a:gd name="T7" fmla="*/ 49 h 49"/>
                  <a:gd name="T8" fmla="*/ 12 w 21"/>
                  <a:gd name="T9" fmla="*/ 48 h 49"/>
                  <a:gd name="T10" fmla="*/ 17 w 21"/>
                  <a:gd name="T11" fmla="*/ 48 h 49"/>
                  <a:gd name="T12" fmla="*/ 19 w 21"/>
                  <a:gd name="T13" fmla="*/ 48 h 49"/>
                  <a:gd name="T14" fmla="*/ 20 w 21"/>
                  <a:gd name="T15" fmla="*/ 48 h 49"/>
                  <a:gd name="T16" fmla="*/ 21 w 21"/>
                  <a:gd name="T17" fmla="*/ 48 h 49"/>
                  <a:gd name="T18" fmla="*/ 20 w 21"/>
                  <a:gd name="T19" fmla="*/ 43 h 49"/>
                  <a:gd name="T20" fmla="*/ 19 w 21"/>
                  <a:gd name="T21" fmla="*/ 37 h 49"/>
                  <a:gd name="T22" fmla="*/ 19 w 21"/>
                  <a:gd name="T23" fmla="*/ 26 h 49"/>
                  <a:gd name="T24" fmla="*/ 19 w 21"/>
                  <a:gd name="T25" fmla="*/ 21 h 49"/>
                  <a:gd name="T26" fmla="*/ 19 w 21"/>
                  <a:gd name="T27" fmla="*/ 15 h 49"/>
                  <a:gd name="T28" fmla="*/ 19 w 21"/>
                  <a:gd name="T29" fmla="*/ 4 h 49"/>
                  <a:gd name="T30" fmla="*/ 19 w 21"/>
                  <a:gd name="T31" fmla="*/ 4 h 49"/>
                  <a:gd name="T32" fmla="*/ 19 w 21"/>
                  <a:gd name="T33" fmla="*/ 3 h 49"/>
                  <a:gd name="T34" fmla="*/ 15 w 21"/>
                  <a:gd name="T35" fmla="*/ 2 h 49"/>
                  <a:gd name="T36" fmla="*/ 11 w 21"/>
                  <a:gd name="T37" fmla="*/ 0 h 49"/>
                  <a:gd name="T38" fmla="*/ 7 w 21"/>
                  <a:gd name="T39" fmla="*/ 0 h 49"/>
                  <a:gd name="T40" fmla="*/ 4 w 21"/>
                  <a:gd name="T41" fmla="*/ 1 h 49"/>
                  <a:gd name="T42" fmla="*/ 2 w 21"/>
                  <a:gd name="T43" fmla="*/ 3 h 49"/>
                  <a:gd name="T44" fmla="*/ 2 w 21"/>
                  <a:gd name="T45" fmla="*/ 17 h 49"/>
                  <a:gd name="T46" fmla="*/ 2 w 21"/>
                  <a:gd name="T47" fmla="*/ 24 h 49"/>
                  <a:gd name="T48" fmla="*/ 2 w 21"/>
                  <a:gd name="T49" fmla="*/ 31 h 49"/>
                  <a:gd name="T50" fmla="*/ 1 w 21"/>
                  <a:gd name="T51" fmla="*/ 38 h 49"/>
                  <a:gd name="T52" fmla="*/ 0 w 21"/>
                  <a:gd name="T53" fmla="*/ 4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49">
                    <a:moveTo>
                      <a:pt x="0" y="44"/>
                    </a:moveTo>
                    <a:cubicBezTo>
                      <a:pt x="0" y="45"/>
                      <a:pt x="0" y="47"/>
                      <a:pt x="0" y="47"/>
                    </a:cubicBezTo>
                    <a:cubicBezTo>
                      <a:pt x="1" y="48"/>
                      <a:pt x="3" y="48"/>
                      <a:pt x="4" y="48"/>
                    </a:cubicBezTo>
                    <a:cubicBezTo>
                      <a:pt x="5" y="48"/>
                      <a:pt x="7" y="49"/>
                      <a:pt x="8" y="49"/>
                    </a:cubicBezTo>
                    <a:cubicBezTo>
                      <a:pt x="10" y="49"/>
                      <a:pt x="11" y="49"/>
                      <a:pt x="12" y="48"/>
                    </a:cubicBezTo>
                    <a:cubicBezTo>
                      <a:pt x="14" y="48"/>
                      <a:pt x="16" y="48"/>
                      <a:pt x="17" y="48"/>
                    </a:cubicBezTo>
                    <a:cubicBezTo>
                      <a:pt x="18" y="48"/>
                      <a:pt x="18" y="48"/>
                      <a:pt x="19" y="48"/>
                    </a:cubicBezTo>
                    <a:cubicBezTo>
                      <a:pt x="19" y="48"/>
                      <a:pt x="20" y="48"/>
                      <a:pt x="20" y="48"/>
                    </a:cubicBezTo>
                    <a:cubicBezTo>
                      <a:pt x="21" y="48"/>
                      <a:pt x="21" y="48"/>
                      <a:pt x="21" y="48"/>
                    </a:cubicBezTo>
                    <a:cubicBezTo>
                      <a:pt x="21" y="46"/>
                      <a:pt x="20" y="44"/>
                      <a:pt x="20" y="43"/>
                    </a:cubicBezTo>
                    <a:cubicBezTo>
                      <a:pt x="19" y="41"/>
                      <a:pt x="19" y="39"/>
                      <a:pt x="19" y="37"/>
                    </a:cubicBezTo>
                    <a:cubicBezTo>
                      <a:pt x="19" y="34"/>
                      <a:pt x="19" y="30"/>
                      <a:pt x="19" y="26"/>
                    </a:cubicBezTo>
                    <a:cubicBezTo>
                      <a:pt x="19" y="24"/>
                      <a:pt x="19" y="23"/>
                      <a:pt x="19" y="21"/>
                    </a:cubicBezTo>
                    <a:cubicBezTo>
                      <a:pt x="19" y="19"/>
                      <a:pt x="19" y="17"/>
                      <a:pt x="19" y="15"/>
                    </a:cubicBezTo>
                    <a:cubicBezTo>
                      <a:pt x="19" y="12"/>
                      <a:pt x="19" y="8"/>
                      <a:pt x="19" y="4"/>
                    </a:cubicBezTo>
                    <a:cubicBezTo>
                      <a:pt x="19" y="4"/>
                      <a:pt x="19" y="4"/>
                      <a:pt x="19" y="4"/>
                    </a:cubicBezTo>
                    <a:cubicBezTo>
                      <a:pt x="19" y="3"/>
                      <a:pt x="19" y="3"/>
                      <a:pt x="19" y="3"/>
                    </a:cubicBezTo>
                    <a:cubicBezTo>
                      <a:pt x="18" y="2"/>
                      <a:pt x="17" y="2"/>
                      <a:pt x="15" y="2"/>
                    </a:cubicBezTo>
                    <a:cubicBezTo>
                      <a:pt x="14" y="1"/>
                      <a:pt x="13" y="1"/>
                      <a:pt x="11" y="0"/>
                    </a:cubicBezTo>
                    <a:cubicBezTo>
                      <a:pt x="10" y="0"/>
                      <a:pt x="9" y="0"/>
                      <a:pt x="7" y="0"/>
                    </a:cubicBezTo>
                    <a:cubicBezTo>
                      <a:pt x="6" y="0"/>
                      <a:pt x="5" y="0"/>
                      <a:pt x="4" y="1"/>
                    </a:cubicBezTo>
                    <a:cubicBezTo>
                      <a:pt x="3" y="1"/>
                      <a:pt x="2" y="2"/>
                      <a:pt x="2" y="3"/>
                    </a:cubicBezTo>
                    <a:cubicBezTo>
                      <a:pt x="2" y="8"/>
                      <a:pt x="2" y="13"/>
                      <a:pt x="2" y="17"/>
                    </a:cubicBezTo>
                    <a:cubicBezTo>
                      <a:pt x="2" y="20"/>
                      <a:pt x="2" y="22"/>
                      <a:pt x="2" y="24"/>
                    </a:cubicBezTo>
                    <a:cubicBezTo>
                      <a:pt x="2" y="26"/>
                      <a:pt x="2" y="28"/>
                      <a:pt x="2" y="31"/>
                    </a:cubicBezTo>
                    <a:cubicBezTo>
                      <a:pt x="2" y="33"/>
                      <a:pt x="1" y="36"/>
                      <a:pt x="1" y="38"/>
                    </a:cubicBezTo>
                    <a:cubicBezTo>
                      <a:pt x="1" y="40"/>
                      <a:pt x="0" y="42"/>
                      <a:pt x="0" y="4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16" name="Freeform 355">
                <a:extLst>
                  <a:ext uri="{FF2B5EF4-FFF2-40B4-BE49-F238E27FC236}">
                    <a16:creationId xmlns:a16="http://schemas.microsoft.com/office/drawing/2014/main" id="{BC4A9446-7299-4127-97CA-8C146DCA8D3F}"/>
                  </a:ext>
                </a:extLst>
              </p:cNvPr>
              <p:cNvSpPr>
                <a:spLocks/>
              </p:cNvSpPr>
              <p:nvPr/>
            </p:nvSpPr>
            <p:spPr bwMode="auto">
              <a:xfrm>
                <a:off x="8247063" y="2430463"/>
                <a:ext cx="82550" cy="195263"/>
              </a:xfrm>
              <a:custGeom>
                <a:avLst/>
                <a:gdLst>
                  <a:gd name="T0" fmla="*/ 0 w 21"/>
                  <a:gd name="T1" fmla="*/ 44 h 49"/>
                  <a:gd name="T2" fmla="*/ 0 w 21"/>
                  <a:gd name="T3" fmla="*/ 47 h 49"/>
                  <a:gd name="T4" fmla="*/ 4 w 21"/>
                  <a:gd name="T5" fmla="*/ 48 h 49"/>
                  <a:gd name="T6" fmla="*/ 8 w 21"/>
                  <a:gd name="T7" fmla="*/ 49 h 49"/>
                  <a:gd name="T8" fmla="*/ 12 w 21"/>
                  <a:gd name="T9" fmla="*/ 48 h 49"/>
                  <a:gd name="T10" fmla="*/ 17 w 21"/>
                  <a:gd name="T11" fmla="*/ 48 h 49"/>
                  <a:gd name="T12" fmla="*/ 19 w 21"/>
                  <a:gd name="T13" fmla="*/ 48 h 49"/>
                  <a:gd name="T14" fmla="*/ 20 w 21"/>
                  <a:gd name="T15" fmla="*/ 48 h 49"/>
                  <a:gd name="T16" fmla="*/ 21 w 21"/>
                  <a:gd name="T17" fmla="*/ 48 h 49"/>
                  <a:gd name="T18" fmla="*/ 20 w 21"/>
                  <a:gd name="T19" fmla="*/ 43 h 49"/>
                  <a:gd name="T20" fmla="*/ 19 w 21"/>
                  <a:gd name="T21" fmla="*/ 37 h 49"/>
                  <a:gd name="T22" fmla="*/ 19 w 21"/>
                  <a:gd name="T23" fmla="*/ 26 h 49"/>
                  <a:gd name="T24" fmla="*/ 19 w 21"/>
                  <a:gd name="T25" fmla="*/ 21 h 49"/>
                  <a:gd name="T26" fmla="*/ 19 w 21"/>
                  <a:gd name="T27" fmla="*/ 15 h 49"/>
                  <a:gd name="T28" fmla="*/ 19 w 21"/>
                  <a:gd name="T29" fmla="*/ 4 h 49"/>
                  <a:gd name="T30" fmla="*/ 19 w 21"/>
                  <a:gd name="T31" fmla="*/ 4 h 49"/>
                  <a:gd name="T32" fmla="*/ 19 w 21"/>
                  <a:gd name="T33" fmla="*/ 3 h 49"/>
                  <a:gd name="T34" fmla="*/ 15 w 21"/>
                  <a:gd name="T35" fmla="*/ 2 h 49"/>
                  <a:gd name="T36" fmla="*/ 11 w 21"/>
                  <a:gd name="T37" fmla="*/ 0 h 49"/>
                  <a:gd name="T38" fmla="*/ 7 w 21"/>
                  <a:gd name="T39" fmla="*/ 0 h 49"/>
                  <a:gd name="T40" fmla="*/ 4 w 21"/>
                  <a:gd name="T41" fmla="*/ 1 h 49"/>
                  <a:gd name="T42" fmla="*/ 2 w 21"/>
                  <a:gd name="T43" fmla="*/ 3 h 49"/>
                  <a:gd name="T44" fmla="*/ 2 w 21"/>
                  <a:gd name="T45" fmla="*/ 17 h 49"/>
                  <a:gd name="T46" fmla="*/ 2 w 21"/>
                  <a:gd name="T47" fmla="*/ 24 h 49"/>
                  <a:gd name="T48" fmla="*/ 2 w 21"/>
                  <a:gd name="T49" fmla="*/ 31 h 49"/>
                  <a:gd name="T50" fmla="*/ 1 w 21"/>
                  <a:gd name="T51" fmla="*/ 38 h 49"/>
                  <a:gd name="T52" fmla="*/ 0 w 21"/>
                  <a:gd name="T53" fmla="*/ 4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49">
                    <a:moveTo>
                      <a:pt x="0" y="44"/>
                    </a:moveTo>
                    <a:cubicBezTo>
                      <a:pt x="0" y="45"/>
                      <a:pt x="0" y="47"/>
                      <a:pt x="0" y="47"/>
                    </a:cubicBezTo>
                    <a:cubicBezTo>
                      <a:pt x="1" y="48"/>
                      <a:pt x="3" y="48"/>
                      <a:pt x="4" y="48"/>
                    </a:cubicBezTo>
                    <a:cubicBezTo>
                      <a:pt x="5" y="48"/>
                      <a:pt x="7" y="49"/>
                      <a:pt x="8" y="49"/>
                    </a:cubicBezTo>
                    <a:cubicBezTo>
                      <a:pt x="10" y="49"/>
                      <a:pt x="11" y="49"/>
                      <a:pt x="12" y="48"/>
                    </a:cubicBezTo>
                    <a:cubicBezTo>
                      <a:pt x="14" y="48"/>
                      <a:pt x="16" y="48"/>
                      <a:pt x="17" y="48"/>
                    </a:cubicBezTo>
                    <a:cubicBezTo>
                      <a:pt x="18" y="48"/>
                      <a:pt x="18" y="48"/>
                      <a:pt x="19" y="48"/>
                    </a:cubicBezTo>
                    <a:cubicBezTo>
                      <a:pt x="19" y="48"/>
                      <a:pt x="20" y="48"/>
                      <a:pt x="20" y="48"/>
                    </a:cubicBezTo>
                    <a:cubicBezTo>
                      <a:pt x="21" y="48"/>
                      <a:pt x="21" y="48"/>
                      <a:pt x="21" y="48"/>
                    </a:cubicBezTo>
                    <a:cubicBezTo>
                      <a:pt x="21" y="46"/>
                      <a:pt x="20" y="44"/>
                      <a:pt x="20" y="43"/>
                    </a:cubicBezTo>
                    <a:cubicBezTo>
                      <a:pt x="19" y="41"/>
                      <a:pt x="19" y="39"/>
                      <a:pt x="19" y="37"/>
                    </a:cubicBezTo>
                    <a:cubicBezTo>
                      <a:pt x="19" y="34"/>
                      <a:pt x="19" y="30"/>
                      <a:pt x="19" y="26"/>
                    </a:cubicBezTo>
                    <a:cubicBezTo>
                      <a:pt x="19" y="24"/>
                      <a:pt x="19" y="23"/>
                      <a:pt x="19" y="21"/>
                    </a:cubicBezTo>
                    <a:cubicBezTo>
                      <a:pt x="19" y="19"/>
                      <a:pt x="19" y="17"/>
                      <a:pt x="19" y="15"/>
                    </a:cubicBezTo>
                    <a:cubicBezTo>
                      <a:pt x="19" y="12"/>
                      <a:pt x="19" y="8"/>
                      <a:pt x="19" y="4"/>
                    </a:cubicBezTo>
                    <a:cubicBezTo>
                      <a:pt x="19" y="4"/>
                      <a:pt x="19" y="4"/>
                      <a:pt x="19" y="4"/>
                    </a:cubicBezTo>
                    <a:cubicBezTo>
                      <a:pt x="19" y="3"/>
                      <a:pt x="19" y="3"/>
                      <a:pt x="19" y="3"/>
                    </a:cubicBezTo>
                    <a:cubicBezTo>
                      <a:pt x="18" y="2"/>
                      <a:pt x="17" y="2"/>
                      <a:pt x="15" y="2"/>
                    </a:cubicBezTo>
                    <a:cubicBezTo>
                      <a:pt x="14" y="1"/>
                      <a:pt x="13" y="1"/>
                      <a:pt x="11" y="0"/>
                    </a:cubicBezTo>
                    <a:cubicBezTo>
                      <a:pt x="10" y="0"/>
                      <a:pt x="9" y="0"/>
                      <a:pt x="7" y="0"/>
                    </a:cubicBezTo>
                    <a:cubicBezTo>
                      <a:pt x="6" y="0"/>
                      <a:pt x="5" y="0"/>
                      <a:pt x="4" y="1"/>
                    </a:cubicBezTo>
                    <a:cubicBezTo>
                      <a:pt x="3" y="1"/>
                      <a:pt x="2" y="2"/>
                      <a:pt x="2" y="3"/>
                    </a:cubicBezTo>
                    <a:cubicBezTo>
                      <a:pt x="2" y="8"/>
                      <a:pt x="2" y="13"/>
                      <a:pt x="2" y="17"/>
                    </a:cubicBezTo>
                    <a:cubicBezTo>
                      <a:pt x="2" y="20"/>
                      <a:pt x="2" y="22"/>
                      <a:pt x="2" y="24"/>
                    </a:cubicBezTo>
                    <a:cubicBezTo>
                      <a:pt x="2" y="26"/>
                      <a:pt x="2" y="28"/>
                      <a:pt x="2" y="31"/>
                    </a:cubicBezTo>
                    <a:cubicBezTo>
                      <a:pt x="2" y="33"/>
                      <a:pt x="1" y="36"/>
                      <a:pt x="1" y="38"/>
                    </a:cubicBezTo>
                    <a:cubicBezTo>
                      <a:pt x="1" y="40"/>
                      <a:pt x="0" y="42"/>
                      <a:pt x="0" y="4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17" name="Freeform 356">
                <a:extLst>
                  <a:ext uri="{FF2B5EF4-FFF2-40B4-BE49-F238E27FC236}">
                    <a16:creationId xmlns:a16="http://schemas.microsoft.com/office/drawing/2014/main" id="{BA5EE320-7FC9-4C62-8F85-10C25D09DE04}"/>
                  </a:ext>
                </a:extLst>
              </p:cNvPr>
              <p:cNvSpPr>
                <a:spLocks/>
              </p:cNvSpPr>
              <p:nvPr/>
            </p:nvSpPr>
            <p:spPr bwMode="auto">
              <a:xfrm>
                <a:off x="8031163" y="1982788"/>
                <a:ext cx="501650" cy="495300"/>
              </a:xfrm>
              <a:custGeom>
                <a:avLst/>
                <a:gdLst>
                  <a:gd name="T0" fmla="*/ 1 w 126"/>
                  <a:gd name="T1" fmla="*/ 87 h 125"/>
                  <a:gd name="T2" fmla="*/ 1 w 126"/>
                  <a:gd name="T3" fmla="*/ 94 h 125"/>
                  <a:gd name="T4" fmla="*/ 11 w 126"/>
                  <a:gd name="T5" fmla="*/ 108 h 125"/>
                  <a:gd name="T6" fmla="*/ 18 w 126"/>
                  <a:gd name="T7" fmla="*/ 114 h 125"/>
                  <a:gd name="T8" fmla="*/ 23 w 126"/>
                  <a:gd name="T9" fmla="*/ 120 h 125"/>
                  <a:gd name="T10" fmla="*/ 30 w 126"/>
                  <a:gd name="T11" fmla="*/ 122 h 125"/>
                  <a:gd name="T12" fmla="*/ 38 w 126"/>
                  <a:gd name="T13" fmla="*/ 123 h 125"/>
                  <a:gd name="T14" fmla="*/ 43 w 126"/>
                  <a:gd name="T15" fmla="*/ 122 h 125"/>
                  <a:gd name="T16" fmla="*/ 48 w 126"/>
                  <a:gd name="T17" fmla="*/ 123 h 125"/>
                  <a:gd name="T18" fmla="*/ 57 w 126"/>
                  <a:gd name="T19" fmla="*/ 123 h 125"/>
                  <a:gd name="T20" fmla="*/ 76 w 126"/>
                  <a:gd name="T21" fmla="*/ 124 h 125"/>
                  <a:gd name="T22" fmla="*/ 80 w 126"/>
                  <a:gd name="T23" fmla="*/ 123 h 125"/>
                  <a:gd name="T24" fmla="*/ 84 w 126"/>
                  <a:gd name="T25" fmla="*/ 121 h 125"/>
                  <a:gd name="T26" fmla="*/ 93 w 126"/>
                  <a:gd name="T27" fmla="*/ 119 h 125"/>
                  <a:gd name="T28" fmla="*/ 103 w 126"/>
                  <a:gd name="T29" fmla="*/ 119 h 125"/>
                  <a:gd name="T30" fmla="*/ 112 w 126"/>
                  <a:gd name="T31" fmla="*/ 118 h 125"/>
                  <a:gd name="T32" fmla="*/ 120 w 126"/>
                  <a:gd name="T33" fmla="*/ 115 h 125"/>
                  <a:gd name="T34" fmla="*/ 125 w 126"/>
                  <a:gd name="T35" fmla="*/ 110 h 125"/>
                  <a:gd name="T36" fmla="*/ 126 w 126"/>
                  <a:gd name="T37" fmla="*/ 102 h 125"/>
                  <a:gd name="T38" fmla="*/ 124 w 126"/>
                  <a:gd name="T39" fmla="*/ 93 h 125"/>
                  <a:gd name="T40" fmla="*/ 120 w 126"/>
                  <a:gd name="T41" fmla="*/ 85 h 125"/>
                  <a:gd name="T42" fmla="*/ 123 w 126"/>
                  <a:gd name="T43" fmla="*/ 76 h 125"/>
                  <a:gd name="T44" fmla="*/ 124 w 126"/>
                  <a:gd name="T45" fmla="*/ 72 h 125"/>
                  <a:gd name="T46" fmla="*/ 124 w 126"/>
                  <a:gd name="T47" fmla="*/ 68 h 125"/>
                  <a:gd name="T48" fmla="*/ 124 w 126"/>
                  <a:gd name="T49" fmla="*/ 63 h 125"/>
                  <a:gd name="T50" fmla="*/ 124 w 126"/>
                  <a:gd name="T51" fmla="*/ 59 h 125"/>
                  <a:gd name="T52" fmla="*/ 121 w 126"/>
                  <a:gd name="T53" fmla="*/ 51 h 125"/>
                  <a:gd name="T54" fmla="*/ 115 w 126"/>
                  <a:gd name="T55" fmla="*/ 45 h 125"/>
                  <a:gd name="T56" fmla="*/ 111 w 126"/>
                  <a:gd name="T57" fmla="*/ 42 h 125"/>
                  <a:gd name="T58" fmla="*/ 110 w 126"/>
                  <a:gd name="T59" fmla="*/ 37 h 125"/>
                  <a:gd name="T60" fmla="*/ 108 w 126"/>
                  <a:gd name="T61" fmla="*/ 34 h 125"/>
                  <a:gd name="T62" fmla="*/ 106 w 126"/>
                  <a:gd name="T63" fmla="*/ 30 h 125"/>
                  <a:gd name="T64" fmla="*/ 106 w 126"/>
                  <a:gd name="T65" fmla="*/ 25 h 125"/>
                  <a:gd name="T66" fmla="*/ 104 w 126"/>
                  <a:gd name="T67" fmla="*/ 22 h 125"/>
                  <a:gd name="T68" fmla="*/ 99 w 126"/>
                  <a:gd name="T69" fmla="*/ 17 h 125"/>
                  <a:gd name="T70" fmla="*/ 95 w 126"/>
                  <a:gd name="T71" fmla="*/ 14 h 125"/>
                  <a:gd name="T72" fmla="*/ 93 w 126"/>
                  <a:gd name="T73" fmla="*/ 10 h 125"/>
                  <a:gd name="T74" fmla="*/ 90 w 126"/>
                  <a:gd name="T75" fmla="*/ 7 h 125"/>
                  <a:gd name="T76" fmla="*/ 88 w 126"/>
                  <a:gd name="T77" fmla="*/ 4 h 125"/>
                  <a:gd name="T78" fmla="*/ 79 w 126"/>
                  <a:gd name="T79" fmla="*/ 1 h 125"/>
                  <a:gd name="T80" fmla="*/ 75 w 126"/>
                  <a:gd name="T81" fmla="*/ 0 h 125"/>
                  <a:gd name="T82" fmla="*/ 65 w 126"/>
                  <a:gd name="T83" fmla="*/ 1 h 125"/>
                  <a:gd name="T84" fmla="*/ 59 w 126"/>
                  <a:gd name="T85" fmla="*/ 5 h 125"/>
                  <a:gd name="T86" fmla="*/ 51 w 126"/>
                  <a:gd name="T87" fmla="*/ 10 h 125"/>
                  <a:gd name="T88" fmla="*/ 44 w 126"/>
                  <a:gd name="T89" fmla="*/ 14 h 125"/>
                  <a:gd name="T90" fmla="*/ 33 w 126"/>
                  <a:gd name="T91" fmla="*/ 25 h 125"/>
                  <a:gd name="T92" fmla="*/ 20 w 126"/>
                  <a:gd name="T93" fmla="*/ 37 h 125"/>
                  <a:gd name="T94" fmla="*/ 8 w 126"/>
                  <a:gd name="T95" fmla="*/ 46 h 125"/>
                  <a:gd name="T96" fmla="*/ 4 w 126"/>
                  <a:gd name="T97" fmla="*/ 53 h 125"/>
                  <a:gd name="T98" fmla="*/ 2 w 126"/>
                  <a:gd name="T99" fmla="*/ 61 h 125"/>
                  <a:gd name="T100" fmla="*/ 1 w 126"/>
                  <a:gd name="T101" fmla="*/ 78 h 125"/>
                  <a:gd name="T102" fmla="*/ 1 w 126"/>
                  <a:gd name="T103" fmla="*/ 8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6" h="125">
                    <a:moveTo>
                      <a:pt x="1" y="87"/>
                    </a:moveTo>
                    <a:cubicBezTo>
                      <a:pt x="0" y="90"/>
                      <a:pt x="0" y="92"/>
                      <a:pt x="1" y="94"/>
                    </a:cubicBezTo>
                    <a:cubicBezTo>
                      <a:pt x="3" y="100"/>
                      <a:pt x="6" y="104"/>
                      <a:pt x="11" y="108"/>
                    </a:cubicBezTo>
                    <a:cubicBezTo>
                      <a:pt x="13" y="110"/>
                      <a:pt x="16" y="112"/>
                      <a:pt x="18" y="114"/>
                    </a:cubicBezTo>
                    <a:cubicBezTo>
                      <a:pt x="19" y="116"/>
                      <a:pt x="21" y="119"/>
                      <a:pt x="23" y="120"/>
                    </a:cubicBezTo>
                    <a:cubicBezTo>
                      <a:pt x="25" y="121"/>
                      <a:pt x="28" y="122"/>
                      <a:pt x="30" y="122"/>
                    </a:cubicBezTo>
                    <a:cubicBezTo>
                      <a:pt x="33" y="122"/>
                      <a:pt x="35" y="123"/>
                      <a:pt x="38" y="123"/>
                    </a:cubicBezTo>
                    <a:cubicBezTo>
                      <a:pt x="40" y="123"/>
                      <a:pt x="41" y="122"/>
                      <a:pt x="43" y="122"/>
                    </a:cubicBezTo>
                    <a:cubicBezTo>
                      <a:pt x="45" y="122"/>
                      <a:pt x="46" y="123"/>
                      <a:pt x="48" y="123"/>
                    </a:cubicBezTo>
                    <a:cubicBezTo>
                      <a:pt x="57" y="123"/>
                      <a:pt x="57" y="123"/>
                      <a:pt x="57" y="123"/>
                    </a:cubicBezTo>
                    <a:cubicBezTo>
                      <a:pt x="63" y="123"/>
                      <a:pt x="69" y="125"/>
                      <a:pt x="76" y="124"/>
                    </a:cubicBezTo>
                    <a:cubicBezTo>
                      <a:pt x="77" y="124"/>
                      <a:pt x="79" y="124"/>
                      <a:pt x="80" y="123"/>
                    </a:cubicBezTo>
                    <a:cubicBezTo>
                      <a:pt x="81" y="122"/>
                      <a:pt x="83" y="121"/>
                      <a:pt x="84" y="121"/>
                    </a:cubicBezTo>
                    <a:cubicBezTo>
                      <a:pt x="87" y="119"/>
                      <a:pt x="90" y="118"/>
                      <a:pt x="93" y="119"/>
                    </a:cubicBezTo>
                    <a:cubicBezTo>
                      <a:pt x="96" y="119"/>
                      <a:pt x="100" y="119"/>
                      <a:pt x="103" y="119"/>
                    </a:cubicBezTo>
                    <a:cubicBezTo>
                      <a:pt x="106" y="119"/>
                      <a:pt x="109" y="119"/>
                      <a:pt x="112" y="118"/>
                    </a:cubicBezTo>
                    <a:cubicBezTo>
                      <a:pt x="115" y="117"/>
                      <a:pt x="118" y="117"/>
                      <a:pt x="120" y="115"/>
                    </a:cubicBezTo>
                    <a:cubicBezTo>
                      <a:pt x="122" y="114"/>
                      <a:pt x="124" y="112"/>
                      <a:pt x="125" y="110"/>
                    </a:cubicBezTo>
                    <a:cubicBezTo>
                      <a:pt x="126" y="108"/>
                      <a:pt x="126" y="105"/>
                      <a:pt x="126" y="102"/>
                    </a:cubicBezTo>
                    <a:cubicBezTo>
                      <a:pt x="126" y="99"/>
                      <a:pt x="125" y="96"/>
                      <a:pt x="124" y="93"/>
                    </a:cubicBezTo>
                    <a:cubicBezTo>
                      <a:pt x="123" y="90"/>
                      <a:pt x="120" y="88"/>
                      <a:pt x="120" y="85"/>
                    </a:cubicBezTo>
                    <a:cubicBezTo>
                      <a:pt x="120" y="81"/>
                      <a:pt x="121" y="79"/>
                      <a:pt x="123" y="76"/>
                    </a:cubicBezTo>
                    <a:cubicBezTo>
                      <a:pt x="124" y="75"/>
                      <a:pt x="124" y="73"/>
                      <a:pt x="124" y="72"/>
                    </a:cubicBezTo>
                    <a:cubicBezTo>
                      <a:pt x="125" y="71"/>
                      <a:pt x="124" y="69"/>
                      <a:pt x="124" y="68"/>
                    </a:cubicBezTo>
                    <a:cubicBezTo>
                      <a:pt x="124" y="66"/>
                      <a:pt x="124" y="65"/>
                      <a:pt x="124" y="63"/>
                    </a:cubicBezTo>
                    <a:cubicBezTo>
                      <a:pt x="124" y="62"/>
                      <a:pt x="125" y="60"/>
                      <a:pt x="124" y="59"/>
                    </a:cubicBezTo>
                    <a:cubicBezTo>
                      <a:pt x="124" y="56"/>
                      <a:pt x="123" y="53"/>
                      <a:pt x="121" y="51"/>
                    </a:cubicBezTo>
                    <a:cubicBezTo>
                      <a:pt x="119" y="48"/>
                      <a:pt x="117" y="47"/>
                      <a:pt x="115" y="45"/>
                    </a:cubicBezTo>
                    <a:cubicBezTo>
                      <a:pt x="114" y="44"/>
                      <a:pt x="113" y="43"/>
                      <a:pt x="111" y="42"/>
                    </a:cubicBezTo>
                    <a:cubicBezTo>
                      <a:pt x="110" y="40"/>
                      <a:pt x="110" y="39"/>
                      <a:pt x="110" y="37"/>
                    </a:cubicBezTo>
                    <a:cubicBezTo>
                      <a:pt x="109" y="36"/>
                      <a:pt x="109" y="35"/>
                      <a:pt x="108" y="34"/>
                    </a:cubicBezTo>
                    <a:cubicBezTo>
                      <a:pt x="108" y="33"/>
                      <a:pt x="106" y="32"/>
                      <a:pt x="106" y="30"/>
                    </a:cubicBezTo>
                    <a:cubicBezTo>
                      <a:pt x="106" y="29"/>
                      <a:pt x="106" y="27"/>
                      <a:pt x="106" y="25"/>
                    </a:cubicBezTo>
                    <a:cubicBezTo>
                      <a:pt x="106" y="24"/>
                      <a:pt x="105" y="23"/>
                      <a:pt x="104" y="22"/>
                    </a:cubicBezTo>
                    <a:cubicBezTo>
                      <a:pt x="103" y="20"/>
                      <a:pt x="101" y="18"/>
                      <a:pt x="99" y="17"/>
                    </a:cubicBezTo>
                    <a:cubicBezTo>
                      <a:pt x="98" y="16"/>
                      <a:pt x="96" y="15"/>
                      <a:pt x="95" y="14"/>
                    </a:cubicBezTo>
                    <a:cubicBezTo>
                      <a:pt x="94" y="13"/>
                      <a:pt x="94" y="12"/>
                      <a:pt x="93" y="10"/>
                    </a:cubicBezTo>
                    <a:cubicBezTo>
                      <a:pt x="92" y="9"/>
                      <a:pt x="91" y="8"/>
                      <a:pt x="90" y="7"/>
                    </a:cubicBezTo>
                    <a:cubicBezTo>
                      <a:pt x="89" y="6"/>
                      <a:pt x="89" y="5"/>
                      <a:pt x="88" y="4"/>
                    </a:cubicBezTo>
                    <a:cubicBezTo>
                      <a:pt x="85" y="2"/>
                      <a:pt x="82" y="2"/>
                      <a:pt x="79" y="1"/>
                    </a:cubicBezTo>
                    <a:cubicBezTo>
                      <a:pt x="78" y="1"/>
                      <a:pt x="76" y="1"/>
                      <a:pt x="75" y="0"/>
                    </a:cubicBezTo>
                    <a:cubicBezTo>
                      <a:pt x="75" y="0"/>
                      <a:pt x="67" y="0"/>
                      <a:pt x="65" y="1"/>
                    </a:cubicBezTo>
                    <a:cubicBezTo>
                      <a:pt x="63" y="2"/>
                      <a:pt x="61" y="4"/>
                      <a:pt x="59" y="5"/>
                    </a:cubicBezTo>
                    <a:cubicBezTo>
                      <a:pt x="56" y="7"/>
                      <a:pt x="54" y="9"/>
                      <a:pt x="51" y="10"/>
                    </a:cubicBezTo>
                    <a:cubicBezTo>
                      <a:pt x="49" y="11"/>
                      <a:pt x="46" y="12"/>
                      <a:pt x="44" y="14"/>
                    </a:cubicBezTo>
                    <a:cubicBezTo>
                      <a:pt x="39" y="17"/>
                      <a:pt x="36" y="21"/>
                      <a:pt x="33" y="25"/>
                    </a:cubicBezTo>
                    <a:cubicBezTo>
                      <a:pt x="30" y="30"/>
                      <a:pt x="25" y="33"/>
                      <a:pt x="20" y="37"/>
                    </a:cubicBezTo>
                    <a:cubicBezTo>
                      <a:pt x="16" y="40"/>
                      <a:pt x="11" y="41"/>
                      <a:pt x="8" y="46"/>
                    </a:cubicBezTo>
                    <a:cubicBezTo>
                      <a:pt x="6" y="48"/>
                      <a:pt x="5" y="51"/>
                      <a:pt x="4" y="53"/>
                    </a:cubicBezTo>
                    <a:cubicBezTo>
                      <a:pt x="3" y="56"/>
                      <a:pt x="2" y="58"/>
                      <a:pt x="2" y="61"/>
                    </a:cubicBezTo>
                    <a:cubicBezTo>
                      <a:pt x="0" y="67"/>
                      <a:pt x="1" y="73"/>
                      <a:pt x="1" y="78"/>
                    </a:cubicBezTo>
                    <a:cubicBezTo>
                      <a:pt x="2" y="81"/>
                      <a:pt x="2" y="84"/>
                      <a:pt x="1" y="8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18" name="Freeform 357">
                <a:extLst>
                  <a:ext uri="{FF2B5EF4-FFF2-40B4-BE49-F238E27FC236}">
                    <a16:creationId xmlns:a16="http://schemas.microsoft.com/office/drawing/2014/main" id="{9EE44DDD-534E-4E1D-BAEF-8B92ACFB0BA5}"/>
                  </a:ext>
                </a:extLst>
              </p:cNvPr>
              <p:cNvSpPr>
                <a:spLocks/>
              </p:cNvSpPr>
              <p:nvPr/>
            </p:nvSpPr>
            <p:spPr bwMode="auto">
              <a:xfrm>
                <a:off x="8031163" y="1982788"/>
                <a:ext cx="501650" cy="495300"/>
              </a:xfrm>
              <a:custGeom>
                <a:avLst/>
                <a:gdLst>
                  <a:gd name="T0" fmla="*/ 1 w 126"/>
                  <a:gd name="T1" fmla="*/ 87 h 125"/>
                  <a:gd name="T2" fmla="*/ 1 w 126"/>
                  <a:gd name="T3" fmla="*/ 94 h 125"/>
                  <a:gd name="T4" fmla="*/ 11 w 126"/>
                  <a:gd name="T5" fmla="*/ 108 h 125"/>
                  <a:gd name="T6" fmla="*/ 18 w 126"/>
                  <a:gd name="T7" fmla="*/ 114 h 125"/>
                  <a:gd name="T8" fmla="*/ 23 w 126"/>
                  <a:gd name="T9" fmla="*/ 120 h 125"/>
                  <a:gd name="T10" fmla="*/ 30 w 126"/>
                  <a:gd name="T11" fmla="*/ 122 h 125"/>
                  <a:gd name="T12" fmla="*/ 38 w 126"/>
                  <a:gd name="T13" fmla="*/ 123 h 125"/>
                  <a:gd name="T14" fmla="*/ 43 w 126"/>
                  <a:gd name="T15" fmla="*/ 122 h 125"/>
                  <a:gd name="T16" fmla="*/ 48 w 126"/>
                  <a:gd name="T17" fmla="*/ 123 h 125"/>
                  <a:gd name="T18" fmla="*/ 57 w 126"/>
                  <a:gd name="T19" fmla="*/ 123 h 125"/>
                  <a:gd name="T20" fmla="*/ 76 w 126"/>
                  <a:gd name="T21" fmla="*/ 124 h 125"/>
                  <a:gd name="T22" fmla="*/ 80 w 126"/>
                  <a:gd name="T23" fmla="*/ 123 h 125"/>
                  <a:gd name="T24" fmla="*/ 84 w 126"/>
                  <a:gd name="T25" fmla="*/ 121 h 125"/>
                  <a:gd name="T26" fmla="*/ 93 w 126"/>
                  <a:gd name="T27" fmla="*/ 119 h 125"/>
                  <a:gd name="T28" fmla="*/ 103 w 126"/>
                  <a:gd name="T29" fmla="*/ 119 h 125"/>
                  <a:gd name="T30" fmla="*/ 112 w 126"/>
                  <a:gd name="T31" fmla="*/ 118 h 125"/>
                  <a:gd name="T32" fmla="*/ 120 w 126"/>
                  <a:gd name="T33" fmla="*/ 115 h 125"/>
                  <a:gd name="T34" fmla="*/ 125 w 126"/>
                  <a:gd name="T35" fmla="*/ 110 h 125"/>
                  <a:gd name="T36" fmla="*/ 126 w 126"/>
                  <a:gd name="T37" fmla="*/ 102 h 125"/>
                  <a:gd name="T38" fmla="*/ 124 w 126"/>
                  <a:gd name="T39" fmla="*/ 93 h 125"/>
                  <a:gd name="T40" fmla="*/ 120 w 126"/>
                  <a:gd name="T41" fmla="*/ 85 h 125"/>
                  <a:gd name="T42" fmla="*/ 123 w 126"/>
                  <a:gd name="T43" fmla="*/ 76 h 125"/>
                  <a:gd name="T44" fmla="*/ 124 w 126"/>
                  <a:gd name="T45" fmla="*/ 72 h 125"/>
                  <a:gd name="T46" fmla="*/ 124 w 126"/>
                  <a:gd name="T47" fmla="*/ 68 h 125"/>
                  <a:gd name="T48" fmla="*/ 124 w 126"/>
                  <a:gd name="T49" fmla="*/ 63 h 125"/>
                  <a:gd name="T50" fmla="*/ 124 w 126"/>
                  <a:gd name="T51" fmla="*/ 59 h 125"/>
                  <a:gd name="T52" fmla="*/ 121 w 126"/>
                  <a:gd name="T53" fmla="*/ 51 h 125"/>
                  <a:gd name="T54" fmla="*/ 115 w 126"/>
                  <a:gd name="T55" fmla="*/ 45 h 125"/>
                  <a:gd name="T56" fmla="*/ 111 w 126"/>
                  <a:gd name="T57" fmla="*/ 42 h 125"/>
                  <a:gd name="T58" fmla="*/ 110 w 126"/>
                  <a:gd name="T59" fmla="*/ 37 h 125"/>
                  <a:gd name="T60" fmla="*/ 108 w 126"/>
                  <a:gd name="T61" fmla="*/ 34 h 125"/>
                  <a:gd name="T62" fmla="*/ 106 w 126"/>
                  <a:gd name="T63" fmla="*/ 30 h 125"/>
                  <a:gd name="T64" fmla="*/ 106 w 126"/>
                  <a:gd name="T65" fmla="*/ 25 h 125"/>
                  <a:gd name="T66" fmla="*/ 104 w 126"/>
                  <a:gd name="T67" fmla="*/ 22 h 125"/>
                  <a:gd name="T68" fmla="*/ 99 w 126"/>
                  <a:gd name="T69" fmla="*/ 17 h 125"/>
                  <a:gd name="T70" fmla="*/ 95 w 126"/>
                  <a:gd name="T71" fmla="*/ 14 h 125"/>
                  <a:gd name="T72" fmla="*/ 93 w 126"/>
                  <a:gd name="T73" fmla="*/ 10 h 125"/>
                  <a:gd name="T74" fmla="*/ 90 w 126"/>
                  <a:gd name="T75" fmla="*/ 7 h 125"/>
                  <a:gd name="T76" fmla="*/ 88 w 126"/>
                  <a:gd name="T77" fmla="*/ 4 h 125"/>
                  <a:gd name="T78" fmla="*/ 79 w 126"/>
                  <a:gd name="T79" fmla="*/ 1 h 125"/>
                  <a:gd name="T80" fmla="*/ 75 w 126"/>
                  <a:gd name="T81" fmla="*/ 0 h 125"/>
                  <a:gd name="T82" fmla="*/ 65 w 126"/>
                  <a:gd name="T83" fmla="*/ 1 h 125"/>
                  <a:gd name="T84" fmla="*/ 59 w 126"/>
                  <a:gd name="T85" fmla="*/ 5 h 125"/>
                  <a:gd name="T86" fmla="*/ 51 w 126"/>
                  <a:gd name="T87" fmla="*/ 10 h 125"/>
                  <a:gd name="T88" fmla="*/ 44 w 126"/>
                  <a:gd name="T89" fmla="*/ 14 h 125"/>
                  <a:gd name="T90" fmla="*/ 33 w 126"/>
                  <a:gd name="T91" fmla="*/ 25 h 125"/>
                  <a:gd name="T92" fmla="*/ 20 w 126"/>
                  <a:gd name="T93" fmla="*/ 37 h 125"/>
                  <a:gd name="T94" fmla="*/ 8 w 126"/>
                  <a:gd name="T95" fmla="*/ 46 h 125"/>
                  <a:gd name="T96" fmla="*/ 4 w 126"/>
                  <a:gd name="T97" fmla="*/ 53 h 125"/>
                  <a:gd name="T98" fmla="*/ 2 w 126"/>
                  <a:gd name="T99" fmla="*/ 61 h 125"/>
                  <a:gd name="T100" fmla="*/ 1 w 126"/>
                  <a:gd name="T101" fmla="*/ 78 h 125"/>
                  <a:gd name="T102" fmla="*/ 1 w 126"/>
                  <a:gd name="T103" fmla="*/ 8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6" h="125">
                    <a:moveTo>
                      <a:pt x="1" y="87"/>
                    </a:moveTo>
                    <a:cubicBezTo>
                      <a:pt x="0" y="90"/>
                      <a:pt x="0" y="92"/>
                      <a:pt x="1" y="94"/>
                    </a:cubicBezTo>
                    <a:cubicBezTo>
                      <a:pt x="3" y="100"/>
                      <a:pt x="6" y="104"/>
                      <a:pt x="11" y="108"/>
                    </a:cubicBezTo>
                    <a:cubicBezTo>
                      <a:pt x="13" y="110"/>
                      <a:pt x="16" y="112"/>
                      <a:pt x="18" y="114"/>
                    </a:cubicBezTo>
                    <a:cubicBezTo>
                      <a:pt x="19" y="116"/>
                      <a:pt x="21" y="119"/>
                      <a:pt x="23" y="120"/>
                    </a:cubicBezTo>
                    <a:cubicBezTo>
                      <a:pt x="25" y="121"/>
                      <a:pt x="28" y="122"/>
                      <a:pt x="30" y="122"/>
                    </a:cubicBezTo>
                    <a:cubicBezTo>
                      <a:pt x="33" y="122"/>
                      <a:pt x="35" y="123"/>
                      <a:pt x="38" y="123"/>
                    </a:cubicBezTo>
                    <a:cubicBezTo>
                      <a:pt x="40" y="123"/>
                      <a:pt x="41" y="122"/>
                      <a:pt x="43" y="122"/>
                    </a:cubicBezTo>
                    <a:cubicBezTo>
                      <a:pt x="45" y="122"/>
                      <a:pt x="46" y="123"/>
                      <a:pt x="48" y="123"/>
                    </a:cubicBezTo>
                    <a:cubicBezTo>
                      <a:pt x="57" y="123"/>
                      <a:pt x="57" y="123"/>
                      <a:pt x="57" y="123"/>
                    </a:cubicBezTo>
                    <a:cubicBezTo>
                      <a:pt x="63" y="123"/>
                      <a:pt x="69" y="125"/>
                      <a:pt x="76" y="124"/>
                    </a:cubicBezTo>
                    <a:cubicBezTo>
                      <a:pt x="77" y="124"/>
                      <a:pt x="79" y="124"/>
                      <a:pt x="80" y="123"/>
                    </a:cubicBezTo>
                    <a:cubicBezTo>
                      <a:pt x="81" y="122"/>
                      <a:pt x="83" y="121"/>
                      <a:pt x="84" y="121"/>
                    </a:cubicBezTo>
                    <a:cubicBezTo>
                      <a:pt x="87" y="119"/>
                      <a:pt x="90" y="118"/>
                      <a:pt x="93" y="119"/>
                    </a:cubicBezTo>
                    <a:cubicBezTo>
                      <a:pt x="96" y="119"/>
                      <a:pt x="100" y="119"/>
                      <a:pt x="103" y="119"/>
                    </a:cubicBezTo>
                    <a:cubicBezTo>
                      <a:pt x="106" y="119"/>
                      <a:pt x="109" y="119"/>
                      <a:pt x="112" y="118"/>
                    </a:cubicBezTo>
                    <a:cubicBezTo>
                      <a:pt x="115" y="117"/>
                      <a:pt x="118" y="117"/>
                      <a:pt x="120" y="115"/>
                    </a:cubicBezTo>
                    <a:cubicBezTo>
                      <a:pt x="122" y="114"/>
                      <a:pt x="124" y="112"/>
                      <a:pt x="125" y="110"/>
                    </a:cubicBezTo>
                    <a:cubicBezTo>
                      <a:pt x="126" y="108"/>
                      <a:pt x="126" y="105"/>
                      <a:pt x="126" y="102"/>
                    </a:cubicBezTo>
                    <a:cubicBezTo>
                      <a:pt x="126" y="99"/>
                      <a:pt x="125" y="96"/>
                      <a:pt x="124" y="93"/>
                    </a:cubicBezTo>
                    <a:cubicBezTo>
                      <a:pt x="123" y="90"/>
                      <a:pt x="120" y="88"/>
                      <a:pt x="120" y="85"/>
                    </a:cubicBezTo>
                    <a:cubicBezTo>
                      <a:pt x="120" y="81"/>
                      <a:pt x="121" y="79"/>
                      <a:pt x="123" y="76"/>
                    </a:cubicBezTo>
                    <a:cubicBezTo>
                      <a:pt x="124" y="75"/>
                      <a:pt x="124" y="73"/>
                      <a:pt x="124" y="72"/>
                    </a:cubicBezTo>
                    <a:cubicBezTo>
                      <a:pt x="125" y="71"/>
                      <a:pt x="124" y="69"/>
                      <a:pt x="124" y="68"/>
                    </a:cubicBezTo>
                    <a:cubicBezTo>
                      <a:pt x="124" y="66"/>
                      <a:pt x="124" y="65"/>
                      <a:pt x="124" y="63"/>
                    </a:cubicBezTo>
                    <a:cubicBezTo>
                      <a:pt x="124" y="62"/>
                      <a:pt x="125" y="60"/>
                      <a:pt x="124" y="59"/>
                    </a:cubicBezTo>
                    <a:cubicBezTo>
                      <a:pt x="124" y="56"/>
                      <a:pt x="123" y="53"/>
                      <a:pt x="121" y="51"/>
                    </a:cubicBezTo>
                    <a:cubicBezTo>
                      <a:pt x="119" y="48"/>
                      <a:pt x="117" y="47"/>
                      <a:pt x="115" y="45"/>
                    </a:cubicBezTo>
                    <a:cubicBezTo>
                      <a:pt x="114" y="44"/>
                      <a:pt x="113" y="43"/>
                      <a:pt x="111" y="42"/>
                    </a:cubicBezTo>
                    <a:cubicBezTo>
                      <a:pt x="110" y="40"/>
                      <a:pt x="110" y="39"/>
                      <a:pt x="110" y="37"/>
                    </a:cubicBezTo>
                    <a:cubicBezTo>
                      <a:pt x="109" y="36"/>
                      <a:pt x="109" y="35"/>
                      <a:pt x="108" y="34"/>
                    </a:cubicBezTo>
                    <a:cubicBezTo>
                      <a:pt x="108" y="33"/>
                      <a:pt x="106" y="32"/>
                      <a:pt x="106" y="30"/>
                    </a:cubicBezTo>
                    <a:cubicBezTo>
                      <a:pt x="106" y="29"/>
                      <a:pt x="106" y="27"/>
                      <a:pt x="106" y="25"/>
                    </a:cubicBezTo>
                    <a:cubicBezTo>
                      <a:pt x="106" y="24"/>
                      <a:pt x="105" y="23"/>
                      <a:pt x="104" y="22"/>
                    </a:cubicBezTo>
                    <a:cubicBezTo>
                      <a:pt x="103" y="20"/>
                      <a:pt x="101" y="18"/>
                      <a:pt x="99" y="17"/>
                    </a:cubicBezTo>
                    <a:cubicBezTo>
                      <a:pt x="98" y="16"/>
                      <a:pt x="96" y="15"/>
                      <a:pt x="95" y="14"/>
                    </a:cubicBezTo>
                    <a:cubicBezTo>
                      <a:pt x="94" y="13"/>
                      <a:pt x="94" y="12"/>
                      <a:pt x="93" y="10"/>
                    </a:cubicBezTo>
                    <a:cubicBezTo>
                      <a:pt x="92" y="9"/>
                      <a:pt x="91" y="8"/>
                      <a:pt x="90" y="7"/>
                    </a:cubicBezTo>
                    <a:cubicBezTo>
                      <a:pt x="89" y="6"/>
                      <a:pt x="89" y="5"/>
                      <a:pt x="88" y="4"/>
                    </a:cubicBezTo>
                    <a:cubicBezTo>
                      <a:pt x="85" y="2"/>
                      <a:pt x="82" y="2"/>
                      <a:pt x="79" y="1"/>
                    </a:cubicBezTo>
                    <a:cubicBezTo>
                      <a:pt x="78" y="1"/>
                      <a:pt x="76" y="1"/>
                      <a:pt x="75" y="0"/>
                    </a:cubicBezTo>
                    <a:cubicBezTo>
                      <a:pt x="75" y="0"/>
                      <a:pt x="67" y="0"/>
                      <a:pt x="65" y="1"/>
                    </a:cubicBezTo>
                    <a:cubicBezTo>
                      <a:pt x="63" y="2"/>
                      <a:pt x="61" y="4"/>
                      <a:pt x="59" y="5"/>
                    </a:cubicBezTo>
                    <a:cubicBezTo>
                      <a:pt x="56" y="7"/>
                      <a:pt x="54" y="9"/>
                      <a:pt x="51" y="10"/>
                    </a:cubicBezTo>
                    <a:cubicBezTo>
                      <a:pt x="49" y="11"/>
                      <a:pt x="46" y="12"/>
                      <a:pt x="44" y="14"/>
                    </a:cubicBezTo>
                    <a:cubicBezTo>
                      <a:pt x="39" y="17"/>
                      <a:pt x="36" y="21"/>
                      <a:pt x="33" y="25"/>
                    </a:cubicBezTo>
                    <a:cubicBezTo>
                      <a:pt x="30" y="30"/>
                      <a:pt x="25" y="33"/>
                      <a:pt x="20" y="37"/>
                    </a:cubicBezTo>
                    <a:cubicBezTo>
                      <a:pt x="16" y="40"/>
                      <a:pt x="11" y="41"/>
                      <a:pt x="8" y="46"/>
                    </a:cubicBezTo>
                    <a:cubicBezTo>
                      <a:pt x="6" y="48"/>
                      <a:pt x="5" y="51"/>
                      <a:pt x="4" y="53"/>
                    </a:cubicBezTo>
                    <a:cubicBezTo>
                      <a:pt x="3" y="56"/>
                      <a:pt x="2" y="58"/>
                      <a:pt x="2" y="61"/>
                    </a:cubicBezTo>
                    <a:cubicBezTo>
                      <a:pt x="0" y="67"/>
                      <a:pt x="1" y="73"/>
                      <a:pt x="1" y="78"/>
                    </a:cubicBezTo>
                    <a:cubicBezTo>
                      <a:pt x="2" y="81"/>
                      <a:pt x="2" y="84"/>
                      <a:pt x="1" y="8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19" name="Freeform 358">
                <a:extLst>
                  <a:ext uri="{FF2B5EF4-FFF2-40B4-BE49-F238E27FC236}">
                    <a16:creationId xmlns:a16="http://schemas.microsoft.com/office/drawing/2014/main" id="{1C171737-8510-4A43-BE18-F120816B79A3}"/>
                  </a:ext>
                </a:extLst>
              </p:cNvPr>
              <p:cNvSpPr>
                <a:spLocks/>
              </p:cNvSpPr>
              <p:nvPr/>
            </p:nvSpPr>
            <p:spPr bwMode="auto">
              <a:xfrm>
                <a:off x="8934451" y="2398713"/>
                <a:ext cx="82550" cy="195263"/>
              </a:xfrm>
              <a:custGeom>
                <a:avLst/>
                <a:gdLst>
                  <a:gd name="T0" fmla="*/ 0 w 21"/>
                  <a:gd name="T1" fmla="*/ 44 h 49"/>
                  <a:gd name="T2" fmla="*/ 1 w 21"/>
                  <a:gd name="T3" fmla="*/ 47 h 49"/>
                  <a:gd name="T4" fmla="*/ 4 w 21"/>
                  <a:gd name="T5" fmla="*/ 48 h 49"/>
                  <a:gd name="T6" fmla="*/ 8 w 21"/>
                  <a:gd name="T7" fmla="*/ 49 h 49"/>
                  <a:gd name="T8" fmla="*/ 13 w 21"/>
                  <a:gd name="T9" fmla="*/ 49 h 49"/>
                  <a:gd name="T10" fmla="*/ 17 w 21"/>
                  <a:gd name="T11" fmla="*/ 48 h 49"/>
                  <a:gd name="T12" fmla="*/ 19 w 21"/>
                  <a:gd name="T13" fmla="*/ 48 h 49"/>
                  <a:gd name="T14" fmla="*/ 21 w 21"/>
                  <a:gd name="T15" fmla="*/ 48 h 49"/>
                  <a:gd name="T16" fmla="*/ 21 w 21"/>
                  <a:gd name="T17" fmla="*/ 48 h 49"/>
                  <a:gd name="T18" fmla="*/ 20 w 21"/>
                  <a:gd name="T19" fmla="*/ 43 h 49"/>
                  <a:gd name="T20" fmla="*/ 19 w 21"/>
                  <a:gd name="T21" fmla="*/ 38 h 49"/>
                  <a:gd name="T22" fmla="*/ 19 w 21"/>
                  <a:gd name="T23" fmla="*/ 26 h 49"/>
                  <a:gd name="T24" fmla="*/ 19 w 21"/>
                  <a:gd name="T25" fmla="*/ 21 h 49"/>
                  <a:gd name="T26" fmla="*/ 19 w 21"/>
                  <a:gd name="T27" fmla="*/ 16 h 49"/>
                  <a:gd name="T28" fmla="*/ 19 w 21"/>
                  <a:gd name="T29" fmla="*/ 4 h 49"/>
                  <a:gd name="T30" fmla="*/ 19 w 21"/>
                  <a:gd name="T31" fmla="*/ 4 h 49"/>
                  <a:gd name="T32" fmla="*/ 19 w 21"/>
                  <a:gd name="T33" fmla="*/ 3 h 49"/>
                  <a:gd name="T34" fmla="*/ 16 w 21"/>
                  <a:gd name="T35" fmla="*/ 2 h 49"/>
                  <a:gd name="T36" fmla="*/ 11 w 21"/>
                  <a:gd name="T37" fmla="*/ 0 h 49"/>
                  <a:gd name="T38" fmla="*/ 8 w 21"/>
                  <a:gd name="T39" fmla="*/ 0 h 49"/>
                  <a:gd name="T40" fmla="*/ 4 w 21"/>
                  <a:gd name="T41" fmla="*/ 1 h 49"/>
                  <a:gd name="T42" fmla="*/ 2 w 21"/>
                  <a:gd name="T43" fmla="*/ 3 h 49"/>
                  <a:gd name="T44" fmla="*/ 2 w 21"/>
                  <a:gd name="T45" fmla="*/ 17 h 49"/>
                  <a:gd name="T46" fmla="*/ 2 w 21"/>
                  <a:gd name="T47" fmla="*/ 24 h 49"/>
                  <a:gd name="T48" fmla="*/ 2 w 21"/>
                  <a:gd name="T49" fmla="*/ 31 h 49"/>
                  <a:gd name="T50" fmla="*/ 1 w 21"/>
                  <a:gd name="T51" fmla="*/ 38 h 49"/>
                  <a:gd name="T52" fmla="*/ 0 w 21"/>
                  <a:gd name="T53" fmla="*/ 4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49">
                    <a:moveTo>
                      <a:pt x="0" y="44"/>
                    </a:moveTo>
                    <a:cubicBezTo>
                      <a:pt x="0" y="45"/>
                      <a:pt x="0" y="47"/>
                      <a:pt x="1" y="47"/>
                    </a:cubicBezTo>
                    <a:cubicBezTo>
                      <a:pt x="2" y="48"/>
                      <a:pt x="3" y="48"/>
                      <a:pt x="4" y="48"/>
                    </a:cubicBezTo>
                    <a:cubicBezTo>
                      <a:pt x="5" y="48"/>
                      <a:pt x="7" y="49"/>
                      <a:pt x="8" y="49"/>
                    </a:cubicBezTo>
                    <a:cubicBezTo>
                      <a:pt x="10" y="49"/>
                      <a:pt x="11" y="49"/>
                      <a:pt x="13" y="49"/>
                    </a:cubicBezTo>
                    <a:cubicBezTo>
                      <a:pt x="14" y="49"/>
                      <a:pt x="16" y="48"/>
                      <a:pt x="17" y="48"/>
                    </a:cubicBezTo>
                    <a:cubicBezTo>
                      <a:pt x="18" y="48"/>
                      <a:pt x="18" y="48"/>
                      <a:pt x="19" y="48"/>
                    </a:cubicBezTo>
                    <a:cubicBezTo>
                      <a:pt x="20" y="48"/>
                      <a:pt x="20" y="49"/>
                      <a:pt x="21" y="48"/>
                    </a:cubicBezTo>
                    <a:cubicBezTo>
                      <a:pt x="21" y="48"/>
                      <a:pt x="21" y="48"/>
                      <a:pt x="21" y="48"/>
                    </a:cubicBezTo>
                    <a:cubicBezTo>
                      <a:pt x="21" y="46"/>
                      <a:pt x="20" y="45"/>
                      <a:pt x="20" y="43"/>
                    </a:cubicBezTo>
                    <a:cubicBezTo>
                      <a:pt x="20" y="41"/>
                      <a:pt x="19" y="39"/>
                      <a:pt x="19" y="38"/>
                    </a:cubicBezTo>
                    <a:cubicBezTo>
                      <a:pt x="19" y="34"/>
                      <a:pt x="19" y="30"/>
                      <a:pt x="19" y="26"/>
                    </a:cubicBezTo>
                    <a:cubicBezTo>
                      <a:pt x="19" y="25"/>
                      <a:pt x="19" y="23"/>
                      <a:pt x="19" y="21"/>
                    </a:cubicBezTo>
                    <a:cubicBezTo>
                      <a:pt x="19" y="19"/>
                      <a:pt x="19" y="17"/>
                      <a:pt x="19" y="16"/>
                    </a:cubicBezTo>
                    <a:cubicBezTo>
                      <a:pt x="19" y="12"/>
                      <a:pt x="19" y="8"/>
                      <a:pt x="19" y="4"/>
                    </a:cubicBezTo>
                    <a:cubicBezTo>
                      <a:pt x="19" y="4"/>
                      <a:pt x="19" y="4"/>
                      <a:pt x="19" y="4"/>
                    </a:cubicBezTo>
                    <a:cubicBezTo>
                      <a:pt x="19" y="4"/>
                      <a:pt x="19" y="3"/>
                      <a:pt x="19" y="3"/>
                    </a:cubicBezTo>
                    <a:cubicBezTo>
                      <a:pt x="18" y="2"/>
                      <a:pt x="17" y="2"/>
                      <a:pt x="16" y="2"/>
                    </a:cubicBezTo>
                    <a:cubicBezTo>
                      <a:pt x="14" y="2"/>
                      <a:pt x="13" y="1"/>
                      <a:pt x="11" y="0"/>
                    </a:cubicBezTo>
                    <a:cubicBezTo>
                      <a:pt x="10" y="0"/>
                      <a:pt x="9" y="0"/>
                      <a:pt x="8" y="0"/>
                    </a:cubicBezTo>
                    <a:cubicBezTo>
                      <a:pt x="6" y="0"/>
                      <a:pt x="5" y="1"/>
                      <a:pt x="4" y="1"/>
                    </a:cubicBezTo>
                    <a:cubicBezTo>
                      <a:pt x="3" y="1"/>
                      <a:pt x="2" y="2"/>
                      <a:pt x="2" y="3"/>
                    </a:cubicBezTo>
                    <a:cubicBezTo>
                      <a:pt x="2" y="8"/>
                      <a:pt x="2" y="13"/>
                      <a:pt x="2" y="17"/>
                    </a:cubicBezTo>
                    <a:cubicBezTo>
                      <a:pt x="2" y="20"/>
                      <a:pt x="2" y="22"/>
                      <a:pt x="2" y="24"/>
                    </a:cubicBezTo>
                    <a:cubicBezTo>
                      <a:pt x="2" y="27"/>
                      <a:pt x="2" y="29"/>
                      <a:pt x="2" y="31"/>
                    </a:cubicBezTo>
                    <a:cubicBezTo>
                      <a:pt x="2" y="33"/>
                      <a:pt x="1" y="36"/>
                      <a:pt x="1" y="38"/>
                    </a:cubicBezTo>
                    <a:cubicBezTo>
                      <a:pt x="1" y="40"/>
                      <a:pt x="0" y="42"/>
                      <a:pt x="0" y="4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20" name="Freeform 359">
                <a:extLst>
                  <a:ext uri="{FF2B5EF4-FFF2-40B4-BE49-F238E27FC236}">
                    <a16:creationId xmlns:a16="http://schemas.microsoft.com/office/drawing/2014/main" id="{B07C99F5-F307-4721-84A3-570F0D990E64}"/>
                  </a:ext>
                </a:extLst>
              </p:cNvPr>
              <p:cNvSpPr>
                <a:spLocks/>
              </p:cNvSpPr>
              <p:nvPr/>
            </p:nvSpPr>
            <p:spPr bwMode="auto">
              <a:xfrm>
                <a:off x="8934451" y="2398713"/>
                <a:ext cx="82550" cy="195263"/>
              </a:xfrm>
              <a:custGeom>
                <a:avLst/>
                <a:gdLst>
                  <a:gd name="T0" fmla="*/ 0 w 21"/>
                  <a:gd name="T1" fmla="*/ 44 h 49"/>
                  <a:gd name="T2" fmla="*/ 1 w 21"/>
                  <a:gd name="T3" fmla="*/ 47 h 49"/>
                  <a:gd name="T4" fmla="*/ 4 w 21"/>
                  <a:gd name="T5" fmla="*/ 48 h 49"/>
                  <a:gd name="T6" fmla="*/ 8 w 21"/>
                  <a:gd name="T7" fmla="*/ 49 h 49"/>
                  <a:gd name="T8" fmla="*/ 13 w 21"/>
                  <a:gd name="T9" fmla="*/ 49 h 49"/>
                  <a:gd name="T10" fmla="*/ 17 w 21"/>
                  <a:gd name="T11" fmla="*/ 48 h 49"/>
                  <a:gd name="T12" fmla="*/ 19 w 21"/>
                  <a:gd name="T13" fmla="*/ 48 h 49"/>
                  <a:gd name="T14" fmla="*/ 21 w 21"/>
                  <a:gd name="T15" fmla="*/ 48 h 49"/>
                  <a:gd name="T16" fmla="*/ 21 w 21"/>
                  <a:gd name="T17" fmla="*/ 48 h 49"/>
                  <a:gd name="T18" fmla="*/ 20 w 21"/>
                  <a:gd name="T19" fmla="*/ 43 h 49"/>
                  <a:gd name="T20" fmla="*/ 19 w 21"/>
                  <a:gd name="T21" fmla="*/ 38 h 49"/>
                  <a:gd name="T22" fmla="*/ 19 w 21"/>
                  <a:gd name="T23" fmla="*/ 26 h 49"/>
                  <a:gd name="T24" fmla="*/ 19 w 21"/>
                  <a:gd name="T25" fmla="*/ 21 h 49"/>
                  <a:gd name="T26" fmla="*/ 19 w 21"/>
                  <a:gd name="T27" fmla="*/ 16 h 49"/>
                  <a:gd name="T28" fmla="*/ 19 w 21"/>
                  <a:gd name="T29" fmla="*/ 4 h 49"/>
                  <a:gd name="T30" fmla="*/ 19 w 21"/>
                  <a:gd name="T31" fmla="*/ 4 h 49"/>
                  <a:gd name="T32" fmla="*/ 19 w 21"/>
                  <a:gd name="T33" fmla="*/ 3 h 49"/>
                  <a:gd name="T34" fmla="*/ 16 w 21"/>
                  <a:gd name="T35" fmla="*/ 2 h 49"/>
                  <a:gd name="T36" fmla="*/ 11 w 21"/>
                  <a:gd name="T37" fmla="*/ 0 h 49"/>
                  <a:gd name="T38" fmla="*/ 8 w 21"/>
                  <a:gd name="T39" fmla="*/ 0 h 49"/>
                  <a:gd name="T40" fmla="*/ 4 w 21"/>
                  <a:gd name="T41" fmla="*/ 1 h 49"/>
                  <a:gd name="T42" fmla="*/ 2 w 21"/>
                  <a:gd name="T43" fmla="*/ 3 h 49"/>
                  <a:gd name="T44" fmla="*/ 2 w 21"/>
                  <a:gd name="T45" fmla="*/ 17 h 49"/>
                  <a:gd name="T46" fmla="*/ 2 w 21"/>
                  <a:gd name="T47" fmla="*/ 24 h 49"/>
                  <a:gd name="T48" fmla="*/ 2 w 21"/>
                  <a:gd name="T49" fmla="*/ 31 h 49"/>
                  <a:gd name="T50" fmla="*/ 1 w 21"/>
                  <a:gd name="T51" fmla="*/ 38 h 49"/>
                  <a:gd name="T52" fmla="*/ 0 w 21"/>
                  <a:gd name="T53" fmla="*/ 4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49">
                    <a:moveTo>
                      <a:pt x="0" y="44"/>
                    </a:moveTo>
                    <a:cubicBezTo>
                      <a:pt x="0" y="45"/>
                      <a:pt x="0" y="47"/>
                      <a:pt x="1" y="47"/>
                    </a:cubicBezTo>
                    <a:cubicBezTo>
                      <a:pt x="2" y="48"/>
                      <a:pt x="3" y="48"/>
                      <a:pt x="4" y="48"/>
                    </a:cubicBezTo>
                    <a:cubicBezTo>
                      <a:pt x="5" y="48"/>
                      <a:pt x="7" y="49"/>
                      <a:pt x="8" y="49"/>
                    </a:cubicBezTo>
                    <a:cubicBezTo>
                      <a:pt x="10" y="49"/>
                      <a:pt x="11" y="49"/>
                      <a:pt x="13" y="49"/>
                    </a:cubicBezTo>
                    <a:cubicBezTo>
                      <a:pt x="14" y="49"/>
                      <a:pt x="16" y="48"/>
                      <a:pt x="17" y="48"/>
                    </a:cubicBezTo>
                    <a:cubicBezTo>
                      <a:pt x="18" y="48"/>
                      <a:pt x="18" y="48"/>
                      <a:pt x="19" y="48"/>
                    </a:cubicBezTo>
                    <a:cubicBezTo>
                      <a:pt x="20" y="48"/>
                      <a:pt x="20" y="49"/>
                      <a:pt x="21" y="48"/>
                    </a:cubicBezTo>
                    <a:cubicBezTo>
                      <a:pt x="21" y="48"/>
                      <a:pt x="21" y="48"/>
                      <a:pt x="21" y="48"/>
                    </a:cubicBezTo>
                    <a:cubicBezTo>
                      <a:pt x="21" y="46"/>
                      <a:pt x="20" y="45"/>
                      <a:pt x="20" y="43"/>
                    </a:cubicBezTo>
                    <a:cubicBezTo>
                      <a:pt x="20" y="41"/>
                      <a:pt x="19" y="39"/>
                      <a:pt x="19" y="38"/>
                    </a:cubicBezTo>
                    <a:cubicBezTo>
                      <a:pt x="19" y="34"/>
                      <a:pt x="19" y="30"/>
                      <a:pt x="19" y="26"/>
                    </a:cubicBezTo>
                    <a:cubicBezTo>
                      <a:pt x="19" y="25"/>
                      <a:pt x="19" y="23"/>
                      <a:pt x="19" y="21"/>
                    </a:cubicBezTo>
                    <a:cubicBezTo>
                      <a:pt x="19" y="19"/>
                      <a:pt x="19" y="17"/>
                      <a:pt x="19" y="16"/>
                    </a:cubicBezTo>
                    <a:cubicBezTo>
                      <a:pt x="19" y="12"/>
                      <a:pt x="19" y="8"/>
                      <a:pt x="19" y="4"/>
                    </a:cubicBezTo>
                    <a:cubicBezTo>
                      <a:pt x="19" y="4"/>
                      <a:pt x="19" y="4"/>
                      <a:pt x="19" y="4"/>
                    </a:cubicBezTo>
                    <a:cubicBezTo>
                      <a:pt x="19" y="4"/>
                      <a:pt x="19" y="3"/>
                      <a:pt x="19" y="3"/>
                    </a:cubicBezTo>
                    <a:cubicBezTo>
                      <a:pt x="18" y="2"/>
                      <a:pt x="17" y="2"/>
                      <a:pt x="16" y="2"/>
                    </a:cubicBezTo>
                    <a:cubicBezTo>
                      <a:pt x="14" y="2"/>
                      <a:pt x="13" y="1"/>
                      <a:pt x="11" y="0"/>
                    </a:cubicBezTo>
                    <a:cubicBezTo>
                      <a:pt x="10" y="0"/>
                      <a:pt x="9" y="0"/>
                      <a:pt x="8" y="0"/>
                    </a:cubicBezTo>
                    <a:cubicBezTo>
                      <a:pt x="6" y="0"/>
                      <a:pt x="5" y="1"/>
                      <a:pt x="4" y="1"/>
                    </a:cubicBezTo>
                    <a:cubicBezTo>
                      <a:pt x="3" y="1"/>
                      <a:pt x="2" y="2"/>
                      <a:pt x="2" y="3"/>
                    </a:cubicBezTo>
                    <a:cubicBezTo>
                      <a:pt x="2" y="8"/>
                      <a:pt x="2" y="13"/>
                      <a:pt x="2" y="17"/>
                    </a:cubicBezTo>
                    <a:cubicBezTo>
                      <a:pt x="2" y="20"/>
                      <a:pt x="2" y="22"/>
                      <a:pt x="2" y="24"/>
                    </a:cubicBezTo>
                    <a:cubicBezTo>
                      <a:pt x="2" y="27"/>
                      <a:pt x="2" y="29"/>
                      <a:pt x="2" y="31"/>
                    </a:cubicBezTo>
                    <a:cubicBezTo>
                      <a:pt x="2" y="33"/>
                      <a:pt x="1" y="36"/>
                      <a:pt x="1" y="38"/>
                    </a:cubicBezTo>
                    <a:cubicBezTo>
                      <a:pt x="1" y="40"/>
                      <a:pt x="0" y="42"/>
                      <a:pt x="0" y="4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21" name="Freeform 360">
                <a:extLst>
                  <a:ext uri="{FF2B5EF4-FFF2-40B4-BE49-F238E27FC236}">
                    <a16:creationId xmlns:a16="http://schemas.microsoft.com/office/drawing/2014/main" id="{BBF94AF3-EBD0-4AA5-AB09-A63A970F5308}"/>
                  </a:ext>
                </a:extLst>
              </p:cNvPr>
              <p:cNvSpPr>
                <a:spLocks/>
              </p:cNvSpPr>
              <p:nvPr/>
            </p:nvSpPr>
            <p:spPr bwMode="auto">
              <a:xfrm>
                <a:off x="8718551" y="1951038"/>
                <a:ext cx="501650" cy="495300"/>
              </a:xfrm>
              <a:custGeom>
                <a:avLst/>
                <a:gdLst>
                  <a:gd name="T0" fmla="*/ 1 w 126"/>
                  <a:gd name="T1" fmla="*/ 87 h 125"/>
                  <a:gd name="T2" fmla="*/ 1 w 126"/>
                  <a:gd name="T3" fmla="*/ 94 h 125"/>
                  <a:gd name="T4" fmla="*/ 11 w 126"/>
                  <a:gd name="T5" fmla="*/ 108 h 125"/>
                  <a:gd name="T6" fmla="*/ 18 w 126"/>
                  <a:gd name="T7" fmla="*/ 115 h 125"/>
                  <a:gd name="T8" fmla="*/ 23 w 126"/>
                  <a:gd name="T9" fmla="*/ 120 h 125"/>
                  <a:gd name="T10" fmla="*/ 30 w 126"/>
                  <a:gd name="T11" fmla="*/ 122 h 125"/>
                  <a:gd name="T12" fmla="*/ 38 w 126"/>
                  <a:gd name="T13" fmla="*/ 123 h 125"/>
                  <a:gd name="T14" fmla="*/ 43 w 126"/>
                  <a:gd name="T15" fmla="*/ 122 h 125"/>
                  <a:gd name="T16" fmla="*/ 48 w 126"/>
                  <a:gd name="T17" fmla="*/ 123 h 125"/>
                  <a:gd name="T18" fmla="*/ 57 w 126"/>
                  <a:gd name="T19" fmla="*/ 123 h 125"/>
                  <a:gd name="T20" fmla="*/ 76 w 126"/>
                  <a:gd name="T21" fmla="*/ 124 h 125"/>
                  <a:gd name="T22" fmla="*/ 80 w 126"/>
                  <a:gd name="T23" fmla="*/ 123 h 125"/>
                  <a:gd name="T24" fmla="*/ 84 w 126"/>
                  <a:gd name="T25" fmla="*/ 121 h 125"/>
                  <a:gd name="T26" fmla="*/ 93 w 126"/>
                  <a:gd name="T27" fmla="*/ 119 h 125"/>
                  <a:gd name="T28" fmla="*/ 103 w 126"/>
                  <a:gd name="T29" fmla="*/ 119 h 125"/>
                  <a:gd name="T30" fmla="*/ 112 w 126"/>
                  <a:gd name="T31" fmla="*/ 118 h 125"/>
                  <a:gd name="T32" fmla="*/ 120 w 126"/>
                  <a:gd name="T33" fmla="*/ 116 h 125"/>
                  <a:gd name="T34" fmla="*/ 125 w 126"/>
                  <a:gd name="T35" fmla="*/ 110 h 125"/>
                  <a:gd name="T36" fmla="*/ 126 w 126"/>
                  <a:gd name="T37" fmla="*/ 102 h 125"/>
                  <a:gd name="T38" fmla="*/ 124 w 126"/>
                  <a:gd name="T39" fmla="*/ 93 h 125"/>
                  <a:gd name="T40" fmla="*/ 120 w 126"/>
                  <a:gd name="T41" fmla="*/ 85 h 125"/>
                  <a:gd name="T42" fmla="*/ 123 w 126"/>
                  <a:gd name="T43" fmla="*/ 76 h 125"/>
                  <a:gd name="T44" fmla="*/ 125 w 126"/>
                  <a:gd name="T45" fmla="*/ 72 h 125"/>
                  <a:gd name="T46" fmla="*/ 124 w 126"/>
                  <a:gd name="T47" fmla="*/ 68 h 125"/>
                  <a:gd name="T48" fmla="*/ 124 w 126"/>
                  <a:gd name="T49" fmla="*/ 64 h 125"/>
                  <a:gd name="T50" fmla="*/ 125 w 126"/>
                  <a:gd name="T51" fmla="*/ 59 h 125"/>
                  <a:gd name="T52" fmla="*/ 121 w 126"/>
                  <a:gd name="T53" fmla="*/ 51 h 125"/>
                  <a:gd name="T54" fmla="*/ 115 w 126"/>
                  <a:gd name="T55" fmla="*/ 45 h 125"/>
                  <a:gd name="T56" fmla="*/ 112 w 126"/>
                  <a:gd name="T57" fmla="*/ 42 h 125"/>
                  <a:gd name="T58" fmla="*/ 110 w 126"/>
                  <a:gd name="T59" fmla="*/ 37 h 125"/>
                  <a:gd name="T60" fmla="*/ 108 w 126"/>
                  <a:gd name="T61" fmla="*/ 34 h 125"/>
                  <a:gd name="T62" fmla="*/ 106 w 126"/>
                  <a:gd name="T63" fmla="*/ 31 h 125"/>
                  <a:gd name="T64" fmla="*/ 106 w 126"/>
                  <a:gd name="T65" fmla="*/ 26 h 125"/>
                  <a:gd name="T66" fmla="*/ 104 w 126"/>
                  <a:gd name="T67" fmla="*/ 22 h 125"/>
                  <a:gd name="T68" fmla="*/ 99 w 126"/>
                  <a:gd name="T69" fmla="*/ 17 h 125"/>
                  <a:gd name="T70" fmla="*/ 95 w 126"/>
                  <a:gd name="T71" fmla="*/ 14 h 125"/>
                  <a:gd name="T72" fmla="*/ 93 w 126"/>
                  <a:gd name="T73" fmla="*/ 11 h 125"/>
                  <a:gd name="T74" fmla="*/ 90 w 126"/>
                  <a:gd name="T75" fmla="*/ 7 h 125"/>
                  <a:gd name="T76" fmla="*/ 88 w 126"/>
                  <a:gd name="T77" fmla="*/ 4 h 125"/>
                  <a:gd name="T78" fmla="*/ 79 w 126"/>
                  <a:gd name="T79" fmla="*/ 1 h 125"/>
                  <a:gd name="T80" fmla="*/ 75 w 126"/>
                  <a:gd name="T81" fmla="*/ 0 h 125"/>
                  <a:gd name="T82" fmla="*/ 65 w 126"/>
                  <a:gd name="T83" fmla="*/ 1 h 125"/>
                  <a:gd name="T84" fmla="*/ 59 w 126"/>
                  <a:gd name="T85" fmla="*/ 5 h 125"/>
                  <a:gd name="T86" fmla="*/ 51 w 126"/>
                  <a:gd name="T87" fmla="*/ 10 h 125"/>
                  <a:gd name="T88" fmla="*/ 44 w 126"/>
                  <a:gd name="T89" fmla="*/ 14 h 125"/>
                  <a:gd name="T90" fmla="*/ 33 w 126"/>
                  <a:gd name="T91" fmla="*/ 25 h 125"/>
                  <a:gd name="T92" fmla="*/ 20 w 126"/>
                  <a:gd name="T93" fmla="*/ 37 h 125"/>
                  <a:gd name="T94" fmla="*/ 8 w 126"/>
                  <a:gd name="T95" fmla="*/ 46 h 125"/>
                  <a:gd name="T96" fmla="*/ 4 w 126"/>
                  <a:gd name="T97" fmla="*/ 53 h 125"/>
                  <a:gd name="T98" fmla="*/ 2 w 126"/>
                  <a:gd name="T99" fmla="*/ 61 h 125"/>
                  <a:gd name="T100" fmla="*/ 1 w 126"/>
                  <a:gd name="T101" fmla="*/ 78 h 125"/>
                  <a:gd name="T102" fmla="*/ 1 w 126"/>
                  <a:gd name="T103" fmla="*/ 8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6" h="125">
                    <a:moveTo>
                      <a:pt x="1" y="87"/>
                    </a:moveTo>
                    <a:cubicBezTo>
                      <a:pt x="0" y="90"/>
                      <a:pt x="0" y="92"/>
                      <a:pt x="1" y="94"/>
                    </a:cubicBezTo>
                    <a:cubicBezTo>
                      <a:pt x="3" y="100"/>
                      <a:pt x="6" y="104"/>
                      <a:pt x="11" y="108"/>
                    </a:cubicBezTo>
                    <a:cubicBezTo>
                      <a:pt x="13" y="110"/>
                      <a:pt x="16" y="112"/>
                      <a:pt x="18" y="115"/>
                    </a:cubicBezTo>
                    <a:cubicBezTo>
                      <a:pt x="20" y="116"/>
                      <a:pt x="21" y="119"/>
                      <a:pt x="23" y="120"/>
                    </a:cubicBezTo>
                    <a:cubicBezTo>
                      <a:pt x="25" y="121"/>
                      <a:pt x="28" y="122"/>
                      <a:pt x="30" y="122"/>
                    </a:cubicBezTo>
                    <a:cubicBezTo>
                      <a:pt x="33" y="122"/>
                      <a:pt x="35" y="124"/>
                      <a:pt x="38" y="123"/>
                    </a:cubicBezTo>
                    <a:cubicBezTo>
                      <a:pt x="40" y="123"/>
                      <a:pt x="42" y="122"/>
                      <a:pt x="43" y="122"/>
                    </a:cubicBezTo>
                    <a:cubicBezTo>
                      <a:pt x="45" y="122"/>
                      <a:pt x="46" y="123"/>
                      <a:pt x="48" y="123"/>
                    </a:cubicBezTo>
                    <a:cubicBezTo>
                      <a:pt x="57" y="123"/>
                      <a:pt x="57" y="123"/>
                      <a:pt x="57" y="123"/>
                    </a:cubicBezTo>
                    <a:cubicBezTo>
                      <a:pt x="63" y="123"/>
                      <a:pt x="70" y="125"/>
                      <a:pt x="76" y="124"/>
                    </a:cubicBezTo>
                    <a:cubicBezTo>
                      <a:pt x="77" y="124"/>
                      <a:pt x="79" y="124"/>
                      <a:pt x="80" y="123"/>
                    </a:cubicBezTo>
                    <a:cubicBezTo>
                      <a:pt x="82" y="122"/>
                      <a:pt x="83" y="121"/>
                      <a:pt x="84" y="121"/>
                    </a:cubicBezTo>
                    <a:cubicBezTo>
                      <a:pt x="87" y="119"/>
                      <a:pt x="90" y="119"/>
                      <a:pt x="93" y="119"/>
                    </a:cubicBezTo>
                    <a:cubicBezTo>
                      <a:pt x="97" y="119"/>
                      <a:pt x="100" y="119"/>
                      <a:pt x="103" y="119"/>
                    </a:cubicBezTo>
                    <a:cubicBezTo>
                      <a:pt x="106" y="119"/>
                      <a:pt x="109" y="119"/>
                      <a:pt x="112" y="118"/>
                    </a:cubicBezTo>
                    <a:cubicBezTo>
                      <a:pt x="115" y="118"/>
                      <a:pt x="118" y="117"/>
                      <a:pt x="120" y="116"/>
                    </a:cubicBezTo>
                    <a:cubicBezTo>
                      <a:pt x="123" y="114"/>
                      <a:pt x="124" y="113"/>
                      <a:pt x="125" y="110"/>
                    </a:cubicBezTo>
                    <a:cubicBezTo>
                      <a:pt x="126" y="108"/>
                      <a:pt x="126" y="105"/>
                      <a:pt x="126" y="102"/>
                    </a:cubicBezTo>
                    <a:cubicBezTo>
                      <a:pt x="126" y="99"/>
                      <a:pt x="125" y="96"/>
                      <a:pt x="124" y="93"/>
                    </a:cubicBezTo>
                    <a:cubicBezTo>
                      <a:pt x="123" y="90"/>
                      <a:pt x="120" y="88"/>
                      <a:pt x="120" y="85"/>
                    </a:cubicBezTo>
                    <a:cubicBezTo>
                      <a:pt x="120" y="81"/>
                      <a:pt x="122" y="79"/>
                      <a:pt x="123" y="76"/>
                    </a:cubicBezTo>
                    <a:cubicBezTo>
                      <a:pt x="124" y="75"/>
                      <a:pt x="124" y="73"/>
                      <a:pt x="125" y="72"/>
                    </a:cubicBezTo>
                    <a:cubicBezTo>
                      <a:pt x="125" y="71"/>
                      <a:pt x="124" y="69"/>
                      <a:pt x="124" y="68"/>
                    </a:cubicBezTo>
                    <a:cubicBezTo>
                      <a:pt x="124" y="66"/>
                      <a:pt x="124" y="65"/>
                      <a:pt x="124" y="64"/>
                    </a:cubicBezTo>
                    <a:cubicBezTo>
                      <a:pt x="124" y="62"/>
                      <a:pt x="125" y="61"/>
                      <a:pt x="125" y="59"/>
                    </a:cubicBezTo>
                    <a:cubicBezTo>
                      <a:pt x="124" y="56"/>
                      <a:pt x="123" y="53"/>
                      <a:pt x="121" y="51"/>
                    </a:cubicBezTo>
                    <a:cubicBezTo>
                      <a:pt x="119" y="49"/>
                      <a:pt x="117" y="47"/>
                      <a:pt x="115" y="45"/>
                    </a:cubicBezTo>
                    <a:cubicBezTo>
                      <a:pt x="114" y="44"/>
                      <a:pt x="113" y="43"/>
                      <a:pt x="112" y="42"/>
                    </a:cubicBezTo>
                    <a:cubicBezTo>
                      <a:pt x="110" y="40"/>
                      <a:pt x="111" y="39"/>
                      <a:pt x="110" y="37"/>
                    </a:cubicBezTo>
                    <a:cubicBezTo>
                      <a:pt x="110" y="36"/>
                      <a:pt x="109" y="35"/>
                      <a:pt x="108" y="34"/>
                    </a:cubicBezTo>
                    <a:cubicBezTo>
                      <a:pt x="108" y="33"/>
                      <a:pt x="107" y="32"/>
                      <a:pt x="106" y="31"/>
                    </a:cubicBezTo>
                    <a:cubicBezTo>
                      <a:pt x="106" y="29"/>
                      <a:pt x="106" y="27"/>
                      <a:pt x="106" y="26"/>
                    </a:cubicBezTo>
                    <a:cubicBezTo>
                      <a:pt x="106" y="24"/>
                      <a:pt x="105" y="23"/>
                      <a:pt x="104" y="22"/>
                    </a:cubicBezTo>
                    <a:cubicBezTo>
                      <a:pt x="103" y="20"/>
                      <a:pt x="101" y="18"/>
                      <a:pt x="99" y="17"/>
                    </a:cubicBezTo>
                    <a:cubicBezTo>
                      <a:pt x="98" y="16"/>
                      <a:pt x="97" y="15"/>
                      <a:pt x="95" y="14"/>
                    </a:cubicBezTo>
                    <a:cubicBezTo>
                      <a:pt x="94" y="13"/>
                      <a:pt x="94" y="12"/>
                      <a:pt x="93" y="11"/>
                    </a:cubicBezTo>
                    <a:cubicBezTo>
                      <a:pt x="92" y="9"/>
                      <a:pt x="91" y="8"/>
                      <a:pt x="90" y="7"/>
                    </a:cubicBezTo>
                    <a:cubicBezTo>
                      <a:pt x="89" y="6"/>
                      <a:pt x="89" y="5"/>
                      <a:pt x="88" y="4"/>
                    </a:cubicBezTo>
                    <a:cubicBezTo>
                      <a:pt x="85" y="3"/>
                      <a:pt x="82" y="2"/>
                      <a:pt x="79" y="1"/>
                    </a:cubicBezTo>
                    <a:cubicBezTo>
                      <a:pt x="78" y="1"/>
                      <a:pt x="76" y="1"/>
                      <a:pt x="75" y="0"/>
                    </a:cubicBezTo>
                    <a:cubicBezTo>
                      <a:pt x="75" y="0"/>
                      <a:pt x="67" y="0"/>
                      <a:pt x="65" y="1"/>
                    </a:cubicBezTo>
                    <a:cubicBezTo>
                      <a:pt x="63" y="2"/>
                      <a:pt x="61" y="4"/>
                      <a:pt x="59" y="5"/>
                    </a:cubicBezTo>
                    <a:cubicBezTo>
                      <a:pt x="56" y="7"/>
                      <a:pt x="54" y="9"/>
                      <a:pt x="51" y="10"/>
                    </a:cubicBezTo>
                    <a:cubicBezTo>
                      <a:pt x="49" y="11"/>
                      <a:pt x="46" y="12"/>
                      <a:pt x="44" y="14"/>
                    </a:cubicBezTo>
                    <a:cubicBezTo>
                      <a:pt x="40" y="17"/>
                      <a:pt x="36" y="21"/>
                      <a:pt x="33" y="25"/>
                    </a:cubicBezTo>
                    <a:cubicBezTo>
                      <a:pt x="30" y="30"/>
                      <a:pt x="25" y="33"/>
                      <a:pt x="20" y="37"/>
                    </a:cubicBezTo>
                    <a:cubicBezTo>
                      <a:pt x="16" y="40"/>
                      <a:pt x="11" y="42"/>
                      <a:pt x="8" y="46"/>
                    </a:cubicBezTo>
                    <a:cubicBezTo>
                      <a:pt x="6" y="48"/>
                      <a:pt x="5" y="51"/>
                      <a:pt x="4" y="53"/>
                    </a:cubicBezTo>
                    <a:cubicBezTo>
                      <a:pt x="3" y="56"/>
                      <a:pt x="2" y="59"/>
                      <a:pt x="2" y="61"/>
                    </a:cubicBezTo>
                    <a:cubicBezTo>
                      <a:pt x="1" y="67"/>
                      <a:pt x="1" y="73"/>
                      <a:pt x="1" y="78"/>
                    </a:cubicBezTo>
                    <a:cubicBezTo>
                      <a:pt x="2" y="81"/>
                      <a:pt x="2" y="85"/>
                      <a:pt x="1" y="8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22" name="Freeform 361">
                <a:extLst>
                  <a:ext uri="{FF2B5EF4-FFF2-40B4-BE49-F238E27FC236}">
                    <a16:creationId xmlns:a16="http://schemas.microsoft.com/office/drawing/2014/main" id="{92F7E953-ACC0-474B-ADE2-B7F5146BCEC8}"/>
                  </a:ext>
                </a:extLst>
              </p:cNvPr>
              <p:cNvSpPr>
                <a:spLocks/>
              </p:cNvSpPr>
              <p:nvPr/>
            </p:nvSpPr>
            <p:spPr bwMode="auto">
              <a:xfrm>
                <a:off x="8718551" y="1951038"/>
                <a:ext cx="501650" cy="495300"/>
              </a:xfrm>
              <a:custGeom>
                <a:avLst/>
                <a:gdLst>
                  <a:gd name="T0" fmla="*/ 1 w 126"/>
                  <a:gd name="T1" fmla="*/ 87 h 125"/>
                  <a:gd name="T2" fmla="*/ 1 w 126"/>
                  <a:gd name="T3" fmla="*/ 94 h 125"/>
                  <a:gd name="T4" fmla="*/ 11 w 126"/>
                  <a:gd name="T5" fmla="*/ 108 h 125"/>
                  <a:gd name="T6" fmla="*/ 18 w 126"/>
                  <a:gd name="T7" fmla="*/ 115 h 125"/>
                  <a:gd name="T8" fmla="*/ 23 w 126"/>
                  <a:gd name="T9" fmla="*/ 120 h 125"/>
                  <a:gd name="T10" fmla="*/ 30 w 126"/>
                  <a:gd name="T11" fmla="*/ 122 h 125"/>
                  <a:gd name="T12" fmla="*/ 38 w 126"/>
                  <a:gd name="T13" fmla="*/ 123 h 125"/>
                  <a:gd name="T14" fmla="*/ 43 w 126"/>
                  <a:gd name="T15" fmla="*/ 122 h 125"/>
                  <a:gd name="T16" fmla="*/ 48 w 126"/>
                  <a:gd name="T17" fmla="*/ 123 h 125"/>
                  <a:gd name="T18" fmla="*/ 57 w 126"/>
                  <a:gd name="T19" fmla="*/ 123 h 125"/>
                  <a:gd name="T20" fmla="*/ 76 w 126"/>
                  <a:gd name="T21" fmla="*/ 124 h 125"/>
                  <a:gd name="T22" fmla="*/ 80 w 126"/>
                  <a:gd name="T23" fmla="*/ 123 h 125"/>
                  <a:gd name="T24" fmla="*/ 84 w 126"/>
                  <a:gd name="T25" fmla="*/ 121 h 125"/>
                  <a:gd name="T26" fmla="*/ 93 w 126"/>
                  <a:gd name="T27" fmla="*/ 119 h 125"/>
                  <a:gd name="T28" fmla="*/ 103 w 126"/>
                  <a:gd name="T29" fmla="*/ 119 h 125"/>
                  <a:gd name="T30" fmla="*/ 112 w 126"/>
                  <a:gd name="T31" fmla="*/ 118 h 125"/>
                  <a:gd name="T32" fmla="*/ 120 w 126"/>
                  <a:gd name="T33" fmla="*/ 116 h 125"/>
                  <a:gd name="T34" fmla="*/ 125 w 126"/>
                  <a:gd name="T35" fmla="*/ 110 h 125"/>
                  <a:gd name="T36" fmla="*/ 126 w 126"/>
                  <a:gd name="T37" fmla="*/ 102 h 125"/>
                  <a:gd name="T38" fmla="*/ 124 w 126"/>
                  <a:gd name="T39" fmla="*/ 93 h 125"/>
                  <a:gd name="T40" fmla="*/ 120 w 126"/>
                  <a:gd name="T41" fmla="*/ 85 h 125"/>
                  <a:gd name="T42" fmla="*/ 123 w 126"/>
                  <a:gd name="T43" fmla="*/ 76 h 125"/>
                  <a:gd name="T44" fmla="*/ 125 w 126"/>
                  <a:gd name="T45" fmla="*/ 72 h 125"/>
                  <a:gd name="T46" fmla="*/ 124 w 126"/>
                  <a:gd name="T47" fmla="*/ 68 h 125"/>
                  <a:gd name="T48" fmla="*/ 124 w 126"/>
                  <a:gd name="T49" fmla="*/ 64 h 125"/>
                  <a:gd name="T50" fmla="*/ 125 w 126"/>
                  <a:gd name="T51" fmla="*/ 59 h 125"/>
                  <a:gd name="T52" fmla="*/ 121 w 126"/>
                  <a:gd name="T53" fmla="*/ 51 h 125"/>
                  <a:gd name="T54" fmla="*/ 115 w 126"/>
                  <a:gd name="T55" fmla="*/ 45 h 125"/>
                  <a:gd name="T56" fmla="*/ 112 w 126"/>
                  <a:gd name="T57" fmla="*/ 42 h 125"/>
                  <a:gd name="T58" fmla="*/ 110 w 126"/>
                  <a:gd name="T59" fmla="*/ 37 h 125"/>
                  <a:gd name="T60" fmla="*/ 108 w 126"/>
                  <a:gd name="T61" fmla="*/ 34 h 125"/>
                  <a:gd name="T62" fmla="*/ 106 w 126"/>
                  <a:gd name="T63" fmla="*/ 31 h 125"/>
                  <a:gd name="T64" fmla="*/ 106 w 126"/>
                  <a:gd name="T65" fmla="*/ 26 h 125"/>
                  <a:gd name="T66" fmla="*/ 104 w 126"/>
                  <a:gd name="T67" fmla="*/ 22 h 125"/>
                  <a:gd name="T68" fmla="*/ 99 w 126"/>
                  <a:gd name="T69" fmla="*/ 17 h 125"/>
                  <a:gd name="T70" fmla="*/ 95 w 126"/>
                  <a:gd name="T71" fmla="*/ 14 h 125"/>
                  <a:gd name="T72" fmla="*/ 93 w 126"/>
                  <a:gd name="T73" fmla="*/ 11 h 125"/>
                  <a:gd name="T74" fmla="*/ 90 w 126"/>
                  <a:gd name="T75" fmla="*/ 7 h 125"/>
                  <a:gd name="T76" fmla="*/ 88 w 126"/>
                  <a:gd name="T77" fmla="*/ 4 h 125"/>
                  <a:gd name="T78" fmla="*/ 79 w 126"/>
                  <a:gd name="T79" fmla="*/ 1 h 125"/>
                  <a:gd name="T80" fmla="*/ 75 w 126"/>
                  <a:gd name="T81" fmla="*/ 0 h 125"/>
                  <a:gd name="T82" fmla="*/ 65 w 126"/>
                  <a:gd name="T83" fmla="*/ 1 h 125"/>
                  <a:gd name="T84" fmla="*/ 59 w 126"/>
                  <a:gd name="T85" fmla="*/ 5 h 125"/>
                  <a:gd name="T86" fmla="*/ 51 w 126"/>
                  <a:gd name="T87" fmla="*/ 10 h 125"/>
                  <a:gd name="T88" fmla="*/ 44 w 126"/>
                  <a:gd name="T89" fmla="*/ 14 h 125"/>
                  <a:gd name="T90" fmla="*/ 33 w 126"/>
                  <a:gd name="T91" fmla="*/ 25 h 125"/>
                  <a:gd name="T92" fmla="*/ 20 w 126"/>
                  <a:gd name="T93" fmla="*/ 37 h 125"/>
                  <a:gd name="T94" fmla="*/ 8 w 126"/>
                  <a:gd name="T95" fmla="*/ 46 h 125"/>
                  <a:gd name="T96" fmla="*/ 4 w 126"/>
                  <a:gd name="T97" fmla="*/ 53 h 125"/>
                  <a:gd name="T98" fmla="*/ 2 w 126"/>
                  <a:gd name="T99" fmla="*/ 61 h 125"/>
                  <a:gd name="T100" fmla="*/ 1 w 126"/>
                  <a:gd name="T101" fmla="*/ 78 h 125"/>
                  <a:gd name="T102" fmla="*/ 1 w 126"/>
                  <a:gd name="T103" fmla="*/ 8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6" h="125">
                    <a:moveTo>
                      <a:pt x="1" y="87"/>
                    </a:moveTo>
                    <a:cubicBezTo>
                      <a:pt x="0" y="90"/>
                      <a:pt x="0" y="92"/>
                      <a:pt x="1" y="94"/>
                    </a:cubicBezTo>
                    <a:cubicBezTo>
                      <a:pt x="3" y="100"/>
                      <a:pt x="6" y="104"/>
                      <a:pt x="11" y="108"/>
                    </a:cubicBezTo>
                    <a:cubicBezTo>
                      <a:pt x="13" y="110"/>
                      <a:pt x="16" y="112"/>
                      <a:pt x="18" y="115"/>
                    </a:cubicBezTo>
                    <a:cubicBezTo>
                      <a:pt x="20" y="116"/>
                      <a:pt x="21" y="119"/>
                      <a:pt x="23" y="120"/>
                    </a:cubicBezTo>
                    <a:cubicBezTo>
                      <a:pt x="25" y="121"/>
                      <a:pt x="28" y="122"/>
                      <a:pt x="30" y="122"/>
                    </a:cubicBezTo>
                    <a:cubicBezTo>
                      <a:pt x="33" y="122"/>
                      <a:pt x="35" y="124"/>
                      <a:pt x="38" y="123"/>
                    </a:cubicBezTo>
                    <a:cubicBezTo>
                      <a:pt x="40" y="123"/>
                      <a:pt x="42" y="122"/>
                      <a:pt x="43" y="122"/>
                    </a:cubicBezTo>
                    <a:cubicBezTo>
                      <a:pt x="45" y="122"/>
                      <a:pt x="46" y="123"/>
                      <a:pt x="48" y="123"/>
                    </a:cubicBezTo>
                    <a:cubicBezTo>
                      <a:pt x="57" y="123"/>
                      <a:pt x="57" y="123"/>
                      <a:pt x="57" y="123"/>
                    </a:cubicBezTo>
                    <a:cubicBezTo>
                      <a:pt x="63" y="123"/>
                      <a:pt x="70" y="125"/>
                      <a:pt x="76" y="124"/>
                    </a:cubicBezTo>
                    <a:cubicBezTo>
                      <a:pt x="77" y="124"/>
                      <a:pt x="79" y="124"/>
                      <a:pt x="80" y="123"/>
                    </a:cubicBezTo>
                    <a:cubicBezTo>
                      <a:pt x="82" y="122"/>
                      <a:pt x="83" y="121"/>
                      <a:pt x="84" y="121"/>
                    </a:cubicBezTo>
                    <a:cubicBezTo>
                      <a:pt x="87" y="119"/>
                      <a:pt x="90" y="119"/>
                      <a:pt x="93" y="119"/>
                    </a:cubicBezTo>
                    <a:cubicBezTo>
                      <a:pt x="97" y="119"/>
                      <a:pt x="100" y="119"/>
                      <a:pt x="103" y="119"/>
                    </a:cubicBezTo>
                    <a:cubicBezTo>
                      <a:pt x="106" y="119"/>
                      <a:pt x="109" y="119"/>
                      <a:pt x="112" y="118"/>
                    </a:cubicBezTo>
                    <a:cubicBezTo>
                      <a:pt x="115" y="118"/>
                      <a:pt x="118" y="117"/>
                      <a:pt x="120" y="116"/>
                    </a:cubicBezTo>
                    <a:cubicBezTo>
                      <a:pt x="123" y="114"/>
                      <a:pt x="124" y="113"/>
                      <a:pt x="125" y="110"/>
                    </a:cubicBezTo>
                    <a:cubicBezTo>
                      <a:pt x="126" y="108"/>
                      <a:pt x="126" y="105"/>
                      <a:pt x="126" y="102"/>
                    </a:cubicBezTo>
                    <a:cubicBezTo>
                      <a:pt x="126" y="99"/>
                      <a:pt x="125" y="96"/>
                      <a:pt x="124" y="93"/>
                    </a:cubicBezTo>
                    <a:cubicBezTo>
                      <a:pt x="123" y="90"/>
                      <a:pt x="120" y="88"/>
                      <a:pt x="120" y="85"/>
                    </a:cubicBezTo>
                    <a:cubicBezTo>
                      <a:pt x="120" y="81"/>
                      <a:pt x="122" y="79"/>
                      <a:pt x="123" y="76"/>
                    </a:cubicBezTo>
                    <a:cubicBezTo>
                      <a:pt x="124" y="75"/>
                      <a:pt x="124" y="73"/>
                      <a:pt x="125" y="72"/>
                    </a:cubicBezTo>
                    <a:cubicBezTo>
                      <a:pt x="125" y="71"/>
                      <a:pt x="124" y="69"/>
                      <a:pt x="124" y="68"/>
                    </a:cubicBezTo>
                    <a:cubicBezTo>
                      <a:pt x="124" y="66"/>
                      <a:pt x="124" y="65"/>
                      <a:pt x="124" y="64"/>
                    </a:cubicBezTo>
                    <a:cubicBezTo>
                      <a:pt x="124" y="62"/>
                      <a:pt x="125" y="61"/>
                      <a:pt x="125" y="59"/>
                    </a:cubicBezTo>
                    <a:cubicBezTo>
                      <a:pt x="124" y="56"/>
                      <a:pt x="123" y="53"/>
                      <a:pt x="121" y="51"/>
                    </a:cubicBezTo>
                    <a:cubicBezTo>
                      <a:pt x="119" y="49"/>
                      <a:pt x="117" y="47"/>
                      <a:pt x="115" y="45"/>
                    </a:cubicBezTo>
                    <a:cubicBezTo>
                      <a:pt x="114" y="44"/>
                      <a:pt x="113" y="43"/>
                      <a:pt x="112" y="42"/>
                    </a:cubicBezTo>
                    <a:cubicBezTo>
                      <a:pt x="110" y="40"/>
                      <a:pt x="111" y="39"/>
                      <a:pt x="110" y="37"/>
                    </a:cubicBezTo>
                    <a:cubicBezTo>
                      <a:pt x="110" y="36"/>
                      <a:pt x="109" y="35"/>
                      <a:pt x="108" y="34"/>
                    </a:cubicBezTo>
                    <a:cubicBezTo>
                      <a:pt x="108" y="33"/>
                      <a:pt x="107" y="32"/>
                      <a:pt x="106" y="31"/>
                    </a:cubicBezTo>
                    <a:cubicBezTo>
                      <a:pt x="106" y="29"/>
                      <a:pt x="106" y="27"/>
                      <a:pt x="106" y="26"/>
                    </a:cubicBezTo>
                    <a:cubicBezTo>
                      <a:pt x="106" y="24"/>
                      <a:pt x="105" y="23"/>
                      <a:pt x="104" y="22"/>
                    </a:cubicBezTo>
                    <a:cubicBezTo>
                      <a:pt x="103" y="20"/>
                      <a:pt x="101" y="18"/>
                      <a:pt x="99" y="17"/>
                    </a:cubicBezTo>
                    <a:cubicBezTo>
                      <a:pt x="98" y="16"/>
                      <a:pt x="97" y="15"/>
                      <a:pt x="95" y="14"/>
                    </a:cubicBezTo>
                    <a:cubicBezTo>
                      <a:pt x="94" y="13"/>
                      <a:pt x="94" y="12"/>
                      <a:pt x="93" y="11"/>
                    </a:cubicBezTo>
                    <a:cubicBezTo>
                      <a:pt x="92" y="9"/>
                      <a:pt x="91" y="8"/>
                      <a:pt x="90" y="7"/>
                    </a:cubicBezTo>
                    <a:cubicBezTo>
                      <a:pt x="89" y="6"/>
                      <a:pt x="89" y="5"/>
                      <a:pt x="88" y="4"/>
                    </a:cubicBezTo>
                    <a:cubicBezTo>
                      <a:pt x="85" y="3"/>
                      <a:pt x="82" y="2"/>
                      <a:pt x="79" y="1"/>
                    </a:cubicBezTo>
                    <a:cubicBezTo>
                      <a:pt x="78" y="1"/>
                      <a:pt x="76" y="1"/>
                      <a:pt x="75" y="0"/>
                    </a:cubicBezTo>
                    <a:cubicBezTo>
                      <a:pt x="75" y="0"/>
                      <a:pt x="67" y="0"/>
                      <a:pt x="65" y="1"/>
                    </a:cubicBezTo>
                    <a:cubicBezTo>
                      <a:pt x="63" y="2"/>
                      <a:pt x="61" y="4"/>
                      <a:pt x="59" y="5"/>
                    </a:cubicBezTo>
                    <a:cubicBezTo>
                      <a:pt x="56" y="7"/>
                      <a:pt x="54" y="9"/>
                      <a:pt x="51" y="10"/>
                    </a:cubicBezTo>
                    <a:cubicBezTo>
                      <a:pt x="49" y="11"/>
                      <a:pt x="46" y="12"/>
                      <a:pt x="44" y="14"/>
                    </a:cubicBezTo>
                    <a:cubicBezTo>
                      <a:pt x="40" y="17"/>
                      <a:pt x="36" y="21"/>
                      <a:pt x="33" y="25"/>
                    </a:cubicBezTo>
                    <a:cubicBezTo>
                      <a:pt x="30" y="30"/>
                      <a:pt x="25" y="33"/>
                      <a:pt x="20" y="37"/>
                    </a:cubicBezTo>
                    <a:cubicBezTo>
                      <a:pt x="16" y="40"/>
                      <a:pt x="11" y="42"/>
                      <a:pt x="8" y="46"/>
                    </a:cubicBezTo>
                    <a:cubicBezTo>
                      <a:pt x="6" y="48"/>
                      <a:pt x="5" y="51"/>
                      <a:pt x="4" y="53"/>
                    </a:cubicBezTo>
                    <a:cubicBezTo>
                      <a:pt x="3" y="56"/>
                      <a:pt x="2" y="59"/>
                      <a:pt x="2" y="61"/>
                    </a:cubicBezTo>
                    <a:cubicBezTo>
                      <a:pt x="1" y="67"/>
                      <a:pt x="1" y="73"/>
                      <a:pt x="1" y="78"/>
                    </a:cubicBezTo>
                    <a:cubicBezTo>
                      <a:pt x="2" y="81"/>
                      <a:pt x="2" y="85"/>
                      <a:pt x="1" y="8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23" name="Freeform 362">
                <a:extLst>
                  <a:ext uri="{FF2B5EF4-FFF2-40B4-BE49-F238E27FC236}">
                    <a16:creationId xmlns:a16="http://schemas.microsoft.com/office/drawing/2014/main" id="{DD847B7C-B07B-4CCF-986E-C8155EB6D744}"/>
                  </a:ext>
                </a:extLst>
              </p:cNvPr>
              <p:cNvSpPr>
                <a:spLocks/>
              </p:cNvSpPr>
              <p:nvPr/>
            </p:nvSpPr>
            <p:spPr bwMode="auto">
              <a:xfrm>
                <a:off x="8520113" y="2493963"/>
                <a:ext cx="47625" cy="163513"/>
              </a:xfrm>
              <a:custGeom>
                <a:avLst/>
                <a:gdLst>
                  <a:gd name="T0" fmla="*/ 11 w 12"/>
                  <a:gd name="T1" fmla="*/ 36 h 41"/>
                  <a:gd name="T2" fmla="*/ 11 w 12"/>
                  <a:gd name="T3" fmla="*/ 32 h 41"/>
                  <a:gd name="T4" fmla="*/ 11 w 12"/>
                  <a:gd name="T5" fmla="*/ 22 h 41"/>
                  <a:gd name="T6" fmla="*/ 11 w 12"/>
                  <a:gd name="T7" fmla="*/ 17 h 41"/>
                  <a:gd name="T8" fmla="*/ 11 w 12"/>
                  <a:gd name="T9" fmla="*/ 13 h 41"/>
                  <a:gd name="T10" fmla="*/ 11 w 12"/>
                  <a:gd name="T11" fmla="*/ 3 h 41"/>
                  <a:gd name="T12" fmla="*/ 11 w 12"/>
                  <a:gd name="T13" fmla="*/ 3 h 41"/>
                  <a:gd name="T14" fmla="*/ 11 w 12"/>
                  <a:gd name="T15" fmla="*/ 2 h 41"/>
                  <a:gd name="T16" fmla="*/ 9 w 12"/>
                  <a:gd name="T17" fmla="*/ 1 h 41"/>
                  <a:gd name="T18" fmla="*/ 6 w 12"/>
                  <a:gd name="T19" fmla="*/ 0 h 41"/>
                  <a:gd name="T20" fmla="*/ 4 w 12"/>
                  <a:gd name="T21" fmla="*/ 0 h 41"/>
                  <a:gd name="T22" fmla="*/ 2 w 12"/>
                  <a:gd name="T23" fmla="*/ 0 h 41"/>
                  <a:gd name="T24" fmla="*/ 1 w 12"/>
                  <a:gd name="T25" fmla="*/ 2 h 41"/>
                  <a:gd name="T26" fmla="*/ 1 w 12"/>
                  <a:gd name="T27" fmla="*/ 14 h 41"/>
                  <a:gd name="T28" fmla="*/ 1 w 12"/>
                  <a:gd name="T29" fmla="*/ 20 h 41"/>
                  <a:gd name="T30" fmla="*/ 1 w 12"/>
                  <a:gd name="T31" fmla="*/ 26 h 41"/>
                  <a:gd name="T32" fmla="*/ 1 w 12"/>
                  <a:gd name="T33" fmla="*/ 32 h 41"/>
                  <a:gd name="T34" fmla="*/ 0 w 12"/>
                  <a:gd name="T35" fmla="*/ 37 h 41"/>
                  <a:gd name="T36" fmla="*/ 0 w 12"/>
                  <a:gd name="T37" fmla="*/ 40 h 41"/>
                  <a:gd name="T38" fmla="*/ 2 w 12"/>
                  <a:gd name="T39" fmla="*/ 41 h 41"/>
                  <a:gd name="T40" fmla="*/ 5 w 12"/>
                  <a:gd name="T41" fmla="*/ 41 h 41"/>
                  <a:gd name="T42" fmla="*/ 7 w 12"/>
                  <a:gd name="T43" fmla="*/ 41 h 41"/>
                  <a:gd name="T44" fmla="*/ 10 w 12"/>
                  <a:gd name="T45" fmla="*/ 41 h 41"/>
                  <a:gd name="T46" fmla="*/ 11 w 12"/>
                  <a:gd name="T47" fmla="*/ 41 h 41"/>
                  <a:gd name="T48" fmla="*/ 11 w 12"/>
                  <a:gd name="T49" fmla="*/ 41 h 41"/>
                  <a:gd name="T50" fmla="*/ 12 w 12"/>
                  <a:gd name="T51" fmla="*/ 40 h 41"/>
                  <a:gd name="T52" fmla="*/ 11 w 12"/>
                  <a:gd name="T53"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 h="41">
                    <a:moveTo>
                      <a:pt x="11" y="36"/>
                    </a:moveTo>
                    <a:cubicBezTo>
                      <a:pt x="11" y="35"/>
                      <a:pt x="11" y="33"/>
                      <a:pt x="11" y="32"/>
                    </a:cubicBezTo>
                    <a:cubicBezTo>
                      <a:pt x="11" y="28"/>
                      <a:pt x="11" y="25"/>
                      <a:pt x="11" y="22"/>
                    </a:cubicBezTo>
                    <a:cubicBezTo>
                      <a:pt x="11" y="21"/>
                      <a:pt x="11" y="19"/>
                      <a:pt x="11" y="17"/>
                    </a:cubicBezTo>
                    <a:cubicBezTo>
                      <a:pt x="11" y="16"/>
                      <a:pt x="11" y="14"/>
                      <a:pt x="11" y="13"/>
                    </a:cubicBezTo>
                    <a:cubicBezTo>
                      <a:pt x="11" y="10"/>
                      <a:pt x="10" y="6"/>
                      <a:pt x="11" y="3"/>
                    </a:cubicBezTo>
                    <a:cubicBezTo>
                      <a:pt x="11" y="3"/>
                      <a:pt x="11" y="3"/>
                      <a:pt x="11" y="3"/>
                    </a:cubicBezTo>
                    <a:cubicBezTo>
                      <a:pt x="11" y="3"/>
                      <a:pt x="11" y="2"/>
                      <a:pt x="11" y="2"/>
                    </a:cubicBezTo>
                    <a:cubicBezTo>
                      <a:pt x="10" y="1"/>
                      <a:pt x="9" y="1"/>
                      <a:pt x="9" y="1"/>
                    </a:cubicBezTo>
                    <a:cubicBezTo>
                      <a:pt x="8" y="1"/>
                      <a:pt x="7" y="0"/>
                      <a:pt x="6" y="0"/>
                    </a:cubicBezTo>
                    <a:cubicBezTo>
                      <a:pt x="6" y="0"/>
                      <a:pt x="5" y="0"/>
                      <a:pt x="4" y="0"/>
                    </a:cubicBezTo>
                    <a:cubicBezTo>
                      <a:pt x="3" y="0"/>
                      <a:pt x="3" y="0"/>
                      <a:pt x="2" y="0"/>
                    </a:cubicBezTo>
                    <a:cubicBezTo>
                      <a:pt x="2" y="0"/>
                      <a:pt x="1" y="1"/>
                      <a:pt x="1" y="2"/>
                    </a:cubicBezTo>
                    <a:cubicBezTo>
                      <a:pt x="1" y="6"/>
                      <a:pt x="1" y="10"/>
                      <a:pt x="1" y="14"/>
                    </a:cubicBezTo>
                    <a:cubicBezTo>
                      <a:pt x="1" y="16"/>
                      <a:pt x="1" y="18"/>
                      <a:pt x="1" y="20"/>
                    </a:cubicBezTo>
                    <a:cubicBezTo>
                      <a:pt x="1" y="22"/>
                      <a:pt x="1" y="24"/>
                      <a:pt x="1" y="26"/>
                    </a:cubicBezTo>
                    <a:cubicBezTo>
                      <a:pt x="1" y="28"/>
                      <a:pt x="1" y="30"/>
                      <a:pt x="1" y="32"/>
                    </a:cubicBezTo>
                    <a:cubicBezTo>
                      <a:pt x="0" y="34"/>
                      <a:pt x="0" y="35"/>
                      <a:pt x="0" y="37"/>
                    </a:cubicBezTo>
                    <a:cubicBezTo>
                      <a:pt x="0" y="38"/>
                      <a:pt x="0" y="39"/>
                      <a:pt x="0" y="40"/>
                    </a:cubicBezTo>
                    <a:cubicBezTo>
                      <a:pt x="1" y="40"/>
                      <a:pt x="1" y="41"/>
                      <a:pt x="2" y="41"/>
                    </a:cubicBezTo>
                    <a:cubicBezTo>
                      <a:pt x="3" y="41"/>
                      <a:pt x="4" y="41"/>
                      <a:pt x="5" y="41"/>
                    </a:cubicBezTo>
                    <a:cubicBezTo>
                      <a:pt x="5" y="41"/>
                      <a:pt x="6" y="41"/>
                      <a:pt x="7" y="41"/>
                    </a:cubicBezTo>
                    <a:cubicBezTo>
                      <a:pt x="8" y="41"/>
                      <a:pt x="9" y="41"/>
                      <a:pt x="10" y="41"/>
                    </a:cubicBezTo>
                    <a:cubicBezTo>
                      <a:pt x="10" y="41"/>
                      <a:pt x="10" y="41"/>
                      <a:pt x="11" y="41"/>
                    </a:cubicBezTo>
                    <a:cubicBezTo>
                      <a:pt x="11" y="41"/>
                      <a:pt x="11" y="41"/>
                      <a:pt x="11" y="41"/>
                    </a:cubicBezTo>
                    <a:cubicBezTo>
                      <a:pt x="12" y="41"/>
                      <a:pt x="12" y="41"/>
                      <a:pt x="12" y="40"/>
                    </a:cubicBezTo>
                    <a:cubicBezTo>
                      <a:pt x="12" y="39"/>
                      <a:pt x="11" y="38"/>
                      <a:pt x="11" y="36"/>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24" name="Freeform 363">
                <a:extLst>
                  <a:ext uri="{FF2B5EF4-FFF2-40B4-BE49-F238E27FC236}">
                    <a16:creationId xmlns:a16="http://schemas.microsoft.com/office/drawing/2014/main" id="{D26F482C-1CDF-4FFF-AF35-B82B46637D0E}"/>
                  </a:ext>
                </a:extLst>
              </p:cNvPr>
              <p:cNvSpPr>
                <a:spLocks/>
              </p:cNvSpPr>
              <p:nvPr/>
            </p:nvSpPr>
            <p:spPr bwMode="auto">
              <a:xfrm>
                <a:off x="8520113" y="2493963"/>
                <a:ext cx="47625" cy="163513"/>
              </a:xfrm>
              <a:custGeom>
                <a:avLst/>
                <a:gdLst>
                  <a:gd name="T0" fmla="*/ 11 w 12"/>
                  <a:gd name="T1" fmla="*/ 36 h 41"/>
                  <a:gd name="T2" fmla="*/ 11 w 12"/>
                  <a:gd name="T3" fmla="*/ 32 h 41"/>
                  <a:gd name="T4" fmla="*/ 11 w 12"/>
                  <a:gd name="T5" fmla="*/ 22 h 41"/>
                  <a:gd name="T6" fmla="*/ 11 w 12"/>
                  <a:gd name="T7" fmla="*/ 17 h 41"/>
                  <a:gd name="T8" fmla="*/ 11 w 12"/>
                  <a:gd name="T9" fmla="*/ 13 h 41"/>
                  <a:gd name="T10" fmla="*/ 11 w 12"/>
                  <a:gd name="T11" fmla="*/ 3 h 41"/>
                  <a:gd name="T12" fmla="*/ 11 w 12"/>
                  <a:gd name="T13" fmla="*/ 3 h 41"/>
                  <a:gd name="T14" fmla="*/ 11 w 12"/>
                  <a:gd name="T15" fmla="*/ 2 h 41"/>
                  <a:gd name="T16" fmla="*/ 9 w 12"/>
                  <a:gd name="T17" fmla="*/ 1 h 41"/>
                  <a:gd name="T18" fmla="*/ 6 w 12"/>
                  <a:gd name="T19" fmla="*/ 0 h 41"/>
                  <a:gd name="T20" fmla="*/ 4 w 12"/>
                  <a:gd name="T21" fmla="*/ 0 h 41"/>
                  <a:gd name="T22" fmla="*/ 2 w 12"/>
                  <a:gd name="T23" fmla="*/ 0 h 41"/>
                  <a:gd name="T24" fmla="*/ 1 w 12"/>
                  <a:gd name="T25" fmla="*/ 2 h 41"/>
                  <a:gd name="T26" fmla="*/ 1 w 12"/>
                  <a:gd name="T27" fmla="*/ 14 h 41"/>
                  <a:gd name="T28" fmla="*/ 1 w 12"/>
                  <a:gd name="T29" fmla="*/ 20 h 41"/>
                  <a:gd name="T30" fmla="*/ 1 w 12"/>
                  <a:gd name="T31" fmla="*/ 26 h 41"/>
                  <a:gd name="T32" fmla="*/ 1 w 12"/>
                  <a:gd name="T33" fmla="*/ 32 h 41"/>
                  <a:gd name="T34" fmla="*/ 0 w 12"/>
                  <a:gd name="T35" fmla="*/ 37 h 41"/>
                  <a:gd name="T36" fmla="*/ 0 w 12"/>
                  <a:gd name="T37" fmla="*/ 40 h 41"/>
                  <a:gd name="T38" fmla="*/ 2 w 12"/>
                  <a:gd name="T39" fmla="*/ 41 h 41"/>
                  <a:gd name="T40" fmla="*/ 5 w 12"/>
                  <a:gd name="T41" fmla="*/ 41 h 41"/>
                  <a:gd name="T42" fmla="*/ 7 w 12"/>
                  <a:gd name="T43" fmla="*/ 41 h 41"/>
                  <a:gd name="T44" fmla="*/ 10 w 12"/>
                  <a:gd name="T45" fmla="*/ 41 h 41"/>
                  <a:gd name="T46" fmla="*/ 11 w 12"/>
                  <a:gd name="T47" fmla="*/ 41 h 41"/>
                  <a:gd name="T48" fmla="*/ 11 w 12"/>
                  <a:gd name="T49" fmla="*/ 41 h 41"/>
                  <a:gd name="T50" fmla="*/ 12 w 12"/>
                  <a:gd name="T51" fmla="*/ 40 h 41"/>
                  <a:gd name="T52" fmla="*/ 11 w 12"/>
                  <a:gd name="T53"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 h="41">
                    <a:moveTo>
                      <a:pt x="11" y="36"/>
                    </a:moveTo>
                    <a:cubicBezTo>
                      <a:pt x="11" y="35"/>
                      <a:pt x="11" y="33"/>
                      <a:pt x="11" y="32"/>
                    </a:cubicBezTo>
                    <a:cubicBezTo>
                      <a:pt x="11" y="28"/>
                      <a:pt x="11" y="25"/>
                      <a:pt x="11" y="22"/>
                    </a:cubicBezTo>
                    <a:cubicBezTo>
                      <a:pt x="11" y="21"/>
                      <a:pt x="11" y="19"/>
                      <a:pt x="11" y="17"/>
                    </a:cubicBezTo>
                    <a:cubicBezTo>
                      <a:pt x="11" y="16"/>
                      <a:pt x="11" y="14"/>
                      <a:pt x="11" y="13"/>
                    </a:cubicBezTo>
                    <a:cubicBezTo>
                      <a:pt x="11" y="10"/>
                      <a:pt x="10" y="6"/>
                      <a:pt x="11" y="3"/>
                    </a:cubicBezTo>
                    <a:cubicBezTo>
                      <a:pt x="11" y="3"/>
                      <a:pt x="11" y="3"/>
                      <a:pt x="11" y="3"/>
                    </a:cubicBezTo>
                    <a:cubicBezTo>
                      <a:pt x="11" y="3"/>
                      <a:pt x="11" y="2"/>
                      <a:pt x="11" y="2"/>
                    </a:cubicBezTo>
                    <a:cubicBezTo>
                      <a:pt x="10" y="1"/>
                      <a:pt x="9" y="1"/>
                      <a:pt x="9" y="1"/>
                    </a:cubicBezTo>
                    <a:cubicBezTo>
                      <a:pt x="8" y="1"/>
                      <a:pt x="7" y="0"/>
                      <a:pt x="6" y="0"/>
                    </a:cubicBezTo>
                    <a:cubicBezTo>
                      <a:pt x="6" y="0"/>
                      <a:pt x="5" y="0"/>
                      <a:pt x="4" y="0"/>
                    </a:cubicBezTo>
                    <a:cubicBezTo>
                      <a:pt x="3" y="0"/>
                      <a:pt x="3" y="0"/>
                      <a:pt x="2" y="0"/>
                    </a:cubicBezTo>
                    <a:cubicBezTo>
                      <a:pt x="2" y="0"/>
                      <a:pt x="1" y="1"/>
                      <a:pt x="1" y="2"/>
                    </a:cubicBezTo>
                    <a:cubicBezTo>
                      <a:pt x="1" y="6"/>
                      <a:pt x="1" y="10"/>
                      <a:pt x="1" y="14"/>
                    </a:cubicBezTo>
                    <a:cubicBezTo>
                      <a:pt x="1" y="16"/>
                      <a:pt x="1" y="18"/>
                      <a:pt x="1" y="20"/>
                    </a:cubicBezTo>
                    <a:cubicBezTo>
                      <a:pt x="1" y="22"/>
                      <a:pt x="1" y="24"/>
                      <a:pt x="1" y="26"/>
                    </a:cubicBezTo>
                    <a:cubicBezTo>
                      <a:pt x="1" y="28"/>
                      <a:pt x="1" y="30"/>
                      <a:pt x="1" y="32"/>
                    </a:cubicBezTo>
                    <a:cubicBezTo>
                      <a:pt x="0" y="34"/>
                      <a:pt x="0" y="35"/>
                      <a:pt x="0" y="37"/>
                    </a:cubicBezTo>
                    <a:cubicBezTo>
                      <a:pt x="0" y="38"/>
                      <a:pt x="0" y="39"/>
                      <a:pt x="0" y="40"/>
                    </a:cubicBezTo>
                    <a:cubicBezTo>
                      <a:pt x="1" y="40"/>
                      <a:pt x="1" y="41"/>
                      <a:pt x="2" y="41"/>
                    </a:cubicBezTo>
                    <a:cubicBezTo>
                      <a:pt x="3" y="41"/>
                      <a:pt x="4" y="41"/>
                      <a:pt x="5" y="41"/>
                    </a:cubicBezTo>
                    <a:cubicBezTo>
                      <a:pt x="5" y="41"/>
                      <a:pt x="6" y="41"/>
                      <a:pt x="7" y="41"/>
                    </a:cubicBezTo>
                    <a:cubicBezTo>
                      <a:pt x="8" y="41"/>
                      <a:pt x="9" y="41"/>
                      <a:pt x="10" y="41"/>
                    </a:cubicBezTo>
                    <a:cubicBezTo>
                      <a:pt x="10" y="41"/>
                      <a:pt x="10" y="41"/>
                      <a:pt x="11" y="41"/>
                    </a:cubicBezTo>
                    <a:cubicBezTo>
                      <a:pt x="11" y="41"/>
                      <a:pt x="11" y="41"/>
                      <a:pt x="11" y="41"/>
                    </a:cubicBezTo>
                    <a:cubicBezTo>
                      <a:pt x="12" y="41"/>
                      <a:pt x="12" y="41"/>
                      <a:pt x="12" y="40"/>
                    </a:cubicBezTo>
                    <a:cubicBezTo>
                      <a:pt x="12" y="39"/>
                      <a:pt x="11" y="38"/>
                      <a:pt x="11" y="36"/>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25" name="Freeform 364">
                <a:extLst>
                  <a:ext uri="{FF2B5EF4-FFF2-40B4-BE49-F238E27FC236}">
                    <a16:creationId xmlns:a16="http://schemas.microsoft.com/office/drawing/2014/main" id="{16618710-D659-4957-95A3-BC144BD58D1D}"/>
                  </a:ext>
                </a:extLst>
              </p:cNvPr>
              <p:cNvSpPr>
                <a:spLocks/>
              </p:cNvSpPr>
              <p:nvPr/>
            </p:nvSpPr>
            <p:spPr bwMode="auto">
              <a:xfrm>
                <a:off x="8445501" y="1795463"/>
                <a:ext cx="193675" cy="738188"/>
              </a:xfrm>
              <a:custGeom>
                <a:avLst/>
                <a:gdLst>
                  <a:gd name="T0" fmla="*/ 1 w 49"/>
                  <a:gd name="T1" fmla="*/ 130 h 186"/>
                  <a:gd name="T2" fmla="*/ 1 w 49"/>
                  <a:gd name="T3" fmla="*/ 141 h 186"/>
                  <a:gd name="T4" fmla="*/ 5 w 49"/>
                  <a:gd name="T5" fmla="*/ 161 h 186"/>
                  <a:gd name="T6" fmla="*/ 8 w 49"/>
                  <a:gd name="T7" fmla="*/ 171 h 186"/>
                  <a:gd name="T8" fmla="*/ 12 w 49"/>
                  <a:gd name="T9" fmla="*/ 182 h 186"/>
                  <a:gd name="T10" fmla="*/ 30 w 49"/>
                  <a:gd name="T11" fmla="*/ 185 h 186"/>
                  <a:gd name="T12" fmla="*/ 44 w 49"/>
                  <a:gd name="T13" fmla="*/ 176 h 186"/>
                  <a:gd name="T14" fmla="*/ 49 w 49"/>
                  <a:gd name="T15" fmla="*/ 164 h 186"/>
                  <a:gd name="T16" fmla="*/ 49 w 49"/>
                  <a:gd name="T17" fmla="*/ 152 h 186"/>
                  <a:gd name="T18" fmla="*/ 49 w 49"/>
                  <a:gd name="T19" fmla="*/ 139 h 186"/>
                  <a:gd name="T20" fmla="*/ 47 w 49"/>
                  <a:gd name="T21" fmla="*/ 126 h 186"/>
                  <a:gd name="T22" fmla="*/ 48 w 49"/>
                  <a:gd name="T23" fmla="*/ 113 h 186"/>
                  <a:gd name="T24" fmla="*/ 49 w 49"/>
                  <a:gd name="T25" fmla="*/ 95 h 186"/>
                  <a:gd name="T26" fmla="*/ 49 w 49"/>
                  <a:gd name="T27" fmla="*/ 88 h 186"/>
                  <a:gd name="T28" fmla="*/ 47 w 49"/>
                  <a:gd name="T29" fmla="*/ 76 h 186"/>
                  <a:gd name="T30" fmla="*/ 43 w 49"/>
                  <a:gd name="T31" fmla="*/ 55 h 186"/>
                  <a:gd name="T32" fmla="*/ 43 w 49"/>
                  <a:gd name="T33" fmla="*/ 51 h 186"/>
                  <a:gd name="T34" fmla="*/ 41 w 49"/>
                  <a:gd name="T35" fmla="*/ 33 h 186"/>
                  <a:gd name="T36" fmla="*/ 39 w 49"/>
                  <a:gd name="T37" fmla="*/ 25 h 186"/>
                  <a:gd name="T38" fmla="*/ 35 w 49"/>
                  <a:gd name="T39" fmla="*/ 7 h 186"/>
                  <a:gd name="T40" fmla="*/ 31 w 49"/>
                  <a:gd name="T41" fmla="*/ 2 h 186"/>
                  <a:gd name="T42" fmla="*/ 30 w 49"/>
                  <a:gd name="T43" fmla="*/ 0 h 186"/>
                  <a:gd name="T44" fmla="*/ 26 w 49"/>
                  <a:gd name="T45" fmla="*/ 2 h 186"/>
                  <a:gd name="T46" fmla="*/ 23 w 49"/>
                  <a:gd name="T47" fmla="*/ 8 h 186"/>
                  <a:gd name="T48" fmla="*/ 13 w 49"/>
                  <a:gd name="T49" fmla="*/ 37 h 186"/>
                  <a:gd name="T50" fmla="*/ 8 w 49"/>
                  <a:gd name="T51" fmla="*/ 55 h 186"/>
                  <a:gd name="T52" fmla="*/ 4 w 49"/>
                  <a:gd name="T53" fmla="*/ 69 h 186"/>
                  <a:gd name="T54" fmla="*/ 1 w 49"/>
                  <a:gd name="T55" fmla="*/ 13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 h="186">
                    <a:moveTo>
                      <a:pt x="1" y="130"/>
                    </a:moveTo>
                    <a:cubicBezTo>
                      <a:pt x="0" y="134"/>
                      <a:pt x="0" y="137"/>
                      <a:pt x="1" y="141"/>
                    </a:cubicBezTo>
                    <a:cubicBezTo>
                      <a:pt x="2" y="149"/>
                      <a:pt x="3" y="155"/>
                      <a:pt x="5" y="161"/>
                    </a:cubicBezTo>
                    <a:cubicBezTo>
                      <a:pt x="6" y="164"/>
                      <a:pt x="7" y="167"/>
                      <a:pt x="8" y="171"/>
                    </a:cubicBezTo>
                    <a:cubicBezTo>
                      <a:pt x="8" y="173"/>
                      <a:pt x="11" y="182"/>
                      <a:pt x="12" y="182"/>
                    </a:cubicBezTo>
                    <a:cubicBezTo>
                      <a:pt x="13" y="182"/>
                      <a:pt x="27" y="186"/>
                      <a:pt x="30" y="185"/>
                    </a:cubicBezTo>
                    <a:cubicBezTo>
                      <a:pt x="31" y="185"/>
                      <a:pt x="43" y="177"/>
                      <a:pt x="44" y="176"/>
                    </a:cubicBezTo>
                    <a:cubicBezTo>
                      <a:pt x="45" y="175"/>
                      <a:pt x="49" y="168"/>
                      <a:pt x="49" y="164"/>
                    </a:cubicBezTo>
                    <a:cubicBezTo>
                      <a:pt x="49" y="160"/>
                      <a:pt x="49" y="156"/>
                      <a:pt x="49" y="152"/>
                    </a:cubicBezTo>
                    <a:cubicBezTo>
                      <a:pt x="49" y="147"/>
                      <a:pt x="49" y="143"/>
                      <a:pt x="49" y="139"/>
                    </a:cubicBezTo>
                    <a:cubicBezTo>
                      <a:pt x="48" y="134"/>
                      <a:pt x="47" y="131"/>
                      <a:pt x="47" y="126"/>
                    </a:cubicBezTo>
                    <a:cubicBezTo>
                      <a:pt x="47" y="121"/>
                      <a:pt x="48" y="118"/>
                      <a:pt x="48" y="113"/>
                    </a:cubicBezTo>
                    <a:cubicBezTo>
                      <a:pt x="48" y="111"/>
                      <a:pt x="49" y="97"/>
                      <a:pt x="49" y="95"/>
                    </a:cubicBezTo>
                    <a:cubicBezTo>
                      <a:pt x="49" y="93"/>
                      <a:pt x="49" y="90"/>
                      <a:pt x="49" y="88"/>
                    </a:cubicBezTo>
                    <a:cubicBezTo>
                      <a:pt x="49" y="84"/>
                      <a:pt x="48" y="80"/>
                      <a:pt x="47" y="76"/>
                    </a:cubicBezTo>
                    <a:cubicBezTo>
                      <a:pt x="47" y="72"/>
                      <a:pt x="43" y="58"/>
                      <a:pt x="43" y="55"/>
                    </a:cubicBezTo>
                    <a:cubicBezTo>
                      <a:pt x="43" y="54"/>
                      <a:pt x="43" y="52"/>
                      <a:pt x="43" y="51"/>
                    </a:cubicBezTo>
                    <a:cubicBezTo>
                      <a:pt x="42" y="49"/>
                      <a:pt x="41" y="35"/>
                      <a:pt x="41" y="33"/>
                    </a:cubicBezTo>
                    <a:cubicBezTo>
                      <a:pt x="40" y="30"/>
                      <a:pt x="40" y="27"/>
                      <a:pt x="39" y="25"/>
                    </a:cubicBezTo>
                    <a:cubicBezTo>
                      <a:pt x="39" y="24"/>
                      <a:pt x="35" y="7"/>
                      <a:pt x="35" y="7"/>
                    </a:cubicBezTo>
                    <a:cubicBezTo>
                      <a:pt x="34" y="4"/>
                      <a:pt x="32" y="4"/>
                      <a:pt x="31" y="2"/>
                    </a:cubicBezTo>
                    <a:cubicBezTo>
                      <a:pt x="31" y="2"/>
                      <a:pt x="30" y="1"/>
                      <a:pt x="30" y="0"/>
                    </a:cubicBezTo>
                    <a:cubicBezTo>
                      <a:pt x="29" y="0"/>
                      <a:pt x="27" y="0"/>
                      <a:pt x="26" y="2"/>
                    </a:cubicBezTo>
                    <a:cubicBezTo>
                      <a:pt x="25" y="4"/>
                      <a:pt x="24" y="6"/>
                      <a:pt x="23" y="8"/>
                    </a:cubicBezTo>
                    <a:cubicBezTo>
                      <a:pt x="22" y="11"/>
                      <a:pt x="15" y="31"/>
                      <a:pt x="13" y="37"/>
                    </a:cubicBezTo>
                    <a:cubicBezTo>
                      <a:pt x="12" y="45"/>
                      <a:pt x="10" y="50"/>
                      <a:pt x="8" y="55"/>
                    </a:cubicBezTo>
                    <a:cubicBezTo>
                      <a:pt x="7" y="59"/>
                      <a:pt x="5" y="62"/>
                      <a:pt x="4" y="69"/>
                    </a:cubicBezTo>
                    <a:cubicBezTo>
                      <a:pt x="3" y="72"/>
                      <a:pt x="1" y="126"/>
                      <a:pt x="1" y="13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26" name="Freeform 365">
                <a:extLst>
                  <a:ext uri="{FF2B5EF4-FFF2-40B4-BE49-F238E27FC236}">
                    <a16:creationId xmlns:a16="http://schemas.microsoft.com/office/drawing/2014/main" id="{7A179E74-00DC-4427-93DE-79CB0F377067}"/>
                  </a:ext>
                </a:extLst>
              </p:cNvPr>
              <p:cNvSpPr>
                <a:spLocks/>
              </p:cNvSpPr>
              <p:nvPr/>
            </p:nvSpPr>
            <p:spPr bwMode="auto">
              <a:xfrm>
                <a:off x="8445501" y="1795463"/>
                <a:ext cx="193675" cy="738188"/>
              </a:xfrm>
              <a:custGeom>
                <a:avLst/>
                <a:gdLst>
                  <a:gd name="T0" fmla="*/ 1 w 49"/>
                  <a:gd name="T1" fmla="*/ 130 h 186"/>
                  <a:gd name="T2" fmla="*/ 1 w 49"/>
                  <a:gd name="T3" fmla="*/ 141 h 186"/>
                  <a:gd name="T4" fmla="*/ 5 w 49"/>
                  <a:gd name="T5" fmla="*/ 161 h 186"/>
                  <a:gd name="T6" fmla="*/ 8 w 49"/>
                  <a:gd name="T7" fmla="*/ 171 h 186"/>
                  <a:gd name="T8" fmla="*/ 12 w 49"/>
                  <a:gd name="T9" fmla="*/ 182 h 186"/>
                  <a:gd name="T10" fmla="*/ 30 w 49"/>
                  <a:gd name="T11" fmla="*/ 185 h 186"/>
                  <a:gd name="T12" fmla="*/ 44 w 49"/>
                  <a:gd name="T13" fmla="*/ 176 h 186"/>
                  <a:gd name="T14" fmla="*/ 49 w 49"/>
                  <a:gd name="T15" fmla="*/ 164 h 186"/>
                  <a:gd name="T16" fmla="*/ 49 w 49"/>
                  <a:gd name="T17" fmla="*/ 152 h 186"/>
                  <a:gd name="T18" fmla="*/ 49 w 49"/>
                  <a:gd name="T19" fmla="*/ 139 h 186"/>
                  <a:gd name="T20" fmla="*/ 47 w 49"/>
                  <a:gd name="T21" fmla="*/ 126 h 186"/>
                  <a:gd name="T22" fmla="*/ 48 w 49"/>
                  <a:gd name="T23" fmla="*/ 113 h 186"/>
                  <a:gd name="T24" fmla="*/ 49 w 49"/>
                  <a:gd name="T25" fmla="*/ 95 h 186"/>
                  <a:gd name="T26" fmla="*/ 49 w 49"/>
                  <a:gd name="T27" fmla="*/ 88 h 186"/>
                  <a:gd name="T28" fmla="*/ 47 w 49"/>
                  <a:gd name="T29" fmla="*/ 76 h 186"/>
                  <a:gd name="T30" fmla="*/ 43 w 49"/>
                  <a:gd name="T31" fmla="*/ 55 h 186"/>
                  <a:gd name="T32" fmla="*/ 43 w 49"/>
                  <a:gd name="T33" fmla="*/ 51 h 186"/>
                  <a:gd name="T34" fmla="*/ 41 w 49"/>
                  <a:gd name="T35" fmla="*/ 33 h 186"/>
                  <a:gd name="T36" fmla="*/ 39 w 49"/>
                  <a:gd name="T37" fmla="*/ 25 h 186"/>
                  <a:gd name="T38" fmla="*/ 35 w 49"/>
                  <a:gd name="T39" fmla="*/ 7 h 186"/>
                  <a:gd name="T40" fmla="*/ 31 w 49"/>
                  <a:gd name="T41" fmla="*/ 2 h 186"/>
                  <a:gd name="T42" fmla="*/ 30 w 49"/>
                  <a:gd name="T43" fmla="*/ 0 h 186"/>
                  <a:gd name="T44" fmla="*/ 26 w 49"/>
                  <a:gd name="T45" fmla="*/ 2 h 186"/>
                  <a:gd name="T46" fmla="*/ 23 w 49"/>
                  <a:gd name="T47" fmla="*/ 8 h 186"/>
                  <a:gd name="T48" fmla="*/ 13 w 49"/>
                  <a:gd name="T49" fmla="*/ 37 h 186"/>
                  <a:gd name="T50" fmla="*/ 8 w 49"/>
                  <a:gd name="T51" fmla="*/ 55 h 186"/>
                  <a:gd name="T52" fmla="*/ 4 w 49"/>
                  <a:gd name="T53" fmla="*/ 69 h 186"/>
                  <a:gd name="T54" fmla="*/ 1 w 49"/>
                  <a:gd name="T55" fmla="*/ 13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 h="186">
                    <a:moveTo>
                      <a:pt x="1" y="130"/>
                    </a:moveTo>
                    <a:cubicBezTo>
                      <a:pt x="0" y="134"/>
                      <a:pt x="0" y="137"/>
                      <a:pt x="1" y="141"/>
                    </a:cubicBezTo>
                    <a:cubicBezTo>
                      <a:pt x="2" y="149"/>
                      <a:pt x="3" y="155"/>
                      <a:pt x="5" y="161"/>
                    </a:cubicBezTo>
                    <a:cubicBezTo>
                      <a:pt x="6" y="164"/>
                      <a:pt x="7" y="167"/>
                      <a:pt x="8" y="171"/>
                    </a:cubicBezTo>
                    <a:cubicBezTo>
                      <a:pt x="8" y="173"/>
                      <a:pt x="11" y="182"/>
                      <a:pt x="12" y="182"/>
                    </a:cubicBezTo>
                    <a:cubicBezTo>
                      <a:pt x="13" y="182"/>
                      <a:pt x="27" y="186"/>
                      <a:pt x="30" y="185"/>
                    </a:cubicBezTo>
                    <a:cubicBezTo>
                      <a:pt x="31" y="185"/>
                      <a:pt x="43" y="177"/>
                      <a:pt x="44" y="176"/>
                    </a:cubicBezTo>
                    <a:cubicBezTo>
                      <a:pt x="45" y="175"/>
                      <a:pt x="49" y="168"/>
                      <a:pt x="49" y="164"/>
                    </a:cubicBezTo>
                    <a:cubicBezTo>
                      <a:pt x="49" y="160"/>
                      <a:pt x="49" y="156"/>
                      <a:pt x="49" y="152"/>
                    </a:cubicBezTo>
                    <a:cubicBezTo>
                      <a:pt x="49" y="147"/>
                      <a:pt x="49" y="143"/>
                      <a:pt x="49" y="139"/>
                    </a:cubicBezTo>
                    <a:cubicBezTo>
                      <a:pt x="48" y="134"/>
                      <a:pt x="47" y="131"/>
                      <a:pt x="47" y="126"/>
                    </a:cubicBezTo>
                    <a:cubicBezTo>
                      <a:pt x="47" y="121"/>
                      <a:pt x="48" y="118"/>
                      <a:pt x="48" y="113"/>
                    </a:cubicBezTo>
                    <a:cubicBezTo>
                      <a:pt x="48" y="111"/>
                      <a:pt x="49" y="97"/>
                      <a:pt x="49" y="95"/>
                    </a:cubicBezTo>
                    <a:cubicBezTo>
                      <a:pt x="49" y="93"/>
                      <a:pt x="49" y="90"/>
                      <a:pt x="49" y="88"/>
                    </a:cubicBezTo>
                    <a:cubicBezTo>
                      <a:pt x="49" y="84"/>
                      <a:pt x="48" y="80"/>
                      <a:pt x="47" y="76"/>
                    </a:cubicBezTo>
                    <a:cubicBezTo>
                      <a:pt x="47" y="72"/>
                      <a:pt x="43" y="58"/>
                      <a:pt x="43" y="55"/>
                    </a:cubicBezTo>
                    <a:cubicBezTo>
                      <a:pt x="43" y="54"/>
                      <a:pt x="43" y="52"/>
                      <a:pt x="43" y="51"/>
                    </a:cubicBezTo>
                    <a:cubicBezTo>
                      <a:pt x="42" y="49"/>
                      <a:pt x="41" y="35"/>
                      <a:pt x="41" y="33"/>
                    </a:cubicBezTo>
                    <a:cubicBezTo>
                      <a:pt x="40" y="30"/>
                      <a:pt x="40" y="27"/>
                      <a:pt x="39" y="25"/>
                    </a:cubicBezTo>
                    <a:cubicBezTo>
                      <a:pt x="39" y="24"/>
                      <a:pt x="35" y="7"/>
                      <a:pt x="35" y="7"/>
                    </a:cubicBezTo>
                    <a:cubicBezTo>
                      <a:pt x="34" y="4"/>
                      <a:pt x="32" y="4"/>
                      <a:pt x="31" y="2"/>
                    </a:cubicBezTo>
                    <a:cubicBezTo>
                      <a:pt x="31" y="2"/>
                      <a:pt x="30" y="1"/>
                      <a:pt x="30" y="0"/>
                    </a:cubicBezTo>
                    <a:cubicBezTo>
                      <a:pt x="29" y="0"/>
                      <a:pt x="27" y="0"/>
                      <a:pt x="26" y="2"/>
                    </a:cubicBezTo>
                    <a:cubicBezTo>
                      <a:pt x="25" y="4"/>
                      <a:pt x="24" y="6"/>
                      <a:pt x="23" y="8"/>
                    </a:cubicBezTo>
                    <a:cubicBezTo>
                      <a:pt x="22" y="11"/>
                      <a:pt x="15" y="31"/>
                      <a:pt x="13" y="37"/>
                    </a:cubicBezTo>
                    <a:cubicBezTo>
                      <a:pt x="12" y="45"/>
                      <a:pt x="10" y="50"/>
                      <a:pt x="8" y="55"/>
                    </a:cubicBezTo>
                    <a:cubicBezTo>
                      <a:pt x="7" y="59"/>
                      <a:pt x="5" y="62"/>
                      <a:pt x="4" y="69"/>
                    </a:cubicBezTo>
                    <a:cubicBezTo>
                      <a:pt x="3" y="72"/>
                      <a:pt x="1" y="126"/>
                      <a:pt x="1" y="13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27" name="Freeform 366">
                <a:extLst>
                  <a:ext uri="{FF2B5EF4-FFF2-40B4-BE49-F238E27FC236}">
                    <a16:creationId xmlns:a16="http://schemas.microsoft.com/office/drawing/2014/main" id="{39F35488-148D-49DC-9A06-27CB265A69ED}"/>
                  </a:ext>
                </a:extLst>
              </p:cNvPr>
              <p:cNvSpPr>
                <a:spLocks/>
              </p:cNvSpPr>
              <p:nvPr/>
            </p:nvSpPr>
            <p:spPr bwMode="auto">
              <a:xfrm>
                <a:off x="8775701" y="2509838"/>
                <a:ext cx="87313" cy="195263"/>
              </a:xfrm>
              <a:custGeom>
                <a:avLst/>
                <a:gdLst>
                  <a:gd name="T0" fmla="*/ 1 w 22"/>
                  <a:gd name="T1" fmla="*/ 44 h 49"/>
                  <a:gd name="T2" fmla="*/ 1 w 22"/>
                  <a:gd name="T3" fmla="*/ 47 h 49"/>
                  <a:gd name="T4" fmla="*/ 4 w 22"/>
                  <a:gd name="T5" fmla="*/ 48 h 49"/>
                  <a:gd name="T6" fmla="*/ 9 w 22"/>
                  <a:gd name="T7" fmla="*/ 49 h 49"/>
                  <a:gd name="T8" fmla="*/ 13 w 22"/>
                  <a:gd name="T9" fmla="*/ 49 h 49"/>
                  <a:gd name="T10" fmla="*/ 18 w 22"/>
                  <a:gd name="T11" fmla="*/ 48 h 49"/>
                  <a:gd name="T12" fmla="*/ 20 w 22"/>
                  <a:gd name="T13" fmla="*/ 48 h 49"/>
                  <a:gd name="T14" fmla="*/ 21 w 22"/>
                  <a:gd name="T15" fmla="*/ 48 h 49"/>
                  <a:gd name="T16" fmla="*/ 22 w 22"/>
                  <a:gd name="T17" fmla="*/ 48 h 49"/>
                  <a:gd name="T18" fmla="*/ 21 w 22"/>
                  <a:gd name="T19" fmla="*/ 43 h 49"/>
                  <a:gd name="T20" fmla="*/ 20 w 22"/>
                  <a:gd name="T21" fmla="*/ 37 h 49"/>
                  <a:gd name="T22" fmla="*/ 20 w 22"/>
                  <a:gd name="T23" fmla="*/ 26 h 49"/>
                  <a:gd name="T24" fmla="*/ 20 w 22"/>
                  <a:gd name="T25" fmla="*/ 21 h 49"/>
                  <a:gd name="T26" fmla="*/ 20 w 22"/>
                  <a:gd name="T27" fmla="*/ 15 h 49"/>
                  <a:gd name="T28" fmla="*/ 20 w 22"/>
                  <a:gd name="T29" fmla="*/ 4 h 49"/>
                  <a:gd name="T30" fmla="*/ 20 w 22"/>
                  <a:gd name="T31" fmla="*/ 4 h 49"/>
                  <a:gd name="T32" fmla="*/ 20 w 22"/>
                  <a:gd name="T33" fmla="*/ 3 h 49"/>
                  <a:gd name="T34" fmla="*/ 16 w 22"/>
                  <a:gd name="T35" fmla="*/ 2 h 49"/>
                  <a:gd name="T36" fmla="*/ 12 w 22"/>
                  <a:gd name="T37" fmla="*/ 0 h 49"/>
                  <a:gd name="T38" fmla="*/ 8 w 22"/>
                  <a:gd name="T39" fmla="*/ 0 h 49"/>
                  <a:gd name="T40" fmla="*/ 4 w 22"/>
                  <a:gd name="T41" fmla="*/ 1 h 49"/>
                  <a:gd name="T42" fmla="*/ 3 w 22"/>
                  <a:gd name="T43" fmla="*/ 3 h 49"/>
                  <a:gd name="T44" fmla="*/ 3 w 22"/>
                  <a:gd name="T45" fmla="*/ 17 h 49"/>
                  <a:gd name="T46" fmla="*/ 3 w 22"/>
                  <a:gd name="T47" fmla="*/ 24 h 49"/>
                  <a:gd name="T48" fmla="*/ 2 w 22"/>
                  <a:gd name="T49" fmla="*/ 31 h 49"/>
                  <a:gd name="T50" fmla="*/ 2 w 22"/>
                  <a:gd name="T51" fmla="*/ 38 h 49"/>
                  <a:gd name="T52" fmla="*/ 1 w 22"/>
                  <a:gd name="T53" fmla="*/ 4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 h="49">
                    <a:moveTo>
                      <a:pt x="1" y="44"/>
                    </a:moveTo>
                    <a:cubicBezTo>
                      <a:pt x="1" y="45"/>
                      <a:pt x="0" y="47"/>
                      <a:pt x="1" y="47"/>
                    </a:cubicBezTo>
                    <a:cubicBezTo>
                      <a:pt x="2" y="48"/>
                      <a:pt x="3" y="48"/>
                      <a:pt x="4" y="48"/>
                    </a:cubicBezTo>
                    <a:cubicBezTo>
                      <a:pt x="6" y="48"/>
                      <a:pt x="7" y="49"/>
                      <a:pt x="9" y="49"/>
                    </a:cubicBezTo>
                    <a:cubicBezTo>
                      <a:pt x="10" y="49"/>
                      <a:pt x="12" y="49"/>
                      <a:pt x="13" y="49"/>
                    </a:cubicBezTo>
                    <a:cubicBezTo>
                      <a:pt x="15" y="48"/>
                      <a:pt x="16" y="48"/>
                      <a:pt x="18" y="48"/>
                    </a:cubicBezTo>
                    <a:cubicBezTo>
                      <a:pt x="18" y="48"/>
                      <a:pt x="19" y="48"/>
                      <a:pt x="20" y="48"/>
                    </a:cubicBezTo>
                    <a:cubicBezTo>
                      <a:pt x="20" y="48"/>
                      <a:pt x="21" y="49"/>
                      <a:pt x="21" y="48"/>
                    </a:cubicBezTo>
                    <a:cubicBezTo>
                      <a:pt x="21" y="48"/>
                      <a:pt x="21" y="48"/>
                      <a:pt x="22" y="48"/>
                    </a:cubicBezTo>
                    <a:cubicBezTo>
                      <a:pt x="22" y="46"/>
                      <a:pt x="21" y="45"/>
                      <a:pt x="21" y="43"/>
                    </a:cubicBezTo>
                    <a:cubicBezTo>
                      <a:pt x="20" y="41"/>
                      <a:pt x="20" y="39"/>
                      <a:pt x="20" y="37"/>
                    </a:cubicBezTo>
                    <a:cubicBezTo>
                      <a:pt x="20" y="34"/>
                      <a:pt x="20" y="30"/>
                      <a:pt x="20" y="26"/>
                    </a:cubicBezTo>
                    <a:cubicBezTo>
                      <a:pt x="20" y="25"/>
                      <a:pt x="20" y="23"/>
                      <a:pt x="20" y="21"/>
                    </a:cubicBezTo>
                    <a:cubicBezTo>
                      <a:pt x="20" y="19"/>
                      <a:pt x="20" y="17"/>
                      <a:pt x="20" y="15"/>
                    </a:cubicBezTo>
                    <a:cubicBezTo>
                      <a:pt x="20" y="12"/>
                      <a:pt x="19" y="8"/>
                      <a:pt x="20" y="4"/>
                    </a:cubicBezTo>
                    <a:cubicBezTo>
                      <a:pt x="20" y="4"/>
                      <a:pt x="20" y="4"/>
                      <a:pt x="20" y="4"/>
                    </a:cubicBezTo>
                    <a:cubicBezTo>
                      <a:pt x="20" y="4"/>
                      <a:pt x="20" y="3"/>
                      <a:pt x="20" y="3"/>
                    </a:cubicBezTo>
                    <a:cubicBezTo>
                      <a:pt x="18" y="2"/>
                      <a:pt x="17" y="2"/>
                      <a:pt x="16" y="2"/>
                    </a:cubicBezTo>
                    <a:cubicBezTo>
                      <a:pt x="15" y="1"/>
                      <a:pt x="13" y="1"/>
                      <a:pt x="12" y="0"/>
                    </a:cubicBezTo>
                    <a:cubicBezTo>
                      <a:pt x="11" y="0"/>
                      <a:pt x="9" y="0"/>
                      <a:pt x="8" y="0"/>
                    </a:cubicBezTo>
                    <a:cubicBezTo>
                      <a:pt x="7" y="0"/>
                      <a:pt x="6" y="0"/>
                      <a:pt x="4" y="1"/>
                    </a:cubicBezTo>
                    <a:cubicBezTo>
                      <a:pt x="4" y="1"/>
                      <a:pt x="3" y="2"/>
                      <a:pt x="3" y="3"/>
                    </a:cubicBezTo>
                    <a:cubicBezTo>
                      <a:pt x="3" y="8"/>
                      <a:pt x="3" y="13"/>
                      <a:pt x="3" y="17"/>
                    </a:cubicBezTo>
                    <a:cubicBezTo>
                      <a:pt x="3" y="20"/>
                      <a:pt x="3" y="22"/>
                      <a:pt x="3" y="24"/>
                    </a:cubicBezTo>
                    <a:cubicBezTo>
                      <a:pt x="2" y="26"/>
                      <a:pt x="2" y="29"/>
                      <a:pt x="2" y="31"/>
                    </a:cubicBezTo>
                    <a:cubicBezTo>
                      <a:pt x="2" y="33"/>
                      <a:pt x="2" y="36"/>
                      <a:pt x="2" y="38"/>
                    </a:cubicBezTo>
                    <a:cubicBezTo>
                      <a:pt x="1" y="40"/>
                      <a:pt x="1" y="42"/>
                      <a:pt x="1" y="4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28" name="Freeform 367">
                <a:extLst>
                  <a:ext uri="{FF2B5EF4-FFF2-40B4-BE49-F238E27FC236}">
                    <a16:creationId xmlns:a16="http://schemas.microsoft.com/office/drawing/2014/main" id="{A55C01EC-911C-4AEA-9675-D8A5179CEDC4}"/>
                  </a:ext>
                </a:extLst>
              </p:cNvPr>
              <p:cNvSpPr>
                <a:spLocks/>
              </p:cNvSpPr>
              <p:nvPr/>
            </p:nvSpPr>
            <p:spPr bwMode="auto">
              <a:xfrm>
                <a:off x="8775701" y="2509838"/>
                <a:ext cx="87313" cy="195263"/>
              </a:xfrm>
              <a:custGeom>
                <a:avLst/>
                <a:gdLst>
                  <a:gd name="T0" fmla="*/ 1 w 22"/>
                  <a:gd name="T1" fmla="*/ 44 h 49"/>
                  <a:gd name="T2" fmla="*/ 1 w 22"/>
                  <a:gd name="T3" fmla="*/ 47 h 49"/>
                  <a:gd name="T4" fmla="*/ 4 w 22"/>
                  <a:gd name="T5" fmla="*/ 48 h 49"/>
                  <a:gd name="T6" fmla="*/ 9 w 22"/>
                  <a:gd name="T7" fmla="*/ 49 h 49"/>
                  <a:gd name="T8" fmla="*/ 13 w 22"/>
                  <a:gd name="T9" fmla="*/ 49 h 49"/>
                  <a:gd name="T10" fmla="*/ 18 w 22"/>
                  <a:gd name="T11" fmla="*/ 48 h 49"/>
                  <a:gd name="T12" fmla="*/ 20 w 22"/>
                  <a:gd name="T13" fmla="*/ 48 h 49"/>
                  <a:gd name="T14" fmla="*/ 21 w 22"/>
                  <a:gd name="T15" fmla="*/ 48 h 49"/>
                  <a:gd name="T16" fmla="*/ 22 w 22"/>
                  <a:gd name="T17" fmla="*/ 48 h 49"/>
                  <a:gd name="T18" fmla="*/ 21 w 22"/>
                  <a:gd name="T19" fmla="*/ 43 h 49"/>
                  <a:gd name="T20" fmla="*/ 20 w 22"/>
                  <a:gd name="T21" fmla="*/ 37 h 49"/>
                  <a:gd name="T22" fmla="*/ 20 w 22"/>
                  <a:gd name="T23" fmla="*/ 26 h 49"/>
                  <a:gd name="T24" fmla="*/ 20 w 22"/>
                  <a:gd name="T25" fmla="*/ 21 h 49"/>
                  <a:gd name="T26" fmla="*/ 20 w 22"/>
                  <a:gd name="T27" fmla="*/ 15 h 49"/>
                  <a:gd name="T28" fmla="*/ 20 w 22"/>
                  <a:gd name="T29" fmla="*/ 4 h 49"/>
                  <a:gd name="T30" fmla="*/ 20 w 22"/>
                  <a:gd name="T31" fmla="*/ 4 h 49"/>
                  <a:gd name="T32" fmla="*/ 20 w 22"/>
                  <a:gd name="T33" fmla="*/ 3 h 49"/>
                  <a:gd name="T34" fmla="*/ 16 w 22"/>
                  <a:gd name="T35" fmla="*/ 2 h 49"/>
                  <a:gd name="T36" fmla="*/ 12 w 22"/>
                  <a:gd name="T37" fmla="*/ 0 h 49"/>
                  <a:gd name="T38" fmla="*/ 8 w 22"/>
                  <a:gd name="T39" fmla="*/ 0 h 49"/>
                  <a:gd name="T40" fmla="*/ 4 w 22"/>
                  <a:gd name="T41" fmla="*/ 1 h 49"/>
                  <a:gd name="T42" fmla="*/ 3 w 22"/>
                  <a:gd name="T43" fmla="*/ 3 h 49"/>
                  <a:gd name="T44" fmla="*/ 3 w 22"/>
                  <a:gd name="T45" fmla="*/ 17 h 49"/>
                  <a:gd name="T46" fmla="*/ 3 w 22"/>
                  <a:gd name="T47" fmla="*/ 24 h 49"/>
                  <a:gd name="T48" fmla="*/ 2 w 22"/>
                  <a:gd name="T49" fmla="*/ 31 h 49"/>
                  <a:gd name="T50" fmla="*/ 2 w 22"/>
                  <a:gd name="T51" fmla="*/ 38 h 49"/>
                  <a:gd name="T52" fmla="*/ 1 w 22"/>
                  <a:gd name="T53" fmla="*/ 4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 h="49">
                    <a:moveTo>
                      <a:pt x="1" y="44"/>
                    </a:moveTo>
                    <a:cubicBezTo>
                      <a:pt x="1" y="45"/>
                      <a:pt x="0" y="47"/>
                      <a:pt x="1" y="47"/>
                    </a:cubicBezTo>
                    <a:cubicBezTo>
                      <a:pt x="2" y="48"/>
                      <a:pt x="3" y="48"/>
                      <a:pt x="4" y="48"/>
                    </a:cubicBezTo>
                    <a:cubicBezTo>
                      <a:pt x="6" y="48"/>
                      <a:pt x="7" y="49"/>
                      <a:pt x="9" y="49"/>
                    </a:cubicBezTo>
                    <a:cubicBezTo>
                      <a:pt x="10" y="49"/>
                      <a:pt x="12" y="49"/>
                      <a:pt x="13" y="49"/>
                    </a:cubicBezTo>
                    <a:cubicBezTo>
                      <a:pt x="15" y="48"/>
                      <a:pt x="16" y="48"/>
                      <a:pt x="18" y="48"/>
                    </a:cubicBezTo>
                    <a:cubicBezTo>
                      <a:pt x="18" y="48"/>
                      <a:pt x="19" y="48"/>
                      <a:pt x="20" y="48"/>
                    </a:cubicBezTo>
                    <a:cubicBezTo>
                      <a:pt x="20" y="48"/>
                      <a:pt x="21" y="49"/>
                      <a:pt x="21" y="48"/>
                    </a:cubicBezTo>
                    <a:cubicBezTo>
                      <a:pt x="21" y="48"/>
                      <a:pt x="21" y="48"/>
                      <a:pt x="22" y="48"/>
                    </a:cubicBezTo>
                    <a:cubicBezTo>
                      <a:pt x="22" y="46"/>
                      <a:pt x="21" y="45"/>
                      <a:pt x="21" y="43"/>
                    </a:cubicBezTo>
                    <a:cubicBezTo>
                      <a:pt x="20" y="41"/>
                      <a:pt x="20" y="39"/>
                      <a:pt x="20" y="37"/>
                    </a:cubicBezTo>
                    <a:cubicBezTo>
                      <a:pt x="20" y="34"/>
                      <a:pt x="20" y="30"/>
                      <a:pt x="20" y="26"/>
                    </a:cubicBezTo>
                    <a:cubicBezTo>
                      <a:pt x="20" y="25"/>
                      <a:pt x="20" y="23"/>
                      <a:pt x="20" y="21"/>
                    </a:cubicBezTo>
                    <a:cubicBezTo>
                      <a:pt x="20" y="19"/>
                      <a:pt x="20" y="17"/>
                      <a:pt x="20" y="15"/>
                    </a:cubicBezTo>
                    <a:cubicBezTo>
                      <a:pt x="20" y="12"/>
                      <a:pt x="19" y="8"/>
                      <a:pt x="20" y="4"/>
                    </a:cubicBezTo>
                    <a:cubicBezTo>
                      <a:pt x="20" y="4"/>
                      <a:pt x="20" y="4"/>
                      <a:pt x="20" y="4"/>
                    </a:cubicBezTo>
                    <a:cubicBezTo>
                      <a:pt x="20" y="4"/>
                      <a:pt x="20" y="3"/>
                      <a:pt x="20" y="3"/>
                    </a:cubicBezTo>
                    <a:cubicBezTo>
                      <a:pt x="18" y="2"/>
                      <a:pt x="17" y="2"/>
                      <a:pt x="16" y="2"/>
                    </a:cubicBezTo>
                    <a:cubicBezTo>
                      <a:pt x="15" y="1"/>
                      <a:pt x="13" y="1"/>
                      <a:pt x="12" y="0"/>
                    </a:cubicBezTo>
                    <a:cubicBezTo>
                      <a:pt x="11" y="0"/>
                      <a:pt x="9" y="0"/>
                      <a:pt x="8" y="0"/>
                    </a:cubicBezTo>
                    <a:cubicBezTo>
                      <a:pt x="7" y="0"/>
                      <a:pt x="6" y="0"/>
                      <a:pt x="4" y="1"/>
                    </a:cubicBezTo>
                    <a:cubicBezTo>
                      <a:pt x="4" y="1"/>
                      <a:pt x="3" y="2"/>
                      <a:pt x="3" y="3"/>
                    </a:cubicBezTo>
                    <a:cubicBezTo>
                      <a:pt x="3" y="8"/>
                      <a:pt x="3" y="13"/>
                      <a:pt x="3" y="17"/>
                    </a:cubicBezTo>
                    <a:cubicBezTo>
                      <a:pt x="3" y="20"/>
                      <a:pt x="3" y="22"/>
                      <a:pt x="3" y="24"/>
                    </a:cubicBezTo>
                    <a:cubicBezTo>
                      <a:pt x="2" y="26"/>
                      <a:pt x="2" y="29"/>
                      <a:pt x="2" y="31"/>
                    </a:cubicBezTo>
                    <a:cubicBezTo>
                      <a:pt x="2" y="33"/>
                      <a:pt x="2" y="36"/>
                      <a:pt x="2" y="38"/>
                    </a:cubicBezTo>
                    <a:cubicBezTo>
                      <a:pt x="1" y="40"/>
                      <a:pt x="1" y="42"/>
                      <a:pt x="1" y="4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29" name="Freeform 368">
                <a:extLst>
                  <a:ext uri="{FF2B5EF4-FFF2-40B4-BE49-F238E27FC236}">
                    <a16:creationId xmlns:a16="http://schemas.microsoft.com/office/drawing/2014/main" id="{7F1FD373-2C51-45DC-8043-39D14336C025}"/>
                  </a:ext>
                </a:extLst>
              </p:cNvPr>
              <p:cNvSpPr>
                <a:spLocks/>
              </p:cNvSpPr>
              <p:nvPr/>
            </p:nvSpPr>
            <p:spPr bwMode="auto">
              <a:xfrm>
                <a:off x="8559801" y="2062163"/>
                <a:ext cx="504825" cy="495300"/>
              </a:xfrm>
              <a:custGeom>
                <a:avLst/>
                <a:gdLst>
                  <a:gd name="T0" fmla="*/ 1 w 127"/>
                  <a:gd name="T1" fmla="*/ 87 h 125"/>
                  <a:gd name="T2" fmla="*/ 1 w 127"/>
                  <a:gd name="T3" fmla="*/ 94 h 125"/>
                  <a:gd name="T4" fmla="*/ 12 w 127"/>
                  <a:gd name="T5" fmla="*/ 108 h 125"/>
                  <a:gd name="T6" fmla="*/ 19 w 127"/>
                  <a:gd name="T7" fmla="*/ 115 h 125"/>
                  <a:gd name="T8" fmla="*/ 24 w 127"/>
                  <a:gd name="T9" fmla="*/ 120 h 125"/>
                  <a:gd name="T10" fmla="*/ 31 w 127"/>
                  <a:gd name="T11" fmla="*/ 122 h 125"/>
                  <a:gd name="T12" fmla="*/ 39 w 127"/>
                  <a:gd name="T13" fmla="*/ 123 h 125"/>
                  <a:gd name="T14" fmla="*/ 44 w 127"/>
                  <a:gd name="T15" fmla="*/ 122 h 125"/>
                  <a:gd name="T16" fmla="*/ 48 w 127"/>
                  <a:gd name="T17" fmla="*/ 123 h 125"/>
                  <a:gd name="T18" fmla="*/ 58 w 127"/>
                  <a:gd name="T19" fmla="*/ 123 h 125"/>
                  <a:gd name="T20" fmla="*/ 76 w 127"/>
                  <a:gd name="T21" fmla="*/ 124 h 125"/>
                  <a:gd name="T22" fmla="*/ 81 w 127"/>
                  <a:gd name="T23" fmla="*/ 123 h 125"/>
                  <a:gd name="T24" fmla="*/ 85 w 127"/>
                  <a:gd name="T25" fmla="*/ 121 h 125"/>
                  <a:gd name="T26" fmla="*/ 94 w 127"/>
                  <a:gd name="T27" fmla="*/ 119 h 125"/>
                  <a:gd name="T28" fmla="*/ 104 w 127"/>
                  <a:gd name="T29" fmla="*/ 119 h 125"/>
                  <a:gd name="T30" fmla="*/ 113 w 127"/>
                  <a:gd name="T31" fmla="*/ 118 h 125"/>
                  <a:gd name="T32" fmla="*/ 121 w 127"/>
                  <a:gd name="T33" fmla="*/ 116 h 125"/>
                  <a:gd name="T34" fmla="*/ 126 w 127"/>
                  <a:gd name="T35" fmla="*/ 110 h 125"/>
                  <a:gd name="T36" fmla="*/ 127 w 127"/>
                  <a:gd name="T37" fmla="*/ 102 h 125"/>
                  <a:gd name="T38" fmla="*/ 125 w 127"/>
                  <a:gd name="T39" fmla="*/ 93 h 125"/>
                  <a:gd name="T40" fmla="*/ 121 w 127"/>
                  <a:gd name="T41" fmla="*/ 85 h 125"/>
                  <a:gd name="T42" fmla="*/ 124 w 127"/>
                  <a:gd name="T43" fmla="*/ 76 h 125"/>
                  <a:gd name="T44" fmla="*/ 125 w 127"/>
                  <a:gd name="T45" fmla="*/ 72 h 125"/>
                  <a:gd name="T46" fmla="*/ 125 w 127"/>
                  <a:gd name="T47" fmla="*/ 68 h 125"/>
                  <a:gd name="T48" fmla="*/ 125 w 127"/>
                  <a:gd name="T49" fmla="*/ 63 h 125"/>
                  <a:gd name="T50" fmla="*/ 125 w 127"/>
                  <a:gd name="T51" fmla="*/ 59 h 125"/>
                  <a:gd name="T52" fmla="*/ 122 w 127"/>
                  <a:gd name="T53" fmla="*/ 51 h 125"/>
                  <a:gd name="T54" fmla="*/ 116 w 127"/>
                  <a:gd name="T55" fmla="*/ 45 h 125"/>
                  <a:gd name="T56" fmla="*/ 112 w 127"/>
                  <a:gd name="T57" fmla="*/ 42 h 125"/>
                  <a:gd name="T58" fmla="*/ 111 w 127"/>
                  <a:gd name="T59" fmla="*/ 37 h 125"/>
                  <a:gd name="T60" fmla="*/ 109 w 127"/>
                  <a:gd name="T61" fmla="*/ 34 h 125"/>
                  <a:gd name="T62" fmla="*/ 107 w 127"/>
                  <a:gd name="T63" fmla="*/ 30 h 125"/>
                  <a:gd name="T64" fmla="*/ 107 w 127"/>
                  <a:gd name="T65" fmla="*/ 25 h 125"/>
                  <a:gd name="T66" fmla="*/ 105 w 127"/>
                  <a:gd name="T67" fmla="*/ 22 h 125"/>
                  <a:gd name="T68" fmla="*/ 100 w 127"/>
                  <a:gd name="T69" fmla="*/ 17 h 125"/>
                  <a:gd name="T70" fmla="*/ 96 w 127"/>
                  <a:gd name="T71" fmla="*/ 14 h 125"/>
                  <a:gd name="T72" fmla="*/ 93 w 127"/>
                  <a:gd name="T73" fmla="*/ 10 h 125"/>
                  <a:gd name="T74" fmla="*/ 91 w 127"/>
                  <a:gd name="T75" fmla="*/ 7 h 125"/>
                  <a:gd name="T76" fmla="*/ 88 w 127"/>
                  <a:gd name="T77" fmla="*/ 4 h 125"/>
                  <a:gd name="T78" fmla="*/ 80 w 127"/>
                  <a:gd name="T79" fmla="*/ 1 h 125"/>
                  <a:gd name="T80" fmla="*/ 76 w 127"/>
                  <a:gd name="T81" fmla="*/ 0 h 125"/>
                  <a:gd name="T82" fmla="*/ 65 w 127"/>
                  <a:gd name="T83" fmla="*/ 1 h 125"/>
                  <a:gd name="T84" fmla="*/ 60 w 127"/>
                  <a:gd name="T85" fmla="*/ 5 h 125"/>
                  <a:gd name="T86" fmla="*/ 52 w 127"/>
                  <a:gd name="T87" fmla="*/ 10 h 125"/>
                  <a:gd name="T88" fmla="*/ 45 w 127"/>
                  <a:gd name="T89" fmla="*/ 14 h 125"/>
                  <a:gd name="T90" fmla="*/ 34 w 127"/>
                  <a:gd name="T91" fmla="*/ 25 h 125"/>
                  <a:gd name="T92" fmla="*/ 21 w 127"/>
                  <a:gd name="T93" fmla="*/ 37 h 125"/>
                  <a:gd name="T94" fmla="*/ 9 w 127"/>
                  <a:gd name="T95" fmla="*/ 46 h 125"/>
                  <a:gd name="T96" fmla="*/ 5 w 127"/>
                  <a:gd name="T97" fmla="*/ 53 h 125"/>
                  <a:gd name="T98" fmla="*/ 2 w 127"/>
                  <a:gd name="T99" fmla="*/ 61 h 125"/>
                  <a:gd name="T100" fmla="*/ 2 w 127"/>
                  <a:gd name="T101" fmla="*/ 78 h 125"/>
                  <a:gd name="T102" fmla="*/ 1 w 127"/>
                  <a:gd name="T103" fmla="*/ 8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7" h="125">
                    <a:moveTo>
                      <a:pt x="1" y="87"/>
                    </a:moveTo>
                    <a:cubicBezTo>
                      <a:pt x="1" y="90"/>
                      <a:pt x="0" y="92"/>
                      <a:pt x="1" y="94"/>
                    </a:cubicBezTo>
                    <a:cubicBezTo>
                      <a:pt x="3" y="100"/>
                      <a:pt x="7" y="104"/>
                      <a:pt x="12" y="108"/>
                    </a:cubicBezTo>
                    <a:cubicBezTo>
                      <a:pt x="14" y="110"/>
                      <a:pt x="17" y="112"/>
                      <a:pt x="19" y="115"/>
                    </a:cubicBezTo>
                    <a:cubicBezTo>
                      <a:pt x="20" y="116"/>
                      <a:pt x="22" y="119"/>
                      <a:pt x="24" y="120"/>
                    </a:cubicBezTo>
                    <a:cubicBezTo>
                      <a:pt x="26" y="121"/>
                      <a:pt x="28" y="122"/>
                      <a:pt x="31" y="122"/>
                    </a:cubicBezTo>
                    <a:cubicBezTo>
                      <a:pt x="34" y="122"/>
                      <a:pt x="36" y="123"/>
                      <a:pt x="39" y="123"/>
                    </a:cubicBezTo>
                    <a:cubicBezTo>
                      <a:pt x="41" y="123"/>
                      <a:pt x="42" y="122"/>
                      <a:pt x="44" y="122"/>
                    </a:cubicBezTo>
                    <a:cubicBezTo>
                      <a:pt x="45" y="122"/>
                      <a:pt x="47" y="123"/>
                      <a:pt x="48" y="123"/>
                    </a:cubicBezTo>
                    <a:cubicBezTo>
                      <a:pt x="58" y="123"/>
                      <a:pt x="58" y="123"/>
                      <a:pt x="58" y="123"/>
                    </a:cubicBezTo>
                    <a:cubicBezTo>
                      <a:pt x="64" y="123"/>
                      <a:pt x="70" y="125"/>
                      <a:pt x="76" y="124"/>
                    </a:cubicBezTo>
                    <a:cubicBezTo>
                      <a:pt x="78" y="124"/>
                      <a:pt x="80" y="124"/>
                      <a:pt x="81" y="123"/>
                    </a:cubicBezTo>
                    <a:cubicBezTo>
                      <a:pt x="82" y="122"/>
                      <a:pt x="83" y="121"/>
                      <a:pt x="85" y="121"/>
                    </a:cubicBezTo>
                    <a:cubicBezTo>
                      <a:pt x="88" y="119"/>
                      <a:pt x="91" y="119"/>
                      <a:pt x="94" y="119"/>
                    </a:cubicBezTo>
                    <a:cubicBezTo>
                      <a:pt x="97" y="119"/>
                      <a:pt x="100" y="119"/>
                      <a:pt x="104" y="119"/>
                    </a:cubicBezTo>
                    <a:cubicBezTo>
                      <a:pt x="107" y="119"/>
                      <a:pt x="110" y="119"/>
                      <a:pt x="113" y="118"/>
                    </a:cubicBezTo>
                    <a:cubicBezTo>
                      <a:pt x="115" y="118"/>
                      <a:pt x="118" y="117"/>
                      <a:pt x="121" y="116"/>
                    </a:cubicBezTo>
                    <a:cubicBezTo>
                      <a:pt x="123" y="114"/>
                      <a:pt x="125" y="112"/>
                      <a:pt x="126" y="110"/>
                    </a:cubicBezTo>
                    <a:cubicBezTo>
                      <a:pt x="127" y="108"/>
                      <a:pt x="127" y="105"/>
                      <a:pt x="127" y="102"/>
                    </a:cubicBezTo>
                    <a:cubicBezTo>
                      <a:pt x="126" y="99"/>
                      <a:pt x="126" y="96"/>
                      <a:pt x="125" y="93"/>
                    </a:cubicBezTo>
                    <a:cubicBezTo>
                      <a:pt x="124" y="90"/>
                      <a:pt x="121" y="88"/>
                      <a:pt x="121" y="85"/>
                    </a:cubicBezTo>
                    <a:cubicBezTo>
                      <a:pt x="121" y="81"/>
                      <a:pt x="122" y="79"/>
                      <a:pt x="124" y="76"/>
                    </a:cubicBezTo>
                    <a:cubicBezTo>
                      <a:pt x="124" y="75"/>
                      <a:pt x="125" y="73"/>
                      <a:pt x="125" y="72"/>
                    </a:cubicBezTo>
                    <a:cubicBezTo>
                      <a:pt x="125" y="71"/>
                      <a:pt x="125" y="69"/>
                      <a:pt x="125" y="68"/>
                    </a:cubicBezTo>
                    <a:cubicBezTo>
                      <a:pt x="125" y="66"/>
                      <a:pt x="125" y="65"/>
                      <a:pt x="125" y="63"/>
                    </a:cubicBezTo>
                    <a:cubicBezTo>
                      <a:pt x="125" y="62"/>
                      <a:pt x="125" y="60"/>
                      <a:pt x="125" y="59"/>
                    </a:cubicBezTo>
                    <a:cubicBezTo>
                      <a:pt x="124" y="56"/>
                      <a:pt x="124" y="53"/>
                      <a:pt x="122" y="51"/>
                    </a:cubicBezTo>
                    <a:cubicBezTo>
                      <a:pt x="120" y="48"/>
                      <a:pt x="118" y="47"/>
                      <a:pt x="116" y="45"/>
                    </a:cubicBezTo>
                    <a:cubicBezTo>
                      <a:pt x="115" y="44"/>
                      <a:pt x="113" y="43"/>
                      <a:pt x="112" y="42"/>
                    </a:cubicBezTo>
                    <a:cubicBezTo>
                      <a:pt x="111" y="40"/>
                      <a:pt x="111" y="39"/>
                      <a:pt x="111" y="37"/>
                    </a:cubicBezTo>
                    <a:cubicBezTo>
                      <a:pt x="110" y="36"/>
                      <a:pt x="109" y="35"/>
                      <a:pt x="109" y="34"/>
                    </a:cubicBezTo>
                    <a:cubicBezTo>
                      <a:pt x="108" y="33"/>
                      <a:pt x="107" y="32"/>
                      <a:pt x="107" y="30"/>
                    </a:cubicBezTo>
                    <a:cubicBezTo>
                      <a:pt x="107" y="29"/>
                      <a:pt x="107" y="27"/>
                      <a:pt x="107" y="25"/>
                    </a:cubicBezTo>
                    <a:cubicBezTo>
                      <a:pt x="106" y="24"/>
                      <a:pt x="105" y="23"/>
                      <a:pt x="105" y="22"/>
                    </a:cubicBezTo>
                    <a:cubicBezTo>
                      <a:pt x="103" y="20"/>
                      <a:pt x="102" y="18"/>
                      <a:pt x="100" y="17"/>
                    </a:cubicBezTo>
                    <a:cubicBezTo>
                      <a:pt x="99" y="16"/>
                      <a:pt x="97" y="15"/>
                      <a:pt x="96" y="14"/>
                    </a:cubicBezTo>
                    <a:cubicBezTo>
                      <a:pt x="95" y="13"/>
                      <a:pt x="94" y="12"/>
                      <a:pt x="93" y="10"/>
                    </a:cubicBezTo>
                    <a:cubicBezTo>
                      <a:pt x="93" y="9"/>
                      <a:pt x="92" y="8"/>
                      <a:pt x="91" y="7"/>
                    </a:cubicBezTo>
                    <a:cubicBezTo>
                      <a:pt x="90" y="6"/>
                      <a:pt x="89" y="5"/>
                      <a:pt x="88" y="4"/>
                    </a:cubicBezTo>
                    <a:cubicBezTo>
                      <a:pt x="86" y="3"/>
                      <a:pt x="83" y="2"/>
                      <a:pt x="80" y="1"/>
                    </a:cubicBezTo>
                    <a:cubicBezTo>
                      <a:pt x="79" y="1"/>
                      <a:pt x="77" y="1"/>
                      <a:pt x="76" y="0"/>
                    </a:cubicBezTo>
                    <a:cubicBezTo>
                      <a:pt x="75" y="0"/>
                      <a:pt x="68" y="0"/>
                      <a:pt x="65" y="1"/>
                    </a:cubicBezTo>
                    <a:cubicBezTo>
                      <a:pt x="63" y="2"/>
                      <a:pt x="61" y="4"/>
                      <a:pt x="60" y="5"/>
                    </a:cubicBezTo>
                    <a:cubicBezTo>
                      <a:pt x="57" y="7"/>
                      <a:pt x="55" y="9"/>
                      <a:pt x="52" y="10"/>
                    </a:cubicBezTo>
                    <a:cubicBezTo>
                      <a:pt x="49" y="11"/>
                      <a:pt x="47" y="12"/>
                      <a:pt x="45" y="14"/>
                    </a:cubicBezTo>
                    <a:cubicBezTo>
                      <a:pt x="40" y="17"/>
                      <a:pt x="37" y="21"/>
                      <a:pt x="34" y="25"/>
                    </a:cubicBezTo>
                    <a:cubicBezTo>
                      <a:pt x="30" y="30"/>
                      <a:pt x="25" y="33"/>
                      <a:pt x="21" y="37"/>
                    </a:cubicBezTo>
                    <a:cubicBezTo>
                      <a:pt x="16" y="40"/>
                      <a:pt x="11" y="42"/>
                      <a:pt x="9" y="46"/>
                    </a:cubicBezTo>
                    <a:cubicBezTo>
                      <a:pt x="7" y="48"/>
                      <a:pt x="6" y="51"/>
                      <a:pt x="5" y="53"/>
                    </a:cubicBezTo>
                    <a:cubicBezTo>
                      <a:pt x="4" y="56"/>
                      <a:pt x="3" y="58"/>
                      <a:pt x="2" y="61"/>
                    </a:cubicBezTo>
                    <a:cubicBezTo>
                      <a:pt x="1" y="67"/>
                      <a:pt x="2" y="73"/>
                      <a:pt x="2" y="78"/>
                    </a:cubicBezTo>
                    <a:cubicBezTo>
                      <a:pt x="2" y="81"/>
                      <a:pt x="2" y="85"/>
                      <a:pt x="1" y="8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30" name="Freeform 369">
                <a:extLst>
                  <a:ext uri="{FF2B5EF4-FFF2-40B4-BE49-F238E27FC236}">
                    <a16:creationId xmlns:a16="http://schemas.microsoft.com/office/drawing/2014/main" id="{B6DE9A4D-FC46-4080-92A7-8075B9C29551}"/>
                  </a:ext>
                </a:extLst>
              </p:cNvPr>
              <p:cNvSpPr>
                <a:spLocks/>
              </p:cNvSpPr>
              <p:nvPr/>
            </p:nvSpPr>
            <p:spPr bwMode="auto">
              <a:xfrm>
                <a:off x="8559801" y="2062163"/>
                <a:ext cx="504825" cy="495300"/>
              </a:xfrm>
              <a:custGeom>
                <a:avLst/>
                <a:gdLst>
                  <a:gd name="T0" fmla="*/ 1 w 127"/>
                  <a:gd name="T1" fmla="*/ 87 h 125"/>
                  <a:gd name="T2" fmla="*/ 1 w 127"/>
                  <a:gd name="T3" fmla="*/ 94 h 125"/>
                  <a:gd name="T4" fmla="*/ 12 w 127"/>
                  <a:gd name="T5" fmla="*/ 108 h 125"/>
                  <a:gd name="T6" fmla="*/ 19 w 127"/>
                  <a:gd name="T7" fmla="*/ 115 h 125"/>
                  <a:gd name="T8" fmla="*/ 24 w 127"/>
                  <a:gd name="T9" fmla="*/ 120 h 125"/>
                  <a:gd name="T10" fmla="*/ 31 w 127"/>
                  <a:gd name="T11" fmla="*/ 122 h 125"/>
                  <a:gd name="T12" fmla="*/ 39 w 127"/>
                  <a:gd name="T13" fmla="*/ 123 h 125"/>
                  <a:gd name="T14" fmla="*/ 44 w 127"/>
                  <a:gd name="T15" fmla="*/ 122 h 125"/>
                  <a:gd name="T16" fmla="*/ 48 w 127"/>
                  <a:gd name="T17" fmla="*/ 123 h 125"/>
                  <a:gd name="T18" fmla="*/ 58 w 127"/>
                  <a:gd name="T19" fmla="*/ 123 h 125"/>
                  <a:gd name="T20" fmla="*/ 76 w 127"/>
                  <a:gd name="T21" fmla="*/ 124 h 125"/>
                  <a:gd name="T22" fmla="*/ 81 w 127"/>
                  <a:gd name="T23" fmla="*/ 123 h 125"/>
                  <a:gd name="T24" fmla="*/ 85 w 127"/>
                  <a:gd name="T25" fmla="*/ 121 h 125"/>
                  <a:gd name="T26" fmla="*/ 94 w 127"/>
                  <a:gd name="T27" fmla="*/ 119 h 125"/>
                  <a:gd name="T28" fmla="*/ 104 w 127"/>
                  <a:gd name="T29" fmla="*/ 119 h 125"/>
                  <a:gd name="T30" fmla="*/ 113 w 127"/>
                  <a:gd name="T31" fmla="*/ 118 h 125"/>
                  <a:gd name="T32" fmla="*/ 121 w 127"/>
                  <a:gd name="T33" fmla="*/ 116 h 125"/>
                  <a:gd name="T34" fmla="*/ 126 w 127"/>
                  <a:gd name="T35" fmla="*/ 110 h 125"/>
                  <a:gd name="T36" fmla="*/ 127 w 127"/>
                  <a:gd name="T37" fmla="*/ 102 h 125"/>
                  <a:gd name="T38" fmla="*/ 125 w 127"/>
                  <a:gd name="T39" fmla="*/ 93 h 125"/>
                  <a:gd name="T40" fmla="*/ 121 w 127"/>
                  <a:gd name="T41" fmla="*/ 85 h 125"/>
                  <a:gd name="T42" fmla="*/ 124 w 127"/>
                  <a:gd name="T43" fmla="*/ 76 h 125"/>
                  <a:gd name="T44" fmla="*/ 125 w 127"/>
                  <a:gd name="T45" fmla="*/ 72 h 125"/>
                  <a:gd name="T46" fmla="*/ 125 w 127"/>
                  <a:gd name="T47" fmla="*/ 68 h 125"/>
                  <a:gd name="T48" fmla="*/ 125 w 127"/>
                  <a:gd name="T49" fmla="*/ 63 h 125"/>
                  <a:gd name="T50" fmla="*/ 125 w 127"/>
                  <a:gd name="T51" fmla="*/ 59 h 125"/>
                  <a:gd name="T52" fmla="*/ 122 w 127"/>
                  <a:gd name="T53" fmla="*/ 51 h 125"/>
                  <a:gd name="T54" fmla="*/ 116 w 127"/>
                  <a:gd name="T55" fmla="*/ 45 h 125"/>
                  <a:gd name="T56" fmla="*/ 112 w 127"/>
                  <a:gd name="T57" fmla="*/ 42 h 125"/>
                  <a:gd name="T58" fmla="*/ 111 w 127"/>
                  <a:gd name="T59" fmla="*/ 37 h 125"/>
                  <a:gd name="T60" fmla="*/ 109 w 127"/>
                  <a:gd name="T61" fmla="*/ 34 h 125"/>
                  <a:gd name="T62" fmla="*/ 107 w 127"/>
                  <a:gd name="T63" fmla="*/ 30 h 125"/>
                  <a:gd name="T64" fmla="*/ 107 w 127"/>
                  <a:gd name="T65" fmla="*/ 25 h 125"/>
                  <a:gd name="T66" fmla="*/ 105 w 127"/>
                  <a:gd name="T67" fmla="*/ 22 h 125"/>
                  <a:gd name="T68" fmla="*/ 100 w 127"/>
                  <a:gd name="T69" fmla="*/ 17 h 125"/>
                  <a:gd name="T70" fmla="*/ 96 w 127"/>
                  <a:gd name="T71" fmla="*/ 14 h 125"/>
                  <a:gd name="T72" fmla="*/ 93 w 127"/>
                  <a:gd name="T73" fmla="*/ 10 h 125"/>
                  <a:gd name="T74" fmla="*/ 91 w 127"/>
                  <a:gd name="T75" fmla="*/ 7 h 125"/>
                  <a:gd name="T76" fmla="*/ 88 w 127"/>
                  <a:gd name="T77" fmla="*/ 4 h 125"/>
                  <a:gd name="T78" fmla="*/ 80 w 127"/>
                  <a:gd name="T79" fmla="*/ 1 h 125"/>
                  <a:gd name="T80" fmla="*/ 76 w 127"/>
                  <a:gd name="T81" fmla="*/ 0 h 125"/>
                  <a:gd name="T82" fmla="*/ 65 w 127"/>
                  <a:gd name="T83" fmla="*/ 1 h 125"/>
                  <a:gd name="T84" fmla="*/ 60 w 127"/>
                  <a:gd name="T85" fmla="*/ 5 h 125"/>
                  <a:gd name="T86" fmla="*/ 52 w 127"/>
                  <a:gd name="T87" fmla="*/ 10 h 125"/>
                  <a:gd name="T88" fmla="*/ 45 w 127"/>
                  <a:gd name="T89" fmla="*/ 14 h 125"/>
                  <a:gd name="T90" fmla="*/ 34 w 127"/>
                  <a:gd name="T91" fmla="*/ 25 h 125"/>
                  <a:gd name="T92" fmla="*/ 21 w 127"/>
                  <a:gd name="T93" fmla="*/ 37 h 125"/>
                  <a:gd name="T94" fmla="*/ 9 w 127"/>
                  <a:gd name="T95" fmla="*/ 46 h 125"/>
                  <a:gd name="T96" fmla="*/ 5 w 127"/>
                  <a:gd name="T97" fmla="*/ 53 h 125"/>
                  <a:gd name="T98" fmla="*/ 2 w 127"/>
                  <a:gd name="T99" fmla="*/ 61 h 125"/>
                  <a:gd name="T100" fmla="*/ 2 w 127"/>
                  <a:gd name="T101" fmla="*/ 78 h 125"/>
                  <a:gd name="T102" fmla="*/ 1 w 127"/>
                  <a:gd name="T103" fmla="*/ 8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7" h="125">
                    <a:moveTo>
                      <a:pt x="1" y="87"/>
                    </a:moveTo>
                    <a:cubicBezTo>
                      <a:pt x="1" y="90"/>
                      <a:pt x="0" y="92"/>
                      <a:pt x="1" y="94"/>
                    </a:cubicBezTo>
                    <a:cubicBezTo>
                      <a:pt x="3" y="100"/>
                      <a:pt x="7" y="104"/>
                      <a:pt x="12" y="108"/>
                    </a:cubicBezTo>
                    <a:cubicBezTo>
                      <a:pt x="14" y="110"/>
                      <a:pt x="17" y="112"/>
                      <a:pt x="19" y="115"/>
                    </a:cubicBezTo>
                    <a:cubicBezTo>
                      <a:pt x="20" y="116"/>
                      <a:pt x="22" y="119"/>
                      <a:pt x="24" y="120"/>
                    </a:cubicBezTo>
                    <a:cubicBezTo>
                      <a:pt x="26" y="121"/>
                      <a:pt x="28" y="122"/>
                      <a:pt x="31" y="122"/>
                    </a:cubicBezTo>
                    <a:cubicBezTo>
                      <a:pt x="34" y="122"/>
                      <a:pt x="36" y="123"/>
                      <a:pt x="39" y="123"/>
                    </a:cubicBezTo>
                    <a:cubicBezTo>
                      <a:pt x="41" y="123"/>
                      <a:pt x="42" y="122"/>
                      <a:pt x="44" y="122"/>
                    </a:cubicBezTo>
                    <a:cubicBezTo>
                      <a:pt x="45" y="122"/>
                      <a:pt x="47" y="123"/>
                      <a:pt x="48" y="123"/>
                    </a:cubicBezTo>
                    <a:cubicBezTo>
                      <a:pt x="58" y="123"/>
                      <a:pt x="58" y="123"/>
                      <a:pt x="58" y="123"/>
                    </a:cubicBezTo>
                    <a:cubicBezTo>
                      <a:pt x="64" y="123"/>
                      <a:pt x="70" y="125"/>
                      <a:pt x="76" y="124"/>
                    </a:cubicBezTo>
                    <a:cubicBezTo>
                      <a:pt x="78" y="124"/>
                      <a:pt x="80" y="124"/>
                      <a:pt x="81" y="123"/>
                    </a:cubicBezTo>
                    <a:cubicBezTo>
                      <a:pt x="82" y="122"/>
                      <a:pt x="83" y="121"/>
                      <a:pt x="85" y="121"/>
                    </a:cubicBezTo>
                    <a:cubicBezTo>
                      <a:pt x="88" y="119"/>
                      <a:pt x="91" y="119"/>
                      <a:pt x="94" y="119"/>
                    </a:cubicBezTo>
                    <a:cubicBezTo>
                      <a:pt x="97" y="119"/>
                      <a:pt x="100" y="119"/>
                      <a:pt x="104" y="119"/>
                    </a:cubicBezTo>
                    <a:cubicBezTo>
                      <a:pt x="107" y="119"/>
                      <a:pt x="110" y="119"/>
                      <a:pt x="113" y="118"/>
                    </a:cubicBezTo>
                    <a:cubicBezTo>
                      <a:pt x="115" y="118"/>
                      <a:pt x="118" y="117"/>
                      <a:pt x="121" y="116"/>
                    </a:cubicBezTo>
                    <a:cubicBezTo>
                      <a:pt x="123" y="114"/>
                      <a:pt x="125" y="112"/>
                      <a:pt x="126" y="110"/>
                    </a:cubicBezTo>
                    <a:cubicBezTo>
                      <a:pt x="127" y="108"/>
                      <a:pt x="127" y="105"/>
                      <a:pt x="127" y="102"/>
                    </a:cubicBezTo>
                    <a:cubicBezTo>
                      <a:pt x="126" y="99"/>
                      <a:pt x="126" y="96"/>
                      <a:pt x="125" y="93"/>
                    </a:cubicBezTo>
                    <a:cubicBezTo>
                      <a:pt x="124" y="90"/>
                      <a:pt x="121" y="88"/>
                      <a:pt x="121" y="85"/>
                    </a:cubicBezTo>
                    <a:cubicBezTo>
                      <a:pt x="121" y="81"/>
                      <a:pt x="122" y="79"/>
                      <a:pt x="124" y="76"/>
                    </a:cubicBezTo>
                    <a:cubicBezTo>
                      <a:pt x="124" y="75"/>
                      <a:pt x="125" y="73"/>
                      <a:pt x="125" y="72"/>
                    </a:cubicBezTo>
                    <a:cubicBezTo>
                      <a:pt x="125" y="71"/>
                      <a:pt x="125" y="69"/>
                      <a:pt x="125" y="68"/>
                    </a:cubicBezTo>
                    <a:cubicBezTo>
                      <a:pt x="125" y="66"/>
                      <a:pt x="125" y="65"/>
                      <a:pt x="125" y="63"/>
                    </a:cubicBezTo>
                    <a:cubicBezTo>
                      <a:pt x="125" y="62"/>
                      <a:pt x="125" y="60"/>
                      <a:pt x="125" y="59"/>
                    </a:cubicBezTo>
                    <a:cubicBezTo>
                      <a:pt x="124" y="56"/>
                      <a:pt x="124" y="53"/>
                      <a:pt x="122" y="51"/>
                    </a:cubicBezTo>
                    <a:cubicBezTo>
                      <a:pt x="120" y="48"/>
                      <a:pt x="118" y="47"/>
                      <a:pt x="116" y="45"/>
                    </a:cubicBezTo>
                    <a:cubicBezTo>
                      <a:pt x="115" y="44"/>
                      <a:pt x="113" y="43"/>
                      <a:pt x="112" y="42"/>
                    </a:cubicBezTo>
                    <a:cubicBezTo>
                      <a:pt x="111" y="40"/>
                      <a:pt x="111" y="39"/>
                      <a:pt x="111" y="37"/>
                    </a:cubicBezTo>
                    <a:cubicBezTo>
                      <a:pt x="110" y="36"/>
                      <a:pt x="109" y="35"/>
                      <a:pt x="109" y="34"/>
                    </a:cubicBezTo>
                    <a:cubicBezTo>
                      <a:pt x="108" y="33"/>
                      <a:pt x="107" y="32"/>
                      <a:pt x="107" y="30"/>
                    </a:cubicBezTo>
                    <a:cubicBezTo>
                      <a:pt x="107" y="29"/>
                      <a:pt x="107" y="27"/>
                      <a:pt x="107" y="25"/>
                    </a:cubicBezTo>
                    <a:cubicBezTo>
                      <a:pt x="106" y="24"/>
                      <a:pt x="105" y="23"/>
                      <a:pt x="105" y="22"/>
                    </a:cubicBezTo>
                    <a:cubicBezTo>
                      <a:pt x="103" y="20"/>
                      <a:pt x="102" y="18"/>
                      <a:pt x="100" y="17"/>
                    </a:cubicBezTo>
                    <a:cubicBezTo>
                      <a:pt x="99" y="16"/>
                      <a:pt x="97" y="15"/>
                      <a:pt x="96" y="14"/>
                    </a:cubicBezTo>
                    <a:cubicBezTo>
                      <a:pt x="95" y="13"/>
                      <a:pt x="94" y="12"/>
                      <a:pt x="93" y="10"/>
                    </a:cubicBezTo>
                    <a:cubicBezTo>
                      <a:pt x="93" y="9"/>
                      <a:pt x="92" y="8"/>
                      <a:pt x="91" y="7"/>
                    </a:cubicBezTo>
                    <a:cubicBezTo>
                      <a:pt x="90" y="6"/>
                      <a:pt x="89" y="5"/>
                      <a:pt x="88" y="4"/>
                    </a:cubicBezTo>
                    <a:cubicBezTo>
                      <a:pt x="86" y="3"/>
                      <a:pt x="83" y="2"/>
                      <a:pt x="80" y="1"/>
                    </a:cubicBezTo>
                    <a:cubicBezTo>
                      <a:pt x="79" y="1"/>
                      <a:pt x="77" y="1"/>
                      <a:pt x="76" y="0"/>
                    </a:cubicBezTo>
                    <a:cubicBezTo>
                      <a:pt x="75" y="0"/>
                      <a:pt x="68" y="0"/>
                      <a:pt x="65" y="1"/>
                    </a:cubicBezTo>
                    <a:cubicBezTo>
                      <a:pt x="63" y="2"/>
                      <a:pt x="61" y="4"/>
                      <a:pt x="60" y="5"/>
                    </a:cubicBezTo>
                    <a:cubicBezTo>
                      <a:pt x="57" y="7"/>
                      <a:pt x="55" y="9"/>
                      <a:pt x="52" y="10"/>
                    </a:cubicBezTo>
                    <a:cubicBezTo>
                      <a:pt x="49" y="11"/>
                      <a:pt x="47" y="12"/>
                      <a:pt x="45" y="14"/>
                    </a:cubicBezTo>
                    <a:cubicBezTo>
                      <a:pt x="40" y="17"/>
                      <a:pt x="37" y="21"/>
                      <a:pt x="34" y="25"/>
                    </a:cubicBezTo>
                    <a:cubicBezTo>
                      <a:pt x="30" y="30"/>
                      <a:pt x="25" y="33"/>
                      <a:pt x="21" y="37"/>
                    </a:cubicBezTo>
                    <a:cubicBezTo>
                      <a:pt x="16" y="40"/>
                      <a:pt x="11" y="42"/>
                      <a:pt x="9" y="46"/>
                    </a:cubicBezTo>
                    <a:cubicBezTo>
                      <a:pt x="7" y="48"/>
                      <a:pt x="6" y="51"/>
                      <a:pt x="5" y="53"/>
                    </a:cubicBezTo>
                    <a:cubicBezTo>
                      <a:pt x="4" y="56"/>
                      <a:pt x="3" y="58"/>
                      <a:pt x="2" y="61"/>
                    </a:cubicBezTo>
                    <a:cubicBezTo>
                      <a:pt x="1" y="67"/>
                      <a:pt x="2" y="73"/>
                      <a:pt x="2" y="78"/>
                    </a:cubicBezTo>
                    <a:cubicBezTo>
                      <a:pt x="2" y="81"/>
                      <a:pt x="2" y="85"/>
                      <a:pt x="1" y="8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31" name="Freeform 370">
                <a:extLst>
                  <a:ext uri="{FF2B5EF4-FFF2-40B4-BE49-F238E27FC236}">
                    <a16:creationId xmlns:a16="http://schemas.microsoft.com/office/drawing/2014/main" id="{54608229-8DA7-4E8B-B88B-730D3B98499C}"/>
                  </a:ext>
                </a:extLst>
              </p:cNvPr>
              <p:cNvSpPr>
                <a:spLocks/>
              </p:cNvSpPr>
              <p:nvPr/>
            </p:nvSpPr>
            <p:spPr bwMode="auto">
              <a:xfrm>
                <a:off x="9120188" y="2605088"/>
                <a:ext cx="84138" cy="190500"/>
              </a:xfrm>
              <a:custGeom>
                <a:avLst/>
                <a:gdLst>
                  <a:gd name="T0" fmla="*/ 0 w 21"/>
                  <a:gd name="T1" fmla="*/ 44 h 48"/>
                  <a:gd name="T2" fmla="*/ 1 w 21"/>
                  <a:gd name="T3" fmla="*/ 47 h 48"/>
                  <a:gd name="T4" fmla="*/ 4 w 21"/>
                  <a:gd name="T5" fmla="*/ 48 h 48"/>
                  <a:gd name="T6" fmla="*/ 8 w 21"/>
                  <a:gd name="T7" fmla="*/ 48 h 48"/>
                  <a:gd name="T8" fmla="*/ 13 w 21"/>
                  <a:gd name="T9" fmla="*/ 48 h 48"/>
                  <a:gd name="T10" fmla="*/ 17 w 21"/>
                  <a:gd name="T11" fmla="*/ 48 h 48"/>
                  <a:gd name="T12" fmla="*/ 19 w 21"/>
                  <a:gd name="T13" fmla="*/ 48 h 48"/>
                  <a:gd name="T14" fmla="*/ 21 w 21"/>
                  <a:gd name="T15" fmla="*/ 48 h 48"/>
                  <a:gd name="T16" fmla="*/ 21 w 21"/>
                  <a:gd name="T17" fmla="*/ 47 h 48"/>
                  <a:gd name="T18" fmla="*/ 20 w 21"/>
                  <a:gd name="T19" fmla="*/ 43 h 48"/>
                  <a:gd name="T20" fmla="*/ 20 w 21"/>
                  <a:gd name="T21" fmla="*/ 37 h 48"/>
                  <a:gd name="T22" fmla="*/ 20 w 21"/>
                  <a:gd name="T23" fmla="*/ 26 h 48"/>
                  <a:gd name="T24" fmla="*/ 20 w 21"/>
                  <a:gd name="T25" fmla="*/ 21 h 48"/>
                  <a:gd name="T26" fmla="*/ 19 w 21"/>
                  <a:gd name="T27" fmla="*/ 15 h 48"/>
                  <a:gd name="T28" fmla="*/ 19 w 21"/>
                  <a:gd name="T29" fmla="*/ 4 h 48"/>
                  <a:gd name="T30" fmla="*/ 19 w 21"/>
                  <a:gd name="T31" fmla="*/ 4 h 48"/>
                  <a:gd name="T32" fmla="*/ 19 w 21"/>
                  <a:gd name="T33" fmla="*/ 2 h 48"/>
                  <a:gd name="T34" fmla="*/ 16 w 21"/>
                  <a:gd name="T35" fmla="*/ 1 h 48"/>
                  <a:gd name="T36" fmla="*/ 12 w 21"/>
                  <a:gd name="T37" fmla="*/ 0 h 48"/>
                  <a:gd name="T38" fmla="*/ 8 w 21"/>
                  <a:gd name="T39" fmla="*/ 0 h 48"/>
                  <a:gd name="T40" fmla="*/ 4 w 21"/>
                  <a:gd name="T41" fmla="*/ 0 h 48"/>
                  <a:gd name="T42" fmla="*/ 3 w 21"/>
                  <a:gd name="T43" fmla="*/ 3 h 48"/>
                  <a:gd name="T44" fmla="*/ 3 w 21"/>
                  <a:gd name="T45" fmla="*/ 17 h 48"/>
                  <a:gd name="T46" fmla="*/ 2 w 21"/>
                  <a:gd name="T47" fmla="*/ 24 h 48"/>
                  <a:gd name="T48" fmla="*/ 2 w 21"/>
                  <a:gd name="T49" fmla="*/ 30 h 48"/>
                  <a:gd name="T50" fmla="*/ 1 w 21"/>
                  <a:gd name="T51" fmla="*/ 37 h 48"/>
                  <a:gd name="T52" fmla="*/ 0 w 21"/>
                  <a:gd name="T53"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48">
                    <a:moveTo>
                      <a:pt x="0" y="44"/>
                    </a:moveTo>
                    <a:cubicBezTo>
                      <a:pt x="0" y="45"/>
                      <a:pt x="0" y="46"/>
                      <a:pt x="1" y="47"/>
                    </a:cubicBezTo>
                    <a:cubicBezTo>
                      <a:pt x="2" y="47"/>
                      <a:pt x="3" y="48"/>
                      <a:pt x="4" y="48"/>
                    </a:cubicBezTo>
                    <a:cubicBezTo>
                      <a:pt x="6" y="48"/>
                      <a:pt x="7" y="48"/>
                      <a:pt x="8" y="48"/>
                    </a:cubicBezTo>
                    <a:cubicBezTo>
                      <a:pt x="10" y="48"/>
                      <a:pt x="11" y="48"/>
                      <a:pt x="13" y="48"/>
                    </a:cubicBezTo>
                    <a:cubicBezTo>
                      <a:pt x="14" y="48"/>
                      <a:pt x="16" y="48"/>
                      <a:pt x="17" y="48"/>
                    </a:cubicBezTo>
                    <a:cubicBezTo>
                      <a:pt x="18" y="48"/>
                      <a:pt x="19" y="48"/>
                      <a:pt x="19" y="48"/>
                    </a:cubicBezTo>
                    <a:cubicBezTo>
                      <a:pt x="20" y="48"/>
                      <a:pt x="20" y="48"/>
                      <a:pt x="21" y="48"/>
                    </a:cubicBezTo>
                    <a:cubicBezTo>
                      <a:pt x="21" y="48"/>
                      <a:pt x="21" y="48"/>
                      <a:pt x="21" y="47"/>
                    </a:cubicBezTo>
                    <a:cubicBezTo>
                      <a:pt x="21" y="46"/>
                      <a:pt x="20" y="44"/>
                      <a:pt x="20" y="43"/>
                    </a:cubicBezTo>
                    <a:cubicBezTo>
                      <a:pt x="20" y="41"/>
                      <a:pt x="20" y="39"/>
                      <a:pt x="20" y="37"/>
                    </a:cubicBezTo>
                    <a:cubicBezTo>
                      <a:pt x="20" y="33"/>
                      <a:pt x="20" y="30"/>
                      <a:pt x="20" y="26"/>
                    </a:cubicBezTo>
                    <a:cubicBezTo>
                      <a:pt x="20" y="24"/>
                      <a:pt x="20" y="22"/>
                      <a:pt x="20" y="21"/>
                    </a:cubicBezTo>
                    <a:cubicBezTo>
                      <a:pt x="20" y="19"/>
                      <a:pt x="19" y="17"/>
                      <a:pt x="19" y="15"/>
                    </a:cubicBezTo>
                    <a:cubicBezTo>
                      <a:pt x="19" y="11"/>
                      <a:pt x="19" y="8"/>
                      <a:pt x="19" y="4"/>
                    </a:cubicBezTo>
                    <a:cubicBezTo>
                      <a:pt x="19" y="4"/>
                      <a:pt x="19" y="4"/>
                      <a:pt x="19" y="4"/>
                    </a:cubicBezTo>
                    <a:cubicBezTo>
                      <a:pt x="20" y="3"/>
                      <a:pt x="20" y="2"/>
                      <a:pt x="19" y="2"/>
                    </a:cubicBezTo>
                    <a:cubicBezTo>
                      <a:pt x="18" y="2"/>
                      <a:pt x="17" y="2"/>
                      <a:pt x="16" y="1"/>
                    </a:cubicBezTo>
                    <a:cubicBezTo>
                      <a:pt x="14" y="1"/>
                      <a:pt x="13" y="0"/>
                      <a:pt x="12" y="0"/>
                    </a:cubicBezTo>
                    <a:cubicBezTo>
                      <a:pt x="10" y="0"/>
                      <a:pt x="9" y="0"/>
                      <a:pt x="8" y="0"/>
                    </a:cubicBezTo>
                    <a:cubicBezTo>
                      <a:pt x="7" y="0"/>
                      <a:pt x="5" y="0"/>
                      <a:pt x="4" y="0"/>
                    </a:cubicBezTo>
                    <a:cubicBezTo>
                      <a:pt x="3" y="1"/>
                      <a:pt x="3" y="1"/>
                      <a:pt x="3" y="3"/>
                    </a:cubicBezTo>
                    <a:cubicBezTo>
                      <a:pt x="3" y="7"/>
                      <a:pt x="3" y="12"/>
                      <a:pt x="3" y="17"/>
                    </a:cubicBezTo>
                    <a:cubicBezTo>
                      <a:pt x="3" y="19"/>
                      <a:pt x="2" y="22"/>
                      <a:pt x="2" y="24"/>
                    </a:cubicBezTo>
                    <a:cubicBezTo>
                      <a:pt x="2" y="26"/>
                      <a:pt x="2" y="28"/>
                      <a:pt x="2" y="30"/>
                    </a:cubicBezTo>
                    <a:cubicBezTo>
                      <a:pt x="2" y="33"/>
                      <a:pt x="2" y="35"/>
                      <a:pt x="1" y="37"/>
                    </a:cubicBezTo>
                    <a:cubicBezTo>
                      <a:pt x="1" y="40"/>
                      <a:pt x="1" y="42"/>
                      <a:pt x="0" y="4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32" name="Freeform 371">
                <a:extLst>
                  <a:ext uri="{FF2B5EF4-FFF2-40B4-BE49-F238E27FC236}">
                    <a16:creationId xmlns:a16="http://schemas.microsoft.com/office/drawing/2014/main" id="{1F0D1919-D54E-43D6-919B-49735EB14509}"/>
                  </a:ext>
                </a:extLst>
              </p:cNvPr>
              <p:cNvSpPr>
                <a:spLocks/>
              </p:cNvSpPr>
              <p:nvPr/>
            </p:nvSpPr>
            <p:spPr bwMode="auto">
              <a:xfrm>
                <a:off x="9120188" y="2605088"/>
                <a:ext cx="84138" cy="190500"/>
              </a:xfrm>
              <a:custGeom>
                <a:avLst/>
                <a:gdLst>
                  <a:gd name="T0" fmla="*/ 0 w 21"/>
                  <a:gd name="T1" fmla="*/ 44 h 48"/>
                  <a:gd name="T2" fmla="*/ 1 w 21"/>
                  <a:gd name="T3" fmla="*/ 47 h 48"/>
                  <a:gd name="T4" fmla="*/ 4 w 21"/>
                  <a:gd name="T5" fmla="*/ 48 h 48"/>
                  <a:gd name="T6" fmla="*/ 8 w 21"/>
                  <a:gd name="T7" fmla="*/ 48 h 48"/>
                  <a:gd name="T8" fmla="*/ 13 w 21"/>
                  <a:gd name="T9" fmla="*/ 48 h 48"/>
                  <a:gd name="T10" fmla="*/ 17 w 21"/>
                  <a:gd name="T11" fmla="*/ 48 h 48"/>
                  <a:gd name="T12" fmla="*/ 19 w 21"/>
                  <a:gd name="T13" fmla="*/ 48 h 48"/>
                  <a:gd name="T14" fmla="*/ 21 w 21"/>
                  <a:gd name="T15" fmla="*/ 48 h 48"/>
                  <a:gd name="T16" fmla="*/ 21 w 21"/>
                  <a:gd name="T17" fmla="*/ 47 h 48"/>
                  <a:gd name="T18" fmla="*/ 20 w 21"/>
                  <a:gd name="T19" fmla="*/ 43 h 48"/>
                  <a:gd name="T20" fmla="*/ 20 w 21"/>
                  <a:gd name="T21" fmla="*/ 37 h 48"/>
                  <a:gd name="T22" fmla="*/ 20 w 21"/>
                  <a:gd name="T23" fmla="*/ 26 h 48"/>
                  <a:gd name="T24" fmla="*/ 20 w 21"/>
                  <a:gd name="T25" fmla="*/ 21 h 48"/>
                  <a:gd name="T26" fmla="*/ 19 w 21"/>
                  <a:gd name="T27" fmla="*/ 15 h 48"/>
                  <a:gd name="T28" fmla="*/ 19 w 21"/>
                  <a:gd name="T29" fmla="*/ 4 h 48"/>
                  <a:gd name="T30" fmla="*/ 19 w 21"/>
                  <a:gd name="T31" fmla="*/ 4 h 48"/>
                  <a:gd name="T32" fmla="*/ 19 w 21"/>
                  <a:gd name="T33" fmla="*/ 2 h 48"/>
                  <a:gd name="T34" fmla="*/ 16 w 21"/>
                  <a:gd name="T35" fmla="*/ 1 h 48"/>
                  <a:gd name="T36" fmla="*/ 12 w 21"/>
                  <a:gd name="T37" fmla="*/ 0 h 48"/>
                  <a:gd name="T38" fmla="*/ 8 w 21"/>
                  <a:gd name="T39" fmla="*/ 0 h 48"/>
                  <a:gd name="T40" fmla="*/ 4 w 21"/>
                  <a:gd name="T41" fmla="*/ 0 h 48"/>
                  <a:gd name="T42" fmla="*/ 3 w 21"/>
                  <a:gd name="T43" fmla="*/ 3 h 48"/>
                  <a:gd name="T44" fmla="*/ 3 w 21"/>
                  <a:gd name="T45" fmla="*/ 17 h 48"/>
                  <a:gd name="T46" fmla="*/ 2 w 21"/>
                  <a:gd name="T47" fmla="*/ 24 h 48"/>
                  <a:gd name="T48" fmla="*/ 2 w 21"/>
                  <a:gd name="T49" fmla="*/ 30 h 48"/>
                  <a:gd name="T50" fmla="*/ 1 w 21"/>
                  <a:gd name="T51" fmla="*/ 37 h 48"/>
                  <a:gd name="T52" fmla="*/ 0 w 21"/>
                  <a:gd name="T53"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48">
                    <a:moveTo>
                      <a:pt x="0" y="44"/>
                    </a:moveTo>
                    <a:cubicBezTo>
                      <a:pt x="0" y="45"/>
                      <a:pt x="0" y="46"/>
                      <a:pt x="1" y="47"/>
                    </a:cubicBezTo>
                    <a:cubicBezTo>
                      <a:pt x="2" y="47"/>
                      <a:pt x="3" y="48"/>
                      <a:pt x="4" y="48"/>
                    </a:cubicBezTo>
                    <a:cubicBezTo>
                      <a:pt x="6" y="48"/>
                      <a:pt x="7" y="48"/>
                      <a:pt x="8" y="48"/>
                    </a:cubicBezTo>
                    <a:cubicBezTo>
                      <a:pt x="10" y="48"/>
                      <a:pt x="11" y="48"/>
                      <a:pt x="13" y="48"/>
                    </a:cubicBezTo>
                    <a:cubicBezTo>
                      <a:pt x="14" y="48"/>
                      <a:pt x="16" y="48"/>
                      <a:pt x="17" y="48"/>
                    </a:cubicBezTo>
                    <a:cubicBezTo>
                      <a:pt x="18" y="48"/>
                      <a:pt x="19" y="48"/>
                      <a:pt x="19" y="48"/>
                    </a:cubicBezTo>
                    <a:cubicBezTo>
                      <a:pt x="20" y="48"/>
                      <a:pt x="20" y="48"/>
                      <a:pt x="21" y="48"/>
                    </a:cubicBezTo>
                    <a:cubicBezTo>
                      <a:pt x="21" y="48"/>
                      <a:pt x="21" y="48"/>
                      <a:pt x="21" y="47"/>
                    </a:cubicBezTo>
                    <a:cubicBezTo>
                      <a:pt x="21" y="46"/>
                      <a:pt x="20" y="44"/>
                      <a:pt x="20" y="43"/>
                    </a:cubicBezTo>
                    <a:cubicBezTo>
                      <a:pt x="20" y="41"/>
                      <a:pt x="20" y="39"/>
                      <a:pt x="20" y="37"/>
                    </a:cubicBezTo>
                    <a:cubicBezTo>
                      <a:pt x="20" y="33"/>
                      <a:pt x="20" y="30"/>
                      <a:pt x="20" y="26"/>
                    </a:cubicBezTo>
                    <a:cubicBezTo>
                      <a:pt x="20" y="24"/>
                      <a:pt x="20" y="22"/>
                      <a:pt x="20" y="21"/>
                    </a:cubicBezTo>
                    <a:cubicBezTo>
                      <a:pt x="20" y="19"/>
                      <a:pt x="19" y="17"/>
                      <a:pt x="19" y="15"/>
                    </a:cubicBezTo>
                    <a:cubicBezTo>
                      <a:pt x="19" y="11"/>
                      <a:pt x="19" y="8"/>
                      <a:pt x="19" y="4"/>
                    </a:cubicBezTo>
                    <a:cubicBezTo>
                      <a:pt x="19" y="4"/>
                      <a:pt x="19" y="4"/>
                      <a:pt x="19" y="4"/>
                    </a:cubicBezTo>
                    <a:cubicBezTo>
                      <a:pt x="20" y="3"/>
                      <a:pt x="20" y="2"/>
                      <a:pt x="19" y="2"/>
                    </a:cubicBezTo>
                    <a:cubicBezTo>
                      <a:pt x="18" y="2"/>
                      <a:pt x="17" y="2"/>
                      <a:pt x="16" y="1"/>
                    </a:cubicBezTo>
                    <a:cubicBezTo>
                      <a:pt x="14" y="1"/>
                      <a:pt x="13" y="0"/>
                      <a:pt x="12" y="0"/>
                    </a:cubicBezTo>
                    <a:cubicBezTo>
                      <a:pt x="10" y="0"/>
                      <a:pt x="9" y="0"/>
                      <a:pt x="8" y="0"/>
                    </a:cubicBezTo>
                    <a:cubicBezTo>
                      <a:pt x="7" y="0"/>
                      <a:pt x="5" y="0"/>
                      <a:pt x="4" y="0"/>
                    </a:cubicBezTo>
                    <a:cubicBezTo>
                      <a:pt x="3" y="1"/>
                      <a:pt x="3" y="1"/>
                      <a:pt x="3" y="3"/>
                    </a:cubicBezTo>
                    <a:cubicBezTo>
                      <a:pt x="3" y="7"/>
                      <a:pt x="3" y="12"/>
                      <a:pt x="3" y="17"/>
                    </a:cubicBezTo>
                    <a:cubicBezTo>
                      <a:pt x="3" y="19"/>
                      <a:pt x="2" y="22"/>
                      <a:pt x="2" y="24"/>
                    </a:cubicBezTo>
                    <a:cubicBezTo>
                      <a:pt x="2" y="26"/>
                      <a:pt x="2" y="28"/>
                      <a:pt x="2" y="30"/>
                    </a:cubicBezTo>
                    <a:cubicBezTo>
                      <a:pt x="2" y="33"/>
                      <a:pt x="2" y="35"/>
                      <a:pt x="1" y="37"/>
                    </a:cubicBezTo>
                    <a:cubicBezTo>
                      <a:pt x="1" y="40"/>
                      <a:pt x="1" y="42"/>
                      <a:pt x="0" y="4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33" name="Freeform 372">
                <a:extLst>
                  <a:ext uri="{FF2B5EF4-FFF2-40B4-BE49-F238E27FC236}">
                    <a16:creationId xmlns:a16="http://schemas.microsoft.com/office/drawing/2014/main" id="{15947FB8-9430-4304-854E-4B9A47AAB413}"/>
                  </a:ext>
                </a:extLst>
              </p:cNvPr>
              <p:cNvSpPr>
                <a:spLocks/>
              </p:cNvSpPr>
              <p:nvPr/>
            </p:nvSpPr>
            <p:spPr bwMode="auto">
              <a:xfrm>
                <a:off x="8905876" y="2152650"/>
                <a:ext cx="501650" cy="500063"/>
              </a:xfrm>
              <a:custGeom>
                <a:avLst/>
                <a:gdLst>
                  <a:gd name="T0" fmla="*/ 1 w 126"/>
                  <a:gd name="T1" fmla="*/ 88 h 126"/>
                  <a:gd name="T2" fmla="*/ 1 w 126"/>
                  <a:gd name="T3" fmla="*/ 95 h 126"/>
                  <a:gd name="T4" fmla="*/ 11 w 126"/>
                  <a:gd name="T5" fmla="*/ 108 h 126"/>
                  <a:gd name="T6" fmla="*/ 18 w 126"/>
                  <a:gd name="T7" fmla="*/ 115 h 126"/>
                  <a:gd name="T8" fmla="*/ 23 w 126"/>
                  <a:gd name="T9" fmla="*/ 120 h 126"/>
                  <a:gd name="T10" fmla="*/ 30 w 126"/>
                  <a:gd name="T11" fmla="*/ 123 h 126"/>
                  <a:gd name="T12" fmla="*/ 38 w 126"/>
                  <a:gd name="T13" fmla="*/ 124 h 126"/>
                  <a:gd name="T14" fmla="*/ 44 w 126"/>
                  <a:gd name="T15" fmla="*/ 123 h 126"/>
                  <a:gd name="T16" fmla="*/ 48 w 126"/>
                  <a:gd name="T17" fmla="*/ 123 h 126"/>
                  <a:gd name="T18" fmla="*/ 57 w 126"/>
                  <a:gd name="T19" fmla="*/ 123 h 126"/>
                  <a:gd name="T20" fmla="*/ 76 w 126"/>
                  <a:gd name="T21" fmla="*/ 125 h 126"/>
                  <a:gd name="T22" fmla="*/ 80 w 126"/>
                  <a:gd name="T23" fmla="*/ 124 h 126"/>
                  <a:gd name="T24" fmla="*/ 84 w 126"/>
                  <a:gd name="T25" fmla="*/ 121 h 126"/>
                  <a:gd name="T26" fmla="*/ 93 w 126"/>
                  <a:gd name="T27" fmla="*/ 119 h 126"/>
                  <a:gd name="T28" fmla="*/ 103 w 126"/>
                  <a:gd name="T29" fmla="*/ 119 h 126"/>
                  <a:gd name="T30" fmla="*/ 112 w 126"/>
                  <a:gd name="T31" fmla="*/ 119 h 126"/>
                  <a:gd name="T32" fmla="*/ 121 w 126"/>
                  <a:gd name="T33" fmla="*/ 116 h 126"/>
                  <a:gd name="T34" fmla="*/ 125 w 126"/>
                  <a:gd name="T35" fmla="*/ 111 h 126"/>
                  <a:gd name="T36" fmla="*/ 126 w 126"/>
                  <a:gd name="T37" fmla="*/ 102 h 126"/>
                  <a:gd name="T38" fmla="*/ 124 w 126"/>
                  <a:gd name="T39" fmla="*/ 94 h 126"/>
                  <a:gd name="T40" fmla="*/ 121 w 126"/>
                  <a:gd name="T41" fmla="*/ 85 h 126"/>
                  <a:gd name="T42" fmla="*/ 123 w 126"/>
                  <a:gd name="T43" fmla="*/ 77 h 126"/>
                  <a:gd name="T44" fmla="*/ 125 w 126"/>
                  <a:gd name="T45" fmla="*/ 73 h 126"/>
                  <a:gd name="T46" fmla="*/ 125 w 126"/>
                  <a:gd name="T47" fmla="*/ 68 h 126"/>
                  <a:gd name="T48" fmla="*/ 124 w 126"/>
                  <a:gd name="T49" fmla="*/ 64 h 126"/>
                  <a:gd name="T50" fmla="*/ 125 w 126"/>
                  <a:gd name="T51" fmla="*/ 60 h 126"/>
                  <a:gd name="T52" fmla="*/ 121 w 126"/>
                  <a:gd name="T53" fmla="*/ 51 h 126"/>
                  <a:gd name="T54" fmla="*/ 115 w 126"/>
                  <a:gd name="T55" fmla="*/ 46 h 126"/>
                  <a:gd name="T56" fmla="*/ 112 w 126"/>
                  <a:gd name="T57" fmla="*/ 42 h 126"/>
                  <a:gd name="T58" fmla="*/ 110 w 126"/>
                  <a:gd name="T59" fmla="*/ 37 h 126"/>
                  <a:gd name="T60" fmla="*/ 108 w 126"/>
                  <a:gd name="T61" fmla="*/ 34 h 126"/>
                  <a:gd name="T62" fmla="*/ 107 w 126"/>
                  <a:gd name="T63" fmla="*/ 31 h 126"/>
                  <a:gd name="T64" fmla="*/ 106 w 126"/>
                  <a:gd name="T65" fmla="*/ 26 h 126"/>
                  <a:gd name="T66" fmla="*/ 104 w 126"/>
                  <a:gd name="T67" fmla="*/ 23 h 126"/>
                  <a:gd name="T68" fmla="*/ 99 w 126"/>
                  <a:gd name="T69" fmla="*/ 17 h 126"/>
                  <a:gd name="T70" fmla="*/ 96 w 126"/>
                  <a:gd name="T71" fmla="*/ 14 h 126"/>
                  <a:gd name="T72" fmla="*/ 93 w 126"/>
                  <a:gd name="T73" fmla="*/ 11 h 126"/>
                  <a:gd name="T74" fmla="*/ 90 w 126"/>
                  <a:gd name="T75" fmla="*/ 8 h 126"/>
                  <a:gd name="T76" fmla="*/ 88 w 126"/>
                  <a:gd name="T77" fmla="*/ 5 h 126"/>
                  <a:gd name="T78" fmla="*/ 80 w 126"/>
                  <a:gd name="T79" fmla="*/ 2 h 126"/>
                  <a:gd name="T80" fmla="*/ 75 w 126"/>
                  <a:gd name="T81" fmla="*/ 1 h 126"/>
                  <a:gd name="T82" fmla="*/ 65 w 126"/>
                  <a:gd name="T83" fmla="*/ 2 h 126"/>
                  <a:gd name="T84" fmla="*/ 59 w 126"/>
                  <a:gd name="T85" fmla="*/ 6 h 126"/>
                  <a:gd name="T86" fmla="*/ 51 w 126"/>
                  <a:gd name="T87" fmla="*/ 11 h 126"/>
                  <a:gd name="T88" fmla="*/ 44 w 126"/>
                  <a:gd name="T89" fmla="*/ 14 h 126"/>
                  <a:gd name="T90" fmla="*/ 33 w 126"/>
                  <a:gd name="T91" fmla="*/ 25 h 126"/>
                  <a:gd name="T92" fmla="*/ 20 w 126"/>
                  <a:gd name="T93" fmla="*/ 37 h 126"/>
                  <a:gd name="T94" fmla="*/ 8 w 126"/>
                  <a:gd name="T95" fmla="*/ 46 h 126"/>
                  <a:gd name="T96" fmla="*/ 5 w 126"/>
                  <a:gd name="T97" fmla="*/ 54 h 126"/>
                  <a:gd name="T98" fmla="*/ 2 w 126"/>
                  <a:gd name="T99" fmla="*/ 62 h 126"/>
                  <a:gd name="T100" fmla="*/ 2 w 126"/>
                  <a:gd name="T101" fmla="*/ 79 h 126"/>
                  <a:gd name="T102" fmla="*/ 1 w 126"/>
                  <a:gd name="T103" fmla="*/ 8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6" h="126">
                    <a:moveTo>
                      <a:pt x="1" y="88"/>
                    </a:moveTo>
                    <a:cubicBezTo>
                      <a:pt x="0" y="90"/>
                      <a:pt x="0" y="93"/>
                      <a:pt x="1" y="95"/>
                    </a:cubicBezTo>
                    <a:cubicBezTo>
                      <a:pt x="3" y="101"/>
                      <a:pt x="7" y="105"/>
                      <a:pt x="11" y="108"/>
                    </a:cubicBezTo>
                    <a:cubicBezTo>
                      <a:pt x="14" y="110"/>
                      <a:pt x="17" y="113"/>
                      <a:pt x="18" y="115"/>
                    </a:cubicBezTo>
                    <a:cubicBezTo>
                      <a:pt x="20" y="117"/>
                      <a:pt x="21" y="119"/>
                      <a:pt x="23" y="120"/>
                    </a:cubicBezTo>
                    <a:cubicBezTo>
                      <a:pt x="26" y="121"/>
                      <a:pt x="28" y="123"/>
                      <a:pt x="30" y="123"/>
                    </a:cubicBezTo>
                    <a:cubicBezTo>
                      <a:pt x="33" y="123"/>
                      <a:pt x="36" y="124"/>
                      <a:pt x="38" y="124"/>
                    </a:cubicBezTo>
                    <a:cubicBezTo>
                      <a:pt x="40" y="123"/>
                      <a:pt x="42" y="123"/>
                      <a:pt x="44" y="123"/>
                    </a:cubicBezTo>
                    <a:cubicBezTo>
                      <a:pt x="45" y="123"/>
                      <a:pt x="46" y="123"/>
                      <a:pt x="48" y="123"/>
                    </a:cubicBezTo>
                    <a:cubicBezTo>
                      <a:pt x="57" y="123"/>
                      <a:pt x="57" y="123"/>
                      <a:pt x="57" y="123"/>
                    </a:cubicBezTo>
                    <a:cubicBezTo>
                      <a:pt x="63" y="123"/>
                      <a:pt x="70" y="126"/>
                      <a:pt x="76" y="125"/>
                    </a:cubicBezTo>
                    <a:cubicBezTo>
                      <a:pt x="78" y="125"/>
                      <a:pt x="79" y="124"/>
                      <a:pt x="80" y="124"/>
                    </a:cubicBezTo>
                    <a:cubicBezTo>
                      <a:pt x="82" y="123"/>
                      <a:pt x="83" y="122"/>
                      <a:pt x="84" y="121"/>
                    </a:cubicBezTo>
                    <a:cubicBezTo>
                      <a:pt x="87" y="120"/>
                      <a:pt x="90" y="119"/>
                      <a:pt x="93" y="119"/>
                    </a:cubicBezTo>
                    <a:cubicBezTo>
                      <a:pt x="97" y="119"/>
                      <a:pt x="100" y="119"/>
                      <a:pt x="103" y="119"/>
                    </a:cubicBezTo>
                    <a:cubicBezTo>
                      <a:pt x="106" y="119"/>
                      <a:pt x="109" y="120"/>
                      <a:pt x="112" y="119"/>
                    </a:cubicBezTo>
                    <a:cubicBezTo>
                      <a:pt x="115" y="118"/>
                      <a:pt x="118" y="117"/>
                      <a:pt x="121" y="116"/>
                    </a:cubicBezTo>
                    <a:cubicBezTo>
                      <a:pt x="123" y="115"/>
                      <a:pt x="124" y="113"/>
                      <a:pt x="125" y="111"/>
                    </a:cubicBezTo>
                    <a:cubicBezTo>
                      <a:pt x="126" y="108"/>
                      <a:pt x="126" y="105"/>
                      <a:pt x="126" y="102"/>
                    </a:cubicBezTo>
                    <a:cubicBezTo>
                      <a:pt x="126" y="99"/>
                      <a:pt x="125" y="97"/>
                      <a:pt x="124" y="94"/>
                    </a:cubicBezTo>
                    <a:cubicBezTo>
                      <a:pt x="123" y="91"/>
                      <a:pt x="121" y="89"/>
                      <a:pt x="121" y="85"/>
                    </a:cubicBezTo>
                    <a:cubicBezTo>
                      <a:pt x="121" y="82"/>
                      <a:pt x="122" y="79"/>
                      <a:pt x="123" y="77"/>
                    </a:cubicBezTo>
                    <a:cubicBezTo>
                      <a:pt x="124" y="75"/>
                      <a:pt x="124" y="74"/>
                      <a:pt x="125" y="73"/>
                    </a:cubicBezTo>
                    <a:cubicBezTo>
                      <a:pt x="125" y="71"/>
                      <a:pt x="125" y="70"/>
                      <a:pt x="125" y="68"/>
                    </a:cubicBezTo>
                    <a:cubicBezTo>
                      <a:pt x="124" y="67"/>
                      <a:pt x="124" y="65"/>
                      <a:pt x="124" y="64"/>
                    </a:cubicBezTo>
                    <a:cubicBezTo>
                      <a:pt x="124" y="63"/>
                      <a:pt x="125" y="61"/>
                      <a:pt x="125" y="60"/>
                    </a:cubicBezTo>
                    <a:cubicBezTo>
                      <a:pt x="124" y="57"/>
                      <a:pt x="123" y="54"/>
                      <a:pt x="121" y="51"/>
                    </a:cubicBezTo>
                    <a:cubicBezTo>
                      <a:pt x="120" y="49"/>
                      <a:pt x="118" y="47"/>
                      <a:pt x="115" y="46"/>
                    </a:cubicBezTo>
                    <a:cubicBezTo>
                      <a:pt x="114" y="45"/>
                      <a:pt x="113" y="44"/>
                      <a:pt x="112" y="42"/>
                    </a:cubicBezTo>
                    <a:cubicBezTo>
                      <a:pt x="110" y="41"/>
                      <a:pt x="111" y="39"/>
                      <a:pt x="110" y="37"/>
                    </a:cubicBezTo>
                    <a:cubicBezTo>
                      <a:pt x="110" y="36"/>
                      <a:pt x="109" y="35"/>
                      <a:pt x="108" y="34"/>
                    </a:cubicBezTo>
                    <a:cubicBezTo>
                      <a:pt x="108" y="33"/>
                      <a:pt x="107" y="32"/>
                      <a:pt x="107" y="31"/>
                    </a:cubicBezTo>
                    <a:cubicBezTo>
                      <a:pt x="106" y="29"/>
                      <a:pt x="107" y="28"/>
                      <a:pt x="106" y="26"/>
                    </a:cubicBezTo>
                    <a:cubicBezTo>
                      <a:pt x="106" y="25"/>
                      <a:pt x="105" y="24"/>
                      <a:pt x="104" y="23"/>
                    </a:cubicBezTo>
                    <a:cubicBezTo>
                      <a:pt x="103" y="21"/>
                      <a:pt x="102" y="19"/>
                      <a:pt x="99" y="17"/>
                    </a:cubicBezTo>
                    <a:cubicBezTo>
                      <a:pt x="98" y="16"/>
                      <a:pt x="97" y="15"/>
                      <a:pt x="96" y="14"/>
                    </a:cubicBezTo>
                    <a:cubicBezTo>
                      <a:pt x="95" y="13"/>
                      <a:pt x="94" y="12"/>
                      <a:pt x="93" y="11"/>
                    </a:cubicBezTo>
                    <a:cubicBezTo>
                      <a:pt x="92" y="10"/>
                      <a:pt x="91" y="9"/>
                      <a:pt x="90" y="8"/>
                    </a:cubicBezTo>
                    <a:cubicBezTo>
                      <a:pt x="90" y="7"/>
                      <a:pt x="89" y="5"/>
                      <a:pt x="88" y="5"/>
                    </a:cubicBezTo>
                    <a:cubicBezTo>
                      <a:pt x="85" y="3"/>
                      <a:pt x="83" y="3"/>
                      <a:pt x="80" y="2"/>
                    </a:cubicBezTo>
                    <a:cubicBezTo>
                      <a:pt x="78" y="2"/>
                      <a:pt x="77" y="1"/>
                      <a:pt x="75" y="1"/>
                    </a:cubicBezTo>
                    <a:cubicBezTo>
                      <a:pt x="75" y="0"/>
                      <a:pt x="67" y="0"/>
                      <a:pt x="65" y="2"/>
                    </a:cubicBezTo>
                    <a:cubicBezTo>
                      <a:pt x="63" y="3"/>
                      <a:pt x="61" y="4"/>
                      <a:pt x="59" y="6"/>
                    </a:cubicBezTo>
                    <a:cubicBezTo>
                      <a:pt x="57" y="8"/>
                      <a:pt x="54" y="9"/>
                      <a:pt x="51" y="11"/>
                    </a:cubicBezTo>
                    <a:cubicBezTo>
                      <a:pt x="49" y="12"/>
                      <a:pt x="46" y="13"/>
                      <a:pt x="44" y="14"/>
                    </a:cubicBezTo>
                    <a:cubicBezTo>
                      <a:pt x="40" y="17"/>
                      <a:pt x="36" y="21"/>
                      <a:pt x="33" y="25"/>
                    </a:cubicBezTo>
                    <a:cubicBezTo>
                      <a:pt x="30" y="30"/>
                      <a:pt x="25" y="34"/>
                      <a:pt x="20" y="37"/>
                    </a:cubicBezTo>
                    <a:cubicBezTo>
                      <a:pt x="16" y="40"/>
                      <a:pt x="11" y="42"/>
                      <a:pt x="8" y="46"/>
                    </a:cubicBezTo>
                    <a:cubicBezTo>
                      <a:pt x="7" y="49"/>
                      <a:pt x="6" y="51"/>
                      <a:pt x="5" y="54"/>
                    </a:cubicBezTo>
                    <a:cubicBezTo>
                      <a:pt x="4" y="57"/>
                      <a:pt x="3" y="59"/>
                      <a:pt x="2" y="62"/>
                    </a:cubicBezTo>
                    <a:cubicBezTo>
                      <a:pt x="1" y="67"/>
                      <a:pt x="1" y="73"/>
                      <a:pt x="2" y="79"/>
                    </a:cubicBezTo>
                    <a:cubicBezTo>
                      <a:pt x="2" y="82"/>
                      <a:pt x="2" y="85"/>
                      <a:pt x="1" y="88"/>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34" name="Freeform 373">
                <a:extLst>
                  <a:ext uri="{FF2B5EF4-FFF2-40B4-BE49-F238E27FC236}">
                    <a16:creationId xmlns:a16="http://schemas.microsoft.com/office/drawing/2014/main" id="{83BB7233-6307-433F-A783-7C34B7C3DD54}"/>
                  </a:ext>
                </a:extLst>
              </p:cNvPr>
              <p:cNvSpPr>
                <a:spLocks/>
              </p:cNvSpPr>
              <p:nvPr/>
            </p:nvSpPr>
            <p:spPr bwMode="auto">
              <a:xfrm>
                <a:off x="8905876" y="2152650"/>
                <a:ext cx="501650" cy="500063"/>
              </a:xfrm>
              <a:custGeom>
                <a:avLst/>
                <a:gdLst>
                  <a:gd name="T0" fmla="*/ 1 w 126"/>
                  <a:gd name="T1" fmla="*/ 88 h 126"/>
                  <a:gd name="T2" fmla="*/ 1 w 126"/>
                  <a:gd name="T3" fmla="*/ 95 h 126"/>
                  <a:gd name="T4" fmla="*/ 11 w 126"/>
                  <a:gd name="T5" fmla="*/ 108 h 126"/>
                  <a:gd name="T6" fmla="*/ 18 w 126"/>
                  <a:gd name="T7" fmla="*/ 115 h 126"/>
                  <a:gd name="T8" fmla="*/ 23 w 126"/>
                  <a:gd name="T9" fmla="*/ 120 h 126"/>
                  <a:gd name="T10" fmla="*/ 30 w 126"/>
                  <a:gd name="T11" fmla="*/ 123 h 126"/>
                  <a:gd name="T12" fmla="*/ 38 w 126"/>
                  <a:gd name="T13" fmla="*/ 124 h 126"/>
                  <a:gd name="T14" fmla="*/ 44 w 126"/>
                  <a:gd name="T15" fmla="*/ 123 h 126"/>
                  <a:gd name="T16" fmla="*/ 48 w 126"/>
                  <a:gd name="T17" fmla="*/ 123 h 126"/>
                  <a:gd name="T18" fmla="*/ 57 w 126"/>
                  <a:gd name="T19" fmla="*/ 123 h 126"/>
                  <a:gd name="T20" fmla="*/ 76 w 126"/>
                  <a:gd name="T21" fmla="*/ 125 h 126"/>
                  <a:gd name="T22" fmla="*/ 80 w 126"/>
                  <a:gd name="T23" fmla="*/ 124 h 126"/>
                  <a:gd name="T24" fmla="*/ 84 w 126"/>
                  <a:gd name="T25" fmla="*/ 121 h 126"/>
                  <a:gd name="T26" fmla="*/ 93 w 126"/>
                  <a:gd name="T27" fmla="*/ 119 h 126"/>
                  <a:gd name="T28" fmla="*/ 103 w 126"/>
                  <a:gd name="T29" fmla="*/ 119 h 126"/>
                  <a:gd name="T30" fmla="*/ 112 w 126"/>
                  <a:gd name="T31" fmla="*/ 119 h 126"/>
                  <a:gd name="T32" fmla="*/ 121 w 126"/>
                  <a:gd name="T33" fmla="*/ 116 h 126"/>
                  <a:gd name="T34" fmla="*/ 125 w 126"/>
                  <a:gd name="T35" fmla="*/ 111 h 126"/>
                  <a:gd name="T36" fmla="*/ 126 w 126"/>
                  <a:gd name="T37" fmla="*/ 102 h 126"/>
                  <a:gd name="T38" fmla="*/ 124 w 126"/>
                  <a:gd name="T39" fmla="*/ 94 h 126"/>
                  <a:gd name="T40" fmla="*/ 121 w 126"/>
                  <a:gd name="T41" fmla="*/ 85 h 126"/>
                  <a:gd name="T42" fmla="*/ 123 w 126"/>
                  <a:gd name="T43" fmla="*/ 77 h 126"/>
                  <a:gd name="T44" fmla="*/ 125 w 126"/>
                  <a:gd name="T45" fmla="*/ 73 h 126"/>
                  <a:gd name="T46" fmla="*/ 125 w 126"/>
                  <a:gd name="T47" fmla="*/ 68 h 126"/>
                  <a:gd name="T48" fmla="*/ 124 w 126"/>
                  <a:gd name="T49" fmla="*/ 64 h 126"/>
                  <a:gd name="T50" fmla="*/ 125 w 126"/>
                  <a:gd name="T51" fmla="*/ 60 h 126"/>
                  <a:gd name="T52" fmla="*/ 121 w 126"/>
                  <a:gd name="T53" fmla="*/ 51 h 126"/>
                  <a:gd name="T54" fmla="*/ 115 w 126"/>
                  <a:gd name="T55" fmla="*/ 46 h 126"/>
                  <a:gd name="T56" fmla="*/ 112 w 126"/>
                  <a:gd name="T57" fmla="*/ 42 h 126"/>
                  <a:gd name="T58" fmla="*/ 110 w 126"/>
                  <a:gd name="T59" fmla="*/ 37 h 126"/>
                  <a:gd name="T60" fmla="*/ 108 w 126"/>
                  <a:gd name="T61" fmla="*/ 34 h 126"/>
                  <a:gd name="T62" fmla="*/ 107 w 126"/>
                  <a:gd name="T63" fmla="*/ 31 h 126"/>
                  <a:gd name="T64" fmla="*/ 106 w 126"/>
                  <a:gd name="T65" fmla="*/ 26 h 126"/>
                  <a:gd name="T66" fmla="*/ 104 w 126"/>
                  <a:gd name="T67" fmla="*/ 23 h 126"/>
                  <a:gd name="T68" fmla="*/ 99 w 126"/>
                  <a:gd name="T69" fmla="*/ 17 h 126"/>
                  <a:gd name="T70" fmla="*/ 96 w 126"/>
                  <a:gd name="T71" fmla="*/ 14 h 126"/>
                  <a:gd name="T72" fmla="*/ 93 w 126"/>
                  <a:gd name="T73" fmla="*/ 11 h 126"/>
                  <a:gd name="T74" fmla="*/ 90 w 126"/>
                  <a:gd name="T75" fmla="*/ 8 h 126"/>
                  <a:gd name="T76" fmla="*/ 88 w 126"/>
                  <a:gd name="T77" fmla="*/ 5 h 126"/>
                  <a:gd name="T78" fmla="*/ 80 w 126"/>
                  <a:gd name="T79" fmla="*/ 2 h 126"/>
                  <a:gd name="T80" fmla="*/ 75 w 126"/>
                  <a:gd name="T81" fmla="*/ 1 h 126"/>
                  <a:gd name="T82" fmla="*/ 65 w 126"/>
                  <a:gd name="T83" fmla="*/ 2 h 126"/>
                  <a:gd name="T84" fmla="*/ 59 w 126"/>
                  <a:gd name="T85" fmla="*/ 6 h 126"/>
                  <a:gd name="T86" fmla="*/ 51 w 126"/>
                  <a:gd name="T87" fmla="*/ 11 h 126"/>
                  <a:gd name="T88" fmla="*/ 44 w 126"/>
                  <a:gd name="T89" fmla="*/ 14 h 126"/>
                  <a:gd name="T90" fmla="*/ 33 w 126"/>
                  <a:gd name="T91" fmla="*/ 25 h 126"/>
                  <a:gd name="T92" fmla="*/ 20 w 126"/>
                  <a:gd name="T93" fmla="*/ 37 h 126"/>
                  <a:gd name="T94" fmla="*/ 8 w 126"/>
                  <a:gd name="T95" fmla="*/ 46 h 126"/>
                  <a:gd name="T96" fmla="*/ 5 w 126"/>
                  <a:gd name="T97" fmla="*/ 54 h 126"/>
                  <a:gd name="T98" fmla="*/ 2 w 126"/>
                  <a:gd name="T99" fmla="*/ 62 h 126"/>
                  <a:gd name="T100" fmla="*/ 2 w 126"/>
                  <a:gd name="T101" fmla="*/ 79 h 126"/>
                  <a:gd name="T102" fmla="*/ 1 w 126"/>
                  <a:gd name="T103" fmla="*/ 8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6" h="126">
                    <a:moveTo>
                      <a:pt x="1" y="88"/>
                    </a:moveTo>
                    <a:cubicBezTo>
                      <a:pt x="0" y="90"/>
                      <a:pt x="0" y="93"/>
                      <a:pt x="1" y="95"/>
                    </a:cubicBezTo>
                    <a:cubicBezTo>
                      <a:pt x="3" y="101"/>
                      <a:pt x="7" y="105"/>
                      <a:pt x="11" y="108"/>
                    </a:cubicBezTo>
                    <a:cubicBezTo>
                      <a:pt x="14" y="110"/>
                      <a:pt x="17" y="113"/>
                      <a:pt x="18" y="115"/>
                    </a:cubicBezTo>
                    <a:cubicBezTo>
                      <a:pt x="20" y="117"/>
                      <a:pt x="21" y="119"/>
                      <a:pt x="23" y="120"/>
                    </a:cubicBezTo>
                    <a:cubicBezTo>
                      <a:pt x="26" y="121"/>
                      <a:pt x="28" y="123"/>
                      <a:pt x="30" y="123"/>
                    </a:cubicBezTo>
                    <a:cubicBezTo>
                      <a:pt x="33" y="123"/>
                      <a:pt x="36" y="124"/>
                      <a:pt x="38" y="124"/>
                    </a:cubicBezTo>
                    <a:cubicBezTo>
                      <a:pt x="40" y="123"/>
                      <a:pt x="42" y="123"/>
                      <a:pt x="44" y="123"/>
                    </a:cubicBezTo>
                    <a:cubicBezTo>
                      <a:pt x="45" y="123"/>
                      <a:pt x="46" y="123"/>
                      <a:pt x="48" y="123"/>
                    </a:cubicBezTo>
                    <a:cubicBezTo>
                      <a:pt x="57" y="123"/>
                      <a:pt x="57" y="123"/>
                      <a:pt x="57" y="123"/>
                    </a:cubicBezTo>
                    <a:cubicBezTo>
                      <a:pt x="63" y="123"/>
                      <a:pt x="70" y="126"/>
                      <a:pt x="76" y="125"/>
                    </a:cubicBezTo>
                    <a:cubicBezTo>
                      <a:pt x="78" y="125"/>
                      <a:pt x="79" y="124"/>
                      <a:pt x="80" y="124"/>
                    </a:cubicBezTo>
                    <a:cubicBezTo>
                      <a:pt x="82" y="123"/>
                      <a:pt x="83" y="122"/>
                      <a:pt x="84" y="121"/>
                    </a:cubicBezTo>
                    <a:cubicBezTo>
                      <a:pt x="87" y="120"/>
                      <a:pt x="90" y="119"/>
                      <a:pt x="93" y="119"/>
                    </a:cubicBezTo>
                    <a:cubicBezTo>
                      <a:pt x="97" y="119"/>
                      <a:pt x="100" y="119"/>
                      <a:pt x="103" y="119"/>
                    </a:cubicBezTo>
                    <a:cubicBezTo>
                      <a:pt x="106" y="119"/>
                      <a:pt x="109" y="120"/>
                      <a:pt x="112" y="119"/>
                    </a:cubicBezTo>
                    <a:cubicBezTo>
                      <a:pt x="115" y="118"/>
                      <a:pt x="118" y="117"/>
                      <a:pt x="121" y="116"/>
                    </a:cubicBezTo>
                    <a:cubicBezTo>
                      <a:pt x="123" y="115"/>
                      <a:pt x="124" y="113"/>
                      <a:pt x="125" y="111"/>
                    </a:cubicBezTo>
                    <a:cubicBezTo>
                      <a:pt x="126" y="108"/>
                      <a:pt x="126" y="105"/>
                      <a:pt x="126" y="102"/>
                    </a:cubicBezTo>
                    <a:cubicBezTo>
                      <a:pt x="126" y="99"/>
                      <a:pt x="125" y="97"/>
                      <a:pt x="124" y="94"/>
                    </a:cubicBezTo>
                    <a:cubicBezTo>
                      <a:pt x="123" y="91"/>
                      <a:pt x="121" y="89"/>
                      <a:pt x="121" y="85"/>
                    </a:cubicBezTo>
                    <a:cubicBezTo>
                      <a:pt x="121" y="82"/>
                      <a:pt x="122" y="79"/>
                      <a:pt x="123" y="77"/>
                    </a:cubicBezTo>
                    <a:cubicBezTo>
                      <a:pt x="124" y="75"/>
                      <a:pt x="124" y="74"/>
                      <a:pt x="125" y="73"/>
                    </a:cubicBezTo>
                    <a:cubicBezTo>
                      <a:pt x="125" y="71"/>
                      <a:pt x="125" y="70"/>
                      <a:pt x="125" y="68"/>
                    </a:cubicBezTo>
                    <a:cubicBezTo>
                      <a:pt x="124" y="67"/>
                      <a:pt x="124" y="65"/>
                      <a:pt x="124" y="64"/>
                    </a:cubicBezTo>
                    <a:cubicBezTo>
                      <a:pt x="124" y="63"/>
                      <a:pt x="125" y="61"/>
                      <a:pt x="125" y="60"/>
                    </a:cubicBezTo>
                    <a:cubicBezTo>
                      <a:pt x="124" y="57"/>
                      <a:pt x="123" y="54"/>
                      <a:pt x="121" y="51"/>
                    </a:cubicBezTo>
                    <a:cubicBezTo>
                      <a:pt x="120" y="49"/>
                      <a:pt x="118" y="47"/>
                      <a:pt x="115" y="46"/>
                    </a:cubicBezTo>
                    <a:cubicBezTo>
                      <a:pt x="114" y="45"/>
                      <a:pt x="113" y="44"/>
                      <a:pt x="112" y="42"/>
                    </a:cubicBezTo>
                    <a:cubicBezTo>
                      <a:pt x="110" y="41"/>
                      <a:pt x="111" y="39"/>
                      <a:pt x="110" y="37"/>
                    </a:cubicBezTo>
                    <a:cubicBezTo>
                      <a:pt x="110" y="36"/>
                      <a:pt x="109" y="35"/>
                      <a:pt x="108" y="34"/>
                    </a:cubicBezTo>
                    <a:cubicBezTo>
                      <a:pt x="108" y="33"/>
                      <a:pt x="107" y="32"/>
                      <a:pt x="107" y="31"/>
                    </a:cubicBezTo>
                    <a:cubicBezTo>
                      <a:pt x="106" y="29"/>
                      <a:pt x="107" y="28"/>
                      <a:pt x="106" y="26"/>
                    </a:cubicBezTo>
                    <a:cubicBezTo>
                      <a:pt x="106" y="25"/>
                      <a:pt x="105" y="24"/>
                      <a:pt x="104" y="23"/>
                    </a:cubicBezTo>
                    <a:cubicBezTo>
                      <a:pt x="103" y="21"/>
                      <a:pt x="102" y="19"/>
                      <a:pt x="99" y="17"/>
                    </a:cubicBezTo>
                    <a:cubicBezTo>
                      <a:pt x="98" y="16"/>
                      <a:pt x="97" y="15"/>
                      <a:pt x="96" y="14"/>
                    </a:cubicBezTo>
                    <a:cubicBezTo>
                      <a:pt x="95" y="13"/>
                      <a:pt x="94" y="12"/>
                      <a:pt x="93" y="11"/>
                    </a:cubicBezTo>
                    <a:cubicBezTo>
                      <a:pt x="92" y="10"/>
                      <a:pt x="91" y="9"/>
                      <a:pt x="90" y="8"/>
                    </a:cubicBezTo>
                    <a:cubicBezTo>
                      <a:pt x="90" y="7"/>
                      <a:pt x="89" y="5"/>
                      <a:pt x="88" y="5"/>
                    </a:cubicBezTo>
                    <a:cubicBezTo>
                      <a:pt x="85" y="3"/>
                      <a:pt x="83" y="3"/>
                      <a:pt x="80" y="2"/>
                    </a:cubicBezTo>
                    <a:cubicBezTo>
                      <a:pt x="78" y="2"/>
                      <a:pt x="77" y="1"/>
                      <a:pt x="75" y="1"/>
                    </a:cubicBezTo>
                    <a:cubicBezTo>
                      <a:pt x="75" y="0"/>
                      <a:pt x="67" y="0"/>
                      <a:pt x="65" y="2"/>
                    </a:cubicBezTo>
                    <a:cubicBezTo>
                      <a:pt x="63" y="3"/>
                      <a:pt x="61" y="4"/>
                      <a:pt x="59" y="6"/>
                    </a:cubicBezTo>
                    <a:cubicBezTo>
                      <a:pt x="57" y="8"/>
                      <a:pt x="54" y="9"/>
                      <a:pt x="51" y="11"/>
                    </a:cubicBezTo>
                    <a:cubicBezTo>
                      <a:pt x="49" y="12"/>
                      <a:pt x="46" y="13"/>
                      <a:pt x="44" y="14"/>
                    </a:cubicBezTo>
                    <a:cubicBezTo>
                      <a:pt x="40" y="17"/>
                      <a:pt x="36" y="21"/>
                      <a:pt x="33" y="25"/>
                    </a:cubicBezTo>
                    <a:cubicBezTo>
                      <a:pt x="30" y="30"/>
                      <a:pt x="25" y="34"/>
                      <a:pt x="20" y="37"/>
                    </a:cubicBezTo>
                    <a:cubicBezTo>
                      <a:pt x="16" y="40"/>
                      <a:pt x="11" y="42"/>
                      <a:pt x="8" y="46"/>
                    </a:cubicBezTo>
                    <a:cubicBezTo>
                      <a:pt x="7" y="49"/>
                      <a:pt x="6" y="51"/>
                      <a:pt x="5" y="54"/>
                    </a:cubicBezTo>
                    <a:cubicBezTo>
                      <a:pt x="4" y="57"/>
                      <a:pt x="3" y="59"/>
                      <a:pt x="2" y="62"/>
                    </a:cubicBezTo>
                    <a:cubicBezTo>
                      <a:pt x="1" y="67"/>
                      <a:pt x="1" y="73"/>
                      <a:pt x="2" y="79"/>
                    </a:cubicBezTo>
                    <a:cubicBezTo>
                      <a:pt x="2" y="82"/>
                      <a:pt x="2" y="85"/>
                      <a:pt x="1" y="88"/>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35" name="Freeform 374">
                <a:extLst>
                  <a:ext uri="{FF2B5EF4-FFF2-40B4-BE49-F238E27FC236}">
                    <a16:creationId xmlns:a16="http://schemas.microsoft.com/office/drawing/2014/main" id="{935151D4-BCD9-4BD8-830D-467426C30742}"/>
                  </a:ext>
                </a:extLst>
              </p:cNvPr>
              <p:cNvSpPr>
                <a:spLocks/>
              </p:cNvSpPr>
              <p:nvPr/>
            </p:nvSpPr>
            <p:spPr bwMode="auto">
              <a:xfrm>
                <a:off x="8540751" y="2620963"/>
                <a:ext cx="82550" cy="195263"/>
              </a:xfrm>
              <a:custGeom>
                <a:avLst/>
                <a:gdLst>
                  <a:gd name="T0" fmla="*/ 1 w 21"/>
                  <a:gd name="T1" fmla="*/ 44 h 49"/>
                  <a:gd name="T2" fmla="*/ 1 w 21"/>
                  <a:gd name="T3" fmla="*/ 47 h 49"/>
                  <a:gd name="T4" fmla="*/ 4 w 21"/>
                  <a:gd name="T5" fmla="*/ 48 h 49"/>
                  <a:gd name="T6" fmla="*/ 9 w 21"/>
                  <a:gd name="T7" fmla="*/ 49 h 49"/>
                  <a:gd name="T8" fmla="*/ 13 w 21"/>
                  <a:gd name="T9" fmla="*/ 49 h 49"/>
                  <a:gd name="T10" fmla="*/ 18 w 21"/>
                  <a:gd name="T11" fmla="*/ 48 h 49"/>
                  <a:gd name="T12" fmla="*/ 19 w 21"/>
                  <a:gd name="T13" fmla="*/ 48 h 49"/>
                  <a:gd name="T14" fmla="*/ 21 w 21"/>
                  <a:gd name="T15" fmla="*/ 49 h 49"/>
                  <a:gd name="T16" fmla="*/ 21 w 21"/>
                  <a:gd name="T17" fmla="*/ 48 h 49"/>
                  <a:gd name="T18" fmla="*/ 20 w 21"/>
                  <a:gd name="T19" fmla="*/ 43 h 49"/>
                  <a:gd name="T20" fmla="*/ 20 w 21"/>
                  <a:gd name="T21" fmla="*/ 38 h 49"/>
                  <a:gd name="T22" fmla="*/ 20 w 21"/>
                  <a:gd name="T23" fmla="*/ 27 h 49"/>
                  <a:gd name="T24" fmla="*/ 20 w 21"/>
                  <a:gd name="T25" fmla="*/ 21 h 49"/>
                  <a:gd name="T26" fmla="*/ 20 w 21"/>
                  <a:gd name="T27" fmla="*/ 16 h 49"/>
                  <a:gd name="T28" fmla="*/ 20 w 21"/>
                  <a:gd name="T29" fmla="*/ 4 h 49"/>
                  <a:gd name="T30" fmla="*/ 20 w 21"/>
                  <a:gd name="T31" fmla="*/ 4 h 49"/>
                  <a:gd name="T32" fmla="*/ 19 w 21"/>
                  <a:gd name="T33" fmla="*/ 3 h 49"/>
                  <a:gd name="T34" fmla="*/ 16 w 21"/>
                  <a:gd name="T35" fmla="*/ 2 h 49"/>
                  <a:gd name="T36" fmla="*/ 12 w 21"/>
                  <a:gd name="T37" fmla="*/ 0 h 49"/>
                  <a:gd name="T38" fmla="*/ 8 w 21"/>
                  <a:gd name="T39" fmla="*/ 1 h 49"/>
                  <a:gd name="T40" fmla="*/ 4 w 21"/>
                  <a:gd name="T41" fmla="*/ 1 h 49"/>
                  <a:gd name="T42" fmla="*/ 3 w 21"/>
                  <a:gd name="T43" fmla="*/ 3 h 49"/>
                  <a:gd name="T44" fmla="*/ 3 w 21"/>
                  <a:gd name="T45" fmla="*/ 17 h 49"/>
                  <a:gd name="T46" fmla="*/ 2 w 21"/>
                  <a:gd name="T47" fmla="*/ 24 h 49"/>
                  <a:gd name="T48" fmla="*/ 2 w 21"/>
                  <a:gd name="T49" fmla="*/ 31 h 49"/>
                  <a:gd name="T50" fmla="*/ 1 w 21"/>
                  <a:gd name="T51" fmla="*/ 38 h 49"/>
                  <a:gd name="T52" fmla="*/ 1 w 21"/>
                  <a:gd name="T53" fmla="*/ 4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49">
                    <a:moveTo>
                      <a:pt x="1" y="44"/>
                    </a:moveTo>
                    <a:cubicBezTo>
                      <a:pt x="0" y="45"/>
                      <a:pt x="0" y="47"/>
                      <a:pt x="1" y="47"/>
                    </a:cubicBezTo>
                    <a:cubicBezTo>
                      <a:pt x="2" y="48"/>
                      <a:pt x="3" y="48"/>
                      <a:pt x="4" y="48"/>
                    </a:cubicBezTo>
                    <a:cubicBezTo>
                      <a:pt x="6" y="49"/>
                      <a:pt x="7" y="49"/>
                      <a:pt x="9" y="49"/>
                    </a:cubicBezTo>
                    <a:cubicBezTo>
                      <a:pt x="10" y="49"/>
                      <a:pt x="12" y="49"/>
                      <a:pt x="13" y="49"/>
                    </a:cubicBezTo>
                    <a:cubicBezTo>
                      <a:pt x="15" y="49"/>
                      <a:pt x="16" y="48"/>
                      <a:pt x="18" y="48"/>
                    </a:cubicBezTo>
                    <a:cubicBezTo>
                      <a:pt x="18" y="48"/>
                      <a:pt x="19" y="48"/>
                      <a:pt x="19" y="48"/>
                    </a:cubicBezTo>
                    <a:cubicBezTo>
                      <a:pt x="20" y="48"/>
                      <a:pt x="20" y="49"/>
                      <a:pt x="21" y="49"/>
                    </a:cubicBezTo>
                    <a:cubicBezTo>
                      <a:pt x="21" y="49"/>
                      <a:pt x="21" y="48"/>
                      <a:pt x="21" y="48"/>
                    </a:cubicBezTo>
                    <a:cubicBezTo>
                      <a:pt x="21" y="46"/>
                      <a:pt x="21" y="45"/>
                      <a:pt x="20" y="43"/>
                    </a:cubicBezTo>
                    <a:cubicBezTo>
                      <a:pt x="20" y="42"/>
                      <a:pt x="20" y="40"/>
                      <a:pt x="20" y="38"/>
                    </a:cubicBezTo>
                    <a:cubicBezTo>
                      <a:pt x="20" y="34"/>
                      <a:pt x="20" y="30"/>
                      <a:pt x="20" y="27"/>
                    </a:cubicBezTo>
                    <a:cubicBezTo>
                      <a:pt x="20" y="25"/>
                      <a:pt x="20" y="23"/>
                      <a:pt x="20" y="21"/>
                    </a:cubicBezTo>
                    <a:cubicBezTo>
                      <a:pt x="20" y="19"/>
                      <a:pt x="20" y="17"/>
                      <a:pt x="20" y="16"/>
                    </a:cubicBezTo>
                    <a:cubicBezTo>
                      <a:pt x="20" y="12"/>
                      <a:pt x="19" y="8"/>
                      <a:pt x="20" y="4"/>
                    </a:cubicBezTo>
                    <a:cubicBezTo>
                      <a:pt x="20" y="4"/>
                      <a:pt x="20" y="4"/>
                      <a:pt x="20" y="4"/>
                    </a:cubicBezTo>
                    <a:cubicBezTo>
                      <a:pt x="20" y="4"/>
                      <a:pt x="20" y="3"/>
                      <a:pt x="19" y="3"/>
                    </a:cubicBezTo>
                    <a:cubicBezTo>
                      <a:pt x="18" y="2"/>
                      <a:pt x="17" y="2"/>
                      <a:pt x="16" y="2"/>
                    </a:cubicBezTo>
                    <a:cubicBezTo>
                      <a:pt x="15" y="2"/>
                      <a:pt x="13" y="1"/>
                      <a:pt x="12" y="0"/>
                    </a:cubicBezTo>
                    <a:cubicBezTo>
                      <a:pt x="11" y="0"/>
                      <a:pt x="9" y="0"/>
                      <a:pt x="8" y="1"/>
                    </a:cubicBezTo>
                    <a:cubicBezTo>
                      <a:pt x="7" y="1"/>
                      <a:pt x="5" y="1"/>
                      <a:pt x="4" y="1"/>
                    </a:cubicBezTo>
                    <a:cubicBezTo>
                      <a:pt x="3" y="1"/>
                      <a:pt x="3" y="2"/>
                      <a:pt x="3" y="3"/>
                    </a:cubicBezTo>
                    <a:cubicBezTo>
                      <a:pt x="3" y="8"/>
                      <a:pt x="3" y="13"/>
                      <a:pt x="3" y="17"/>
                    </a:cubicBezTo>
                    <a:cubicBezTo>
                      <a:pt x="3" y="20"/>
                      <a:pt x="3" y="22"/>
                      <a:pt x="2" y="24"/>
                    </a:cubicBezTo>
                    <a:cubicBezTo>
                      <a:pt x="2" y="27"/>
                      <a:pt x="2" y="29"/>
                      <a:pt x="2" y="31"/>
                    </a:cubicBezTo>
                    <a:cubicBezTo>
                      <a:pt x="2" y="33"/>
                      <a:pt x="2" y="36"/>
                      <a:pt x="1" y="38"/>
                    </a:cubicBezTo>
                    <a:cubicBezTo>
                      <a:pt x="1" y="40"/>
                      <a:pt x="1" y="42"/>
                      <a:pt x="1" y="4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36" name="Freeform 375">
                <a:extLst>
                  <a:ext uri="{FF2B5EF4-FFF2-40B4-BE49-F238E27FC236}">
                    <a16:creationId xmlns:a16="http://schemas.microsoft.com/office/drawing/2014/main" id="{2DE6B607-0BA5-4BE9-ACB1-723288DDDE49}"/>
                  </a:ext>
                </a:extLst>
              </p:cNvPr>
              <p:cNvSpPr>
                <a:spLocks/>
              </p:cNvSpPr>
              <p:nvPr/>
            </p:nvSpPr>
            <p:spPr bwMode="auto">
              <a:xfrm>
                <a:off x="8540751" y="2620963"/>
                <a:ext cx="82550" cy="195263"/>
              </a:xfrm>
              <a:custGeom>
                <a:avLst/>
                <a:gdLst>
                  <a:gd name="T0" fmla="*/ 1 w 21"/>
                  <a:gd name="T1" fmla="*/ 44 h 49"/>
                  <a:gd name="T2" fmla="*/ 1 w 21"/>
                  <a:gd name="T3" fmla="*/ 47 h 49"/>
                  <a:gd name="T4" fmla="*/ 4 w 21"/>
                  <a:gd name="T5" fmla="*/ 48 h 49"/>
                  <a:gd name="T6" fmla="*/ 9 w 21"/>
                  <a:gd name="T7" fmla="*/ 49 h 49"/>
                  <a:gd name="T8" fmla="*/ 13 w 21"/>
                  <a:gd name="T9" fmla="*/ 49 h 49"/>
                  <a:gd name="T10" fmla="*/ 18 w 21"/>
                  <a:gd name="T11" fmla="*/ 48 h 49"/>
                  <a:gd name="T12" fmla="*/ 19 w 21"/>
                  <a:gd name="T13" fmla="*/ 48 h 49"/>
                  <a:gd name="T14" fmla="*/ 21 w 21"/>
                  <a:gd name="T15" fmla="*/ 49 h 49"/>
                  <a:gd name="T16" fmla="*/ 21 w 21"/>
                  <a:gd name="T17" fmla="*/ 48 h 49"/>
                  <a:gd name="T18" fmla="*/ 20 w 21"/>
                  <a:gd name="T19" fmla="*/ 43 h 49"/>
                  <a:gd name="T20" fmla="*/ 20 w 21"/>
                  <a:gd name="T21" fmla="*/ 38 h 49"/>
                  <a:gd name="T22" fmla="*/ 20 w 21"/>
                  <a:gd name="T23" fmla="*/ 27 h 49"/>
                  <a:gd name="T24" fmla="*/ 20 w 21"/>
                  <a:gd name="T25" fmla="*/ 21 h 49"/>
                  <a:gd name="T26" fmla="*/ 20 w 21"/>
                  <a:gd name="T27" fmla="*/ 16 h 49"/>
                  <a:gd name="T28" fmla="*/ 20 w 21"/>
                  <a:gd name="T29" fmla="*/ 4 h 49"/>
                  <a:gd name="T30" fmla="*/ 20 w 21"/>
                  <a:gd name="T31" fmla="*/ 4 h 49"/>
                  <a:gd name="T32" fmla="*/ 19 w 21"/>
                  <a:gd name="T33" fmla="*/ 3 h 49"/>
                  <a:gd name="T34" fmla="*/ 16 w 21"/>
                  <a:gd name="T35" fmla="*/ 2 h 49"/>
                  <a:gd name="T36" fmla="*/ 12 w 21"/>
                  <a:gd name="T37" fmla="*/ 0 h 49"/>
                  <a:gd name="T38" fmla="*/ 8 w 21"/>
                  <a:gd name="T39" fmla="*/ 1 h 49"/>
                  <a:gd name="T40" fmla="*/ 4 w 21"/>
                  <a:gd name="T41" fmla="*/ 1 h 49"/>
                  <a:gd name="T42" fmla="*/ 3 w 21"/>
                  <a:gd name="T43" fmla="*/ 3 h 49"/>
                  <a:gd name="T44" fmla="*/ 3 w 21"/>
                  <a:gd name="T45" fmla="*/ 17 h 49"/>
                  <a:gd name="T46" fmla="*/ 2 w 21"/>
                  <a:gd name="T47" fmla="*/ 24 h 49"/>
                  <a:gd name="T48" fmla="*/ 2 w 21"/>
                  <a:gd name="T49" fmla="*/ 31 h 49"/>
                  <a:gd name="T50" fmla="*/ 1 w 21"/>
                  <a:gd name="T51" fmla="*/ 38 h 49"/>
                  <a:gd name="T52" fmla="*/ 1 w 21"/>
                  <a:gd name="T53" fmla="*/ 4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49">
                    <a:moveTo>
                      <a:pt x="1" y="44"/>
                    </a:moveTo>
                    <a:cubicBezTo>
                      <a:pt x="0" y="45"/>
                      <a:pt x="0" y="47"/>
                      <a:pt x="1" y="47"/>
                    </a:cubicBezTo>
                    <a:cubicBezTo>
                      <a:pt x="2" y="48"/>
                      <a:pt x="3" y="48"/>
                      <a:pt x="4" y="48"/>
                    </a:cubicBezTo>
                    <a:cubicBezTo>
                      <a:pt x="6" y="49"/>
                      <a:pt x="7" y="49"/>
                      <a:pt x="9" y="49"/>
                    </a:cubicBezTo>
                    <a:cubicBezTo>
                      <a:pt x="10" y="49"/>
                      <a:pt x="12" y="49"/>
                      <a:pt x="13" y="49"/>
                    </a:cubicBezTo>
                    <a:cubicBezTo>
                      <a:pt x="15" y="49"/>
                      <a:pt x="16" y="48"/>
                      <a:pt x="18" y="48"/>
                    </a:cubicBezTo>
                    <a:cubicBezTo>
                      <a:pt x="18" y="48"/>
                      <a:pt x="19" y="48"/>
                      <a:pt x="19" y="48"/>
                    </a:cubicBezTo>
                    <a:cubicBezTo>
                      <a:pt x="20" y="48"/>
                      <a:pt x="20" y="49"/>
                      <a:pt x="21" y="49"/>
                    </a:cubicBezTo>
                    <a:cubicBezTo>
                      <a:pt x="21" y="49"/>
                      <a:pt x="21" y="48"/>
                      <a:pt x="21" y="48"/>
                    </a:cubicBezTo>
                    <a:cubicBezTo>
                      <a:pt x="21" y="46"/>
                      <a:pt x="21" y="45"/>
                      <a:pt x="20" y="43"/>
                    </a:cubicBezTo>
                    <a:cubicBezTo>
                      <a:pt x="20" y="42"/>
                      <a:pt x="20" y="40"/>
                      <a:pt x="20" y="38"/>
                    </a:cubicBezTo>
                    <a:cubicBezTo>
                      <a:pt x="20" y="34"/>
                      <a:pt x="20" y="30"/>
                      <a:pt x="20" y="27"/>
                    </a:cubicBezTo>
                    <a:cubicBezTo>
                      <a:pt x="20" y="25"/>
                      <a:pt x="20" y="23"/>
                      <a:pt x="20" y="21"/>
                    </a:cubicBezTo>
                    <a:cubicBezTo>
                      <a:pt x="20" y="19"/>
                      <a:pt x="20" y="17"/>
                      <a:pt x="20" y="16"/>
                    </a:cubicBezTo>
                    <a:cubicBezTo>
                      <a:pt x="20" y="12"/>
                      <a:pt x="19" y="8"/>
                      <a:pt x="20" y="4"/>
                    </a:cubicBezTo>
                    <a:cubicBezTo>
                      <a:pt x="20" y="4"/>
                      <a:pt x="20" y="4"/>
                      <a:pt x="20" y="4"/>
                    </a:cubicBezTo>
                    <a:cubicBezTo>
                      <a:pt x="20" y="4"/>
                      <a:pt x="20" y="3"/>
                      <a:pt x="19" y="3"/>
                    </a:cubicBezTo>
                    <a:cubicBezTo>
                      <a:pt x="18" y="2"/>
                      <a:pt x="17" y="2"/>
                      <a:pt x="16" y="2"/>
                    </a:cubicBezTo>
                    <a:cubicBezTo>
                      <a:pt x="15" y="2"/>
                      <a:pt x="13" y="1"/>
                      <a:pt x="12" y="0"/>
                    </a:cubicBezTo>
                    <a:cubicBezTo>
                      <a:pt x="11" y="0"/>
                      <a:pt x="9" y="0"/>
                      <a:pt x="8" y="1"/>
                    </a:cubicBezTo>
                    <a:cubicBezTo>
                      <a:pt x="7" y="1"/>
                      <a:pt x="5" y="1"/>
                      <a:pt x="4" y="1"/>
                    </a:cubicBezTo>
                    <a:cubicBezTo>
                      <a:pt x="3" y="1"/>
                      <a:pt x="3" y="2"/>
                      <a:pt x="3" y="3"/>
                    </a:cubicBezTo>
                    <a:cubicBezTo>
                      <a:pt x="3" y="8"/>
                      <a:pt x="3" y="13"/>
                      <a:pt x="3" y="17"/>
                    </a:cubicBezTo>
                    <a:cubicBezTo>
                      <a:pt x="3" y="20"/>
                      <a:pt x="3" y="22"/>
                      <a:pt x="2" y="24"/>
                    </a:cubicBezTo>
                    <a:cubicBezTo>
                      <a:pt x="2" y="27"/>
                      <a:pt x="2" y="29"/>
                      <a:pt x="2" y="31"/>
                    </a:cubicBezTo>
                    <a:cubicBezTo>
                      <a:pt x="2" y="33"/>
                      <a:pt x="2" y="36"/>
                      <a:pt x="1" y="38"/>
                    </a:cubicBezTo>
                    <a:cubicBezTo>
                      <a:pt x="1" y="40"/>
                      <a:pt x="1" y="42"/>
                      <a:pt x="1" y="4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37" name="Freeform 376">
                <a:extLst>
                  <a:ext uri="{FF2B5EF4-FFF2-40B4-BE49-F238E27FC236}">
                    <a16:creationId xmlns:a16="http://schemas.microsoft.com/office/drawing/2014/main" id="{6593FBB5-D085-4F1D-8B33-E311EB945488}"/>
                  </a:ext>
                </a:extLst>
              </p:cNvPr>
              <p:cNvSpPr>
                <a:spLocks/>
              </p:cNvSpPr>
              <p:nvPr/>
            </p:nvSpPr>
            <p:spPr bwMode="auto">
              <a:xfrm>
                <a:off x="8326438" y="2173288"/>
                <a:ext cx="504825" cy="495300"/>
              </a:xfrm>
              <a:custGeom>
                <a:avLst/>
                <a:gdLst>
                  <a:gd name="T0" fmla="*/ 1 w 127"/>
                  <a:gd name="T1" fmla="*/ 88 h 125"/>
                  <a:gd name="T2" fmla="*/ 1 w 127"/>
                  <a:gd name="T3" fmla="*/ 95 h 125"/>
                  <a:gd name="T4" fmla="*/ 11 w 127"/>
                  <a:gd name="T5" fmla="*/ 108 h 125"/>
                  <a:gd name="T6" fmla="*/ 19 w 127"/>
                  <a:gd name="T7" fmla="*/ 115 h 125"/>
                  <a:gd name="T8" fmla="*/ 24 w 127"/>
                  <a:gd name="T9" fmla="*/ 120 h 125"/>
                  <a:gd name="T10" fmla="*/ 31 w 127"/>
                  <a:gd name="T11" fmla="*/ 122 h 125"/>
                  <a:gd name="T12" fmla="*/ 39 w 127"/>
                  <a:gd name="T13" fmla="*/ 123 h 125"/>
                  <a:gd name="T14" fmla="*/ 44 w 127"/>
                  <a:gd name="T15" fmla="*/ 122 h 125"/>
                  <a:gd name="T16" fmla="*/ 48 w 127"/>
                  <a:gd name="T17" fmla="*/ 123 h 125"/>
                  <a:gd name="T18" fmla="*/ 57 w 127"/>
                  <a:gd name="T19" fmla="*/ 123 h 125"/>
                  <a:gd name="T20" fmla="*/ 76 w 127"/>
                  <a:gd name="T21" fmla="*/ 124 h 125"/>
                  <a:gd name="T22" fmla="*/ 81 w 127"/>
                  <a:gd name="T23" fmla="*/ 123 h 125"/>
                  <a:gd name="T24" fmla="*/ 84 w 127"/>
                  <a:gd name="T25" fmla="*/ 121 h 125"/>
                  <a:gd name="T26" fmla="*/ 94 w 127"/>
                  <a:gd name="T27" fmla="*/ 119 h 125"/>
                  <a:gd name="T28" fmla="*/ 104 w 127"/>
                  <a:gd name="T29" fmla="*/ 119 h 125"/>
                  <a:gd name="T30" fmla="*/ 112 w 127"/>
                  <a:gd name="T31" fmla="*/ 118 h 125"/>
                  <a:gd name="T32" fmla="*/ 121 w 127"/>
                  <a:gd name="T33" fmla="*/ 116 h 125"/>
                  <a:gd name="T34" fmla="*/ 125 w 127"/>
                  <a:gd name="T35" fmla="*/ 110 h 125"/>
                  <a:gd name="T36" fmla="*/ 126 w 127"/>
                  <a:gd name="T37" fmla="*/ 102 h 125"/>
                  <a:gd name="T38" fmla="*/ 124 w 127"/>
                  <a:gd name="T39" fmla="*/ 93 h 125"/>
                  <a:gd name="T40" fmla="*/ 121 w 127"/>
                  <a:gd name="T41" fmla="*/ 85 h 125"/>
                  <a:gd name="T42" fmla="*/ 123 w 127"/>
                  <a:gd name="T43" fmla="*/ 76 h 125"/>
                  <a:gd name="T44" fmla="*/ 125 w 127"/>
                  <a:gd name="T45" fmla="*/ 72 h 125"/>
                  <a:gd name="T46" fmla="*/ 125 w 127"/>
                  <a:gd name="T47" fmla="*/ 68 h 125"/>
                  <a:gd name="T48" fmla="*/ 124 w 127"/>
                  <a:gd name="T49" fmla="*/ 64 h 125"/>
                  <a:gd name="T50" fmla="*/ 125 w 127"/>
                  <a:gd name="T51" fmla="*/ 59 h 125"/>
                  <a:gd name="T52" fmla="*/ 121 w 127"/>
                  <a:gd name="T53" fmla="*/ 51 h 125"/>
                  <a:gd name="T54" fmla="*/ 116 w 127"/>
                  <a:gd name="T55" fmla="*/ 45 h 125"/>
                  <a:gd name="T56" fmla="*/ 112 w 127"/>
                  <a:gd name="T57" fmla="*/ 42 h 125"/>
                  <a:gd name="T58" fmla="*/ 110 w 127"/>
                  <a:gd name="T59" fmla="*/ 37 h 125"/>
                  <a:gd name="T60" fmla="*/ 109 w 127"/>
                  <a:gd name="T61" fmla="*/ 34 h 125"/>
                  <a:gd name="T62" fmla="*/ 107 w 127"/>
                  <a:gd name="T63" fmla="*/ 31 h 125"/>
                  <a:gd name="T64" fmla="*/ 106 w 127"/>
                  <a:gd name="T65" fmla="*/ 26 h 125"/>
                  <a:gd name="T66" fmla="*/ 104 w 127"/>
                  <a:gd name="T67" fmla="*/ 22 h 125"/>
                  <a:gd name="T68" fmla="*/ 100 w 127"/>
                  <a:gd name="T69" fmla="*/ 17 h 125"/>
                  <a:gd name="T70" fmla="*/ 96 w 127"/>
                  <a:gd name="T71" fmla="*/ 14 h 125"/>
                  <a:gd name="T72" fmla="*/ 93 w 127"/>
                  <a:gd name="T73" fmla="*/ 11 h 125"/>
                  <a:gd name="T74" fmla="*/ 90 w 127"/>
                  <a:gd name="T75" fmla="*/ 7 h 125"/>
                  <a:gd name="T76" fmla="*/ 88 w 127"/>
                  <a:gd name="T77" fmla="*/ 4 h 125"/>
                  <a:gd name="T78" fmla="*/ 80 w 127"/>
                  <a:gd name="T79" fmla="*/ 2 h 125"/>
                  <a:gd name="T80" fmla="*/ 76 w 127"/>
                  <a:gd name="T81" fmla="*/ 0 h 125"/>
                  <a:gd name="T82" fmla="*/ 65 w 127"/>
                  <a:gd name="T83" fmla="*/ 1 h 125"/>
                  <a:gd name="T84" fmla="*/ 59 w 127"/>
                  <a:gd name="T85" fmla="*/ 5 h 125"/>
                  <a:gd name="T86" fmla="*/ 51 w 127"/>
                  <a:gd name="T87" fmla="*/ 10 h 125"/>
                  <a:gd name="T88" fmla="*/ 44 w 127"/>
                  <a:gd name="T89" fmla="*/ 14 h 125"/>
                  <a:gd name="T90" fmla="*/ 34 w 127"/>
                  <a:gd name="T91" fmla="*/ 25 h 125"/>
                  <a:gd name="T92" fmla="*/ 20 w 127"/>
                  <a:gd name="T93" fmla="*/ 37 h 125"/>
                  <a:gd name="T94" fmla="*/ 8 w 127"/>
                  <a:gd name="T95" fmla="*/ 46 h 125"/>
                  <a:gd name="T96" fmla="*/ 5 w 127"/>
                  <a:gd name="T97" fmla="*/ 53 h 125"/>
                  <a:gd name="T98" fmla="*/ 2 w 127"/>
                  <a:gd name="T99" fmla="*/ 61 h 125"/>
                  <a:gd name="T100" fmla="*/ 2 w 127"/>
                  <a:gd name="T101" fmla="*/ 78 h 125"/>
                  <a:gd name="T102" fmla="*/ 1 w 127"/>
                  <a:gd name="T103" fmla="*/ 8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7" h="125">
                    <a:moveTo>
                      <a:pt x="1" y="88"/>
                    </a:moveTo>
                    <a:cubicBezTo>
                      <a:pt x="0" y="90"/>
                      <a:pt x="0" y="92"/>
                      <a:pt x="1" y="95"/>
                    </a:cubicBezTo>
                    <a:cubicBezTo>
                      <a:pt x="3" y="100"/>
                      <a:pt x="7" y="104"/>
                      <a:pt x="11" y="108"/>
                    </a:cubicBezTo>
                    <a:cubicBezTo>
                      <a:pt x="14" y="110"/>
                      <a:pt x="17" y="112"/>
                      <a:pt x="19" y="115"/>
                    </a:cubicBezTo>
                    <a:cubicBezTo>
                      <a:pt x="20" y="117"/>
                      <a:pt x="21" y="119"/>
                      <a:pt x="24" y="120"/>
                    </a:cubicBezTo>
                    <a:cubicBezTo>
                      <a:pt x="26" y="121"/>
                      <a:pt x="28" y="122"/>
                      <a:pt x="31" y="122"/>
                    </a:cubicBezTo>
                    <a:cubicBezTo>
                      <a:pt x="33" y="122"/>
                      <a:pt x="36" y="124"/>
                      <a:pt x="39" y="123"/>
                    </a:cubicBezTo>
                    <a:cubicBezTo>
                      <a:pt x="40" y="123"/>
                      <a:pt x="42" y="122"/>
                      <a:pt x="44" y="122"/>
                    </a:cubicBezTo>
                    <a:cubicBezTo>
                      <a:pt x="45" y="122"/>
                      <a:pt x="47" y="123"/>
                      <a:pt x="48" y="123"/>
                    </a:cubicBezTo>
                    <a:cubicBezTo>
                      <a:pt x="57" y="123"/>
                      <a:pt x="57" y="123"/>
                      <a:pt x="57" y="123"/>
                    </a:cubicBezTo>
                    <a:cubicBezTo>
                      <a:pt x="64" y="123"/>
                      <a:pt x="70" y="125"/>
                      <a:pt x="76" y="124"/>
                    </a:cubicBezTo>
                    <a:cubicBezTo>
                      <a:pt x="78" y="124"/>
                      <a:pt x="79" y="124"/>
                      <a:pt x="81" y="123"/>
                    </a:cubicBezTo>
                    <a:cubicBezTo>
                      <a:pt x="82" y="122"/>
                      <a:pt x="83" y="122"/>
                      <a:pt x="84" y="121"/>
                    </a:cubicBezTo>
                    <a:cubicBezTo>
                      <a:pt x="87" y="119"/>
                      <a:pt x="90" y="119"/>
                      <a:pt x="94" y="119"/>
                    </a:cubicBezTo>
                    <a:cubicBezTo>
                      <a:pt x="97" y="119"/>
                      <a:pt x="100" y="119"/>
                      <a:pt x="104" y="119"/>
                    </a:cubicBezTo>
                    <a:cubicBezTo>
                      <a:pt x="106" y="119"/>
                      <a:pt x="110" y="119"/>
                      <a:pt x="112" y="118"/>
                    </a:cubicBezTo>
                    <a:cubicBezTo>
                      <a:pt x="115" y="118"/>
                      <a:pt x="118" y="117"/>
                      <a:pt x="121" y="116"/>
                    </a:cubicBezTo>
                    <a:cubicBezTo>
                      <a:pt x="123" y="114"/>
                      <a:pt x="124" y="113"/>
                      <a:pt x="125" y="110"/>
                    </a:cubicBezTo>
                    <a:cubicBezTo>
                      <a:pt x="127" y="108"/>
                      <a:pt x="127" y="105"/>
                      <a:pt x="126" y="102"/>
                    </a:cubicBezTo>
                    <a:cubicBezTo>
                      <a:pt x="126" y="99"/>
                      <a:pt x="125" y="96"/>
                      <a:pt x="124" y="93"/>
                    </a:cubicBezTo>
                    <a:cubicBezTo>
                      <a:pt x="123" y="90"/>
                      <a:pt x="121" y="88"/>
                      <a:pt x="121" y="85"/>
                    </a:cubicBezTo>
                    <a:cubicBezTo>
                      <a:pt x="121" y="81"/>
                      <a:pt x="122" y="79"/>
                      <a:pt x="123" y="76"/>
                    </a:cubicBezTo>
                    <a:cubicBezTo>
                      <a:pt x="124" y="75"/>
                      <a:pt x="125" y="74"/>
                      <a:pt x="125" y="72"/>
                    </a:cubicBezTo>
                    <a:cubicBezTo>
                      <a:pt x="125" y="71"/>
                      <a:pt x="125" y="69"/>
                      <a:pt x="125" y="68"/>
                    </a:cubicBezTo>
                    <a:cubicBezTo>
                      <a:pt x="125" y="66"/>
                      <a:pt x="124" y="65"/>
                      <a:pt x="124" y="64"/>
                    </a:cubicBezTo>
                    <a:cubicBezTo>
                      <a:pt x="125" y="62"/>
                      <a:pt x="125" y="61"/>
                      <a:pt x="125" y="59"/>
                    </a:cubicBezTo>
                    <a:cubicBezTo>
                      <a:pt x="124" y="56"/>
                      <a:pt x="123" y="53"/>
                      <a:pt x="121" y="51"/>
                    </a:cubicBezTo>
                    <a:cubicBezTo>
                      <a:pt x="120" y="49"/>
                      <a:pt x="118" y="47"/>
                      <a:pt x="116" y="45"/>
                    </a:cubicBezTo>
                    <a:cubicBezTo>
                      <a:pt x="114" y="44"/>
                      <a:pt x="113" y="43"/>
                      <a:pt x="112" y="42"/>
                    </a:cubicBezTo>
                    <a:cubicBezTo>
                      <a:pt x="111" y="40"/>
                      <a:pt x="111" y="39"/>
                      <a:pt x="110" y="37"/>
                    </a:cubicBezTo>
                    <a:cubicBezTo>
                      <a:pt x="110" y="36"/>
                      <a:pt x="109" y="35"/>
                      <a:pt x="109" y="34"/>
                    </a:cubicBezTo>
                    <a:cubicBezTo>
                      <a:pt x="108" y="33"/>
                      <a:pt x="107" y="32"/>
                      <a:pt x="107" y="31"/>
                    </a:cubicBezTo>
                    <a:cubicBezTo>
                      <a:pt x="106" y="29"/>
                      <a:pt x="107" y="27"/>
                      <a:pt x="106" y="26"/>
                    </a:cubicBezTo>
                    <a:cubicBezTo>
                      <a:pt x="106" y="25"/>
                      <a:pt x="105" y="23"/>
                      <a:pt x="104" y="22"/>
                    </a:cubicBezTo>
                    <a:cubicBezTo>
                      <a:pt x="103" y="20"/>
                      <a:pt x="102" y="18"/>
                      <a:pt x="100" y="17"/>
                    </a:cubicBezTo>
                    <a:cubicBezTo>
                      <a:pt x="98" y="16"/>
                      <a:pt x="97" y="15"/>
                      <a:pt x="96" y="14"/>
                    </a:cubicBezTo>
                    <a:cubicBezTo>
                      <a:pt x="95" y="13"/>
                      <a:pt x="94" y="12"/>
                      <a:pt x="93" y="11"/>
                    </a:cubicBezTo>
                    <a:cubicBezTo>
                      <a:pt x="92" y="9"/>
                      <a:pt x="91" y="8"/>
                      <a:pt x="90" y="7"/>
                    </a:cubicBezTo>
                    <a:cubicBezTo>
                      <a:pt x="90" y="6"/>
                      <a:pt x="89" y="5"/>
                      <a:pt x="88" y="4"/>
                    </a:cubicBezTo>
                    <a:cubicBezTo>
                      <a:pt x="86" y="3"/>
                      <a:pt x="83" y="2"/>
                      <a:pt x="80" y="2"/>
                    </a:cubicBezTo>
                    <a:cubicBezTo>
                      <a:pt x="78" y="1"/>
                      <a:pt x="77" y="1"/>
                      <a:pt x="76" y="0"/>
                    </a:cubicBezTo>
                    <a:cubicBezTo>
                      <a:pt x="75" y="0"/>
                      <a:pt x="68" y="0"/>
                      <a:pt x="65" y="1"/>
                    </a:cubicBezTo>
                    <a:cubicBezTo>
                      <a:pt x="63" y="2"/>
                      <a:pt x="61" y="4"/>
                      <a:pt x="59" y="5"/>
                    </a:cubicBezTo>
                    <a:cubicBezTo>
                      <a:pt x="57" y="7"/>
                      <a:pt x="54" y="9"/>
                      <a:pt x="51" y="10"/>
                    </a:cubicBezTo>
                    <a:cubicBezTo>
                      <a:pt x="49" y="11"/>
                      <a:pt x="47" y="12"/>
                      <a:pt x="44" y="14"/>
                    </a:cubicBezTo>
                    <a:cubicBezTo>
                      <a:pt x="40" y="17"/>
                      <a:pt x="37" y="21"/>
                      <a:pt x="34" y="25"/>
                    </a:cubicBezTo>
                    <a:cubicBezTo>
                      <a:pt x="30" y="30"/>
                      <a:pt x="25" y="33"/>
                      <a:pt x="20" y="37"/>
                    </a:cubicBezTo>
                    <a:cubicBezTo>
                      <a:pt x="16" y="40"/>
                      <a:pt x="11" y="42"/>
                      <a:pt x="8" y="46"/>
                    </a:cubicBezTo>
                    <a:cubicBezTo>
                      <a:pt x="7" y="48"/>
                      <a:pt x="6" y="51"/>
                      <a:pt x="5" y="53"/>
                    </a:cubicBezTo>
                    <a:cubicBezTo>
                      <a:pt x="4" y="56"/>
                      <a:pt x="3" y="59"/>
                      <a:pt x="2" y="61"/>
                    </a:cubicBezTo>
                    <a:cubicBezTo>
                      <a:pt x="1" y="67"/>
                      <a:pt x="1" y="73"/>
                      <a:pt x="2" y="78"/>
                    </a:cubicBezTo>
                    <a:cubicBezTo>
                      <a:pt x="2" y="81"/>
                      <a:pt x="2" y="85"/>
                      <a:pt x="1" y="88"/>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38" name="Freeform 377">
                <a:extLst>
                  <a:ext uri="{FF2B5EF4-FFF2-40B4-BE49-F238E27FC236}">
                    <a16:creationId xmlns:a16="http://schemas.microsoft.com/office/drawing/2014/main" id="{6D557A3F-4F4B-4172-83A7-D6EA5069BB56}"/>
                  </a:ext>
                </a:extLst>
              </p:cNvPr>
              <p:cNvSpPr>
                <a:spLocks/>
              </p:cNvSpPr>
              <p:nvPr/>
            </p:nvSpPr>
            <p:spPr bwMode="auto">
              <a:xfrm>
                <a:off x="8326438" y="2173288"/>
                <a:ext cx="504825" cy="495300"/>
              </a:xfrm>
              <a:custGeom>
                <a:avLst/>
                <a:gdLst>
                  <a:gd name="T0" fmla="*/ 1 w 127"/>
                  <a:gd name="T1" fmla="*/ 88 h 125"/>
                  <a:gd name="T2" fmla="*/ 1 w 127"/>
                  <a:gd name="T3" fmla="*/ 95 h 125"/>
                  <a:gd name="T4" fmla="*/ 11 w 127"/>
                  <a:gd name="T5" fmla="*/ 108 h 125"/>
                  <a:gd name="T6" fmla="*/ 19 w 127"/>
                  <a:gd name="T7" fmla="*/ 115 h 125"/>
                  <a:gd name="T8" fmla="*/ 24 w 127"/>
                  <a:gd name="T9" fmla="*/ 120 h 125"/>
                  <a:gd name="T10" fmla="*/ 31 w 127"/>
                  <a:gd name="T11" fmla="*/ 122 h 125"/>
                  <a:gd name="T12" fmla="*/ 39 w 127"/>
                  <a:gd name="T13" fmla="*/ 123 h 125"/>
                  <a:gd name="T14" fmla="*/ 44 w 127"/>
                  <a:gd name="T15" fmla="*/ 122 h 125"/>
                  <a:gd name="T16" fmla="*/ 48 w 127"/>
                  <a:gd name="T17" fmla="*/ 123 h 125"/>
                  <a:gd name="T18" fmla="*/ 57 w 127"/>
                  <a:gd name="T19" fmla="*/ 123 h 125"/>
                  <a:gd name="T20" fmla="*/ 76 w 127"/>
                  <a:gd name="T21" fmla="*/ 124 h 125"/>
                  <a:gd name="T22" fmla="*/ 81 w 127"/>
                  <a:gd name="T23" fmla="*/ 123 h 125"/>
                  <a:gd name="T24" fmla="*/ 84 w 127"/>
                  <a:gd name="T25" fmla="*/ 121 h 125"/>
                  <a:gd name="T26" fmla="*/ 94 w 127"/>
                  <a:gd name="T27" fmla="*/ 119 h 125"/>
                  <a:gd name="T28" fmla="*/ 104 w 127"/>
                  <a:gd name="T29" fmla="*/ 119 h 125"/>
                  <a:gd name="T30" fmla="*/ 112 w 127"/>
                  <a:gd name="T31" fmla="*/ 118 h 125"/>
                  <a:gd name="T32" fmla="*/ 121 w 127"/>
                  <a:gd name="T33" fmla="*/ 116 h 125"/>
                  <a:gd name="T34" fmla="*/ 125 w 127"/>
                  <a:gd name="T35" fmla="*/ 110 h 125"/>
                  <a:gd name="T36" fmla="*/ 126 w 127"/>
                  <a:gd name="T37" fmla="*/ 102 h 125"/>
                  <a:gd name="T38" fmla="*/ 124 w 127"/>
                  <a:gd name="T39" fmla="*/ 93 h 125"/>
                  <a:gd name="T40" fmla="*/ 121 w 127"/>
                  <a:gd name="T41" fmla="*/ 85 h 125"/>
                  <a:gd name="T42" fmla="*/ 123 w 127"/>
                  <a:gd name="T43" fmla="*/ 76 h 125"/>
                  <a:gd name="T44" fmla="*/ 125 w 127"/>
                  <a:gd name="T45" fmla="*/ 72 h 125"/>
                  <a:gd name="T46" fmla="*/ 125 w 127"/>
                  <a:gd name="T47" fmla="*/ 68 h 125"/>
                  <a:gd name="T48" fmla="*/ 124 w 127"/>
                  <a:gd name="T49" fmla="*/ 64 h 125"/>
                  <a:gd name="T50" fmla="*/ 125 w 127"/>
                  <a:gd name="T51" fmla="*/ 59 h 125"/>
                  <a:gd name="T52" fmla="*/ 121 w 127"/>
                  <a:gd name="T53" fmla="*/ 51 h 125"/>
                  <a:gd name="T54" fmla="*/ 116 w 127"/>
                  <a:gd name="T55" fmla="*/ 45 h 125"/>
                  <a:gd name="T56" fmla="*/ 112 w 127"/>
                  <a:gd name="T57" fmla="*/ 42 h 125"/>
                  <a:gd name="T58" fmla="*/ 110 w 127"/>
                  <a:gd name="T59" fmla="*/ 37 h 125"/>
                  <a:gd name="T60" fmla="*/ 109 w 127"/>
                  <a:gd name="T61" fmla="*/ 34 h 125"/>
                  <a:gd name="T62" fmla="*/ 107 w 127"/>
                  <a:gd name="T63" fmla="*/ 31 h 125"/>
                  <a:gd name="T64" fmla="*/ 106 w 127"/>
                  <a:gd name="T65" fmla="*/ 26 h 125"/>
                  <a:gd name="T66" fmla="*/ 104 w 127"/>
                  <a:gd name="T67" fmla="*/ 22 h 125"/>
                  <a:gd name="T68" fmla="*/ 100 w 127"/>
                  <a:gd name="T69" fmla="*/ 17 h 125"/>
                  <a:gd name="T70" fmla="*/ 96 w 127"/>
                  <a:gd name="T71" fmla="*/ 14 h 125"/>
                  <a:gd name="T72" fmla="*/ 93 w 127"/>
                  <a:gd name="T73" fmla="*/ 11 h 125"/>
                  <a:gd name="T74" fmla="*/ 90 w 127"/>
                  <a:gd name="T75" fmla="*/ 7 h 125"/>
                  <a:gd name="T76" fmla="*/ 88 w 127"/>
                  <a:gd name="T77" fmla="*/ 4 h 125"/>
                  <a:gd name="T78" fmla="*/ 80 w 127"/>
                  <a:gd name="T79" fmla="*/ 2 h 125"/>
                  <a:gd name="T80" fmla="*/ 76 w 127"/>
                  <a:gd name="T81" fmla="*/ 0 h 125"/>
                  <a:gd name="T82" fmla="*/ 65 w 127"/>
                  <a:gd name="T83" fmla="*/ 1 h 125"/>
                  <a:gd name="T84" fmla="*/ 59 w 127"/>
                  <a:gd name="T85" fmla="*/ 5 h 125"/>
                  <a:gd name="T86" fmla="*/ 51 w 127"/>
                  <a:gd name="T87" fmla="*/ 10 h 125"/>
                  <a:gd name="T88" fmla="*/ 44 w 127"/>
                  <a:gd name="T89" fmla="*/ 14 h 125"/>
                  <a:gd name="T90" fmla="*/ 34 w 127"/>
                  <a:gd name="T91" fmla="*/ 25 h 125"/>
                  <a:gd name="T92" fmla="*/ 20 w 127"/>
                  <a:gd name="T93" fmla="*/ 37 h 125"/>
                  <a:gd name="T94" fmla="*/ 8 w 127"/>
                  <a:gd name="T95" fmla="*/ 46 h 125"/>
                  <a:gd name="T96" fmla="*/ 5 w 127"/>
                  <a:gd name="T97" fmla="*/ 53 h 125"/>
                  <a:gd name="T98" fmla="*/ 2 w 127"/>
                  <a:gd name="T99" fmla="*/ 61 h 125"/>
                  <a:gd name="T100" fmla="*/ 2 w 127"/>
                  <a:gd name="T101" fmla="*/ 78 h 125"/>
                  <a:gd name="T102" fmla="*/ 1 w 127"/>
                  <a:gd name="T103" fmla="*/ 8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7" h="125">
                    <a:moveTo>
                      <a:pt x="1" y="88"/>
                    </a:moveTo>
                    <a:cubicBezTo>
                      <a:pt x="0" y="90"/>
                      <a:pt x="0" y="92"/>
                      <a:pt x="1" y="95"/>
                    </a:cubicBezTo>
                    <a:cubicBezTo>
                      <a:pt x="3" y="100"/>
                      <a:pt x="7" y="104"/>
                      <a:pt x="11" y="108"/>
                    </a:cubicBezTo>
                    <a:cubicBezTo>
                      <a:pt x="14" y="110"/>
                      <a:pt x="17" y="112"/>
                      <a:pt x="19" y="115"/>
                    </a:cubicBezTo>
                    <a:cubicBezTo>
                      <a:pt x="20" y="117"/>
                      <a:pt x="21" y="119"/>
                      <a:pt x="24" y="120"/>
                    </a:cubicBezTo>
                    <a:cubicBezTo>
                      <a:pt x="26" y="121"/>
                      <a:pt x="28" y="122"/>
                      <a:pt x="31" y="122"/>
                    </a:cubicBezTo>
                    <a:cubicBezTo>
                      <a:pt x="33" y="122"/>
                      <a:pt x="36" y="124"/>
                      <a:pt x="39" y="123"/>
                    </a:cubicBezTo>
                    <a:cubicBezTo>
                      <a:pt x="40" y="123"/>
                      <a:pt x="42" y="122"/>
                      <a:pt x="44" y="122"/>
                    </a:cubicBezTo>
                    <a:cubicBezTo>
                      <a:pt x="45" y="122"/>
                      <a:pt x="47" y="123"/>
                      <a:pt x="48" y="123"/>
                    </a:cubicBezTo>
                    <a:cubicBezTo>
                      <a:pt x="57" y="123"/>
                      <a:pt x="57" y="123"/>
                      <a:pt x="57" y="123"/>
                    </a:cubicBezTo>
                    <a:cubicBezTo>
                      <a:pt x="64" y="123"/>
                      <a:pt x="70" y="125"/>
                      <a:pt x="76" y="124"/>
                    </a:cubicBezTo>
                    <a:cubicBezTo>
                      <a:pt x="78" y="124"/>
                      <a:pt x="79" y="124"/>
                      <a:pt x="81" y="123"/>
                    </a:cubicBezTo>
                    <a:cubicBezTo>
                      <a:pt x="82" y="122"/>
                      <a:pt x="83" y="122"/>
                      <a:pt x="84" y="121"/>
                    </a:cubicBezTo>
                    <a:cubicBezTo>
                      <a:pt x="87" y="119"/>
                      <a:pt x="90" y="119"/>
                      <a:pt x="94" y="119"/>
                    </a:cubicBezTo>
                    <a:cubicBezTo>
                      <a:pt x="97" y="119"/>
                      <a:pt x="100" y="119"/>
                      <a:pt x="104" y="119"/>
                    </a:cubicBezTo>
                    <a:cubicBezTo>
                      <a:pt x="106" y="119"/>
                      <a:pt x="110" y="119"/>
                      <a:pt x="112" y="118"/>
                    </a:cubicBezTo>
                    <a:cubicBezTo>
                      <a:pt x="115" y="118"/>
                      <a:pt x="118" y="117"/>
                      <a:pt x="121" y="116"/>
                    </a:cubicBezTo>
                    <a:cubicBezTo>
                      <a:pt x="123" y="114"/>
                      <a:pt x="124" y="113"/>
                      <a:pt x="125" y="110"/>
                    </a:cubicBezTo>
                    <a:cubicBezTo>
                      <a:pt x="127" y="108"/>
                      <a:pt x="127" y="105"/>
                      <a:pt x="126" y="102"/>
                    </a:cubicBezTo>
                    <a:cubicBezTo>
                      <a:pt x="126" y="99"/>
                      <a:pt x="125" y="96"/>
                      <a:pt x="124" y="93"/>
                    </a:cubicBezTo>
                    <a:cubicBezTo>
                      <a:pt x="123" y="90"/>
                      <a:pt x="121" y="88"/>
                      <a:pt x="121" y="85"/>
                    </a:cubicBezTo>
                    <a:cubicBezTo>
                      <a:pt x="121" y="81"/>
                      <a:pt x="122" y="79"/>
                      <a:pt x="123" y="76"/>
                    </a:cubicBezTo>
                    <a:cubicBezTo>
                      <a:pt x="124" y="75"/>
                      <a:pt x="125" y="74"/>
                      <a:pt x="125" y="72"/>
                    </a:cubicBezTo>
                    <a:cubicBezTo>
                      <a:pt x="125" y="71"/>
                      <a:pt x="125" y="69"/>
                      <a:pt x="125" y="68"/>
                    </a:cubicBezTo>
                    <a:cubicBezTo>
                      <a:pt x="125" y="66"/>
                      <a:pt x="124" y="65"/>
                      <a:pt x="124" y="64"/>
                    </a:cubicBezTo>
                    <a:cubicBezTo>
                      <a:pt x="125" y="62"/>
                      <a:pt x="125" y="61"/>
                      <a:pt x="125" y="59"/>
                    </a:cubicBezTo>
                    <a:cubicBezTo>
                      <a:pt x="124" y="56"/>
                      <a:pt x="123" y="53"/>
                      <a:pt x="121" y="51"/>
                    </a:cubicBezTo>
                    <a:cubicBezTo>
                      <a:pt x="120" y="49"/>
                      <a:pt x="118" y="47"/>
                      <a:pt x="116" y="45"/>
                    </a:cubicBezTo>
                    <a:cubicBezTo>
                      <a:pt x="114" y="44"/>
                      <a:pt x="113" y="43"/>
                      <a:pt x="112" y="42"/>
                    </a:cubicBezTo>
                    <a:cubicBezTo>
                      <a:pt x="111" y="40"/>
                      <a:pt x="111" y="39"/>
                      <a:pt x="110" y="37"/>
                    </a:cubicBezTo>
                    <a:cubicBezTo>
                      <a:pt x="110" y="36"/>
                      <a:pt x="109" y="35"/>
                      <a:pt x="109" y="34"/>
                    </a:cubicBezTo>
                    <a:cubicBezTo>
                      <a:pt x="108" y="33"/>
                      <a:pt x="107" y="32"/>
                      <a:pt x="107" y="31"/>
                    </a:cubicBezTo>
                    <a:cubicBezTo>
                      <a:pt x="106" y="29"/>
                      <a:pt x="107" y="27"/>
                      <a:pt x="106" y="26"/>
                    </a:cubicBezTo>
                    <a:cubicBezTo>
                      <a:pt x="106" y="25"/>
                      <a:pt x="105" y="23"/>
                      <a:pt x="104" y="22"/>
                    </a:cubicBezTo>
                    <a:cubicBezTo>
                      <a:pt x="103" y="20"/>
                      <a:pt x="102" y="18"/>
                      <a:pt x="100" y="17"/>
                    </a:cubicBezTo>
                    <a:cubicBezTo>
                      <a:pt x="98" y="16"/>
                      <a:pt x="97" y="15"/>
                      <a:pt x="96" y="14"/>
                    </a:cubicBezTo>
                    <a:cubicBezTo>
                      <a:pt x="95" y="13"/>
                      <a:pt x="94" y="12"/>
                      <a:pt x="93" y="11"/>
                    </a:cubicBezTo>
                    <a:cubicBezTo>
                      <a:pt x="92" y="9"/>
                      <a:pt x="91" y="8"/>
                      <a:pt x="90" y="7"/>
                    </a:cubicBezTo>
                    <a:cubicBezTo>
                      <a:pt x="90" y="6"/>
                      <a:pt x="89" y="5"/>
                      <a:pt x="88" y="4"/>
                    </a:cubicBezTo>
                    <a:cubicBezTo>
                      <a:pt x="86" y="3"/>
                      <a:pt x="83" y="2"/>
                      <a:pt x="80" y="2"/>
                    </a:cubicBezTo>
                    <a:cubicBezTo>
                      <a:pt x="78" y="1"/>
                      <a:pt x="77" y="1"/>
                      <a:pt x="76" y="0"/>
                    </a:cubicBezTo>
                    <a:cubicBezTo>
                      <a:pt x="75" y="0"/>
                      <a:pt x="68" y="0"/>
                      <a:pt x="65" y="1"/>
                    </a:cubicBezTo>
                    <a:cubicBezTo>
                      <a:pt x="63" y="2"/>
                      <a:pt x="61" y="4"/>
                      <a:pt x="59" y="5"/>
                    </a:cubicBezTo>
                    <a:cubicBezTo>
                      <a:pt x="57" y="7"/>
                      <a:pt x="54" y="9"/>
                      <a:pt x="51" y="10"/>
                    </a:cubicBezTo>
                    <a:cubicBezTo>
                      <a:pt x="49" y="11"/>
                      <a:pt x="47" y="12"/>
                      <a:pt x="44" y="14"/>
                    </a:cubicBezTo>
                    <a:cubicBezTo>
                      <a:pt x="40" y="17"/>
                      <a:pt x="37" y="21"/>
                      <a:pt x="34" y="25"/>
                    </a:cubicBezTo>
                    <a:cubicBezTo>
                      <a:pt x="30" y="30"/>
                      <a:pt x="25" y="33"/>
                      <a:pt x="20" y="37"/>
                    </a:cubicBezTo>
                    <a:cubicBezTo>
                      <a:pt x="16" y="40"/>
                      <a:pt x="11" y="42"/>
                      <a:pt x="8" y="46"/>
                    </a:cubicBezTo>
                    <a:cubicBezTo>
                      <a:pt x="7" y="48"/>
                      <a:pt x="6" y="51"/>
                      <a:pt x="5" y="53"/>
                    </a:cubicBezTo>
                    <a:cubicBezTo>
                      <a:pt x="4" y="56"/>
                      <a:pt x="3" y="59"/>
                      <a:pt x="2" y="61"/>
                    </a:cubicBezTo>
                    <a:cubicBezTo>
                      <a:pt x="1" y="67"/>
                      <a:pt x="1" y="73"/>
                      <a:pt x="2" y="78"/>
                    </a:cubicBezTo>
                    <a:cubicBezTo>
                      <a:pt x="2" y="81"/>
                      <a:pt x="2" y="85"/>
                      <a:pt x="1" y="88"/>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39" name="Freeform 378">
                <a:extLst>
                  <a:ext uri="{FF2B5EF4-FFF2-40B4-BE49-F238E27FC236}">
                    <a16:creationId xmlns:a16="http://schemas.microsoft.com/office/drawing/2014/main" id="{625469DA-593C-44D6-B015-925F511701E5}"/>
                  </a:ext>
                </a:extLst>
              </p:cNvPr>
              <p:cNvSpPr>
                <a:spLocks/>
              </p:cNvSpPr>
              <p:nvPr/>
            </p:nvSpPr>
            <p:spPr bwMode="auto">
              <a:xfrm>
                <a:off x="8847138" y="2752725"/>
                <a:ext cx="47625" cy="161925"/>
              </a:xfrm>
              <a:custGeom>
                <a:avLst/>
                <a:gdLst>
                  <a:gd name="T0" fmla="*/ 12 w 12"/>
                  <a:gd name="T1" fmla="*/ 36 h 41"/>
                  <a:gd name="T2" fmla="*/ 11 w 12"/>
                  <a:gd name="T3" fmla="*/ 32 h 41"/>
                  <a:gd name="T4" fmla="*/ 11 w 12"/>
                  <a:gd name="T5" fmla="*/ 22 h 41"/>
                  <a:gd name="T6" fmla="*/ 11 w 12"/>
                  <a:gd name="T7" fmla="*/ 17 h 41"/>
                  <a:gd name="T8" fmla="*/ 11 w 12"/>
                  <a:gd name="T9" fmla="*/ 13 h 41"/>
                  <a:gd name="T10" fmla="*/ 11 w 12"/>
                  <a:gd name="T11" fmla="*/ 3 h 41"/>
                  <a:gd name="T12" fmla="*/ 11 w 12"/>
                  <a:gd name="T13" fmla="*/ 3 h 41"/>
                  <a:gd name="T14" fmla="*/ 11 w 12"/>
                  <a:gd name="T15" fmla="*/ 2 h 41"/>
                  <a:gd name="T16" fmla="*/ 9 w 12"/>
                  <a:gd name="T17" fmla="*/ 1 h 41"/>
                  <a:gd name="T18" fmla="*/ 7 w 12"/>
                  <a:gd name="T19" fmla="*/ 0 h 41"/>
                  <a:gd name="T20" fmla="*/ 5 w 12"/>
                  <a:gd name="T21" fmla="*/ 0 h 41"/>
                  <a:gd name="T22" fmla="*/ 2 w 12"/>
                  <a:gd name="T23" fmla="*/ 0 h 41"/>
                  <a:gd name="T24" fmla="*/ 2 w 12"/>
                  <a:gd name="T25" fmla="*/ 2 h 41"/>
                  <a:gd name="T26" fmla="*/ 2 w 12"/>
                  <a:gd name="T27" fmla="*/ 14 h 41"/>
                  <a:gd name="T28" fmla="*/ 1 w 12"/>
                  <a:gd name="T29" fmla="*/ 20 h 41"/>
                  <a:gd name="T30" fmla="*/ 1 w 12"/>
                  <a:gd name="T31" fmla="*/ 26 h 41"/>
                  <a:gd name="T32" fmla="*/ 1 w 12"/>
                  <a:gd name="T33" fmla="*/ 32 h 41"/>
                  <a:gd name="T34" fmla="*/ 0 w 12"/>
                  <a:gd name="T35" fmla="*/ 37 h 41"/>
                  <a:gd name="T36" fmla="*/ 1 w 12"/>
                  <a:gd name="T37" fmla="*/ 40 h 41"/>
                  <a:gd name="T38" fmla="*/ 3 w 12"/>
                  <a:gd name="T39" fmla="*/ 41 h 41"/>
                  <a:gd name="T40" fmla="*/ 5 w 12"/>
                  <a:gd name="T41" fmla="*/ 41 h 41"/>
                  <a:gd name="T42" fmla="*/ 7 w 12"/>
                  <a:gd name="T43" fmla="*/ 41 h 41"/>
                  <a:gd name="T44" fmla="*/ 10 w 12"/>
                  <a:gd name="T45" fmla="*/ 41 h 41"/>
                  <a:gd name="T46" fmla="*/ 11 w 12"/>
                  <a:gd name="T47" fmla="*/ 41 h 41"/>
                  <a:gd name="T48" fmla="*/ 12 w 12"/>
                  <a:gd name="T49" fmla="*/ 41 h 41"/>
                  <a:gd name="T50" fmla="*/ 12 w 12"/>
                  <a:gd name="T51" fmla="*/ 40 h 41"/>
                  <a:gd name="T52" fmla="*/ 12 w 12"/>
                  <a:gd name="T53"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 h="41">
                    <a:moveTo>
                      <a:pt x="12" y="36"/>
                    </a:moveTo>
                    <a:cubicBezTo>
                      <a:pt x="11" y="35"/>
                      <a:pt x="11" y="33"/>
                      <a:pt x="11" y="32"/>
                    </a:cubicBezTo>
                    <a:cubicBezTo>
                      <a:pt x="11" y="28"/>
                      <a:pt x="11" y="25"/>
                      <a:pt x="11" y="22"/>
                    </a:cubicBezTo>
                    <a:cubicBezTo>
                      <a:pt x="11" y="21"/>
                      <a:pt x="11" y="19"/>
                      <a:pt x="11" y="17"/>
                    </a:cubicBezTo>
                    <a:cubicBezTo>
                      <a:pt x="11" y="16"/>
                      <a:pt x="11" y="14"/>
                      <a:pt x="11" y="13"/>
                    </a:cubicBezTo>
                    <a:cubicBezTo>
                      <a:pt x="11" y="10"/>
                      <a:pt x="11" y="6"/>
                      <a:pt x="11" y="3"/>
                    </a:cubicBezTo>
                    <a:cubicBezTo>
                      <a:pt x="11" y="3"/>
                      <a:pt x="11" y="3"/>
                      <a:pt x="11" y="3"/>
                    </a:cubicBezTo>
                    <a:cubicBezTo>
                      <a:pt x="11" y="3"/>
                      <a:pt x="11" y="2"/>
                      <a:pt x="11" y="2"/>
                    </a:cubicBezTo>
                    <a:cubicBezTo>
                      <a:pt x="10" y="1"/>
                      <a:pt x="10" y="1"/>
                      <a:pt x="9" y="1"/>
                    </a:cubicBezTo>
                    <a:cubicBezTo>
                      <a:pt x="8" y="1"/>
                      <a:pt x="8" y="0"/>
                      <a:pt x="7" y="0"/>
                    </a:cubicBezTo>
                    <a:cubicBezTo>
                      <a:pt x="6" y="0"/>
                      <a:pt x="5" y="0"/>
                      <a:pt x="5" y="0"/>
                    </a:cubicBezTo>
                    <a:cubicBezTo>
                      <a:pt x="4" y="0"/>
                      <a:pt x="3" y="0"/>
                      <a:pt x="2" y="0"/>
                    </a:cubicBezTo>
                    <a:cubicBezTo>
                      <a:pt x="2" y="0"/>
                      <a:pt x="2" y="1"/>
                      <a:pt x="2" y="2"/>
                    </a:cubicBezTo>
                    <a:cubicBezTo>
                      <a:pt x="2" y="6"/>
                      <a:pt x="2" y="10"/>
                      <a:pt x="2" y="14"/>
                    </a:cubicBezTo>
                    <a:cubicBezTo>
                      <a:pt x="2" y="16"/>
                      <a:pt x="2" y="18"/>
                      <a:pt x="1" y="20"/>
                    </a:cubicBezTo>
                    <a:cubicBezTo>
                      <a:pt x="1" y="22"/>
                      <a:pt x="1" y="24"/>
                      <a:pt x="1" y="26"/>
                    </a:cubicBezTo>
                    <a:cubicBezTo>
                      <a:pt x="1" y="28"/>
                      <a:pt x="1" y="30"/>
                      <a:pt x="1" y="32"/>
                    </a:cubicBezTo>
                    <a:cubicBezTo>
                      <a:pt x="1" y="34"/>
                      <a:pt x="1" y="35"/>
                      <a:pt x="0" y="37"/>
                    </a:cubicBezTo>
                    <a:cubicBezTo>
                      <a:pt x="0" y="38"/>
                      <a:pt x="0" y="39"/>
                      <a:pt x="1" y="40"/>
                    </a:cubicBezTo>
                    <a:cubicBezTo>
                      <a:pt x="1" y="40"/>
                      <a:pt x="2" y="41"/>
                      <a:pt x="3" y="41"/>
                    </a:cubicBezTo>
                    <a:cubicBezTo>
                      <a:pt x="3" y="41"/>
                      <a:pt x="4" y="41"/>
                      <a:pt x="5" y="41"/>
                    </a:cubicBezTo>
                    <a:cubicBezTo>
                      <a:pt x="6" y="41"/>
                      <a:pt x="7" y="41"/>
                      <a:pt x="7" y="41"/>
                    </a:cubicBezTo>
                    <a:cubicBezTo>
                      <a:pt x="8" y="41"/>
                      <a:pt x="9" y="41"/>
                      <a:pt x="10" y="41"/>
                    </a:cubicBezTo>
                    <a:cubicBezTo>
                      <a:pt x="10" y="41"/>
                      <a:pt x="11" y="41"/>
                      <a:pt x="11" y="41"/>
                    </a:cubicBezTo>
                    <a:cubicBezTo>
                      <a:pt x="11" y="41"/>
                      <a:pt x="12" y="41"/>
                      <a:pt x="12" y="41"/>
                    </a:cubicBezTo>
                    <a:cubicBezTo>
                      <a:pt x="12" y="41"/>
                      <a:pt x="12" y="41"/>
                      <a:pt x="12" y="40"/>
                    </a:cubicBezTo>
                    <a:cubicBezTo>
                      <a:pt x="12" y="39"/>
                      <a:pt x="12" y="38"/>
                      <a:pt x="12" y="36"/>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40" name="Freeform 379">
                <a:extLst>
                  <a:ext uri="{FF2B5EF4-FFF2-40B4-BE49-F238E27FC236}">
                    <a16:creationId xmlns:a16="http://schemas.microsoft.com/office/drawing/2014/main" id="{DEC0CE6A-3BD3-4BAD-98FB-03E2F2245EE3}"/>
                  </a:ext>
                </a:extLst>
              </p:cNvPr>
              <p:cNvSpPr>
                <a:spLocks/>
              </p:cNvSpPr>
              <p:nvPr/>
            </p:nvSpPr>
            <p:spPr bwMode="auto">
              <a:xfrm>
                <a:off x="8847138" y="2752725"/>
                <a:ext cx="47625" cy="161925"/>
              </a:xfrm>
              <a:custGeom>
                <a:avLst/>
                <a:gdLst>
                  <a:gd name="T0" fmla="*/ 12 w 12"/>
                  <a:gd name="T1" fmla="*/ 36 h 41"/>
                  <a:gd name="T2" fmla="*/ 11 w 12"/>
                  <a:gd name="T3" fmla="*/ 32 h 41"/>
                  <a:gd name="T4" fmla="*/ 11 w 12"/>
                  <a:gd name="T5" fmla="*/ 22 h 41"/>
                  <a:gd name="T6" fmla="*/ 11 w 12"/>
                  <a:gd name="T7" fmla="*/ 17 h 41"/>
                  <a:gd name="T8" fmla="*/ 11 w 12"/>
                  <a:gd name="T9" fmla="*/ 13 h 41"/>
                  <a:gd name="T10" fmla="*/ 11 w 12"/>
                  <a:gd name="T11" fmla="*/ 3 h 41"/>
                  <a:gd name="T12" fmla="*/ 11 w 12"/>
                  <a:gd name="T13" fmla="*/ 3 h 41"/>
                  <a:gd name="T14" fmla="*/ 11 w 12"/>
                  <a:gd name="T15" fmla="*/ 2 h 41"/>
                  <a:gd name="T16" fmla="*/ 9 w 12"/>
                  <a:gd name="T17" fmla="*/ 1 h 41"/>
                  <a:gd name="T18" fmla="*/ 7 w 12"/>
                  <a:gd name="T19" fmla="*/ 0 h 41"/>
                  <a:gd name="T20" fmla="*/ 5 w 12"/>
                  <a:gd name="T21" fmla="*/ 0 h 41"/>
                  <a:gd name="T22" fmla="*/ 2 w 12"/>
                  <a:gd name="T23" fmla="*/ 0 h 41"/>
                  <a:gd name="T24" fmla="*/ 2 w 12"/>
                  <a:gd name="T25" fmla="*/ 2 h 41"/>
                  <a:gd name="T26" fmla="*/ 2 w 12"/>
                  <a:gd name="T27" fmla="*/ 14 h 41"/>
                  <a:gd name="T28" fmla="*/ 1 w 12"/>
                  <a:gd name="T29" fmla="*/ 20 h 41"/>
                  <a:gd name="T30" fmla="*/ 1 w 12"/>
                  <a:gd name="T31" fmla="*/ 26 h 41"/>
                  <a:gd name="T32" fmla="*/ 1 w 12"/>
                  <a:gd name="T33" fmla="*/ 32 h 41"/>
                  <a:gd name="T34" fmla="*/ 0 w 12"/>
                  <a:gd name="T35" fmla="*/ 37 h 41"/>
                  <a:gd name="T36" fmla="*/ 1 w 12"/>
                  <a:gd name="T37" fmla="*/ 40 h 41"/>
                  <a:gd name="T38" fmla="*/ 3 w 12"/>
                  <a:gd name="T39" fmla="*/ 41 h 41"/>
                  <a:gd name="T40" fmla="*/ 5 w 12"/>
                  <a:gd name="T41" fmla="*/ 41 h 41"/>
                  <a:gd name="T42" fmla="*/ 7 w 12"/>
                  <a:gd name="T43" fmla="*/ 41 h 41"/>
                  <a:gd name="T44" fmla="*/ 10 w 12"/>
                  <a:gd name="T45" fmla="*/ 41 h 41"/>
                  <a:gd name="T46" fmla="*/ 11 w 12"/>
                  <a:gd name="T47" fmla="*/ 41 h 41"/>
                  <a:gd name="T48" fmla="*/ 12 w 12"/>
                  <a:gd name="T49" fmla="*/ 41 h 41"/>
                  <a:gd name="T50" fmla="*/ 12 w 12"/>
                  <a:gd name="T51" fmla="*/ 40 h 41"/>
                  <a:gd name="T52" fmla="*/ 12 w 12"/>
                  <a:gd name="T53"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 h="41">
                    <a:moveTo>
                      <a:pt x="12" y="36"/>
                    </a:moveTo>
                    <a:cubicBezTo>
                      <a:pt x="11" y="35"/>
                      <a:pt x="11" y="33"/>
                      <a:pt x="11" y="32"/>
                    </a:cubicBezTo>
                    <a:cubicBezTo>
                      <a:pt x="11" y="28"/>
                      <a:pt x="11" y="25"/>
                      <a:pt x="11" y="22"/>
                    </a:cubicBezTo>
                    <a:cubicBezTo>
                      <a:pt x="11" y="21"/>
                      <a:pt x="11" y="19"/>
                      <a:pt x="11" y="17"/>
                    </a:cubicBezTo>
                    <a:cubicBezTo>
                      <a:pt x="11" y="16"/>
                      <a:pt x="11" y="14"/>
                      <a:pt x="11" y="13"/>
                    </a:cubicBezTo>
                    <a:cubicBezTo>
                      <a:pt x="11" y="10"/>
                      <a:pt x="11" y="6"/>
                      <a:pt x="11" y="3"/>
                    </a:cubicBezTo>
                    <a:cubicBezTo>
                      <a:pt x="11" y="3"/>
                      <a:pt x="11" y="3"/>
                      <a:pt x="11" y="3"/>
                    </a:cubicBezTo>
                    <a:cubicBezTo>
                      <a:pt x="11" y="3"/>
                      <a:pt x="11" y="2"/>
                      <a:pt x="11" y="2"/>
                    </a:cubicBezTo>
                    <a:cubicBezTo>
                      <a:pt x="10" y="1"/>
                      <a:pt x="10" y="1"/>
                      <a:pt x="9" y="1"/>
                    </a:cubicBezTo>
                    <a:cubicBezTo>
                      <a:pt x="8" y="1"/>
                      <a:pt x="8" y="0"/>
                      <a:pt x="7" y="0"/>
                    </a:cubicBezTo>
                    <a:cubicBezTo>
                      <a:pt x="6" y="0"/>
                      <a:pt x="5" y="0"/>
                      <a:pt x="5" y="0"/>
                    </a:cubicBezTo>
                    <a:cubicBezTo>
                      <a:pt x="4" y="0"/>
                      <a:pt x="3" y="0"/>
                      <a:pt x="2" y="0"/>
                    </a:cubicBezTo>
                    <a:cubicBezTo>
                      <a:pt x="2" y="0"/>
                      <a:pt x="2" y="1"/>
                      <a:pt x="2" y="2"/>
                    </a:cubicBezTo>
                    <a:cubicBezTo>
                      <a:pt x="2" y="6"/>
                      <a:pt x="2" y="10"/>
                      <a:pt x="2" y="14"/>
                    </a:cubicBezTo>
                    <a:cubicBezTo>
                      <a:pt x="2" y="16"/>
                      <a:pt x="2" y="18"/>
                      <a:pt x="1" y="20"/>
                    </a:cubicBezTo>
                    <a:cubicBezTo>
                      <a:pt x="1" y="22"/>
                      <a:pt x="1" y="24"/>
                      <a:pt x="1" y="26"/>
                    </a:cubicBezTo>
                    <a:cubicBezTo>
                      <a:pt x="1" y="28"/>
                      <a:pt x="1" y="30"/>
                      <a:pt x="1" y="32"/>
                    </a:cubicBezTo>
                    <a:cubicBezTo>
                      <a:pt x="1" y="34"/>
                      <a:pt x="1" y="35"/>
                      <a:pt x="0" y="37"/>
                    </a:cubicBezTo>
                    <a:cubicBezTo>
                      <a:pt x="0" y="38"/>
                      <a:pt x="0" y="39"/>
                      <a:pt x="1" y="40"/>
                    </a:cubicBezTo>
                    <a:cubicBezTo>
                      <a:pt x="1" y="40"/>
                      <a:pt x="2" y="41"/>
                      <a:pt x="3" y="41"/>
                    </a:cubicBezTo>
                    <a:cubicBezTo>
                      <a:pt x="3" y="41"/>
                      <a:pt x="4" y="41"/>
                      <a:pt x="5" y="41"/>
                    </a:cubicBezTo>
                    <a:cubicBezTo>
                      <a:pt x="6" y="41"/>
                      <a:pt x="7" y="41"/>
                      <a:pt x="7" y="41"/>
                    </a:cubicBezTo>
                    <a:cubicBezTo>
                      <a:pt x="8" y="41"/>
                      <a:pt x="9" y="41"/>
                      <a:pt x="10" y="41"/>
                    </a:cubicBezTo>
                    <a:cubicBezTo>
                      <a:pt x="10" y="41"/>
                      <a:pt x="11" y="41"/>
                      <a:pt x="11" y="41"/>
                    </a:cubicBezTo>
                    <a:cubicBezTo>
                      <a:pt x="11" y="41"/>
                      <a:pt x="12" y="41"/>
                      <a:pt x="12" y="41"/>
                    </a:cubicBezTo>
                    <a:cubicBezTo>
                      <a:pt x="12" y="41"/>
                      <a:pt x="12" y="41"/>
                      <a:pt x="12" y="40"/>
                    </a:cubicBezTo>
                    <a:cubicBezTo>
                      <a:pt x="12" y="39"/>
                      <a:pt x="12" y="38"/>
                      <a:pt x="12" y="36"/>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41" name="Freeform 380">
                <a:extLst>
                  <a:ext uri="{FF2B5EF4-FFF2-40B4-BE49-F238E27FC236}">
                    <a16:creationId xmlns:a16="http://schemas.microsoft.com/office/drawing/2014/main" id="{B964204E-F213-4CA4-A272-302CC80FF8C2}"/>
                  </a:ext>
                </a:extLst>
              </p:cNvPr>
              <p:cNvSpPr>
                <a:spLocks/>
              </p:cNvSpPr>
              <p:nvPr/>
            </p:nvSpPr>
            <p:spPr bwMode="auto">
              <a:xfrm>
                <a:off x="8775701" y="2054225"/>
                <a:ext cx="193675" cy="738188"/>
              </a:xfrm>
              <a:custGeom>
                <a:avLst/>
                <a:gdLst>
                  <a:gd name="T0" fmla="*/ 0 w 49"/>
                  <a:gd name="T1" fmla="*/ 130 h 186"/>
                  <a:gd name="T2" fmla="*/ 0 w 49"/>
                  <a:gd name="T3" fmla="*/ 141 h 186"/>
                  <a:gd name="T4" fmla="*/ 4 w 49"/>
                  <a:gd name="T5" fmla="*/ 161 h 186"/>
                  <a:gd name="T6" fmla="*/ 7 w 49"/>
                  <a:gd name="T7" fmla="*/ 171 h 186"/>
                  <a:gd name="T8" fmla="*/ 12 w 49"/>
                  <a:gd name="T9" fmla="*/ 182 h 186"/>
                  <a:gd name="T10" fmla="*/ 29 w 49"/>
                  <a:gd name="T11" fmla="*/ 185 h 186"/>
                  <a:gd name="T12" fmla="*/ 43 w 49"/>
                  <a:gd name="T13" fmla="*/ 176 h 186"/>
                  <a:gd name="T14" fmla="*/ 48 w 49"/>
                  <a:gd name="T15" fmla="*/ 164 h 186"/>
                  <a:gd name="T16" fmla="*/ 49 w 49"/>
                  <a:gd name="T17" fmla="*/ 152 h 186"/>
                  <a:gd name="T18" fmla="*/ 48 w 49"/>
                  <a:gd name="T19" fmla="*/ 139 h 186"/>
                  <a:gd name="T20" fmla="*/ 47 w 49"/>
                  <a:gd name="T21" fmla="*/ 126 h 186"/>
                  <a:gd name="T22" fmla="*/ 48 w 49"/>
                  <a:gd name="T23" fmla="*/ 113 h 186"/>
                  <a:gd name="T24" fmla="*/ 48 w 49"/>
                  <a:gd name="T25" fmla="*/ 95 h 186"/>
                  <a:gd name="T26" fmla="*/ 48 w 49"/>
                  <a:gd name="T27" fmla="*/ 88 h 186"/>
                  <a:gd name="T28" fmla="*/ 47 w 49"/>
                  <a:gd name="T29" fmla="*/ 76 h 186"/>
                  <a:gd name="T30" fmla="*/ 43 w 49"/>
                  <a:gd name="T31" fmla="*/ 55 h 186"/>
                  <a:gd name="T32" fmla="*/ 42 w 49"/>
                  <a:gd name="T33" fmla="*/ 51 h 186"/>
                  <a:gd name="T34" fmla="*/ 40 w 49"/>
                  <a:gd name="T35" fmla="*/ 33 h 186"/>
                  <a:gd name="T36" fmla="*/ 38 w 49"/>
                  <a:gd name="T37" fmla="*/ 25 h 186"/>
                  <a:gd name="T38" fmla="*/ 34 w 49"/>
                  <a:gd name="T39" fmla="*/ 7 h 186"/>
                  <a:gd name="T40" fmla="*/ 31 w 49"/>
                  <a:gd name="T41" fmla="*/ 2 h 186"/>
                  <a:gd name="T42" fmla="*/ 29 w 49"/>
                  <a:gd name="T43" fmla="*/ 0 h 186"/>
                  <a:gd name="T44" fmla="*/ 25 w 49"/>
                  <a:gd name="T45" fmla="*/ 2 h 186"/>
                  <a:gd name="T46" fmla="*/ 23 w 49"/>
                  <a:gd name="T47" fmla="*/ 8 h 186"/>
                  <a:gd name="T48" fmla="*/ 13 w 49"/>
                  <a:gd name="T49" fmla="*/ 37 h 186"/>
                  <a:gd name="T50" fmla="*/ 8 w 49"/>
                  <a:gd name="T51" fmla="*/ 55 h 186"/>
                  <a:gd name="T52" fmla="*/ 3 w 49"/>
                  <a:gd name="T53" fmla="*/ 69 h 186"/>
                  <a:gd name="T54" fmla="*/ 0 w 49"/>
                  <a:gd name="T55" fmla="*/ 13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 h="186">
                    <a:moveTo>
                      <a:pt x="0" y="130"/>
                    </a:moveTo>
                    <a:cubicBezTo>
                      <a:pt x="0" y="134"/>
                      <a:pt x="0" y="137"/>
                      <a:pt x="0" y="141"/>
                    </a:cubicBezTo>
                    <a:cubicBezTo>
                      <a:pt x="1" y="149"/>
                      <a:pt x="2" y="155"/>
                      <a:pt x="4" y="161"/>
                    </a:cubicBezTo>
                    <a:cubicBezTo>
                      <a:pt x="5" y="164"/>
                      <a:pt x="6" y="167"/>
                      <a:pt x="7" y="171"/>
                    </a:cubicBezTo>
                    <a:cubicBezTo>
                      <a:pt x="8" y="173"/>
                      <a:pt x="11" y="182"/>
                      <a:pt x="12" y="182"/>
                    </a:cubicBezTo>
                    <a:cubicBezTo>
                      <a:pt x="13" y="182"/>
                      <a:pt x="27" y="186"/>
                      <a:pt x="29" y="185"/>
                    </a:cubicBezTo>
                    <a:cubicBezTo>
                      <a:pt x="30" y="185"/>
                      <a:pt x="42" y="177"/>
                      <a:pt x="43" y="176"/>
                    </a:cubicBezTo>
                    <a:cubicBezTo>
                      <a:pt x="44" y="175"/>
                      <a:pt x="48" y="168"/>
                      <a:pt x="48" y="164"/>
                    </a:cubicBezTo>
                    <a:cubicBezTo>
                      <a:pt x="49" y="160"/>
                      <a:pt x="49" y="156"/>
                      <a:pt x="49" y="152"/>
                    </a:cubicBezTo>
                    <a:cubicBezTo>
                      <a:pt x="49" y="147"/>
                      <a:pt x="48" y="143"/>
                      <a:pt x="48" y="139"/>
                    </a:cubicBezTo>
                    <a:cubicBezTo>
                      <a:pt x="48" y="134"/>
                      <a:pt x="47" y="131"/>
                      <a:pt x="47" y="126"/>
                    </a:cubicBezTo>
                    <a:cubicBezTo>
                      <a:pt x="47" y="121"/>
                      <a:pt x="47" y="118"/>
                      <a:pt x="48" y="113"/>
                    </a:cubicBezTo>
                    <a:cubicBezTo>
                      <a:pt x="48" y="111"/>
                      <a:pt x="48" y="97"/>
                      <a:pt x="48" y="95"/>
                    </a:cubicBezTo>
                    <a:cubicBezTo>
                      <a:pt x="48" y="93"/>
                      <a:pt x="48" y="90"/>
                      <a:pt x="48" y="88"/>
                    </a:cubicBezTo>
                    <a:cubicBezTo>
                      <a:pt x="48" y="84"/>
                      <a:pt x="48" y="80"/>
                      <a:pt x="47" y="76"/>
                    </a:cubicBezTo>
                    <a:cubicBezTo>
                      <a:pt x="46" y="72"/>
                      <a:pt x="43" y="58"/>
                      <a:pt x="43" y="55"/>
                    </a:cubicBezTo>
                    <a:cubicBezTo>
                      <a:pt x="42" y="54"/>
                      <a:pt x="42" y="52"/>
                      <a:pt x="42" y="51"/>
                    </a:cubicBezTo>
                    <a:cubicBezTo>
                      <a:pt x="42" y="49"/>
                      <a:pt x="41" y="35"/>
                      <a:pt x="40" y="33"/>
                    </a:cubicBezTo>
                    <a:cubicBezTo>
                      <a:pt x="40" y="30"/>
                      <a:pt x="39" y="27"/>
                      <a:pt x="38" y="25"/>
                    </a:cubicBezTo>
                    <a:cubicBezTo>
                      <a:pt x="38" y="24"/>
                      <a:pt x="34" y="7"/>
                      <a:pt x="34" y="7"/>
                    </a:cubicBezTo>
                    <a:cubicBezTo>
                      <a:pt x="33" y="4"/>
                      <a:pt x="32" y="4"/>
                      <a:pt x="31" y="2"/>
                    </a:cubicBezTo>
                    <a:cubicBezTo>
                      <a:pt x="30" y="2"/>
                      <a:pt x="30" y="1"/>
                      <a:pt x="29" y="0"/>
                    </a:cubicBezTo>
                    <a:cubicBezTo>
                      <a:pt x="29" y="0"/>
                      <a:pt x="26" y="0"/>
                      <a:pt x="25" y="2"/>
                    </a:cubicBezTo>
                    <a:cubicBezTo>
                      <a:pt x="24" y="4"/>
                      <a:pt x="24" y="6"/>
                      <a:pt x="23" y="8"/>
                    </a:cubicBezTo>
                    <a:cubicBezTo>
                      <a:pt x="22" y="11"/>
                      <a:pt x="14" y="31"/>
                      <a:pt x="13" y="37"/>
                    </a:cubicBezTo>
                    <a:cubicBezTo>
                      <a:pt x="11" y="45"/>
                      <a:pt x="10" y="50"/>
                      <a:pt x="8" y="55"/>
                    </a:cubicBezTo>
                    <a:cubicBezTo>
                      <a:pt x="6" y="59"/>
                      <a:pt x="4" y="62"/>
                      <a:pt x="3" y="69"/>
                    </a:cubicBezTo>
                    <a:cubicBezTo>
                      <a:pt x="2" y="72"/>
                      <a:pt x="1" y="126"/>
                      <a:pt x="0" y="13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42" name="Freeform 381">
                <a:extLst>
                  <a:ext uri="{FF2B5EF4-FFF2-40B4-BE49-F238E27FC236}">
                    <a16:creationId xmlns:a16="http://schemas.microsoft.com/office/drawing/2014/main" id="{F3D82475-B994-47F5-AE67-CA167DB2C0B8}"/>
                  </a:ext>
                </a:extLst>
              </p:cNvPr>
              <p:cNvSpPr>
                <a:spLocks/>
              </p:cNvSpPr>
              <p:nvPr/>
            </p:nvSpPr>
            <p:spPr bwMode="auto">
              <a:xfrm>
                <a:off x="8775701" y="2054225"/>
                <a:ext cx="193675" cy="738188"/>
              </a:xfrm>
              <a:custGeom>
                <a:avLst/>
                <a:gdLst>
                  <a:gd name="T0" fmla="*/ 0 w 49"/>
                  <a:gd name="T1" fmla="*/ 130 h 186"/>
                  <a:gd name="T2" fmla="*/ 0 w 49"/>
                  <a:gd name="T3" fmla="*/ 141 h 186"/>
                  <a:gd name="T4" fmla="*/ 4 w 49"/>
                  <a:gd name="T5" fmla="*/ 161 h 186"/>
                  <a:gd name="T6" fmla="*/ 7 w 49"/>
                  <a:gd name="T7" fmla="*/ 171 h 186"/>
                  <a:gd name="T8" fmla="*/ 12 w 49"/>
                  <a:gd name="T9" fmla="*/ 182 h 186"/>
                  <a:gd name="T10" fmla="*/ 29 w 49"/>
                  <a:gd name="T11" fmla="*/ 185 h 186"/>
                  <a:gd name="T12" fmla="*/ 43 w 49"/>
                  <a:gd name="T13" fmla="*/ 176 h 186"/>
                  <a:gd name="T14" fmla="*/ 48 w 49"/>
                  <a:gd name="T15" fmla="*/ 164 h 186"/>
                  <a:gd name="T16" fmla="*/ 49 w 49"/>
                  <a:gd name="T17" fmla="*/ 152 h 186"/>
                  <a:gd name="T18" fmla="*/ 48 w 49"/>
                  <a:gd name="T19" fmla="*/ 139 h 186"/>
                  <a:gd name="T20" fmla="*/ 47 w 49"/>
                  <a:gd name="T21" fmla="*/ 126 h 186"/>
                  <a:gd name="T22" fmla="*/ 48 w 49"/>
                  <a:gd name="T23" fmla="*/ 113 h 186"/>
                  <a:gd name="T24" fmla="*/ 48 w 49"/>
                  <a:gd name="T25" fmla="*/ 95 h 186"/>
                  <a:gd name="T26" fmla="*/ 48 w 49"/>
                  <a:gd name="T27" fmla="*/ 88 h 186"/>
                  <a:gd name="T28" fmla="*/ 47 w 49"/>
                  <a:gd name="T29" fmla="*/ 76 h 186"/>
                  <a:gd name="T30" fmla="*/ 43 w 49"/>
                  <a:gd name="T31" fmla="*/ 55 h 186"/>
                  <a:gd name="T32" fmla="*/ 42 w 49"/>
                  <a:gd name="T33" fmla="*/ 51 h 186"/>
                  <a:gd name="T34" fmla="*/ 40 w 49"/>
                  <a:gd name="T35" fmla="*/ 33 h 186"/>
                  <a:gd name="T36" fmla="*/ 38 w 49"/>
                  <a:gd name="T37" fmla="*/ 25 h 186"/>
                  <a:gd name="T38" fmla="*/ 34 w 49"/>
                  <a:gd name="T39" fmla="*/ 7 h 186"/>
                  <a:gd name="T40" fmla="*/ 31 w 49"/>
                  <a:gd name="T41" fmla="*/ 2 h 186"/>
                  <a:gd name="T42" fmla="*/ 29 w 49"/>
                  <a:gd name="T43" fmla="*/ 0 h 186"/>
                  <a:gd name="T44" fmla="*/ 25 w 49"/>
                  <a:gd name="T45" fmla="*/ 2 h 186"/>
                  <a:gd name="T46" fmla="*/ 23 w 49"/>
                  <a:gd name="T47" fmla="*/ 8 h 186"/>
                  <a:gd name="T48" fmla="*/ 13 w 49"/>
                  <a:gd name="T49" fmla="*/ 37 h 186"/>
                  <a:gd name="T50" fmla="*/ 8 w 49"/>
                  <a:gd name="T51" fmla="*/ 55 h 186"/>
                  <a:gd name="T52" fmla="*/ 3 w 49"/>
                  <a:gd name="T53" fmla="*/ 69 h 186"/>
                  <a:gd name="T54" fmla="*/ 0 w 49"/>
                  <a:gd name="T55" fmla="*/ 13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 h="186">
                    <a:moveTo>
                      <a:pt x="0" y="130"/>
                    </a:moveTo>
                    <a:cubicBezTo>
                      <a:pt x="0" y="134"/>
                      <a:pt x="0" y="137"/>
                      <a:pt x="0" y="141"/>
                    </a:cubicBezTo>
                    <a:cubicBezTo>
                      <a:pt x="1" y="149"/>
                      <a:pt x="2" y="155"/>
                      <a:pt x="4" y="161"/>
                    </a:cubicBezTo>
                    <a:cubicBezTo>
                      <a:pt x="5" y="164"/>
                      <a:pt x="6" y="167"/>
                      <a:pt x="7" y="171"/>
                    </a:cubicBezTo>
                    <a:cubicBezTo>
                      <a:pt x="8" y="173"/>
                      <a:pt x="11" y="182"/>
                      <a:pt x="12" y="182"/>
                    </a:cubicBezTo>
                    <a:cubicBezTo>
                      <a:pt x="13" y="182"/>
                      <a:pt x="27" y="186"/>
                      <a:pt x="29" y="185"/>
                    </a:cubicBezTo>
                    <a:cubicBezTo>
                      <a:pt x="30" y="185"/>
                      <a:pt x="42" y="177"/>
                      <a:pt x="43" y="176"/>
                    </a:cubicBezTo>
                    <a:cubicBezTo>
                      <a:pt x="44" y="175"/>
                      <a:pt x="48" y="168"/>
                      <a:pt x="48" y="164"/>
                    </a:cubicBezTo>
                    <a:cubicBezTo>
                      <a:pt x="49" y="160"/>
                      <a:pt x="49" y="156"/>
                      <a:pt x="49" y="152"/>
                    </a:cubicBezTo>
                    <a:cubicBezTo>
                      <a:pt x="49" y="147"/>
                      <a:pt x="48" y="143"/>
                      <a:pt x="48" y="139"/>
                    </a:cubicBezTo>
                    <a:cubicBezTo>
                      <a:pt x="48" y="134"/>
                      <a:pt x="47" y="131"/>
                      <a:pt x="47" y="126"/>
                    </a:cubicBezTo>
                    <a:cubicBezTo>
                      <a:pt x="47" y="121"/>
                      <a:pt x="47" y="118"/>
                      <a:pt x="48" y="113"/>
                    </a:cubicBezTo>
                    <a:cubicBezTo>
                      <a:pt x="48" y="111"/>
                      <a:pt x="48" y="97"/>
                      <a:pt x="48" y="95"/>
                    </a:cubicBezTo>
                    <a:cubicBezTo>
                      <a:pt x="48" y="93"/>
                      <a:pt x="48" y="90"/>
                      <a:pt x="48" y="88"/>
                    </a:cubicBezTo>
                    <a:cubicBezTo>
                      <a:pt x="48" y="84"/>
                      <a:pt x="48" y="80"/>
                      <a:pt x="47" y="76"/>
                    </a:cubicBezTo>
                    <a:cubicBezTo>
                      <a:pt x="46" y="72"/>
                      <a:pt x="43" y="58"/>
                      <a:pt x="43" y="55"/>
                    </a:cubicBezTo>
                    <a:cubicBezTo>
                      <a:pt x="42" y="54"/>
                      <a:pt x="42" y="52"/>
                      <a:pt x="42" y="51"/>
                    </a:cubicBezTo>
                    <a:cubicBezTo>
                      <a:pt x="42" y="49"/>
                      <a:pt x="41" y="35"/>
                      <a:pt x="40" y="33"/>
                    </a:cubicBezTo>
                    <a:cubicBezTo>
                      <a:pt x="40" y="30"/>
                      <a:pt x="39" y="27"/>
                      <a:pt x="38" y="25"/>
                    </a:cubicBezTo>
                    <a:cubicBezTo>
                      <a:pt x="38" y="24"/>
                      <a:pt x="34" y="7"/>
                      <a:pt x="34" y="7"/>
                    </a:cubicBezTo>
                    <a:cubicBezTo>
                      <a:pt x="33" y="4"/>
                      <a:pt x="32" y="4"/>
                      <a:pt x="31" y="2"/>
                    </a:cubicBezTo>
                    <a:cubicBezTo>
                      <a:pt x="30" y="2"/>
                      <a:pt x="30" y="1"/>
                      <a:pt x="29" y="0"/>
                    </a:cubicBezTo>
                    <a:cubicBezTo>
                      <a:pt x="29" y="0"/>
                      <a:pt x="26" y="0"/>
                      <a:pt x="25" y="2"/>
                    </a:cubicBezTo>
                    <a:cubicBezTo>
                      <a:pt x="24" y="4"/>
                      <a:pt x="24" y="6"/>
                      <a:pt x="23" y="8"/>
                    </a:cubicBezTo>
                    <a:cubicBezTo>
                      <a:pt x="22" y="11"/>
                      <a:pt x="14" y="31"/>
                      <a:pt x="13" y="37"/>
                    </a:cubicBezTo>
                    <a:cubicBezTo>
                      <a:pt x="11" y="45"/>
                      <a:pt x="10" y="50"/>
                      <a:pt x="8" y="55"/>
                    </a:cubicBezTo>
                    <a:cubicBezTo>
                      <a:pt x="6" y="59"/>
                      <a:pt x="4" y="62"/>
                      <a:pt x="3" y="69"/>
                    </a:cubicBezTo>
                    <a:cubicBezTo>
                      <a:pt x="2" y="72"/>
                      <a:pt x="1" y="126"/>
                      <a:pt x="0" y="13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43" name="Freeform 382">
                <a:extLst>
                  <a:ext uri="{FF2B5EF4-FFF2-40B4-BE49-F238E27FC236}">
                    <a16:creationId xmlns:a16="http://schemas.microsoft.com/office/drawing/2014/main" id="{A7A19056-0C55-4584-BCD4-CDC5A607D404}"/>
                  </a:ext>
                </a:extLst>
              </p:cNvPr>
              <p:cNvSpPr>
                <a:spLocks/>
              </p:cNvSpPr>
              <p:nvPr/>
            </p:nvSpPr>
            <p:spPr bwMode="auto">
              <a:xfrm>
                <a:off x="8432801" y="2795588"/>
                <a:ext cx="322263" cy="211138"/>
              </a:xfrm>
              <a:custGeom>
                <a:avLst/>
                <a:gdLst>
                  <a:gd name="T0" fmla="*/ 18 w 81"/>
                  <a:gd name="T1" fmla="*/ 0 h 53"/>
                  <a:gd name="T2" fmla="*/ 81 w 81"/>
                  <a:gd name="T3" fmla="*/ 25 h 53"/>
                  <a:gd name="T4" fmla="*/ 80 w 81"/>
                  <a:gd name="T5" fmla="*/ 27 h 53"/>
                  <a:gd name="T6" fmla="*/ 69 w 81"/>
                  <a:gd name="T7" fmla="*/ 30 h 53"/>
                  <a:gd name="T8" fmla="*/ 67 w 81"/>
                  <a:gd name="T9" fmla="*/ 46 h 53"/>
                  <a:gd name="T10" fmla="*/ 73 w 81"/>
                  <a:gd name="T11" fmla="*/ 50 h 53"/>
                  <a:gd name="T12" fmla="*/ 72 w 81"/>
                  <a:gd name="T13" fmla="*/ 53 h 53"/>
                  <a:gd name="T14" fmla="*/ 8 w 81"/>
                  <a:gd name="T15" fmla="*/ 25 h 53"/>
                  <a:gd name="T16" fmla="*/ 18 w 81"/>
                  <a:gd name="T17"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53">
                    <a:moveTo>
                      <a:pt x="18" y="0"/>
                    </a:moveTo>
                    <a:cubicBezTo>
                      <a:pt x="81" y="25"/>
                      <a:pt x="81" y="25"/>
                      <a:pt x="81" y="25"/>
                    </a:cubicBezTo>
                    <a:cubicBezTo>
                      <a:pt x="80" y="27"/>
                      <a:pt x="80" y="27"/>
                      <a:pt x="80" y="27"/>
                    </a:cubicBezTo>
                    <a:cubicBezTo>
                      <a:pt x="77" y="26"/>
                      <a:pt x="73" y="26"/>
                      <a:pt x="69" y="30"/>
                    </a:cubicBezTo>
                    <a:cubicBezTo>
                      <a:pt x="64" y="35"/>
                      <a:pt x="63" y="41"/>
                      <a:pt x="67" y="46"/>
                    </a:cubicBezTo>
                    <a:cubicBezTo>
                      <a:pt x="69" y="48"/>
                      <a:pt x="71" y="50"/>
                      <a:pt x="73" y="50"/>
                    </a:cubicBezTo>
                    <a:cubicBezTo>
                      <a:pt x="72" y="53"/>
                      <a:pt x="72" y="53"/>
                      <a:pt x="72" y="53"/>
                    </a:cubicBezTo>
                    <a:cubicBezTo>
                      <a:pt x="8" y="25"/>
                      <a:pt x="8" y="25"/>
                      <a:pt x="8" y="25"/>
                    </a:cubicBezTo>
                    <a:cubicBezTo>
                      <a:pt x="0" y="17"/>
                      <a:pt x="3" y="3"/>
                      <a:pt x="18" y="0"/>
                    </a:cubicBez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44" name="Freeform 383">
                <a:extLst>
                  <a:ext uri="{FF2B5EF4-FFF2-40B4-BE49-F238E27FC236}">
                    <a16:creationId xmlns:a16="http://schemas.microsoft.com/office/drawing/2014/main" id="{B2FCE372-4041-4DAD-94AA-BF1BE1F82E69}"/>
                  </a:ext>
                </a:extLst>
              </p:cNvPr>
              <p:cNvSpPr>
                <a:spLocks/>
              </p:cNvSpPr>
              <p:nvPr/>
            </p:nvSpPr>
            <p:spPr bwMode="auto">
              <a:xfrm>
                <a:off x="8667751" y="2887663"/>
                <a:ext cx="131763" cy="130175"/>
              </a:xfrm>
              <a:custGeom>
                <a:avLst/>
                <a:gdLst>
                  <a:gd name="T0" fmla="*/ 6 w 33"/>
                  <a:gd name="T1" fmla="*/ 26 h 33"/>
                  <a:gd name="T2" fmla="*/ 28 w 33"/>
                  <a:gd name="T3" fmla="*/ 25 h 33"/>
                  <a:gd name="T4" fmla="*/ 33 w 33"/>
                  <a:gd name="T5" fmla="*/ 15 h 33"/>
                  <a:gd name="T6" fmla="*/ 25 w 33"/>
                  <a:gd name="T7" fmla="*/ 4 h 33"/>
                  <a:gd name="T8" fmla="*/ 8 w 33"/>
                  <a:gd name="T9" fmla="*/ 5 h 33"/>
                  <a:gd name="T10" fmla="*/ 6 w 33"/>
                  <a:gd name="T11" fmla="*/ 26 h 33"/>
                </a:gdLst>
                <a:ahLst/>
                <a:cxnLst>
                  <a:cxn ang="0">
                    <a:pos x="T0" y="T1"/>
                  </a:cxn>
                  <a:cxn ang="0">
                    <a:pos x="T2" y="T3"/>
                  </a:cxn>
                  <a:cxn ang="0">
                    <a:pos x="T4" y="T5"/>
                  </a:cxn>
                  <a:cxn ang="0">
                    <a:pos x="T6" y="T7"/>
                  </a:cxn>
                  <a:cxn ang="0">
                    <a:pos x="T8" y="T9"/>
                  </a:cxn>
                  <a:cxn ang="0">
                    <a:pos x="T10" y="T11"/>
                  </a:cxn>
                </a:cxnLst>
                <a:rect l="0" t="0" r="r" b="b"/>
                <a:pathLst>
                  <a:path w="33" h="33">
                    <a:moveTo>
                      <a:pt x="6" y="26"/>
                    </a:moveTo>
                    <a:cubicBezTo>
                      <a:pt x="12" y="33"/>
                      <a:pt x="22" y="32"/>
                      <a:pt x="28" y="25"/>
                    </a:cubicBezTo>
                    <a:cubicBezTo>
                      <a:pt x="31" y="23"/>
                      <a:pt x="33" y="19"/>
                      <a:pt x="33" y="15"/>
                    </a:cubicBezTo>
                    <a:cubicBezTo>
                      <a:pt x="32" y="11"/>
                      <a:pt x="25" y="4"/>
                      <a:pt x="25" y="4"/>
                    </a:cubicBezTo>
                    <a:cubicBezTo>
                      <a:pt x="21" y="0"/>
                      <a:pt x="13" y="0"/>
                      <a:pt x="8" y="5"/>
                    </a:cubicBezTo>
                    <a:cubicBezTo>
                      <a:pt x="1" y="11"/>
                      <a:pt x="0" y="20"/>
                      <a:pt x="6" y="26"/>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45" name="Freeform 384">
                <a:extLst>
                  <a:ext uri="{FF2B5EF4-FFF2-40B4-BE49-F238E27FC236}">
                    <a16:creationId xmlns:a16="http://schemas.microsoft.com/office/drawing/2014/main" id="{1E039DFC-057C-41B3-B499-A05722BBE2C1}"/>
                  </a:ext>
                </a:extLst>
              </p:cNvPr>
              <p:cNvSpPr>
                <a:spLocks/>
              </p:cNvSpPr>
              <p:nvPr/>
            </p:nvSpPr>
            <p:spPr bwMode="auto">
              <a:xfrm>
                <a:off x="8667751" y="2887663"/>
                <a:ext cx="131763" cy="130175"/>
              </a:xfrm>
              <a:custGeom>
                <a:avLst/>
                <a:gdLst>
                  <a:gd name="T0" fmla="*/ 6 w 33"/>
                  <a:gd name="T1" fmla="*/ 26 h 33"/>
                  <a:gd name="T2" fmla="*/ 28 w 33"/>
                  <a:gd name="T3" fmla="*/ 25 h 33"/>
                  <a:gd name="T4" fmla="*/ 33 w 33"/>
                  <a:gd name="T5" fmla="*/ 15 h 33"/>
                  <a:gd name="T6" fmla="*/ 25 w 33"/>
                  <a:gd name="T7" fmla="*/ 4 h 33"/>
                  <a:gd name="T8" fmla="*/ 8 w 33"/>
                  <a:gd name="T9" fmla="*/ 5 h 33"/>
                  <a:gd name="T10" fmla="*/ 6 w 33"/>
                  <a:gd name="T11" fmla="*/ 26 h 33"/>
                </a:gdLst>
                <a:ahLst/>
                <a:cxnLst>
                  <a:cxn ang="0">
                    <a:pos x="T0" y="T1"/>
                  </a:cxn>
                  <a:cxn ang="0">
                    <a:pos x="T2" y="T3"/>
                  </a:cxn>
                  <a:cxn ang="0">
                    <a:pos x="T4" y="T5"/>
                  </a:cxn>
                  <a:cxn ang="0">
                    <a:pos x="T6" y="T7"/>
                  </a:cxn>
                  <a:cxn ang="0">
                    <a:pos x="T8" y="T9"/>
                  </a:cxn>
                  <a:cxn ang="0">
                    <a:pos x="T10" y="T11"/>
                  </a:cxn>
                </a:cxnLst>
                <a:rect l="0" t="0" r="r" b="b"/>
                <a:pathLst>
                  <a:path w="33" h="33">
                    <a:moveTo>
                      <a:pt x="6" y="26"/>
                    </a:moveTo>
                    <a:cubicBezTo>
                      <a:pt x="12" y="33"/>
                      <a:pt x="22" y="32"/>
                      <a:pt x="28" y="25"/>
                    </a:cubicBezTo>
                    <a:cubicBezTo>
                      <a:pt x="31" y="23"/>
                      <a:pt x="33" y="19"/>
                      <a:pt x="33" y="15"/>
                    </a:cubicBezTo>
                    <a:cubicBezTo>
                      <a:pt x="32" y="11"/>
                      <a:pt x="25" y="4"/>
                      <a:pt x="25" y="4"/>
                    </a:cubicBezTo>
                    <a:cubicBezTo>
                      <a:pt x="21" y="0"/>
                      <a:pt x="13" y="0"/>
                      <a:pt x="8" y="5"/>
                    </a:cubicBezTo>
                    <a:cubicBezTo>
                      <a:pt x="1" y="11"/>
                      <a:pt x="0" y="20"/>
                      <a:pt x="6" y="26"/>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46" name="Freeform 385">
                <a:extLst>
                  <a:ext uri="{FF2B5EF4-FFF2-40B4-BE49-F238E27FC236}">
                    <a16:creationId xmlns:a16="http://schemas.microsoft.com/office/drawing/2014/main" id="{CFB34DEB-C7E2-43B9-84E7-41370C08215E}"/>
                  </a:ext>
                </a:extLst>
              </p:cNvPr>
              <p:cNvSpPr>
                <a:spLocks/>
              </p:cNvSpPr>
              <p:nvPr/>
            </p:nvSpPr>
            <p:spPr bwMode="auto">
              <a:xfrm>
                <a:off x="8683626" y="2874963"/>
                <a:ext cx="103188" cy="127000"/>
              </a:xfrm>
              <a:custGeom>
                <a:avLst/>
                <a:gdLst>
                  <a:gd name="T0" fmla="*/ 4 w 26"/>
                  <a:gd name="T1" fmla="*/ 27 h 32"/>
                  <a:gd name="T2" fmla="*/ 6 w 26"/>
                  <a:gd name="T3" fmla="*/ 10 h 32"/>
                  <a:gd name="T4" fmla="*/ 26 w 26"/>
                  <a:gd name="T5" fmla="*/ 20 h 32"/>
                  <a:gd name="T6" fmla="*/ 21 w 26"/>
                  <a:gd name="T7" fmla="*/ 27 h 32"/>
                  <a:gd name="T8" fmla="*/ 4 w 26"/>
                  <a:gd name="T9" fmla="*/ 27 h 32"/>
                </a:gdLst>
                <a:ahLst/>
                <a:cxnLst>
                  <a:cxn ang="0">
                    <a:pos x="T0" y="T1"/>
                  </a:cxn>
                  <a:cxn ang="0">
                    <a:pos x="T2" y="T3"/>
                  </a:cxn>
                  <a:cxn ang="0">
                    <a:pos x="T4" y="T5"/>
                  </a:cxn>
                  <a:cxn ang="0">
                    <a:pos x="T6" y="T7"/>
                  </a:cxn>
                  <a:cxn ang="0">
                    <a:pos x="T8" y="T9"/>
                  </a:cxn>
                </a:cxnLst>
                <a:rect l="0" t="0" r="r" b="b"/>
                <a:pathLst>
                  <a:path w="26" h="32">
                    <a:moveTo>
                      <a:pt x="4" y="27"/>
                    </a:moveTo>
                    <a:cubicBezTo>
                      <a:pt x="0" y="22"/>
                      <a:pt x="1" y="15"/>
                      <a:pt x="6" y="10"/>
                    </a:cubicBezTo>
                    <a:cubicBezTo>
                      <a:pt x="17" y="0"/>
                      <a:pt x="26" y="16"/>
                      <a:pt x="26" y="20"/>
                    </a:cubicBezTo>
                    <a:cubicBezTo>
                      <a:pt x="25" y="22"/>
                      <a:pt x="24" y="25"/>
                      <a:pt x="21" y="27"/>
                    </a:cubicBezTo>
                    <a:cubicBezTo>
                      <a:pt x="16" y="32"/>
                      <a:pt x="9" y="32"/>
                      <a:pt x="4" y="2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47" name="Freeform 386">
                <a:extLst>
                  <a:ext uri="{FF2B5EF4-FFF2-40B4-BE49-F238E27FC236}">
                    <a16:creationId xmlns:a16="http://schemas.microsoft.com/office/drawing/2014/main" id="{96F97C54-B5BF-4DD5-955F-5420FC5E9A93}"/>
                  </a:ext>
                </a:extLst>
              </p:cNvPr>
              <p:cNvSpPr>
                <a:spLocks/>
              </p:cNvSpPr>
              <p:nvPr/>
            </p:nvSpPr>
            <p:spPr bwMode="auto">
              <a:xfrm>
                <a:off x="8683626" y="2874963"/>
                <a:ext cx="103188" cy="127000"/>
              </a:xfrm>
              <a:custGeom>
                <a:avLst/>
                <a:gdLst>
                  <a:gd name="T0" fmla="*/ 4 w 26"/>
                  <a:gd name="T1" fmla="*/ 27 h 32"/>
                  <a:gd name="T2" fmla="*/ 6 w 26"/>
                  <a:gd name="T3" fmla="*/ 10 h 32"/>
                  <a:gd name="T4" fmla="*/ 26 w 26"/>
                  <a:gd name="T5" fmla="*/ 20 h 32"/>
                  <a:gd name="T6" fmla="*/ 21 w 26"/>
                  <a:gd name="T7" fmla="*/ 27 h 32"/>
                  <a:gd name="T8" fmla="*/ 4 w 26"/>
                  <a:gd name="T9" fmla="*/ 27 h 32"/>
                </a:gdLst>
                <a:ahLst/>
                <a:cxnLst>
                  <a:cxn ang="0">
                    <a:pos x="T0" y="T1"/>
                  </a:cxn>
                  <a:cxn ang="0">
                    <a:pos x="T2" y="T3"/>
                  </a:cxn>
                  <a:cxn ang="0">
                    <a:pos x="T4" y="T5"/>
                  </a:cxn>
                  <a:cxn ang="0">
                    <a:pos x="T6" y="T7"/>
                  </a:cxn>
                  <a:cxn ang="0">
                    <a:pos x="T8" y="T9"/>
                  </a:cxn>
                </a:cxnLst>
                <a:rect l="0" t="0" r="r" b="b"/>
                <a:pathLst>
                  <a:path w="26" h="32">
                    <a:moveTo>
                      <a:pt x="4" y="27"/>
                    </a:moveTo>
                    <a:cubicBezTo>
                      <a:pt x="0" y="22"/>
                      <a:pt x="1" y="15"/>
                      <a:pt x="6" y="10"/>
                    </a:cubicBezTo>
                    <a:cubicBezTo>
                      <a:pt x="17" y="0"/>
                      <a:pt x="26" y="16"/>
                      <a:pt x="26" y="20"/>
                    </a:cubicBezTo>
                    <a:cubicBezTo>
                      <a:pt x="25" y="22"/>
                      <a:pt x="24" y="25"/>
                      <a:pt x="21" y="27"/>
                    </a:cubicBezTo>
                    <a:cubicBezTo>
                      <a:pt x="16" y="32"/>
                      <a:pt x="9" y="32"/>
                      <a:pt x="4" y="2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48" name="Freeform 387">
                <a:extLst>
                  <a:ext uri="{FF2B5EF4-FFF2-40B4-BE49-F238E27FC236}">
                    <a16:creationId xmlns:a16="http://schemas.microsoft.com/office/drawing/2014/main" id="{5ADE7259-9F37-46A6-9F58-5C290FBAA7FD}"/>
                  </a:ext>
                </a:extLst>
              </p:cNvPr>
              <p:cNvSpPr>
                <a:spLocks/>
              </p:cNvSpPr>
              <p:nvPr/>
            </p:nvSpPr>
            <p:spPr bwMode="auto">
              <a:xfrm>
                <a:off x="8683626" y="2874963"/>
                <a:ext cx="103188" cy="127000"/>
              </a:xfrm>
              <a:custGeom>
                <a:avLst/>
                <a:gdLst>
                  <a:gd name="T0" fmla="*/ 4 w 26"/>
                  <a:gd name="T1" fmla="*/ 27 h 32"/>
                  <a:gd name="T2" fmla="*/ 21 w 26"/>
                  <a:gd name="T3" fmla="*/ 27 h 32"/>
                  <a:gd name="T4" fmla="*/ 26 w 26"/>
                  <a:gd name="T5" fmla="*/ 20 h 32"/>
                  <a:gd name="T6" fmla="*/ 6 w 26"/>
                  <a:gd name="T7" fmla="*/ 10 h 32"/>
                  <a:gd name="T8" fmla="*/ 4 w 26"/>
                  <a:gd name="T9" fmla="*/ 27 h 32"/>
                </a:gdLst>
                <a:ahLst/>
                <a:cxnLst>
                  <a:cxn ang="0">
                    <a:pos x="T0" y="T1"/>
                  </a:cxn>
                  <a:cxn ang="0">
                    <a:pos x="T2" y="T3"/>
                  </a:cxn>
                  <a:cxn ang="0">
                    <a:pos x="T4" y="T5"/>
                  </a:cxn>
                  <a:cxn ang="0">
                    <a:pos x="T6" y="T7"/>
                  </a:cxn>
                  <a:cxn ang="0">
                    <a:pos x="T8" y="T9"/>
                  </a:cxn>
                </a:cxnLst>
                <a:rect l="0" t="0" r="r" b="b"/>
                <a:pathLst>
                  <a:path w="26" h="32">
                    <a:moveTo>
                      <a:pt x="4" y="27"/>
                    </a:moveTo>
                    <a:cubicBezTo>
                      <a:pt x="9" y="32"/>
                      <a:pt x="16" y="32"/>
                      <a:pt x="21" y="27"/>
                    </a:cubicBezTo>
                    <a:cubicBezTo>
                      <a:pt x="24" y="25"/>
                      <a:pt x="25" y="22"/>
                      <a:pt x="26" y="20"/>
                    </a:cubicBezTo>
                    <a:cubicBezTo>
                      <a:pt x="26" y="16"/>
                      <a:pt x="17" y="0"/>
                      <a:pt x="6" y="10"/>
                    </a:cubicBezTo>
                    <a:cubicBezTo>
                      <a:pt x="1" y="15"/>
                      <a:pt x="0" y="22"/>
                      <a:pt x="4" y="27"/>
                    </a:cubicBez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49" name="Freeform 388">
                <a:extLst>
                  <a:ext uri="{FF2B5EF4-FFF2-40B4-BE49-F238E27FC236}">
                    <a16:creationId xmlns:a16="http://schemas.microsoft.com/office/drawing/2014/main" id="{2997F381-D996-448C-A3A4-E30D6C2CE4D6}"/>
                  </a:ext>
                </a:extLst>
              </p:cNvPr>
              <p:cNvSpPr>
                <a:spLocks/>
              </p:cNvSpPr>
              <p:nvPr/>
            </p:nvSpPr>
            <p:spPr bwMode="auto">
              <a:xfrm>
                <a:off x="8699501" y="2898775"/>
                <a:ext cx="71438" cy="84138"/>
              </a:xfrm>
              <a:custGeom>
                <a:avLst/>
                <a:gdLst>
                  <a:gd name="T0" fmla="*/ 3 w 18"/>
                  <a:gd name="T1" fmla="*/ 18 h 21"/>
                  <a:gd name="T2" fmla="*/ 4 w 18"/>
                  <a:gd name="T3" fmla="*/ 7 h 21"/>
                  <a:gd name="T4" fmla="*/ 18 w 18"/>
                  <a:gd name="T5" fmla="*/ 13 h 21"/>
                  <a:gd name="T6" fmla="*/ 15 w 18"/>
                  <a:gd name="T7" fmla="*/ 18 h 21"/>
                  <a:gd name="T8" fmla="*/ 3 w 18"/>
                  <a:gd name="T9" fmla="*/ 18 h 21"/>
                </a:gdLst>
                <a:ahLst/>
                <a:cxnLst>
                  <a:cxn ang="0">
                    <a:pos x="T0" y="T1"/>
                  </a:cxn>
                  <a:cxn ang="0">
                    <a:pos x="T2" y="T3"/>
                  </a:cxn>
                  <a:cxn ang="0">
                    <a:pos x="T4" y="T5"/>
                  </a:cxn>
                  <a:cxn ang="0">
                    <a:pos x="T6" y="T7"/>
                  </a:cxn>
                  <a:cxn ang="0">
                    <a:pos x="T8" y="T9"/>
                  </a:cxn>
                </a:cxnLst>
                <a:rect l="0" t="0" r="r" b="b"/>
                <a:pathLst>
                  <a:path w="18" h="21">
                    <a:moveTo>
                      <a:pt x="3" y="18"/>
                    </a:moveTo>
                    <a:cubicBezTo>
                      <a:pt x="0" y="14"/>
                      <a:pt x="1" y="10"/>
                      <a:pt x="4" y="7"/>
                    </a:cubicBezTo>
                    <a:cubicBezTo>
                      <a:pt x="12" y="0"/>
                      <a:pt x="18" y="11"/>
                      <a:pt x="18" y="13"/>
                    </a:cubicBezTo>
                    <a:cubicBezTo>
                      <a:pt x="17" y="15"/>
                      <a:pt x="16" y="17"/>
                      <a:pt x="15" y="18"/>
                    </a:cubicBezTo>
                    <a:cubicBezTo>
                      <a:pt x="11" y="21"/>
                      <a:pt x="7" y="21"/>
                      <a:pt x="3" y="18"/>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50" name="Freeform 389">
                <a:extLst>
                  <a:ext uri="{FF2B5EF4-FFF2-40B4-BE49-F238E27FC236}">
                    <a16:creationId xmlns:a16="http://schemas.microsoft.com/office/drawing/2014/main" id="{5720B34C-EF19-40A5-9B88-70A4BC837AC4}"/>
                  </a:ext>
                </a:extLst>
              </p:cNvPr>
              <p:cNvSpPr>
                <a:spLocks/>
              </p:cNvSpPr>
              <p:nvPr/>
            </p:nvSpPr>
            <p:spPr bwMode="auto">
              <a:xfrm>
                <a:off x="8699501" y="2898775"/>
                <a:ext cx="71438" cy="84138"/>
              </a:xfrm>
              <a:custGeom>
                <a:avLst/>
                <a:gdLst>
                  <a:gd name="T0" fmla="*/ 3 w 18"/>
                  <a:gd name="T1" fmla="*/ 18 h 21"/>
                  <a:gd name="T2" fmla="*/ 4 w 18"/>
                  <a:gd name="T3" fmla="*/ 7 h 21"/>
                  <a:gd name="T4" fmla="*/ 18 w 18"/>
                  <a:gd name="T5" fmla="*/ 13 h 21"/>
                  <a:gd name="T6" fmla="*/ 15 w 18"/>
                  <a:gd name="T7" fmla="*/ 18 h 21"/>
                  <a:gd name="T8" fmla="*/ 3 w 18"/>
                  <a:gd name="T9" fmla="*/ 18 h 21"/>
                </a:gdLst>
                <a:ahLst/>
                <a:cxnLst>
                  <a:cxn ang="0">
                    <a:pos x="T0" y="T1"/>
                  </a:cxn>
                  <a:cxn ang="0">
                    <a:pos x="T2" y="T3"/>
                  </a:cxn>
                  <a:cxn ang="0">
                    <a:pos x="T4" y="T5"/>
                  </a:cxn>
                  <a:cxn ang="0">
                    <a:pos x="T6" y="T7"/>
                  </a:cxn>
                  <a:cxn ang="0">
                    <a:pos x="T8" y="T9"/>
                  </a:cxn>
                </a:cxnLst>
                <a:rect l="0" t="0" r="r" b="b"/>
                <a:pathLst>
                  <a:path w="18" h="21">
                    <a:moveTo>
                      <a:pt x="3" y="18"/>
                    </a:moveTo>
                    <a:cubicBezTo>
                      <a:pt x="0" y="14"/>
                      <a:pt x="1" y="10"/>
                      <a:pt x="4" y="7"/>
                    </a:cubicBezTo>
                    <a:cubicBezTo>
                      <a:pt x="12" y="0"/>
                      <a:pt x="18" y="11"/>
                      <a:pt x="18" y="13"/>
                    </a:cubicBezTo>
                    <a:cubicBezTo>
                      <a:pt x="17" y="15"/>
                      <a:pt x="16" y="17"/>
                      <a:pt x="15" y="18"/>
                    </a:cubicBezTo>
                    <a:cubicBezTo>
                      <a:pt x="11" y="21"/>
                      <a:pt x="7" y="21"/>
                      <a:pt x="3" y="18"/>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51" name="Freeform 390">
                <a:extLst>
                  <a:ext uri="{FF2B5EF4-FFF2-40B4-BE49-F238E27FC236}">
                    <a16:creationId xmlns:a16="http://schemas.microsoft.com/office/drawing/2014/main" id="{BE9DB3DF-48CE-4E11-AFCE-002DFB3670B9}"/>
                  </a:ext>
                </a:extLst>
              </p:cNvPr>
              <p:cNvSpPr>
                <a:spLocks/>
              </p:cNvSpPr>
              <p:nvPr/>
            </p:nvSpPr>
            <p:spPr bwMode="auto">
              <a:xfrm>
                <a:off x="8321676" y="2795588"/>
                <a:ext cx="317500" cy="211138"/>
              </a:xfrm>
              <a:custGeom>
                <a:avLst/>
                <a:gdLst>
                  <a:gd name="T0" fmla="*/ 17 w 80"/>
                  <a:gd name="T1" fmla="*/ 0 h 53"/>
                  <a:gd name="T2" fmla="*/ 80 w 80"/>
                  <a:gd name="T3" fmla="*/ 24 h 53"/>
                  <a:gd name="T4" fmla="*/ 79 w 80"/>
                  <a:gd name="T5" fmla="*/ 27 h 53"/>
                  <a:gd name="T6" fmla="*/ 68 w 80"/>
                  <a:gd name="T7" fmla="*/ 30 h 53"/>
                  <a:gd name="T8" fmla="*/ 67 w 80"/>
                  <a:gd name="T9" fmla="*/ 46 h 53"/>
                  <a:gd name="T10" fmla="*/ 72 w 80"/>
                  <a:gd name="T11" fmla="*/ 50 h 53"/>
                  <a:gd name="T12" fmla="*/ 71 w 80"/>
                  <a:gd name="T13" fmla="*/ 53 h 53"/>
                  <a:gd name="T14" fmla="*/ 7 w 80"/>
                  <a:gd name="T15" fmla="*/ 24 h 53"/>
                  <a:gd name="T16" fmla="*/ 17 w 80"/>
                  <a:gd name="T17"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53">
                    <a:moveTo>
                      <a:pt x="17" y="0"/>
                    </a:moveTo>
                    <a:cubicBezTo>
                      <a:pt x="80" y="24"/>
                      <a:pt x="80" y="24"/>
                      <a:pt x="80" y="24"/>
                    </a:cubicBezTo>
                    <a:cubicBezTo>
                      <a:pt x="79" y="27"/>
                      <a:pt x="79" y="27"/>
                      <a:pt x="79" y="27"/>
                    </a:cubicBezTo>
                    <a:cubicBezTo>
                      <a:pt x="76" y="26"/>
                      <a:pt x="72" y="26"/>
                      <a:pt x="68" y="30"/>
                    </a:cubicBezTo>
                    <a:cubicBezTo>
                      <a:pt x="63" y="35"/>
                      <a:pt x="62" y="41"/>
                      <a:pt x="67" y="46"/>
                    </a:cubicBezTo>
                    <a:cubicBezTo>
                      <a:pt x="68" y="48"/>
                      <a:pt x="70" y="49"/>
                      <a:pt x="72" y="50"/>
                    </a:cubicBezTo>
                    <a:cubicBezTo>
                      <a:pt x="71" y="53"/>
                      <a:pt x="71" y="53"/>
                      <a:pt x="71" y="53"/>
                    </a:cubicBezTo>
                    <a:cubicBezTo>
                      <a:pt x="7" y="24"/>
                      <a:pt x="7" y="24"/>
                      <a:pt x="7" y="24"/>
                    </a:cubicBezTo>
                    <a:cubicBezTo>
                      <a:pt x="0" y="17"/>
                      <a:pt x="3" y="3"/>
                      <a:pt x="17" y="0"/>
                    </a:cubicBez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52" name="Freeform 391">
                <a:extLst>
                  <a:ext uri="{FF2B5EF4-FFF2-40B4-BE49-F238E27FC236}">
                    <a16:creationId xmlns:a16="http://schemas.microsoft.com/office/drawing/2014/main" id="{3301F011-C892-4107-9931-893BD1F27FE8}"/>
                  </a:ext>
                </a:extLst>
              </p:cNvPr>
              <p:cNvSpPr>
                <a:spLocks/>
              </p:cNvSpPr>
              <p:nvPr/>
            </p:nvSpPr>
            <p:spPr bwMode="auto">
              <a:xfrm>
                <a:off x="8556626" y="2887663"/>
                <a:ext cx="127000" cy="127000"/>
              </a:xfrm>
              <a:custGeom>
                <a:avLst/>
                <a:gdLst>
                  <a:gd name="T0" fmla="*/ 6 w 32"/>
                  <a:gd name="T1" fmla="*/ 26 h 32"/>
                  <a:gd name="T2" fmla="*/ 27 w 32"/>
                  <a:gd name="T3" fmla="*/ 25 h 32"/>
                  <a:gd name="T4" fmla="*/ 32 w 32"/>
                  <a:gd name="T5" fmla="*/ 15 h 32"/>
                  <a:gd name="T6" fmla="*/ 24 w 32"/>
                  <a:gd name="T7" fmla="*/ 3 h 32"/>
                  <a:gd name="T8" fmla="*/ 7 w 32"/>
                  <a:gd name="T9" fmla="*/ 5 h 32"/>
                  <a:gd name="T10" fmla="*/ 6 w 32"/>
                  <a:gd name="T11" fmla="*/ 26 h 32"/>
                </a:gdLst>
                <a:ahLst/>
                <a:cxnLst>
                  <a:cxn ang="0">
                    <a:pos x="T0" y="T1"/>
                  </a:cxn>
                  <a:cxn ang="0">
                    <a:pos x="T2" y="T3"/>
                  </a:cxn>
                  <a:cxn ang="0">
                    <a:pos x="T4" y="T5"/>
                  </a:cxn>
                  <a:cxn ang="0">
                    <a:pos x="T6" y="T7"/>
                  </a:cxn>
                  <a:cxn ang="0">
                    <a:pos x="T8" y="T9"/>
                  </a:cxn>
                  <a:cxn ang="0">
                    <a:pos x="T10" y="T11"/>
                  </a:cxn>
                </a:cxnLst>
                <a:rect l="0" t="0" r="r" b="b"/>
                <a:pathLst>
                  <a:path w="32" h="32">
                    <a:moveTo>
                      <a:pt x="6" y="26"/>
                    </a:moveTo>
                    <a:cubicBezTo>
                      <a:pt x="12" y="32"/>
                      <a:pt x="21" y="32"/>
                      <a:pt x="27" y="25"/>
                    </a:cubicBezTo>
                    <a:cubicBezTo>
                      <a:pt x="30" y="22"/>
                      <a:pt x="32" y="19"/>
                      <a:pt x="32" y="15"/>
                    </a:cubicBezTo>
                    <a:cubicBezTo>
                      <a:pt x="32" y="11"/>
                      <a:pt x="25" y="4"/>
                      <a:pt x="24" y="3"/>
                    </a:cubicBezTo>
                    <a:cubicBezTo>
                      <a:pt x="20" y="0"/>
                      <a:pt x="13" y="0"/>
                      <a:pt x="7" y="5"/>
                    </a:cubicBezTo>
                    <a:cubicBezTo>
                      <a:pt x="1" y="11"/>
                      <a:pt x="0" y="20"/>
                      <a:pt x="6" y="26"/>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53" name="Freeform 392">
                <a:extLst>
                  <a:ext uri="{FF2B5EF4-FFF2-40B4-BE49-F238E27FC236}">
                    <a16:creationId xmlns:a16="http://schemas.microsoft.com/office/drawing/2014/main" id="{7F2B9A8E-CABA-4680-98C8-82D8E45EDD8E}"/>
                  </a:ext>
                </a:extLst>
              </p:cNvPr>
              <p:cNvSpPr>
                <a:spLocks/>
              </p:cNvSpPr>
              <p:nvPr/>
            </p:nvSpPr>
            <p:spPr bwMode="auto">
              <a:xfrm>
                <a:off x="8556626" y="2887663"/>
                <a:ext cx="127000" cy="127000"/>
              </a:xfrm>
              <a:custGeom>
                <a:avLst/>
                <a:gdLst>
                  <a:gd name="T0" fmla="*/ 6 w 32"/>
                  <a:gd name="T1" fmla="*/ 26 h 32"/>
                  <a:gd name="T2" fmla="*/ 27 w 32"/>
                  <a:gd name="T3" fmla="*/ 25 h 32"/>
                  <a:gd name="T4" fmla="*/ 32 w 32"/>
                  <a:gd name="T5" fmla="*/ 15 h 32"/>
                  <a:gd name="T6" fmla="*/ 24 w 32"/>
                  <a:gd name="T7" fmla="*/ 3 h 32"/>
                  <a:gd name="T8" fmla="*/ 7 w 32"/>
                  <a:gd name="T9" fmla="*/ 5 h 32"/>
                  <a:gd name="T10" fmla="*/ 6 w 32"/>
                  <a:gd name="T11" fmla="*/ 26 h 32"/>
                </a:gdLst>
                <a:ahLst/>
                <a:cxnLst>
                  <a:cxn ang="0">
                    <a:pos x="T0" y="T1"/>
                  </a:cxn>
                  <a:cxn ang="0">
                    <a:pos x="T2" y="T3"/>
                  </a:cxn>
                  <a:cxn ang="0">
                    <a:pos x="T4" y="T5"/>
                  </a:cxn>
                  <a:cxn ang="0">
                    <a:pos x="T6" y="T7"/>
                  </a:cxn>
                  <a:cxn ang="0">
                    <a:pos x="T8" y="T9"/>
                  </a:cxn>
                  <a:cxn ang="0">
                    <a:pos x="T10" y="T11"/>
                  </a:cxn>
                </a:cxnLst>
                <a:rect l="0" t="0" r="r" b="b"/>
                <a:pathLst>
                  <a:path w="32" h="32">
                    <a:moveTo>
                      <a:pt x="6" y="26"/>
                    </a:moveTo>
                    <a:cubicBezTo>
                      <a:pt x="12" y="32"/>
                      <a:pt x="21" y="32"/>
                      <a:pt x="27" y="25"/>
                    </a:cubicBezTo>
                    <a:cubicBezTo>
                      <a:pt x="30" y="22"/>
                      <a:pt x="32" y="19"/>
                      <a:pt x="32" y="15"/>
                    </a:cubicBezTo>
                    <a:cubicBezTo>
                      <a:pt x="32" y="11"/>
                      <a:pt x="25" y="4"/>
                      <a:pt x="24" y="3"/>
                    </a:cubicBezTo>
                    <a:cubicBezTo>
                      <a:pt x="20" y="0"/>
                      <a:pt x="13" y="0"/>
                      <a:pt x="7" y="5"/>
                    </a:cubicBezTo>
                    <a:cubicBezTo>
                      <a:pt x="1" y="11"/>
                      <a:pt x="0" y="20"/>
                      <a:pt x="6" y="26"/>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54" name="Freeform 393">
                <a:extLst>
                  <a:ext uri="{FF2B5EF4-FFF2-40B4-BE49-F238E27FC236}">
                    <a16:creationId xmlns:a16="http://schemas.microsoft.com/office/drawing/2014/main" id="{C09E01EB-61B4-4799-B2BB-7847F5960050}"/>
                  </a:ext>
                </a:extLst>
              </p:cNvPr>
              <p:cNvSpPr>
                <a:spLocks/>
              </p:cNvSpPr>
              <p:nvPr/>
            </p:nvSpPr>
            <p:spPr bwMode="auto">
              <a:xfrm>
                <a:off x="8567738" y="2871788"/>
                <a:ext cx="107950" cy="130175"/>
              </a:xfrm>
              <a:custGeom>
                <a:avLst/>
                <a:gdLst>
                  <a:gd name="T0" fmla="*/ 5 w 27"/>
                  <a:gd name="T1" fmla="*/ 28 h 33"/>
                  <a:gd name="T2" fmla="*/ 6 w 27"/>
                  <a:gd name="T3" fmla="*/ 11 h 33"/>
                  <a:gd name="T4" fmla="*/ 26 w 27"/>
                  <a:gd name="T5" fmla="*/ 20 h 33"/>
                  <a:gd name="T6" fmla="*/ 22 w 27"/>
                  <a:gd name="T7" fmla="*/ 28 h 33"/>
                  <a:gd name="T8" fmla="*/ 5 w 27"/>
                  <a:gd name="T9" fmla="*/ 28 h 33"/>
                </a:gdLst>
                <a:ahLst/>
                <a:cxnLst>
                  <a:cxn ang="0">
                    <a:pos x="T0" y="T1"/>
                  </a:cxn>
                  <a:cxn ang="0">
                    <a:pos x="T2" y="T3"/>
                  </a:cxn>
                  <a:cxn ang="0">
                    <a:pos x="T4" y="T5"/>
                  </a:cxn>
                  <a:cxn ang="0">
                    <a:pos x="T6" y="T7"/>
                  </a:cxn>
                  <a:cxn ang="0">
                    <a:pos x="T8" y="T9"/>
                  </a:cxn>
                </a:cxnLst>
                <a:rect l="0" t="0" r="r" b="b"/>
                <a:pathLst>
                  <a:path w="27" h="33">
                    <a:moveTo>
                      <a:pt x="5" y="28"/>
                    </a:moveTo>
                    <a:cubicBezTo>
                      <a:pt x="0" y="23"/>
                      <a:pt x="1" y="16"/>
                      <a:pt x="6" y="11"/>
                    </a:cubicBezTo>
                    <a:cubicBezTo>
                      <a:pt x="17" y="0"/>
                      <a:pt x="27" y="17"/>
                      <a:pt x="26" y="20"/>
                    </a:cubicBezTo>
                    <a:cubicBezTo>
                      <a:pt x="26" y="23"/>
                      <a:pt x="24" y="26"/>
                      <a:pt x="22" y="28"/>
                    </a:cubicBezTo>
                    <a:cubicBezTo>
                      <a:pt x="16" y="32"/>
                      <a:pt x="9" y="33"/>
                      <a:pt x="5" y="28"/>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55" name="Freeform 394">
                <a:extLst>
                  <a:ext uri="{FF2B5EF4-FFF2-40B4-BE49-F238E27FC236}">
                    <a16:creationId xmlns:a16="http://schemas.microsoft.com/office/drawing/2014/main" id="{47485212-25C1-46C4-A258-5EEB515E7E48}"/>
                  </a:ext>
                </a:extLst>
              </p:cNvPr>
              <p:cNvSpPr>
                <a:spLocks/>
              </p:cNvSpPr>
              <p:nvPr/>
            </p:nvSpPr>
            <p:spPr bwMode="auto">
              <a:xfrm>
                <a:off x="8567738" y="2871788"/>
                <a:ext cx="107950" cy="130175"/>
              </a:xfrm>
              <a:custGeom>
                <a:avLst/>
                <a:gdLst>
                  <a:gd name="T0" fmla="*/ 5 w 27"/>
                  <a:gd name="T1" fmla="*/ 28 h 33"/>
                  <a:gd name="T2" fmla="*/ 6 w 27"/>
                  <a:gd name="T3" fmla="*/ 11 h 33"/>
                  <a:gd name="T4" fmla="*/ 26 w 27"/>
                  <a:gd name="T5" fmla="*/ 20 h 33"/>
                  <a:gd name="T6" fmla="*/ 22 w 27"/>
                  <a:gd name="T7" fmla="*/ 28 h 33"/>
                  <a:gd name="T8" fmla="*/ 5 w 27"/>
                  <a:gd name="T9" fmla="*/ 28 h 33"/>
                </a:gdLst>
                <a:ahLst/>
                <a:cxnLst>
                  <a:cxn ang="0">
                    <a:pos x="T0" y="T1"/>
                  </a:cxn>
                  <a:cxn ang="0">
                    <a:pos x="T2" y="T3"/>
                  </a:cxn>
                  <a:cxn ang="0">
                    <a:pos x="T4" y="T5"/>
                  </a:cxn>
                  <a:cxn ang="0">
                    <a:pos x="T6" y="T7"/>
                  </a:cxn>
                  <a:cxn ang="0">
                    <a:pos x="T8" y="T9"/>
                  </a:cxn>
                </a:cxnLst>
                <a:rect l="0" t="0" r="r" b="b"/>
                <a:pathLst>
                  <a:path w="27" h="33">
                    <a:moveTo>
                      <a:pt x="5" y="28"/>
                    </a:moveTo>
                    <a:cubicBezTo>
                      <a:pt x="0" y="23"/>
                      <a:pt x="1" y="16"/>
                      <a:pt x="6" y="11"/>
                    </a:cubicBezTo>
                    <a:cubicBezTo>
                      <a:pt x="17" y="0"/>
                      <a:pt x="27" y="17"/>
                      <a:pt x="26" y="20"/>
                    </a:cubicBezTo>
                    <a:cubicBezTo>
                      <a:pt x="26" y="23"/>
                      <a:pt x="24" y="26"/>
                      <a:pt x="22" y="28"/>
                    </a:cubicBezTo>
                    <a:cubicBezTo>
                      <a:pt x="16" y="32"/>
                      <a:pt x="9" y="33"/>
                      <a:pt x="5" y="28"/>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56" name="Freeform 395">
                <a:extLst>
                  <a:ext uri="{FF2B5EF4-FFF2-40B4-BE49-F238E27FC236}">
                    <a16:creationId xmlns:a16="http://schemas.microsoft.com/office/drawing/2014/main" id="{02B079A1-1B9D-4D5E-8ACC-CCF0C8BDDA8F}"/>
                  </a:ext>
                </a:extLst>
              </p:cNvPr>
              <p:cNvSpPr>
                <a:spLocks/>
              </p:cNvSpPr>
              <p:nvPr/>
            </p:nvSpPr>
            <p:spPr bwMode="auto">
              <a:xfrm>
                <a:off x="8567738" y="2871788"/>
                <a:ext cx="107950" cy="130175"/>
              </a:xfrm>
              <a:custGeom>
                <a:avLst/>
                <a:gdLst>
                  <a:gd name="T0" fmla="*/ 5 w 27"/>
                  <a:gd name="T1" fmla="*/ 28 h 33"/>
                  <a:gd name="T2" fmla="*/ 22 w 27"/>
                  <a:gd name="T3" fmla="*/ 28 h 33"/>
                  <a:gd name="T4" fmla="*/ 26 w 27"/>
                  <a:gd name="T5" fmla="*/ 20 h 33"/>
                  <a:gd name="T6" fmla="*/ 6 w 27"/>
                  <a:gd name="T7" fmla="*/ 11 h 33"/>
                  <a:gd name="T8" fmla="*/ 5 w 27"/>
                  <a:gd name="T9" fmla="*/ 28 h 33"/>
                </a:gdLst>
                <a:ahLst/>
                <a:cxnLst>
                  <a:cxn ang="0">
                    <a:pos x="T0" y="T1"/>
                  </a:cxn>
                  <a:cxn ang="0">
                    <a:pos x="T2" y="T3"/>
                  </a:cxn>
                  <a:cxn ang="0">
                    <a:pos x="T4" y="T5"/>
                  </a:cxn>
                  <a:cxn ang="0">
                    <a:pos x="T6" y="T7"/>
                  </a:cxn>
                  <a:cxn ang="0">
                    <a:pos x="T8" y="T9"/>
                  </a:cxn>
                </a:cxnLst>
                <a:rect l="0" t="0" r="r" b="b"/>
                <a:pathLst>
                  <a:path w="27" h="33">
                    <a:moveTo>
                      <a:pt x="5" y="28"/>
                    </a:moveTo>
                    <a:cubicBezTo>
                      <a:pt x="9" y="33"/>
                      <a:pt x="16" y="32"/>
                      <a:pt x="22" y="28"/>
                    </a:cubicBezTo>
                    <a:cubicBezTo>
                      <a:pt x="24" y="26"/>
                      <a:pt x="26" y="23"/>
                      <a:pt x="26" y="20"/>
                    </a:cubicBezTo>
                    <a:cubicBezTo>
                      <a:pt x="27" y="17"/>
                      <a:pt x="17" y="0"/>
                      <a:pt x="6" y="11"/>
                    </a:cubicBezTo>
                    <a:cubicBezTo>
                      <a:pt x="1" y="16"/>
                      <a:pt x="0" y="23"/>
                      <a:pt x="5" y="28"/>
                    </a:cubicBez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57" name="Freeform 396">
                <a:extLst>
                  <a:ext uri="{FF2B5EF4-FFF2-40B4-BE49-F238E27FC236}">
                    <a16:creationId xmlns:a16="http://schemas.microsoft.com/office/drawing/2014/main" id="{59BBC6DF-AD77-4423-9594-D3C45BC8A05F}"/>
                  </a:ext>
                </a:extLst>
              </p:cNvPr>
              <p:cNvSpPr>
                <a:spLocks/>
              </p:cNvSpPr>
              <p:nvPr/>
            </p:nvSpPr>
            <p:spPr bwMode="auto">
              <a:xfrm>
                <a:off x="8588376" y="2898775"/>
                <a:ext cx="66675" cy="84138"/>
              </a:xfrm>
              <a:custGeom>
                <a:avLst/>
                <a:gdLst>
                  <a:gd name="T0" fmla="*/ 3 w 17"/>
                  <a:gd name="T1" fmla="*/ 18 h 21"/>
                  <a:gd name="T2" fmla="*/ 4 w 17"/>
                  <a:gd name="T3" fmla="*/ 7 h 21"/>
                  <a:gd name="T4" fmla="*/ 17 w 17"/>
                  <a:gd name="T5" fmla="*/ 13 h 21"/>
                  <a:gd name="T6" fmla="*/ 14 w 17"/>
                  <a:gd name="T7" fmla="*/ 18 h 21"/>
                  <a:gd name="T8" fmla="*/ 3 w 17"/>
                  <a:gd name="T9" fmla="*/ 18 h 21"/>
                </a:gdLst>
                <a:ahLst/>
                <a:cxnLst>
                  <a:cxn ang="0">
                    <a:pos x="T0" y="T1"/>
                  </a:cxn>
                  <a:cxn ang="0">
                    <a:pos x="T2" y="T3"/>
                  </a:cxn>
                  <a:cxn ang="0">
                    <a:pos x="T4" y="T5"/>
                  </a:cxn>
                  <a:cxn ang="0">
                    <a:pos x="T6" y="T7"/>
                  </a:cxn>
                  <a:cxn ang="0">
                    <a:pos x="T8" y="T9"/>
                  </a:cxn>
                </a:cxnLst>
                <a:rect l="0" t="0" r="r" b="b"/>
                <a:pathLst>
                  <a:path w="17" h="21">
                    <a:moveTo>
                      <a:pt x="3" y="18"/>
                    </a:moveTo>
                    <a:cubicBezTo>
                      <a:pt x="0" y="14"/>
                      <a:pt x="0" y="10"/>
                      <a:pt x="4" y="7"/>
                    </a:cubicBezTo>
                    <a:cubicBezTo>
                      <a:pt x="11" y="0"/>
                      <a:pt x="17" y="10"/>
                      <a:pt x="17" y="13"/>
                    </a:cubicBezTo>
                    <a:cubicBezTo>
                      <a:pt x="17" y="15"/>
                      <a:pt x="15" y="16"/>
                      <a:pt x="14" y="18"/>
                    </a:cubicBezTo>
                    <a:cubicBezTo>
                      <a:pt x="10" y="21"/>
                      <a:pt x="6" y="21"/>
                      <a:pt x="3" y="18"/>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58" name="Freeform 397">
                <a:extLst>
                  <a:ext uri="{FF2B5EF4-FFF2-40B4-BE49-F238E27FC236}">
                    <a16:creationId xmlns:a16="http://schemas.microsoft.com/office/drawing/2014/main" id="{0EBDB8EB-3F88-426E-8FD2-068DA15F37BC}"/>
                  </a:ext>
                </a:extLst>
              </p:cNvPr>
              <p:cNvSpPr>
                <a:spLocks/>
              </p:cNvSpPr>
              <p:nvPr/>
            </p:nvSpPr>
            <p:spPr bwMode="auto">
              <a:xfrm>
                <a:off x="8588376" y="2898775"/>
                <a:ext cx="66675" cy="84138"/>
              </a:xfrm>
              <a:custGeom>
                <a:avLst/>
                <a:gdLst>
                  <a:gd name="T0" fmla="*/ 3 w 17"/>
                  <a:gd name="T1" fmla="*/ 18 h 21"/>
                  <a:gd name="T2" fmla="*/ 4 w 17"/>
                  <a:gd name="T3" fmla="*/ 7 h 21"/>
                  <a:gd name="T4" fmla="*/ 17 w 17"/>
                  <a:gd name="T5" fmla="*/ 13 h 21"/>
                  <a:gd name="T6" fmla="*/ 14 w 17"/>
                  <a:gd name="T7" fmla="*/ 18 h 21"/>
                  <a:gd name="T8" fmla="*/ 3 w 17"/>
                  <a:gd name="T9" fmla="*/ 18 h 21"/>
                </a:gdLst>
                <a:ahLst/>
                <a:cxnLst>
                  <a:cxn ang="0">
                    <a:pos x="T0" y="T1"/>
                  </a:cxn>
                  <a:cxn ang="0">
                    <a:pos x="T2" y="T3"/>
                  </a:cxn>
                  <a:cxn ang="0">
                    <a:pos x="T4" y="T5"/>
                  </a:cxn>
                  <a:cxn ang="0">
                    <a:pos x="T6" y="T7"/>
                  </a:cxn>
                  <a:cxn ang="0">
                    <a:pos x="T8" y="T9"/>
                  </a:cxn>
                </a:cxnLst>
                <a:rect l="0" t="0" r="r" b="b"/>
                <a:pathLst>
                  <a:path w="17" h="21">
                    <a:moveTo>
                      <a:pt x="3" y="18"/>
                    </a:moveTo>
                    <a:cubicBezTo>
                      <a:pt x="0" y="14"/>
                      <a:pt x="0" y="10"/>
                      <a:pt x="4" y="7"/>
                    </a:cubicBezTo>
                    <a:cubicBezTo>
                      <a:pt x="11" y="0"/>
                      <a:pt x="17" y="10"/>
                      <a:pt x="17" y="13"/>
                    </a:cubicBezTo>
                    <a:cubicBezTo>
                      <a:pt x="17" y="15"/>
                      <a:pt x="15" y="16"/>
                      <a:pt x="14" y="18"/>
                    </a:cubicBezTo>
                    <a:cubicBezTo>
                      <a:pt x="10" y="21"/>
                      <a:pt x="6" y="21"/>
                      <a:pt x="3" y="18"/>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59" name="Freeform 398">
                <a:extLst>
                  <a:ext uri="{FF2B5EF4-FFF2-40B4-BE49-F238E27FC236}">
                    <a16:creationId xmlns:a16="http://schemas.microsoft.com/office/drawing/2014/main" id="{98D76A53-BA02-4085-86B0-1F15825D9216}"/>
                  </a:ext>
                </a:extLst>
              </p:cNvPr>
              <p:cNvSpPr>
                <a:spLocks/>
              </p:cNvSpPr>
              <p:nvPr/>
            </p:nvSpPr>
            <p:spPr bwMode="auto">
              <a:xfrm>
                <a:off x="8361363" y="2697163"/>
                <a:ext cx="333375" cy="214313"/>
              </a:xfrm>
              <a:custGeom>
                <a:avLst/>
                <a:gdLst>
                  <a:gd name="T0" fmla="*/ 18 w 84"/>
                  <a:gd name="T1" fmla="*/ 0 h 54"/>
                  <a:gd name="T2" fmla="*/ 84 w 84"/>
                  <a:gd name="T3" fmla="*/ 25 h 54"/>
                  <a:gd name="T4" fmla="*/ 83 w 84"/>
                  <a:gd name="T5" fmla="*/ 28 h 54"/>
                  <a:gd name="T6" fmla="*/ 72 w 84"/>
                  <a:gd name="T7" fmla="*/ 30 h 54"/>
                  <a:gd name="T8" fmla="*/ 70 w 84"/>
                  <a:gd name="T9" fmla="*/ 47 h 54"/>
                  <a:gd name="T10" fmla="*/ 76 w 84"/>
                  <a:gd name="T11" fmla="*/ 51 h 54"/>
                  <a:gd name="T12" fmla="*/ 75 w 84"/>
                  <a:gd name="T13" fmla="*/ 54 h 54"/>
                  <a:gd name="T14" fmla="*/ 8 w 84"/>
                  <a:gd name="T15" fmla="*/ 24 h 54"/>
                  <a:gd name="T16" fmla="*/ 18 w 84"/>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54">
                    <a:moveTo>
                      <a:pt x="18" y="0"/>
                    </a:moveTo>
                    <a:cubicBezTo>
                      <a:pt x="84" y="25"/>
                      <a:pt x="84" y="25"/>
                      <a:pt x="84" y="25"/>
                    </a:cubicBezTo>
                    <a:cubicBezTo>
                      <a:pt x="83" y="28"/>
                      <a:pt x="83" y="28"/>
                      <a:pt x="83" y="28"/>
                    </a:cubicBezTo>
                    <a:cubicBezTo>
                      <a:pt x="80" y="26"/>
                      <a:pt x="76" y="27"/>
                      <a:pt x="72" y="30"/>
                    </a:cubicBezTo>
                    <a:cubicBezTo>
                      <a:pt x="66" y="35"/>
                      <a:pt x="66" y="42"/>
                      <a:pt x="70" y="47"/>
                    </a:cubicBezTo>
                    <a:cubicBezTo>
                      <a:pt x="72" y="49"/>
                      <a:pt x="74" y="50"/>
                      <a:pt x="76" y="51"/>
                    </a:cubicBezTo>
                    <a:cubicBezTo>
                      <a:pt x="75" y="54"/>
                      <a:pt x="75" y="54"/>
                      <a:pt x="75" y="54"/>
                    </a:cubicBezTo>
                    <a:cubicBezTo>
                      <a:pt x="8" y="24"/>
                      <a:pt x="8" y="24"/>
                      <a:pt x="8" y="24"/>
                    </a:cubicBezTo>
                    <a:cubicBezTo>
                      <a:pt x="0" y="17"/>
                      <a:pt x="3" y="2"/>
                      <a:pt x="18" y="0"/>
                    </a:cubicBez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60" name="Freeform 399">
                <a:extLst>
                  <a:ext uri="{FF2B5EF4-FFF2-40B4-BE49-F238E27FC236}">
                    <a16:creationId xmlns:a16="http://schemas.microsoft.com/office/drawing/2014/main" id="{FF557FD2-16E2-4301-AD15-ABC95F647E5F}"/>
                  </a:ext>
                </a:extLst>
              </p:cNvPr>
              <p:cNvSpPr>
                <a:spLocks/>
              </p:cNvSpPr>
              <p:nvPr/>
            </p:nvSpPr>
            <p:spPr bwMode="auto">
              <a:xfrm>
                <a:off x="8607426" y="2792413"/>
                <a:ext cx="136525" cy="127000"/>
              </a:xfrm>
              <a:custGeom>
                <a:avLst/>
                <a:gdLst>
                  <a:gd name="T0" fmla="*/ 6 w 34"/>
                  <a:gd name="T1" fmla="*/ 26 h 32"/>
                  <a:gd name="T2" fmla="*/ 29 w 34"/>
                  <a:gd name="T3" fmla="*/ 25 h 32"/>
                  <a:gd name="T4" fmla="*/ 34 w 34"/>
                  <a:gd name="T5" fmla="*/ 15 h 32"/>
                  <a:gd name="T6" fmla="*/ 26 w 34"/>
                  <a:gd name="T7" fmla="*/ 3 h 32"/>
                  <a:gd name="T8" fmla="*/ 7 w 34"/>
                  <a:gd name="T9" fmla="*/ 5 h 32"/>
                  <a:gd name="T10" fmla="*/ 6 w 34"/>
                  <a:gd name="T11" fmla="*/ 26 h 32"/>
                </a:gdLst>
                <a:ahLst/>
                <a:cxnLst>
                  <a:cxn ang="0">
                    <a:pos x="T0" y="T1"/>
                  </a:cxn>
                  <a:cxn ang="0">
                    <a:pos x="T2" y="T3"/>
                  </a:cxn>
                  <a:cxn ang="0">
                    <a:pos x="T4" y="T5"/>
                  </a:cxn>
                  <a:cxn ang="0">
                    <a:pos x="T6" y="T7"/>
                  </a:cxn>
                  <a:cxn ang="0">
                    <a:pos x="T8" y="T9"/>
                  </a:cxn>
                  <a:cxn ang="0">
                    <a:pos x="T10" y="T11"/>
                  </a:cxn>
                </a:cxnLst>
                <a:rect l="0" t="0" r="r" b="b"/>
                <a:pathLst>
                  <a:path w="34" h="32">
                    <a:moveTo>
                      <a:pt x="6" y="26"/>
                    </a:moveTo>
                    <a:cubicBezTo>
                      <a:pt x="13" y="32"/>
                      <a:pt x="22" y="32"/>
                      <a:pt x="29" y="25"/>
                    </a:cubicBezTo>
                    <a:cubicBezTo>
                      <a:pt x="32" y="22"/>
                      <a:pt x="34" y="19"/>
                      <a:pt x="34" y="15"/>
                    </a:cubicBezTo>
                    <a:cubicBezTo>
                      <a:pt x="33" y="11"/>
                      <a:pt x="26" y="4"/>
                      <a:pt x="26" y="3"/>
                    </a:cubicBezTo>
                    <a:cubicBezTo>
                      <a:pt x="21" y="0"/>
                      <a:pt x="13" y="0"/>
                      <a:pt x="7" y="5"/>
                    </a:cubicBezTo>
                    <a:cubicBezTo>
                      <a:pt x="1" y="11"/>
                      <a:pt x="0" y="20"/>
                      <a:pt x="6" y="26"/>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61" name="Freeform 400">
                <a:extLst>
                  <a:ext uri="{FF2B5EF4-FFF2-40B4-BE49-F238E27FC236}">
                    <a16:creationId xmlns:a16="http://schemas.microsoft.com/office/drawing/2014/main" id="{4944E488-46BE-4811-99A4-C454E59ABA9F}"/>
                  </a:ext>
                </a:extLst>
              </p:cNvPr>
              <p:cNvSpPr>
                <a:spLocks/>
              </p:cNvSpPr>
              <p:nvPr/>
            </p:nvSpPr>
            <p:spPr bwMode="auto">
              <a:xfrm>
                <a:off x="8607426" y="2792413"/>
                <a:ext cx="136525" cy="127000"/>
              </a:xfrm>
              <a:custGeom>
                <a:avLst/>
                <a:gdLst>
                  <a:gd name="T0" fmla="*/ 6 w 34"/>
                  <a:gd name="T1" fmla="*/ 26 h 32"/>
                  <a:gd name="T2" fmla="*/ 29 w 34"/>
                  <a:gd name="T3" fmla="*/ 25 h 32"/>
                  <a:gd name="T4" fmla="*/ 34 w 34"/>
                  <a:gd name="T5" fmla="*/ 15 h 32"/>
                  <a:gd name="T6" fmla="*/ 26 w 34"/>
                  <a:gd name="T7" fmla="*/ 3 h 32"/>
                  <a:gd name="T8" fmla="*/ 7 w 34"/>
                  <a:gd name="T9" fmla="*/ 5 h 32"/>
                  <a:gd name="T10" fmla="*/ 6 w 34"/>
                  <a:gd name="T11" fmla="*/ 26 h 32"/>
                </a:gdLst>
                <a:ahLst/>
                <a:cxnLst>
                  <a:cxn ang="0">
                    <a:pos x="T0" y="T1"/>
                  </a:cxn>
                  <a:cxn ang="0">
                    <a:pos x="T2" y="T3"/>
                  </a:cxn>
                  <a:cxn ang="0">
                    <a:pos x="T4" y="T5"/>
                  </a:cxn>
                  <a:cxn ang="0">
                    <a:pos x="T6" y="T7"/>
                  </a:cxn>
                  <a:cxn ang="0">
                    <a:pos x="T8" y="T9"/>
                  </a:cxn>
                  <a:cxn ang="0">
                    <a:pos x="T10" y="T11"/>
                  </a:cxn>
                </a:cxnLst>
                <a:rect l="0" t="0" r="r" b="b"/>
                <a:pathLst>
                  <a:path w="34" h="32">
                    <a:moveTo>
                      <a:pt x="6" y="26"/>
                    </a:moveTo>
                    <a:cubicBezTo>
                      <a:pt x="13" y="32"/>
                      <a:pt x="22" y="32"/>
                      <a:pt x="29" y="25"/>
                    </a:cubicBezTo>
                    <a:cubicBezTo>
                      <a:pt x="32" y="22"/>
                      <a:pt x="34" y="19"/>
                      <a:pt x="34" y="15"/>
                    </a:cubicBezTo>
                    <a:cubicBezTo>
                      <a:pt x="33" y="11"/>
                      <a:pt x="26" y="4"/>
                      <a:pt x="26" y="3"/>
                    </a:cubicBezTo>
                    <a:cubicBezTo>
                      <a:pt x="21" y="0"/>
                      <a:pt x="13" y="0"/>
                      <a:pt x="7" y="5"/>
                    </a:cubicBezTo>
                    <a:cubicBezTo>
                      <a:pt x="1" y="11"/>
                      <a:pt x="0" y="20"/>
                      <a:pt x="6" y="26"/>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62" name="Freeform 401">
                <a:extLst>
                  <a:ext uri="{FF2B5EF4-FFF2-40B4-BE49-F238E27FC236}">
                    <a16:creationId xmlns:a16="http://schemas.microsoft.com/office/drawing/2014/main" id="{95D802CE-D182-407A-BA9C-FB4F757089F0}"/>
                  </a:ext>
                </a:extLst>
              </p:cNvPr>
              <p:cNvSpPr>
                <a:spLocks/>
              </p:cNvSpPr>
              <p:nvPr/>
            </p:nvSpPr>
            <p:spPr bwMode="auto">
              <a:xfrm>
                <a:off x="8620126" y="2776538"/>
                <a:ext cx="111125" cy="130175"/>
              </a:xfrm>
              <a:custGeom>
                <a:avLst/>
                <a:gdLst>
                  <a:gd name="T0" fmla="*/ 5 w 28"/>
                  <a:gd name="T1" fmla="*/ 27 h 33"/>
                  <a:gd name="T2" fmla="*/ 7 w 28"/>
                  <a:gd name="T3" fmla="*/ 11 h 33"/>
                  <a:gd name="T4" fmla="*/ 28 w 28"/>
                  <a:gd name="T5" fmla="*/ 20 h 33"/>
                  <a:gd name="T6" fmla="*/ 23 w 28"/>
                  <a:gd name="T7" fmla="*/ 28 h 33"/>
                  <a:gd name="T8" fmla="*/ 5 w 28"/>
                  <a:gd name="T9" fmla="*/ 27 h 33"/>
                </a:gdLst>
                <a:ahLst/>
                <a:cxnLst>
                  <a:cxn ang="0">
                    <a:pos x="T0" y="T1"/>
                  </a:cxn>
                  <a:cxn ang="0">
                    <a:pos x="T2" y="T3"/>
                  </a:cxn>
                  <a:cxn ang="0">
                    <a:pos x="T4" y="T5"/>
                  </a:cxn>
                  <a:cxn ang="0">
                    <a:pos x="T6" y="T7"/>
                  </a:cxn>
                  <a:cxn ang="0">
                    <a:pos x="T8" y="T9"/>
                  </a:cxn>
                </a:cxnLst>
                <a:rect l="0" t="0" r="r" b="b"/>
                <a:pathLst>
                  <a:path w="28" h="33">
                    <a:moveTo>
                      <a:pt x="5" y="27"/>
                    </a:moveTo>
                    <a:cubicBezTo>
                      <a:pt x="0" y="22"/>
                      <a:pt x="1" y="16"/>
                      <a:pt x="7" y="11"/>
                    </a:cubicBezTo>
                    <a:cubicBezTo>
                      <a:pt x="18" y="0"/>
                      <a:pt x="28" y="17"/>
                      <a:pt x="28" y="20"/>
                    </a:cubicBezTo>
                    <a:cubicBezTo>
                      <a:pt x="27" y="23"/>
                      <a:pt x="25" y="26"/>
                      <a:pt x="23" y="28"/>
                    </a:cubicBezTo>
                    <a:cubicBezTo>
                      <a:pt x="18" y="32"/>
                      <a:pt x="10" y="33"/>
                      <a:pt x="5" y="2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63" name="Freeform 402">
                <a:extLst>
                  <a:ext uri="{FF2B5EF4-FFF2-40B4-BE49-F238E27FC236}">
                    <a16:creationId xmlns:a16="http://schemas.microsoft.com/office/drawing/2014/main" id="{C81A89EE-6CEF-4B68-AC21-14B203DD4436}"/>
                  </a:ext>
                </a:extLst>
              </p:cNvPr>
              <p:cNvSpPr>
                <a:spLocks/>
              </p:cNvSpPr>
              <p:nvPr/>
            </p:nvSpPr>
            <p:spPr bwMode="auto">
              <a:xfrm>
                <a:off x="8620126" y="2776538"/>
                <a:ext cx="111125" cy="130175"/>
              </a:xfrm>
              <a:custGeom>
                <a:avLst/>
                <a:gdLst>
                  <a:gd name="T0" fmla="*/ 5 w 28"/>
                  <a:gd name="T1" fmla="*/ 27 h 33"/>
                  <a:gd name="T2" fmla="*/ 7 w 28"/>
                  <a:gd name="T3" fmla="*/ 11 h 33"/>
                  <a:gd name="T4" fmla="*/ 28 w 28"/>
                  <a:gd name="T5" fmla="*/ 20 h 33"/>
                  <a:gd name="T6" fmla="*/ 23 w 28"/>
                  <a:gd name="T7" fmla="*/ 28 h 33"/>
                  <a:gd name="T8" fmla="*/ 5 w 28"/>
                  <a:gd name="T9" fmla="*/ 27 h 33"/>
                </a:gdLst>
                <a:ahLst/>
                <a:cxnLst>
                  <a:cxn ang="0">
                    <a:pos x="T0" y="T1"/>
                  </a:cxn>
                  <a:cxn ang="0">
                    <a:pos x="T2" y="T3"/>
                  </a:cxn>
                  <a:cxn ang="0">
                    <a:pos x="T4" y="T5"/>
                  </a:cxn>
                  <a:cxn ang="0">
                    <a:pos x="T6" y="T7"/>
                  </a:cxn>
                  <a:cxn ang="0">
                    <a:pos x="T8" y="T9"/>
                  </a:cxn>
                </a:cxnLst>
                <a:rect l="0" t="0" r="r" b="b"/>
                <a:pathLst>
                  <a:path w="28" h="33">
                    <a:moveTo>
                      <a:pt x="5" y="27"/>
                    </a:moveTo>
                    <a:cubicBezTo>
                      <a:pt x="0" y="22"/>
                      <a:pt x="1" y="16"/>
                      <a:pt x="7" y="11"/>
                    </a:cubicBezTo>
                    <a:cubicBezTo>
                      <a:pt x="18" y="0"/>
                      <a:pt x="28" y="17"/>
                      <a:pt x="28" y="20"/>
                    </a:cubicBezTo>
                    <a:cubicBezTo>
                      <a:pt x="27" y="23"/>
                      <a:pt x="25" y="26"/>
                      <a:pt x="23" y="28"/>
                    </a:cubicBezTo>
                    <a:cubicBezTo>
                      <a:pt x="18" y="32"/>
                      <a:pt x="10" y="33"/>
                      <a:pt x="5" y="2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64" name="Freeform 403">
                <a:extLst>
                  <a:ext uri="{FF2B5EF4-FFF2-40B4-BE49-F238E27FC236}">
                    <a16:creationId xmlns:a16="http://schemas.microsoft.com/office/drawing/2014/main" id="{168804B9-957F-4A13-A80B-A15BC212D6BD}"/>
                  </a:ext>
                </a:extLst>
              </p:cNvPr>
              <p:cNvSpPr>
                <a:spLocks/>
              </p:cNvSpPr>
              <p:nvPr/>
            </p:nvSpPr>
            <p:spPr bwMode="auto">
              <a:xfrm>
                <a:off x="8620126" y="2776538"/>
                <a:ext cx="111125" cy="130175"/>
              </a:xfrm>
              <a:custGeom>
                <a:avLst/>
                <a:gdLst>
                  <a:gd name="T0" fmla="*/ 5 w 28"/>
                  <a:gd name="T1" fmla="*/ 27 h 33"/>
                  <a:gd name="T2" fmla="*/ 23 w 28"/>
                  <a:gd name="T3" fmla="*/ 28 h 33"/>
                  <a:gd name="T4" fmla="*/ 28 w 28"/>
                  <a:gd name="T5" fmla="*/ 20 h 33"/>
                  <a:gd name="T6" fmla="*/ 7 w 28"/>
                  <a:gd name="T7" fmla="*/ 11 h 33"/>
                  <a:gd name="T8" fmla="*/ 5 w 28"/>
                  <a:gd name="T9" fmla="*/ 27 h 33"/>
                </a:gdLst>
                <a:ahLst/>
                <a:cxnLst>
                  <a:cxn ang="0">
                    <a:pos x="T0" y="T1"/>
                  </a:cxn>
                  <a:cxn ang="0">
                    <a:pos x="T2" y="T3"/>
                  </a:cxn>
                  <a:cxn ang="0">
                    <a:pos x="T4" y="T5"/>
                  </a:cxn>
                  <a:cxn ang="0">
                    <a:pos x="T6" y="T7"/>
                  </a:cxn>
                  <a:cxn ang="0">
                    <a:pos x="T8" y="T9"/>
                  </a:cxn>
                </a:cxnLst>
                <a:rect l="0" t="0" r="r" b="b"/>
                <a:pathLst>
                  <a:path w="28" h="33">
                    <a:moveTo>
                      <a:pt x="5" y="27"/>
                    </a:moveTo>
                    <a:cubicBezTo>
                      <a:pt x="10" y="33"/>
                      <a:pt x="18" y="32"/>
                      <a:pt x="23" y="28"/>
                    </a:cubicBezTo>
                    <a:cubicBezTo>
                      <a:pt x="25" y="26"/>
                      <a:pt x="27" y="23"/>
                      <a:pt x="28" y="20"/>
                    </a:cubicBezTo>
                    <a:cubicBezTo>
                      <a:pt x="28" y="17"/>
                      <a:pt x="18" y="0"/>
                      <a:pt x="7" y="11"/>
                    </a:cubicBezTo>
                    <a:cubicBezTo>
                      <a:pt x="1" y="16"/>
                      <a:pt x="0" y="22"/>
                      <a:pt x="5" y="27"/>
                    </a:cubicBez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65" name="Freeform 404">
                <a:extLst>
                  <a:ext uri="{FF2B5EF4-FFF2-40B4-BE49-F238E27FC236}">
                    <a16:creationId xmlns:a16="http://schemas.microsoft.com/office/drawing/2014/main" id="{3B184739-235A-40FE-B2FA-16AA5AEDE9B8}"/>
                  </a:ext>
                </a:extLst>
              </p:cNvPr>
              <p:cNvSpPr>
                <a:spLocks/>
              </p:cNvSpPr>
              <p:nvPr/>
            </p:nvSpPr>
            <p:spPr bwMode="auto">
              <a:xfrm>
                <a:off x="8639176" y="2803525"/>
                <a:ext cx="76200" cy="84138"/>
              </a:xfrm>
              <a:custGeom>
                <a:avLst/>
                <a:gdLst>
                  <a:gd name="T0" fmla="*/ 3 w 19"/>
                  <a:gd name="T1" fmla="*/ 17 h 21"/>
                  <a:gd name="T2" fmla="*/ 4 w 19"/>
                  <a:gd name="T3" fmla="*/ 6 h 21"/>
                  <a:gd name="T4" fmla="*/ 18 w 19"/>
                  <a:gd name="T5" fmla="*/ 13 h 21"/>
                  <a:gd name="T6" fmla="*/ 15 w 19"/>
                  <a:gd name="T7" fmla="*/ 18 h 21"/>
                  <a:gd name="T8" fmla="*/ 3 w 19"/>
                  <a:gd name="T9" fmla="*/ 17 h 21"/>
                </a:gdLst>
                <a:ahLst/>
                <a:cxnLst>
                  <a:cxn ang="0">
                    <a:pos x="T0" y="T1"/>
                  </a:cxn>
                  <a:cxn ang="0">
                    <a:pos x="T2" y="T3"/>
                  </a:cxn>
                  <a:cxn ang="0">
                    <a:pos x="T4" y="T5"/>
                  </a:cxn>
                  <a:cxn ang="0">
                    <a:pos x="T6" y="T7"/>
                  </a:cxn>
                  <a:cxn ang="0">
                    <a:pos x="T8" y="T9"/>
                  </a:cxn>
                </a:cxnLst>
                <a:rect l="0" t="0" r="r" b="b"/>
                <a:pathLst>
                  <a:path w="19" h="21">
                    <a:moveTo>
                      <a:pt x="3" y="17"/>
                    </a:moveTo>
                    <a:cubicBezTo>
                      <a:pt x="0" y="14"/>
                      <a:pt x="1" y="10"/>
                      <a:pt x="4" y="6"/>
                    </a:cubicBezTo>
                    <a:cubicBezTo>
                      <a:pt x="12" y="0"/>
                      <a:pt x="19" y="10"/>
                      <a:pt x="18" y="13"/>
                    </a:cubicBezTo>
                    <a:cubicBezTo>
                      <a:pt x="18" y="15"/>
                      <a:pt x="17" y="16"/>
                      <a:pt x="15" y="18"/>
                    </a:cubicBezTo>
                    <a:cubicBezTo>
                      <a:pt x="12" y="21"/>
                      <a:pt x="7" y="21"/>
                      <a:pt x="3" y="1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66" name="Freeform 405">
                <a:extLst>
                  <a:ext uri="{FF2B5EF4-FFF2-40B4-BE49-F238E27FC236}">
                    <a16:creationId xmlns:a16="http://schemas.microsoft.com/office/drawing/2014/main" id="{05F677E4-267C-4AE1-815B-876E7FB361C0}"/>
                  </a:ext>
                </a:extLst>
              </p:cNvPr>
              <p:cNvSpPr>
                <a:spLocks/>
              </p:cNvSpPr>
              <p:nvPr/>
            </p:nvSpPr>
            <p:spPr bwMode="auto">
              <a:xfrm>
                <a:off x="8639176" y="2803525"/>
                <a:ext cx="76200" cy="84138"/>
              </a:xfrm>
              <a:custGeom>
                <a:avLst/>
                <a:gdLst>
                  <a:gd name="T0" fmla="*/ 3 w 19"/>
                  <a:gd name="T1" fmla="*/ 17 h 21"/>
                  <a:gd name="T2" fmla="*/ 4 w 19"/>
                  <a:gd name="T3" fmla="*/ 6 h 21"/>
                  <a:gd name="T4" fmla="*/ 18 w 19"/>
                  <a:gd name="T5" fmla="*/ 13 h 21"/>
                  <a:gd name="T6" fmla="*/ 15 w 19"/>
                  <a:gd name="T7" fmla="*/ 18 h 21"/>
                  <a:gd name="T8" fmla="*/ 3 w 19"/>
                  <a:gd name="T9" fmla="*/ 17 h 21"/>
                </a:gdLst>
                <a:ahLst/>
                <a:cxnLst>
                  <a:cxn ang="0">
                    <a:pos x="T0" y="T1"/>
                  </a:cxn>
                  <a:cxn ang="0">
                    <a:pos x="T2" y="T3"/>
                  </a:cxn>
                  <a:cxn ang="0">
                    <a:pos x="T4" y="T5"/>
                  </a:cxn>
                  <a:cxn ang="0">
                    <a:pos x="T6" y="T7"/>
                  </a:cxn>
                  <a:cxn ang="0">
                    <a:pos x="T8" y="T9"/>
                  </a:cxn>
                </a:cxnLst>
                <a:rect l="0" t="0" r="r" b="b"/>
                <a:pathLst>
                  <a:path w="19" h="21">
                    <a:moveTo>
                      <a:pt x="3" y="17"/>
                    </a:moveTo>
                    <a:cubicBezTo>
                      <a:pt x="0" y="14"/>
                      <a:pt x="1" y="10"/>
                      <a:pt x="4" y="6"/>
                    </a:cubicBezTo>
                    <a:cubicBezTo>
                      <a:pt x="12" y="0"/>
                      <a:pt x="19" y="10"/>
                      <a:pt x="18" y="13"/>
                    </a:cubicBezTo>
                    <a:cubicBezTo>
                      <a:pt x="18" y="15"/>
                      <a:pt x="17" y="16"/>
                      <a:pt x="15" y="18"/>
                    </a:cubicBezTo>
                    <a:cubicBezTo>
                      <a:pt x="12" y="21"/>
                      <a:pt x="7" y="21"/>
                      <a:pt x="3" y="1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grpSp>
        <p:sp>
          <p:nvSpPr>
            <p:cNvPr id="381" name="TextBox 380">
              <a:extLst>
                <a:ext uri="{FF2B5EF4-FFF2-40B4-BE49-F238E27FC236}">
                  <a16:creationId xmlns:a16="http://schemas.microsoft.com/office/drawing/2014/main" id="{6FD9F21A-AF35-40D3-BD14-95E91C8453C9}"/>
                </a:ext>
              </a:extLst>
            </p:cNvPr>
            <p:cNvSpPr txBox="1"/>
            <p:nvPr/>
          </p:nvSpPr>
          <p:spPr>
            <a:xfrm>
              <a:off x="5549554" y="1396704"/>
              <a:ext cx="1824605" cy="326243"/>
            </a:xfrm>
            <a:prstGeom prst="rect">
              <a:avLst/>
            </a:prstGeom>
            <a:noFill/>
          </p:spPr>
          <p:txBody>
            <a:bodyPr wrap="square" rtlCol="0">
              <a:spAutoFit/>
            </a:bodyPr>
            <a:lstStyle/>
            <a:p>
              <a:pPr algn="l">
                <a:lnSpc>
                  <a:spcPct val="95000"/>
                </a:lnSpc>
              </a:pPr>
              <a:r>
                <a:rPr lang="en-US" sz="1600" dirty="0"/>
                <a:t>Source</a:t>
              </a:r>
            </a:p>
          </p:txBody>
        </p:sp>
        <p:cxnSp>
          <p:nvCxnSpPr>
            <p:cNvPr id="382" name="Straight Arrow Connector 381">
              <a:extLst>
                <a:ext uri="{FF2B5EF4-FFF2-40B4-BE49-F238E27FC236}">
                  <a16:creationId xmlns:a16="http://schemas.microsoft.com/office/drawing/2014/main" id="{EEA6D110-D9F5-4D5B-A13D-E006CFB1F32D}"/>
                </a:ext>
              </a:extLst>
            </p:cNvPr>
            <p:cNvCxnSpPr>
              <a:cxnSpLocks/>
            </p:cNvCxnSpPr>
            <p:nvPr/>
          </p:nvCxnSpPr>
          <p:spPr>
            <a:xfrm>
              <a:off x="6181823" y="2520893"/>
              <a:ext cx="509201" cy="603869"/>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63" name="Group 662">
            <a:extLst>
              <a:ext uri="{FF2B5EF4-FFF2-40B4-BE49-F238E27FC236}">
                <a16:creationId xmlns:a16="http://schemas.microsoft.com/office/drawing/2014/main" id="{A7A3D80E-04EC-49EE-8157-340337D33B5E}"/>
              </a:ext>
            </a:extLst>
          </p:cNvPr>
          <p:cNvGrpSpPr/>
          <p:nvPr/>
        </p:nvGrpSpPr>
        <p:grpSpPr>
          <a:xfrm>
            <a:off x="7545138" y="3725014"/>
            <a:ext cx="1981729" cy="1729817"/>
            <a:chOff x="7104815" y="1375599"/>
            <a:chExt cx="1981729" cy="1729817"/>
          </a:xfrm>
        </p:grpSpPr>
        <p:sp>
          <p:nvSpPr>
            <p:cNvPr id="664" name="TextBox 663">
              <a:extLst>
                <a:ext uri="{FF2B5EF4-FFF2-40B4-BE49-F238E27FC236}">
                  <a16:creationId xmlns:a16="http://schemas.microsoft.com/office/drawing/2014/main" id="{6334BE78-9068-4624-97A4-0384B4EE5035}"/>
                </a:ext>
              </a:extLst>
            </p:cNvPr>
            <p:cNvSpPr txBox="1"/>
            <p:nvPr/>
          </p:nvSpPr>
          <p:spPr>
            <a:xfrm>
              <a:off x="7261939" y="1375599"/>
              <a:ext cx="1824605" cy="326243"/>
            </a:xfrm>
            <a:prstGeom prst="rect">
              <a:avLst/>
            </a:prstGeom>
            <a:noFill/>
          </p:spPr>
          <p:txBody>
            <a:bodyPr wrap="square" rtlCol="0">
              <a:spAutoFit/>
            </a:bodyPr>
            <a:lstStyle/>
            <a:p>
              <a:pPr algn="l">
                <a:lnSpc>
                  <a:spcPct val="95000"/>
                </a:lnSpc>
              </a:pPr>
              <a:r>
                <a:rPr lang="en-US" sz="1600" dirty="0"/>
                <a:t>Sinks</a:t>
              </a:r>
            </a:p>
          </p:txBody>
        </p:sp>
        <p:grpSp>
          <p:nvGrpSpPr>
            <p:cNvPr id="665" name="Gruppieren 36">
              <a:extLst>
                <a:ext uri="{FF2B5EF4-FFF2-40B4-BE49-F238E27FC236}">
                  <a16:creationId xmlns:a16="http://schemas.microsoft.com/office/drawing/2014/main" id="{0BF7038F-215D-40DC-AB77-385D54444B21}"/>
                </a:ext>
              </a:extLst>
            </p:cNvPr>
            <p:cNvGrpSpPr/>
            <p:nvPr/>
          </p:nvGrpSpPr>
          <p:grpSpPr>
            <a:xfrm>
              <a:off x="7142493" y="1752527"/>
              <a:ext cx="363575" cy="415906"/>
              <a:chOff x="1619672" y="2348884"/>
              <a:chExt cx="2092337" cy="3532450"/>
            </a:xfrm>
          </p:grpSpPr>
          <p:sp>
            <p:nvSpPr>
              <p:cNvPr id="739" name="Freeform 285">
                <a:extLst>
                  <a:ext uri="{FF2B5EF4-FFF2-40B4-BE49-F238E27FC236}">
                    <a16:creationId xmlns:a16="http://schemas.microsoft.com/office/drawing/2014/main" id="{7222BC7A-BB68-459E-85A6-200D0A98A47F}"/>
                  </a:ext>
                </a:extLst>
              </p:cNvPr>
              <p:cNvSpPr>
                <a:spLocks/>
              </p:cNvSpPr>
              <p:nvPr/>
            </p:nvSpPr>
            <p:spPr bwMode="auto">
              <a:xfrm>
                <a:off x="1619672" y="2362207"/>
                <a:ext cx="473108" cy="3375060"/>
              </a:xfrm>
              <a:custGeom>
                <a:avLst/>
                <a:gdLst>
                  <a:gd name="T0" fmla="*/ 0 w 142"/>
                  <a:gd name="T1" fmla="*/ 754 h 1013"/>
                  <a:gd name="T2" fmla="*/ 142 w 142"/>
                  <a:gd name="T3" fmla="*/ 1013 h 1013"/>
                  <a:gd name="T4" fmla="*/ 142 w 142"/>
                  <a:gd name="T5" fmla="*/ 218 h 1013"/>
                  <a:gd name="T6" fmla="*/ 0 w 142"/>
                  <a:gd name="T7" fmla="*/ 0 h 1013"/>
                  <a:gd name="T8" fmla="*/ 0 w 142"/>
                  <a:gd name="T9" fmla="*/ 754 h 1013"/>
                </a:gdLst>
                <a:ahLst/>
                <a:cxnLst>
                  <a:cxn ang="0">
                    <a:pos x="T0" y="T1"/>
                  </a:cxn>
                  <a:cxn ang="0">
                    <a:pos x="T2" y="T3"/>
                  </a:cxn>
                  <a:cxn ang="0">
                    <a:pos x="T4" y="T5"/>
                  </a:cxn>
                  <a:cxn ang="0">
                    <a:pos x="T6" y="T7"/>
                  </a:cxn>
                  <a:cxn ang="0">
                    <a:pos x="T8" y="T9"/>
                  </a:cxn>
                </a:cxnLst>
                <a:rect l="0" t="0" r="r" b="b"/>
                <a:pathLst>
                  <a:path w="142" h="1013">
                    <a:moveTo>
                      <a:pt x="0" y="754"/>
                    </a:moveTo>
                    <a:lnTo>
                      <a:pt x="142" y="1013"/>
                    </a:lnTo>
                    <a:lnTo>
                      <a:pt x="142" y="218"/>
                    </a:lnTo>
                    <a:lnTo>
                      <a:pt x="0" y="0"/>
                    </a:lnTo>
                    <a:lnTo>
                      <a:pt x="0" y="754"/>
                    </a:lnTo>
                    <a:close/>
                  </a:path>
                </a:pathLst>
              </a:custGeom>
              <a:solidFill>
                <a:schemeClr val="accent1"/>
              </a:solidFill>
              <a:ln w="254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40" name="Freeform 286">
                <a:extLst>
                  <a:ext uri="{FF2B5EF4-FFF2-40B4-BE49-F238E27FC236}">
                    <a16:creationId xmlns:a16="http://schemas.microsoft.com/office/drawing/2014/main" id="{A870F572-C1AB-480D-B196-DC5F0039D156}"/>
                  </a:ext>
                </a:extLst>
              </p:cNvPr>
              <p:cNvSpPr>
                <a:spLocks/>
              </p:cNvSpPr>
              <p:nvPr/>
            </p:nvSpPr>
            <p:spPr bwMode="auto">
              <a:xfrm>
                <a:off x="1619672" y="2348884"/>
                <a:ext cx="2092336" cy="739648"/>
              </a:xfrm>
              <a:custGeom>
                <a:avLst/>
                <a:gdLst>
                  <a:gd name="T0" fmla="*/ 628 w 628"/>
                  <a:gd name="T1" fmla="*/ 222 h 222"/>
                  <a:gd name="T2" fmla="*/ 482 w 628"/>
                  <a:gd name="T3" fmla="*/ 0 h 222"/>
                  <a:gd name="T4" fmla="*/ 0 w 628"/>
                  <a:gd name="T5" fmla="*/ 4 h 222"/>
                  <a:gd name="T6" fmla="*/ 142 w 628"/>
                  <a:gd name="T7" fmla="*/ 222 h 222"/>
                  <a:gd name="T8" fmla="*/ 628 w 628"/>
                  <a:gd name="T9" fmla="*/ 222 h 222"/>
                </a:gdLst>
                <a:ahLst/>
                <a:cxnLst>
                  <a:cxn ang="0">
                    <a:pos x="T0" y="T1"/>
                  </a:cxn>
                  <a:cxn ang="0">
                    <a:pos x="T2" y="T3"/>
                  </a:cxn>
                  <a:cxn ang="0">
                    <a:pos x="T4" y="T5"/>
                  </a:cxn>
                  <a:cxn ang="0">
                    <a:pos x="T6" y="T7"/>
                  </a:cxn>
                  <a:cxn ang="0">
                    <a:pos x="T8" y="T9"/>
                  </a:cxn>
                </a:cxnLst>
                <a:rect l="0" t="0" r="r" b="b"/>
                <a:pathLst>
                  <a:path w="628" h="222">
                    <a:moveTo>
                      <a:pt x="628" y="222"/>
                    </a:moveTo>
                    <a:lnTo>
                      <a:pt x="482" y="0"/>
                    </a:lnTo>
                    <a:lnTo>
                      <a:pt x="0" y="4"/>
                    </a:lnTo>
                    <a:lnTo>
                      <a:pt x="142" y="222"/>
                    </a:lnTo>
                    <a:lnTo>
                      <a:pt x="628" y="222"/>
                    </a:lnTo>
                    <a:close/>
                  </a:path>
                </a:pathLst>
              </a:custGeom>
              <a:solidFill>
                <a:schemeClr val="accent1"/>
              </a:solidFill>
              <a:ln w="254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41" name="Rechteck 8">
                <a:extLst>
                  <a:ext uri="{FF2B5EF4-FFF2-40B4-BE49-F238E27FC236}">
                    <a16:creationId xmlns:a16="http://schemas.microsoft.com/office/drawing/2014/main" id="{0190D7E9-92BB-4A1C-A028-4CD756FBC9A6}"/>
                  </a:ext>
                </a:extLst>
              </p:cNvPr>
              <p:cNvSpPr/>
              <p:nvPr/>
            </p:nvSpPr>
            <p:spPr>
              <a:xfrm>
                <a:off x="2092781" y="3088532"/>
                <a:ext cx="1619228" cy="2648735"/>
              </a:xfrm>
              <a:prstGeom prst="rect">
                <a:avLst/>
              </a:prstGeom>
              <a:solidFill>
                <a:schemeClr val="accent1"/>
              </a:solidFill>
              <a:ln w="254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742" name="Freeform 630">
                <a:extLst>
                  <a:ext uri="{FF2B5EF4-FFF2-40B4-BE49-F238E27FC236}">
                    <a16:creationId xmlns:a16="http://schemas.microsoft.com/office/drawing/2014/main" id="{E4217699-27C0-445A-A282-054CD5D59B45}"/>
                  </a:ext>
                </a:extLst>
              </p:cNvPr>
              <p:cNvSpPr>
                <a:spLocks noEditPoints="1"/>
              </p:cNvSpPr>
              <p:nvPr/>
            </p:nvSpPr>
            <p:spPr bwMode="auto">
              <a:xfrm>
                <a:off x="2489186" y="3732659"/>
                <a:ext cx="826417" cy="2148675"/>
              </a:xfrm>
              <a:custGeom>
                <a:avLst/>
                <a:gdLst>
                  <a:gd name="T0" fmla="*/ 13 w 18"/>
                  <a:gd name="T1" fmla="*/ 4 h 47"/>
                  <a:gd name="T2" fmla="*/ 13 w 18"/>
                  <a:gd name="T3" fmla="*/ 4 h 47"/>
                  <a:gd name="T4" fmla="*/ 13 w 18"/>
                  <a:gd name="T5" fmla="*/ 1 h 47"/>
                  <a:gd name="T6" fmla="*/ 12 w 18"/>
                  <a:gd name="T7" fmla="*/ 0 h 47"/>
                  <a:gd name="T8" fmla="*/ 11 w 18"/>
                  <a:gd name="T9" fmla="*/ 1 h 47"/>
                  <a:gd name="T10" fmla="*/ 11 w 18"/>
                  <a:gd name="T11" fmla="*/ 4 h 47"/>
                  <a:gd name="T12" fmla="*/ 7 w 18"/>
                  <a:gd name="T13" fmla="*/ 4 h 47"/>
                  <a:gd name="T14" fmla="*/ 7 w 18"/>
                  <a:gd name="T15" fmla="*/ 1 h 47"/>
                  <a:gd name="T16" fmla="*/ 6 w 18"/>
                  <a:gd name="T17" fmla="*/ 0 h 47"/>
                  <a:gd name="T18" fmla="*/ 5 w 18"/>
                  <a:gd name="T19" fmla="*/ 1 h 47"/>
                  <a:gd name="T20" fmla="*/ 5 w 18"/>
                  <a:gd name="T21" fmla="*/ 4 h 47"/>
                  <a:gd name="T22" fmla="*/ 4 w 18"/>
                  <a:gd name="T23" fmla="*/ 4 h 47"/>
                  <a:gd name="T24" fmla="*/ 0 w 18"/>
                  <a:gd name="T25" fmla="*/ 9 h 47"/>
                  <a:gd name="T26" fmla="*/ 0 w 18"/>
                  <a:gd name="T27" fmla="*/ 11 h 47"/>
                  <a:gd name="T28" fmla="*/ 4 w 18"/>
                  <a:gd name="T29" fmla="*/ 15 h 47"/>
                  <a:gd name="T30" fmla="*/ 8 w 18"/>
                  <a:gd name="T31" fmla="*/ 15 h 47"/>
                  <a:gd name="T32" fmla="*/ 7 w 18"/>
                  <a:gd name="T33" fmla="*/ 31 h 47"/>
                  <a:gd name="T34" fmla="*/ 3 w 18"/>
                  <a:gd name="T35" fmla="*/ 47 h 47"/>
                  <a:gd name="T36" fmla="*/ 5 w 18"/>
                  <a:gd name="T37" fmla="*/ 46 h 47"/>
                  <a:gd name="T38" fmla="*/ 8 w 18"/>
                  <a:gd name="T39" fmla="*/ 33 h 47"/>
                  <a:gd name="T40" fmla="*/ 10 w 18"/>
                  <a:gd name="T41" fmla="*/ 15 h 47"/>
                  <a:gd name="T42" fmla="*/ 13 w 18"/>
                  <a:gd name="T43" fmla="*/ 15 h 47"/>
                  <a:gd name="T44" fmla="*/ 18 w 18"/>
                  <a:gd name="T45" fmla="*/ 11 h 47"/>
                  <a:gd name="T46" fmla="*/ 18 w 18"/>
                  <a:gd name="T47" fmla="*/ 9 h 47"/>
                  <a:gd name="T48" fmla="*/ 13 w 18"/>
                  <a:gd name="T49" fmla="*/ 4 h 47"/>
                  <a:gd name="T50" fmla="*/ 15 w 18"/>
                  <a:gd name="T51" fmla="*/ 11 h 47"/>
                  <a:gd name="T52" fmla="*/ 13 w 18"/>
                  <a:gd name="T53" fmla="*/ 13 h 47"/>
                  <a:gd name="T54" fmla="*/ 4 w 18"/>
                  <a:gd name="T55" fmla="*/ 13 h 47"/>
                  <a:gd name="T56" fmla="*/ 2 w 18"/>
                  <a:gd name="T57" fmla="*/ 11 h 47"/>
                  <a:gd name="T58" fmla="*/ 2 w 18"/>
                  <a:gd name="T59" fmla="*/ 9 h 47"/>
                  <a:gd name="T60" fmla="*/ 4 w 18"/>
                  <a:gd name="T61" fmla="*/ 7 h 47"/>
                  <a:gd name="T62" fmla="*/ 13 w 18"/>
                  <a:gd name="T63" fmla="*/ 7 h 47"/>
                  <a:gd name="T64" fmla="*/ 15 w 18"/>
                  <a:gd name="T65" fmla="*/ 9 h 47"/>
                  <a:gd name="T66" fmla="*/ 15 w 18"/>
                  <a:gd name="T67" fmla="*/ 1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47">
                    <a:moveTo>
                      <a:pt x="13" y="4"/>
                    </a:moveTo>
                    <a:cubicBezTo>
                      <a:pt x="13" y="4"/>
                      <a:pt x="13" y="4"/>
                      <a:pt x="13" y="4"/>
                    </a:cubicBezTo>
                    <a:cubicBezTo>
                      <a:pt x="13" y="1"/>
                      <a:pt x="13" y="1"/>
                      <a:pt x="13" y="1"/>
                    </a:cubicBezTo>
                    <a:cubicBezTo>
                      <a:pt x="13" y="0"/>
                      <a:pt x="12" y="0"/>
                      <a:pt x="12" y="0"/>
                    </a:cubicBezTo>
                    <a:cubicBezTo>
                      <a:pt x="11" y="0"/>
                      <a:pt x="11" y="0"/>
                      <a:pt x="11" y="1"/>
                    </a:cubicBezTo>
                    <a:cubicBezTo>
                      <a:pt x="11" y="4"/>
                      <a:pt x="11" y="4"/>
                      <a:pt x="11" y="4"/>
                    </a:cubicBezTo>
                    <a:cubicBezTo>
                      <a:pt x="7" y="4"/>
                      <a:pt x="7" y="4"/>
                      <a:pt x="7" y="4"/>
                    </a:cubicBezTo>
                    <a:cubicBezTo>
                      <a:pt x="7" y="1"/>
                      <a:pt x="7" y="1"/>
                      <a:pt x="7" y="1"/>
                    </a:cubicBezTo>
                    <a:cubicBezTo>
                      <a:pt x="7" y="0"/>
                      <a:pt x="6" y="0"/>
                      <a:pt x="6" y="0"/>
                    </a:cubicBezTo>
                    <a:cubicBezTo>
                      <a:pt x="5" y="0"/>
                      <a:pt x="5" y="0"/>
                      <a:pt x="5" y="1"/>
                    </a:cubicBezTo>
                    <a:cubicBezTo>
                      <a:pt x="5" y="4"/>
                      <a:pt x="5" y="4"/>
                      <a:pt x="5" y="4"/>
                    </a:cubicBezTo>
                    <a:cubicBezTo>
                      <a:pt x="4" y="4"/>
                      <a:pt x="4" y="4"/>
                      <a:pt x="4" y="4"/>
                    </a:cubicBezTo>
                    <a:cubicBezTo>
                      <a:pt x="1" y="4"/>
                      <a:pt x="0" y="6"/>
                      <a:pt x="0" y="9"/>
                    </a:cubicBezTo>
                    <a:cubicBezTo>
                      <a:pt x="0" y="11"/>
                      <a:pt x="0" y="11"/>
                      <a:pt x="0" y="11"/>
                    </a:cubicBezTo>
                    <a:cubicBezTo>
                      <a:pt x="0" y="14"/>
                      <a:pt x="1" y="15"/>
                      <a:pt x="4" y="15"/>
                    </a:cubicBezTo>
                    <a:cubicBezTo>
                      <a:pt x="8" y="15"/>
                      <a:pt x="8" y="15"/>
                      <a:pt x="8" y="15"/>
                    </a:cubicBezTo>
                    <a:cubicBezTo>
                      <a:pt x="9" y="20"/>
                      <a:pt x="10" y="29"/>
                      <a:pt x="7" y="31"/>
                    </a:cubicBezTo>
                    <a:cubicBezTo>
                      <a:pt x="0" y="34"/>
                      <a:pt x="3" y="46"/>
                      <a:pt x="3" y="47"/>
                    </a:cubicBezTo>
                    <a:cubicBezTo>
                      <a:pt x="5" y="46"/>
                      <a:pt x="5" y="46"/>
                      <a:pt x="5" y="46"/>
                    </a:cubicBezTo>
                    <a:cubicBezTo>
                      <a:pt x="5" y="43"/>
                      <a:pt x="4" y="35"/>
                      <a:pt x="8" y="33"/>
                    </a:cubicBezTo>
                    <a:cubicBezTo>
                      <a:pt x="13" y="31"/>
                      <a:pt x="11" y="20"/>
                      <a:pt x="10" y="15"/>
                    </a:cubicBezTo>
                    <a:cubicBezTo>
                      <a:pt x="13" y="15"/>
                      <a:pt x="13" y="15"/>
                      <a:pt x="13" y="15"/>
                    </a:cubicBezTo>
                    <a:cubicBezTo>
                      <a:pt x="16" y="15"/>
                      <a:pt x="18" y="14"/>
                      <a:pt x="18" y="11"/>
                    </a:cubicBezTo>
                    <a:cubicBezTo>
                      <a:pt x="18" y="9"/>
                      <a:pt x="18" y="9"/>
                      <a:pt x="18" y="9"/>
                    </a:cubicBezTo>
                    <a:cubicBezTo>
                      <a:pt x="18" y="6"/>
                      <a:pt x="16" y="4"/>
                      <a:pt x="13" y="4"/>
                    </a:cubicBezTo>
                    <a:close/>
                    <a:moveTo>
                      <a:pt x="15" y="11"/>
                    </a:moveTo>
                    <a:cubicBezTo>
                      <a:pt x="15" y="12"/>
                      <a:pt x="15" y="13"/>
                      <a:pt x="13" y="13"/>
                    </a:cubicBezTo>
                    <a:cubicBezTo>
                      <a:pt x="4" y="13"/>
                      <a:pt x="4" y="13"/>
                      <a:pt x="4" y="13"/>
                    </a:cubicBezTo>
                    <a:cubicBezTo>
                      <a:pt x="3" y="13"/>
                      <a:pt x="2" y="12"/>
                      <a:pt x="2" y="11"/>
                    </a:cubicBezTo>
                    <a:cubicBezTo>
                      <a:pt x="2" y="9"/>
                      <a:pt x="2" y="9"/>
                      <a:pt x="2" y="9"/>
                    </a:cubicBezTo>
                    <a:cubicBezTo>
                      <a:pt x="2" y="8"/>
                      <a:pt x="3" y="7"/>
                      <a:pt x="4" y="7"/>
                    </a:cubicBezTo>
                    <a:cubicBezTo>
                      <a:pt x="13" y="7"/>
                      <a:pt x="13" y="7"/>
                      <a:pt x="13" y="7"/>
                    </a:cubicBezTo>
                    <a:cubicBezTo>
                      <a:pt x="15" y="7"/>
                      <a:pt x="15" y="8"/>
                      <a:pt x="15" y="9"/>
                    </a:cubicBezTo>
                    <a:lnTo>
                      <a:pt x="15" y="11"/>
                    </a:lnTo>
                    <a:close/>
                  </a:path>
                </a:pathLst>
              </a:custGeom>
              <a:solidFill>
                <a:schemeClr val="bg1"/>
              </a:solid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grpSp>
        <p:grpSp>
          <p:nvGrpSpPr>
            <p:cNvPr id="666" name="Gruppieren 1">
              <a:extLst>
                <a:ext uri="{FF2B5EF4-FFF2-40B4-BE49-F238E27FC236}">
                  <a16:creationId xmlns:a16="http://schemas.microsoft.com/office/drawing/2014/main" id="{B075CE47-CD22-4858-9FBE-65D3605C184A}"/>
                </a:ext>
              </a:extLst>
            </p:cNvPr>
            <p:cNvGrpSpPr/>
            <p:nvPr/>
          </p:nvGrpSpPr>
          <p:grpSpPr>
            <a:xfrm>
              <a:off x="7622305" y="1733608"/>
              <a:ext cx="829209" cy="409572"/>
              <a:chOff x="1979712" y="2132859"/>
              <a:chExt cx="5378301" cy="3486275"/>
            </a:xfrm>
            <a:solidFill>
              <a:schemeClr val="accent1"/>
            </a:solidFill>
          </p:grpSpPr>
          <p:sp>
            <p:nvSpPr>
              <p:cNvPr id="727" name="Freeform 584">
                <a:extLst>
                  <a:ext uri="{FF2B5EF4-FFF2-40B4-BE49-F238E27FC236}">
                    <a16:creationId xmlns:a16="http://schemas.microsoft.com/office/drawing/2014/main" id="{CE2335C0-0041-4C27-B2E3-B38F341FD67F}"/>
                  </a:ext>
                </a:extLst>
              </p:cNvPr>
              <p:cNvSpPr>
                <a:spLocks/>
              </p:cNvSpPr>
              <p:nvPr/>
            </p:nvSpPr>
            <p:spPr bwMode="auto">
              <a:xfrm>
                <a:off x="4484912" y="3954818"/>
                <a:ext cx="324102" cy="788350"/>
              </a:xfrm>
              <a:custGeom>
                <a:avLst/>
                <a:gdLst>
                  <a:gd name="T0" fmla="*/ 15 w 15"/>
                  <a:gd name="T1" fmla="*/ 32 h 36"/>
                  <a:gd name="T2" fmla="*/ 15 w 15"/>
                  <a:gd name="T3" fmla="*/ 35 h 36"/>
                  <a:gd name="T4" fmla="*/ 12 w 15"/>
                  <a:gd name="T5" fmla="*/ 36 h 36"/>
                  <a:gd name="T6" fmla="*/ 9 w 15"/>
                  <a:gd name="T7" fmla="*/ 36 h 36"/>
                  <a:gd name="T8" fmla="*/ 6 w 15"/>
                  <a:gd name="T9" fmla="*/ 36 h 36"/>
                  <a:gd name="T10" fmla="*/ 2 w 15"/>
                  <a:gd name="T11" fmla="*/ 36 h 36"/>
                  <a:gd name="T12" fmla="*/ 1 w 15"/>
                  <a:gd name="T13" fmla="*/ 36 h 36"/>
                  <a:gd name="T14" fmla="*/ 0 w 15"/>
                  <a:gd name="T15" fmla="*/ 36 h 36"/>
                  <a:gd name="T16" fmla="*/ 0 w 15"/>
                  <a:gd name="T17" fmla="*/ 35 h 36"/>
                  <a:gd name="T18" fmla="*/ 0 w 15"/>
                  <a:gd name="T19" fmla="*/ 32 h 36"/>
                  <a:gd name="T20" fmla="*/ 1 w 15"/>
                  <a:gd name="T21" fmla="*/ 28 h 36"/>
                  <a:gd name="T22" fmla="*/ 1 w 15"/>
                  <a:gd name="T23" fmla="*/ 20 h 36"/>
                  <a:gd name="T24" fmla="*/ 1 w 15"/>
                  <a:gd name="T25" fmla="*/ 16 h 36"/>
                  <a:gd name="T26" fmla="*/ 1 w 15"/>
                  <a:gd name="T27" fmla="*/ 12 h 36"/>
                  <a:gd name="T28" fmla="*/ 1 w 15"/>
                  <a:gd name="T29" fmla="*/ 3 h 36"/>
                  <a:gd name="T30" fmla="*/ 1 w 15"/>
                  <a:gd name="T31" fmla="*/ 3 h 36"/>
                  <a:gd name="T32" fmla="*/ 1 w 15"/>
                  <a:gd name="T33" fmla="*/ 2 h 36"/>
                  <a:gd name="T34" fmla="*/ 4 w 15"/>
                  <a:gd name="T35" fmla="*/ 1 h 36"/>
                  <a:gd name="T36" fmla="*/ 7 w 15"/>
                  <a:gd name="T37" fmla="*/ 0 h 36"/>
                  <a:gd name="T38" fmla="*/ 9 w 15"/>
                  <a:gd name="T39" fmla="*/ 0 h 36"/>
                  <a:gd name="T40" fmla="*/ 12 w 15"/>
                  <a:gd name="T41" fmla="*/ 1 h 36"/>
                  <a:gd name="T42" fmla="*/ 13 w 15"/>
                  <a:gd name="T43" fmla="*/ 2 h 36"/>
                  <a:gd name="T44" fmla="*/ 13 w 15"/>
                  <a:gd name="T45" fmla="*/ 13 h 36"/>
                  <a:gd name="T46" fmla="*/ 14 w 15"/>
                  <a:gd name="T47" fmla="*/ 18 h 36"/>
                  <a:gd name="T48" fmla="*/ 14 w 15"/>
                  <a:gd name="T49" fmla="*/ 23 h 36"/>
                  <a:gd name="T50" fmla="*/ 14 w 15"/>
                  <a:gd name="T51" fmla="*/ 28 h 36"/>
                  <a:gd name="T52" fmla="*/ 15 w 15"/>
                  <a:gd name="T53"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 h="36">
                    <a:moveTo>
                      <a:pt x="15" y="32"/>
                    </a:moveTo>
                    <a:cubicBezTo>
                      <a:pt x="15" y="33"/>
                      <a:pt x="15" y="34"/>
                      <a:pt x="15" y="35"/>
                    </a:cubicBezTo>
                    <a:cubicBezTo>
                      <a:pt x="14" y="35"/>
                      <a:pt x="13" y="35"/>
                      <a:pt x="12" y="36"/>
                    </a:cubicBezTo>
                    <a:cubicBezTo>
                      <a:pt x="11" y="36"/>
                      <a:pt x="10" y="36"/>
                      <a:pt x="9" y="36"/>
                    </a:cubicBezTo>
                    <a:cubicBezTo>
                      <a:pt x="8" y="36"/>
                      <a:pt x="7" y="36"/>
                      <a:pt x="6" y="36"/>
                    </a:cubicBezTo>
                    <a:cubicBezTo>
                      <a:pt x="5" y="36"/>
                      <a:pt x="4" y="36"/>
                      <a:pt x="2" y="36"/>
                    </a:cubicBezTo>
                    <a:cubicBezTo>
                      <a:pt x="2" y="36"/>
                      <a:pt x="2" y="35"/>
                      <a:pt x="1" y="36"/>
                    </a:cubicBezTo>
                    <a:cubicBezTo>
                      <a:pt x="1" y="36"/>
                      <a:pt x="0" y="36"/>
                      <a:pt x="0" y="36"/>
                    </a:cubicBezTo>
                    <a:cubicBezTo>
                      <a:pt x="0" y="36"/>
                      <a:pt x="0" y="35"/>
                      <a:pt x="0" y="35"/>
                    </a:cubicBezTo>
                    <a:cubicBezTo>
                      <a:pt x="0" y="34"/>
                      <a:pt x="0" y="33"/>
                      <a:pt x="0" y="32"/>
                    </a:cubicBezTo>
                    <a:cubicBezTo>
                      <a:pt x="1" y="31"/>
                      <a:pt x="1" y="29"/>
                      <a:pt x="1" y="28"/>
                    </a:cubicBezTo>
                    <a:cubicBezTo>
                      <a:pt x="1" y="25"/>
                      <a:pt x="1" y="22"/>
                      <a:pt x="1" y="20"/>
                    </a:cubicBezTo>
                    <a:cubicBezTo>
                      <a:pt x="1" y="18"/>
                      <a:pt x="1" y="17"/>
                      <a:pt x="1" y="16"/>
                    </a:cubicBezTo>
                    <a:cubicBezTo>
                      <a:pt x="1" y="14"/>
                      <a:pt x="1" y="13"/>
                      <a:pt x="1" y="12"/>
                    </a:cubicBezTo>
                    <a:cubicBezTo>
                      <a:pt x="1" y="9"/>
                      <a:pt x="1" y="6"/>
                      <a:pt x="1" y="3"/>
                    </a:cubicBezTo>
                    <a:cubicBezTo>
                      <a:pt x="1" y="3"/>
                      <a:pt x="1" y="3"/>
                      <a:pt x="1" y="3"/>
                    </a:cubicBezTo>
                    <a:cubicBezTo>
                      <a:pt x="1" y="3"/>
                      <a:pt x="1" y="2"/>
                      <a:pt x="1" y="2"/>
                    </a:cubicBezTo>
                    <a:cubicBezTo>
                      <a:pt x="2" y="2"/>
                      <a:pt x="3" y="2"/>
                      <a:pt x="4" y="1"/>
                    </a:cubicBezTo>
                    <a:cubicBezTo>
                      <a:pt x="5" y="1"/>
                      <a:pt x="6" y="1"/>
                      <a:pt x="7" y="0"/>
                    </a:cubicBezTo>
                    <a:cubicBezTo>
                      <a:pt x="8" y="0"/>
                      <a:pt x="9" y="0"/>
                      <a:pt x="9" y="0"/>
                    </a:cubicBezTo>
                    <a:cubicBezTo>
                      <a:pt x="10" y="0"/>
                      <a:pt x="11" y="0"/>
                      <a:pt x="12" y="1"/>
                    </a:cubicBezTo>
                    <a:cubicBezTo>
                      <a:pt x="13" y="1"/>
                      <a:pt x="13" y="1"/>
                      <a:pt x="13" y="2"/>
                    </a:cubicBezTo>
                    <a:cubicBezTo>
                      <a:pt x="13" y="6"/>
                      <a:pt x="13" y="9"/>
                      <a:pt x="13" y="13"/>
                    </a:cubicBezTo>
                    <a:cubicBezTo>
                      <a:pt x="13" y="15"/>
                      <a:pt x="13" y="16"/>
                      <a:pt x="14" y="18"/>
                    </a:cubicBezTo>
                    <a:cubicBezTo>
                      <a:pt x="14" y="20"/>
                      <a:pt x="14" y="21"/>
                      <a:pt x="14" y="23"/>
                    </a:cubicBezTo>
                    <a:cubicBezTo>
                      <a:pt x="14" y="24"/>
                      <a:pt x="14" y="26"/>
                      <a:pt x="14" y="28"/>
                    </a:cubicBezTo>
                    <a:cubicBezTo>
                      <a:pt x="15" y="29"/>
                      <a:pt x="15" y="31"/>
                      <a:pt x="15" y="32"/>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28" name="Freeform 585">
                <a:extLst>
                  <a:ext uri="{FF2B5EF4-FFF2-40B4-BE49-F238E27FC236}">
                    <a16:creationId xmlns:a16="http://schemas.microsoft.com/office/drawing/2014/main" id="{1D84AE7F-7CF1-4898-A1D7-18E689537A43}"/>
                  </a:ext>
                </a:extLst>
              </p:cNvPr>
              <p:cNvSpPr>
                <a:spLocks/>
              </p:cNvSpPr>
              <p:nvPr/>
            </p:nvSpPr>
            <p:spPr bwMode="auto">
              <a:xfrm>
                <a:off x="4484912" y="3954818"/>
                <a:ext cx="324102" cy="788350"/>
              </a:xfrm>
              <a:custGeom>
                <a:avLst/>
                <a:gdLst>
                  <a:gd name="T0" fmla="*/ 15 w 15"/>
                  <a:gd name="T1" fmla="*/ 32 h 36"/>
                  <a:gd name="T2" fmla="*/ 15 w 15"/>
                  <a:gd name="T3" fmla="*/ 35 h 36"/>
                  <a:gd name="T4" fmla="*/ 12 w 15"/>
                  <a:gd name="T5" fmla="*/ 36 h 36"/>
                  <a:gd name="T6" fmla="*/ 9 w 15"/>
                  <a:gd name="T7" fmla="*/ 36 h 36"/>
                  <a:gd name="T8" fmla="*/ 6 w 15"/>
                  <a:gd name="T9" fmla="*/ 36 h 36"/>
                  <a:gd name="T10" fmla="*/ 2 w 15"/>
                  <a:gd name="T11" fmla="*/ 36 h 36"/>
                  <a:gd name="T12" fmla="*/ 1 w 15"/>
                  <a:gd name="T13" fmla="*/ 36 h 36"/>
                  <a:gd name="T14" fmla="*/ 0 w 15"/>
                  <a:gd name="T15" fmla="*/ 36 h 36"/>
                  <a:gd name="T16" fmla="*/ 0 w 15"/>
                  <a:gd name="T17" fmla="*/ 35 h 36"/>
                  <a:gd name="T18" fmla="*/ 0 w 15"/>
                  <a:gd name="T19" fmla="*/ 32 h 36"/>
                  <a:gd name="T20" fmla="*/ 1 w 15"/>
                  <a:gd name="T21" fmla="*/ 28 h 36"/>
                  <a:gd name="T22" fmla="*/ 1 w 15"/>
                  <a:gd name="T23" fmla="*/ 20 h 36"/>
                  <a:gd name="T24" fmla="*/ 1 w 15"/>
                  <a:gd name="T25" fmla="*/ 16 h 36"/>
                  <a:gd name="T26" fmla="*/ 1 w 15"/>
                  <a:gd name="T27" fmla="*/ 12 h 36"/>
                  <a:gd name="T28" fmla="*/ 1 w 15"/>
                  <a:gd name="T29" fmla="*/ 3 h 36"/>
                  <a:gd name="T30" fmla="*/ 1 w 15"/>
                  <a:gd name="T31" fmla="*/ 3 h 36"/>
                  <a:gd name="T32" fmla="*/ 1 w 15"/>
                  <a:gd name="T33" fmla="*/ 2 h 36"/>
                  <a:gd name="T34" fmla="*/ 4 w 15"/>
                  <a:gd name="T35" fmla="*/ 1 h 36"/>
                  <a:gd name="T36" fmla="*/ 7 w 15"/>
                  <a:gd name="T37" fmla="*/ 0 h 36"/>
                  <a:gd name="T38" fmla="*/ 9 w 15"/>
                  <a:gd name="T39" fmla="*/ 0 h 36"/>
                  <a:gd name="T40" fmla="*/ 12 w 15"/>
                  <a:gd name="T41" fmla="*/ 1 h 36"/>
                  <a:gd name="T42" fmla="*/ 13 w 15"/>
                  <a:gd name="T43" fmla="*/ 2 h 36"/>
                  <a:gd name="T44" fmla="*/ 13 w 15"/>
                  <a:gd name="T45" fmla="*/ 13 h 36"/>
                  <a:gd name="T46" fmla="*/ 14 w 15"/>
                  <a:gd name="T47" fmla="*/ 18 h 36"/>
                  <a:gd name="T48" fmla="*/ 14 w 15"/>
                  <a:gd name="T49" fmla="*/ 23 h 36"/>
                  <a:gd name="T50" fmla="*/ 14 w 15"/>
                  <a:gd name="T51" fmla="*/ 28 h 36"/>
                  <a:gd name="T52" fmla="*/ 15 w 15"/>
                  <a:gd name="T53"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 h="36">
                    <a:moveTo>
                      <a:pt x="15" y="32"/>
                    </a:moveTo>
                    <a:cubicBezTo>
                      <a:pt x="15" y="33"/>
                      <a:pt x="15" y="34"/>
                      <a:pt x="15" y="35"/>
                    </a:cubicBezTo>
                    <a:cubicBezTo>
                      <a:pt x="14" y="35"/>
                      <a:pt x="13" y="35"/>
                      <a:pt x="12" y="36"/>
                    </a:cubicBezTo>
                    <a:cubicBezTo>
                      <a:pt x="11" y="36"/>
                      <a:pt x="10" y="36"/>
                      <a:pt x="9" y="36"/>
                    </a:cubicBezTo>
                    <a:cubicBezTo>
                      <a:pt x="8" y="36"/>
                      <a:pt x="7" y="36"/>
                      <a:pt x="6" y="36"/>
                    </a:cubicBezTo>
                    <a:cubicBezTo>
                      <a:pt x="5" y="36"/>
                      <a:pt x="4" y="36"/>
                      <a:pt x="2" y="36"/>
                    </a:cubicBezTo>
                    <a:cubicBezTo>
                      <a:pt x="2" y="36"/>
                      <a:pt x="2" y="35"/>
                      <a:pt x="1" y="36"/>
                    </a:cubicBezTo>
                    <a:cubicBezTo>
                      <a:pt x="1" y="36"/>
                      <a:pt x="0" y="36"/>
                      <a:pt x="0" y="36"/>
                    </a:cubicBezTo>
                    <a:cubicBezTo>
                      <a:pt x="0" y="36"/>
                      <a:pt x="0" y="35"/>
                      <a:pt x="0" y="35"/>
                    </a:cubicBezTo>
                    <a:cubicBezTo>
                      <a:pt x="0" y="34"/>
                      <a:pt x="0" y="33"/>
                      <a:pt x="0" y="32"/>
                    </a:cubicBezTo>
                    <a:cubicBezTo>
                      <a:pt x="1" y="31"/>
                      <a:pt x="1" y="29"/>
                      <a:pt x="1" y="28"/>
                    </a:cubicBezTo>
                    <a:cubicBezTo>
                      <a:pt x="1" y="25"/>
                      <a:pt x="1" y="22"/>
                      <a:pt x="1" y="20"/>
                    </a:cubicBezTo>
                    <a:cubicBezTo>
                      <a:pt x="1" y="18"/>
                      <a:pt x="1" y="17"/>
                      <a:pt x="1" y="16"/>
                    </a:cubicBezTo>
                    <a:cubicBezTo>
                      <a:pt x="1" y="14"/>
                      <a:pt x="1" y="13"/>
                      <a:pt x="1" y="12"/>
                    </a:cubicBezTo>
                    <a:cubicBezTo>
                      <a:pt x="1" y="9"/>
                      <a:pt x="1" y="6"/>
                      <a:pt x="1" y="3"/>
                    </a:cubicBezTo>
                    <a:cubicBezTo>
                      <a:pt x="1" y="3"/>
                      <a:pt x="1" y="3"/>
                      <a:pt x="1" y="3"/>
                    </a:cubicBezTo>
                    <a:cubicBezTo>
                      <a:pt x="1" y="3"/>
                      <a:pt x="1" y="2"/>
                      <a:pt x="1" y="2"/>
                    </a:cubicBezTo>
                    <a:cubicBezTo>
                      <a:pt x="2" y="2"/>
                      <a:pt x="3" y="2"/>
                      <a:pt x="4" y="1"/>
                    </a:cubicBezTo>
                    <a:cubicBezTo>
                      <a:pt x="5" y="1"/>
                      <a:pt x="6" y="1"/>
                      <a:pt x="7" y="0"/>
                    </a:cubicBezTo>
                    <a:cubicBezTo>
                      <a:pt x="8" y="0"/>
                      <a:pt x="9" y="0"/>
                      <a:pt x="9" y="0"/>
                    </a:cubicBezTo>
                    <a:cubicBezTo>
                      <a:pt x="10" y="0"/>
                      <a:pt x="11" y="0"/>
                      <a:pt x="12" y="1"/>
                    </a:cubicBezTo>
                    <a:cubicBezTo>
                      <a:pt x="13" y="1"/>
                      <a:pt x="13" y="1"/>
                      <a:pt x="13" y="2"/>
                    </a:cubicBezTo>
                    <a:cubicBezTo>
                      <a:pt x="13" y="6"/>
                      <a:pt x="13" y="9"/>
                      <a:pt x="13" y="13"/>
                    </a:cubicBezTo>
                    <a:cubicBezTo>
                      <a:pt x="13" y="15"/>
                      <a:pt x="13" y="16"/>
                      <a:pt x="14" y="18"/>
                    </a:cubicBezTo>
                    <a:cubicBezTo>
                      <a:pt x="14" y="20"/>
                      <a:pt x="14" y="21"/>
                      <a:pt x="14" y="23"/>
                    </a:cubicBezTo>
                    <a:cubicBezTo>
                      <a:pt x="14" y="24"/>
                      <a:pt x="14" y="26"/>
                      <a:pt x="14" y="28"/>
                    </a:cubicBezTo>
                    <a:cubicBezTo>
                      <a:pt x="15" y="29"/>
                      <a:pt x="15" y="31"/>
                      <a:pt x="15" y="32"/>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29" name="Freeform 586">
                <a:extLst>
                  <a:ext uri="{FF2B5EF4-FFF2-40B4-BE49-F238E27FC236}">
                    <a16:creationId xmlns:a16="http://schemas.microsoft.com/office/drawing/2014/main" id="{AC682736-B538-43A4-9E08-67997AB74107}"/>
                  </a:ext>
                </a:extLst>
              </p:cNvPr>
              <p:cNvSpPr>
                <a:spLocks/>
              </p:cNvSpPr>
              <p:nvPr/>
            </p:nvSpPr>
            <p:spPr bwMode="auto">
              <a:xfrm>
                <a:off x="3644005" y="2132859"/>
                <a:ext cx="2040952" cy="2014672"/>
              </a:xfrm>
              <a:custGeom>
                <a:avLst/>
                <a:gdLst>
                  <a:gd name="T0" fmla="*/ 92 w 93"/>
                  <a:gd name="T1" fmla="*/ 64 h 92"/>
                  <a:gd name="T2" fmla="*/ 92 w 93"/>
                  <a:gd name="T3" fmla="*/ 70 h 92"/>
                  <a:gd name="T4" fmla="*/ 85 w 93"/>
                  <a:gd name="T5" fmla="*/ 79 h 92"/>
                  <a:gd name="T6" fmla="*/ 79 w 93"/>
                  <a:gd name="T7" fmla="*/ 84 h 92"/>
                  <a:gd name="T8" fmla="*/ 76 w 93"/>
                  <a:gd name="T9" fmla="*/ 88 h 92"/>
                  <a:gd name="T10" fmla="*/ 71 w 93"/>
                  <a:gd name="T11" fmla="*/ 90 h 92"/>
                  <a:gd name="T12" fmla="*/ 65 w 93"/>
                  <a:gd name="T13" fmla="*/ 91 h 92"/>
                  <a:gd name="T14" fmla="*/ 61 w 93"/>
                  <a:gd name="T15" fmla="*/ 90 h 92"/>
                  <a:gd name="T16" fmla="*/ 58 w 93"/>
                  <a:gd name="T17" fmla="*/ 90 h 92"/>
                  <a:gd name="T18" fmla="*/ 51 w 93"/>
                  <a:gd name="T19" fmla="*/ 90 h 92"/>
                  <a:gd name="T20" fmla="*/ 37 w 93"/>
                  <a:gd name="T21" fmla="*/ 91 h 92"/>
                  <a:gd name="T22" fmla="*/ 34 w 93"/>
                  <a:gd name="T23" fmla="*/ 90 h 92"/>
                  <a:gd name="T24" fmla="*/ 31 w 93"/>
                  <a:gd name="T25" fmla="*/ 89 h 92"/>
                  <a:gd name="T26" fmla="*/ 24 w 93"/>
                  <a:gd name="T27" fmla="*/ 87 h 92"/>
                  <a:gd name="T28" fmla="*/ 17 w 93"/>
                  <a:gd name="T29" fmla="*/ 87 h 92"/>
                  <a:gd name="T30" fmla="*/ 11 w 93"/>
                  <a:gd name="T31" fmla="*/ 87 h 92"/>
                  <a:gd name="T32" fmla="*/ 4 w 93"/>
                  <a:gd name="T33" fmla="*/ 85 h 92"/>
                  <a:gd name="T34" fmla="*/ 1 w 93"/>
                  <a:gd name="T35" fmla="*/ 81 h 92"/>
                  <a:gd name="T36" fmla="*/ 0 w 93"/>
                  <a:gd name="T37" fmla="*/ 75 h 92"/>
                  <a:gd name="T38" fmla="*/ 2 w 93"/>
                  <a:gd name="T39" fmla="*/ 69 h 92"/>
                  <a:gd name="T40" fmla="*/ 4 w 93"/>
                  <a:gd name="T41" fmla="*/ 62 h 92"/>
                  <a:gd name="T42" fmla="*/ 2 w 93"/>
                  <a:gd name="T43" fmla="*/ 56 h 92"/>
                  <a:gd name="T44" fmla="*/ 1 w 93"/>
                  <a:gd name="T45" fmla="*/ 53 h 92"/>
                  <a:gd name="T46" fmla="*/ 1 w 93"/>
                  <a:gd name="T47" fmla="*/ 50 h 92"/>
                  <a:gd name="T48" fmla="*/ 2 w 93"/>
                  <a:gd name="T49" fmla="*/ 47 h 92"/>
                  <a:gd name="T50" fmla="*/ 1 w 93"/>
                  <a:gd name="T51" fmla="*/ 44 h 92"/>
                  <a:gd name="T52" fmla="*/ 4 w 93"/>
                  <a:gd name="T53" fmla="*/ 37 h 92"/>
                  <a:gd name="T54" fmla="*/ 8 w 93"/>
                  <a:gd name="T55" fmla="*/ 33 h 92"/>
                  <a:gd name="T56" fmla="*/ 11 w 93"/>
                  <a:gd name="T57" fmla="*/ 31 h 92"/>
                  <a:gd name="T58" fmla="*/ 12 w 93"/>
                  <a:gd name="T59" fmla="*/ 27 h 92"/>
                  <a:gd name="T60" fmla="*/ 13 w 93"/>
                  <a:gd name="T61" fmla="*/ 25 h 92"/>
                  <a:gd name="T62" fmla="*/ 15 w 93"/>
                  <a:gd name="T63" fmla="*/ 23 h 92"/>
                  <a:gd name="T64" fmla="*/ 15 w 93"/>
                  <a:gd name="T65" fmla="*/ 19 h 92"/>
                  <a:gd name="T66" fmla="*/ 16 w 93"/>
                  <a:gd name="T67" fmla="*/ 17 h 92"/>
                  <a:gd name="T68" fmla="*/ 20 w 93"/>
                  <a:gd name="T69" fmla="*/ 12 h 92"/>
                  <a:gd name="T70" fmla="*/ 23 w 93"/>
                  <a:gd name="T71" fmla="*/ 10 h 92"/>
                  <a:gd name="T72" fmla="*/ 25 w 93"/>
                  <a:gd name="T73" fmla="*/ 8 h 92"/>
                  <a:gd name="T74" fmla="*/ 27 w 93"/>
                  <a:gd name="T75" fmla="*/ 5 h 92"/>
                  <a:gd name="T76" fmla="*/ 28 w 93"/>
                  <a:gd name="T77" fmla="*/ 3 h 92"/>
                  <a:gd name="T78" fmla="*/ 34 w 93"/>
                  <a:gd name="T79" fmla="*/ 1 h 92"/>
                  <a:gd name="T80" fmla="*/ 38 w 93"/>
                  <a:gd name="T81" fmla="*/ 0 h 92"/>
                  <a:gd name="T82" fmla="*/ 45 w 93"/>
                  <a:gd name="T83" fmla="*/ 1 h 92"/>
                  <a:gd name="T84" fmla="*/ 49 w 93"/>
                  <a:gd name="T85" fmla="*/ 4 h 92"/>
                  <a:gd name="T86" fmla="*/ 55 w 93"/>
                  <a:gd name="T87" fmla="*/ 8 h 92"/>
                  <a:gd name="T88" fmla="*/ 60 w 93"/>
                  <a:gd name="T89" fmla="*/ 10 h 92"/>
                  <a:gd name="T90" fmla="*/ 68 w 93"/>
                  <a:gd name="T91" fmla="*/ 18 h 92"/>
                  <a:gd name="T92" fmla="*/ 78 w 93"/>
                  <a:gd name="T93" fmla="*/ 27 h 92"/>
                  <a:gd name="T94" fmla="*/ 87 w 93"/>
                  <a:gd name="T95" fmla="*/ 34 h 92"/>
                  <a:gd name="T96" fmla="*/ 89 w 93"/>
                  <a:gd name="T97" fmla="*/ 39 h 92"/>
                  <a:gd name="T98" fmla="*/ 91 w 93"/>
                  <a:gd name="T99" fmla="*/ 45 h 92"/>
                  <a:gd name="T100" fmla="*/ 92 w 93"/>
                  <a:gd name="T101" fmla="*/ 58 h 92"/>
                  <a:gd name="T102" fmla="*/ 92 w 93"/>
                  <a:gd name="T103" fmla="*/ 6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 h="92">
                    <a:moveTo>
                      <a:pt x="92" y="64"/>
                    </a:moveTo>
                    <a:cubicBezTo>
                      <a:pt x="93" y="66"/>
                      <a:pt x="93" y="68"/>
                      <a:pt x="92" y="70"/>
                    </a:cubicBezTo>
                    <a:cubicBezTo>
                      <a:pt x="91" y="74"/>
                      <a:pt x="88" y="77"/>
                      <a:pt x="85" y="79"/>
                    </a:cubicBezTo>
                    <a:cubicBezTo>
                      <a:pt x="83" y="81"/>
                      <a:pt x="81" y="82"/>
                      <a:pt x="79" y="84"/>
                    </a:cubicBezTo>
                    <a:cubicBezTo>
                      <a:pt x="78" y="86"/>
                      <a:pt x="77" y="87"/>
                      <a:pt x="76" y="88"/>
                    </a:cubicBezTo>
                    <a:cubicBezTo>
                      <a:pt x="74" y="89"/>
                      <a:pt x="72" y="90"/>
                      <a:pt x="71" y="90"/>
                    </a:cubicBezTo>
                    <a:cubicBezTo>
                      <a:pt x="69" y="90"/>
                      <a:pt x="67" y="91"/>
                      <a:pt x="65" y="91"/>
                    </a:cubicBezTo>
                    <a:cubicBezTo>
                      <a:pt x="63" y="90"/>
                      <a:pt x="62" y="90"/>
                      <a:pt x="61" y="90"/>
                    </a:cubicBezTo>
                    <a:cubicBezTo>
                      <a:pt x="60" y="90"/>
                      <a:pt x="59" y="90"/>
                      <a:pt x="58" y="90"/>
                    </a:cubicBezTo>
                    <a:cubicBezTo>
                      <a:pt x="51" y="90"/>
                      <a:pt x="51" y="90"/>
                      <a:pt x="51" y="90"/>
                    </a:cubicBezTo>
                    <a:cubicBezTo>
                      <a:pt x="46" y="90"/>
                      <a:pt x="42" y="92"/>
                      <a:pt x="37" y="91"/>
                    </a:cubicBezTo>
                    <a:cubicBezTo>
                      <a:pt x="36" y="91"/>
                      <a:pt x="35" y="91"/>
                      <a:pt x="34" y="90"/>
                    </a:cubicBezTo>
                    <a:cubicBezTo>
                      <a:pt x="33" y="90"/>
                      <a:pt x="32" y="89"/>
                      <a:pt x="31" y="89"/>
                    </a:cubicBezTo>
                    <a:cubicBezTo>
                      <a:pt x="29" y="88"/>
                      <a:pt x="27" y="87"/>
                      <a:pt x="24" y="87"/>
                    </a:cubicBezTo>
                    <a:cubicBezTo>
                      <a:pt x="22" y="87"/>
                      <a:pt x="19" y="87"/>
                      <a:pt x="17" y="87"/>
                    </a:cubicBezTo>
                    <a:cubicBezTo>
                      <a:pt x="15" y="87"/>
                      <a:pt x="13" y="88"/>
                      <a:pt x="11" y="87"/>
                    </a:cubicBezTo>
                    <a:cubicBezTo>
                      <a:pt x="9" y="86"/>
                      <a:pt x="6" y="86"/>
                      <a:pt x="4" y="85"/>
                    </a:cubicBezTo>
                    <a:cubicBezTo>
                      <a:pt x="3" y="84"/>
                      <a:pt x="2" y="83"/>
                      <a:pt x="1" y="81"/>
                    </a:cubicBezTo>
                    <a:cubicBezTo>
                      <a:pt x="0" y="79"/>
                      <a:pt x="0" y="77"/>
                      <a:pt x="0" y="75"/>
                    </a:cubicBezTo>
                    <a:cubicBezTo>
                      <a:pt x="0" y="73"/>
                      <a:pt x="1" y="71"/>
                      <a:pt x="2" y="69"/>
                    </a:cubicBezTo>
                    <a:cubicBezTo>
                      <a:pt x="2" y="66"/>
                      <a:pt x="4" y="65"/>
                      <a:pt x="4" y="62"/>
                    </a:cubicBezTo>
                    <a:cubicBezTo>
                      <a:pt x="4" y="60"/>
                      <a:pt x="3" y="58"/>
                      <a:pt x="2" y="56"/>
                    </a:cubicBezTo>
                    <a:cubicBezTo>
                      <a:pt x="2" y="55"/>
                      <a:pt x="2" y="54"/>
                      <a:pt x="1" y="53"/>
                    </a:cubicBezTo>
                    <a:cubicBezTo>
                      <a:pt x="1" y="52"/>
                      <a:pt x="1" y="51"/>
                      <a:pt x="1" y="50"/>
                    </a:cubicBezTo>
                    <a:cubicBezTo>
                      <a:pt x="1" y="49"/>
                      <a:pt x="2" y="48"/>
                      <a:pt x="2" y="47"/>
                    </a:cubicBezTo>
                    <a:cubicBezTo>
                      <a:pt x="2" y="46"/>
                      <a:pt x="1" y="45"/>
                      <a:pt x="1" y="44"/>
                    </a:cubicBezTo>
                    <a:cubicBezTo>
                      <a:pt x="2" y="41"/>
                      <a:pt x="2" y="39"/>
                      <a:pt x="4" y="37"/>
                    </a:cubicBezTo>
                    <a:cubicBezTo>
                      <a:pt x="5" y="36"/>
                      <a:pt x="7" y="35"/>
                      <a:pt x="8" y="33"/>
                    </a:cubicBezTo>
                    <a:cubicBezTo>
                      <a:pt x="9" y="33"/>
                      <a:pt x="10" y="32"/>
                      <a:pt x="11" y="31"/>
                    </a:cubicBezTo>
                    <a:cubicBezTo>
                      <a:pt x="12" y="30"/>
                      <a:pt x="12" y="29"/>
                      <a:pt x="12" y="27"/>
                    </a:cubicBezTo>
                    <a:cubicBezTo>
                      <a:pt x="12" y="26"/>
                      <a:pt x="13" y="26"/>
                      <a:pt x="13" y="25"/>
                    </a:cubicBezTo>
                    <a:cubicBezTo>
                      <a:pt x="14" y="24"/>
                      <a:pt x="14" y="23"/>
                      <a:pt x="15" y="23"/>
                    </a:cubicBezTo>
                    <a:cubicBezTo>
                      <a:pt x="15" y="21"/>
                      <a:pt x="15" y="20"/>
                      <a:pt x="15" y="19"/>
                    </a:cubicBezTo>
                    <a:cubicBezTo>
                      <a:pt x="15" y="18"/>
                      <a:pt x="16" y="17"/>
                      <a:pt x="16" y="17"/>
                    </a:cubicBezTo>
                    <a:cubicBezTo>
                      <a:pt x="17" y="15"/>
                      <a:pt x="18" y="13"/>
                      <a:pt x="20" y="12"/>
                    </a:cubicBezTo>
                    <a:cubicBezTo>
                      <a:pt x="21" y="12"/>
                      <a:pt x="22" y="11"/>
                      <a:pt x="23" y="10"/>
                    </a:cubicBezTo>
                    <a:cubicBezTo>
                      <a:pt x="23" y="10"/>
                      <a:pt x="24" y="9"/>
                      <a:pt x="25" y="8"/>
                    </a:cubicBezTo>
                    <a:cubicBezTo>
                      <a:pt x="25" y="7"/>
                      <a:pt x="26" y="6"/>
                      <a:pt x="27" y="5"/>
                    </a:cubicBezTo>
                    <a:cubicBezTo>
                      <a:pt x="27" y="5"/>
                      <a:pt x="28" y="4"/>
                      <a:pt x="28" y="3"/>
                    </a:cubicBezTo>
                    <a:cubicBezTo>
                      <a:pt x="30" y="2"/>
                      <a:pt x="32" y="2"/>
                      <a:pt x="34" y="1"/>
                    </a:cubicBezTo>
                    <a:cubicBezTo>
                      <a:pt x="35" y="1"/>
                      <a:pt x="37" y="1"/>
                      <a:pt x="38" y="0"/>
                    </a:cubicBezTo>
                    <a:cubicBezTo>
                      <a:pt x="38" y="0"/>
                      <a:pt x="43" y="0"/>
                      <a:pt x="45" y="1"/>
                    </a:cubicBezTo>
                    <a:cubicBezTo>
                      <a:pt x="47" y="2"/>
                      <a:pt x="48" y="3"/>
                      <a:pt x="49" y="4"/>
                    </a:cubicBezTo>
                    <a:cubicBezTo>
                      <a:pt x="51" y="6"/>
                      <a:pt x="53" y="7"/>
                      <a:pt x="55" y="8"/>
                    </a:cubicBezTo>
                    <a:cubicBezTo>
                      <a:pt x="57" y="8"/>
                      <a:pt x="59" y="9"/>
                      <a:pt x="60" y="10"/>
                    </a:cubicBezTo>
                    <a:cubicBezTo>
                      <a:pt x="64" y="12"/>
                      <a:pt x="66" y="15"/>
                      <a:pt x="68" y="18"/>
                    </a:cubicBezTo>
                    <a:cubicBezTo>
                      <a:pt x="71" y="22"/>
                      <a:pt x="74" y="25"/>
                      <a:pt x="78" y="27"/>
                    </a:cubicBezTo>
                    <a:cubicBezTo>
                      <a:pt x="81" y="29"/>
                      <a:pt x="85" y="31"/>
                      <a:pt x="87" y="34"/>
                    </a:cubicBezTo>
                    <a:cubicBezTo>
                      <a:pt x="88" y="36"/>
                      <a:pt x="89" y="37"/>
                      <a:pt x="89" y="39"/>
                    </a:cubicBezTo>
                    <a:cubicBezTo>
                      <a:pt x="90" y="41"/>
                      <a:pt x="91" y="43"/>
                      <a:pt x="91" y="45"/>
                    </a:cubicBezTo>
                    <a:cubicBezTo>
                      <a:pt x="92" y="49"/>
                      <a:pt x="92" y="54"/>
                      <a:pt x="92" y="58"/>
                    </a:cubicBezTo>
                    <a:cubicBezTo>
                      <a:pt x="91" y="60"/>
                      <a:pt x="91" y="62"/>
                      <a:pt x="92" y="6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30" name="Freeform 587">
                <a:extLst>
                  <a:ext uri="{FF2B5EF4-FFF2-40B4-BE49-F238E27FC236}">
                    <a16:creationId xmlns:a16="http://schemas.microsoft.com/office/drawing/2014/main" id="{6AEF8EDF-7DEF-414A-8724-A52550E0C75B}"/>
                  </a:ext>
                </a:extLst>
              </p:cNvPr>
              <p:cNvSpPr>
                <a:spLocks/>
              </p:cNvSpPr>
              <p:nvPr/>
            </p:nvSpPr>
            <p:spPr bwMode="auto">
              <a:xfrm>
                <a:off x="3644005" y="2132865"/>
                <a:ext cx="2040952" cy="2014672"/>
              </a:xfrm>
              <a:custGeom>
                <a:avLst/>
                <a:gdLst>
                  <a:gd name="T0" fmla="*/ 92 w 93"/>
                  <a:gd name="T1" fmla="*/ 64 h 92"/>
                  <a:gd name="T2" fmla="*/ 92 w 93"/>
                  <a:gd name="T3" fmla="*/ 70 h 92"/>
                  <a:gd name="T4" fmla="*/ 85 w 93"/>
                  <a:gd name="T5" fmla="*/ 79 h 92"/>
                  <a:gd name="T6" fmla="*/ 79 w 93"/>
                  <a:gd name="T7" fmla="*/ 84 h 92"/>
                  <a:gd name="T8" fmla="*/ 76 w 93"/>
                  <a:gd name="T9" fmla="*/ 88 h 92"/>
                  <a:gd name="T10" fmla="*/ 71 w 93"/>
                  <a:gd name="T11" fmla="*/ 90 h 92"/>
                  <a:gd name="T12" fmla="*/ 65 w 93"/>
                  <a:gd name="T13" fmla="*/ 91 h 92"/>
                  <a:gd name="T14" fmla="*/ 61 w 93"/>
                  <a:gd name="T15" fmla="*/ 90 h 92"/>
                  <a:gd name="T16" fmla="*/ 58 w 93"/>
                  <a:gd name="T17" fmla="*/ 90 h 92"/>
                  <a:gd name="T18" fmla="*/ 51 w 93"/>
                  <a:gd name="T19" fmla="*/ 90 h 92"/>
                  <a:gd name="T20" fmla="*/ 37 w 93"/>
                  <a:gd name="T21" fmla="*/ 91 h 92"/>
                  <a:gd name="T22" fmla="*/ 34 w 93"/>
                  <a:gd name="T23" fmla="*/ 90 h 92"/>
                  <a:gd name="T24" fmla="*/ 31 w 93"/>
                  <a:gd name="T25" fmla="*/ 89 h 92"/>
                  <a:gd name="T26" fmla="*/ 24 w 93"/>
                  <a:gd name="T27" fmla="*/ 87 h 92"/>
                  <a:gd name="T28" fmla="*/ 17 w 93"/>
                  <a:gd name="T29" fmla="*/ 87 h 92"/>
                  <a:gd name="T30" fmla="*/ 11 w 93"/>
                  <a:gd name="T31" fmla="*/ 87 h 92"/>
                  <a:gd name="T32" fmla="*/ 4 w 93"/>
                  <a:gd name="T33" fmla="*/ 85 h 92"/>
                  <a:gd name="T34" fmla="*/ 1 w 93"/>
                  <a:gd name="T35" fmla="*/ 81 h 92"/>
                  <a:gd name="T36" fmla="*/ 0 w 93"/>
                  <a:gd name="T37" fmla="*/ 75 h 92"/>
                  <a:gd name="T38" fmla="*/ 2 w 93"/>
                  <a:gd name="T39" fmla="*/ 69 h 92"/>
                  <a:gd name="T40" fmla="*/ 4 w 93"/>
                  <a:gd name="T41" fmla="*/ 62 h 92"/>
                  <a:gd name="T42" fmla="*/ 2 w 93"/>
                  <a:gd name="T43" fmla="*/ 56 h 92"/>
                  <a:gd name="T44" fmla="*/ 1 w 93"/>
                  <a:gd name="T45" fmla="*/ 53 h 92"/>
                  <a:gd name="T46" fmla="*/ 1 w 93"/>
                  <a:gd name="T47" fmla="*/ 50 h 92"/>
                  <a:gd name="T48" fmla="*/ 2 w 93"/>
                  <a:gd name="T49" fmla="*/ 47 h 92"/>
                  <a:gd name="T50" fmla="*/ 1 w 93"/>
                  <a:gd name="T51" fmla="*/ 44 h 92"/>
                  <a:gd name="T52" fmla="*/ 4 w 93"/>
                  <a:gd name="T53" fmla="*/ 37 h 92"/>
                  <a:gd name="T54" fmla="*/ 8 w 93"/>
                  <a:gd name="T55" fmla="*/ 33 h 92"/>
                  <a:gd name="T56" fmla="*/ 11 w 93"/>
                  <a:gd name="T57" fmla="*/ 31 h 92"/>
                  <a:gd name="T58" fmla="*/ 12 w 93"/>
                  <a:gd name="T59" fmla="*/ 27 h 92"/>
                  <a:gd name="T60" fmla="*/ 13 w 93"/>
                  <a:gd name="T61" fmla="*/ 25 h 92"/>
                  <a:gd name="T62" fmla="*/ 15 w 93"/>
                  <a:gd name="T63" fmla="*/ 23 h 92"/>
                  <a:gd name="T64" fmla="*/ 15 w 93"/>
                  <a:gd name="T65" fmla="*/ 19 h 92"/>
                  <a:gd name="T66" fmla="*/ 16 w 93"/>
                  <a:gd name="T67" fmla="*/ 17 h 92"/>
                  <a:gd name="T68" fmla="*/ 20 w 93"/>
                  <a:gd name="T69" fmla="*/ 12 h 92"/>
                  <a:gd name="T70" fmla="*/ 23 w 93"/>
                  <a:gd name="T71" fmla="*/ 10 h 92"/>
                  <a:gd name="T72" fmla="*/ 25 w 93"/>
                  <a:gd name="T73" fmla="*/ 8 h 92"/>
                  <a:gd name="T74" fmla="*/ 27 w 93"/>
                  <a:gd name="T75" fmla="*/ 5 h 92"/>
                  <a:gd name="T76" fmla="*/ 28 w 93"/>
                  <a:gd name="T77" fmla="*/ 3 h 92"/>
                  <a:gd name="T78" fmla="*/ 34 w 93"/>
                  <a:gd name="T79" fmla="*/ 1 h 92"/>
                  <a:gd name="T80" fmla="*/ 38 w 93"/>
                  <a:gd name="T81" fmla="*/ 0 h 92"/>
                  <a:gd name="T82" fmla="*/ 45 w 93"/>
                  <a:gd name="T83" fmla="*/ 1 h 92"/>
                  <a:gd name="T84" fmla="*/ 49 w 93"/>
                  <a:gd name="T85" fmla="*/ 4 h 92"/>
                  <a:gd name="T86" fmla="*/ 55 w 93"/>
                  <a:gd name="T87" fmla="*/ 8 h 92"/>
                  <a:gd name="T88" fmla="*/ 60 w 93"/>
                  <a:gd name="T89" fmla="*/ 10 h 92"/>
                  <a:gd name="T90" fmla="*/ 68 w 93"/>
                  <a:gd name="T91" fmla="*/ 18 h 92"/>
                  <a:gd name="T92" fmla="*/ 78 w 93"/>
                  <a:gd name="T93" fmla="*/ 27 h 92"/>
                  <a:gd name="T94" fmla="*/ 87 w 93"/>
                  <a:gd name="T95" fmla="*/ 34 h 92"/>
                  <a:gd name="T96" fmla="*/ 89 w 93"/>
                  <a:gd name="T97" fmla="*/ 39 h 92"/>
                  <a:gd name="T98" fmla="*/ 91 w 93"/>
                  <a:gd name="T99" fmla="*/ 45 h 92"/>
                  <a:gd name="T100" fmla="*/ 92 w 93"/>
                  <a:gd name="T101" fmla="*/ 58 h 92"/>
                  <a:gd name="T102" fmla="*/ 92 w 93"/>
                  <a:gd name="T103" fmla="*/ 6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 h="92">
                    <a:moveTo>
                      <a:pt x="92" y="64"/>
                    </a:moveTo>
                    <a:cubicBezTo>
                      <a:pt x="93" y="66"/>
                      <a:pt x="93" y="68"/>
                      <a:pt x="92" y="70"/>
                    </a:cubicBezTo>
                    <a:cubicBezTo>
                      <a:pt x="91" y="74"/>
                      <a:pt x="88" y="77"/>
                      <a:pt x="85" y="79"/>
                    </a:cubicBezTo>
                    <a:cubicBezTo>
                      <a:pt x="83" y="81"/>
                      <a:pt x="81" y="82"/>
                      <a:pt x="79" y="84"/>
                    </a:cubicBezTo>
                    <a:cubicBezTo>
                      <a:pt x="78" y="86"/>
                      <a:pt x="77" y="87"/>
                      <a:pt x="76" y="88"/>
                    </a:cubicBezTo>
                    <a:cubicBezTo>
                      <a:pt x="74" y="89"/>
                      <a:pt x="72" y="90"/>
                      <a:pt x="71" y="90"/>
                    </a:cubicBezTo>
                    <a:cubicBezTo>
                      <a:pt x="69" y="90"/>
                      <a:pt x="67" y="91"/>
                      <a:pt x="65" y="91"/>
                    </a:cubicBezTo>
                    <a:cubicBezTo>
                      <a:pt x="63" y="90"/>
                      <a:pt x="62" y="90"/>
                      <a:pt x="61" y="90"/>
                    </a:cubicBezTo>
                    <a:cubicBezTo>
                      <a:pt x="60" y="90"/>
                      <a:pt x="59" y="90"/>
                      <a:pt x="58" y="90"/>
                    </a:cubicBezTo>
                    <a:cubicBezTo>
                      <a:pt x="51" y="90"/>
                      <a:pt x="51" y="90"/>
                      <a:pt x="51" y="90"/>
                    </a:cubicBezTo>
                    <a:cubicBezTo>
                      <a:pt x="46" y="90"/>
                      <a:pt x="42" y="92"/>
                      <a:pt x="37" y="91"/>
                    </a:cubicBezTo>
                    <a:cubicBezTo>
                      <a:pt x="36" y="91"/>
                      <a:pt x="35" y="91"/>
                      <a:pt x="34" y="90"/>
                    </a:cubicBezTo>
                    <a:cubicBezTo>
                      <a:pt x="33" y="90"/>
                      <a:pt x="32" y="89"/>
                      <a:pt x="31" y="89"/>
                    </a:cubicBezTo>
                    <a:cubicBezTo>
                      <a:pt x="29" y="88"/>
                      <a:pt x="27" y="87"/>
                      <a:pt x="24" y="87"/>
                    </a:cubicBezTo>
                    <a:cubicBezTo>
                      <a:pt x="22" y="87"/>
                      <a:pt x="19" y="87"/>
                      <a:pt x="17" y="87"/>
                    </a:cubicBezTo>
                    <a:cubicBezTo>
                      <a:pt x="15" y="87"/>
                      <a:pt x="13" y="88"/>
                      <a:pt x="11" y="87"/>
                    </a:cubicBezTo>
                    <a:cubicBezTo>
                      <a:pt x="9" y="86"/>
                      <a:pt x="6" y="86"/>
                      <a:pt x="4" y="85"/>
                    </a:cubicBezTo>
                    <a:cubicBezTo>
                      <a:pt x="3" y="84"/>
                      <a:pt x="2" y="83"/>
                      <a:pt x="1" y="81"/>
                    </a:cubicBezTo>
                    <a:cubicBezTo>
                      <a:pt x="0" y="79"/>
                      <a:pt x="0" y="77"/>
                      <a:pt x="0" y="75"/>
                    </a:cubicBezTo>
                    <a:cubicBezTo>
                      <a:pt x="0" y="73"/>
                      <a:pt x="1" y="71"/>
                      <a:pt x="2" y="69"/>
                    </a:cubicBezTo>
                    <a:cubicBezTo>
                      <a:pt x="2" y="66"/>
                      <a:pt x="4" y="65"/>
                      <a:pt x="4" y="62"/>
                    </a:cubicBezTo>
                    <a:cubicBezTo>
                      <a:pt x="4" y="60"/>
                      <a:pt x="3" y="58"/>
                      <a:pt x="2" y="56"/>
                    </a:cubicBezTo>
                    <a:cubicBezTo>
                      <a:pt x="2" y="55"/>
                      <a:pt x="2" y="54"/>
                      <a:pt x="1" y="53"/>
                    </a:cubicBezTo>
                    <a:cubicBezTo>
                      <a:pt x="1" y="52"/>
                      <a:pt x="1" y="51"/>
                      <a:pt x="1" y="50"/>
                    </a:cubicBezTo>
                    <a:cubicBezTo>
                      <a:pt x="1" y="49"/>
                      <a:pt x="2" y="48"/>
                      <a:pt x="2" y="47"/>
                    </a:cubicBezTo>
                    <a:cubicBezTo>
                      <a:pt x="2" y="46"/>
                      <a:pt x="1" y="45"/>
                      <a:pt x="1" y="44"/>
                    </a:cubicBezTo>
                    <a:cubicBezTo>
                      <a:pt x="2" y="41"/>
                      <a:pt x="2" y="39"/>
                      <a:pt x="4" y="37"/>
                    </a:cubicBezTo>
                    <a:cubicBezTo>
                      <a:pt x="5" y="36"/>
                      <a:pt x="7" y="35"/>
                      <a:pt x="8" y="33"/>
                    </a:cubicBezTo>
                    <a:cubicBezTo>
                      <a:pt x="9" y="33"/>
                      <a:pt x="10" y="32"/>
                      <a:pt x="11" y="31"/>
                    </a:cubicBezTo>
                    <a:cubicBezTo>
                      <a:pt x="12" y="30"/>
                      <a:pt x="12" y="29"/>
                      <a:pt x="12" y="27"/>
                    </a:cubicBezTo>
                    <a:cubicBezTo>
                      <a:pt x="12" y="26"/>
                      <a:pt x="13" y="26"/>
                      <a:pt x="13" y="25"/>
                    </a:cubicBezTo>
                    <a:cubicBezTo>
                      <a:pt x="14" y="24"/>
                      <a:pt x="14" y="23"/>
                      <a:pt x="15" y="23"/>
                    </a:cubicBezTo>
                    <a:cubicBezTo>
                      <a:pt x="15" y="21"/>
                      <a:pt x="15" y="20"/>
                      <a:pt x="15" y="19"/>
                    </a:cubicBezTo>
                    <a:cubicBezTo>
                      <a:pt x="15" y="18"/>
                      <a:pt x="16" y="17"/>
                      <a:pt x="16" y="17"/>
                    </a:cubicBezTo>
                    <a:cubicBezTo>
                      <a:pt x="17" y="15"/>
                      <a:pt x="18" y="13"/>
                      <a:pt x="20" y="12"/>
                    </a:cubicBezTo>
                    <a:cubicBezTo>
                      <a:pt x="21" y="12"/>
                      <a:pt x="22" y="11"/>
                      <a:pt x="23" y="10"/>
                    </a:cubicBezTo>
                    <a:cubicBezTo>
                      <a:pt x="23" y="10"/>
                      <a:pt x="24" y="9"/>
                      <a:pt x="25" y="8"/>
                    </a:cubicBezTo>
                    <a:cubicBezTo>
                      <a:pt x="25" y="7"/>
                      <a:pt x="26" y="6"/>
                      <a:pt x="27" y="5"/>
                    </a:cubicBezTo>
                    <a:cubicBezTo>
                      <a:pt x="27" y="5"/>
                      <a:pt x="28" y="4"/>
                      <a:pt x="28" y="3"/>
                    </a:cubicBezTo>
                    <a:cubicBezTo>
                      <a:pt x="30" y="2"/>
                      <a:pt x="32" y="2"/>
                      <a:pt x="34" y="1"/>
                    </a:cubicBezTo>
                    <a:cubicBezTo>
                      <a:pt x="35" y="1"/>
                      <a:pt x="37" y="1"/>
                      <a:pt x="38" y="0"/>
                    </a:cubicBezTo>
                    <a:cubicBezTo>
                      <a:pt x="38" y="0"/>
                      <a:pt x="43" y="0"/>
                      <a:pt x="45" y="1"/>
                    </a:cubicBezTo>
                    <a:cubicBezTo>
                      <a:pt x="47" y="2"/>
                      <a:pt x="48" y="3"/>
                      <a:pt x="49" y="4"/>
                    </a:cubicBezTo>
                    <a:cubicBezTo>
                      <a:pt x="51" y="6"/>
                      <a:pt x="53" y="7"/>
                      <a:pt x="55" y="8"/>
                    </a:cubicBezTo>
                    <a:cubicBezTo>
                      <a:pt x="57" y="8"/>
                      <a:pt x="59" y="9"/>
                      <a:pt x="60" y="10"/>
                    </a:cubicBezTo>
                    <a:cubicBezTo>
                      <a:pt x="64" y="12"/>
                      <a:pt x="66" y="15"/>
                      <a:pt x="68" y="18"/>
                    </a:cubicBezTo>
                    <a:cubicBezTo>
                      <a:pt x="71" y="22"/>
                      <a:pt x="74" y="25"/>
                      <a:pt x="78" y="27"/>
                    </a:cubicBezTo>
                    <a:cubicBezTo>
                      <a:pt x="81" y="29"/>
                      <a:pt x="85" y="31"/>
                      <a:pt x="87" y="34"/>
                    </a:cubicBezTo>
                    <a:cubicBezTo>
                      <a:pt x="88" y="36"/>
                      <a:pt x="89" y="37"/>
                      <a:pt x="89" y="39"/>
                    </a:cubicBezTo>
                    <a:cubicBezTo>
                      <a:pt x="90" y="41"/>
                      <a:pt x="91" y="43"/>
                      <a:pt x="91" y="45"/>
                    </a:cubicBezTo>
                    <a:cubicBezTo>
                      <a:pt x="92" y="49"/>
                      <a:pt x="92" y="54"/>
                      <a:pt x="92" y="58"/>
                    </a:cubicBezTo>
                    <a:cubicBezTo>
                      <a:pt x="91" y="60"/>
                      <a:pt x="91" y="62"/>
                      <a:pt x="92" y="6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31" name="Freeform 588">
                <a:extLst>
                  <a:ext uri="{FF2B5EF4-FFF2-40B4-BE49-F238E27FC236}">
                    <a16:creationId xmlns:a16="http://schemas.microsoft.com/office/drawing/2014/main" id="{8374F91C-3C57-4785-8B15-173DFB8D7FC4}"/>
                  </a:ext>
                </a:extLst>
              </p:cNvPr>
              <p:cNvSpPr>
                <a:spLocks/>
              </p:cNvSpPr>
              <p:nvPr/>
            </p:nvSpPr>
            <p:spPr bwMode="auto">
              <a:xfrm>
                <a:off x="1979712" y="3490570"/>
                <a:ext cx="437972" cy="2084748"/>
              </a:xfrm>
              <a:custGeom>
                <a:avLst/>
                <a:gdLst>
                  <a:gd name="T0" fmla="*/ 0 w 50"/>
                  <a:gd name="T1" fmla="*/ 148 h 238"/>
                  <a:gd name="T2" fmla="*/ 50 w 50"/>
                  <a:gd name="T3" fmla="*/ 238 h 238"/>
                  <a:gd name="T4" fmla="*/ 50 w 50"/>
                  <a:gd name="T5" fmla="*/ 88 h 238"/>
                  <a:gd name="T6" fmla="*/ 0 w 50"/>
                  <a:gd name="T7" fmla="*/ 0 h 238"/>
                  <a:gd name="T8" fmla="*/ 0 w 50"/>
                  <a:gd name="T9" fmla="*/ 148 h 238"/>
                </a:gdLst>
                <a:ahLst/>
                <a:cxnLst>
                  <a:cxn ang="0">
                    <a:pos x="T0" y="T1"/>
                  </a:cxn>
                  <a:cxn ang="0">
                    <a:pos x="T2" y="T3"/>
                  </a:cxn>
                  <a:cxn ang="0">
                    <a:pos x="T4" y="T5"/>
                  </a:cxn>
                  <a:cxn ang="0">
                    <a:pos x="T6" y="T7"/>
                  </a:cxn>
                  <a:cxn ang="0">
                    <a:pos x="T8" y="T9"/>
                  </a:cxn>
                </a:cxnLst>
                <a:rect l="0" t="0" r="r" b="b"/>
                <a:pathLst>
                  <a:path w="50" h="238">
                    <a:moveTo>
                      <a:pt x="0" y="148"/>
                    </a:moveTo>
                    <a:lnTo>
                      <a:pt x="50" y="238"/>
                    </a:lnTo>
                    <a:lnTo>
                      <a:pt x="50" y="88"/>
                    </a:lnTo>
                    <a:lnTo>
                      <a:pt x="0" y="0"/>
                    </a:lnTo>
                    <a:lnTo>
                      <a:pt x="0" y="148"/>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32" name="Freeform 589">
                <a:extLst>
                  <a:ext uri="{FF2B5EF4-FFF2-40B4-BE49-F238E27FC236}">
                    <a16:creationId xmlns:a16="http://schemas.microsoft.com/office/drawing/2014/main" id="{F3AFC737-BBE1-4B0D-9620-8ED6E3C917B8}"/>
                  </a:ext>
                </a:extLst>
              </p:cNvPr>
              <p:cNvSpPr>
                <a:spLocks/>
              </p:cNvSpPr>
              <p:nvPr/>
            </p:nvSpPr>
            <p:spPr bwMode="auto">
              <a:xfrm>
                <a:off x="1979712" y="3035084"/>
                <a:ext cx="1296397" cy="1226322"/>
              </a:xfrm>
              <a:custGeom>
                <a:avLst/>
                <a:gdLst>
                  <a:gd name="T0" fmla="*/ 85 w 148"/>
                  <a:gd name="T1" fmla="*/ 0 h 140"/>
                  <a:gd name="T2" fmla="*/ 148 w 148"/>
                  <a:gd name="T3" fmla="*/ 80 h 140"/>
                  <a:gd name="T4" fmla="*/ 50 w 148"/>
                  <a:gd name="T5" fmla="*/ 140 h 140"/>
                  <a:gd name="T6" fmla="*/ 0 w 148"/>
                  <a:gd name="T7" fmla="*/ 52 h 140"/>
                  <a:gd name="T8" fmla="*/ 85 w 148"/>
                  <a:gd name="T9" fmla="*/ 0 h 140"/>
                </a:gdLst>
                <a:ahLst/>
                <a:cxnLst>
                  <a:cxn ang="0">
                    <a:pos x="T0" y="T1"/>
                  </a:cxn>
                  <a:cxn ang="0">
                    <a:pos x="T2" y="T3"/>
                  </a:cxn>
                  <a:cxn ang="0">
                    <a:pos x="T4" y="T5"/>
                  </a:cxn>
                  <a:cxn ang="0">
                    <a:pos x="T6" y="T7"/>
                  </a:cxn>
                  <a:cxn ang="0">
                    <a:pos x="T8" y="T9"/>
                  </a:cxn>
                </a:cxnLst>
                <a:rect l="0" t="0" r="r" b="b"/>
                <a:pathLst>
                  <a:path w="148" h="140">
                    <a:moveTo>
                      <a:pt x="85" y="0"/>
                    </a:moveTo>
                    <a:lnTo>
                      <a:pt x="148" y="80"/>
                    </a:lnTo>
                    <a:lnTo>
                      <a:pt x="50" y="140"/>
                    </a:lnTo>
                    <a:lnTo>
                      <a:pt x="0" y="52"/>
                    </a:lnTo>
                    <a:lnTo>
                      <a:pt x="85" y="0"/>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33" name="Freeform 590">
                <a:extLst>
                  <a:ext uri="{FF2B5EF4-FFF2-40B4-BE49-F238E27FC236}">
                    <a16:creationId xmlns:a16="http://schemas.microsoft.com/office/drawing/2014/main" id="{4A2BBCC6-3A58-46B0-BAC8-EF1045F61A12}"/>
                  </a:ext>
                </a:extLst>
              </p:cNvPr>
              <p:cNvSpPr>
                <a:spLocks/>
              </p:cNvSpPr>
              <p:nvPr/>
            </p:nvSpPr>
            <p:spPr bwMode="auto">
              <a:xfrm>
                <a:off x="2724267" y="3035090"/>
                <a:ext cx="1410272" cy="1226322"/>
              </a:xfrm>
              <a:custGeom>
                <a:avLst/>
                <a:gdLst>
                  <a:gd name="T0" fmla="*/ 0 w 161"/>
                  <a:gd name="T1" fmla="*/ 0 h 140"/>
                  <a:gd name="T2" fmla="*/ 63 w 161"/>
                  <a:gd name="T3" fmla="*/ 80 h 140"/>
                  <a:gd name="T4" fmla="*/ 161 w 161"/>
                  <a:gd name="T5" fmla="*/ 140 h 140"/>
                  <a:gd name="T6" fmla="*/ 68 w 161"/>
                  <a:gd name="T7" fmla="*/ 37 h 140"/>
                  <a:gd name="T8" fmla="*/ 0 w 161"/>
                  <a:gd name="T9" fmla="*/ 0 h 140"/>
                </a:gdLst>
                <a:ahLst/>
                <a:cxnLst>
                  <a:cxn ang="0">
                    <a:pos x="T0" y="T1"/>
                  </a:cxn>
                  <a:cxn ang="0">
                    <a:pos x="T2" y="T3"/>
                  </a:cxn>
                  <a:cxn ang="0">
                    <a:pos x="T4" y="T5"/>
                  </a:cxn>
                  <a:cxn ang="0">
                    <a:pos x="T6" y="T7"/>
                  </a:cxn>
                  <a:cxn ang="0">
                    <a:pos x="T8" y="T9"/>
                  </a:cxn>
                </a:cxnLst>
                <a:rect l="0" t="0" r="r" b="b"/>
                <a:pathLst>
                  <a:path w="161" h="140">
                    <a:moveTo>
                      <a:pt x="0" y="0"/>
                    </a:moveTo>
                    <a:lnTo>
                      <a:pt x="63" y="80"/>
                    </a:lnTo>
                    <a:lnTo>
                      <a:pt x="161" y="140"/>
                    </a:lnTo>
                    <a:lnTo>
                      <a:pt x="68" y="37"/>
                    </a:lnTo>
                    <a:lnTo>
                      <a:pt x="0" y="0"/>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34" name="Freeform 591">
                <a:extLst>
                  <a:ext uri="{FF2B5EF4-FFF2-40B4-BE49-F238E27FC236}">
                    <a16:creationId xmlns:a16="http://schemas.microsoft.com/office/drawing/2014/main" id="{093764E3-F413-4240-B520-83BEBF26F0AF}"/>
                  </a:ext>
                </a:extLst>
              </p:cNvPr>
              <p:cNvSpPr>
                <a:spLocks noEditPoints="1"/>
              </p:cNvSpPr>
              <p:nvPr/>
            </p:nvSpPr>
            <p:spPr bwMode="auto">
              <a:xfrm>
                <a:off x="2417684" y="3735845"/>
                <a:ext cx="1716850" cy="1839483"/>
              </a:xfrm>
              <a:custGeom>
                <a:avLst/>
                <a:gdLst>
                  <a:gd name="T0" fmla="*/ 98 w 196"/>
                  <a:gd name="T1" fmla="*/ 0 h 210"/>
                  <a:gd name="T2" fmla="*/ 0 w 196"/>
                  <a:gd name="T3" fmla="*/ 60 h 210"/>
                  <a:gd name="T4" fmla="*/ 0 w 196"/>
                  <a:gd name="T5" fmla="*/ 210 h 210"/>
                  <a:gd name="T6" fmla="*/ 113 w 196"/>
                  <a:gd name="T7" fmla="*/ 210 h 210"/>
                  <a:gd name="T8" fmla="*/ 113 w 196"/>
                  <a:gd name="T9" fmla="*/ 137 h 210"/>
                  <a:gd name="T10" fmla="*/ 171 w 196"/>
                  <a:gd name="T11" fmla="*/ 137 h 210"/>
                  <a:gd name="T12" fmla="*/ 171 w 196"/>
                  <a:gd name="T13" fmla="*/ 210 h 210"/>
                  <a:gd name="T14" fmla="*/ 196 w 196"/>
                  <a:gd name="T15" fmla="*/ 210 h 210"/>
                  <a:gd name="T16" fmla="*/ 196 w 196"/>
                  <a:gd name="T17" fmla="*/ 60 h 210"/>
                  <a:gd name="T18" fmla="*/ 98 w 196"/>
                  <a:gd name="T19" fmla="*/ 0 h 210"/>
                  <a:gd name="T20" fmla="*/ 95 w 196"/>
                  <a:gd name="T21" fmla="*/ 180 h 210"/>
                  <a:gd name="T22" fmla="*/ 38 w 196"/>
                  <a:gd name="T23" fmla="*/ 180 h 210"/>
                  <a:gd name="T24" fmla="*/ 38 w 196"/>
                  <a:gd name="T25" fmla="*/ 137 h 210"/>
                  <a:gd name="T26" fmla="*/ 95 w 196"/>
                  <a:gd name="T27" fmla="*/ 137 h 210"/>
                  <a:gd name="T28" fmla="*/ 95 w 196"/>
                  <a:gd name="T29" fmla="*/ 180 h 210"/>
                  <a:gd name="T30" fmla="*/ 95 w 196"/>
                  <a:gd name="T31" fmla="*/ 105 h 210"/>
                  <a:gd name="T32" fmla="*/ 38 w 196"/>
                  <a:gd name="T33" fmla="*/ 105 h 210"/>
                  <a:gd name="T34" fmla="*/ 38 w 196"/>
                  <a:gd name="T35" fmla="*/ 62 h 210"/>
                  <a:gd name="T36" fmla="*/ 95 w 196"/>
                  <a:gd name="T37" fmla="*/ 62 h 210"/>
                  <a:gd name="T38" fmla="*/ 95 w 196"/>
                  <a:gd name="T39" fmla="*/ 105 h 210"/>
                  <a:gd name="T40" fmla="*/ 171 w 196"/>
                  <a:gd name="T41" fmla="*/ 105 h 210"/>
                  <a:gd name="T42" fmla="*/ 113 w 196"/>
                  <a:gd name="T43" fmla="*/ 105 h 210"/>
                  <a:gd name="T44" fmla="*/ 113 w 196"/>
                  <a:gd name="T45" fmla="*/ 62 h 210"/>
                  <a:gd name="T46" fmla="*/ 171 w 196"/>
                  <a:gd name="T47" fmla="*/ 62 h 210"/>
                  <a:gd name="T48" fmla="*/ 171 w 196"/>
                  <a:gd name="T49"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6" h="210">
                    <a:moveTo>
                      <a:pt x="98" y="0"/>
                    </a:moveTo>
                    <a:lnTo>
                      <a:pt x="0" y="60"/>
                    </a:lnTo>
                    <a:lnTo>
                      <a:pt x="0" y="210"/>
                    </a:lnTo>
                    <a:lnTo>
                      <a:pt x="113" y="210"/>
                    </a:lnTo>
                    <a:lnTo>
                      <a:pt x="113" y="137"/>
                    </a:lnTo>
                    <a:lnTo>
                      <a:pt x="171" y="137"/>
                    </a:lnTo>
                    <a:lnTo>
                      <a:pt x="171" y="210"/>
                    </a:lnTo>
                    <a:lnTo>
                      <a:pt x="196" y="210"/>
                    </a:lnTo>
                    <a:lnTo>
                      <a:pt x="196" y="60"/>
                    </a:lnTo>
                    <a:lnTo>
                      <a:pt x="98" y="0"/>
                    </a:lnTo>
                    <a:close/>
                    <a:moveTo>
                      <a:pt x="95" y="180"/>
                    </a:moveTo>
                    <a:lnTo>
                      <a:pt x="38" y="180"/>
                    </a:lnTo>
                    <a:lnTo>
                      <a:pt x="38" y="137"/>
                    </a:lnTo>
                    <a:lnTo>
                      <a:pt x="95" y="137"/>
                    </a:lnTo>
                    <a:lnTo>
                      <a:pt x="95" y="180"/>
                    </a:lnTo>
                    <a:close/>
                    <a:moveTo>
                      <a:pt x="95" y="105"/>
                    </a:moveTo>
                    <a:lnTo>
                      <a:pt x="38" y="105"/>
                    </a:lnTo>
                    <a:lnTo>
                      <a:pt x="38" y="62"/>
                    </a:lnTo>
                    <a:lnTo>
                      <a:pt x="95" y="62"/>
                    </a:lnTo>
                    <a:lnTo>
                      <a:pt x="95" y="105"/>
                    </a:lnTo>
                    <a:close/>
                    <a:moveTo>
                      <a:pt x="171" y="105"/>
                    </a:moveTo>
                    <a:lnTo>
                      <a:pt x="113" y="105"/>
                    </a:lnTo>
                    <a:lnTo>
                      <a:pt x="113" y="62"/>
                    </a:lnTo>
                    <a:lnTo>
                      <a:pt x="171" y="62"/>
                    </a:lnTo>
                    <a:lnTo>
                      <a:pt x="171" y="105"/>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35" name="Freeform 592">
                <a:extLst>
                  <a:ext uri="{FF2B5EF4-FFF2-40B4-BE49-F238E27FC236}">
                    <a16:creationId xmlns:a16="http://schemas.microsoft.com/office/drawing/2014/main" id="{EE2EACAA-761C-48E3-BA24-21B9A87DDEC2}"/>
                  </a:ext>
                </a:extLst>
              </p:cNvPr>
              <p:cNvSpPr>
                <a:spLocks/>
              </p:cNvSpPr>
              <p:nvPr/>
            </p:nvSpPr>
            <p:spPr bwMode="auto">
              <a:xfrm>
                <a:off x="5185667" y="3534381"/>
                <a:ext cx="455491" cy="2084748"/>
              </a:xfrm>
              <a:custGeom>
                <a:avLst/>
                <a:gdLst>
                  <a:gd name="T0" fmla="*/ 0 w 52"/>
                  <a:gd name="T1" fmla="*/ 148 h 238"/>
                  <a:gd name="T2" fmla="*/ 52 w 52"/>
                  <a:gd name="T3" fmla="*/ 238 h 238"/>
                  <a:gd name="T4" fmla="*/ 52 w 52"/>
                  <a:gd name="T5" fmla="*/ 88 h 238"/>
                  <a:gd name="T6" fmla="*/ 0 w 52"/>
                  <a:gd name="T7" fmla="*/ 0 h 238"/>
                  <a:gd name="T8" fmla="*/ 0 w 52"/>
                  <a:gd name="T9" fmla="*/ 148 h 238"/>
                </a:gdLst>
                <a:ahLst/>
                <a:cxnLst>
                  <a:cxn ang="0">
                    <a:pos x="T0" y="T1"/>
                  </a:cxn>
                  <a:cxn ang="0">
                    <a:pos x="T2" y="T3"/>
                  </a:cxn>
                  <a:cxn ang="0">
                    <a:pos x="T4" y="T5"/>
                  </a:cxn>
                  <a:cxn ang="0">
                    <a:pos x="T6" y="T7"/>
                  </a:cxn>
                  <a:cxn ang="0">
                    <a:pos x="T8" y="T9"/>
                  </a:cxn>
                </a:cxnLst>
                <a:rect l="0" t="0" r="r" b="b"/>
                <a:pathLst>
                  <a:path w="52" h="238">
                    <a:moveTo>
                      <a:pt x="0" y="148"/>
                    </a:moveTo>
                    <a:lnTo>
                      <a:pt x="52" y="238"/>
                    </a:lnTo>
                    <a:lnTo>
                      <a:pt x="52" y="88"/>
                    </a:lnTo>
                    <a:lnTo>
                      <a:pt x="0" y="0"/>
                    </a:lnTo>
                    <a:lnTo>
                      <a:pt x="0" y="148"/>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36" name="Freeform 593">
                <a:extLst>
                  <a:ext uri="{FF2B5EF4-FFF2-40B4-BE49-F238E27FC236}">
                    <a16:creationId xmlns:a16="http://schemas.microsoft.com/office/drawing/2014/main" id="{4033BB99-1AB4-4E7A-962C-87F39ACE44BD}"/>
                  </a:ext>
                </a:extLst>
              </p:cNvPr>
              <p:cNvSpPr>
                <a:spLocks/>
              </p:cNvSpPr>
              <p:nvPr/>
            </p:nvSpPr>
            <p:spPr bwMode="auto">
              <a:xfrm>
                <a:off x="5185661" y="3078890"/>
                <a:ext cx="1313916" cy="1226322"/>
              </a:xfrm>
              <a:custGeom>
                <a:avLst/>
                <a:gdLst>
                  <a:gd name="T0" fmla="*/ 85 w 150"/>
                  <a:gd name="T1" fmla="*/ 0 h 140"/>
                  <a:gd name="T2" fmla="*/ 150 w 150"/>
                  <a:gd name="T3" fmla="*/ 80 h 140"/>
                  <a:gd name="T4" fmla="*/ 52 w 150"/>
                  <a:gd name="T5" fmla="*/ 140 h 140"/>
                  <a:gd name="T6" fmla="*/ 0 w 150"/>
                  <a:gd name="T7" fmla="*/ 52 h 140"/>
                  <a:gd name="T8" fmla="*/ 85 w 150"/>
                  <a:gd name="T9" fmla="*/ 0 h 140"/>
                </a:gdLst>
                <a:ahLst/>
                <a:cxnLst>
                  <a:cxn ang="0">
                    <a:pos x="T0" y="T1"/>
                  </a:cxn>
                  <a:cxn ang="0">
                    <a:pos x="T2" y="T3"/>
                  </a:cxn>
                  <a:cxn ang="0">
                    <a:pos x="T4" y="T5"/>
                  </a:cxn>
                  <a:cxn ang="0">
                    <a:pos x="T6" y="T7"/>
                  </a:cxn>
                  <a:cxn ang="0">
                    <a:pos x="T8" y="T9"/>
                  </a:cxn>
                </a:cxnLst>
                <a:rect l="0" t="0" r="r" b="b"/>
                <a:pathLst>
                  <a:path w="150" h="140">
                    <a:moveTo>
                      <a:pt x="85" y="0"/>
                    </a:moveTo>
                    <a:lnTo>
                      <a:pt x="150" y="80"/>
                    </a:lnTo>
                    <a:lnTo>
                      <a:pt x="52" y="140"/>
                    </a:lnTo>
                    <a:lnTo>
                      <a:pt x="0" y="52"/>
                    </a:lnTo>
                    <a:lnTo>
                      <a:pt x="85" y="0"/>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37" name="Freeform 594">
                <a:extLst>
                  <a:ext uri="{FF2B5EF4-FFF2-40B4-BE49-F238E27FC236}">
                    <a16:creationId xmlns:a16="http://schemas.microsoft.com/office/drawing/2014/main" id="{A9A15598-469F-4D9E-9A48-68AE28912211}"/>
                  </a:ext>
                </a:extLst>
              </p:cNvPr>
              <p:cNvSpPr>
                <a:spLocks/>
              </p:cNvSpPr>
              <p:nvPr/>
            </p:nvSpPr>
            <p:spPr bwMode="auto">
              <a:xfrm>
                <a:off x="5930222" y="3078890"/>
                <a:ext cx="1427791" cy="1226322"/>
              </a:xfrm>
              <a:custGeom>
                <a:avLst/>
                <a:gdLst>
                  <a:gd name="T0" fmla="*/ 0 w 163"/>
                  <a:gd name="T1" fmla="*/ 0 h 140"/>
                  <a:gd name="T2" fmla="*/ 65 w 163"/>
                  <a:gd name="T3" fmla="*/ 80 h 140"/>
                  <a:gd name="T4" fmla="*/ 163 w 163"/>
                  <a:gd name="T5" fmla="*/ 140 h 140"/>
                  <a:gd name="T6" fmla="*/ 70 w 163"/>
                  <a:gd name="T7" fmla="*/ 37 h 140"/>
                  <a:gd name="T8" fmla="*/ 0 w 163"/>
                  <a:gd name="T9" fmla="*/ 0 h 140"/>
                </a:gdLst>
                <a:ahLst/>
                <a:cxnLst>
                  <a:cxn ang="0">
                    <a:pos x="T0" y="T1"/>
                  </a:cxn>
                  <a:cxn ang="0">
                    <a:pos x="T2" y="T3"/>
                  </a:cxn>
                  <a:cxn ang="0">
                    <a:pos x="T4" y="T5"/>
                  </a:cxn>
                  <a:cxn ang="0">
                    <a:pos x="T6" y="T7"/>
                  </a:cxn>
                  <a:cxn ang="0">
                    <a:pos x="T8" y="T9"/>
                  </a:cxn>
                </a:cxnLst>
                <a:rect l="0" t="0" r="r" b="b"/>
                <a:pathLst>
                  <a:path w="163" h="140">
                    <a:moveTo>
                      <a:pt x="0" y="0"/>
                    </a:moveTo>
                    <a:lnTo>
                      <a:pt x="65" y="80"/>
                    </a:lnTo>
                    <a:lnTo>
                      <a:pt x="163" y="140"/>
                    </a:lnTo>
                    <a:lnTo>
                      <a:pt x="70" y="37"/>
                    </a:lnTo>
                    <a:lnTo>
                      <a:pt x="0" y="0"/>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38" name="Freeform 595">
                <a:extLst>
                  <a:ext uri="{FF2B5EF4-FFF2-40B4-BE49-F238E27FC236}">
                    <a16:creationId xmlns:a16="http://schemas.microsoft.com/office/drawing/2014/main" id="{99B49000-04D3-4014-A992-D999C0920F67}"/>
                  </a:ext>
                </a:extLst>
              </p:cNvPr>
              <p:cNvSpPr>
                <a:spLocks noEditPoints="1"/>
              </p:cNvSpPr>
              <p:nvPr/>
            </p:nvSpPr>
            <p:spPr bwMode="auto">
              <a:xfrm>
                <a:off x="5641157" y="3779651"/>
                <a:ext cx="1716850" cy="1839483"/>
              </a:xfrm>
              <a:custGeom>
                <a:avLst/>
                <a:gdLst>
                  <a:gd name="T0" fmla="*/ 98 w 196"/>
                  <a:gd name="T1" fmla="*/ 0 h 210"/>
                  <a:gd name="T2" fmla="*/ 0 w 196"/>
                  <a:gd name="T3" fmla="*/ 60 h 210"/>
                  <a:gd name="T4" fmla="*/ 0 w 196"/>
                  <a:gd name="T5" fmla="*/ 210 h 210"/>
                  <a:gd name="T6" fmla="*/ 110 w 196"/>
                  <a:gd name="T7" fmla="*/ 210 h 210"/>
                  <a:gd name="T8" fmla="*/ 110 w 196"/>
                  <a:gd name="T9" fmla="*/ 135 h 210"/>
                  <a:gd name="T10" fmla="*/ 168 w 196"/>
                  <a:gd name="T11" fmla="*/ 135 h 210"/>
                  <a:gd name="T12" fmla="*/ 168 w 196"/>
                  <a:gd name="T13" fmla="*/ 210 h 210"/>
                  <a:gd name="T14" fmla="*/ 196 w 196"/>
                  <a:gd name="T15" fmla="*/ 210 h 210"/>
                  <a:gd name="T16" fmla="*/ 196 w 196"/>
                  <a:gd name="T17" fmla="*/ 60 h 210"/>
                  <a:gd name="T18" fmla="*/ 98 w 196"/>
                  <a:gd name="T19" fmla="*/ 0 h 210"/>
                  <a:gd name="T20" fmla="*/ 95 w 196"/>
                  <a:gd name="T21" fmla="*/ 177 h 210"/>
                  <a:gd name="T22" fmla="*/ 38 w 196"/>
                  <a:gd name="T23" fmla="*/ 177 h 210"/>
                  <a:gd name="T24" fmla="*/ 38 w 196"/>
                  <a:gd name="T25" fmla="*/ 135 h 210"/>
                  <a:gd name="T26" fmla="*/ 95 w 196"/>
                  <a:gd name="T27" fmla="*/ 135 h 210"/>
                  <a:gd name="T28" fmla="*/ 95 w 196"/>
                  <a:gd name="T29" fmla="*/ 177 h 210"/>
                  <a:gd name="T30" fmla="*/ 95 w 196"/>
                  <a:gd name="T31" fmla="*/ 105 h 210"/>
                  <a:gd name="T32" fmla="*/ 38 w 196"/>
                  <a:gd name="T33" fmla="*/ 105 h 210"/>
                  <a:gd name="T34" fmla="*/ 38 w 196"/>
                  <a:gd name="T35" fmla="*/ 62 h 210"/>
                  <a:gd name="T36" fmla="*/ 95 w 196"/>
                  <a:gd name="T37" fmla="*/ 62 h 210"/>
                  <a:gd name="T38" fmla="*/ 95 w 196"/>
                  <a:gd name="T39" fmla="*/ 105 h 210"/>
                  <a:gd name="T40" fmla="*/ 168 w 196"/>
                  <a:gd name="T41" fmla="*/ 105 h 210"/>
                  <a:gd name="T42" fmla="*/ 110 w 196"/>
                  <a:gd name="T43" fmla="*/ 105 h 210"/>
                  <a:gd name="T44" fmla="*/ 110 w 196"/>
                  <a:gd name="T45" fmla="*/ 62 h 210"/>
                  <a:gd name="T46" fmla="*/ 168 w 196"/>
                  <a:gd name="T47" fmla="*/ 62 h 210"/>
                  <a:gd name="T48" fmla="*/ 168 w 196"/>
                  <a:gd name="T49"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6" h="210">
                    <a:moveTo>
                      <a:pt x="98" y="0"/>
                    </a:moveTo>
                    <a:lnTo>
                      <a:pt x="0" y="60"/>
                    </a:lnTo>
                    <a:lnTo>
                      <a:pt x="0" y="210"/>
                    </a:lnTo>
                    <a:lnTo>
                      <a:pt x="110" y="210"/>
                    </a:lnTo>
                    <a:lnTo>
                      <a:pt x="110" y="135"/>
                    </a:lnTo>
                    <a:lnTo>
                      <a:pt x="168" y="135"/>
                    </a:lnTo>
                    <a:lnTo>
                      <a:pt x="168" y="210"/>
                    </a:lnTo>
                    <a:lnTo>
                      <a:pt x="196" y="210"/>
                    </a:lnTo>
                    <a:lnTo>
                      <a:pt x="196" y="60"/>
                    </a:lnTo>
                    <a:lnTo>
                      <a:pt x="98" y="0"/>
                    </a:lnTo>
                    <a:close/>
                    <a:moveTo>
                      <a:pt x="95" y="177"/>
                    </a:moveTo>
                    <a:lnTo>
                      <a:pt x="38" y="177"/>
                    </a:lnTo>
                    <a:lnTo>
                      <a:pt x="38" y="135"/>
                    </a:lnTo>
                    <a:lnTo>
                      <a:pt x="95" y="135"/>
                    </a:lnTo>
                    <a:lnTo>
                      <a:pt x="95" y="177"/>
                    </a:lnTo>
                    <a:close/>
                    <a:moveTo>
                      <a:pt x="95" y="105"/>
                    </a:moveTo>
                    <a:lnTo>
                      <a:pt x="38" y="105"/>
                    </a:lnTo>
                    <a:lnTo>
                      <a:pt x="38" y="62"/>
                    </a:lnTo>
                    <a:lnTo>
                      <a:pt x="95" y="62"/>
                    </a:lnTo>
                    <a:lnTo>
                      <a:pt x="95" y="105"/>
                    </a:lnTo>
                    <a:close/>
                    <a:moveTo>
                      <a:pt x="168" y="105"/>
                    </a:moveTo>
                    <a:lnTo>
                      <a:pt x="110" y="105"/>
                    </a:lnTo>
                    <a:lnTo>
                      <a:pt x="110" y="62"/>
                    </a:lnTo>
                    <a:lnTo>
                      <a:pt x="168" y="62"/>
                    </a:lnTo>
                    <a:lnTo>
                      <a:pt x="168" y="105"/>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grpSp>
        <p:grpSp>
          <p:nvGrpSpPr>
            <p:cNvPr id="667" name="Gruppieren 5">
              <a:extLst>
                <a:ext uri="{FF2B5EF4-FFF2-40B4-BE49-F238E27FC236}">
                  <a16:creationId xmlns:a16="http://schemas.microsoft.com/office/drawing/2014/main" id="{262F129E-5687-481F-9289-2B14792EBD84}"/>
                </a:ext>
              </a:extLst>
            </p:cNvPr>
            <p:cNvGrpSpPr/>
            <p:nvPr/>
          </p:nvGrpSpPr>
          <p:grpSpPr>
            <a:xfrm>
              <a:off x="7501863" y="2078667"/>
              <a:ext cx="576763" cy="339731"/>
              <a:chOff x="2809876" y="5070475"/>
              <a:chExt cx="623888" cy="428625"/>
            </a:xfrm>
            <a:solidFill>
              <a:schemeClr val="accent1"/>
            </a:solidFill>
          </p:grpSpPr>
          <p:sp>
            <p:nvSpPr>
              <p:cNvPr id="669" name="Freeform 628">
                <a:extLst>
                  <a:ext uri="{FF2B5EF4-FFF2-40B4-BE49-F238E27FC236}">
                    <a16:creationId xmlns:a16="http://schemas.microsoft.com/office/drawing/2014/main" id="{8230AB47-419C-4586-88BC-971BF584BFE1}"/>
                  </a:ext>
                </a:extLst>
              </p:cNvPr>
              <p:cNvSpPr>
                <a:spLocks/>
              </p:cNvSpPr>
              <p:nvPr/>
            </p:nvSpPr>
            <p:spPr bwMode="auto">
              <a:xfrm>
                <a:off x="2809876" y="5070475"/>
                <a:ext cx="19050" cy="404813"/>
              </a:xfrm>
              <a:custGeom>
                <a:avLst/>
                <a:gdLst>
                  <a:gd name="T0" fmla="*/ 0 w 5"/>
                  <a:gd name="T1" fmla="*/ 95 h 102"/>
                  <a:gd name="T2" fmla="*/ 5 w 5"/>
                  <a:gd name="T3" fmla="*/ 102 h 102"/>
                  <a:gd name="T4" fmla="*/ 5 w 5"/>
                  <a:gd name="T5" fmla="*/ 9 h 102"/>
                  <a:gd name="T6" fmla="*/ 0 w 5"/>
                  <a:gd name="T7" fmla="*/ 5 h 102"/>
                  <a:gd name="T8" fmla="*/ 0 w 5"/>
                  <a:gd name="T9" fmla="*/ 95 h 102"/>
                </a:gdLst>
                <a:ahLst/>
                <a:cxnLst>
                  <a:cxn ang="0">
                    <a:pos x="T0" y="T1"/>
                  </a:cxn>
                  <a:cxn ang="0">
                    <a:pos x="T2" y="T3"/>
                  </a:cxn>
                  <a:cxn ang="0">
                    <a:pos x="T4" y="T5"/>
                  </a:cxn>
                  <a:cxn ang="0">
                    <a:pos x="T6" y="T7"/>
                  </a:cxn>
                  <a:cxn ang="0">
                    <a:pos x="T8" y="T9"/>
                  </a:cxn>
                </a:cxnLst>
                <a:rect l="0" t="0" r="r" b="b"/>
                <a:pathLst>
                  <a:path w="5" h="102">
                    <a:moveTo>
                      <a:pt x="0" y="95"/>
                    </a:moveTo>
                    <a:cubicBezTo>
                      <a:pt x="5" y="102"/>
                      <a:pt x="5" y="102"/>
                      <a:pt x="5" y="102"/>
                    </a:cubicBezTo>
                    <a:cubicBezTo>
                      <a:pt x="5" y="9"/>
                      <a:pt x="5" y="9"/>
                      <a:pt x="5" y="9"/>
                    </a:cubicBezTo>
                    <a:cubicBezTo>
                      <a:pt x="5" y="0"/>
                      <a:pt x="0" y="0"/>
                      <a:pt x="0" y="5"/>
                    </a:cubicBezTo>
                    <a:lnTo>
                      <a:pt x="0" y="95"/>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70" name="Freeform 629">
                <a:extLst>
                  <a:ext uri="{FF2B5EF4-FFF2-40B4-BE49-F238E27FC236}">
                    <a16:creationId xmlns:a16="http://schemas.microsoft.com/office/drawing/2014/main" id="{5C3A2F8A-6605-4B45-BE9D-DC2F1BEA4BBC}"/>
                  </a:ext>
                </a:extLst>
              </p:cNvPr>
              <p:cNvSpPr>
                <a:spLocks noEditPoints="1"/>
              </p:cNvSpPr>
              <p:nvPr/>
            </p:nvSpPr>
            <p:spPr bwMode="auto">
              <a:xfrm>
                <a:off x="2817813" y="5070475"/>
                <a:ext cx="134938" cy="401638"/>
              </a:xfrm>
              <a:custGeom>
                <a:avLst/>
                <a:gdLst>
                  <a:gd name="T0" fmla="*/ 30 w 34"/>
                  <a:gd name="T1" fmla="*/ 0 h 101"/>
                  <a:gd name="T2" fmla="*/ 30 w 34"/>
                  <a:gd name="T3" fmla="*/ 0 h 101"/>
                  <a:gd name="T4" fmla="*/ 0 w 34"/>
                  <a:gd name="T5" fmla="*/ 0 h 101"/>
                  <a:gd name="T6" fmla="*/ 3 w 34"/>
                  <a:gd name="T7" fmla="*/ 8 h 101"/>
                  <a:gd name="T8" fmla="*/ 3 w 34"/>
                  <a:gd name="T9" fmla="*/ 101 h 101"/>
                  <a:gd name="T10" fmla="*/ 34 w 34"/>
                  <a:gd name="T11" fmla="*/ 101 h 101"/>
                  <a:gd name="T12" fmla="*/ 34 w 34"/>
                  <a:gd name="T13" fmla="*/ 4 h 101"/>
                  <a:gd name="T14" fmla="*/ 30 w 34"/>
                  <a:gd name="T15" fmla="*/ 0 h 101"/>
                  <a:gd name="T16" fmla="*/ 29 w 34"/>
                  <a:gd name="T17" fmla="*/ 34 h 101"/>
                  <a:gd name="T18" fmla="*/ 7 w 34"/>
                  <a:gd name="T19" fmla="*/ 34 h 101"/>
                  <a:gd name="T20" fmla="*/ 7 w 34"/>
                  <a:gd name="T21" fmla="*/ 11 h 101"/>
                  <a:gd name="T22" fmla="*/ 29 w 34"/>
                  <a:gd name="T23" fmla="*/ 11 h 101"/>
                  <a:gd name="T24" fmla="*/ 29 w 34"/>
                  <a:gd name="T25" fmla="*/ 3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101">
                    <a:moveTo>
                      <a:pt x="30" y="0"/>
                    </a:moveTo>
                    <a:cubicBezTo>
                      <a:pt x="30" y="0"/>
                      <a:pt x="30" y="0"/>
                      <a:pt x="30" y="0"/>
                    </a:cubicBezTo>
                    <a:cubicBezTo>
                      <a:pt x="0" y="0"/>
                      <a:pt x="0" y="0"/>
                      <a:pt x="0" y="0"/>
                    </a:cubicBezTo>
                    <a:cubicBezTo>
                      <a:pt x="3" y="8"/>
                      <a:pt x="3" y="8"/>
                      <a:pt x="3" y="8"/>
                    </a:cubicBezTo>
                    <a:cubicBezTo>
                      <a:pt x="3" y="101"/>
                      <a:pt x="3" y="101"/>
                      <a:pt x="3" y="101"/>
                    </a:cubicBezTo>
                    <a:cubicBezTo>
                      <a:pt x="34" y="101"/>
                      <a:pt x="34" y="101"/>
                      <a:pt x="34" y="101"/>
                    </a:cubicBezTo>
                    <a:cubicBezTo>
                      <a:pt x="34" y="4"/>
                      <a:pt x="34" y="4"/>
                      <a:pt x="34" y="4"/>
                    </a:cubicBezTo>
                    <a:cubicBezTo>
                      <a:pt x="34" y="1"/>
                      <a:pt x="31" y="0"/>
                      <a:pt x="30" y="0"/>
                    </a:cubicBezTo>
                    <a:close/>
                    <a:moveTo>
                      <a:pt x="29" y="34"/>
                    </a:moveTo>
                    <a:cubicBezTo>
                      <a:pt x="7" y="34"/>
                      <a:pt x="7" y="34"/>
                      <a:pt x="7" y="34"/>
                    </a:cubicBezTo>
                    <a:cubicBezTo>
                      <a:pt x="7" y="11"/>
                      <a:pt x="7" y="11"/>
                      <a:pt x="7" y="11"/>
                    </a:cubicBezTo>
                    <a:cubicBezTo>
                      <a:pt x="29" y="11"/>
                      <a:pt x="29" y="11"/>
                      <a:pt x="29" y="11"/>
                    </a:cubicBezTo>
                    <a:lnTo>
                      <a:pt x="29" y="34"/>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71" name="Freeform 630">
                <a:extLst>
                  <a:ext uri="{FF2B5EF4-FFF2-40B4-BE49-F238E27FC236}">
                    <a16:creationId xmlns:a16="http://schemas.microsoft.com/office/drawing/2014/main" id="{3FEED3BF-AE29-4A6C-9D95-EC555AD905EF}"/>
                  </a:ext>
                </a:extLst>
              </p:cNvPr>
              <p:cNvSpPr>
                <a:spLocks noEditPoints="1"/>
              </p:cNvSpPr>
              <p:nvPr/>
            </p:nvSpPr>
            <p:spPr bwMode="auto">
              <a:xfrm>
                <a:off x="2865438" y="5289550"/>
                <a:ext cx="71438" cy="185738"/>
              </a:xfrm>
              <a:custGeom>
                <a:avLst/>
                <a:gdLst>
                  <a:gd name="T0" fmla="*/ 13 w 18"/>
                  <a:gd name="T1" fmla="*/ 4 h 47"/>
                  <a:gd name="T2" fmla="*/ 13 w 18"/>
                  <a:gd name="T3" fmla="*/ 4 h 47"/>
                  <a:gd name="T4" fmla="*/ 13 w 18"/>
                  <a:gd name="T5" fmla="*/ 1 h 47"/>
                  <a:gd name="T6" fmla="*/ 12 w 18"/>
                  <a:gd name="T7" fmla="*/ 0 h 47"/>
                  <a:gd name="T8" fmla="*/ 11 w 18"/>
                  <a:gd name="T9" fmla="*/ 1 h 47"/>
                  <a:gd name="T10" fmla="*/ 11 w 18"/>
                  <a:gd name="T11" fmla="*/ 4 h 47"/>
                  <a:gd name="T12" fmla="*/ 7 w 18"/>
                  <a:gd name="T13" fmla="*/ 4 h 47"/>
                  <a:gd name="T14" fmla="*/ 7 w 18"/>
                  <a:gd name="T15" fmla="*/ 1 h 47"/>
                  <a:gd name="T16" fmla="*/ 6 w 18"/>
                  <a:gd name="T17" fmla="*/ 0 h 47"/>
                  <a:gd name="T18" fmla="*/ 5 w 18"/>
                  <a:gd name="T19" fmla="*/ 1 h 47"/>
                  <a:gd name="T20" fmla="*/ 5 w 18"/>
                  <a:gd name="T21" fmla="*/ 4 h 47"/>
                  <a:gd name="T22" fmla="*/ 4 w 18"/>
                  <a:gd name="T23" fmla="*/ 4 h 47"/>
                  <a:gd name="T24" fmla="*/ 0 w 18"/>
                  <a:gd name="T25" fmla="*/ 9 h 47"/>
                  <a:gd name="T26" fmla="*/ 0 w 18"/>
                  <a:gd name="T27" fmla="*/ 11 h 47"/>
                  <a:gd name="T28" fmla="*/ 4 w 18"/>
                  <a:gd name="T29" fmla="*/ 15 h 47"/>
                  <a:gd name="T30" fmla="*/ 8 w 18"/>
                  <a:gd name="T31" fmla="*/ 15 h 47"/>
                  <a:gd name="T32" fmla="*/ 7 w 18"/>
                  <a:gd name="T33" fmla="*/ 31 h 47"/>
                  <a:gd name="T34" fmla="*/ 3 w 18"/>
                  <a:gd name="T35" fmla="*/ 47 h 47"/>
                  <a:gd name="T36" fmla="*/ 5 w 18"/>
                  <a:gd name="T37" fmla="*/ 46 h 47"/>
                  <a:gd name="T38" fmla="*/ 8 w 18"/>
                  <a:gd name="T39" fmla="*/ 33 h 47"/>
                  <a:gd name="T40" fmla="*/ 10 w 18"/>
                  <a:gd name="T41" fmla="*/ 15 h 47"/>
                  <a:gd name="T42" fmla="*/ 13 w 18"/>
                  <a:gd name="T43" fmla="*/ 15 h 47"/>
                  <a:gd name="T44" fmla="*/ 18 w 18"/>
                  <a:gd name="T45" fmla="*/ 11 h 47"/>
                  <a:gd name="T46" fmla="*/ 18 w 18"/>
                  <a:gd name="T47" fmla="*/ 9 h 47"/>
                  <a:gd name="T48" fmla="*/ 13 w 18"/>
                  <a:gd name="T49" fmla="*/ 4 h 47"/>
                  <a:gd name="T50" fmla="*/ 15 w 18"/>
                  <a:gd name="T51" fmla="*/ 11 h 47"/>
                  <a:gd name="T52" fmla="*/ 13 w 18"/>
                  <a:gd name="T53" fmla="*/ 13 h 47"/>
                  <a:gd name="T54" fmla="*/ 4 w 18"/>
                  <a:gd name="T55" fmla="*/ 13 h 47"/>
                  <a:gd name="T56" fmla="*/ 2 w 18"/>
                  <a:gd name="T57" fmla="*/ 11 h 47"/>
                  <a:gd name="T58" fmla="*/ 2 w 18"/>
                  <a:gd name="T59" fmla="*/ 9 h 47"/>
                  <a:gd name="T60" fmla="*/ 4 w 18"/>
                  <a:gd name="T61" fmla="*/ 7 h 47"/>
                  <a:gd name="T62" fmla="*/ 13 w 18"/>
                  <a:gd name="T63" fmla="*/ 7 h 47"/>
                  <a:gd name="T64" fmla="*/ 15 w 18"/>
                  <a:gd name="T65" fmla="*/ 9 h 47"/>
                  <a:gd name="T66" fmla="*/ 15 w 18"/>
                  <a:gd name="T67" fmla="*/ 1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47">
                    <a:moveTo>
                      <a:pt x="13" y="4"/>
                    </a:moveTo>
                    <a:cubicBezTo>
                      <a:pt x="13" y="4"/>
                      <a:pt x="13" y="4"/>
                      <a:pt x="13" y="4"/>
                    </a:cubicBezTo>
                    <a:cubicBezTo>
                      <a:pt x="13" y="1"/>
                      <a:pt x="13" y="1"/>
                      <a:pt x="13" y="1"/>
                    </a:cubicBezTo>
                    <a:cubicBezTo>
                      <a:pt x="13" y="0"/>
                      <a:pt x="12" y="0"/>
                      <a:pt x="12" y="0"/>
                    </a:cubicBezTo>
                    <a:cubicBezTo>
                      <a:pt x="11" y="0"/>
                      <a:pt x="11" y="0"/>
                      <a:pt x="11" y="1"/>
                    </a:cubicBezTo>
                    <a:cubicBezTo>
                      <a:pt x="11" y="4"/>
                      <a:pt x="11" y="4"/>
                      <a:pt x="11" y="4"/>
                    </a:cubicBezTo>
                    <a:cubicBezTo>
                      <a:pt x="7" y="4"/>
                      <a:pt x="7" y="4"/>
                      <a:pt x="7" y="4"/>
                    </a:cubicBezTo>
                    <a:cubicBezTo>
                      <a:pt x="7" y="1"/>
                      <a:pt x="7" y="1"/>
                      <a:pt x="7" y="1"/>
                    </a:cubicBezTo>
                    <a:cubicBezTo>
                      <a:pt x="7" y="0"/>
                      <a:pt x="6" y="0"/>
                      <a:pt x="6" y="0"/>
                    </a:cubicBezTo>
                    <a:cubicBezTo>
                      <a:pt x="5" y="0"/>
                      <a:pt x="5" y="0"/>
                      <a:pt x="5" y="1"/>
                    </a:cubicBezTo>
                    <a:cubicBezTo>
                      <a:pt x="5" y="4"/>
                      <a:pt x="5" y="4"/>
                      <a:pt x="5" y="4"/>
                    </a:cubicBezTo>
                    <a:cubicBezTo>
                      <a:pt x="4" y="4"/>
                      <a:pt x="4" y="4"/>
                      <a:pt x="4" y="4"/>
                    </a:cubicBezTo>
                    <a:cubicBezTo>
                      <a:pt x="1" y="4"/>
                      <a:pt x="0" y="6"/>
                      <a:pt x="0" y="9"/>
                    </a:cubicBezTo>
                    <a:cubicBezTo>
                      <a:pt x="0" y="11"/>
                      <a:pt x="0" y="11"/>
                      <a:pt x="0" y="11"/>
                    </a:cubicBezTo>
                    <a:cubicBezTo>
                      <a:pt x="0" y="14"/>
                      <a:pt x="1" y="15"/>
                      <a:pt x="4" y="15"/>
                    </a:cubicBezTo>
                    <a:cubicBezTo>
                      <a:pt x="8" y="15"/>
                      <a:pt x="8" y="15"/>
                      <a:pt x="8" y="15"/>
                    </a:cubicBezTo>
                    <a:cubicBezTo>
                      <a:pt x="9" y="20"/>
                      <a:pt x="10" y="29"/>
                      <a:pt x="7" y="31"/>
                    </a:cubicBezTo>
                    <a:cubicBezTo>
                      <a:pt x="0" y="34"/>
                      <a:pt x="3" y="46"/>
                      <a:pt x="3" y="47"/>
                    </a:cubicBezTo>
                    <a:cubicBezTo>
                      <a:pt x="5" y="46"/>
                      <a:pt x="5" y="46"/>
                      <a:pt x="5" y="46"/>
                    </a:cubicBezTo>
                    <a:cubicBezTo>
                      <a:pt x="5" y="43"/>
                      <a:pt x="4" y="35"/>
                      <a:pt x="8" y="33"/>
                    </a:cubicBezTo>
                    <a:cubicBezTo>
                      <a:pt x="13" y="31"/>
                      <a:pt x="11" y="20"/>
                      <a:pt x="10" y="15"/>
                    </a:cubicBezTo>
                    <a:cubicBezTo>
                      <a:pt x="13" y="15"/>
                      <a:pt x="13" y="15"/>
                      <a:pt x="13" y="15"/>
                    </a:cubicBezTo>
                    <a:cubicBezTo>
                      <a:pt x="16" y="15"/>
                      <a:pt x="18" y="14"/>
                      <a:pt x="18" y="11"/>
                    </a:cubicBezTo>
                    <a:cubicBezTo>
                      <a:pt x="18" y="9"/>
                      <a:pt x="18" y="9"/>
                      <a:pt x="18" y="9"/>
                    </a:cubicBezTo>
                    <a:cubicBezTo>
                      <a:pt x="18" y="6"/>
                      <a:pt x="16" y="4"/>
                      <a:pt x="13" y="4"/>
                    </a:cubicBezTo>
                    <a:close/>
                    <a:moveTo>
                      <a:pt x="15" y="11"/>
                    </a:moveTo>
                    <a:cubicBezTo>
                      <a:pt x="15" y="12"/>
                      <a:pt x="15" y="13"/>
                      <a:pt x="13" y="13"/>
                    </a:cubicBezTo>
                    <a:cubicBezTo>
                      <a:pt x="4" y="13"/>
                      <a:pt x="4" y="13"/>
                      <a:pt x="4" y="13"/>
                    </a:cubicBezTo>
                    <a:cubicBezTo>
                      <a:pt x="3" y="13"/>
                      <a:pt x="2" y="12"/>
                      <a:pt x="2" y="11"/>
                    </a:cubicBezTo>
                    <a:cubicBezTo>
                      <a:pt x="2" y="9"/>
                      <a:pt x="2" y="9"/>
                      <a:pt x="2" y="9"/>
                    </a:cubicBezTo>
                    <a:cubicBezTo>
                      <a:pt x="2" y="8"/>
                      <a:pt x="3" y="7"/>
                      <a:pt x="4" y="7"/>
                    </a:cubicBezTo>
                    <a:cubicBezTo>
                      <a:pt x="13" y="7"/>
                      <a:pt x="13" y="7"/>
                      <a:pt x="13" y="7"/>
                    </a:cubicBezTo>
                    <a:cubicBezTo>
                      <a:pt x="15" y="7"/>
                      <a:pt x="15" y="8"/>
                      <a:pt x="15" y="9"/>
                    </a:cubicBezTo>
                    <a:lnTo>
                      <a:pt x="15" y="11"/>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72" name="Freeform 631">
                <a:extLst>
                  <a:ext uri="{FF2B5EF4-FFF2-40B4-BE49-F238E27FC236}">
                    <a16:creationId xmlns:a16="http://schemas.microsoft.com/office/drawing/2014/main" id="{9D0591B6-BF7E-4089-8594-10C83E26DE68}"/>
                  </a:ext>
                </a:extLst>
              </p:cNvPr>
              <p:cNvSpPr>
                <a:spLocks/>
              </p:cNvSpPr>
              <p:nvPr/>
            </p:nvSpPr>
            <p:spPr bwMode="auto">
              <a:xfrm>
                <a:off x="2952751" y="5146675"/>
                <a:ext cx="233363" cy="177800"/>
              </a:xfrm>
              <a:custGeom>
                <a:avLst/>
                <a:gdLst>
                  <a:gd name="T0" fmla="*/ 39 w 59"/>
                  <a:gd name="T1" fmla="*/ 44 h 45"/>
                  <a:gd name="T2" fmla="*/ 59 w 59"/>
                  <a:gd name="T3" fmla="*/ 36 h 45"/>
                  <a:gd name="T4" fmla="*/ 59 w 59"/>
                  <a:gd name="T5" fmla="*/ 35 h 45"/>
                  <a:gd name="T6" fmla="*/ 34 w 59"/>
                  <a:gd name="T7" fmla="*/ 41 h 45"/>
                  <a:gd name="T8" fmla="*/ 30 w 59"/>
                  <a:gd name="T9" fmla="*/ 32 h 45"/>
                  <a:gd name="T10" fmla="*/ 0 w 59"/>
                  <a:gd name="T11" fmla="*/ 0 h 45"/>
                  <a:gd name="T12" fmla="*/ 0 w 59"/>
                  <a:gd name="T13" fmla="*/ 2 h 45"/>
                  <a:gd name="T14" fmla="*/ 28 w 59"/>
                  <a:gd name="T15" fmla="*/ 32 h 45"/>
                  <a:gd name="T16" fmla="*/ 33 w 59"/>
                  <a:gd name="T17" fmla="*/ 42 h 45"/>
                  <a:gd name="T18" fmla="*/ 39 w 59"/>
                  <a:gd name="T19"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5">
                    <a:moveTo>
                      <a:pt x="39" y="44"/>
                    </a:moveTo>
                    <a:cubicBezTo>
                      <a:pt x="48" y="44"/>
                      <a:pt x="59" y="37"/>
                      <a:pt x="59" y="36"/>
                    </a:cubicBezTo>
                    <a:cubicBezTo>
                      <a:pt x="59" y="35"/>
                      <a:pt x="59" y="35"/>
                      <a:pt x="59" y="35"/>
                    </a:cubicBezTo>
                    <a:cubicBezTo>
                      <a:pt x="58" y="35"/>
                      <a:pt x="42" y="45"/>
                      <a:pt x="34" y="41"/>
                    </a:cubicBezTo>
                    <a:cubicBezTo>
                      <a:pt x="32" y="40"/>
                      <a:pt x="30" y="37"/>
                      <a:pt x="30" y="32"/>
                    </a:cubicBezTo>
                    <a:cubicBezTo>
                      <a:pt x="28" y="4"/>
                      <a:pt x="0" y="0"/>
                      <a:pt x="0" y="0"/>
                    </a:cubicBezTo>
                    <a:cubicBezTo>
                      <a:pt x="0" y="2"/>
                      <a:pt x="0" y="2"/>
                      <a:pt x="0" y="2"/>
                    </a:cubicBezTo>
                    <a:cubicBezTo>
                      <a:pt x="1" y="2"/>
                      <a:pt x="27" y="5"/>
                      <a:pt x="28" y="32"/>
                    </a:cubicBezTo>
                    <a:cubicBezTo>
                      <a:pt x="29" y="37"/>
                      <a:pt x="30" y="41"/>
                      <a:pt x="33" y="42"/>
                    </a:cubicBezTo>
                    <a:cubicBezTo>
                      <a:pt x="35" y="43"/>
                      <a:pt x="37" y="44"/>
                      <a:pt x="39" y="44"/>
                    </a:cubicBez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73" name="Freeform 632">
                <a:extLst>
                  <a:ext uri="{FF2B5EF4-FFF2-40B4-BE49-F238E27FC236}">
                    <a16:creationId xmlns:a16="http://schemas.microsoft.com/office/drawing/2014/main" id="{BEC74B3E-2D83-4803-A641-66F8EF2F75FD}"/>
                  </a:ext>
                </a:extLst>
              </p:cNvPr>
              <p:cNvSpPr>
                <a:spLocks/>
              </p:cNvSpPr>
              <p:nvPr/>
            </p:nvSpPr>
            <p:spPr bwMode="auto">
              <a:xfrm>
                <a:off x="3362326" y="5376863"/>
                <a:ext cx="50800" cy="111125"/>
              </a:xfrm>
              <a:custGeom>
                <a:avLst/>
                <a:gdLst>
                  <a:gd name="T0" fmla="*/ 13 w 13"/>
                  <a:gd name="T1" fmla="*/ 19 h 28"/>
                  <a:gd name="T2" fmla="*/ 10 w 13"/>
                  <a:gd name="T3" fmla="*/ 28 h 28"/>
                  <a:gd name="T4" fmla="*/ 4 w 13"/>
                  <a:gd name="T5" fmla="*/ 28 h 28"/>
                  <a:gd name="T6" fmla="*/ 0 w 13"/>
                  <a:gd name="T7" fmla="*/ 14 h 28"/>
                  <a:gd name="T8" fmla="*/ 1 w 13"/>
                  <a:gd name="T9" fmla="*/ 1 h 28"/>
                  <a:gd name="T10" fmla="*/ 3 w 13"/>
                  <a:gd name="T11" fmla="*/ 1 h 28"/>
                  <a:gd name="T12" fmla="*/ 13 w 13"/>
                  <a:gd name="T13" fmla="*/ 19 h 28"/>
                </a:gdLst>
                <a:ahLst/>
                <a:cxnLst>
                  <a:cxn ang="0">
                    <a:pos x="T0" y="T1"/>
                  </a:cxn>
                  <a:cxn ang="0">
                    <a:pos x="T2" y="T3"/>
                  </a:cxn>
                  <a:cxn ang="0">
                    <a:pos x="T4" y="T5"/>
                  </a:cxn>
                  <a:cxn ang="0">
                    <a:pos x="T6" y="T7"/>
                  </a:cxn>
                  <a:cxn ang="0">
                    <a:pos x="T8" y="T9"/>
                  </a:cxn>
                  <a:cxn ang="0">
                    <a:pos x="T10" y="T11"/>
                  </a:cxn>
                  <a:cxn ang="0">
                    <a:pos x="T12" y="T13"/>
                  </a:cxn>
                </a:cxnLst>
                <a:rect l="0" t="0" r="r" b="b"/>
                <a:pathLst>
                  <a:path w="13" h="28">
                    <a:moveTo>
                      <a:pt x="13" y="19"/>
                    </a:moveTo>
                    <a:cubicBezTo>
                      <a:pt x="13" y="21"/>
                      <a:pt x="12" y="26"/>
                      <a:pt x="10" y="28"/>
                    </a:cubicBezTo>
                    <a:cubicBezTo>
                      <a:pt x="10" y="28"/>
                      <a:pt x="4" y="28"/>
                      <a:pt x="4" y="28"/>
                    </a:cubicBezTo>
                    <a:cubicBezTo>
                      <a:pt x="4" y="28"/>
                      <a:pt x="0" y="21"/>
                      <a:pt x="0" y="14"/>
                    </a:cubicBezTo>
                    <a:cubicBezTo>
                      <a:pt x="0" y="9"/>
                      <a:pt x="1" y="1"/>
                      <a:pt x="1" y="1"/>
                    </a:cubicBezTo>
                    <a:cubicBezTo>
                      <a:pt x="3" y="1"/>
                      <a:pt x="3" y="1"/>
                      <a:pt x="3" y="1"/>
                    </a:cubicBezTo>
                    <a:cubicBezTo>
                      <a:pt x="6" y="0"/>
                      <a:pt x="13" y="19"/>
                      <a:pt x="13" y="19"/>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74" name="Freeform 633">
                <a:extLst>
                  <a:ext uri="{FF2B5EF4-FFF2-40B4-BE49-F238E27FC236}">
                    <a16:creationId xmlns:a16="http://schemas.microsoft.com/office/drawing/2014/main" id="{314AF32E-2E70-442B-A8B9-856716FCB102}"/>
                  </a:ext>
                </a:extLst>
              </p:cNvPr>
              <p:cNvSpPr>
                <a:spLocks/>
              </p:cNvSpPr>
              <p:nvPr/>
            </p:nvSpPr>
            <p:spPr bwMode="auto">
              <a:xfrm>
                <a:off x="3362326" y="5376863"/>
                <a:ext cx="50800" cy="111125"/>
              </a:xfrm>
              <a:custGeom>
                <a:avLst/>
                <a:gdLst>
                  <a:gd name="T0" fmla="*/ 13 w 13"/>
                  <a:gd name="T1" fmla="*/ 19 h 28"/>
                  <a:gd name="T2" fmla="*/ 10 w 13"/>
                  <a:gd name="T3" fmla="*/ 28 h 28"/>
                  <a:gd name="T4" fmla="*/ 4 w 13"/>
                  <a:gd name="T5" fmla="*/ 28 h 28"/>
                  <a:gd name="T6" fmla="*/ 0 w 13"/>
                  <a:gd name="T7" fmla="*/ 14 h 28"/>
                  <a:gd name="T8" fmla="*/ 1 w 13"/>
                  <a:gd name="T9" fmla="*/ 1 h 28"/>
                  <a:gd name="T10" fmla="*/ 3 w 13"/>
                  <a:gd name="T11" fmla="*/ 1 h 28"/>
                  <a:gd name="T12" fmla="*/ 13 w 13"/>
                  <a:gd name="T13" fmla="*/ 19 h 28"/>
                </a:gdLst>
                <a:ahLst/>
                <a:cxnLst>
                  <a:cxn ang="0">
                    <a:pos x="T0" y="T1"/>
                  </a:cxn>
                  <a:cxn ang="0">
                    <a:pos x="T2" y="T3"/>
                  </a:cxn>
                  <a:cxn ang="0">
                    <a:pos x="T4" y="T5"/>
                  </a:cxn>
                  <a:cxn ang="0">
                    <a:pos x="T6" y="T7"/>
                  </a:cxn>
                  <a:cxn ang="0">
                    <a:pos x="T8" y="T9"/>
                  </a:cxn>
                  <a:cxn ang="0">
                    <a:pos x="T10" y="T11"/>
                  </a:cxn>
                  <a:cxn ang="0">
                    <a:pos x="T12" y="T13"/>
                  </a:cxn>
                </a:cxnLst>
                <a:rect l="0" t="0" r="r" b="b"/>
                <a:pathLst>
                  <a:path w="13" h="28">
                    <a:moveTo>
                      <a:pt x="13" y="19"/>
                    </a:moveTo>
                    <a:cubicBezTo>
                      <a:pt x="13" y="21"/>
                      <a:pt x="12" y="26"/>
                      <a:pt x="10" y="28"/>
                    </a:cubicBezTo>
                    <a:cubicBezTo>
                      <a:pt x="10" y="28"/>
                      <a:pt x="4" y="28"/>
                      <a:pt x="4" y="28"/>
                    </a:cubicBezTo>
                    <a:cubicBezTo>
                      <a:pt x="4" y="28"/>
                      <a:pt x="0" y="21"/>
                      <a:pt x="0" y="14"/>
                    </a:cubicBezTo>
                    <a:cubicBezTo>
                      <a:pt x="0" y="9"/>
                      <a:pt x="1" y="1"/>
                      <a:pt x="1" y="1"/>
                    </a:cubicBezTo>
                    <a:cubicBezTo>
                      <a:pt x="3" y="1"/>
                      <a:pt x="3" y="1"/>
                      <a:pt x="3" y="1"/>
                    </a:cubicBezTo>
                    <a:cubicBezTo>
                      <a:pt x="6" y="0"/>
                      <a:pt x="13" y="19"/>
                      <a:pt x="13" y="19"/>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75" name="Freeform 634">
                <a:extLst>
                  <a:ext uri="{FF2B5EF4-FFF2-40B4-BE49-F238E27FC236}">
                    <a16:creationId xmlns:a16="http://schemas.microsoft.com/office/drawing/2014/main" id="{179A7C1F-02F9-41EF-8943-0CB0681345E3}"/>
                  </a:ext>
                </a:extLst>
              </p:cNvPr>
              <p:cNvSpPr>
                <a:spLocks/>
              </p:cNvSpPr>
              <p:nvPr/>
            </p:nvSpPr>
            <p:spPr bwMode="auto">
              <a:xfrm>
                <a:off x="3346451" y="5380038"/>
                <a:ext cx="50800" cy="111125"/>
              </a:xfrm>
              <a:custGeom>
                <a:avLst/>
                <a:gdLst>
                  <a:gd name="T0" fmla="*/ 13 w 13"/>
                  <a:gd name="T1" fmla="*/ 13 h 28"/>
                  <a:gd name="T2" fmla="*/ 8 w 13"/>
                  <a:gd name="T3" fmla="*/ 27 h 28"/>
                  <a:gd name="T4" fmla="*/ 1 w 13"/>
                  <a:gd name="T5" fmla="*/ 14 h 28"/>
                  <a:gd name="T6" fmla="*/ 6 w 13"/>
                  <a:gd name="T7" fmla="*/ 0 h 28"/>
                  <a:gd name="T8" fmla="*/ 13 w 13"/>
                  <a:gd name="T9" fmla="*/ 13 h 28"/>
                </a:gdLst>
                <a:ahLst/>
                <a:cxnLst>
                  <a:cxn ang="0">
                    <a:pos x="T0" y="T1"/>
                  </a:cxn>
                  <a:cxn ang="0">
                    <a:pos x="T2" y="T3"/>
                  </a:cxn>
                  <a:cxn ang="0">
                    <a:pos x="T4" y="T5"/>
                  </a:cxn>
                  <a:cxn ang="0">
                    <a:pos x="T6" y="T7"/>
                  </a:cxn>
                  <a:cxn ang="0">
                    <a:pos x="T8" y="T9"/>
                  </a:cxn>
                </a:cxnLst>
                <a:rect l="0" t="0" r="r" b="b"/>
                <a:pathLst>
                  <a:path w="13" h="28">
                    <a:moveTo>
                      <a:pt x="13" y="13"/>
                    </a:moveTo>
                    <a:cubicBezTo>
                      <a:pt x="13" y="21"/>
                      <a:pt x="11" y="27"/>
                      <a:pt x="8" y="27"/>
                    </a:cubicBezTo>
                    <a:cubicBezTo>
                      <a:pt x="5" y="28"/>
                      <a:pt x="2" y="22"/>
                      <a:pt x="1" y="14"/>
                    </a:cubicBezTo>
                    <a:cubicBezTo>
                      <a:pt x="0" y="7"/>
                      <a:pt x="3" y="1"/>
                      <a:pt x="6" y="0"/>
                    </a:cubicBezTo>
                    <a:cubicBezTo>
                      <a:pt x="9" y="0"/>
                      <a:pt x="12" y="6"/>
                      <a:pt x="13" y="13"/>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76" name="Freeform 635">
                <a:extLst>
                  <a:ext uri="{FF2B5EF4-FFF2-40B4-BE49-F238E27FC236}">
                    <a16:creationId xmlns:a16="http://schemas.microsoft.com/office/drawing/2014/main" id="{BA1B9953-6B71-42C3-8D94-80516E0425ED}"/>
                  </a:ext>
                </a:extLst>
              </p:cNvPr>
              <p:cNvSpPr>
                <a:spLocks/>
              </p:cNvSpPr>
              <p:nvPr/>
            </p:nvSpPr>
            <p:spPr bwMode="auto">
              <a:xfrm>
                <a:off x="3346451" y="5380038"/>
                <a:ext cx="50800" cy="111125"/>
              </a:xfrm>
              <a:custGeom>
                <a:avLst/>
                <a:gdLst>
                  <a:gd name="T0" fmla="*/ 13 w 13"/>
                  <a:gd name="T1" fmla="*/ 13 h 28"/>
                  <a:gd name="T2" fmla="*/ 8 w 13"/>
                  <a:gd name="T3" fmla="*/ 27 h 28"/>
                  <a:gd name="T4" fmla="*/ 1 w 13"/>
                  <a:gd name="T5" fmla="*/ 14 h 28"/>
                  <a:gd name="T6" fmla="*/ 6 w 13"/>
                  <a:gd name="T7" fmla="*/ 0 h 28"/>
                  <a:gd name="T8" fmla="*/ 13 w 13"/>
                  <a:gd name="T9" fmla="*/ 13 h 28"/>
                </a:gdLst>
                <a:ahLst/>
                <a:cxnLst>
                  <a:cxn ang="0">
                    <a:pos x="T0" y="T1"/>
                  </a:cxn>
                  <a:cxn ang="0">
                    <a:pos x="T2" y="T3"/>
                  </a:cxn>
                  <a:cxn ang="0">
                    <a:pos x="T4" y="T5"/>
                  </a:cxn>
                  <a:cxn ang="0">
                    <a:pos x="T6" y="T7"/>
                  </a:cxn>
                  <a:cxn ang="0">
                    <a:pos x="T8" y="T9"/>
                  </a:cxn>
                </a:cxnLst>
                <a:rect l="0" t="0" r="r" b="b"/>
                <a:pathLst>
                  <a:path w="13" h="28">
                    <a:moveTo>
                      <a:pt x="13" y="13"/>
                    </a:moveTo>
                    <a:cubicBezTo>
                      <a:pt x="13" y="21"/>
                      <a:pt x="11" y="27"/>
                      <a:pt x="8" y="27"/>
                    </a:cubicBezTo>
                    <a:cubicBezTo>
                      <a:pt x="5" y="28"/>
                      <a:pt x="2" y="22"/>
                      <a:pt x="1" y="14"/>
                    </a:cubicBezTo>
                    <a:cubicBezTo>
                      <a:pt x="0" y="7"/>
                      <a:pt x="3" y="1"/>
                      <a:pt x="6" y="0"/>
                    </a:cubicBezTo>
                    <a:cubicBezTo>
                      <a:pt x="9" y="0"/>
                      <a:pt x="12" y="6"/>
                      <a:pt x="13" y="13"/>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77" name="Freeform 636">
                <a:extLst>
                  <a:ext uri="{FF2B5EF4-FFF2-40B4-BE49-F238E27FC236}">
                    <a16:creationId xmlns:a16="http://schemas.microsoft.com/office/drawing/2014/main" id="{04592097-610E-420E-9B86-AAE406623E3F}"/>
                  </a:ext>
                </a:extLst>
              </p:cNvPr>
              <p:cNvSpPr>
                <a:spLocks/>
              </p:cNvSpPr>
              <p:nvPr/>
            </p:nvSpPr>
            <p:spPr bwMode="auto">
              <a:xfrm>
                <a:off x="3381376" y="5364163"/>
                <a:ext cx="52388" cy="115888"/>
              </a:xfrm>
              <a:custGeom>
                <a:avLst/>
                <a:gdLst>
                  <a:gd name="T0" fmla="*/ 8 w 13"/>
                  <a:gd name="T1" fmla="*/ 28 h 29"/>
                  <a:gd name="T2" fmla="*/ 6 w 13"/>
                  <a:gd name="T3" fmla="*/ 3 h 29"/>
                  <a:gd name="T4" fmla="*/ 4 w 13"/>
                  <a:gd name="T5" fmla="*/ 4 h 29"/>
                  <a:gd name="T6" fmla="*/ 1 w 13"/>
                  <a:gd name="T7" fmla="*/ 28 h 29"/>
                  <a:gd name="T8" fmla="*/ 1 w 13"/>
                  <a:gd name="T9" fmla="*/ 29 h 29"/>
                  <a:gd name="T10" fmla="*/ 7 w 13"/>
                  <a:gd name="T11" fmla="*/ 28 h 29"/>
                  <a:gd name="T12" fmla="*/ 8 w 13"/>
                  <a:gd name="T13" fmla="*/ 28 h 29"/>
                </a:gdLst>
                <a:ahLst/>
                <a:cxnLst>
                  <a:cxn ang="0">
                    <a:pos x="T0" y="T1"/>
                  </a:cxn>
                  <a:cxn ang="0">
                    <a:pos x="T2" y="T3"/>
                  </a:cxn>
                  <a:cxn ang="0">
                    <a:pos x="T4" y="T5"/>
                  </a:cxn>
                  <a:cxn ang="0">
                    <a:pos x="T6" y="T7"/>
                  </a:cxn>
                  <a:cxn ang="0">
                    <a:pos x="T8" y="T9"/>
                  </a:cxn>
                  <a:cxn ang="0">
                    <a:pos x="T10" y="T11"/>
                  </a:cxn>
                  <a:cxn ang="0">
                    <a:pos x="T12" y="T13"/>
                  </a:cxn>
                </a:cxnLst>
                <a:rect l="0" t="0" r="r" b="b"/>
                <a:pathLst>
                  <a:path w="13" h="29">
                    <a:moveTo>
                      <a:pt x="8" y="28"/>
                    </a:moveTo>
                    <a:cubicBezTo>
                      <a:pt x="8" y="28"/>
                      <a:pt x="13" y="13"/>
                      <a:pt x="6" y="3"/>
                    </a:cubicBezTo>
                    <a:cubicBezTo>
                      <a:pt x="6" y="3"/>
                      <a:pt x="5" y="0"/>
                      <a:pt x="4" y="4"/>
                    </a:cubicBezTo>
                    <a:cubicBezTo>
                      <a:pt x="4" y="4"/>
                      <a:pt x="7" y="9"/>
                      <a:pt x="1" y="28"/>
                    </a:cubicBezTo>
                    <a:cubicBezTo>
                      <a:pt x="1" y="28"/>
                      <a:pt x="0" y="29"/>
                      <a:pt x="1" y="29"/>
                    </a:cubicBezTo>
                    <a:cubicBezTo>
                      <a:pt x="7" y="28"/>
                      <a:pt x="7" y="28"/>
                      <a:pt x="7" y="28"/>
                    </a:cubicBezTo>
                    <a:cubicBezTo>
                      <a:pt x="7" y="28"/>
                      <a:pt x="7" y="28"/>
                      <a:pt x="8" y="28"/>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78" name="Freeform 637">
                <a:extLst>
                  <a:ext uri="{FF2B5EF4-FFF2-40B4-BE49-F238E27FC236}">
                    <a16:creationId xmlns:a16="http://schemas.microsoft.com/office/drawing/2014/main" id="{4F8F5C49-AB4E-4C21-BB64-345A68264C8C}"/>
                  </a:ext>
                </a:extLst>
              </p:cNvPr>
              <p:cNvSpPr>
                <a:spLocks/>
              </p:cNvSpPr>
              <p:nvPr/>
            </p:nvSpPr>
            <p:spPr bwMode="auto">
              <a:xfrm>
                <a:off x="3381376" y="5364163"/>
                <a:ext cx="52388" cy="115888"/>
              </a:xfrm>
              <a:custGeom>
                <a:avLst/>
                <a:gdLst>
                  <a:gd name="T0" fmla="*/ 8 w 13"/>
                  <a:gd name="T1" fmla="*/ 28 h 29"/>
                  <a:gd name="T2" fmla="*/ 6 w 13"/>
                  <a:gd name="T3" fmla="*/ 3 h 29"/>
                  <a:gd name="T4" fmla="*/ 4 w 13"/>
                  <a:gd name="T5" fmla="*/ 4 h 29"/>
                  <a:gd name="T6" fmla="*/ 1 w 13"/>
                  <a:gd name="T7" fmla="*/ 28 h 29"/>
                  <a:gd name="T8" fmla="*/ 1 w 13"/>
                  <a:gd name="T9" fmla="*/ 29 h 29"/>
                  <a:gd name="T10" fmla="*/ 7 w 13"/>
                  <a:gd name="T11" fmla="*/ 28 h 29"/>
                  <a:gd name="T12" fmla="*/ 8 w 13"/>
                  <a:gd name="T13" fmla="*/ 28 h 29"/>
                </a:gdLst>
                <a:ahLst/>
                <a:cxnLst>
                  <a:cxn ang="0">
                    <a:pos x="T0" y="T1"/>
                  </a:cxn>
                  <a:cxn ang="0">
                    <a:pos x="T2" y="T3"/>
                  </a:cxn>
                  <a:cxn ang="0">
                    <a:pos x="T4" y="T5"/>
                  </a:cxn>
                  <a:cxn ang="0">
                    <a:pos x="T6" y="T7"/>
                  </a:cxn>
                  <a:cxn ang="0">
                    <a:pos x="T8" y="T9"/>
                  </a:cxn>
                  <a:cxn ang="0">
                    <a:pos x="T10" y="T11"/>
                  </a:cxn>
                  <a:cxn ang="0">
                    <a:pos x="T12" y="T13"/>
                  </a:cxn>
                </a:cxnLst>
                <a:rect l="0" t="0" r="r" b="b"/>
                <a:pathLst>
                  <a:path w="13" h="29">
                    <a:moveTo>
                      <a:pt x="8" y="28"/>
                    </a:moveTo>
                    <a:cubicBezTo>
                      <a:pt x="8" y="28"/>
                      <a:pt x="13" y="13"/>
                      <a:pt x="6" y="3"/>
                    </a:cubicBezTo>
                    <a:cubicBezTo>
                      <a:pt x="6" y="3"/>
                      <a:pt x="5" y="0"/>
                      <a:pt x="4" y="4"/>
                    </a:cubicBezTo>
                    <a:cubicBezTo>
                      <a:pt x="4" y="4"/>
                      <a:pt x="7" y="9"/>
                      <a:pt x="1" y="28"/>
                    </a:cubicBezTo>
                    <a:cubicBezTo>
                      <a:pt x="1" y="28"/>
                      <a:pt x="0" y="29"/>
                      <a:pt x="1" y="29"/>
                    </a:cubicBezTo>
                    <a:cubicBezTo>
                      <a:pt x="7" y="28"/>
                      <a:pt x="7" y="28"/>
                      <a:pt x="7" y="28"/>
                    </a:cubicBezTo>
                    <a:cubicBezTo>
                      <a:pt x="7" y="28"/>
                      <a:pt x="7" y="28"/>
                      <a:pt x="8" y="28"/>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79" name="Freeform 638">
                <a:extLst>
                  <a:ext uri="{FF2B5EF4-FFF2-40B4-BE49-F238E27FC236}">
                    <a16:creationId xmlns:a16="http://schemas.microsoft.com/office/drawing/2014/main" id="{A12B9B34-582E-46FD-8CF3-0CEFD47B1F5C}"/>
                  </a:ext>
                </a:extLst>
              </p:cNvPr>
              <p:cNvSpPr>
                <a:spLocks/>
              </p:cNvSpPr>
              <p:nvPr/>
            </p:nvSpPr>
            <p:spPr bwMode="auto">
              <a:xfrm>
                <a:off x="3074988" y="5218113"/>
                <a:ext cx="330200" cy="261938"/>
              </a:xfrm>
              <a:custGeom>
                <a:avLst/>
                <a:gdLst>
                  <a:gd name="T0" fmla="*/ 76 w 83"/>
                  <a:gd name="T1" fmla="*/ 27 h 66"/>
                  <a:gd name="T2" fmla="*/ 83 w 83"/>
                  <a:gd name="T3" fmla="*/ 39 h 66"/>
                  <a:gd name="T4" fmla="*/ 81 w 83"/>
                  <a:gd name="T5" fmla="*/ 55 h 66"/>
                  <a:gd name="T6" fmla="*/ 79 w 83"/>
                  <a:gd name="T7" fmla="*/ 61 h 66"/>
                  <a:gd name="T8" fmla="*/ 33 w 83"/>
                  <a:gd name="T9" fmla="*/ 65 h 66"/>
                  <a:gd name="T10" fmla="*/ 24 w 83"/>
                  <a:gd name="T11" fmla="*/ 44 h 66"/>
                  <a:gd name="T12" fmla="*/ 19 w 83"/>
                  <a:gd name="T13" fmla="*/ 60 h 66"/>
                  <a:gd name="T14" fmla="*/ 7 w 83"/>
                  <a:gd name="T15" fmla="*/ 54 h 66"/>
                  <a:gd name="T16" fmla="*/ 1 w 83"/>
                  <a:gd name="T17" fmla="*/ 36 h 66"/>
                  <a:gd name="T18" fmla="*/ 3 w 83"/>
                  <a:gd name="T19" fmla="*/ 21 h 66"/>
                  <a:gd name="T20" fmla="*/ 11 w 83"/>
                  <a:gd name="T21" fmla="*/ 5 h 66"/>
                  <a:gd name="T22" fmla="*/ 17 w 83"/>
                  <a:gd name="T23" fmla="*/ 4 h 66"/>
                  <a:gd name="T24" fmla="*/ 52 w 83"/>
                  <a:gd name="T25" fmla="*/ 3 h 66"/>
                  <a:gd name="T26" fmla="*/ 62 w 83"/>
                  <a:gd name="T27" fmla="*/ 8 h 66"/>
                  <a:gd name="T28" fmla="*/ 76 w 83"/>
                  <a:gd name="T29" fmla="*/ 2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3" h="66">
                    <a:moveTo>
                      <a:pt x="76" y="27"/>
                    </a:moveTo>
                    <a:cubicBezTo>
                      <a:pt x="76" y="27"/>
                      <a:pt x="81" y="29"/>
                      <a:pt x="83" y="39"/>
                    </a:cubicBezTo>
                    <a:cubicBezTo>
                      <a:pt x="83" y="39"/>
                      <a:pt x="83" y="45"/>
                      <a:pt x="81" y="55"/>
                    </a:cubicBezTo>
                    <a:cubicBezTo>
                      <a:pt x="81" y="57"/>
                      <a:pt x="79" y="61"/>
                      <a:pt x="79" y="61"/>
                    </a:cubicBezTo>
                    <a:cubicBezTo>
                      <a:pt x="79" y="61"/>
                      <a:pt x="52" y="66"/>
                      <a:pt x="33" y="65"/>
                    </a:cubicBezTo>
                    <a:cubicBezTo>
                      <a:pt x="33" y="65"/>
                      <a:pt x="30" y="46"/>
                      <a:pt x="24" y="44"/>
                    </a:cubicBezTo>
                    <a:cubicBezTo>
                      <a:pt x="18" y="42"/>
                      <a:pt x="19" y="56"/>
                      <a:pt x="19" y="60"/>
                    </a:cubicBezTo>
                    <a:cubicBezTo>
                      <a:pt x="7" y="54"/>
                      <a:pt x="7" y="54"/>
                      <a:pt x="7" y="54"/>
                    </a:cubicBezTo>
                    <a:cubicBezTo>
                      <a:pt x="7" y="54"/>
                      <a:pt x="3" y="37"/>
                      <a:pt x="1" y="36"/>
                    </a:cubicBezTo>
                    <a:cubicBezTo>
                      <a:pt x="1" y="36"/>
                      <a:pt x="0" y="25"/>
                      <a:pt x="3" y="21"/>
                    </a:cubicBezTo>
                    <a:cubicBezTo>
                      <a:pt x="3" y="21"/>
                      <a:pt x="7" y="6"/>
                      <a:pt x="11" y="5"/>
                    </a:cubicBezTo>
                    <a:cubicBezTo>
                      <a:pt x="15" y="3"/>
                      <a:pt x="17" y="4"/>
                      <a:pt x="17" y="4"/>
                    </a:cubicBezTo>
                    <a:cubicBezTo>
                      <a:pt x="17" y="4"/>
                      <a:pt x="27" y="0"/>
                      <a:pt x="52" y="3"/>
                    </a:cubicBezTo>
                    <a:cubicBezTo>
                      <a:pt x="52" y="3"/>
                      <a:pt x="58" y="3"/>
                      <a:pt x="62" y="8"/>
                    </a:cubicBezTo>
                    <a:cubicBezTo>
                      <a:pt x="62" y="8"/>
                      <a:pt x="74" y="21"/>
                      <a:pt x="76" y="2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80" name="Freeform 639">
                <a:extLst>
                  <a:ext uri="{FF2B5EF4-FFF2-40B4-BE49-F238E27FC236}">
                    <a16:creationId xmlns:a16="http://schemas.microsoft.com/office/drawing/2014/main" id="{DEC55FDB-AD7D-4FBB-BA23-9FE632C27816}"/>
                  </a:ext>
                </a:extLst>
              </p:cNvPr>
              <p:cNvSpPr>
                <a:spLocks/>
              </p:cNvSpPr>
              <p:nvPr/>
            </p:nvSpPr>
            <p:spPr bwMode="auto">
              <a:xfrm>
                <a:off x="3074988" y="5218113"/>
                <a:ext cx="330200" cy="261938"/>
              </a:xfrm>
              <a:custGeom>
                <a:avLst/>
                <a:gdLst>
                  <a:gd name="T0" fmla="*/ 76 w 83"/>
                  <a:gd name="T1" fmla="*/ 27 h 66"/>
                  <a:gd name="T2" fmla="*/ 83 w 83"/>
                  <a:gd name="T3" fmla="*/ 39 h 66"/>
                  <a:gd name="T4" fmla="*/ 81 w 83"/>
                  <a:gd name="T5" fmla="*/ 55 h 66"/>
                  <a:gd name="T6" fmla="*/ 79 w 83"/>
                  <a:gd name="T7" fmla="*/ 61 h 66"/>
                  <a:gd name="T8" fmla="*/ 33 w 83"/>
                  <a:gd name="T9" fmla="*/ 65 h 66"/>
                  <a:gd name="T10" fmla="*/ 24 w 83"/>
                  <a:gd name="T11" fmla="*/ 44 h 66"/>
                  <a:gd name="T12" fmla="*/ 19 w 83"/>
                  <a:gd name="T13" fmla="*/ 60 h 66"/>
                  <a:gd name="T14" fmla="*/ 7 w 83"/>
                  <a:gd name="T15" fmla="*/ 54 h 66"/>
                  <a:gd name="T16" fmla="*/ 1 w 83"/>
                  <a:gd name="T17" fmla="*/ 36 h 66"/>
                  <a:gd name="T18" fmla="*/ 3 w 83"/>
                  <a:gd name="T19" fmla="*/ 21 h 66"/>
                  <a:gd name="T20" fmla="*/ 11 w 83"/>
                  <a:gd name="T21" fmla="*/ 5 h 66"/>
                  <a:gd name="T22" fmla="*/ 17 w 83"/>
                  <a:gd name="T23" fmla="*/ 4 h 66"/>
                  <a:gd name="T24" fmla="*/ 52 w 83"/>
                  <a:gd name="T25" fmla="*/ 3 h 66"/>
                  <a:gd name="T26" fmla="*/ 62 w 83"/>
                  <a:gd name="T27" fmla="*/ 8 h 66"/>
                  <a:gd name="T28" fmla="*/ 76 w 83"/>
                  <a:gd name="T29" fmla="*/ 2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3" h="66">
                    <a:moveTo>
                      <a:pt x="76" y="27"/>
                    </a:moveTo>
                    <a:cubicBezTo>
                      <a:pt x="76" y="27"/>
                      <a:pt x="81" y="29"/>
                      <a:pt x="83" y="39"/>
                    </a:cubicBezTo>
                    <a:cubicBezTo>
                      <a:pt x="83" y="39"/>
                      <a:pt x="83" y="45"/>
                      <a:pt x="81" y="55"/>
                    </a:cubicBezTo>
                    <a:cubicBezTo>
                      <a:pt x="81" y="57"/>
                      <a:pt x="79" y="61"/>
                      <a:pt x="79" y="61"/>
                    </a:cubicBezTo>
                    <a:cubicBezTo>
                      <a:pt x="79" y="61"/>
                      <a:pt x="52" y="66"/>
                      <a:pt x="33" y="65"/>
                    </a:cubicBezTo>
                    <a:cubicBezTo>
                      <a:pt x="33" y="65"/>
                      <a:pt x="30" y="46"/>
                      <a:pt x="24" y="44"/>
                    </a:cubicBezTo>
                    <a:cubicBezTo>
                      <a:pt x="18" y="42"/>
                      <a:pt x="19" y="56"/>
                      <a:pt x="19" y="60"/>
                    </a:cubicBezTo>
                    <a:cubicBezTo>
                      <a:pt x="7" y="54"/>
                      <a:pt x="7" y="54"/>
                      <a:pt x="7" y="54"/>
                    </a:cubicBezTo>
                    <a:cubicBezTo>
                      <a:pt x="7" y="54"/>
                      <a:pt x="3" y="37"/>
                      <a:pt x="1" y="36"/>
                    </a:cubicBezTo>
                    <a:cubicBezTo>
                      <a:pt x="1" y="36"/>
                      <a:pt x="0" y="25"/>
                      <a:pt x="3" y="21"/>
                    </a:cubicBezTo>
                    <a:cubicBezTo>
                      <a:pt x="3" y="21"/>
                      <a:pt x="7" y="6"/>
                      <a:pt x="11" y="5"/>
                    </a:cubicBezTo>
                    <a:cubicBezTo>
                      <a:pt x="15" y="3"/>
                      <a:pt x="17" y="4"/>
                      <a:pt x="17" y="4"/>
                    </a:cubicBezTo>
                    <a:cubicBezTo>
                      <a:pt x="17" y="4"/>
                      <a:pt x="27" y="0"/>
                      <a:pt x="52" y="3"/>
                    </a:cubicBezTo>
                    <a:cubicBezTo>
                      <a:pt x="52" y="3"/>
                      <a:pt x="58" y="3"/>
                      <a:pt x="62" y="8"/>
                    </a:cubicBezTo>
                    <a:cubicBezTo>
                      <a:pt x="62" y="8"/>
                      <a:pt x="74" y="21"/>
                      <a:pt x="76" y="2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81" name="Freeform 640">
                <a:extLst>
                  <a:ext uri="{FF2B5EF4-FFF2-40B4-BE49-F238E27FC236}">
                    <a16:creationId xmlns:a16="http://schemas.microsoft.com/office/drawing/2014/main" id="{84D18D38-0959-4664-A762-771FAF00FEBB}"/>
                  </a:ext>
                </a:extLst>
              </p:cNvPr>
              <p:cNvSpPr>
                <a:spLocks/>
              </p:cNvSpPr>
              <p:nvPr/>
            </p:nvSpPr>
            <p:spPr bwMode="auto">
              <a:xfrm>
                <a:off x="3162301" y="5237163"/>
                <a:ext cx="215900" cy="107950"/>
              </a:xfrm>
              <a:custGeom>
                <a:avLst/>
                <a:gdLst>
                  <a:gd name="T0" fmla="*/ 37 w 54"/>
                  <a:gd name="T1" fmla="*/ 1 h 27"/>
                  <a:gd name="T2" fmla="*/ 52 w 54"/>
                  <a:gd name="T3" fmla="*/ 23 h 27"/>
                  <a:gd name="T4" fmla="*/ 4 w 54"/>
                  <a:gd name="T5" fmla="*/ 23 h 27"/>
                  <a:gd name="T6" fmla="*/ 0 w 54"/>
                  <a:gd name="T7" fmla="*/ 2 h 27"/>
                  <a:gd name="T8" fmla="*/ 37 w 54"/>
                  <a:gd name="T9" fmla="*/ 1 h 27"/>
                </a:gdLst>
                <a:ahLst/>
                <a:cxnLst>
                  <a:cxn ang="0">
                    <a:pos x="T0" y="T1"/>
                  </a:cxn>
                  <a:cxn ang="0">
                    <a:pos x="T2" y="T3"/>
                  </a:cxn>
                  <a:cxn ang="0">
                    <a:pos x="T4" y="T5"/>
                  </a:cxn>
                  <a:cxn ang="0">
                    <a:pos x="T6" y="T7"/>
                  </a:cxn>
                  <a:cxn ang="0">
                    <a:pos x="T8" y="T9"/>
                  </a:cxn>
                </a:cxnLst>
                <a:rect l="0" t="0" r="r" b="b"/>
                <a:pathLst>
                  <a:path w="54" h="27">
                    <a:moveTo>
                      <a:pt x="37" y="1"/>
                    </a:moveTo>
                    <a:cubicBezTo>
                      <a:pt x="37" y="1"/>
                      <a:pt x="54" y="21"/>
                      <a:pt x="52" y="23"/>
                    </a:cubicBezTo>
                    <a:cubicBezTo>
                      <a:pt x="50" y="25"/>
                      <a:pt x="20" y="27"/>
                      <a:pt x="4" y="23"/>
                    </a:cubicBezTo>
                    <a:cubicBezTo>
                      <a:pt x="0" y="2"/>
                      <a:pt x="0" y="2"/>
                      <a:pt x="0" y="2"/>
                    </a:cubicBezTo>
                    <a:cubicBezTo>
                      <a:pt x="0" y="2"/>
                      <a:pt x="26" y="0"/>
                      <a:pt x="37" y="1"/>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82" name="Freeform 641">
                <a:extLst>
                  <a:ext uri="{FF2B5EF4-FFF2-40B4-BE49-F238E27FC236}">
                    <a16:creationId xmlns:a16="http://schemas.microsoft.com/office/drawing/2014/main" id="{FAA8DA1C-181F-4FA2-B0C1-D5147E675EF1}"/>
                  </a:ext>
                </a:extLst>
              </p:cNvPr>
              <p:cNvSpPr>
                <a:spLocks/>
              </p:cNvSpPr>
              <p:nvPr/>
            </p:nvSpPr>
            <p:spPr bwMode="auto">
              <a:xfrm>
                <a:off x="3162301" y="5237163"/>
                <a:ext cx="215900" cy="107950"/>
              </a:xfrm>
              <a:custGeom>
                <a:avLst/>
                <a:gdLst>
                  <a:gd name="T0" fmla="*/ 37 w 54"/>
                  <a:gd name="T1" fmla="*/ 1 h 27"/>
                  <a:gd name="T2" fmla="*/ 52 w 54"/>
                  <a:gd name="T3" fmla="*/ 23 h 27"/>
                  <a:gd name="T4" fmla="*/ 4 w 54"/>
                  <a:gd name="T5" fmla="*/ 23 h 27"/>
                  <a:gd name="T6" fmla="*/ 0 w 54"/>
                  <a:gd name="T7" fmla="*/ 2 h 27"/>
                  <a:gd name="T8" fmla="*/ 37 w 54"/>
                  <a:gd name="T9" fmla="*/ 1 h 27"/>
                </a:gdLst>
                <a:ahLst/>
                <a:cxnLst>
                  <a:cxn ang="0">
                    <a:pos x="T0" y="T1"/>
                  </a:cxn>
                  <a:cxn ang="0">
                    <a:pos x="T2" y="T3"/>
                  </a:cxn>
                  <a:cxn ang="0">
                    <a:pos x="T4" y="T5"/>
                  </a:cxn>
                  <a:cxn ang="0">
                    <a:pos x="T6" y="T7"/>
                  </a:cxn>
                  <a:cxn ang="0">
                    <a:pos x="T8" y="T9"/>
                  </a:cxn>
                </a:cxnLst>
                <a:rect l="0" t="0" r="r" b="b"/>
                <a:pathLst>
                  <a:path w="54" h="27">
                    <a:moveTo>
                      <a:pt x="37" y="1"/>
                    </a:moveTo>
                    <a:cubicBezTo>
                      <a:pt x="37" y="1"/>
                      <a:pt x="54" y="21"/>
                      <a:pt x="52" y="23"/>
                    </a:cubicBezTo>
                    <a:cubicBezTo>
                      <a:pt x="50" y="25"/>
                      <a:pt x="20" y="27"/>
                      <a:pt x="4" y="23"/>
                    </a:cubicBezTo>
                    <a:cubicBezTo>
                      <a:pt x="0" y="2"/>
                      <a:pt x="0" y="2"/>
                      <a:pt x="0" y="2"/>
                    </a:cubicBezTo>
                    <a:cubicBezTo>
                      <a:pt x="0" y="2"/>
                      <a:pt x="26" y="0"/>
                      <a:pt x="37" y="1"/>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83" name="Freeform 642">
                <a:extLst>
                  <a:ext uri="{FF2B5EF4-FFF2-40B4-BE49-F238E27FC236}">
                    <a16:creationId xmlns:a16="http://schemas.microsoft.com/office/drawing/2014/main" id="{83843C2A-17AA-4D8A-A6F6-999E6BCD3F5B}"/>
                  </a:ext>
                </a:extLst>
              </p:cNvPr>
              <p:cNvSpPr>
                <a:spLocks/>
              </p:cNvSpPr>
              <p:nvPr/>
            </p:nvSpPr>
            <p:spPr bwMode="auto">
              <a:xfrm>
                <a:off x="3162301" y="5237163"/>
                <a:ext cx="215900" cy="107950"/>
              </a:xfrm>
              <a:custGeom>
                <a:avLst/>
                <a:gdLst>
                  <a:gd name="T0" fmla="*/ 37 w 54"/>
                  <a:gd name="T1" fmla="*/ 1 h 27"/>
                  <a:gd name="T2" fmla="*/ 52 w 54"/>
                  <a:gd name="T3" fmla="*/ 23 h 27"/>
                  <a:gd name="T4" fmla="*/ 4 w 54"/>
                  <a:gd name="T5" fmla="*/ 23 h 27"/>
                  <a:gd name="T6" fmla="*/ 0 w 54"/>
                  <a:gd name="T7" fmla="*/ 2 h 27"/>
                  <a:gd name="T8" fmla="*/ 37 w 54"/>
                  <a:gd name="T9" fmla="*/ 1 h 27"/>
                </a:gdLst>
                <a:ahLst/>
                <a:cxnLst>
                  <a:cxn ang="0">
                    <a:pos x="T0" y="T1"/>
                  </a:cxn>
                  <a:cxn ang="0">
                    <a:pos x="T2" y="T3"/>
                  </a:cxn>
                  <a:cxn ang="0">
                    <a:pos x="T4" y="T5"/>
                  </a:cxn>
                  <a:cxn ang="0">
                    <a:pos x="T6" y="T7"/>
                  </a:cxn>
                  <a:cxn ang="0">
                    <a:pos x="T8" y="T9"/>
                  </a:cxn>
                </a:cxnLst>
                <a:rect l="0" t="0" r="r" b="b"/>
                <a:pathLst>
                  <a:path w="54" h="27">
                    <a:moveTo>
                      <a:pt x="37" y="1"/>
                    </a:moveTo>
                    <a:cubicBezTo>
                      <a:pt x="37" y="1"/>
                      <a:pt x="54" y="21"/>
                      <a:pt x="52" y="23"/>
                    </a:cubicBezTo>
                    <a:cubicBezTo>
                      <a:pt x="50" y="25"/>
                      <a:pt x="20" y="27"/>
                      <a:pt x="4" y="23"/>
                    </a:cubicBezTo>
                    <a:cubicBezTo>
                      <a:pt x="0" y="2"/>
                      <a:pt x="0" y="2"/>
                      <a:pt x="0" y="2"/>
                    </a:cubicBezTo>
                    <a:cubicBezTo>
                      <a:pt x="0" y="2"/>
                      <a:pt x="26" y="0"/>
                      <a:pt x="37" y="1"/>
                    </a:cubicBez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84" name="Freeform 643">
                <a:extLst>
                  <a:ext uri="{FF2B5EF4-FFF2-40B4-BE49-F238E27FC236}">
                    <a16:creationId xmlns:a16="http://schemas.microsoft.com/office/drawing/2014/main" id="{3449FC27-FD7C-4974-A097-A5E0526B156A}"/>
                  </a:ext>
                </a:extLst>
              </p:cNvPr>
              <p:cNvSpPr>
                <a:spLocks/>
              </p:cNvSpPr>
              <p:nvPr/>
            </p:nvSpPr>
            <p:spPr bwMode="auto">
              <a:xfrm>
                <a:off x="3098801" y="5241925"/>
                <a:ext cx="63500" cy="79375"/>
              </a:xfrm>
              <a:custGeom>
                <a:avLst/>
                <a:gdLst>
                  <a:gd name="T0" fmla="*/ 16 w 16"/>
                  <a:gd name="T1" fmla="*/ 20 h 20"/>
                  <a:gd name="T2" fmla="*/ 13 w 16"/>
                  <a:gd name="T3" fmla="*/ 5 h 20"/>
                  <a:gd name="T4" fmla="*/ 8 w 16"/>
                  <a:gd name="T5" fmla="*/ 0 h 20"/>
                  <a:gd name="T6" fmla="*/ 0 w 16"/>
                  <a:gd name="T7" fmla="*/ 13 h 20"/>
                  <a:gd name="T8" fmla="*/ 16 w 16"/>
                  <a:gd name="T9" fmla="*/ 20 h 20"/>
                </a:gdLst>
                <a:ahLst/>
                <a:cxnLst>
                  <a:cxn ang="0">
                    <a:pos x="T0" y="T1"/>
                  </a:cxn>
                  <a:cxn ang="0">
                    <a:pos x="T2" y="T3"/>
                  </a:cxn>
                  <a:cxn ang="0">
                    <a:pos x="T4" y="T5"/>
                  </a:cxn>
                  <a:cxn ang="0">
                    <a:pos x="T6" y="T7"/>
                  </a:cxn>
                  <a:cxn ang="0">
                    <a:pos x="T8" y="T9"/>
                  </a:cxn>
                </a:cxnLst>
                <a:rect l="0" t="0" r="r" b="b"/>
                <a:pathLst>
                  <a:path w="16" h="20">
                    <a:moveTo>
                      <a:pt x="16" y="20"/>
                    </a:moveTo>
                    <a:cubicBezTo>
                      <a:pt x="13" y="5"/>
                      <a:pt x="13" y="5"/>
                      <a:pt x="13" y="5"/>
                    </a:cubicBezTo>
                    <a:cubicBezTo>
                      <a:pt x="13" y="5"/>
                      <a:pt x="13" y="0"/>
                      <a:pt x="8" y="0"/>
                    </a:cubicBezTo>
                    <a:cubicBezTo>
                      <a:pt x="8" y="0"/>
                      <a:pt x="5" y="0"/>
                      <a:pt x="0" y="13"/>
                    </a:cubicBezTo>
                    <a:cubicBezTo>
                      <a:pt x="16" y="20"/>
                      <a:pt x="16" y="20"/>
                      <a:pt x="16" y="20"/>
                    </a:cubicBez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85" name="Freeform 644">
                <a:extLst>
                  <a:ext uri="{FF2B5EF4-FFF2-40B4-BE49-F238E27FC236}">
                    <a16:creationId xmlns:a16="http://schemas.microsoft.com/office/drawing/2014/main" id="{2B8C1E78-C602-4541-A071-F42360181901}"/>
                  </a:ext>
                </a:extLst>
              </p:cNvPr>
              <p:cNvSpPr>
                <a:spLocks/>
              </p:cNvSpPr>
              <p:nvPr/>
            </p:nvSpPr>
            <p:spPr bwMode="auto">
              <a:xfrm>
                <a:off x="3098801" y="5241925"/>
                <a:ext cx="63500" cy="79375"/>
              </a:xfrm>
              <a:custGeom>
                <a:avLst/>
                <a:gdLst>
                  <a:gd name="T0" fmla="*/ 16 w 16"/>
                  <a:gd name="T1" fmla="*/ 20 h 20"/>
                  <a:gd name="T2" fmla="*/ 13 w 16"/>
                  <a:gd name="T3" fmla="*/ 5 h 20"/>
                  <a:gd name="T4" fmla="*/ 8 w 16"/>
                  <a:gd name="T5" fmla="*/ 0 h 20"/>
                  <a:gd name="T6" fmla="*/ 0 w 16"/>
                  <a:gd name="T7" fmla="*/ 13 h 20"/>
                  <a:gd name="T8" fmla="*/ 16 w 16"/>
                  <a:gd name="T9" fmla="*/ 20 h 20"/>
                </a:gdLst>
                <a:ahLst/>
                <a:cxnLst>
                  <a:cxn ang="0">
                    <a:pos x="T0" y="T1"/>
                  </a:cxn>
                  <a:cxn ang="0">
                    <a:pos x="T2" y="T3"/>
                  </a:cxn>
                  <a:cxn ang="0">
                    <a:pos x="T4" y="T5"/>
                  </a:cxn>
                  <a:cxn ang="0">
                    <a:pos x="T6" y="T7"/>
                  </a:cxn>
                  <a:cxn ang="0">
                    <a:pos x="T8" y="T9"/>
                  </a:cxn>
                </a:cxnLst>
                <a:rect l="0" t="0" r="r" b="b"/>
                <a:pathLst>
                  <a:path w="16" h="20">
                    <a:moveTo>
                      <a:pt x="16" y="20"/>
                    </a:moveTo>
                    <a:cubicBezTo>
                      <a:pt x="13" y="5"/>
                      <a:pt x="13" y="5"/>
                      <a:pt x="13" y="5"/>
                    </a:cubicBezTo>
                    <a:cubicBezTo>
                      <a:pt x="13" y="5"/>
                      <a:pt x="13" y="0"/>
                      <a:pt x="8" y="0"/>
                    </a:cubicBezTo>
                    <a:cubicBezTo>
                      <a:pt x="8" y="0"/>
                      <a:pt x="5" y="0"/>
                      <a:pt x="0" y="13"/>
                    </a:cubicBezTo>
                    <a:cubicBezTo>
                      <a:pt x="16" y="20"/>
                      <a:pt x="16" y="20"/>
                      <a:pt x="16" y="20"/>
                    </a:cubicBez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86" name="Freeform 645">
                <a:extLst>
                  <a:ext uri="{FF2B5EF4-FFF2-40B4-BE49-F238E27FC236}">
                    <a16:creationId xmlns:a16="http://schemas.microsoft.com/office/drawing/2014/main" id="{D5847674-6FA3-42E8-A24D-057997BA6279}"/>
                  </a:ext>
                </a:extLst>
              </p:cNvPr>
              <p:cNvSpPr>
                <a:spLocks/>
              </p:cNvSpPr>
              <p:nvPr/>
            </p:nvSpPr>
            <p:spPr bwMode="auto">
              <a:xfrm>
                <a:off x="3146426" y="5321300"/>
                <a:ext cx="7938" cy="138113"/>
              </a:xfrm>
              <a:custGeom>
                <a:avLst/>
                <a:gdLst>
                  <a:gd name="T0" fmla="*/ 1 w 2"/>
                  <a:gd name="T1" fmla="*/ 35 h 35"/>
                  <a:gd name="T2" fmla="*/ 0 w 2"/>
                  <a:gd name="T3" fmla="*/ 10 h 35"/>
                  <a:gd name="T4" fmla="*/ 2 w 2"/>
                  <a:gd name="T5" fmla="*/ 0 h 35"/>
                </a:gdLst>
                <a:ahLst/>
                <a:cxnLst>
                  <a:cxn ang="0">
                    <a:pos x="T0" y="T1"/>
                  </a:cxn>
                  <a:cxn ang="0">
                    <a:pos x="T2" y="T3"/>
                  </a:cxn>
                  <a:cxn ang="0">
                    <a:pos x="T4" y="T5"/>
                  </a:cxn>
                </a:cxnLst>
                <a:rect l="0" t="0" r="r" b="b"/>
                <a:pathLst>
                  <a:path w="2" h="35">
                    <a:moveTo>
                      <a:pt x="1" y="35"/>
                    </a:moveTo>
                    <a:cubicBezTo>
                      <a:pt x="0" y="10"/>
                      <a:pt x="0" y="10"/>
                      <a:pt x="0" y="10"/>
                    </a:cubicBezTo>
                    <a:cubicBezTo>
                      <a:pt x="0" y="10"/>
                      <a:pt x="0" y="4"/>
                      <a:pt x="2" y="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87" name="Freeform 646">
                <a:extLst>
                  <a:ext uri="{FF2B5EF4-FFF2-40B4-BE49-F238E27FC236}">
                    <a16:creationId xmlns:a16="http://schemas.microsoft.com/office/drawing/2014/main" id="{B93CF838-8B10-42F2-BC79-9B240BE0DB02}"/>
                  </a:ext>
                </a:extLst>
              </p:cNvPr>
              <p:cNvSpPr>
                <a:spLocks/>
              </p:cNvSpPr>
              <p:nvPr/>
            </p:nvSpPr>
            <p:spPr bwMode="auto">
              <a:xfrm>
                <a:off x="3146426" y="5321300"/>
                <a:ext cx="7938" cy="138113"/>
              </a:xfrm>
              <a:custGeom>
                <a:avLst/>
                <a:gdLst>
                  <a:gd name="T0" fmla="*/ 1 w 2"/>
                  <a:gd name="T1" fmla="*/ 35 h 35"/>
                  <a:gd name="T2" fmla="*/ 0 w 2"/>
                  <a:gd name="T3" fmla="*/ 10 h 35"/>
                  <a:gd name="T4" fmla="*/ 2 w 2"/>
                  <a:gd name="T5" fmla="*/ 0 h 35"/>
                </a:gdLst>
                <a:ahLst/>
                <a:cxnLst>
                  <a:cxn ang="0">
                    <a:pos x="T0" y="T1"/>
                  </a:cxn>
                  <a:cxn ang="0">
                    <a:pos x="T2" y="T3"/>
                  </a:cxn>
                  <a:cxn ang="0">
                    <a:pos x="T4" y="T5"/>
                  </a:cxn>
                </a:cxnLst>
                <a:rect l="0" t="0" r="r" b="b"/>
                <a:pathLst>
                  <a:path w="2" h="35">
                    <a:moveTo>
                      <a:pt x="1" y="35"/>
                    </a:moveTo>
                    <a:cubicBezTo>
                      <a:pt x="0" y="10"/>
                      <a:pt x="0" y="10"/>
                      <a:pt x="0" y="10"/>
                    </a:cubicBezTo>
                    <a:cubicBezTo>
                      <a:pt x="0" y="10"/>
                      <a:pt x="0" y="4"/>
                      <a:pt x="2" y="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88" name="Freeform 647">
                <a:extLst>
                  <a:ext uri="{FF2B5EF4-FFF2-40B4-BE49-F238E27FC236}">
                    <a16:creationId xmlns:a16="http://schemas.microsoft.com/office/drawing/2014/main" id="{CA0E7454-902D-4976-B7BD-4F888E77907D}"/>
                  </a:ext>
                </a:extLst>
              </p:cNvPr>
              <p:cNvSpPr>
                <a:spLocks/>
              </p:cNvSpPr>
              <p:nvPr/>
            </p:nvSpPr>
            <p:spPr bwMode="auto">
              <a:xfrm>
                <a:off x="3074988" y="5292725"/>
                <a:ext cx="31750" cy="127000"/>
              </a:xfrm>
              <a:custGeom>
                <a:avLst/>
                <a:gdLst>
                  <a:gd name="T0" fmla="*/ 6 w 8"/>
                  <a:gd name="T1" fmla="*/ 0 h 32"/>
                  <a:gd name="T2" fmla="*/ 8 w 8"/>
                  <a:gd name="T3" fmla="*/ 32 h 32"/>
                </a:gdLst>
                <a:ahLst/>
                <a:cxnLst>
                  <a:cxn ang="0">
                    <a:pos x="T0" y="T1"/>
                  </a:cxn>
                  <a:cxn ang="0">
                    <a:pos x="T2" y="T3"/>
                  </a:cxn>
                </a:cxnLst>
                <a:rect l="0" t="0" r="r" b="b"/>
                <a:pathLst>
                  <a:path w="8" h="32">
                    <a:moveTo>
                      <a:pt x="6" y="0"/>
                    </a:moveTo>
                    <a:cubicBezTo>
                      <a:pt x="6" y="0"/>
                      <a:pt x="0" y="9"/>
                      <a:pt x="8" y="32"/>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89" name="Freeform 648">
                <a:extLst>
                  <a:ext uri="{FF2B5EF4-FFF2-40B4-BE49-F238E27FC236}">
                    <a16:creationId xmlns:a16="http://schemas.microsoft.com/office/drawing/2014/main" id="{E16416B8-3038-4568-904F-27321DB394E2}"/>
                  </a:ext>
                </a:extLst>
              </p:cNvPr>
              <p:cNvSpPr>
                <a:spLocks/>
              </p:cNvSpPr>
              <p:nvPr/>
            </p:nvSpPr>
            <p:spPr bwMode="auto">
              <a:xfrm>
                <a:off x="3074988" y="5292725"/>
                <a:ext cx="31750" cy="127000"/>
              </a:xfrm>
              <a:custGeom>
                <a:avLst/>
                <a:gdLst>
                  <a:gd name="T0" fmla="*/ 6 w 8"/>
                  <a:gd name="T1" fmla="*/ 0 h 32"/>
                  <a:gd name="T2" fmla="*/ 8 w 8"/>
                  <a:gd name="T3" fmla="*/ 32 h 32"/>
                </a:gdLst>
                <a:ahLst/>
                <a:cxnLst>
                  <a:cxn ang="0">
                    <a:pos x="T0" y="T1"/>
                  </a:cxn>
                  <a:cxn ang="0">
                    <a:pos x="T2" y="T3"/>
                  </a:cxn>
                </a:cxnLst>
                <a:rect l="0" t="0" r="r" b="b"/>
                <a:pathLst>
                  <a:path w="8" h="32">
                    <a:moveTo>
                      <a:pt x="6" y="0"/>
                    </a:moveTo>
                    <a:cubicBezTo>
                      <a:pt x="6" y="0"/>
                      <a:pt x="0" y="9"/>
                      <a:pt x="8" y="32"/>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90" name="Freeform 649">
                <a:extLst>
                  <a:ext uri="{FF2B5EF4-FFF2-40B4-BE49-F238E27FC236}">
                    <a16:creationId xmlns:a16="http://schemas.microsoft.com/office/drawing/2014/main" id="{57406EEB-94B6-41F3-BD8D-081270154C62}"/>
                  </a:ext>
                </a:extLst>
              </p:cNvPr>
              <p:cNvSpPr>
                <a:spLocks/>
              </p:cNvSpPr>
              <p:nvPr/>
            </p:nvSpPr>
            <p:spPr bwMode="auto">
              <a:xfrm>
                <a:off x="3143251" y="5376863"/>
                <a:ext cx="39688" cy="87313"/>
              </a:xfrm>
              <a:custGeom>
                <a:avLst/>
                <a:gdLst>
                  <a:gd name="T0" fmla="*/ 2 w 10"/>
                  <a:gd name="T1" fmla="*/ 20 h 22"/>
                  <a:gd name="T2" fmla="*/ 6 w 10"/>
                  <a:gd name="T3" fmla="*/ 22 h 22"/>
                  <a:gd name="T4" fmla="*/ 10 w 10"/>
                  <a:gd name="T5" fmla="*/ 7 h 22"/>
                  <a:gd name="T6" fmla="*/ 2 w 10"/>
                  <a:gd name="T7" fmla="*/ 6 h 22"/>
                  <a:gd name="T8" fmla="*/ 2 w 10"/>
                  <a:gd name="T9" fmla="*/ 20 h 22"/>
                </a:gdLst>
                <a:ahLst/>
                <a:cxnLst>
                  <a:cxn ang="0">
                    <a:pos x="T0" y="T1"/>
                  </a:cxn>
                  <a:cxn ang="0">
                    <a:pos x="T2" y="T3"/>
                  </a:cxn>
                  <a:cxn ang="0">
                    <a:pos x="T4" y="T5"/>
                  </a:cxn>
                  <a:cxn ang="0">
                    <a:pos x="T6" y="T7"/>
                  </a:cxn>
                  <a:cxn ang="0">
                    <a:pos x="T8" y="T9"/>
                  </a:cxn>
                </a:cxnLst>
                <a:rect l="0" t="0" r="r" b="b"/>
                <a:pathLst>
                  <a:path w="10" h="22">
                    <a:moveTo>
                      <a:pt x="2" y="20"/>
                    </a:moveTo>
                    <a:cubicBezTo>
                      <a:pt x="6" y="22"/>
                      <a:pt x="6" y="22"/>
                      <a:pt x="6" y="22"/>
                    </a:cubicBezTo>
                    <a:cubicBezTo>
                      <a:pt x="10" y="7"/>
                      <a:pt x="10" y="7"/>
                      <a:pt x="10" y="7"/>
                    </a:cubicBezTo>
                    <a:cubicBezTo>
                      <a:pt x="10" y="7"/>
                      <a:pt x="5" y="0"/>
                      <a:pt x="2" y="6"/>
                    </a:cubicBezTo>
                    <a:cubicBezTo>
                      <a:pt x="0" y="12"/>
                      <a:pt x="2" y="20"/>
                      <a:pt x="2" y="2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91" name="Freeform 650">
                <a:extLst>
                  <a:ext uri="{FF2B5EF4-FFF2-40B4-BE49-F238E27FC236}">
                    <a16:creationId xmlns:a16="http://schemas.microsoft.com/office/drawing/2014/main" id="{C749016F-43BF-4E82-98A0-983695F60848}"/>
                  </a:ext>
                </a:extLst>
              </p:cNvPr>
              <p:cNvSpPr>
                <a:spLocks/>
              </p:cNvSpPr>
              <p:nvPr/>
            </p:nvSpPr>
            <p:spPr bwMode="auto">
              <a:xfrm>
                <a:off x="3143251" y="5376863"/>
                <a:ext cx="39688" cy="87313"/>
              </a:xfrm>
              <a:custGeom>
                <a:avLst/>
                <a:gdLst>
                  <a:gd name="T0" fmla="*/ 2 w 10"/>
                  <a:gd name="T1" fmla="*/ 20 h 22"/>
                  <a:gd name="T2" fmla="*/ 6 w 10"/>
                  <a:gd name="T3" fmla="*/ 22 h 22"/>
                  <a:gd name="T4" fmla="*/ 10 w 10"/>
                  <a:gd name="T5" fmla="*/ 7 h 22"/>
                  <a:gd name="T6" fmla="*/ 2 w 10"/>
                  <a:gd name="T7" fmla="*/ 6 h 22"/>
                  <a:gd name="T8" fmla="*/ 2 w 10"/>
                  <a:gd name="T9" fmla="*/ 20 h 22"/>
                </a:gdLst>
                <a:ahLst/>
                <a:cxnLst>
                  <a:cxn ang="0">
                    <a:pos x="T0" y="T1"/>
                  </a:cxn>
                  <a:cxn ang="0">
                    <a:pos x="T2" y="T3"/>
                  </a:cxn>
                  <a:cxn ang="0">
                    <a:pos x="T4" y="T5"/>
                  </a:cxn>
                  <a:cxn ang="0">
                    <a:pos x="T6" y="T7"/>
                  </a:cxn>
                  <a:cxn ang="0">
                    <a:pos x="T8" y="T9"/>
                  </a:cxn>
                </a:cxnLst>
                <a:rect l="0" t="0" r="r" b="b"/>
                <a:pathLst>
                  <a:path w="10" h="22">
                    <a:moveTo>
                      <a:pt x="2" y="20"/>
                    </a:moveTo>
                    <a:cubicBezTo>
                      <a:pt x="6" y="22"/>
                      <a:pt x="6" y="22"/>
                      <a:pt x="6" y="22"/>
                    </a:cubicBezTo>
                    <a:cubicBezTo>
                      <a:pt x="10" y="7"/>
                      <a:pt x="10" y="7"/>
                      <a:pt x="10" y="7"/>
                    </a:cubicBezTo>
                    <a:cubicBezTo>
                      <a:pt x="10" y="7"/>
                      <a:pt x="5" y="0"/>
                      <a:pt x="2" y="6"/>
                    </a:cubicBezTo>
                    <a:cubicBezTo>
                      <a:pt x="0" y="12"/>
                      <a:pt x="2" y="20"/>
                      <a:pt x="2" y="2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92" name="Freeform 651">
                <a:extLst>
                  <a:ext uri="{FF2B5EF4-FFF2-40B4-BE49-F238E27FC236}">
                    <a16:creationId xmlns:a16="http://schemas.microsoft.com/office/drawing/2014/main" id="{700F081B-0C03-44B1-9218-531260FF5754}"/>
                  </a:ext>
                </a:extLst>
              </p:cNvPr>
              <p:cNvSpPr>
                <a:spLocks/>
              </p:cNvSpPr>
              <p:nvPr/>
            </p:nvSpPr>
            <p:spPr bwMode="auto">
              <a:xfrm>
                <a:off x="3162301" y="5403850"/>
                <a:ext cx="47625" cy="95250"/>
              </a:xfrm>
              <a:custGeom>
                <a:avLst/>
                <a:gdLst>
                  <a:gd name="T0" fmla="*/ 11 w 12"/>
                  <a:gd name="T1" fmla="*/ 16 h 24"/>
                  <a:gd name="T2" fmla="*/ 9 w 12"/>
                  <a:gd name="T3" fmla="*/ 24 h 24"/>
                  <a:gd name="T4" fmla="*/ 4 w 12"/>
                  <a:gd name="T5" fmla="*/ 24 h 24"/>
                  <a:gd name="T6" fmla="*/ 0 w 12"/>
                  <a:gd name="T7" fmla="*/ 11 h 24"/>
                  <a:gd name="T8" fmla="*/ 1 w 12"/>
                  <a:gd name="T9" fmla="*/ 0 h 24"/>
                  <a:gd name="T10" fmla="*/ 3 w 12"/>
                  <a:gd name="T11" fmla="*/ 0 h 24"/>
                  <a:gd name="T12" fmla="*/ 11 w 12"/>
                  <a:gd name="T13" fmla="*/ 16 h 24"/>
                </a:gdLst>
                <a:ahLst/>
                <a:cxnLst>
                  <a:cxn ang="0">
                    <a:pos x="T0" y="T1"/>
                  </a:cxn>
                  <a:cxn ang="0">
                    <a:pos x="T2" y="T3"/>
                  </a:cxn>
                  <a:cxn ang="0">
                    <a:pos x="T4" y="T5"/>
                  </a:cxn>
                  <a:cxn ang="0">
                    <a:pos x="T6" y="T7"/>
                  </a:cxn>
                  <a:cxn ang="0">
                    <a:pos x="T8" y="T9"/>
                  </a:cxn>
                  <a:cxn ang="0">
                    <a:pos x="T10" y="T11"/>
                  </a:cxn>
                  <a:cxn ang="0">
                    <a:pos x="T12" y="T13"/>
                  </a:cxn>
                </a:cxnLst>
                <a:rect l="0" t="0" r="r" b="b"/>
                <a:pathLst>
                  <a:path w="12" h="24">
                    <a:moveTo>
                      <a:pt x="11" y="16"/>
                    </a:moveTo>
                    <a:cubicBezTo>
                      <a:pt x="12" y="17"/>
                      <a:pt x="11" y="22"/>
                      <a:pt x="9" y="24"/>
                    </a:cubicBezTo>
                    <a:cubicBezTo>
                      <a:pt x="9" y="24"/>
                      <a:pt x="4" y="24"/>
                      <a:pt x="4" y="24"/>
                    </a:cubicBezTo>
                    <a:cubicBezTo>
                      <a:pt x="4" y="24"/>
                      <a:pt x="1" y="17"/>
                      <a:pt x="0" y="11"/>
                    </a:cubicBezTo>
                    <a:cubicBezTo>
                      <a:pt x="0" y="7"/>
                      <a:pt x="1" y="0"/>
                      <a:pt x="1" y="0"/>
                    </a:cubicBezTo>
                    <a:cubicBezTo>
                      <a:pt x="3" y="0"/>
                      <a:pt x="3" y="0"/>
                      <a:pt x="3" y="0"/>
                    </a:cubicBezTo>
                    <a:cubicBezTo>
                      <a:pt x="6" y="0"/>
                      <a:pt x="11" y="16"/>
                      <a:pt x="11" y="16"/>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93" name="Freeform 652">
                <a:extLst>
                  <a:ext uri="{FF2B5EF4-FFF2-40B4-BE49-F238E27FC236}">
                    <a16:creationId xmlns:a16="http://schemas.microsoft.com/office/drawing/2014/main" id="{EF4C71F1-CD3C-42D2-AC5B-62785F9BC08C}"/>
                  </a:ext>
                </a:extLst>
              </p:cNvPr>
              <p:cNvSpPr>
                <a:spLocks/>
              </p:cNvSpPr>
              <p:nvPr/>
            </p:nvSpPr>
            <p:spPr bwMode="auto">
              <a:xfrm>
                <a:off x="3162301" y="5403850"/>
                <a:ext cx="47625" cy="95250"/>
              </a:xfrm>
              <a:custGeom>
                <a:avLst/>
                <a:gdLst>
                  <a:gd name="T0" fmla="*/ 11 w 12"/>
                  <a:gd name="T1" fmla="*/ 16 h 24"/>
                  <a:gd name="T2" fmla="*/ 9 w 12"/>
                  <a:gd name="T3" fmla="*/ 24 h 24"/>
                  <a:gd name="T4" fmla="*/ 4 w 12"/>
                  <a:gd name="T5" fmla="*/ 24 h 24"/>
                  <a:gd name="T6" fmla="*/ 0 w 12"/>
                  <a:gd name="T7" fmla="*/ 11 h 24"/>
                  <a:gd name="T8" fmla="*/ 1 w 12"/>
                  <a:gd name="T9" fmla="*/ 0 h 24"/>
                  <a:gd name="T10" fmla="*/ 3 w 12"/>
                  <a:gd name="T11" fmla="*/ 0 h 24"/>
                  <a:gd name="T12" fmla="*/ 11 w 12"/>
                  <a:gd name="T13" fmla="*/ 16 h 24"/>
                </a:gdLst>
                <a:ahLst/>
                <a:cxnLst>
                  <a:cxn ang="0">
                    <a:pos x="T0" y="T1"/>
                  </a:cxn>
                  <a:cxn ang="0">
                    <a:pos x="T2" y="T3"/>
                  </a:cxn>
                  <a:cxn ang="0">
                    <a:pos x="T4" y="T5"/>
                  </a:cxn>
                  <a:cxn ang="0">
                    <a:pos x="T6" y="T7"/>
                  </a:cxn>
                  <a:cxn ang="0">
                    <a:pos x="T8" y="T9"/>
                  </a:cxn>
                  <a:cxn ang="0">
                    <a:pos x="T10" y="T11"/>
                  </a:cxn>
                  <a:cxn ang="0">
                    <a:pos x="T12" y="T13"/>
                  </a:cxn>
                </a:cxnLst>
                <a:rect l="0" t="0" r="r" b="b"/>
                <a:pathLst>
                  <a:path w="12" h="24">
                    <a:moveTo>
                      <a:pt x="11" y="16"/>
                    </a:moveTo>
                    <a:cubicBezTo>
                      <a:pt x="12" y="17"/>
                      <a:pt x="11" y="22"/>
                      <a:pt x="9" y="24"/>
                    </a:cubicBezTo>
                    <a:cubicBezTo>
                      <a:pt x="9" y="24"/>
                      <a:pt x="4" y="24"/>
                      <a:pt x="4" y="24"/>
                    </a:cubicBezTo>
                    <a:cubicBezTo>
                      <a:pt x="4" y="24"/>
                      <a:pt x="1" y="17"/>
                      <a:pt x="0" y="11"/>
                    </a:cubicBezTo>
                    <a:cubicBezTo>
                      <a:pt x="0" y="7"/>
                      <a:pt x="1" y="0"/>
                      <a:pt x="1" y="0"/>
                    </a:cubicBezTo>
                    <a:cubicBezTo>
                      <a:pt x="3" y="0"/>
                      <a:pt x="3" y="0"/>
                      <a:pt x="3" y="0"/>
                    </a:cubicBezTo>
                    <a:cubicBezTo>
                      <a:pt x="6" y="0"/>
                      <a:pt x="11" y="16"/>
                      <a:pt x="11" y="16"/>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94" name="Freeform 653">
                <a:extLst>
                  <a:ext uri="{FF2B5EF4-FFF2-40B4-BE49-F238E27FC236}">
                    <a16:creationId xmlns:a16="http://schemas.microsoft.com/office/drawing/2014/main" id="{33EFB101-3292-4F82-AC30-43A25D21DCE2}"/>
                  </a:ext>
                </a:extLst>
              </p:cNvPr>
              <p:cNvSpPr>
                <a:spLocks/>
              </p:cNvSpPr>
              <p:nvPr/>
            </p:nvSpPr>
            <p:spPr bwMode="auto">
              <a:xfrm>
                <a:off x="3151188" y="5403850"/>
                <a:ext cx="42863" cy="95250"/>
              </a:xfrm>
              <a:custGeom>
                <a:avLst/>
                <a:gdLst>
                  <a:gd name="T0" fmla="*/ 11 w 11"/>
                  <a:gd name="T1" fmla="*/ 12 h 24"/>
                  <a:gd name="T2" fmla="*/ 7 w 11"/>
                  <a:gd name="T3" fmla="*/ 24 h 24"/>
                  <a:gd name="T4" fmla="*/ 1 w 11"/>
                  <a:gd name="T5" fmla="*/ 12 h 24"/>
                  <a:gd name="T6" fmla="*/ 5 w 11"/>
                  <a:gd name="T7" fmla="*/ 0 h 24"/>
                  <a:gd name="T8" fmla="*/ 11 w 11"/>
                  <a:gd name="T9" fmla="*/ 12 h 24"/>
                </a:gdLst>
                <a:ahLst/>
                <a:cxnLst>
                  <a:cxn ang="0">
                    <a:pos x="T0" y="T1"/>
                  </a:cxn>
                  <a:cxn ang="0">
                    <a:pos x="T2" y="T3"/>
                  </a:cxn>
                  <a:cxn ang="0">
                    <a:pos x="T4" y="T5"/>
                  </a:cxn>
                  <a:cxn ang="0">
                    <a:pos x="T6" y="T7"/>
                  </a:cxn>
                  <a:cxn ang="0">
                    <a:pos x="T8" y="T9"/>
                  </a:cxn>
                </a:cxnLst>
                <a:rect l="0" t="0" r="r" b="b"/>
                <a:pathLst>
                  <a:path w="11" h="24">
                    <a:moveTo>
                      <a:pt x="11" y="12"/>
                    </a:moveTo>
                    <a:cubicBezTo>
                      <a:pt x="11" y="18"/>
                      <a:pt x="10" y="24"/>
                      <a:pt x="7" y="24"/>
                    </a:cubicBezTo>
                    <a:cubicBezTo>
                      <a:pt x="4" y="24"/>
                      <a:pt x="1" y="19"/>
                      <a:pt x="1" y="12"/>
                    </a:cubicBezTo>
                    <a:cubicBezTo>
                      <a:pt x="0" y="6"/>
                      <a:pt x="2" y="0"/>
                      <a:pt x="5" y="0"/>
                    </a:cubicBezTo>
                    <a:cubicBezTo>
                      <a:pt x="8" y="0"/>
                      <a:pt x="10" y="5"/>
                      <a:pt x="11" y="12"/>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95" name="Freeform 654">
                <a:extLst>
                  <a:ext uri="{FF2B5EF4-FFF2-40B4-BE49-F238E27FC236}">
                    <a16:creationId xmlns:a16="http://schemas.microsoft.com/office/drawing/2014/main" id="{E6DA2327-041B-4A6F-B5FE-E86C0CEEC9B0}"/>
                  </a:ext>
                </a:extLst>
              </p:cNvPr>
              <p:cNvSpPr>
                <a:spLocks/>
              </p:cNvSpPr>
              <p:nvPr/>
            </p:nvSpPr>
            <p:spPr bwMode="auto">
              <a:xfrm>
                <a:off x="3151188" y="5403850"/>
                <a:ext cx="42863" cy="95250"/>
              </a:xfrm>
              <a:custGeom>
                <a:avLst/>
                <a:gdLst>
                  <a:gd name="T0" fmla="*/ 11 w 11"/>
                  <a:gd name="T1" fmla="*/ 12 h 24"/>
                  <a:gd name="T2" fmla="*/ 7 w 11"/>
                  <a:gd name="T3" fmla="*/ 24 h 24"/>
                  <a:gd name="T4" fmla="*/ 1 w 11"/>
                  <a:gd name="T5" fmla="*/ 12 h 24"/>
                  <a:gd name="T6" fmla="*/ 5 w 11"/>
                  <a:gd name="T7" fmla="*/ 0 h 24"/>
                  <a:gd name="T8" fmla="*/ 11 w 11"/>
                  <a:gd name="T9" fmla="*/ 12 h 24"/>
                </a:gdLst>
                <a:ahLst/>
                <a:cxnLst>
                  <a:cxn ang="0">
                    <a:pos x="T0" y="T1"/>
                  </a:cxn>
                  <a:cxn ang="0">
                    <a:pos x="T2" y="T3"/>
                  </a:cxn>
                  <a:cxn ang="0">
                    <a:pos x="T4" y="T5"/>
                  </a:cxn>
                  <a:cxn ang="0">
                    <a:pos x="T6" y="T7"/>
                  </a:cxn>
                  <a:cxn ang="0">
                    <a:pos x="T8" y="T9"/>
                  </a:cxn>
                </a:cxnLst>
                <a:rect l="0" t="0" r="r" b="b"/>
                <a:pathLst>
                  <a:path w="11" h="24">
                    <a:moveTo>
                      <a:pt x="11" y="12"/>
                    </a:moveTo>
                    <a:cubicBezTo>
                      <a:pt x="11" y="18"/>
                      <a:pt x="10" y="24"/>
                      <a:pt x="7" y="24"/>
                    </a:cubicBezTo>
                    <a:cubicBezTo>
                      <a:pt x="4" y="24"/>
                      <a:pt x="1" y="19"/>
                      <a:pt x="1" y="12"/>
                    </a:cubicBezTo>
                    <a:cubicBezTo>
                      <a:pt x="0" y="6"/>
                      <a:pt x="2" y="0"/>
                      <a:pt x="5" y="0"/>
                    </a:cubicBezTo>
                    <a:cubicBezTo>
                      <a:pt x="8" y="0"/>
                      <a:pt x="10" y="5"/>
                      <a:pt x="11" y="12"/>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96" name="Freeform 655">
                <a:extLst>
                  <a:ext uri="{FF2B5EF4-FFF2-40B4-BE49-F238E27FC236}">
                    <a16:creationId xmlns:a16="http://schemas.microsoft.com/office/drawing/2014/main" id="{7FC90A69-595C-4427-B21D-7AC3D42031F2}"/>
                  </a:ext>
                </a:extLst>
              </p:cNvPr>
              <p:cNvSpPr>
                <a:spLocks noEditPoints="1"/>
              </p:cNvSpPr>
              <p:nvPr/>
            </p:nvSpPr>
            <p:spPr bwMode="auto">
              <a:xfrm>
                <a:off x="3154363" y="5416550"/>
                <a:ext cx="31750" cy="74613"/>
              </a:xfrm>
              <a:custGeom>
                <a:avLst/>
                <a:gdLst>
                  <a:gd name="T0" fmla="*/ 5 w 8"/>
                  <a:gd name="T1" fmla="*/ 17 h 19"/>
                  <a:gd name="T2" fmla="*/ 5 w 8"/>
                  <a:gd name="T3" fmla="*/ 17 h 19"/>
                  <a:gd name="T4" fmla="*/ 4 w 8"/>
                  <a:gd name="T5" fmla="*/ 17 h 19"/>
                  <a:gd name="T6" fmla="*/ 2 w 8"/>
                  <a:gd name="T7" fmla="*/ 14 h 19"/>
                  <a:gd name="T8" fmla="*/ 4 w 8"/>
                  <a:gd name="T9" fmla="*/ 11 h 19"/>
                  <a:gd name="T10" fmla="*/ 5 w 8"/>
                  <a:gd name="T11" fmla="*/ 17 h 19"/>
                  <a:gd name="T12" fmla="*/ 5 w 8"/>
                  <a:gd name="T13" fmla="*/ 17 h 19"/>
                  <a:gd name="T14" fmla="*/ 7 w 8"/>
                  <a:gd name="T15" fmla="*/ 13 h 19"/>
                  <a:gd name="T16" fmla="*/ 5 w 8"/>
                  <a:gd name="T17" fmla="*/ 17 h 19"/>
                  <a:gd name="T18" fmla="*/ 5 w 8"/>
                  <a:gd name="T19" fmla="*/ 11 h 19"/>
                  <a:gd name="T20" fmla="*/ 7 w 8"/>
                  <a:gd name="T21" fmla="*/ 11 h 19"/>
                  <a:gd name="T22" fmla="*/ 7 w 8"/>
                  <a:gd name="T23" fmla="*/ 13 h 19"/>
                  <a:gd name="T24" fmla="*/ 2 w 8"/>
                  <a:gd name="T25" fmla="*/ 13 h 19"/>
                  <a:gd name="T26" fmla="*/ 2 w 8"/>
                  <a:gd name="T27" fmla="*/ 12 h 19"/>
                  <a:gd name="T28" fmla="*/ 1 w 8"/>
                  <a:gd name="T29" fmla="*/ 6 h 19"/>
                  <a:gd name="T30" fmla="*/ 2 w 8"/>
                  <a:gd name="T31" fmla="*/ 5 h 19"/>
                  <a:gd name="T32" fmla="*/ 4 w 8"/>
                  <a:gd name="T33" fmla="*/ 10 h 19"/>
                  <a:gd name="T34" fmla="*/ 2 w 8"/>
                  <a:gd name="T35" fmla="*/ 13 h 19"/>
                  <a:gd name="T36" fmla="*/ 7 w 8"/>
                  <a:gd name="T37" fmla="*/ 7 h 19"/>
                  <a:gd name="T38" fmla="*/ 7 w 8"/>
                  <a:gd name="T39" fmla="*/ 10 h 19"/>
                  <a:gd name="T40" fmla="*/ 5 w 8"/>
                  <a:gd name="T41" fmla="*/ 9 h 19"/>
                  <a:gd name="T42" fmla="*/ 5 w 8"/>
                  <a:gd name="T43" fmla="*/ 2 h 19"/>
                  <a:gd name="T44" fmla="*/ 7 w 8"/>
                  <a:gd name="T45" fmla="*/ 7 h 19"/>
                  <a:gd name="T46" fmla="*/ 4 w 8"/>
                  <a:gd name="T47" fmla="*/ 8 h 19"/>
                  <a:gd name="T48" fmla="*/ 2 w 8"/>
                  <a:gd name="T49" fmla="*/ 4 h 19"/>
                  <a:gd name="T50" fmla="*/ 4 w 8"/>
                  <a:gd name="T51" fmla="*/ 2 h 19"/>
                  <a:gd name="T52" fmla="*/ 5 w 8"/>
                  <a:gd name="T53" fmla="*/ 2 h 19"/>
                  <a:gd name="T54" fmla="*/ 4 w 8"/>
                  <a:gd name="T55" fmla="*/ 8 h 19"/>
                  <a:gd name="T56" fmla="*/ 5 w 8"/>
                  <a:gd name="T57" fmla="*/ 1 h 19"/>
                  <a:gd name="T58" fmla="*/ 4 w 8"/>
                  <a:gd name="T59" fmla="*/ 0 h 19"/>
                  <a:gd name="T60" fmla="*/ 4 w 8"/>
                  <a:gd name="T61" fmla="*/ 0 h 19"/>
                  <a:gd name="T62" fmla="*/ 1 w 8"/>
                  <a:gd name="T63" fmla="*/ 5 h 19"/>
                  <a:gd name="T64" fmla="*/ 3 w 8"/>
                  <a:gd name="T65" fmla="*/ 18 h 19"/>
                  <a:gd name="T66" fmla="*/ 5 w 8"/>
                  <a:gd name="T67" fmla="*/ 19 h 19"/>
                  <a:gd name="T68" fmla="*/ 8 w 8"/>
                  <a:gd name="T69" fmla="*/ 14 h 19"/>
                  <a:gd name="T70" fmla="*/ 5 w 8"/>
                  <a:gd name="T71"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 h="19">
                    <a:moveTo>
                      <a:pt x="5" y="17"/>
                    </a:moveTo>
                    <a:cubicBezTo>
                      <a:pt x="5" y="17"/>
                      <a:pt x="5" y="17"/>
                      <a:pt x="5" y="17"/>
                    </a:cubicBezTo>
                    <a:cubicBezTo>
                      <a:pt x="4" y="17"/>
                      <a:pt x="4" y="17"/>
                      <a:pt x="4" y="17"/>
                    </a:cubicBezTo>
                    <a:cubicBezTo>
                      <a:pt x="3" y="16"/>
                      <a:pt x="2" y="15"/>
                      <a:pt x="2" y="14"/>
                    </a:cubicBezTo>
                    <a:cubicBezTo>
                      <a:pt x="4" y="11"/>
                      <a:pt x="4" y="11"/>
                      <a:pt x="4" y="11"/>
                    </a:cubicBezTo>
                    <a:cubicBezTo>
                      <a:pt x="5" y="17"/>
                      <a:pt x="5" y="17"/>
                      <a:pt x="5" y="17"/>
                    </a:cubicBezTo>
                    <a:cubicBezTo>
                      <a:pt x="5" y="17"/>
                      <a:pt x="5" y="17"/>
                      <a:pt x="5" y="17"/>
                    </a:cubicBezTo>
                    <a:moveTo>
                      <a:pt x="7" y="13"/>
                    </a:moveTo>
                    <a:cubicBezTo>
                      <a:pt x="7" y="15"/>
                      <a:pt x="6" y="17"/>
                      <a:pt x="5" y="17"/>
                    </a:cubicBezTo>
                    <a:cubicBezTo>
                      <a:pt x="5" y="11"/>
                      <a:pt x="5" y="11"/>
                      <a:pt x="5" y="11"/>
                    </a:cubicBezTo>
                    <a:cubicBezTo>
                      <a:pt x="7" y="11"/>
                      <a:pt x="7" y="11"/>
                      <a:pt x="7" y="11"/>
                    </a:cubicBezTo>
                    <a:cubicBezTo>
                      <a:pt x="7" y="12"/>
                      <a:pt x="7" y="12"/>
                      <a:pt x="7" y="13"/>
                    </a:cubicBezTo>
                    <a:moveTo>
                      <a:pt x="2" y="13"/>
                    </a:moveTo>
                    <a:cubicBezTo>
                      <a:pt x="2" y="13"/>
                      <a:pt x="2" y="13"/>
                      <a:pt x="2" y="12"/>
                    </a:cubicBezTo>
                    <a:cubicBezTo>
                      <a:pt x="1" y="10"/>
                      <a:pt x="1" y="8"/>
                      <a:pt x="1" y="6"/>
                    </a:cubicBezTo>
                    <a:cubicBezTo>
                      <a:pt x="2" y="6"/>
                      <a:pt x="2" y="5"/>
                      <a:pt x="2" y="5"/>
                    </a:cubicBezTo>
                    <a:cubicBezTo>
                      <a:pt x="4" y="10"/>
                      <a:pt x="4" y="10"/>
                      <a:pt x="4" y="10"/>
                    </a:cubicBezTo>
                    <a:lnTo>
                      <a:pt x="2" y="13"/>
                    </a:lnTo>
                    <a:close/>
                    <a:moveTo>
                      <a:pt x="7" y="7"/>
                    </a:moveTo>
                    <a:cubicBezTo>
                      <a:pt x="7" y="8"/>
                      <a:pt x="7" y="9"/>
                      <a:pt x="7" y="10"/>
                    </a:cubicBezTo>
                    <a:cubicBezTo>
                      <a:pt x="5" y="9"/>
                      <a:pt x="5" y="9"/>
                      <a:pt x="5" y="9"/>
                    </a:cubicBezTo>
                    <a:cubicBezTo>
                      <a:pt x="5" y="2"/>
                      <a:pt x="5" y="2"/>
                      <a:pt x="5" y="2"/>
                    </a:cubicBezTo>
                    <a:cubicBezTo>
                      <a:pt x="6" y="3"/>
                      <a:pt x="6" y="5"/>
                      <a:pt x="7" y="7"/>
                    </a:cubicBezTo>
                    <a:moveTo>
                      <a:pt x="4" y="8"/>
                    </a:moveTo>
                    <a:cubicBezTo>
                      <a:pt x="2" y="4"/>
                      <a:pt x="2" y="4"/>
                      <a:pt x="2" y="4"/>
                    </a:cubicBezTo>
                    <a:cubicBezTo>
                      <a:pt x="2" y="2"/>
                      <a:pt x="3" y="2"/>
                      <a:pt x="4" y="2"/>
                    </a:cubicBezTo>
                    <a:cubicBezTo>
                      <a:pt x="4" y="1"/>
                      <a:pt x="5" y="2"/>
                      <a:pt x="5" y="2"/>
                    </a:cubicBezTo>
                    <a:lnTo>
                      <a:pt x="4" y="8"/>
                    </a:lnTo>
                    <a:close/>
                    <a:moveTo>
                      <a:pt x="5" y="1"/>
                    </a:moveTo>
                    <a:cubicBezTo>
                      <a:pt x="5" y="0"/>
                      <a:pt x="4" y="0"/>
                      <a:pt x="4" y="0"/>
                    </a:cubicBezTo>
                    <a:cubicBezTo>
                      <a:pt x="4" y="0"/>
                      <a:pt x="4" y="0"/>
                      <a:pt x="4" y="0"/>
                    </a:cubicBezTo>
                    <a:cubicBezTo>
                      <a:pt x="2" y="0"/>
                      <a:pt x="1" y="2"/>
                      <a:pt x="1" y="5"/>
                    </a:cubicBezTo>
                    <a:cubicBezTo>
                      <a:pt x="0" y="10"/>
                      <a:pt x="1" y="16"/>
                      <a:pt x="3" y="18"/>
                    </a:cubicBezTo>
                    <a:cubicBezTo>
                      <a:pt x="4" y="19"/>
                      <a:pt x="4" y="19"/>
                      <a:pt x="5" y="19"/>
                    </a:cubicBezTo>
                    <a:cubicBezTo>
                      <a:pt x="6" y="19"/>
                      <a:pt x="7" y="17"/>
                      <a:pt x="8" y="14"/>
                    </a:cubicBezTo>
                    <a:cubicBezTo>
                      <a:pt x="8" y="9"/>
                      <a:pt x="7" y="3"/>
                      <a:pt x="5" y="1"/>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97" name="Freeform 656">
                <a:extLst>
                  <a:ext uri="{FF2B5EF4-FFF2-40B4-BE49-F238E27FC236}">
                    <a16:creationId xmlns:a16="http://schemas.microsoft.com/office/drawing/2014/main" id="{12CEFDFE-4B37-45FA-834B-034A5CE5BD84}"/>
                  </a:ext>
                </a:extLst>
              </p:cNvPr>
              <p:cNvSpPr>
                <a:spLocks noEditPoints="1"/>
              </p:cNvSpPr>
              <p:nvPr/>
            </p:nvSpPr>
            <p:spPr bwMode="auto">
              <a:xfrm>
                <a:off x="3154363" y="5416550"/>
                <a:ext cx="31750" cy="74613"/>
              </a:xfrm>
              <a:custGeom>
                <a:avLst/>
                <a:gdLst>
                  <a:gd name="T0" fmla="*/ 5 w 8"/>
                  <a:gd name="T1" fmla="*/ 17 h 19"/>
                  <a:gd name="T2" fmla="*/ 5 w 8"/>
                  <a:gd name="T3" fmla="*/ 17 h 19"/>
                  <a:gd name="T4" fmla="*/ 4 w 8"/>
                  <a:gd name="T5" fmla="*/ 17 h 19"/>
                  <a:gd name="T6" fmla="*/ 2 w 8"/>
                  <a:gd name="T7" fmla="*/ 14 h 19"/>
                  <a:gd name="T8" fmla="*/ 4 w 8"/>
                  <a:gd name="T9" fmla="*/ 11 h 19"/>
                  <a:gd name="T10" fmla="*/ 5 w 8"/>
                  <a:gd name="T11" fmla="*/ 17 h 19"/>
                  <a:gd name="T12" fmla="*/ 5 w 8"/>
                  <a:gd name="T13" fmla="*/ 17 h 19"/>
                  <a:gd name="T14" fmla="*/ 7 w 8"/>
                  <a:gd name="T15" fmla="*/ 13 h 19"/>
                  <a:gd name="T16" fmla="*/ 5 w 8"/>
                  <a:gd name="T17" fmla="*/ 17 h 19"/>
                  <a:gd name="T18" fmla="*/ 5 w 8"/>
                  <a:gd name="T19" fmla="*/ 11 h 19"/>
                  <a:gd name="T20" fmla="*/ 7 w 8"/>
                  <a:gd name="T21" fmla="*/ 11 h 19"/>
                  <a:gd name="T22" fmla="*/ 7 w 8"/>
                  <a:gd name="T23" fmla="*/ 13 h 19"/>
                  <a:gd name="T24" fmla="*/ 2 w 8"/>
                  <a:gd name="T25" fmla="*/ 13 h 19"/>
                  <a:gd name="T26" fmla="*/ 2 w 8"/>
                  <a:gd name="T27" fmla="*/ 12 h 19"/>
                  <a:gd name="T28" fmla="*/ 1 w 8"/>
                  <a:gd name="T29" fmla="*/ 6 h 19"/>
                  <a:gd name="T30" fmla="*/ 2 w 8"/>
                  <a:gd name="T31" fmla="*/ 5 h 19"/>
                  <a:gd name="T32" fmla="*/ 4 w 8"/>
                  <a:gd name="T33" fmla="*/ 10 h 19"/>
                  <a:gd name="T34" fmla="*/ 2 w 8"/>
                  <a:gd name="T35" fmla="*/ 13 h 19"/>
                  <a:gd name="T36" fmla="*/ 7 w 8"/>
                  <a:gd name="T37" fmla="*/ 7 h 19"/>
                  <a:gd name="T38" fmla="*/ 7 w 8"/>
                  <a:gd name="T39" fmla="*/ 10 h 19"/>
                  <a:gd name="T40" fmla="*/ 5 w 8"/>
                  <a:gd name="T41" fmla="*/ 9 h 19"/>
                  <a:gd name="T42" fmla="*/ 5 w 8"/>
                  <a:gd name="T43" fmla="*/ 2 h 19"/>
                  <a:gd name="T44" fmla="*/ 7 w 8"/>
                  <a:gd name="T45" fmla="*/ 7 h 19"/>
                  <a:gd name="T46" fmla="*/ 4 w 8"/>
                  <a:gd name="T47" fmla="*/ 8 h 19"/>
                  <a:gd name="T48" fmla="*/ 2 w 8"/>
                  <a:gd name="T49" fmla="*/ 4 h 19"/>
                  <a:gd name="T50" fmla="*/ 4 w 8"/>
                  <a:gd name="T51" fmla="*/ 2 h 19"/>
                  <a:gd name="T52" fmla="*/ 5 w 8"/>
                  <a:gd name="T53" fmla="*/ 2 h 19"/>
                  <a:gd name="T54" fmla="*/ 4 w 8"/>
                  <a:gd name="T55" fmla="*/ 8 h 19"/>
                  <a:gd name="T56" fmla="*/ 5 w 8"/>
                  <a:gd name="T57" fmla="*/ 1 h 19"/>
                  <a:gd name="T58" fmla="*/ 4 w 8"/>
                  <a:gd name="T59" fmla="*/ 0 h 19"/>
                  <a:gd name="T60" fmla="*/ 4 w 8"/>
                  <a:gd name="T61" fmla="*/ 0 h 19"/>
                  <a:gd name="T62" fmla="*/ 1 w 8"/>
                  <a:gd name="T63" fmla="*/ 5 h 19"/>
                  <a:gd name="T64" fmla="*/ 3 w 8"/>
                  <a:gd name="T65" fmla="*/ 18 h 19"/>
                  <a:gd name="T66" fmla="*/ 5 w 8"/>
                  <a:gd name="T67" fmla="*/ 19 h 19"/>
                  <a:gd name="T68" fmla="*/ 8 w 8"/>
                  <a:gd name="T69" fmla="*/ 14 h 19"/>
                  <a:gd name="T70" fmla="*/ 5 w 8"/>
                  <a:gd name="T71"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 h="19">
                    <a:moveTo>
                      <a:pt x="5" y="17"/>
                    </a:moveTo>
                    <a:cubicBezTo>
                      <a:pt x="5" y="17"/>
                      <a:pt x="5" y="17"/>
                      <a:pt x="5" y="17"/>
                    </a:cubicBezTo>
                    <a:cubicBezTo>
                      <a:pt x="4" y="17"/>
                      <a:pt x="4" y="17"/>
                      <a:pt x="4" y="17"/>
                    </a:cubicBezTo>
                    <a:cubicBezTo>
                      <a:pt x="3" y="16"/>
                      <a:pt x="2" y="15"/>
                      <a:pt x="2" y="14"/>
                    </a:cubicBezTo>
                    <a:cubicBezTo>
                      <a:pt x="4" y="11"/>
                      <a:pt x="4" y="11"/>
                      <a:pt x="4" y="11"/>
                    </a:cubicBezTo>
                    <a:cubicBezTo>
                      <a:pt x="5" y="17"/>
                      <a:pt x="5" y="17"/>
                      <a:pt x="5" y="17"/>
                    </a:cubicBezTo>
                    <a:cubicBezTo>
                      <a:pt x="5" y="17"/>
                      <a:pt x="5" y="17"/>
                      <a:pt x="5" y="17"/>
                    </a:cubicBezTo>
                    <a:moveTo>
                      <a:pt x="7" y="13"/>
                    </a:moveTo>
                    <a:cubicBezTo>
                      <a:pt x="7" y="15"/>
                      <a:pt x="6" y="17"/>
                      <a:pt x="5" y="17"/>
                    </a:cubicBezTo>
                    <a:cubicBezTo>
                      <a:pt x="5" y="11"/>
                      <a:pt x="5" y="11"/>
                      <a:pt x="5" y="11"/>
                    </a:cubicBezTo>
                    <a:cubicBezTo>
                      <a:pt x="7" y="11"/>
                      <a:pt x="7" y="11"/>
                      <a:pt x="7" y="11"/>
                    </a:cubicBezTo>
                    <a:cubicBezTo>
                      <a:pt x="7" y="12"/>
                      <a:pt x="7" y="12"/>
                      <a:pt x="7" y="13"/>
                    </a:cubicBezTo>
                    <a:moveTo>
                      <a:pt x="2" y="13"/>
                    </a:moveTo>
                    <a:cubicBezTo>
                      <a:pt x="2" y="13"/>
                      <a:pt x="2" y="13"/>
                      <a:pt x="2" y="12"/>
                    </a:cubicBezTo>
                    <a:cubicBezTo>
                      <a:pt x="1" y="10"/>
                      <a:pt x="1" y="8"/>
                      <a:pt x="1" y="6"/>
                    </a:cubicBezTo>
                    <a:cubicBezTo>
                      <a:pt x="2" y="6"/>
                      <a:pt x="2" y="5"/>
                      <a:pt x="2" y="5"/>
                    </a:cubicBezTo>
                    <a:cubicBezTo>
                      <a:pt x="4" y="10"/>
                      <a:pt x="4" y="10"/>
                      <a:pt x="4" y="10"/>
                    </a:cubicBezTo>
                    <a:lnTo>
                      <a:pt x="2" y="13"/>
                    </a:lnTo>
                    <a:close/>
                    <a:moveTo>
                      <a:pt x="7" y="7"/>
                    </a:moveTo>
                    <a:cubicBezTo>
                      <a:pt x="7" y="8"/>
                      <a:pt x="7" y="9"/>
                      <a:pt x="7" y="10"/>
                    </a:cubicBezTo>
                    <a:cubicBezTo>
                      <a:pt x="5" y="9"/>
                      <a:pt x="5" y="9"/>
                      <a:pt x="5" y="9"/>
                    </a:cubicBezTo>
                    <a:cubicBezTo>
                      <a:pt x="5" y="2"/>
                      <a:pt x="5" y="2"/>
                      <a:pt x="5" y="2"/>
                    </a:cubicBezTo>
                    <a:cubicBezTo>
                      <a:pt x="6" y="3"/>
                      <a:pt x="6" y="5"/>
                      <a:pt x="7" y="7"/>
                    </a:cubicBezTo>
                    <a:moveTo>
                      <a:pt x="4" y="8"/>
                    </a:moveTo>
                    <a:cubicBezTo>
                      <a:pt x="2" y="4"/>
                      <a:pt x="2" y="4"/>
                      <a:pt x="2" y="4"/>
                    </a:cubicBezTo>
                    <a:cubicBezTo>
                      <a:pt x="2" y="2"/>
                      <a:pt x="3" y="2"/>
                      <a:pt x="4" y="2"/>
                    </a:cubicBezTo>
                    <a:cubicBezTo>
                      <a:pt x="4" y="1"/>
                      <a:pt x="5" y="2"/>
                      <a:pt x="5" y="2"/>
                    </a:cubicBezTo>
                    <a:lnTo>
                      <a:pt x="4" y="8"/>
                    </a:lnTo>
                    <a:close/>
                    <a:moveTo>
                      <a:pt x="5" y="1"/>
                    </a:moveTo>
                    <a:cubicBezTo>
                      <a:pt x="5" y="0"/>
                      <a:pt x="4" y="0"/>
                      <a:pt x="4" y="0"/>
                    </a:cubicBezTo>
                    <a:cubicBezTo>
                      <a:pt x="4" y="0"/>
                      <a:pt x="4" y="0"/>
                      <a:pt x="4" y="0"/>
                    </a:cubicBezTo>
                    <a:cubicBezTo>
                      <a:pt x="2" y="0"/>
                      <a:pt x="1" y="2"/>
                      <a:pt x="1" y="5"/>
                    </a:cubicBezTo>
                    <a:cubicBezTo>
                      <a:pt x="0" y="10"/>
                      <a:pt x="1" y="16"/>
                      <a:pt x="3" y="18"/>
                    </a:cubicBezTo>
                    <a:cubicBezTo>
                      <a:pt x="4" y="19"/>
                      <a:pt x="4" y="19"/>
                      <a:pt x="5" y="19"/>
                    </a:cubicBezTo>
                    <a:cubicBezTo>
                      <a:pt x="6" y="19"/>
                      <a:pt x="7" y="17"/>
                      <a:pt x="8" y="14"/>
                    </a:cubicBezTo>
                    <a:cubicBezTo>
                      <a:pt x="8" y="9"/>
                      <a:pt x="7" y="3"/>
                      <a:pt x="5" y="1"/>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98" name="Freeform 657">
                <a:extLst>
                  <a:ext uri="{FF2B5EF4-FFF2-40B4-BE49-F238E27FC236}">
                    <a16:creationId xmlns:a16="http://schemas.microsoft.com/office/drawing/2014/main" id="{22FBFF50-E632-441B-8090-33915994B06F}"/>
                  </a:ext>
                </a:extLst>
              </p:cNvPr>
              <p:cNvSpPr>
                <a:spLocks/>
              </p:cNvSpPr>
              <p:nvPr/>
            </p:nvSpPr>
            <p:spPr bwMode="auto">
              <a:xfrm>
                <a:off x="3138488" y="5372100"/>
                <a:ext cx="87313" cy="111125"/>
              </a:xfrm>
              <a:custGeom>
                <a:avLst/>
                <a:gdLst>
                  <a:gd name="T0" fmla="*/ 21 w 22"/>
                  <a:gd name="T1" fmla="*/ 27 h 28"/>
                  <a:gd name="T2" fmla="*/ 15 w 22"/>
                  <a:gd name="T3" fmla="*/ 5 h 28"/>
                  <a:gd name="T4" fmla="*/ 3 w 22"/>
                  <a:gd name="T5" fmla="*/ 6 h 28"/>
                  <a:gd name="T6" fmla="*/ 3 w 22"/>
                  <a:gd name="T7" fmla="*/ 21 h 28"/>
                  <a:gd name="T8" fmla="*/ 4 w 22"/>
                  <a:gd name="T9" fmla="*/ 22 h 28"/>
                  <a:gd name="T10" fmla="*/ 7 w 22"/>
                  <a:gd name="T11" fmla="*/ 7 h 28"/>
                  <a:gd name="T12" fmla="*/ 13 w 22"/>
                  <a:gd name="T13" fmla="*/ 23 h 28"/>
                  <a:gd name="T14" fmla="*/ 14 w 22"/>
                  <a:gd name="T15" fmla="*/ 28 h 28"/>
                  <a:gd name="T16" fmla="*/ 21 w 22"/>
                  <a:gd name="T17"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8">
                    <a:moveTo>
                      <a:pt x="21" y="27"/>
                    </a:moveTo>
                    <a:cubicBezTo>
                      <a:pt x="21" y="27"/>
                      <a:pt x="21" y="10"/>
                      <a:pt x="15" y="5"/>
                    </a:cubicBezTo>
                    <a:cubicBezTo>
                      <a:pt x="9" y="0"/>
                      <a:pt x="5" y="1"/>
                      <a:pt x="3" y="6"/>
                    </a:cubicBezTo>
                    <a:cubicBezTo>
                      <a:pt x="0" y="10"/>
                      <a:pt x="3" y="21"/>
                      <a:pt x="3" y="21"/>
                    </a:cubicBezTo>
                    <a:cubicBezTo>
                      <a:pt x="4" y="22"/>
                      <a:pt x="4" y="22"/>
                      <a:pt x="4" y="22"/>
                    </a:cubicBezTo>
                    <a:cubicBezTo>
                      <a:pt x="4" y="22"/>
                      <a:pt x="1" y="3"/>
                      <a:pt x="7" y="7"/>
                    </a:cubicBezTo>
                    <a:cubicBezTo>
                      <a:pt x="11" y="9"/>
                      <a:pt x="13" y="23"/>
                      <a:pt x="13" y="23"/>
                    </a:cubicBezTo>
                    <a:cubicBezTo>
                      <a:pt x="13" y="23"/>
                      <a:pt x="14" y="28"/>
                      <a:pt x="14" y="28"/>
                    </a:cubicBezTo>
                    <a:cubicBezTo>
                      <a:pt x="17" y="28"/>
                      <a:pt x="22" y="28"/>
                      <a:pt x="21" y="2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99" name="Freeform 658">
                <a:extLst>
                  <a:ext uri="{FF2B5EF4-FFF2-40B4-BE49-F238E27FC236}">
                    <a16:creationId xmlns:a16="http://schemas.microsoft.com/office/drawing/2014/main" id="{76CAC3A7-C8D8-426C-9C66-68E5C9730945}"/>
                  </a:ext>
                </a:extLst>
              </p:cNvPr>
              <p:cNvSpPr>
                <a:spLocks/>
              </p:cNvSpPr>
              <p:nvPr/>
            </p:nvSpPr>
            <p:spPr bwMode="auto">
              <a:xfrm>
                <a:off x="3138488" y="5372100"/>
                <a:ext cx="87313" cy="111125"/>
              </a:xfrm>
              <a:custGeom>
                <a:avLst/>
                <a:gdLst>
                  <a:gd name="T0" fmla="*/ 21 w 22"/>
                  <a:gd name="T1" fmla="*/ 27 h 28"/>
                  <a:gd name="T2" fmla="*/ 15 w 22"/>
                  <a:gd name="T3" fmla="*/ 5 h 28"/>
                  <a:gd name="T4" fmla="*/ 3 w 22"/>
                  <a:gd name="T5" fmla="*/ 6 h 28"/>
                  <a:gd name="T6" fmla="*/ 3 w 22"/>
                  <a:gd name="T7" fmla="*/ 21 h 28"/>
                  <a:gd name="T8" fmla="*/ 4 w 22"/>
                  <a:gd name="T9" fmla="*/ 22 h 28"/>
                  <a:gd name="T10" fmla="*/ 7 w 22"/>
                  <a:gd name="T11" fmla="*/ 7 h 28"/>
                  <a:gd name="T12" fmla="*/ 13 w 22"/>
                  <a:gd name="T13" fmla="*/ 23 h 28"/>
                  <a:gd name="T14" fmla="*/ 14 w 22"/>
                  <a:gd name="T15" fmla="*/ 28 h 28"/>
                  <a:gd name="T16" fmla="*/ 21 w 22"/>
                  <a:gd name="T17"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8">
                    <a:moveTo>
                      <a:pt x="21" y="27"/>
                    </a:moveTo>
                    <a:cubicBezTo>
                      <a:pt x="21" y="27"/>
                      <a:pt x="21" y="10"/>
                      <a:pt x="15" y="5"/>
                    </a:cubicBezTo>
                    <a:cubicBezTo>
                      <a:pt x="9" y="0"/>
                      <a:pt x="5" y="1"/>
                      <a:pt x="3" y="6"/>
                    </a:cubicBezTo>
                    <a:cubicBezTo>
                      <a:pt x="0" y="10"/>
                      <a:pt x="3" y="21"/>
                      <a:pt x="3" y="21"/>
                    </a:cubicBezTo>
                    <a:cubicBezTo>
                      <a:pt x="4" y="22"/>
                      <a:pt x="4" y="22"/>
                      <a:pt x="4" y="22"/>
                    </a:cubicBezTo>
                    <a:cubicBezTo>
                      <a:pt x="4" y="22"/>
                      <a:pt x="1" y="3"/>
                      <a:pt x="7" y="7"/>
                    </a:cubicBezTo>
                    <a:cubicBezTo>
                      <a:pt x="11" y="9"/>
                      <a:pt x="13" y="23"/>
                      <a:pt x="13" y="23"/>
                    </a:cubicBezTo>
                    <a:cubicBezTo>
                      <a:pt x="13" y="23"/>
                      <a:pt x="14" y="28"/>
                      <a:pt x="14" y="28"/>
                    </a:cubicBezTo>
                    <a:cubicBezTo>
                      <a:pt x="17" y="28"/>
                      <a:pt x="22" y="28"/>
                      <a:pt x="21" y="2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00" name="Freeform 659">
                <a:extLst>
                  <a:ext uri="{FF2B5EF4-FFF2-40B4-BE49-F238E27FC236}">
                    <a16:creationId xmlns:a16="http://schemas.microsoft.com/office/drawing/2014/main" id="{092783B5-8EFB-4668-8D5F-F41BB4DEB239}"/>
                  </a:ext>
                </a:extLst>
              </p:cNvPr>
              <p:cNvSpPr>
                <a:spLocks/>
              </p:cNvSpPr>
              <p:nvPr/>
            </p:nvSpPr>
            <p:spPr bwMode="auto">
              <a:xfrm>
                <a:off x="3063876" y="5340350"/>
                <a:ext cx="26988" cy="84138"/>
              </a:xfrm>
              <a:custGeom>
                <a:avLst/>
                <a:gdLst>
                  <a:gd name="T0" fmla="*/ 4 w 7"/>
                  <a:gd name="T1" fmla="*/ 19 h 21"/>
                  <a:gd name="T2" fmla="*/ 5 w 7"/>
                  <a:gd name="T3" fmla="*/ 21 h 21"/>
                  <a:gd name="T4" fmla="*/ 7 w 7"/>
                  <a:gd name="T5" fmla="*/ 8 h 21"/>
                  <a:gd name="T6" fmla="*/ 1 w 7"/>
                  <a:gd name="T7" fmla="*/ 6 h 21"/>
                  <a:gd name="T8" fmla="*/ 4 w 7"/>
                  <a:gd name="T9" fmla="*/ 19 h 21"/>
                </a:gdLst>
                <a:ahLst/>
                <a:cxnLst>
                  <a:cxn ang="0">
                    <a:pos x="T0" y="T1"/>
                  </a:cxn>
                  <a:cxn ang="0">
                    <a:pos x="T2" y="T3"/>
                  </a:cxn>
                  <a:cxn ang="0">
                    <a:pos x="T4" y="T5"/>
                  </a:cxn>
                  <a:cxn ang="0">
                    <a:pos x="T6" y="T7"/>
                  </a:cxn>
                  <a:cxn ang="0">
                    <a:pos x="T8" y="T9"/>
                  </a:cxn>
                </a:cxnLst>
                <a:rect l="0" t="0" r="r" b="b"/>
                <a:pathLst>
                  <a:path w="7" h="21">
                    <a:moveTo>
                      <a:pt x="4" y="19"/>
                    </a:moveTo>
                    <a:cubicBezTo>
                      <a:pt x="5" y="21"/>
                      <a:pt x="5" y="21"/>
                      <a:pt x="5" y="21"/>
                    </a:cubicBezTo>
                    <a:cubicBezTo>
                      <a:pt x="7" y="8"/>
                      <a:pt x="7" y="8"/>
                      <a:pt x="7" y="8"/>
                    </a:cubicBezTo>
                    <a:cubicBezTo>
                      <a:pt x="7" y="8"/>
                      <a:pt x="2" y="0"/>
                      <a:pt x="1" y="6"/>
                    </a:cubicBezTo>
                    <a:cubicBezTo>
                      <a:pt x="0" y="13"/>
                      <a:pt x="4" y="19"/>
                      <a:pt x="4" y="19"/>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01" name="Freeform 660">
                <a:extLst>
                  <a:ext uri="{FF2B5EF4-FFF2-40B4-BE49-F238E27FC236}">
                    <a16:creationId xmlns:a16="http://schemas.microsoft.com/office/drawing/2014/main" id="{74AFE7E9-C194-4285-99F6-1F2A37722262}"/>
                  </a:ext>
                </a:extLst>
              </p:cNvPr>
              <p:cNvSpPr>
                <a:spLocks/>
              </p:cNvSpPr>
              <p:nvPr/>
            </p:nvSpPr>
            <p:spPr bwMode="auto">
              <a:xfrm>
                <a:off x="3063876" y="5340350"/>
                <a:ext cx="26988" cy="84138"/>
              </a:xfrm>
              <a:custGeom>
                <a:avLst/>
                <a:gdLst>
                  <a:gd name="T0" fmla="*/ 4 w 7"/>
                  <a:gd name="T1" fmla="*/ 19 h 21"/>
                  <a:gd name="T2" fmla="*/ 5 w 7"/>
                  <a:gd name="T3" fmla="*/ 21 h 21"/>
                  <a:gd name="T4" fmla="*/ 7 w 7"/>
                  <a:gd name="T5" fmla="*/ 8 h 21"/>
                  <a:gd name="T6" fmla="*/ 1 w 7"/>
                  <a:gd name="T7" fmla="*/ 6 h 21"/>
                  <a:gd name="T8" fmla="*/ 4 w 7"/>
                  <a:gd name="T9" fmla="*/ 19 h 21"/>
                </a:gdLst>
                <a:ahLst/>
                <a:cxnLst>
                  <a:cxn ang="0">
                    <a:pos x="T0" y="T1"/>
                  </a:cxn>
                  <a:cxn ang="0">
                    <a:pos x="T2" y="T3"/>
                  </a:cxn>
                  <a:cxn ang="0">
                    <a:pos x="T4" y="T5"/>
                  </a:cxn>
                  <a:cxn ang="0">
                    <a:pos x="T6" y="T7"/>
                  </a:cxn>
                  <a:cxn ang="0">
                    <a:pos x="T8" y="T9"/>
                  </a:cxn>
                </a:cxnLst>
                <a:rect l="0" t="0" r="r" b="b"/>
                <a:pathLst>
                  <a:path w="7" h="21">
                    <a:moveTo>
                      <a:pt x="4" y="19"/>
                    </a:moveTo>
                    <a:cubicBezTo>
                      <a:pt x="5" y="21"/>
                      <a:pt x="5" y="21"/>
                      <a:pt x="5" y="21"/>
                    </a:cubicBezTo>
                    <a:cubicBezTo>
                      <a:pt x="7" y="8"/>
                      <a:pt x="7" y="8"/>
                      <a:pt x="7" y="8"/>
                    </a:cubicBezTo>
                    <a:cubicBezTo>
                      <a:pt x="7" y="8"/>
                      <a:pt x="2" y="0"/>
                      <a:pt x="1" y="6"/>
                    </a:cubicBezTo>
                    <a:cubicBezTo>
                      <a:pt x="0" y="13"/>
                      <a:pt x="4" y="19"/>
                      <a:pt x="4" y="19"/>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02" name="Freeform 661">
                <a:extLst>
                  <a:ext uri="{FF2B5EF4-FFF2-40B4-BE49-F238E27FC236}">
                    <a16:creationId xmlns:a16="http://schemas.microsoft.com/office/drawing/2014/main" id="{10A5C72E-853C-49FC-AAC3-CEF6101879AB}"/>
                  </a:ext>
                </a:extLst>
              </p:cNvPr>
              <p:cNvSpPr>
                <a:spLocks/>
              </p:cNvSpPr>
              <p:nvPr/>
            </p:nvSpPr>
            <p:spPr bwMode="auto">
              <a:xfrm>
                <a:off x="3074988" y="5372100"/>
                <a:ext cx="39688" cy="84138"/>
              </a:xfrm>
              <a:custGeom>
                <a:avLst/>
                <a:gdLst>
                  <a:gd name="T0" fmla="*/ 10 w 10"/>
                  <a:gd name="T1" fmla="*/ 14 h 21"/>
                  <a:gd name="T2" fmla="*/ 8 w 10"/>
                  <a:gd name="T3" fmla="*/ 21 h 21"/>
                  <a:gd name="T4" fmla="*/ 3 w 10"/>
                  <a:gd name="T5" fmla="*/ 21 h 21"/>
                  <a:gd name="T6" fmla="*/ 0 w 10"/>
                  <a:gd name="T7" fmla="*/ 10 h 21"/>
                  <a:gd name="T8" fmla="*/ 1 w 10"/>
                  <a:gd name="T9" fmla="*/ 0 h 21"/>
                  <a:gd name="T10" fmla="*/ 3 w 10"/>
                  <a:gd name="T11" fmla="*/ 0 h 21"/>
                  <a:gd name="T12" fmla="*/ 7 w 10"/>
                  <a:gd name="T13" fmla="*/ 10 h 21"/>
                  <a:gd name="T14" fmla="*/ 10 w 10"/>
                  <a:gd name="T15" fmla="*/ 14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1">
                    <a:moveTo>
                      <a:pt x="10" y="14"/>
                    </a:moveTo>
                    <a:cubicBezTo>
                      <a:pt x="10" y="15"/>
                      <a:pt x="9" y="19"/>
                      <a:pt x="8" y="21"/>
                    </a:cubicBezTo>
                    <a:cubicBezTo>
                      <a:pt x="7" y="21"/>
                      <a:pt x="3" y="21"/>
                      <a:pt x="3" y="21"/>
                    </a:cubicBezTo>
                    <a:cubicBezTo>
                      <a:pt x="3" y="21"/>
                      <a:pt x="0" y="15"/>
                      <a:pt x="0" y="10"/>
                    </a:cubicBezTo>
                    <a:cubicBezTo>
                      <a:pt x="0" y="6"/>
                      <a:pt x="1" y="0"/>
                      <a:pt x="1" y="0"/>
                    </a:cubicBezTo>
                    <a:cubicBezTo>
                      <a:pt x="3" y="0"/>
                      <a:pt x="3" y="0"/>
                      <a:pt x="3" y="0"/>
                    </a:cubicBezTo>
                    <a:cubicBezTo>
                      <a:pt x="4" y="0"/>
                      <a:pt x="5" y="7"/>
                      <a:pt x="7" y="10"/>
                    </a:cubicBezTo>
                    <a:cubicBezTo>
                      <a:pt x="8" y="14"/>
                      <a:pt x="10" y="14"/>
                      <a:pt x="10" y="1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03" name="Freeform 662">
                <a:extLst>
                  <a:ext uri="{FF2B5EF4-FFF2-40B4-BE49-F238E27FC236}">
                    <a16:creationId xmlns:a16="http://schemas.microsoft.com/office/drawing/2014/main" id="{07A1EC63-59B5-4A90-ACED-1DF019EB5B3B}"/>
                  </a:ext>
                </a:extLst>
              </p:cNvPr>
              <p:cNvSpPr>
                <a:spLocks/>
              </p:cNvSpPr>
              <p:nvPr/>
            </p:nvSpPr>
            <p:spPr bwMode="auto">
              <a:xfrm>
                <a:off x="3074988" y="5372100"/>
                <a:ext cx="39688" cy="84138"/>
              </a:xfrm>
              <a:custGeom>
                <a:avLst/>
                <a:gdLst>
                  <a:gd name="T0" fmla="*/ 10 w 10"/>
                  <a:gd name="T1" fmla="*/ 14 h 21"/>
                  <a:gd name="T2" fmla="*/ 8 w 10"/>
                  <a:gd name="T3" fmla="*/ 21 h 21"/>
                  <a:gd name="T4" fmla="*/ 3 w 10"/>
                  <a:gd name="T5" fmla="*/ 21 h 21"/>
                  <a:gd name="T6" fmla="*/ 0 w 10"/>
                  <a:gd name="T7" fmla="*/ 10 h 21"/>
                  <a:gd name="T8" fmla="*/ 1 w 10"/>
                  <a:gd name="T9" fmla="*/ 0 h 21"/>
                  <a:gd name="T10" fmla="*/ 3 w 10"/>
                  <a:gd name="T11" fmla="*/ 0 h 21"/>
                  <a:gd name="T12" fmla="*/ 7 w 10"/>
                  <a:gd name="T13" fmla="*/ 10 h 21"/>
                  <a:gd name="T14" fmla="*/ 10 w 10"/>
                  <a:gd name="T15" fmla="*/ 14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1">
                    <a:moveTo>
                      <a:pt x="10" y="14"/>
                    </a:moveTo>
                    <a:cubicBezTo>
                      <a:pt x="10" y="15"/>
                      <a:pt x="9" y="19"/>
                      <a:pt x="8" y="21"/>
                    </a:cubicBezTo>
                    <a:cubicBezTo>
                      <a:pt x="7" y="21"/>
                      <a:pt x="3" y="21"/>
                      <a:pt x="3" y="21"/>
                    </a:cubicBezTo>
                    <a:cubicBezTo>
                      <a:pt x="3" y="21"/>
                      <a:pt x="0" y="15"/>
                      <a:pt x="0" y="10"/>
                    </a:cubicBezTo>
                    <a:cubicBezTo>
                      <a:pt x="0" y="6"/>
                      <a:pt x="1" y="0"/>
                      <a:pt x="1" y="0"/>
                    </a:cubicBezTo>
                    <a:cubicBezTo>
                      <a:pt x="3" y="0"/>
                      <a:pt x="3" y="0"/>
                      <a:pt x="3" y="0"/>
                    </a:cubicBezTo>
                    <a:cubicBezTo>
                      <a:pt x="4" y="0"/>
                      <a:pt x="5" y="7"/>
                      <a:pt x="7" y="10"/>
                    </a:cubicBezTo>
                    <a:cubicBezTo>
                      <a:pt x="8" y="14"/>
                      <a:pt x="10" y="14"/>
                      <a:pt x="10" y="1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04" name="Freeform 663">
                <a:extLst>
                  <a:ext uri="{FF2B5EF4-FFF2-40B4-BE49-F238E27FC236}">
                    <a16:creationId xmlns:a16="http://schemas.microsoft.com/office/drawing/2014/main" id="{18447F8B-DA42-441B-991F-9A27DCEFC4B1}"/>
                  </a:ext>
                </a:extLst>
              </p:cNvPr>
              <p:cNvSpPr>
                <a:spLocks/>
              </p:cNvSpPr>
              <p:nvPr/>
            </p:nvSpPr>
            <p:spPr bwMode="auto">
              <a:xfrm>
                <a:off x="3063876" y="5372100"/>
                <a:ext cx="39688" cy="84138"/>
              </a:xfrm>
              <a:custGeom>
                <a:avLst/>
                <a:gdLst>
                  <a:gd name="T0" fmla="*/ 10 w 10"/>
                  <a:gd name="T1" fmla="*/ 10 h 21"/>
                  <a:gd name="T2" fmla="*/ 6 w 10"/>
                  <a:gd name="T3" fmla="*/ 21 h 21"/>
                  <a:gd name="T4" fmla="*/ 1 w 10"/>
                  <a:gd name="T5" fmla="*/ 11 h 21"/>
                  <a:gd name="T6" fmla="*/ 4 w 10"/>
                  <a:gd name="T7" fmla="*/ 0 h 21"/>
                  <a:gd name="T8" fmla="*/ 10 w 10"/>
                  <a:gd name="T9" fmla="*/ 10 h 21"/>
                </a:gdLst>
                <a:ahLst/>
                <a:cxnLst>
                  <a:cxn ang="0">
                    <a:pos x="T0" y="T1"/>
                  </a:cxn>
                  <a:cxn ang="0">
                    <a:pos x="T2" y="T3"/>
                  </a:cxn>
                  <a:cxn ang="0">
                    <a:pos x="T4" y="T5"/>
                  </a:cxn>
                  <a:cxn ang="0">
                    <a:pos x="T6" y="T7"/>
                  </a:cxn>
                  <a:cxn ang="0">
                    <a:pos x="T8" y="T9"/>
                  </a:cxn>
                </a:cxnLst>
                <a:rect l="0" t="0" r="r" b="b"/>
                <a:pathLst>
                  <a:path w="10" h="21">
                    <a:moveTo>
                      <a:pt x="10" y="10"/>
                    </a:moveTo>
                    <a:cubicBezTo>
                      <a:pt x="10" y="16"/>
                      <a:pt x="8" y="21"/>
                      <a:pt x="6" y="21"/>
                    </a:cubicBezTo>
                    <a:cubicBezTo>
                      <a:pt x="4" y="21"/>
                      <a:pt x="1" y="17"/>
                      <a:pt x="1" y="11"/>
                    </a:cubicBezTo>
                    <a:cubicBezTo>
                      <a:pt x="0" y="5"/>
                      <a:pt x="2" y="0"/>
                      <a:pt x="4" y="0"/>
                    </a:cubicBezTo>
                    <a:cubicBezTo>
                      <a:pt x="7" y="0"/>
                      <a:pt x="9" y="5"/>
                      <a:pt x="10" y="1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05" name="Freeform 664">
                <a:extLst>
                  <a:ext uri="{FF2B5EF4-FFF2-40B4-BE49-F238E27FC236}">
                    <a16:creationId xmlns:a16="http://schemas.microsoft.com/office/drawing/2014/main" id="{56F88A82-E217-426C-A675-AFEC25CA6EDD}"/>
                  </a:ext>
                </a:extLst>
              </p:cNvPr>
              <p:cNvSpPr>
                <a:spLocks/>
              </p:cNvSpPr>
              <p:nvPr/>
            </p:nvSpPr>
            <p:spPr bwMode="auto">
              <a:xfrm>
                <a:off x="3063876" y="5372100"/>
                <a:ext cx="39688" cy="84138"/>
              </a:xfrm>
              <a:custGeom>
                <a:avLst/>
                <a:gdLst>
                  <a:gd name="T0" fmla="*/ 10 w 10"/>
                  <a:gd name="T1" fmla="*/ 10 h 21"/>
                  <a:gd name="T2" fmla="*/ 6 w 10"/>
                  <a:gd name="T3" fmla="*/ 21 h 21"/>
                  <a:gd name="T4" fmla="*/ 1 w 10"/>
                  <a:gd name="T5" fmla="*/ 11 h 21"/>
                  <a:gd name="T6" fmla="*/ 4 w 10"/>
                  <a:gd name="T7" fmla="*/ 0 h 21"/>
                  <a:gd name="T8" fmla="*/ 10 w 10"/>
                  <a:gd name="T9" fmla="*/ 10 h 21"/>
                </a:gdLst>
                <a:ahLst/>
                <a:cxnLst>
                  <a:cxn ang="0">
                    <a:pos x="T0" y="T1"/>
                  </a:cxn>
                  <a:cxn ang="0">
                    <a:pos x="T2" y="T3"/>
                  </a:cxn>
                  <a:cxn ang="0">
                    <a:pos x="T4" y="T5"/>
                  </a:cxn>
                  <a:cxn ang="0">
                    <a:pos x="T6" y="T7"/>
                  </a:cxn>
                  <a:cxn ang="0">
                    <a:pos x="T8" y="T9"/>
                  </a:cxn>
                </a:cxnLst>
                <a:rect l="0" t="0" r="r" b="b"/>
                <a:pathLst>
                  <a:path w="10" h="21">
                    <a:moveTo>
                      <a:pt x="10" y="10"/>
                    </a:moveTo>
                    <a:cubicBezTo>
                      <a:pt x="10" y="16"/>
                      <a:pt x="8" y="21"/>
                      <a:pt x="6" y="21"/>
                    </a:cubicBezTo>
                    <a:cubicBezTo>
                      <a:pt x="4" y="21"/>
                      <a:pt x="1" y="17"/>
                      <a:pt x="1" y="11"/>
                    </a:cubicBezTo>
                    <a:cubicBezTo>
                      <a:pt x="0" y="5"/>
                      <a:pt x="2" y="0"/>
                      <a:pt x="4" y="0"/>
                    </a:cubicBezTo>
                    <a:cubicBezTo>
                      <a:pt x="7" y="0"/>
                      <a:pt x="9" y="5"/>
                      <a:pt x="10" y="1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06" name="Freeform 665">
                <a:extLst>
                  <a:ext uri="{FF2B5EF4-FFF2-40B4-BE49-F238E27FC236}">
                    <a16:creationId xmlns:a16="http://schemas.microsoft.com/office/drawing/2014/main" id="{7B516D04-C556-450C-A88B-F3370ACFB62E}"/>
                  </a:ext>
                </a:extLst>
              </p:cNvPr>
              <p:cNvSpPr>
                <a:spLocks noEditPoints="1"/>
              </p:cNvSpPr>
              <p:nvPr/>
            </p:nvSpPr>
            <p:spPr bwMode="auto">
              <a:xfrm>
                <a:off x="3067051" y="5384800"/>
                <a:ext cx="28575" cy="63500"/>
              </a:xfrm>
              <a:custGeom>
                <a:avLst/>
                <a:gdLst>
                  <a:gd name="T0" fmla="*/ 4 w 7"/>
                  <a:gd name="T1" fmla="*/ 15 h 16"/>
                  <a:gd name="T2" fmla="*/ 4 w 7"/>
                  <a:gd name="T3" fmla="*/ 15 h 16"/>
                  <a:gd name="T4" fmla="*/ 3 w 7"/>
                  <a:gd name="T5" fmla="*/ 14 h 16"/>
                  <a:gd name="T6" fmla="*/ 2 w 7"/>
                  <a:gd name="T7" fmla="*/ 12 h 16"/>
                  <a:gd name="T8" fmla="*/ 3 w 7"/>
                  <a:gd name="T9" fmla="*/ 10 h 16"/>
                  <a:gd name="T10" fmla="*/ 4 w 7"/>
                  <a:gd name="T11" fmla="*/ 15 h 16"/>
                  <a:gd name="T12" fmla="*/ 4 w 7"/>
                  <a:gd name="T13" fmla="*/ 15 h 16"/>
                  <a:gd name="T14" fmla="*/ 6 w 7"/>
                  <a:gd name="T15" fmla="*/ 11 h 16"/>
                  <a:gd name="T16" fmla="*/ 5 w 7"/>
                  <a:gd name="T17" fmla="*/ 15 h 16"/>
                  <a:gd name="T18" fmla="*/ 4 w 7"/>
                  <a:gd name="T19" fmla="*/ 9 h 16"/>
                  <a:gd name="T20" fmla="*/ 6 w 7"/>
                  <a:gd name="T21" fmla="*/ 9 h 16"/>
                  <a:gd name="T22" fmla="*/ 6 w 7"/>
                  <a:gd name="T23" fmla="*/ 11 h 16"/>
                  <a:gd name="T24" fmla="*/ 2 w 7"/>
                  <a:gd name="T25" fmla="*/ 11 h 16"/>
                  <a:gd name="T26" fmla="*/ 1 w 7"/>
                  <a:gd name="T27" fmla="*/ 10 h 16"/>
                  <a:gd name="T28" fmla="*/ 1 w 7"/>
                  <a:gd name="T29" fmla="*/ 5 h 16"/>
                  <a:gd name="T30" fmla="*/ 1 w 7"/>
                  <a:gd name="T31" fmla="*/ 4 h 16"/>
                  <a:gd name="T32" fmla="*/ 3 w 7"/>
                  <a:gd name="T33" fmla="*/ 8 h 16"/>
                  <a:gd name="T34" fmla="*/ 2 w 7"/>
                  <a:gd name="T35" fmla="*/ 11 h 16"/>
                  <a:gd name="T36" fmla="*/ 6 w 7"/>
                  <a:gd name="T37" fmla="*/ 6 h 16"/>
                  <a:gd name="T38" fmla="*/ 6 w 7"/>
                  <a:gd name="T39" fmla="*/ 9 h 16"/>
                  <a:gd name="T40" fmla="*/ 4 w 7"/>
                  <a:gd name="T41" fmla="*/ 7 h 16"/>
                  <a:gd name="T42" fmla="*/ 4 w 7"/>
                  <a:gd name="T43" fmla="*/ 2 h 16"/>
                  <a:gd name="T44" fmla="*/ 6 w 7"/>
                  <a:gd name="T45" fmla="*/ 6 h 16"/>
                  <a:gd name="T46" fmla="*/ 3 w 7"/>
                  <a:gd name="T47" fmla="*/ 7 h 16"/>
                  <a:gd name="T48" fmla="*/ 2 w 7"/>
                  <a:gd name="T49" fmla="*/ 3 h 16"/>
                  <a:gd name="T50" fmla="*/ 3 w 7"/>
                  <a:gd name="T51" fmla="*/ 1 h 16"/>
                  <a:gd name="T52" fmla="*/ 4 w 7"/>
                  <a:gd name="T53" fmla="*/ 1 h 16"/>
                  <a:gd name="T54" fmla="*/ 3 w 7"/>
                  <a:gd name="T55" fmla="*/ 7 h 16"/>
                  <a:gd name="T56" fmla="*/ 4 w 7"/>
                  <a:gd name="T57" fmla="*/ 0 h 16"/>
                  <a:gd name="T58" fmla="*/ 3 w 7"/>
                  <a:gd name="T59" fmla="*/ 0 h 16"/>
                  <a:gd name="T60" fmla="*/ 3 w 7"/>
                  <a:gd name="T61" fmla="*/ 0 h 16"/>
                  <a:gd name="T62" fmla="*/ 1 w 7"/>
                  <a:gd name="T63" fmla="*/ 4 h 16"/>
                  <a:gd name="T64" fmla="*/ 3 w 7"/>
                  <a:gd name="T65" fmla="*/ 16 h 16"/>
                  <a:gd name="T66" fmla="*/ 4 w 7"/>
                  <a:gd name="T67" fmla="*/ 16 h 16"/>
                  <a:gd name="T68" fmla="*/ 7 w 7"/>
                  <a:gd name="T69" fmla="*/ 12 h 16"/>
                  <a:gd name="T70" fmla="*/ 4 w 7"/>
                  <a:gd name="T7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 h="16">
                    <a:moveTo>
                      <a:pt x="4" y="15"/>
                    </a:moveTo>
                    <a:cubicBezTo>
                      <a:pt x="4" y="15"/>
                      <a:pt x="4" y="15"/>
                      <a:pt x="4" y="15"/>
                    </a:cubicBezTo>
                    <a:cubicBezTo>
                      <a:pt x="4" y="15"/>
                      <a:pt x="3" y="15"/>
                      <a:pt x="3" y="14"/>
                    </a:cubicBezTo>
                    <a:cubicBezTo>
                      <a:pt x="2" y="14"/>
                      <a:pt x="2" y="13"/>
                      <a:pt x="2" y="12"/>
                    </a:cubicBezTo>
                    <a:cubicBezTo>
                      <a:pt x="3" y="10"/>
                      <a:pt x="3" y="10"/>
                      <a:pt x="3" y="10"/>
                    </a:cubicBezTo>
                    <a:cubicBezTo>
                      <a:pt x="4" y="15"/>
                      <a:pt x="4" y="15"/>
                      <a:pt x="4" y="15"/>
                    </a:cubicBezTo>
                    <a:cubicBezTo>
                      <a:pt x="4" y="15"/>
                      <a:pt x="4" y="15"/>
                      <a:pt x="4" y="15"/>
                    </a:cubicBezTo>
                    <a:moveTo>
                      <a:pt x="6" y="11"/>
                    </a:moveTo>
                    <a:cubicBezTo>
                      <a:pt x="6" y="13"/>
                      <a:pt x="5" y="14"/>
                      <a:pt x="5" y="15"/>
                    </a:cubicBezTo>
                    <a:cubicBezTo>
                      <a:pt x="4" y="9"/>
                      <a:pt x="4" y="9"/>
                      <a:pt x="4" y="9"/>
                    </a:cubicBezTo>
                    <a:cubicBezTo>
                      <a:pt x="6" y="9"/>
                      <a:pt x="6" y="9"/>
                      <a:pt x="6" y="9"/>
                    </a:cubicBezTo>
                    <a:cubicBezTo>
                      <a:pt x="6" y="10"/>
                      <a:pt x="6" y="10"/>
                      <a:pt x="6" y="11"/>
                    </a:cubicBezTo>
                    <a:moveTo>
                      <a:pt x="2" y="11"/>
                    </a:moveTo>
                    <a:cubicBezTo>
                      <a:pt x="2" y="11"/>
                      <a:pt x="1" y="11"/>
                      <a:pt x="1" y="10"/>
                    </a:cubicBezTo>
                    <a:cubicBezTo>
                      <a:pt x="1" y="9"/>
                      <a:pt x="1" y="7"/>
                      <a:pt x="1" y="5"/>
                    </a:cubicBezTo>
                    <a:cubicBezTo>
                      <a:pt x="1" y="5"/>
                      <a:pt x="1" y="4"/>
                      <a:pt x="1" y="4"/>
                    </a:cubicBezTo>
                    <a:cubicBezTo>
                      <a:pt x="3" y="8"/>
                      <a:pt x="3" y="8"/>
                      <a:pt x="3" y="8"/>
                    </a:cubicBezTo>
                    <a:lnTo>
                      <a:pt x="2" y="11"/>
                    </a:lnTo>
                    <a:close/>
                    <a:moveTo>
                      <a:pt x="6" y="6"/>
                    </a:moveTo>
                    <a:cubicBezTo>
                      <a:pt x="6" y="7"/>
                      <a:pt x="6" y="8"/>
                      <a:pt x="6" y="9"/>
                    </a:cubicBezTo>
                    <a:cubicBezTo>
                      <a:pt x="4" y="7"/>
                      <a:pt x="4" y="7"/>
                      <a:pt x="4" y="7"/>
                    </a:cubicBezTo>
                    <a:cubicBezTo>
                      <a:pt x="4" y="2"/>
                      <a:pt x="4" y="2"/>
                      <a:pt x="4" y="2"/>
                    </a:cubicBezTo>
                    <a:cubicBezTo>
                      <a:pt x="5" y="3"/>
                      <a:pt x="6" y="4"/>
                      <a:pt x="6" y="6"/>
                    </a:cubicBezTo>
                    <a:moveTo>
                      <a:pt x="3" y="7"/>
                    </a:moveTo>
                    <a:cubicBezTo>
                      <a:pt x="2" y="3"/>
                      <a:pt x="2" y="3"/>
                      <a:pt x="2" y="3"/>
                    </a:cubicBezTo>
                    <a:cubicBezTo>
                      <a:pt x="2" y="2"/>
                      <a:pt x="2" y="1"/>
                      <a:pt x="3" y="1"/>
                    </a:cubicBezTo>
                    <a:cubicBezTo>
                      <a:pt x="4" y="1"/>
                      <a:pt x="4" y="1"/>
                      <a:pt x="4" y="1"/>
                    </a:cubicBezTo>
                    <a:lnTo>
                      <a:pt x="3" y="7"/>
                    </a:lnTo>
                    <a:close/>
                    <a:moveTo>
                      <a:pt x="4" y="0"/>
                    </a:moveTo>
                    <a:cubicBezTo>
                      <a:pt x="4" y="0"/>
                      <a:pt x="4" y="0"/>
                      <a:pt x="3" y="0"/>
                    </a:cubicBezTo>
                    <a:cubicBezTo>
                      <a:pt x="3" y="0"/>
                      <a:pt x="3" y="0"/>
                      <a:pt x="3" y="0"/>
                    </a:cubicBezTo>
                    <a:cubicBezTo>
                      <a:pt x="2" y="0"/>
                      <a:pt x="1" y="1"/>
                      <a:pt x="1" y="4"/>
                    </a:cubicBezTo>
                    <a:cubicBezTo>
                      <a:pt x="0" y="9"/>
                      <a:pt x="1" y="14"/>
                      <a:pt x="3" y="16"/>
                    </a:cubicBezTo>
                    <a:cubicBezTo>
                      <a:pt x="3" y="16"/>
                      <a:pt x="4" y="16"/>
                      <a:pt x="4" y="16"/>
                    </a:cubicBezTo>
                    <a:cubicBezTo>
                      <a:pt x="5" y="16"/>
                      <a:pt x="6" y="15"/>
                      <a:pt x="7" y="12"/>
                    </a:cubicBezTo>
                    <a:cubicBezTo>
                      <a:pt x="7" y="7"/>
                      <a:pt x="6" y="2"/>
                      <a:pt x="4" y="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07" name="Freeform 666">
                <a:extLst>
                  <a:ext uri="{FF2B5EF4-FFF2-40B4-BE49-F238E27FC236}">
                    <a16:creationId xmlns:a16="http://schemas.microsoft.com/office/drawing/2014/main" id="{60876CB2-C3DB-4D9A-9D3E-77DB14C672E6}"/>
                  </a:ext>
                </a:extLst>
              </p:cNvPr>
              <p:cNvSpPr>
                <a:spLocks noEditPoints="1"/>
              </p:cNvSpPr>
              <p:nvPr/>
            </p:nvSpPr>
            <p:spPr bwMode="auto">
              <a:xfrm>
                <a:off x="3067051" y="5384800"/>
                <a:ext cx="28575" cy="63500"/>
              </a:xfrm>
              <a:custGeom>
                <a:avLst/>
                <a:gdLst>
                  <a:gd name="T0" fmla="*/ 4 w 7"/>
                  <a:gd name="T1" fmla="*/ 15 h 16"/>
                  <a:gd name="T2" fmla="*/ 4 w 7"/>
                  <a:gd name="T3" fmla="*/ 15 h 16"/>
                  <a:gd name="T4" fmla="*/ 3 w 7"/>
                  <a:gd name="T5" fmla="*/ 14 h 16"/>
                  <a:gd name="T6" fmla="*/ 2 w 7"/>
                  <a:gd name="T7" fmla="*/ 12 h 16"/>
                  <a:gd name="T8" fmla="*/ 3 w 7"/>
                  <a:gd name="T9" fmla="*/ 10 h 16"/>
                  <a:gd name="T10" fmla="*/ 4 w 7"/>
                  <a:gd name="T11" fmla="*/ 15 h 16"/>
                  <a:gd name="T12" fmla="*/ 4 w 7"/>
                  <a:gd name="T13" fmla="*/ 15 h 16"/>
                  <a:gd name="T14" fmla="*/ 6 w 7"/>
                  <a:gd name="T15" fmla="*/ 11 h 16"/>
                  <a:gd name="T16" fmla="*/ 5 w 7"/>
                  <a:gd name="T17" fmla="*/ 15 h 16"/>
                  <a:gd name="T18" fmla="*/ 4 w 7"/>
                  <a:gd name="T19" fmla="*/ 9 h 16"/>
                  <a:gd name="T20" fmla="*/ 6 w 7"/>
                  <a:gd name="T21" fmla="*/ 9 h 16"/>
                  <a:gd name="T22" fmla="*/ 6 w 7"/>
                  <a:gd name="T23" fmla="*/ 11 h 16"/>
                  <a:gd name="T24" fmla="*/ 2 w 7"/>
                  <a:gd name="T25" fmla="*/ 11 h 16"/>
                  <a:gd name="T26" fmla="*/ 1 w 7"/>
                  <a:gd name="T27" fmla="*/ 10 h 16"/>
                  <a:gd name="T28" fmla="*/ 1 w 7"/>
                  <a:gd name="T29" fmla="*/ 5 h 16"/>
                  <a:gd name="T30" fmla="*/ 1 w 7"/>
                  <a:gd name="T31" fmla="*/ 4 h 16"/>
                  <a:gd name="T32" fmla="*/ 3 w 7"/>
                  <a:gd name="T33" fmla="*/ 8 h 16"/>
                  <a:gd name="T34" fmla="*/ 2 w 7"/>
                  <a:gd name="T35" fmla="*/ 11 h 16"/>
                  <a:gd name="T36" fmla="*/ 6 w 7"/>
                  <a:gd name="T37" fmla="*/ 6 h 16"/>
                  <a:gd name="T38" fmla="*/ 6 w 7"/>
                  <a:gd name="T39" fmla="*/ 9 h 16"/>
                  <a:gd name="T40" fmla="*/ 4 w 7"/>
                  <a:gd name="T41" fmla="*/ 7 h 16"/>
                  <a:gd name="T42" fmla="*/ 4 w 7"/>
                  <a:gd name="T43" fmla="*/ 2 h 16"/>
                  <a:gd name="T44" fmla="*/ 6 w 7"/>
                  <a:gd name="T45" fmla="*/ 6 h 16"/>
                  <a:gd name="T46" fmla="*/ 3 w 7"/>
                  <a:gd name="T47" fmla="*/ 7 h 16"/>
                  <a:gd name="T48" fmla="*/ 2 w 7"/>
                  <a:gd name="T49" fmla="*/ 3 h 16"/>
                  <a:gd name="T50" fmla="*/ 3 w 7"/>
                  <a:gd name="T51" fmla="*/ 1 h 16"/>
                  <a:gd name="T52" fmla="*/ 4 w 7"/>
                  <a:gd name="T53" fmla="*/ 1 h 16"/>
                  <a:gd name="T54" fmla="*/ 3 w 7"/>
                  <a:gd name="T55" fmla="*/ 7 h 16"/>
                  <a:gd name="T56" fmla="*/ 4 w 7"/>
                  <a:gd name="T57" fmla="*/ 0 h 16"/>
                  <a:gd name="T58" fmla="*/ 3 w 7"/>
                  <a:gd name="T59" fmla="*/ 0 h 16"/>
                  <a:gd name="T60" fmla="*/ 3 w 7"/>
                  <a:gd name="T61" fmla="*/ 0 h 16"/>
                  <a:gd name="T62" fmla="*/ 1 w 7"/>
                  <a:gd name="T63" fmla="*/ 4 h 16"/>
                  <a:gd name="T64" fmla="*/ 3 w 7"/>
                  <a:gd name="T65" fmla="*/ 16 h 16"/>
                  <a:gd name="T66" fmla="*/ 4 w 7"/>
                  <a:gd name="T67" fmla="*/ 16 h 16"/>
                  <a:gd name="T68" fmla="*/ 7 w 7"/>
                  <a:gd name="T69" fmla="*/ 12 h 16"/>
                  <a:gd name="T70" fmla="*/ 4 w 7"/>
                  <a:gd name="T7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 h="16">
                    <a:moveTo>
                      <a:pt x="4" y="15"/>
                    </a:moveTo>
                    <a:cubicBezTo>
                      <a:pt x="4" y="15"/>
                      <a:pt x="4" y="15"/>
                      <a:pt x="4" y="15"/>
                    </a:cubicBezTo>
                    <a:cubicBezTo>
                      <a:pt x="4" y="15"/>
                      <a:pt x="3" y="15"/>
                      <a:pt x="3" y="14"/>
                    </a:cubicBezTo>
                    <a:cubicBezTo>
                      <a:pt x="2" y="14"/>
                      <a:pt x="2" y="13"/>
                      <a:pt x="2" y="12"/>
                    </a:cubicBezTo>
                    <a:cubicBezTo>
                      <a:pt x="3" y="10"/>
                      <a:pt x="3" y="10"/>
                      <a:pt x="3" y="10"/>
                    </a:cubicBezTo>
                    <a:cubicBezTo>
                      <a:pt x="4" y="15"/>
                      <a:pt x="4" y="15"/>
                      <a:pt x="4" y="15"/>
                    </a:cubicBezTo>
                    <a:cubicBezTo>
                      <a:pt x="4" y="15"/>
                      <a:pt x="4" y="15"/>
                      <a:pt x="4" y="15"/>
                    </a:cubicBezTo>
                    <a:moveTo>
                      <a:pt x="6" y="11"/>
                    </a:moveTo>
                    <a:cubicBezTo>
                      <a:pt x="6" y="13"/>
                      <a:pt x="5" y="14"/>
                      <a:pt x="5" y="15"/>
                    </a:cubicBezTo>
                    <a:cubicBezTo>
                      <a:pt x="4" y="9"/>
                      <a:pt x="4" y="9"/>
                      <a:pt x="4" y="9"/>
                    </a:cubicBezTo>
                    <a:cubicBezTo>
                      <a:pt x="6" y="9"/>
                      <a:pt x="6" y="9"/>
                      <a:pt x="6" y="9"/>
                    </a:cubicBezTo>
                    <a:cubicBezTo>
                      <a:pt x="6" y="10"/>
                      <a:pt x="6" y="10"/>
                      <a:pt x="6" y="11"/>
                    </a:cubicBezTo>
                    <a:moveTo>
                      <a:pt x="2" y="11"/>
                    </a:moveTo>
                    <a:cubicBezTo>
                      <a:pt x="2" y="11"/>
                      <a:pt x="1" y="11"/>
                      <a:pt x="1" y="10"/>
                    </a:cubicBezTo>
                    <a:cubicBezTo>
                      <a:pt x="1" y="9"/>
                      <a:pt x="1" y="7"/>
                      <a:pt x="1" y="5"/>
                    </a:cubicBezTo>
                    <a:cubicBezTo>
                      <a:pt x="1" y="5"/>
                      <a:pt x="1" y="4"/>
                      <a:pt x="1" y="4"/>
                    </a:cubicBezTo>
                    <a:cubicBezTo>
                      <a:pt x="3" y="8"/>
                      <a:pt x="3" y="8"/>
                      <a:pt x="3" y="8"/>
                    </a:cubicBezTo>
                    <a:lnTo>
                      <a:pt x="2" y="11"/>
                    </a:lnTo>
                    <a:close/>
                    <a:moveTo>
                      <a:pt x="6" y="6"/>
                    </a:moveTo>
                    <a:cubicBezTo>
                      <a:pt x="6" y="7"/>
                      <a:pt x="6" y="8"/>
                      <a:pt x="6" y="9"/>
                    </a:cubicBezTo>
                    <a:cubicBezTo>
                      <a:pt x="4" y="7"/>
                      <a:pt x="4" y="7"/>
                      <a:pt x="4" y="7"/>
                    </a:cubicBezTo>
                    <a:cubicBezTo>
                      <a:pt x="4" y="2"/>
                      <a:pt x="4" y="2"/>
                      <a:pt x="4" y="2"/>
                    </a:cubicBezTo>
                    <a:cubicBezTo>
                      <a:pt x="5" y="3"/>
                      <a:pt x="6" y="4"/>
                      <a:pt x="6" y="6"/>
                    </a:cubicBezTo>
                    <a:moveTo>
                      <a:pt x="3" y="7"/>
                    </a:moveTo>
                    <a:cubicBezTo>
                      <a:pt x="2" y="3"/>
                      <a:pt x="2" y="3"/>
                      <a:pt x="2" y="3"/>
                    </a:cubicBezTo>
                    <a:cubicBezTo>
                      <a:pt x="2" y="2"/>
                      <a:pt x="2" y="1"/>
                      <a:pt x="3" y="1"/>
                    </a:cubicBezTo>
                    <a:cubicBezTo>
                      <a:pt x="4" y="1"/>
                      <a:pt x="4" y="1"/>
                      <a:pt x="4" y="1"/>
                    </a:cubicBezTo>
                    <a:lnTo>
                      <a:pt x="3" y="7"/>
                    </a:lnTo>
                    <a:close/>
                    <a:moveTo>
                      <a:pt x="4" y="0"/>
                    </a:moveTo>
                    <a:cubicBezTo>
                      <a:pt x="4" y="0"/>
                      <a:pt x="4" y="0"/>
                      <a:pt x="3" y="0"/>
                    </a:cubicBezTo>
                    <a:cubicBezTo>
                      <a:pt x="3" y="0"/>
                      <a:pt x="3" y="0"/>
                      <a:pt x="3" y="0"/>
                    </a:cubicBezTo>
                    <a:cubicBezTo>
                      <a:pt x="2" y="0"/>
                      <a:pt x="1" y="1"/>
                      <a:pt x="1" y="4"/>
                    </a:cubicBezTo>
                    <a:cubicBezTo>
                      <a:pt x="0" y="9"/>
                      <a:pt x="1" y="14"/>
                      <a:pt x="3" y="16"/>
                    </a:cubicBezTo>
                    <a:cubicBezTo>
                      <a:pt x="3" y="16"/>
                      <a:pt x="4" y="16"/>
                      <a:pt x="4" y="16"/>
                    </a:cubicBezTo>
                    <a:cubicBezTo>
                      <a:pt x="5" y="16"/>
                      <a:pt x="6" y="15"/>
                      <a:pt x="7" y="12"/>
                    </a:cubicBezTo>
                    <a:cubicBezTo>
                      <a:pt x="7" y="7"/>
                      <a:pt x="6" y="2"/>
                      <a:pt x="4" y="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08" name="Freeform 667">
                <a:extLst>
                  <a:ext uri="{FF2B5EF4-FFF2-40B4-BE49-F238E27FC236}">
                    <a16:creationId xmlns:a16="http://schemas.microsoft.com/office/drawing/2014/main" id="{452B2962-9307-447B-9A08-13EA7F39AC68}"/>
                  </a:ext>
                </a:extLst>
              </p:cNvPr>
              <p:cNvSpPr>
                <a:spLocks/>
              </p:cNvSpPr>
              <p:nvPr/>
            </p:nvSpPr>
            <p:spPr bwMode="auto">
              <a:xfrm>
                <a:off x="3063876" y="5340350"/>
                <a:ext cx="47625" cy="95250"/>
              </a:xfrm>
              <a:custGeom>
                <a:avLst/>
                <a:gdLst>
                  <a:gd name="T0" fmla="*/ 12 w 12"/>
                  <a:gd name="T1" fmla="*/ 24 h 24"/>
                  <a:gd name="T2" fmla="*/ 7 w 12"/>
                  <a:gd name="T3" fmla="*/ 4 h 24"/>
                  <a:gd name="T4" fmla="*/ 2 w 12"/>
                  <a:gd name="T5" fmla="*/ 2 h 24"/>
                  <a:gd name="T6" fmla="*/ 1 w 12"/>
                  <a:gd name="T7" fmla="*/ 13 h 24"/>
                  <a:gd name="T8" fmla="*/ 3 w 12"/>
                  <a:gd name="T9" fmla="*/ 6 h 24"/>
                  <a:gd name="T10" fmla="*/ 8 w 12"/>
                  <a:gd name="T11" fmla="*/ 22 h 24"/>
                  <a:gd name="T12" fmla="*/ 10 w 12"/>
                  <a:gd name="T13" fmla="*/ 24 h 24"/>
                  <a:gd name="T14" fmla="*/ 12 w 12"/>
                  <a:gd name="T15" fmla="*/ 24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4">
                    <a:moveTo>
                      <a:pt x="12" y="24"/>
                    </a:moveTo>
                    <a:cubicBezTo>
                      <a:pt x="12" y="24"/>
                      <a:pt x="10" y="7"/>
                      <a:pt x="7" y="4"/>
                    </a:cubicBezTo>
                    <a:cubicBezTo>
                      <a:pt x="4" y="0"/>
                      <a:pt x="3" y="2"/>
                      <a:pt x="2" y="2"/>
                    </a:cubicBezTo>
                    <a:cubicBezTo>
                      <a:pt x="1" y="3"/>
                      <a:pt x="0" y="9"/>
                      <a:pt x="1" y="13"/>
                    </a:cubicBezTo>
                    <a:cubicBezTo>
                      <a:pt x="1" y="13"/>
                      <a:pt x="0" y="4"/>
                      <a:pt x="3" y="6"/>
                    </a:cubicBezTo>
                    <a:cubicBezTo>
                      <a:pt x="6" y="7"/>
                      <a:pt x="8" y="22"/>
                      <a:pt x="8" y="22"/>
                    </a:cubicBezTo>
                    <a:cubicBezTo>
                      <a:pt x="8" y="22"/>
                      <a:pt x="8" y="23"/>
                      <a:pt x="10" y="24"/>
                    </a:cubicBezTo>
                    <a:cubicBezTo>
                      <a:pt x="11" y="24"/>
                      <a:pt x="11" y="24"/>
                      <a:pt x="12" y="2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09" name="Freeform 668">
                <a:extLst>
                  <a:ext uri="{FF2B5EF4-FFF2-40B4-BE49-F238E27FC236}">
                    <a16:creationId xmlns:a16="http://schemas.microsoft.com/office/drawing/2014/main" id="{A946B1CB-F192-45B0-9D21-D359CC7042C0}"/>
                  </a:ext>
                </a:extLst>
              </p:cNvPr>
              <p:cNvSpPr>
                <a:spLocks/>
              </p:cNvSpPr>
              <p:nvPr/>
            </p:nvSpPr>
            <p:spPr bwMode="auto">
              <a:xfrm>
                <a:off x="3063876" y="5340350"/>
                <a:ext cx="47625" cy="95250"/>
              </a:xfrm>
              <a:custGeom>
                <a:avLst/>
                <a:gdLst>
                  <a:gd name="T0" fmla="*/ 12 w 12"/>
                  <a:gd name="T1" fmla="*/ 24 h 24"/>
                  <a:gd name="T2" fmla="*/ 7 w 12"/>
                  <a:gd name="T3" fmla="*/ 4 h 24"/>
                  <a:gd name="T4" fmla="*/ 2 w 12"/>
                  <a:gd name="T5" fmla="*/ 2 h 24"/>
                  <a:gd name="T6" fmla="*/ 1 w 12"/>
                  <a:gd name="T7" fmla="*/ 13 h 24"/>
                  <a:gd name="T8" fmla="*/ 3 w 12"/>
                  <a:gd name="T9" fmla="*/ 6 h 24"/>
                  <a:gd name="T10" fmla="*/ 8 w 12"/>
                  <a:gd name="T11" fmla="*/ 22 h 24"/>
                  <a:gd name="T12" fmla="*/ 10 w 12"/>
                  <a:gd name="T13" fmla="*/ 24 h 24"/>
                  <a:gd name="T14" fmla="*/ 12 w 12"/>
                  <a:gd name="T15" fmla="*/ 24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4">
                    <a:moveTo>
                      <a:pt x="12" y="24"/>
                    </a:moveTo>
                    <a:cubicBezTo>
                      <a:pt x="12" y="24"/>
                      <a:pt x="10" y="7"/>
                      <a:pt x="7" y="4"/>
                    </a:cubicBezTo>
                    <a:cubicBezTo>
                      <a:pt x="4" y="0"/>
                      <a:pt x="3" y="2"/>
                      <a:pt x="2" y="2"/>
                    </a:cubicBezTo>
                    <a:cubicBezTo>
                      <a:pt x="1" y="3"/>
                      <a:pt x="0" y="9"/>
                      <a:pt x="1" y="13"/>
                    </a:cubicBezTo>
                    <a:cubicBezTo>
                      <a:pt x="1" y="13"/>
                      <a:pt x="0" y="4"/>
                      <a:pt x="3" y="6"/>
                    </a:cubicBezTo>
                    <a:cubicBezTo>
                      <a:pt x="6" y="7"/>
                      <a:pt x="8" y="22"/>
                      <a:pt x="8" y="22"/>
                    </a:cubicBezTo>
                    <a:cubicBezTo>
                      <a:pt x="8" y="22"/>
                      <a:pt x="8" y="23"/>
                      <a:pt x="10" y="24"/>
                    </a:cubicBezTo>
                    <a:cubicBezTo>
                      <a:pt x="11" y="24"/>
                      <a:pt x="11" y="24"/>
                      <a:pt x="12" y="2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10" name="Freeform 669">
                <a:extLst>
                  <a:ext uri="{FF2B5EF4-FFF2-40B4-BE49-F238E27FC236}">
                    <a16:creationId xmlns:a16="http://schemas.microsoft.com/office/drawing/2014/main" id="{2A511511-9F22-4D69-BCD3-44D3DEDE2A4F}"/>
                  </a:ext>
                </a:extLst>
              </p:cNvPr>
              <p:cNvSpPr>
                <a:spLocks/>
              </p:cNvSpPr>
              <p:nvPr/>
            </p:nvSpPr>
            <p:spPr bwMode="auto">
              <a:xfrm>
                <a:off x="3098801" y="5419725"/>
                <a:ext cx="52388" cy="36513"/>
              </a:xfrm>
              <a:custGeom>
                <a:avLst/>
                <a:gdLst>
                  <a:gd name="T0" fmla="*/ 33 w 33"/>
                  <a:gd name="T1" fmla="*/ 13 h 23"/>
                  <a:gd name="T2" fmla="*/ 33 w 33"/>
                  <a:gd name="T3" fmla="*/ 23 h 23"/>
                  <a:gd name="T4" fmla="*/ 0 w 33"/>
                  <a:gd name="T5" fmla="*/ 8 h 23"/>
                  <a:gd name="T6" fmla="*/ 0 w 33"/>
                  <a:gd name="T7" fmla="*/ 0 h 23"/>
                  <a:gd name="T8" fmla="*/ 33 w 33"/>
                  <a:gd name="T9" fmla="*/ 13 h 23"/>
                </a:gdLst>
                <a:ahLst/>
                <a:cxnLst>
                  <a:cxn ang="0">
                    <a:pos x="T0" y="T1"/>
                  </a:cxn>
                  <a:cxn ang="0">
                    <a:pos x="T2" y="T3"/>
                  </a:cxn>
                  <a:cxn ang="0">
                    <a:pos x="T4" y="T5"/>
                  </a:cxn>
                  <a:cxn ang="0">
                    <a:pos x="T6" y="T7"/>
                  </a:cxn>
                  <a:cxn ang="0">
                    <a:pos x="T8" y="T9"/>
                  </a:cxn>
                </a:cxnLst>
                <a:rect l="0" t="0" r="r" b="b"/>
                <a:pathLst>
                  <a:path w="33" h="23">
                    <a:moveTo>
                      <a:pt x="33" y="13"/>
                    </a:moveTo>
                    <a:lnTo>
                      <a:pt x="33" y="23"/>
                    </a:lnTo>
                    <a:lnTo>
                      <a:pt x="0" y="8"/>
                    </a:lnTo>
                    <a:lnTo>
                      <a:pt x="0" y="0"/>
                    </a:lnTo>
                    <a:lnTo>
                      <a:pt x="33" y="13"/>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11" name="Freeform 670">
                <a:extLst>
                  <a:ext uri="{FF2B5EF4-FFF2-40B4-BE49-F238E27FC236}">
                    <a16:creationId xmlns:a16="http://schemas.microsoft.com/office/drawing/2014/main" id="{CF939684-D3E5-4D98-8F4C-EFD9925B0996}"/>
                  </a:ext>
                </a:extLst>
              </p:cNvPr>
              <p:cNvSpPr>
                <a:spLocks/>
              </p:cNvSpPr>
              <p:nvPr/>
            </p:nvSpPr>
            <p:spPr bwMode="auto">
              <a:xfrm>
                <a:off x="3098801" y="5300663"/>
                <a:ext cx="23813" cy="15875"/>
              </a:xfrm>
              <a:custGeom>
                <a:avLst/>
                <a:gdLst>
                  <a:gd name="T0" fmla="*/ 6 w 6"/>
                  <a:gd name="T1" fmla="*/ 3 h 4"/>
                  <a:gd name="T2" fmla="*/ 6 w 6"/>
                  <a:gd name="T3" fmla="*/ 4 h 4"/>
                  <a:gd name="T4" fmla="*/ 1 w 6"/>
                  <a:gd name="T5" fmla="*/ 1 h 4"/>
                  <a:gd name="T6" fmla="*/ 0 w 6"/>
                  <a:gd name="T7" fmla="*/ 1 h 4"/>
                  <a:gd name="T8" fmla="*/ 1 w 6"/>
                  <a:gd name="T9" fmla="*/ 0 h 4"/>
                  <a:gd name="T10" fmla="*/ 5 w 6"/>
                  <a:gd name="T11" fmla="*/ 3 h 4"/>
                  <a:gd name="T12" fmla="*/ 6 w 6"/>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6" y="3"/>
                    </a:moveTo>
                    <a:cubicBezTo>
                      <a:pt x="6" y="4"/>
                      <a:pt x="6" y="4"/>
                      <a:pt x="6" y="4"/>
                    </a:cubicBezTo>
                    <a:cubicBezTo>
                      <a:pt x="1" y="1"/>
                      <a:pt x="1" y="1"/>
                      <a:pt x="1" y="1"/>
                    </a:cubicBezTo>
                    <a:cubicBezTo>
                      <a:pt x="1" y="1"/>
                      <a:pt x="0" y="1"/>
                      <a:pt x="0" y="1"/>
                    </a:cubicBezTo>
                    <a:cubicBezTo>
                      <a:pt x="0" y="0"/>
                      <a:pt x="0" y="0"/>
                      <a:pt x="1" y="0"/>
                    </a:cubicBezTo>
                    <a:cubicBezTo>
                      <a:pt x="5" y="3"/>
                      <a:pt x="5" y="3"/>
                      <a:pt x="5" y="3"/>
                    </a:cubicBezTo>
                    <a:cubicBezTo>
                      <a:pt x="6" y="3"/>
                      <a:pt x="6" y="3"/>
                      <a:pt x="6" y="3"/>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12" name="Freeform 671">
                <a:extLst>
                  <a:ext uri="{FF2B5EF4-FFF2-40B4-BE49-F238E27FC236}">
                    <a16:creationId xmlns:a16="http://schemas.microsoft.com/office/drawing/2014/main" id="{B7C16FC9-D2D1-4C0E-BDAF-066F93CDC7B2}"/>
                  </a:ext>
                </a:extLst>
              </p:cNvPr>
              <p:cNvSpPr>
                <a:spLocks/>
              </p:cNvSpPr>
              <p:nvPr/>
            </p:nvSpPr>
            <p:spPr bwMode="auto">
              <a:xfrm>
                <a:off x="3098801" y="5300663"/>
                <a:ext cx="23813" cy="15875"/>
              </a:xfrm>
              <a:custGeom>
                <a:avLst/>
                <a:gdLst>
                  <a:gd name="T0" fmla="*/ 6 w 6"/>
                  <a:gd name="T1" fmla="*/ 3 h 4"/>
                  <a:gd name="T2" fmla="*/ 6 w 6"/>
                  <a:gd name="T3" fmla="*/ 4 h 4"/>
                  <a:gd name="T4" fmla="*/ 1 w 6"/>
                  <a:gd name="T5" fmla="*/ 1 h 4"/>
                  <a:gd name="T6" fmla="*/ 0 w 6"/>
                  <a:gd name="T7" fmla="*/ 1 h 4"/>
                  <a:gd name="T8" fmla="*/ 1 w 6"/>
                  <a:gd name="T9" fmla="*/ 0 h 4"/>
                  <a:gd name="T10" fmla="*/ 5 w 6"/>
                  <a:gd name="T11" fmla="*/ 3 h 4"/>
                  <a:gd name="T12" fmla="*/ 6 w 6"/>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6" y="3"/>
                    </a:moveTo>
                    <a:cubicBezTo>
                      <a:pt x="6" y="4"/>
                      <a:pt x="6" y="4"/>
                      <a:pt x="6" y="4"/>
                    </a:cubicBezTo>
                    <a:cubicBezTo>
                      <a:pt x="1" y="1"/>
                      <a:pt x="1" y="1"/>
                      <a:pt x="1" y="1"/>
                    </a:cubicBezTo>
                    <a:cubicBezTo>
                      <a:pt x="1" y="1"/>
                      <a:pt x="0" y="1"/>
                      <a:pt x="0" y="1"/>
                    </a:cubicBezTo>
                    <a:cubicBezTo>
                      <a:pt x="0" y="0"/>
                      <a:pt x="0" y="0"/>
                      <a:pt x="1" y="0"/>
                    </a:cubicBezTo>
                    <a:cubicBezTo>
                      <a:pt x="5" y="3"/>
                      <a:pt x="5" y="3"/>
                      <a:pt x="5" y="3"/>
                    </a:cubicBezTo>
                    <a:cubicBezTo>
                      <a:pt x="6" y="3"/>
                      <a:pt x="6" y="3"/>
                      <a:pt x="6" y="3"/>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13" name="Freeform 672">
                <a:extLst>
                  <a:ext uri="{FF2B5EF4-FFF2-40B4-BE49-F238E27FC236}">
                    <a16:creationId xmlns:a16="http://schemas.microsoft.com/office/drawing/2014/main" id="{D574035F-3E2F-424A-9585-CABFF9E4EE0B}"/>
                  </a:ext>
                </a:extLst>
              </p:cNvPr>
              <p:cNvSpPr>
                <a:spLocks/>
              </p:cNvSpPr>
              <p:nvPr/>
            </p:nvSpPr>
            <p:spPr bwMode="auto">
              <a:xfrm>
                <a:off x="3275013" y="5424488"/>
                <a:ext cx="82550" cy="23813"/>
              </a:xfrm>
              <a:custGeom>
                <a:avLst/>
                <a:gdLst>
                  <a:gd name="T0" fmla="*/ 52 w 52"/>
                  <a:gd name="T1" fmla="*/ 0 h 15"/>
                  <a:gd name="T2" fmla="*/ 52 w 52"/>
                  <a:gd name="T3" fmla="*/ 12 h 15"/>
                  <a:gd name="T4" fmla="*/ 0 w 52"/>
                  <a:gd name="T5" fmla="*/ 15 h 15"/>
                  <a:gd name="T6" fmla="*/ 0 w 52"/>
                  <a:gd name="T7" fmla="*/ 2 h 15"/>
                  <a:gd name="T8" fmla="*/ 52 w 52"/>
                  <a:gd name="T9" fmla="*/ 0 h 15"/>
                </a:gdLst>
                <a:ahLst/>
                <a:cxnLst>
                  <a:cxn ang="0">
                    <a:pos x="T0" y="T1"/>
                  </a:cxn>
                  <a:cxn ang="0">
                    <a:pos x="T2" y="T3"/>
                  </a:cxn>
                  <a:cxn ang="0">
                    <a:pos x="T4" y="T5"/>
                  </a:cxn>
                  <a:cxn ang="0">
                    <a:pos x="T6" y="T7"/>
                  </a:cxn>
                  <a:cxn ang="0">
                    <a:pos x="T8" y="T9"/>
                  </a:cxn>
                </a:cxnLst>
                <a:rect l="0" t="0" r="r" b="b"/>
                <a:pathLst>
                  <a:path w="52" h="15">
                    <a:moveTo>
                      <a:pt x="52" y="0"/>
                    </a:moveTo>
                    <a:lnTo>
                      <a:pt x="52" y="12"/>
                    </a:lnTo>
                    <a:lnTo>
                      <a:pt x="0" y="15"/>
                    </a:lnTo>
                    <a:lnTo>
                      <a:pt x="0" y="2"/>
                    </a:lnTo>
                    <a:lnTo>
                      <a:pt x="52" y="0"/>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14" name="Freeform 673">
                <a:extLst>
                  <a:ext uri="{FF2B5EF4-FFF2-40B4-BE49-F238E27FC236}">
                    <a16:creationId xmlns:a16="http://schemas.microsoft.com/office/drawing/2014/main" id="{6D3CCFC9-9B44-4CCC-AF47-F07B82470EB6}"/>
                  </a:ext>
                </a:extLst>
              </p:cNvPr>
              <p:cNvSpPr>
                <a:spLocks/>
              </p:cNvSpPr>
              <p:nvPr/>
            </p:nvSpPr>
            <p:spPr bwMode="auto">
              <a:xfrm>
                <a:off x="3230563" y="5387975"/>
                <a:ext cx="155575" cy="31750"/>
              </a:xfrm>
              <a:custGeom>
                <a:avLst/>
                <a:gdLst>
                  <a:gd name="T0" fmla="*/ 39 w 39"/>
                  <a:gd name="T1" fmla="*/ 1 h 8"/>
                  <a:gd name="T2" fmla="*/ 33 w 39"/>
                  <a:gd name="T3" fmla="*/ 6 h 8"/>
                  <a:gd name="T4" fmla="*/ 7 w 39"/>
                  <a:gd name="T5" fmla="*/ 7 h 8"/>
                  <a:gd name="T6" fmla="*/ 1 w 39"/>
                  <a:gd name="T7" fmla="*/ 3 h 8"/>
                  <a:gd name="T8" fmla="*/ 3 w 39"/>
                  <a:gd name="T9" fmla="*/ 2 h 8"/>
                  <a:gd name="T10" fmla="*/ 37 w 39"/>
                  <a:gd name="T11" fmla="*/ 0 h 8"/>
                  <a:gd name="T12" fmla="*/ 39 w 3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39" h="8">
                    <a:moveTo>
                      <a:pt x="39" y="1"/>
                    </a:moveTo>
                    <a:cubicBezTo>
                      <a:pt x="39" y="1"/>
                      <a:pt x="39" y="5"/>
                      <a:pt x="33" y="6"/>
                    </a:cubicBezTo>
                    <a:cubicBezTo>
                      <a:pt x="33" y="6"/>
                      <a:pt x="15" y="8"/>
                      <a:pt x="7" y="7"/>
                    </a:cubicBezTo>
                    <a:cubicBezTo>
                      <a:pt x="7" y="7"/>
                      <a:pt x="2" y="6"/>
                      <a:pt x="1" y="3"/>
                    </a:cubicBezTo>
                    <a:cubicBezTo>
                      <a:pt x="1" y="3"/>
                      <a:pt x="0" y="2"/>
                      <a:pt x="3" y="2"/>
                    </a:cubicBezTo>
                    <a:cubicBezTo>
                      <a:pt x="3" y="2"/>
                      <a:pt x="30" y="1"/>
                      <a:pt x="37" y="0"/>
                    </a:cubicBezTo>
                    <a:cubicBezTo>
                      <a:pt x="37" y="0"/>
                      <a:pt x="38" y="0"/>
                      <a:pt x="39" y="1"/>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15" name="Freeform 674">
                <a:extLst>
                  <a:ext uri="{FF2B5EF4-FFF2-40B4-BE49-F238E27FC236}">
                    <a16:creationId xmlns:a16="http://schemas.microsoft.com/office/drawing/2014/main" id="{099F9E3B-6837-43A6-A480-AA02E9B67BD8}"/>
                  </a:ext>
                </a:extLst>
              </p:cNvPr>
              <p:cNvSpPr>
                <a:spLocks/>
              </p:cNvSpPr>
              <p:nvPr/>
            </p:nvSpPr>
            <p:spPr bwMode="auto">
              <a:xfrm>
                <a:off x="3230563" y="5387975"/>
                <a:ext cx="155575" cy="31750"/>
              </a:xfrm>
              <a:custGeom>
                <a:avLst/>
                <a:gdLst>
                  <a:gd name="T0" fmla="*/ 39 w 39"/>
                  <a:gd name="T1" fmla="*/ 1 h 8"/>
                  <a:gd name="T2" fmla="*/ 33 w 39"/>
                  <a:gd name="T3" fmla="*/ 6 h 8"/>
                  <a:gd name="T4" fmla="*/ 7 w 39"/>
                  <a:gd name="T5" fmla="*/ 7 h 8"/>
                  <a:gd name="T6" fmla="*/ 1 w 39"/>
                  <a:gd name="T7" fmla="*/ 3 h 8"/>
                  <a:gd name="T8" fmla="*/ 3 w 39"/>
                  <a:gd name="T9" fmla="*/ 2 h 8"/>
                  <a:gd name="T10" fmla="*/ 37 w 39"/>
                  <a:gd name="T11" fmla="*/ 0 h 8"/>
                  <a:gd name="T12" fmla="*/ 39 w 3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39" h="8">
                    <a:moveTo>
                      <a:pt x="39" y="1"/>
                    </a:moveTo>
                    <a:cubicBezTo>
                      <a:pt x="39" y="1"/>
                      <a:pt x="39" y="5"/>
                      <a:pt x="33" y="6"/>
                    </a:cubicBezTo>
                    <a:cubicBezTo>
                      <a:pt x="33" y="6"/>
                      <a:pt x="15" y="8"/>
                      <a:pt x="7" y="7"/>
                    </a:cubicBezTo>
                    <a:cubicBezTo>
                      <a:pt x="7" y="7"/>
                      <a:pt x="2" y="6"/>
                      <a:pt x="1" y="3"/>
                    </a:cubicBezTo>
                    <a:cubicBezTo>
                      <a:pt x="1" y="3"/>
                      <a:pt x="0" y="2"/>
                      <a:pt x="3" y="2"/>
                    </a:cubicBezTo>
                    <a:cubicBezTo>
                      <a:pt x="3" y="2"/>
                      <a:pt x="30" y="1"/>
                      <a:pt x="37" y="0"/>
                    </a:cubicBezTo>
                    <a:cubicBezTo>
                      <a:pt x="37" y="0"/>
                      <a:pt x="38" y="0"/>
                      <a:pt x="39" y="1"/>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16" name="Freeform 675">
                <a:extLst>
                  <a:ext uri="{FF2B5EF4-FFF2-40B4-BE49-F238E27FC236}">
                    <a16:creationId xmlns:a16="http://schemas.microsoft.com/office/drawing/2014/main" id="{CE37DD5E-C9A7-40F0-8FE3-B3E70C704654}"/>
                  </a:ext>
                </a:extLst>
              </p:cNvPr>
              <p:cNvSpPr>
                <a:spLocks/>
              </p:cNvSpPr>
              <p:nvPr/>
            </p:nvSpPr>
            <p:spPr bwMode="auto">
              <a:xfrm>
                <a:off x="3241676" y="5392738"/>
                <a:ext cx="139700" cy="7938"/>
              </a:xfrm>
              <a:custGeom>
                <a:avLst/>
                <a:gdLst>
                  <a:gd name="T0" fmla="*/ 34 w 35"/>
                  <a:gd name="T1" fmla="*/ 0 h 2"/>
                  <a:gd name="T2" fmla="*/ 0 w 35"/>
                  <a:gd name="T3" fmla="*/ 1 h 2"/>
                  <a:gd name="T4" fmla="*/ 2 w 35"/>
                  <a:gd name="T5" fmla="*/ 2 h 2"/>
                  <a:gd name="T6" fmla="*/ 33 w 35"/>
                  <a:gd name="T7" fmla="*/ 1 h 2"/>
                  <a:gd name="T8" fmla="*/ 34 w 35"/>
                  <a:gd name="T9" fmla="*/ 0 h 2"/>
                </a:gdLst>
                <a:ahLst/>
                <a:cxnLst>
                  <a:cxn ang="0">
                    <a:pos x="T0" y="T1"/>
                  </a:cxn>
                  <a:cxn ang="0">
                    <a:pos x="T2" y="T3"/>
                  </a:cxn>
                  <a:cxn ang="0">
                    <a:pos x="T4" y="T5"/>
                  </a:cxn>
                  <a:cxn ang="0">
                    <a:pos x="T6" y="T7"/>
                  </a:cxn>
                  <a:cxn ang="0">
                    <a:pos x="T8" y="T9"/>
                  </a:cxn>
                </a:cxnLst>
                <a:rect l="0" t="0" r="r" b="b"/>
                <a:pathLst>
                  <a:path w="35" h="2">
                    <a:moveTo>
                      <a:pt x="34" y="0"/>
                    </a:moveTo>
                    <a:cubicBezTo>
                      <a:pt x="34" y="0"/>
                      <a:pt x="8" y="2"/>
                      <a:pt x="0" y="1"/>
                    </a:cubicBezTo>
                    <a:cubicBezTo>
                      <a:pt x="0" y="1"/>
                      <a:pt x="1" y="2"/>
                      <a:pt x="2" y="2"/>
                    </a:cubicBezTo>
                    <a:cubicBezTo>
                      <a:pt x="8" y="2"/>
                      <a:pt x="24" y="2"/>
                      <a:pt x="33" y="1"/>
                    </a:cubicBezTo>
                    <a:cubicBezTo>
                      <a:pt x="33" y="1"/>
                      <a:pt x="35" y="0"/>
                      <a:pt x="34" y="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17" name="Freeform 676">
                <a:extLst>
                  <a:ext uri="{FF2B5EF4-FFF2-40B4-BE49-F238E27FC236}">
                    <a16:creationId xmlns:a16="http://schemas.microsoft.com/office/drawing/2014/main" id="{A3504511-B299-43E1-8A82-AE2F0D4AAD77}"/>
                  </a:ext>
                </a:extLst>
              </p:cNvPr>
              <p:cNvSpPr>
                <a:spLocks/>
              </p:cNvSpPr>
              <p:nvPr/>
            </p:nvSpPr>
            <p:spPr bwMode="auto">
              <a:xfrm>
                <a:off x="3241676" y="5392738"/>
                <a:ext cx="139700" cy="7938"/>
              </a:xfrm>
              <a:custGeom>
                <a:avLst/>
                <a:gdLst>
                  <a:gd name="T0" fmla="*/ 34 w 35"/>
                  <a:gd name="T1" fmla="*/ 0 h 2"/>
                  <a:gd name="T2" fmla="*/ 0 w 35"/>
                  <a:gd name="T3" fmla="*/ 1 h 2"/>
                  <a:gd name="T4" fmla="*/ 2 w 35"/>
                  <a:gd name="T5" fmla="*/ 2 h 2"/>
                  <a:gd name="T6" fmla="*/ 33 w 35"/>
                  <a:gd name="T7" fmla="*/ 1 h 2"/>
                  <a:gd name="T8" fmla="*/ 34 w 35"/>
                  <a:gd name="T9" fmla="*/ 0 h 2"/>
                </a:gdLst>
                <a:ahLst/>
                <a:cxnLst>
                  <a:cxn ang="0">
                    <a:pos x="T0" y="T1"/>
                  </a:cxn>
                  <a:cxn ang="0">
                    <a:pos x="T2" y="T3"/>
                  </a:cxn>
                  <a:cxn ang="0">
                    <a:pos x="T4" y="T5"/>
                  </a:cxn>
                  <a:cxn ang="0">
                    <a:pos x="T6" y="T7"/>
                  </a:cxn>
                  <a:cxn ang="0">
                    <a:pos x="T8" y="T9"/>
                  </a:cxn>
                </a:cxnLst>
                <a:rect l="0" t="0" r="r" b="b"/>
                <a:pathLst>
                  <a:path w="35" h="2">
                    <a:moveTo>
                      <a:pt x="34" y="0"/>
                    </a:moveTo>
                    <a:cubicBezTo>
                      <a:pt x="34" y="0"/>
                      <a:pt x="8" y="2"/>
                      <a:pt x="0" y="1"/>
                    </a:cubicBezTo>
                    <a:cubicBezTo>
                      <a:pt x="0" y="1"/>
                      <a:pt x="1" y="2"/>
                      <a:pt x="2" y="2"/>
                    </a:cubicBezTo>
                    <a:cubicBezTo>
                      <a:pt x="8" y="2"/>
                      <a:pt x="24" y="2"/>
                      <a:pt x="33" y="1"/>
                    </a:cubicBezTo>
                    <a:cubicBezTo>
                      <a:pt x="33" y="1"/>
                      <a:pt x="35" y="0"/>
                      <a:pt x="34" y="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18" name="Freeform 677">
                <a:extLst>
                  <a:ext uri="{FF2B5EF4-FFF2-40B4-BE49-F238E27FC236}">
                    <a16:creationId xmlns:a16="http://schemas.microsoft.com/office/drawing/2014/main" id="{E4B8C855-FA5A-4D74-BA19-4A325F6D5B37}"/>
                  </a:ext>
                </a:extLst>
              </p:cNvPr>
              <p:cNvSpPr>
                <a:spLocks/>
              </p:cNvSpPr>
              <p:nvPr/>
            </p:nvSpPr>
            <p:spPr bwMode="auto">
              <a:xfrm>
                <a:off x="3257551" y="5400675"/>
                <a:ext cx="115888" cy="7938"/>
              </a:xfrm>
              <a:custGeom>
                <a:avLst/>
                <a:gdLst>
                  <a:gd name="T0" fmla="*/ 28 w 29"/>
                  <a:gd name="T1" fmla="*/ 0 h 2"/>
                  <a:gd name="T2" fmla="*/ 0 w 29"/>
                  <a:gd name="T3" fmla="*/ 1 h 2"/>
                  <a:gd name="T4" fmla="*/ 2 w 29"/>
                  <a:gd name="T5" fmla="*/ 2 h 2"/>
                  <a:gd name="T6" fmla="*/ 27 w 29"/>
                  <a:gd name="T7" fmla="*/ 1 h 2"/>
                  <a:gd name="T8" fmla="*/ 28 w 29"/>
                  <a:gd name="T9" fmla="*/ 0 h 2"/>
                </a:gdLst>
                <a:ahLst/>
                <a:cxnLst>
                  <a:cxn ang="0">
                    <a:pos x="T0" y="T1"/>
                  </a:cxn>
                  <a:cxn ang="0">
                    <a:pos x="T2" y="T3"/>
                  </a:cxn>
                  <a:cxn ang="0">
                    <a:pos x="T4" y="T5"/>
                  </a:cxn>
                  <a:cxn ang="0">
                    <a:pos x="T6" y="T7"/>
                  </a:cxn>
                  <a:cxn ang="0">
                    <a:pos x="T8" y="T9"/>
                  </a:cxn>
                </a:cxnLst>
                <a:rect l="0" t="0" r="r" b="b"/>
                <a:pathLst>
                  <a:path w="29" h="2">
                    <a:moveTo>
                      <a:pt x="28" y="0"/>
                    </a:moveTo>
                    <a:cubicBezTo>
                      <a:pt x="28" y="0"/>
                      <a:pt x="7" y="1"/>
                      <a:pt x="0" y="1"/>
                    </a:cubicBezTo>
                    <a:cubicBezTo>
                      <a:pt x="0" y="1"/>
                      <a:pt x="1" y="2"/>
                      <a:pt x="2" y="2"/>
                    </a:cubicBezTo>
                    <a:cubicBezTo>
                      <a:pt x="7" y="2"/>
                      <a:pt x="19" y="2"/>
                      <a:pt x="27" y="1"/>
                    </a:cubicBezTo>
                    <a:cubicBezTo>
                      <a:pt x="27" y="1"/>
                      <a:pt x="29" y="0"/>
                      <a:pt x="28" y="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19" name="Freeform 678">
                <a:extLst>
                  <a:ext uri="{FF2B5EF4-FFF2-40B4-BE49-F238E27FC236}">
                    <a16:creationId xmlns:a16="http://schemas.microsoft.com/office/drawing/2014/main" id="{A915411A-93E5-4B66-9FEE-968A9A5BF835}"/>
                  </a:ext>
                </a:extLst>
              </p:cNvPr>
              <p:cNvSpPr>
                <a:spLocks/>
              </p:cNvSpPr>
              <p:nvPr/>
            </p:nvSpPr>
            <p:spPr bwMode="auto">
              <a:xfrm>
                <a:off x="3257551" y="5400675"/>
                <a:ext cx="115888" cy="7938"/>
              </a:xfrm>
              <a:custGeom>
                <a:avLst/>
                <a:gdLst>
                  <a:gd name="T0" fmla="*/ 28 w 29"/>
                  <a:gd name="T1" fmla="*/ 0 h 2"/>
                  <a:gd name="T2" fmla="*/ 0 w 29"/>
                  <a:gd name="T3" fmla="*/ 1 h 2"/>
                  <a:gd name="T4" fmla="*/ 2 w 29"/>
                  <a:gd name="T5" fmla="*/ 2 h 2"/>
                  <a:gd name="T6" fmla="*/ 27 w 29"/>
                  <a:gd name="T7" fmla="*/ 1 h 2"/>
                  <a:gd name="T8" fmla="*/ 28 w 29"/>
                  <a:gd name="T9" fmla="*/ 0 h 2"/>
                </a:gdLst>
                <a:ahLst/>
                <a:cxnLst>
                  <a:cxn ang="0">
                    <a:pos x="T0" y="T1"/>
                  </a:cxn>
                  <a:cxn ang="0">
                    <a:pos x="T2" y="T3"/>
                  </a:cxn>
                  <a:cxn ang="0">
                    <a:pos x="T4" y="T5"/>
                  </a:cxn>
                  <a:cxn ang="0">
                    <a:pos x="T6" y="T7"/>
                  </a:cxn>
                  <a:cxn ang="0">
                    <a:pos x="T8" y="T9"/>
                  </a:cxn>
                </a:cxnLst>
                <a:rect l="0" t="0" r="r" b="b"/>
                <a:pathLst>
                  <a:path w="29" h="2">
                    <a:moveTo>
                      <a:pt x="28" y="0"/>
                    </a:moveTo>
                    <a:cubicBezTo>
                      <a:pt x="28" y="0"/>
                      <a:pt x="7" y="1"/>
                      <a:pt x="0" y="1"/>
                    </a:cubicBezTo>
                    <a:cubicBezTo>
                      <a:pt x="0" y="1"/>
                      <a:pt x="1" y="2"/>
                      <a:pt x="2" y="2"/>
                    </a:cubicBezTo>
                    <a:cubicBezTo>
                      <a:pt x="7" y="2"/>
                      <a:pt x="19" y="2"/>
                      <a:pt x="27" y="1"/>
                    </a:cubicBezTo>
                    <a:cubicBezTo>
                      <a:pt x="27" y="1"/>
                      <a:pt x="29" y="0"/>
                      <a:pt x="28" y="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20" name="Freeform 679">
                <a:extLst>
                  <a:ext uri="{FF2B5EF4-FFF2-40B4-BE49-F238E27FC236}">
                    <a16:creationId xmlns:a16="http://schemas.microsoft.com/office/drawing/2014/main" id="{0FF3F1A1-0E09-419A-9E27-1F43B051FA50}"/>
                  </a:ext>
                </a:extLst>
              </p:cNvPr>
              <p:cNvSpPr>
                <a:spLocks/>
              </p:cNvSpPr>
              <p:nvPr/>
            </p:nvSpPr>
            <p:spPr bwMode="auto">
              <a:xfrm>
                <a:off x="3275013" y="5408613"/>
                <a:ext cx="87313" cy="3175"/>
              </a:xfrm>
              <a:custGeom>
                <a:avLst/>
                <a:gdLst>
                  <a:gd name="T0" fmla="*/ 21 w 22"/>
                  <a:gd name="T1" fmla="*/ 0 h 1"/>
                  <a:gd name="T2" fmla="*/ 0 w 22"/>
                  <a:gd name="T3" fmla="*/ 1 h 1"/>
                  <a:gd name="T4" fmla="*/ 1 w 22"/>
                  <a:gd name="T5" fmla="*/ 1 h 1"/>
                  <a:gd name="T6" fmla="*/ 20 w 22"/>
                  <a:gd name="T7" fmla="*/ 0 h 1"/>
                  <a:gd name="T8" fmla="*/ 21 w 22"/>
                  <a:gd name="T9" fmla="*/ 0 h 1"/>
                </a:gdLst>
                <a:ahLst/>
                <a:cxnLst>
                  <a:cxn ang="0">
                    <a:pos x="T0" y="T1"/>
                  </a:cxn>
                  <a:cxn ang="0">
                    <a:pos x="T2" y="T3"/>
                  </a:cxn>
                  <a:cxn ang="0">
                    <a:pos x="T4" y="T5"/>
                  </a:cxn>
                  <a:cxn ang="0">
                    <a:pos x="T6" y="T7"/>
                  </a:cxn>
                  <a:cxn ang="0">
                    <a:pos x="T8" y="T9"/>
                  </a:cxn>
                </a:cxnLst>
                <a:rect l="0" t="0" r="r" b="b"/>
                <a:pathLst>
                  <a:path w="22" h="1">
                    <a:moveTo>
                      <a:pt x="21" y="0"/>
                    </a:moveTo>
                    <a:cubicBezTo>
                      <a:pt x="21" y="0"/>
                      <a:pt x="5" y="1"/>
                      <a:pt x="0" y="1"/>
                    </a:cubicBezTo>
                    <a:cubicBezTo>
                      <a:pt x="0" y="1"/>
                      <a:pt x="1" y="1"/>
                      <a:pt x="1" y="1"/>
                    </a:cubicBezTo>
                    <a:cubicBezTo>
                      <a:pt x="5" y="1"/>
                      <a:pt x="15" y="1"/>
                      <a:pt x="20" y="0"/>
                    </a:cubicBezTo>
                    <a:cubicBezTo>
                      <a:pt x="20" y="0"/>
                      <a:pt x="22" y="0"/>
                      <a:pt x="21" y="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21" name="Freeform 680">
                <a:extLst>
                  <a:ext uri="{FF2B5EF4-FFF2-40B4-BE49-F238E27FC236}">
                    <a16:creationId xmlns:a16="http://schemas.microsoft.com/office/drawing/2014/main" id="{ADE704C5-2766-4B6A-BF0A-0E2F8D73923B}"/>
                  </a:ext>
                </a:extLst>
              </p:cNvPr>
              <p:cNvSpPr>
                <a:spLocks/>
              </p:cNvSpPr>
              <p:nvPr/>
            </p:nvSpPr>
            <p:spPr bwMode="auto">
              <a:xfrm>
                <a:off x="3275013" y="5408613"/>
                <a:ext cx="87313" cy="3175"/>
              </a:xfrm>
              <a:custGeom>
                <a:avLst/>
                <a:gdLst>
                  <a:gd name="T0" fmla="*/ 21 w 22"/>
                  <a:gd name="T1" fmla="*/ 0 h 1"/>
                  <a:gd name="T2" fmla="*/ 0 w 22"/>
                  <a:gd name="T3" fmla="*/ 1 h 1"/>
                  <a:gd name="T4" fmla="*/ 1 w 22"/>
                  <a:gd name="T5" fmla="*/ 1 h 1"/>
                  <a:gd name="T6" fmla="*/ 20 w 22"/>
                  <a:gd name="T7" fmla="*/ 0 h 1"/>
                  <a:gd name="T8" fmla="*/ 21 w 22"/>
                  <a:gd name="T9" fmla="*/ 0 h 1"/>
                </a:gdLst>
                <a:ahLst/>
                <a:cxnLst>
                  <a:cxn ang="0">
                    <a:pos x="T0" y="T1"/>
                  </a:cxn>
                  <a:cxn ang="0">
                    <a:pos x="T2" y="T3"/>
                  </a:cxn>
                  <a:cxn ang="0">
                    <a:pos x="T4" y="T5"/>
                  </a:cxn>
                  <a:cxn ang="0">
                    <a:pos x="T6" y="T7"/>
                  </a:cxn>
                  <a:cxn ang="0">
                    <a:pos x="T8" y="T9"/>
                  </a:cxn>
                </a:cxnLst>
                <a:rect l="0" t="0" r="r" b="b"/>
                <a:pathLst>
                  <a:path w="22" h="1">
                    <a:moveTo>
                      <a:pt x="21" y="0"/>
                    </a:moveTo>
                    <a:cubicBezTo>
                      <a:pt x="21" y="0"/>
                      <a:pt x="5" y="1"/>
                      <a:pt x="0" y="1"/>
                    </a:cubicBezTo>
                    <a:cubicBezTo>
                      <a:pt x="0" y="1"/>
                      <a:pt x="1" y="1"/>
                      <a:pt x="1" y="1"/>
                    </a:cubicBezTo>
                    <a:cubicBezTo>
                      <a:pt x="5" y="1"/>
                      <a:pt x="15" y="1"/>
                      <a:pt x="20" y="0"/>
                    </a:cubicBezTo>
                    <a:cubicBezTo>
                      <a:pt x="20" y="0"/>
                      <a:pt x="22" y="0"/>
                      <a:pt x="21" y="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22" name="Freeform 681">
                <a:extLst>
                  <a:ext uri="{FF2B5EF4-FFF2-40B4-BE49-F238E27FC236}">
                    <a16:creationId xmlns:a16="http://schemas.microsoft.com/office/drawing/2014/main" id="{18EF2E07-5E7F-4D1A-9A43-8BF4F48CD0C3}"/>
                  </a:ext>
                </a:extLst>
              </p:cNvPr>
              <p:cNvSpPr>
                <a:spLocks/>
              </p:cNvSpPr>
              <p:nvPr/>
            </p:nvSpPr>
            <p:spPr bwMode="auto">
              <a:xfrm>
                <a:off x="3357563" y="5329238"/>
                <a:ext cx="47625" cy="55563"/>
              </a:xfrm>
              <a:custGeom>
                <a:avLst/>
                <a:gdLst>
                  <a:gd name="T0" fmla="*/ 4 w 12"/>
                  <a:gd name="T1" fmla="*/ 7 h 14"/>
                  <a:gd name="T2" fmla="*/ 9 w 12"/>
                  <a:gd name="T3" fmla="*/ 3 h 14"/>
                  <a:gd name="T4" fmla="*/ 9 w 12"/>
                  <a:gd name="T5" fmla="*/ 10 h 14"/>
                  <a:gd name="T6" fmla="*/ 1 w 12"/>
                  <a:gd name="T7" fmla="*/ 11 h 14"/>
                  <a:gd name="T8" fmla="*/ 3 w 12"/>
                  <a:gd name="T9" fmla="*/ 7 h 14"/>
                  <a:gd name="T10" fmla="*/ 4 w 12"/>
                  <a:gd name="T11" fmla="*/ 7 h 14"/>
                </a:gdLst>
                <a:ahLst/>
                <a:cxnLst>
                  <a:cxn ang="0">
                    <a:pos x="T0" y="T1"/>
                  </a:cxn>
                  <a:cxn ang="0">
                    <a:pos x="T2" y="T3"/>
                  </a:cxn>
                  <a:cxn ang="0">
                    <a:pos x="T4" y="T5"/>
                  </a:cxn>
                  <a:cxn ang="0">
                    <a:pos x="T6" y="T7"/>
                  </a:cxn>
                  <a:cxn ang="0">
                    <a:pos x="T8" y="T9"/>
                  </a:cxn>
                  <a:cxn ang="0">
                    <a:pos x="T10" y="T11"/>
                  </a:cxn>
                </a:cxnLst>
                <a:rect l="0" t="0" r="r" b="b"/>
                <a:pathLst>
                  <a:path w="12" h="14">
                    <a:moveTo>
                      <a:pt x="4" y="7"/>
                    </a:moveTo>
                    <a:cubicBezTo>
                      <a:pt x="4" y="7"/>
                      <a:pt x="6" y="0"/>
                      <a:pt x="9" y="3"/>
                    </a:cubicBezTo>
                    <a:cubicBezTo>
                      <a:pt x="9" y="3"/>
                      <a:pt x="12" y="9"/>
                      <a:pt x="9" y="10"/>
                    </a:cubicBezTo>
                    <a:cubicBezTo>
                      <a:pt x="9" y="10"/>
                      <a:pt x="2" y="14"/>
                      <a:pt x="1" y="11"/>
                    </a:cubicBezTo>
                    <a:cubicBezTo>
                      <a:pt x="1" y="11"/>
                      <a:pt x="0" y="8"/>
                      <a:pt x="3" y="7"/>
                    </a:cubicBezTo>
                    <a:cubicBezTo>
                      <a:pt x="3" y="7"/>
                      <a:pt x="4" y="7"/>
                      <a:pt x="4" y="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23" name="Freeform 682">
                <a:extLst>
                  <a:ext uri="{FF2B5EF4-FFF2-40B4-BE49-F238E27FC236}">
                    <a16:creationId xmlns:a16="http://schemas.microsoft.com/office/drawing/2014/main" id="{F147DD15-C437-4E6B-8807-FA6B621B63BD}"/>
                  </a:ext>
                </a:extLst>
              </p:cNvPr>
              <p:cNvSpPr>
                <a:spLocks/>
              </p:cNvSpPr>
              <p:nvPr/>
            </p:nvSpPr>
            <p:spPr bwMode="auto">
              <a:xfrm>
                <a:off x="3357563" y="5329238"/>
                <a:ext cx="47625" cy="55563"/>
              </a:xfrm>
              <a:custGeom>
                <a:avLst/>
                <a:gdLst>
                  <a:gd name="T0" fmla="*/ 4 w 12"/>
                  <a:gd name="T1" fmla="*/ 7 h 14"/>
                  <a:gd name="T2" fmla="*/ 9 w 12"/>
                  <a:gd name="T3" fmla="*/ 3 h 14"/>
                  <a:gd name="T4" fmla="*/ 9 w 12"/>
                  <a:gd name="T5" fmla="*/ 10 h 14"/>
                  <a:gd name="T6" fmla="*/ 1 w 12"/>
                  <a:gd name="T7" fmla="*/ 11 h 14"/>
                  <a:gd name="T8" fmla="*/ 3 w 12"/>
                  <a:gd name="T9" fmla="*/ 7 h 14"/>
                  <a:gd name="T10" fmla="*/ 4 w 12"/>
                  <a:gd name="T11" fmla="*/ 7 h 14"/>
                </a:gdLst>
                <a:ahLst/>
                <a:cxnLst>
                  <a:cxn ang="0">
                    <a:pos x="T0" y="T1"/>
                  </a:cxn>
                  <a:cxn ang="0">
                    <a:pos x="T2" y="T3"/>
                  </a:cxn>
                  <a:cxn ang="0">
                    <a:pos x="T4" y="T5"/>
                  </a:cxn>
                  <a:cxn ang="0">
                    <a:pos x="T6" y="T7"/>
                  </a:cxn>
                  <a:cxn ang="0">
                    <a:pos x="T8" y="T9"/>
                  </a:cxn>
                  <a:cxn ang="0">
                    <a:pos x="T10" y="T11"/>
                  </a:cxn>
                </a:cxnLst>
                <a:rect l="0" t="0" r="r" b="b"/>
                <a:pathLst>
                  <a:path w="12" h="14">
                    <a:moveTo>
                      <a:pt x="4" y="7"/>
                    </a:moveTo>
                    <a:cubicBezTo>
                      <a:pt x="4" y="7"/>
                      <a:pt x="6" y="0"/>
                      <a:pt x="9" y="3"/>
                    </a:cubicBezTo>
                    <a:cubicBezTo>
                      <a:pt x="9" y="3"/>
                      <a:pt x="12" y="9"/>
                      <a:pt x="9" y="10"/>
                    </a:cubicBezTo>
                    <a:cubicBezTo>
                      <a:pt x="9" y="10"/>
                      <a:pt x="2" y="14"/>
                      <a:pt x="1" y="11"/>
                    </a:cubicBezTo>
                    <a:cubicBezTo>
                      <a:pt x="1" y="11"/>
                      <a:pt x="0" y="8"/>
                      <a:pt x="3" y="7"/>
                    </a:cubicBezTo>
                    <a:cubicBezTo>
                      <a:pt x="3" y="7"/>
                      <a:pt x="4" y="7"/>
                      <a:pt x="4" y="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24" name="Freeform 683">
                <a:extLst>
                  <a:ext uri="{FF2B5EF4-FFF2-40B4-BE49-F238E27FC236}">
                    <a16:creationId xmlns:a16="http://schemas.microsoft.com/office/drawing/2014/main" id="{B95365C9-F296-4152-ACE1-84C5A8A8117A}"/>
                  </a:ext>
                </a:extLst>
              </p:cNvPr>
              <p:cNvSpPr>
                <a:spLocks/>
              </p:cNvSpPr>
              <p:nvPr/>
            </p:nvSpPr>
            <p:spPr bwMode="auto">
              <a:xfrm>
                <a:off x="3182938" y="5337175"/>
                <a:ext cx="74613" cy="47625"/>
              </a:xfrm>
              <a:custGeom>
                <a:avLst/>
                <a:gdLst>
                  <a:gd name="T0" fmla="*/ 11 w 19"/>
                  <a:gd name="T1" fmla="*/ 6 h 12"/>
                  <a:gd name="T2" fmla="*/ 0 w 19"/>
                  <a:gd name="T3" fmla="*/ 4 h 12"/>
                  <a:gd name="T4" fmla="*/ 4 w 19"/>
                  <a:gd name="T5" fmla="*/ 10 h 12"/>
                  <a:gd name="T6" fmla="*/ 17 w 19"/>
                  <a:gd name="T7" fmla="*/ 12 h 12"/>
                  <a:gd name="T8" fmla="*/ 17 w 19"/>
                  <a:gd name="T9" fmla="*/ 9 h 12"/>
                  <a:gd name="T10" fmla="*/ 14 w 19"/>
                  <a:gd name="T11" fmla="*/ 7 h 12"/>
                  <a:gd name="T12" fmla="*/ 11 w 19"/>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19" h="12">
                    <a:moveTo>
                      <a:pt x="11" y="6"/>
                    </a:moveTo>
                    <a:cubicBezTo>
                      <a:pt x="11" y="6"/>
                      <a:pt x="0" y="0"/>
                      <a:pt x="0" y="4"/>
                    </a:cubicBezTo>
                    <a:cubicBezTo>
                      <a:pt x="0" y="4"/>
                      <a:pt x="1" y="9"/>
                      <a:pt x="4" y="10"/>
                    </a:cubicBezTo>
                    <a:cubicBezTo>
                      <a:pt x="8" y="11"/>
                      <a:pt x="11" y="12"/>
                      <a:pt x="17" y="12"/>
                    </a:cubicBezTo>
                    <a:cubicBezTo>
                      <a:pt x="17" y="12"/>
                      <a:pt x="19" y="11"/>
                      <a:pt x="17" y="9"/>
                    </a:cubicBezTo>
                    <a:cubicBezTo>
                      <a:pt x="17" y="9"/>
                      <a:pt x="17" y="8"/>
                      <a:pt x="14" y="7"/>
                    </a:cubicBezTo>
                    <a:cubicBezTo>
                      <a:pt x="12" y="7"/>
                      <a:pt x="11" y="6"/>
                      <a:pt x="11" y="6"/>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25" name="Freeform 684">
                <a:extLst>
                  <a:ext uri="{FF2B5EF4-FFF2-40B4-BE49-F238E27FC236}">
                    <a16:creationId xmlns:a16="http://schemas.microsoft.com/office/drawing/2014/main" id="{2EAD2E0F-0157-4E03-B1B3-6A0CBBD6294D}"/>
                  </a:ext>
                </a:extLst>
              </p:cNvPr>
              <p:cNvSpPr>
                <a:spLocks/>
              </p:cNvSpPr>
              <p:nvPr/>
            </p:nvSpPr>
            <p:spPr bwMode="auto">
              <a:xfrm>
                <a:off x="3182938" y="5337175"/>
                <a:ext cx="74613" cy="47625"/>
              </a:xfrm>
              <a:custGeom>
                <a:avLst/>
                <a:gdLst>
                  <a:gd name="T0" fmla="*/ 11 w 19"/>
                  <a:gd name="T1" fmla="*/ 6 h 12"/>
                  <a:gd name="T2" fmla="*/ 0 w 19"/>
                  <a:gd name="T3" fmla="*/ 4 h 12"/>
                  <a:gd name="T4" fmla="*/ 4 w 19"/>
                  <a:gd name="T5" fmla="*/ 10 h 12"/>
                  <a:gd name="T6" fmla="*/ 17 w 19"/>
                  <a:gd name="T7" fmla="*/ 12 h 12"/>
                  <a:gd name="T8" fmla="*/ 17 w 19"/>
                  <a:gd name="T9" fmla="*/ 9 h 12"/>
                  <a:gd name="T10" fmla="*/ 14 w 19"/>
                  <a:gd name="T11" fmla="*/ 7 h 12"/>
                  <a:gd name="T12" fmla="*/ 11 w 19"/>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19" h="12">
                    <a:moveTo>
                      <a:pt x="11" y="6"/>
                    </a:moveTo>
                    <a:cubicBezTo>
                      <a:pt x="11" y="6"/>
                      <a:pt x="0" y="0"/>
                      <a:pt x="0" y="4"/>
                    </a:cubicBezTo>
                    <a:cubicBezTo>
                      <a:pt x="0" y="4"/>
                      <a:pt x="1" y="9"/>
                      <a:pt x="4" y="10"/>
                    </a:cubicBezTo>
                    <a:cubicBezTo>
                      <a:pt x="8" y="11"/>
                      <a:pt x="11" y="12"/>
                      <a:pt x="17" y="12"/>
                    </a:cubicBezTo>
                    <a:cubicBezTo>
                      <a:pt x="17" y="12"/>
                      <a:pt x="19" y="11"/>
                      <a:pt x="17" y="9"/>
                    </a:cubicBezTo>
                    <a:cubicBezTo>
                      <a:pt x="17" y="9"/>
                      <a:pt x="17" y="8"/>
                      <a:pt x="14" y="7"/>
                    </a:cubicBezTo>
                    <a:cubicBezTo>
                      <a:pt x="12" y="7"/>
                      <a:pt x="11" y="6"/>
                      <a:pt x="11" y="6"/>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26" name="Freeform 685">
                <a:extLst>
                  <a:ext uri="{FF2B5EF4-FFF2-40B4-BE49-F238E27FC236}">
                    <a16:creationId xmlns:a16="http://schemas.microsoft.com/office/drawing/2014/main" id="{16D0EDD0-F9FC-4A6A-8889-E84BCA585BA2}"/>
                  </a:ext>
                </a:extLst>
              </p:cNvPr>
              <p:cNvSpPr>
                <a:spLocks/>
              </p:cNvSpPr>
              <p:nvPr/>
            </p:nvSpPr>
            <p:spPr bwMode="auto">
              <a:xfrm>
                <a:off x="3222626" y="5451475"/>
                <a:ext cx="182563" cy="28575"/>
              </a:xfrm>
              <a:custGeom>
                <a:avLst/>
                <a:gdLst>
                  <a:gd name="T0" fmla="*/ 115 w 115"/>
                  <a:gd name="T1" fmla="*/ 0 h 18"/>
                  <a:gd name="T2" fmla="*/ 108 w 115"/>
                  <a:gd name="T3" fmla="*/ 3 h 18"/>
                  <a:gd name="T4" fmla="*/ 0 w 115"/>
                  <a:gd name="T5" fmla="*/ 8 h 18"/>
                  <a:gd name="T6" fmla="*/ 0 w 115"/>
                  <a:gd name="T7" fmla="*/ 18 h 18"/>
                  <a:gd name="T8" fmla="*/ 108 w 115"/>
                  <a:gd name="T9" fmla="*/ 15 h 18"/>
                  <a:gd name="T10" fmla="*/ 115 w 115"/>
                  <a:gd name="T11" fmla="*/ 0 h 18"/>
                </a:gdLst>
                <a:ahLst/>
                <a:cxnLst>
                  <a:cxn ang="0">
                    <a:pos x="T0" y="T1"/>
                  </a:cxn>
                  <a:cxn ang="0">
                    <a:pos x="T2" y="T3"/>
                  </a:cxn>
                  <a:cxn ang="0">
                    <a:pos x="T4" y="T5"/>
                  </a:cxn>
                  <a:cxn ang="0">
                    <a:pos x="T6" y="T7"/>
                  </a:cxn>
                  <a:cxn ang="0">
                    <a:pos x="T8" y="T9"/>
                  </a:cxn>
                  <a:cxn ang="0">
                    <a:pos x="T10" y="T11"/>
                  </a:cxn>
                </a:cxnLst>
                <a:rect l="0" t="0" r="r" b="b"/>
                <a:pathLst>
                  <a:path w="115" h="18">
                    <a:moveTo>
                      <a:pt x="115" y="0"/>
                    </a:moveTo>
                    <a:lnTo>
                      <a:pt x="108" y="3"/>
                    </a:lnTo>
                    <a:lnTo>
                      <a:pt x="0" y="8"/>
                    </a:lnTo>
                    <a:lnTo>
                      <a:pt x="0" y="18"/>
                    </a:lnTo>
                    <a:lnTo>
                      <a:pt x="108" y="15"/>
                    </a:lnTo>
                    <a:lnTo>
                      <a:pt x="115" y="0"/>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grpSp>
        <p:cxnSp>
          <p:nvCxnSpPr>
            <p:cNvPr id="668" name="Straight Arrow Connector 667">
              <a:extLst>
                <a:ext uri="{FF2B5EF4-FFF2-40B4-BE49-F238E27FC236}">
                  <a16:creationId xmlns:a16="http://schemas.microsoft.com/office/drawing/2014/main" id="{F752CE90-C118-427A-A67E-4A00067B3190}"/>
                </a:ext>
              </a:extLst>
            </p:cNvPr>
            <p:cNvCxnSpPr>
              <a:cxnSpLocks/>
            </p:cNvCxnSpPr>
            <p:nvPr/>
          </p:nvCxnSpPr>
          <p:spPr>
            <a:xfrm flipV="1">
              <a:off x="7104815" y="2560029"/>
              <a:ext cx="551252" cy="545387"/>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43" name="Group 742">
            <a:extLst>
              <a:ext uri="{FF2B5EF4-FFF2-40B4-BE49-F238E27FC236}">
                <a16:creationId xmlns:a16="http://schemas.microsoft.com/office/drawing/2014/main" id="{F44DD2D5-2240-4726-B7F8-000BF098E73A}"/>
              </a:ext>
            </a:extLst>
          </p:cNvPr>
          <p:cNvGrpSpPr/>
          <p:nvPr/>
        </p:nvGrpSpPr>
        <p:grpSpPr>
          <a:xfrm>
            <a:off x="4777095" y="5593477"/>
            <a:ext cx="1824605" cy="599883"/>
            <a:chOff x="4336772" y="3244062"/>
            <a:chExt cx="1824605" cy="599883"/>
          </a:xfrm>
        </p:grpSpPr>
        <p:sp>
          <p:nvSpPr>
            <p:cNvPr id="744" name="TextBox 743">
              <a:extLst>
                <a:ext uri="{FF2B5EF4-FFF2-40B4-BE49-F238E27FC236}">
                  <a16:creationId xmlns:a16="http://schemas.microsoft.com/office/drawing/2014/main" id="{B1E3A1B1-66FC-40B6-BDAE-84E8C46C0FE5}"/>
                </a:ext>
              </a:extLst>
            </p:cNvPr>
            <p:cNvSpPr txBox="1"/>
            <p:nvPr/>
          </p:nvSpPr>
          <p:spPr>
            <a:xfrm>
              <a:off x="4336772" y="3517702"/>
              <a:ext cx="1824605" cy="326243"/>
            </a:xfrm>
            <a:prstGeom prst="rect">
              <a:avLst/>
            </a:prstGeom>
            <a:noFill/>
          </p:spPr>
          <p:txBody>
            <a:bodyPr wrap="square" rtlCol="0">
              <a:spAutoFit/>
            </a:bodyPr>
            <a:lstStyle/>
            <a:p>
              <a:pPr algn="l">
                <a:lnSpc>
                  <a:spcPct val="95000"/>
                </a:lnSpc>
              </a:pPr>
              <a:r>
                <a:rPr lang="en-US" sz="1600" dirty="0"/>
                <a:t>Storage</a:t>
              </a:r>
            </a:p>
          </p:txBody>
        </p:sp>
        <p:grpSp>
          <p:nvGrpSpPr>
            <p:cNvPr id="745" name="Gruppieren 48">
              <a:extLst>
                <a:ext uri="{FF2B5EF4-FFF2-40B4-BE49-F238E27FC236}">
                  <a16:creationId xmlns:a16="http://schemas.microsoft.com/office/drawing/2014/main" id="{20CE7890-D802-4DF2-9D62-018E5582B7B1}"/>
                </a:ext>
              </a:extLst>
            </p:cNvPr>
            <p:cNvGrpSpPr/>
            <p:nvPr/>
          </p:nvGrpSpPr>
          <p:grpSpPr>
            <a:xfrm>
              <a:off x="4353044" y="3244062"/>
              <a:ext cx="770328" cy="230845"/>
              <a:chOff x="1619672" y="3068960"/>
              <a:chExt cx="5184576" cy="1778249"/>
            </a:xfrm>
            <a:solidFill>
              <a:schemeClr val="accent1"/>
            </a:solidFill>
          </p:grpSpPr>
          <p:sp>
            <p:nvSpPr>
              <p:cNvPr id="747" name="Rectangle 67">
                <a:extLst>
                  <a:ext uri="{FF2B5EF4-FFF2-40B4-BE49-F238E27FC236}">
                    <a16:creationId xmlns:a16="http://schemas.microsoft.com/office/drawing/2014/main" id="{16364827-F49A-4D8D-AE38-270FB76703F9}"/>
                  </a:ext>
                </a:extLst>
              </p:cNvPr>
              <p:cNvSpPr>
                <a:spLocks noChangeArrowheads="1"/>
              </p:cNvSpPr>
              <p:nvPr/>
            </p:nvSpPr>
            <p:spPr bwMode="auto">
              <a:xfrm>
                <a:off x="4251479" y="3424612"/>
                <a:ext cx="2236641" cy="1066950"/>
              </a:xfrm>
              <a:prstGeom prst="rect">
                <a:avLst/>
              </a:pr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48" name="Freeform 68">
                <a:extLst>
                  <a:ext uri="{FF2B5EF4-FFF2-40B4-BE49-F238E27FC236}">
                    <a16:creationId xmlns:a16="http://schemas.microsoft.com/office/drawing/2014/main" id="{4865BBC7-18C1-4D12-98CC-6052EF0379F6}"/>
                  </a:ext>
                </a:extLst>
              </p:cNvPr>
              <p:cNvSpPr>
                <a:spLocks/>
              </p:cNvSpPr>
              <p:nvPr/>
            </p:nvSpPr>
            <p:spPr bwMode="auto">
              <a:xfrm>
                <a:off x="3974860" y="3132187"/>
                <a:ext cx="276619" cy="1359371"/>
              </a:xfrm>
              <a:custGeom>
                <a:avLst/>
                <a:gdLst>
                  <a:gd name="T0" fmla="*/ 35 w 35"/>
                  <a:gd name="T1" fmla="*/ 172 h 172"/>
                  <a:gd name="T2" fmla="*/ 0 w 35"/>
                  <a:gd name="T3" fmla="*/ 127 h 172"/>
                  <a:gd name="T4" fmla="*/ 0 w 35"/>
                  <a:gd name="T5" fmla="*/ 0 h 172"/>
                  <a:gd name="T6" fmla="*/ 35 w 35"/>
                  <a:gd name="T7" fmla="*/ 37 h 172"/>
                  <a:gd name="T8" fmla="*/ 35 w 35"/>
                  <a:gd name="T9" fmla="*/ 172 h 172"/>
                </a:gdLst>
                <a:ahLst/>
                <a:cxnLst>
                  <a:cxn ang="0">
                    <a:pos x="T0" y="T1"/>
                  </a:cxn>
                  <a:cxn ang="0">
                    <a:pos x="T2" y="T3"/>
                  </a:cxn>
                  <a:cxn ang="0">
                    <a:pos x="T4" y="T5"/>
                  </a:cxn>
                  <a:cxn ang="0">
                    <a:pos x="T6" y="T7"/>
                  </a:cxn>
                  <a:cxn ang="0">
                    <a:pos x="T8" y="T9"/>
                  </a:cxn>
                </a:cxnLst>
                <a:rect l="0" t="0" r="r" b="b"/>
                <a:pathLst>
                  <a:path w="35" h="172">
                    <a:moveTo>
                      <a:pt x="35" y="172"/>
                    </a:moveTo>
                    <a:lnTo>
                      <a:pt x="0" y="127"/>
                    </a:lnTo>
                    <a:lnTo>
                      <a:pt x="0" y="0"/>
                    </a:lnTo>
                    <a:lnTo>
                      <a:pt x="35" y="37"/>
                    </a:lnTo>
                    <a:lnTo>
                      <a:pt x="35" y="172"/>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49" name="Freeform 69">
                <a:extLst>
                  <a:ext uri="{FF2B5EF4-FFF2-40B4-BE49-F238E27FC236}">
                    <a16:creationId xmlns:a16="http://schemas.microsoft.com/office/drawing/2014/main" id="{BE291591-BE7A-49F2-BFA3-9025D716C2EF}"/>
                  </a:ext>
                </a:extLst>
              </p:cNvPr>
              <p:cNvSpPr>
                <a:spLocks/>
              </p:cNvSpPr>
              <p:nvPr/>
            </p:nvSpPr>
            <p:spPr bwMode="auto">
              <a:xfrm>
                <a:off x="3974860" y="3132187"/>
                <a:ext cx="2513255" cy="292425"/>
              </a:xfrm>
              <a:custGeom>
                <a:avLst/>
                <a:gdLst>
                  <a:gd name="T0" fmla="*/ 318 w 318"/>
                  <a:gd name="T1" fmla="*/ 37 h 37"/>
                  <a:gd name="T2" fmla="*/ 283 w 318"/>
                  <a:gd name="T3" fmla="*/ 0 h 37"/>
                  <a:gd name="T4" fmla="*/ 0 w 318"/>
                  <a:gd name="T5" fmla="*/ 0 h 37"/>
                  <a:gd name="T6" fmla="*/ 35 w 318"/>
                  <a:gd name="T7" fmla="*/ 37 h 37"/>
                  <a:gd name="T8" fmla="*/ 318 w 318"/>
                  <a:gd name="T9" fmla="*/ 37 h 37"/>
                </a:gdLst>
                <a:ahLst/>
                <a:cxnLst>
                  <a:cxn ang="0">
                    <a:pos x="T0" y="T1"/>
                  </a:cxn>
                  <a:cxn ang="0">
                    <a:pos x="T2" y="T3"/>
                  </a:cxn>
                  <a:cxn ang="0">
                    <a:pos x="T4" y="T5"/>
                  </a:cxn>
                  <a:cxn ang="0">
                    <a:pos x="T6" y="T7"/>
                  </a:cxn>
                  <a:cxn ang="0">
                    <a:pos x="T8" y="T9"/>
                  </a:cxn>
                </a:cxnLst>
                <a:rect l="0" t="0" r="r" b="b"/>
                <a:pathLst>
                  <a:path w="318" h="37">
                    <a:moveTo>
                      <a:pt x="318" y="37"/>
                    </a:moveTo>
                    <a:lnTo>
                      <a:pt x="283" y="0"/>
                    </a:lnTo>
                    <a:lnTo>
                      <a:pt x="0" y="0"/>
                    </a:lnTo>
                    <a:lnTo>
                      <a:pt x="35" y="37"/>
                    </a:lnTo>
                    <a:lnTo>
                      <a:pt x="318" y="37"/>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50" name="Freeform 70">
                <a:extLst>
                  <a:ext uri="{FF2B5EF4-FFF2-40B4-BE49-F238E27FC236}">
                    <a16:creationId xmlns:a16="http://schemas.microsoft.com/office/drawing/2014/main" id="{6154E804-8FFB-46AC-B497-E854294C57D7}"/>
                  </a:ext>
                </a:extLst>
              </p:cNvPr>
              <p:cNvSpPr>
                <a:spLocks/>
              </p:cNvSpPr>
              <p:nvPr/>
            </p:nvSpPr>
            <p:spPr bwMode="auto">
              <a:xfrm>
                <a:off x="4330512" y="3092672"/>
                <a:ext cx="276619" cy="213392"/>
              </a:xfrm>
              <a:custGeom>
                <a:avLst/>
                <a:gdLst>
                  <a:gd name="T0" fmla="*/ 0 w 14"/>
                  <a:gd name="T1" fmla="*/ 0 h 11"/>
                  <a:gd name="T2" fmla="*/ 0 w 14"/>
                  <a:gd name="T3" fmla="*/ 10 h 11"/>
                  <a:gd name="T4" fmla="*/ 0 w 14"/>
                  <a:gd name="T5" fmla="*/ 10 h 11"/>
                  <a:gd name="T6" fmla="*/ 7 w 14"/>
                  <a:gd name="T7" fmla="*/ 11 h 11"/>
                  <a:gd name="T8" fmla="*/ 14 w 14"/>
                  <a:gd name="T9" fmla="*/ 10 h 11"/>
                  <a:gd name="T10" fmla="*/ 14 w 14"/>
                  <a:gd name="T11" fmla="*/ 10 h 11"/>
                  <a:gd name="T12" fmla="*/ 14 w 14"/>
                  <a:gd name="T13" fmla="*/ 0 h 11"/>
                  <a:gd name="T14" fmla="*/ 0 w 14"/>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1">
                    <a:moveTo>
                      <a:pt x="0" y="0"/>
                    </a:moveTo>
                    <a:cubicBezTo>
                      <a:pt x="0" y="10"/>
                      <a:pt x="0" y="10"/>
                      <a:pt x="0" y="10"/>
                    </a:cubicBezTo>
                    <a:cubicBezTo>
                      <a:pt x="0" y="10"/>
                      <a:pt x="0" y="10"/>
                      <a:pt x="0" y="10"/>
                    </a:cubicBezTo>
                    <a:cubicBezTo>
                      <a:pt x="0" y="11"/>
                      <a:pt x="3" y="11"/>
                      <a:pt x="7" y="11"/>
                    </a:cubicBezTo>
                    <a:cubicBezTo>
                      <a:pt x="10" y="11"/>
                      <a:pt x="13" y="11"/>
                      <a:pt x="14" y="10"/>
                    </a:cubicBezTo>
                    <a:cubicBezTo>
                      <a:pt x="14" y="10"/>
                      <a:pt x="14" y="10"/>
                      <a:pt x="14" y="10"/>
                    </a:cubicBezTo>
                    <a:cubicBezTo>
                      <a:pt x="14" y="0"/>
                      <a:pt x="14" y="0"/>
                      <a:pt x="14" y="0"/>
                    </a:cubicBezTo>
                    <a:lnTo>
                      <a:pt x="0" y="0"/>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51" name="Oval 71">
                <a:extLst>
                  <a:ext uri="{FF2B5EF4-FFF2-40B4-BE49-F238E27FC236}">
                    <a16:creationId xmlns:a16="http://schemas.microsoft.com/office/drawing/2014/main" id="{03685F3A-C85E-43BB-858E-1BCCCB61AC6A}"/>
                  </a:ext>
                </a:extLst>
              </p:cNvPr>
              <p:cNvSpPr>
                <a:spLocks noChangeArrowheads="1"/>
              </p:cNvSpPr>
              <p:nvPr/>
            </p:nvSpPr>
            <p:spPr bwMode="auto">
              <a:xfrm>
                <a:off x="4330512" y="3068960"/>
                <a:ext cx="276619" cy="39519"/>
              </a:xfrm>
              <a:prstGeom prst="ellipse">
                <a:avLst/>
              </a:pr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52" name="Freeform 72">
                <a:extLst>
                  <a:ext uri="{FF2B5EF4-FFF2-40B4-BE49-F238E27FC236}">
                    <a16:creationId xmlns:a16="http://schemas.microsoft.com/office/drawing/2014/main" id="{43B4C9BE-8D37-4EC5-A279-79E2FF65749F}"/>
                  </a:ext>
                </a:extLst>
              </p:cNvPr>
              <p:cNvSpPr>
                <a:spLocks/>
              </p:cNvSpPr>
              <p:nvPr/>
            </p:nvSpPr>
            <p:spPr bwMode="auto">
              <a:xfrm>
                <a:off x="5776817" y="3108479"/>
                <a:ext cx="300326" cy="221293"/>
              </a:xfrm>
              <a:custGeom>
                <a:avLst/>
                <a:gdLst>
                  <a:gd name="T0" fmla="*/ 0 w 15"/>
                  <a:gd name="T1" fmla="*/ 0 h 11"/>
                  <a:gd name="T2" fmla="*/ 0 w 15"/>
                  <a:gd name="T3" fmla="*/ 10 h 11"/>
                  <a:gd name="T4" fmla="*/ 0 w 15"/>
                  <a:gd name="T5" fmla="*/ 10 h 11"/>
                  <a:gd name="T6" fmla="*/ 7 w 15"/>
                  <a:gd name="T7" fmla="*/ 11 h 11"/>
                  <a:gd name="T8" fmla="*/ 15 w 15"/>
                  <a:gd name="T9" fmla="*/ 10 h 11"/>
                  <a:gd name="T10" fmla="*/ 15 w 15"/>
                  <a:gd name="T11" fmla="*/ 10 h 11"/>
                  <a:gd name="T12" fmla="*/ 15 w 15"/>
                  <a:gd name="T13" fmla="*/ 0 h 11"/>
                  <a:gd name="T14" fmla="*/ 0 w 15"/>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1">
                    <a:moveTo>
                      <a:pt x="0" y="0"/>
                    </a:moveTo>
                    <a:cubicBezTo>
                      <a:pt x="0" y="10"/>
                      <a:pt x="0" y="10"/>
                      <a:pt x="0" y="10"/>
                    </a:cubicBezTo>
                    <a:cubicBezTo>
                      <a:pt x="0" y="10"/>
                      <a:pt x="0" y="10"/>
                      <a:pt x="0" y="10"/>
                    </a:cubicBezTo>
                    <a:cubicBezTo>
                      <a:pt x="1" y="11"/>
                      <a:pt x="4" y="11"/>
                      <a:pt x="7" y="11"/>
                    </a:cubicBezTo>
                    <a:cubicBezTo>
                      <a:pt x="11" y="11"/>
                      <a:pt x="14" y="11"/>
                      <a:pt x="15" y="10"/>
                    </a:cubicBezTo>
                    <a:cubicBezTo>
                      <a:pt x="15" y="10"/>
                      <a:pt x="15" y="10"/>
                      <a:pt x="15" y="10"/>
                    </a:cubicBezTo>
                    <a:cubicBezTo>
                      <a:pt x="15" y="0"/>
                      <a:pt x="15" y="0"/>
                      <a:pt x="15" y="0"/>
                    </a:cubicBezTo>
                    <a:lnTo>
                      <a:pt x="0" y="0"/>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53" name="Oval 73">
                <a:extLst>
                  <a:ext uri="{FF2B5EF4-FFF2-40B4-BE49-F238E27FC236}">
                    <a16:creationId xmlns:a16="http://schemas.microsoft.com/office/drawing/2014/main" id="{456E14F8-99C5-47DD-854A-134F80241C5A}"/>
                  </a:ext>
                </a:extLst>
              </p:cNvPr>
              <p:cNvSpPr>
                <a:spLocks noChangeArrowheads="1"/>
              </p:cNvSpPr>
              <p:nvPr/>
            </p:nvSpPr>
            <p:spPr bwMode="auto">
              <a:xfrm>
                <a:off x="5776817" y="3068960"/>
                <a:ext cx="300326" cy="63227"/>
              </a:xfrm>
              <a:prstGeom prst="ellipse">
                <a:avLst/>
              </a:pr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54" name="Rectangle 76">
                <a:extLst>
                  <a:ext uri="{FF2B5EF4-FFF2-40B4-BE49-F238E27FC236}">
                    <a16:creationId xmlns:a16="http://schemas.microsoft.com/office/drawing/2014/main" id="{49390041-D42B-465C-B5FE-DDB0F296B998}"/>
                  </a:ext>
                </a:extLst>
              </p:cNvPr>
              <p:cNvSpPr>
                <a:spLocks noChangeArrowheads="1"/>
              </p:cNvSpPr>
              <p:nvPr/>
            </p:nvSpPr>
            <p:spPr bwMode="auto">
              <a:xfrm>
                <a:off x="1919998" y="3424612"/>
                <a:ext cx="2212929" cy="1066950"/>
              </a:xfrm>
              <a:prstGeom prst="rect">
                <a:avLst/>
              </a:pr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55" name="Freeform 77">
                <a:extLst>
                  <a:ext uri="{FF2B5EF4-FFF2-40B4-BE49-F238E27FC236}">
                    <a16:creationId xmlns:a16="http://schemas.microsoft.com/office/drawing/2014/main" id="{43FE1A3A-56C3-4308-9C69-F69A78C1300A}"/>
                  </a:ext>
                </a:extLst>
              </p:cNvPr>
              <p:cNvSpPr>
                <a:spLocks/>
              </p:cNvSpPr>
              <p:nvPr/>
            </p:nvSpPr>
            <p:spPr bwMode="auto">
              <a:xfrm>
                <a:off x="1619672" y="3132187"/>
                <a:ext cx="300326" cy="1359371"/>
              </a:xfrm>
              <a:custGeom>
                <a:avLst/>
                <a:gdLst>
                  <a:gd name="T0" fmla="*/ 38 w 38"/>
                  <a:gd name="T1" fmla="*/ 172 h 172"/>
                  <a:gd name="T2" fmla="*/ 0 w 38"/>
                  <a:gd name="T3" fmla="*/ 127 h 172"/>
                  <a:gd name="T4" fmla="*/ 0 w 38"/>
                  <a:gd name="T5" fmla="*/ 0 h 172"/>
                  <a:gd name="T6" fmla="*/ 38 w 38"/>
                  <a:gd name="T7" fmla="*/ 37 h 172"/>
                  <a:gd name="T8" fmla="*/ 38 w 38"/>
                  <a:gd name="T9" fmla="*/ 172 h 172"/>
                </a:gdLst>
                <a:ahLst/>
                <a:cxnLst>
                  <a:cxn ang="0">
                    <a:pos x="T0" y="T1"/>
                  </a:cxn>
                  <a:cxn ang="0">
                    <a:pos x="T2" y="T3"/>
                  </a:cxn>
                  <a:cxn ang="0">
                    <a:pos x="T4" y="T5"/>
                  </a:cxn>
                  <a:cxn ang="0">
                    <a:pos x="T6" y="T7"/>
                  </a:cxn>
                  <a:cxn ang="0">
                    <a:pos x="T8" y="T9"/>
                  </a:cxn>
                </a:cxnLst>
                <a:rect l="0" t="0" r="r" b="b"/>
                <a:pathLst>
                  <a:path w="38" h="172">
                    <a:moveTo>
                      <a:pt x="38" y="172"/>
                    </a:moveTo>
                    <a:lnTo>
                      <a:pt x="0" y="127"/>
                    </a:lnTo>
                    <a:lnTo>
                      <a:pt x="0" y="0"/>
                    </a:lnTo>
                    <a:lnTo>
                      <a:pt x="38" y="37"/>
                    </a:lnTo>
                    <a:lnTo>
                      <a:pt x="38" y="172"/>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56" name="Freeform 78">
                <a:extLst>
                  <a:ext uri="{FF2B5EF4-FFF2-40B4-BE49-F238E27FC236}">
                    <a16:creationId xmlns:a16="http://schemas.microsoft.com/office/drawing/2014/main" id="{44C1A389-015F-42BD-9152-71B64C7AE325}"/>
                  </a:ext>
                </a:extLst>
              </p:cNvPr>
              <p:cNvSpPr>
                <a:spLocks/>
              </p:cNvSpPr>
              <p:nvPr/>
            </p:nvSpPr>
            <p:spPr bwMode="auto">
              <a:xfrm>
                <a:off x="1619672" y="3132187"/>
                <a:ext cx="2513255" cy="292425"/>
              </a:xfrm>
              <a:custGeom>
                <a:avLst/>
                <a:gdLst>
                  <a:gd name="T0" fmla="*/ 318 w 318"/>
                  <a:gd name="T1" fmla="*/ 37 h 37"/>
                  <a:gd name="T2" fmla="*/ 286 w 318"/>
                  <a:gd name="T3" fmla="*/ 0 h 37"/>
                  <a:gd name="T4" fmla="*/ 0 w 318"/>
                  <a:gd name="T5" fmla="*/ 0 h 37"/>
                  <a:gd name="T6" fmla="*/ 38 w 318"/>
                  <a:gd name="T7" fmla="*/ 37 h 37"/>
                  <a:gd name="T8" fmla="*/ 318 w 318"/>
                  <a:gd name="T9" fmla="*/ 37 h 37"/>
                </a:gdLst>
                <a:ahLst/>
                <a:cxnLst>
                  <a:cxn ang="0">
                    <a:pos x="T0" y="T1"/>
                  </a:cxn>
                  <a:cxn ang="0">
                    <a:pos x="T2" y="T3"/>
                  </a:cxn>
                  <a:cxn ang="0">
                    <a:pos x="T4" y="T5"/>
                  </a:cxn>
                  <a:cxn ang="0">
                    <a:pos x="T6" y="T7"/>
                  </a:cxn>
                  <a:cxn ang="0">
                    <a:pos x="T8" y="T9"/>
                  </a:cxn>
                </a:cxnLst>
                <a:rect l="0" t="0" r="r" b="b"/>
                <a:pathLst>
                  <a:path w="318" h="37">
                    <a:moveTo>
                      <a:pt x="318" y="37"/>
                    </a:moveTo>
                    <a:lnTo>
                      <a:pt x="286" y="0"/>
                    </a:lnTo>
                    <a:lnTo>
                      <a:pt x="0" y="0"/>
                    </a:lnTo>
                    <a:lnTo>
                      <a:pt x="38" y="37"/>
                    </a:lnTo>
                    <a:lnTo>
                      <a:pt x="318" y="37"/>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57" name="Freeform 79">
                <a:extLst>
                  <a:ext uri="{FF2B5EF4-FFF2-40B4-BE49-F238E27FC236}">
                    <a16:creationId xmlns:a16="http://schemas.microsoft.com/office/drawing/2014/main" id="{B61A0309-0895-4052-A979-318977354F3A}"/>
                  </a:ext>
                </a:extLst>
              </p:cNvPr>
              <p:cNvSpPr>
                <a:spLocks/>
              </p:cNvSpPr>
              <p:nvPr/>
            </p:nvSpPr>
            <p:spPr bwMode="auto">
              <a:xfrm>
                <a:off x="1975324" y="3092672"/>
                <a:ext cx="300326" cy="213392"/>
              </a:xfrm>
              <a:custGeom>
                <a:avLst/>
                <a:gdLst>
                  <a:gd name="T0" fmla="*/ 0 w 15"/>
                  <a:gd name="T1" fmla="*/ 0 h 11"/>
                  <a:gd name="T2" fmla="*/ 0 w 15"/>
                  <a:gd name="T3" fmla="*/ 10 h 11"/>
                  <a:gd name="T4" fmla="*/ 0 w 15"/>
                  <a:gd name="T5" fmla="*/ 10 h 11"/>
                  <a:gd name="T6" fmla="*/ 7 w 15"/>
                  <a:gd name="T7" fmla="*/ 11 h 11"/>
                  <a:gd name="T8" fmla="*/ 14 w 15"/>
                  <a:gd name="T9" fmla="*/ 10 h 11"/>
                  <a:gd name="T10" fmla="*/ 15 w 15"/>
                  <a:gd name="T11" fmla="*/ 10 h 11"/>
                  <a:gd name="T12" fmla="*/ 15 w 15"/>
                  <a:gd name="T13" fmla="*/ 0 h 11"/>
                  <a:gd name="T14" fmla="*/ 0 w 15"/>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1">
                    <a:moveTo>
                      <a:pt x="0" y="0"/>
                    </a:moveTo>
                    <a:cubicBezTo>
                      <a:pt x="0" y="10"/>
                      <a:pt x="0" y="10"/>
                      <a:pt x="0" y="10"/>
                    </a:cubicBezTo>
                    <a:cubicBezTo>
                      <a:pt x="0" y="10"/>
                      <a:pt x="0" y="10"/>
                      <a:pt x="0" y="10"/>
                    </a:cubicBezTo>
                    <a:cubicBezTo>
                      <a:pt x="1" y="11"/>
                      <a:pt x="4" y="11"/>
                      <a:pt x="7" y="11"/>
                    </a:cubicBezTo>
                    <a:cubicBezTo>
                      <a:pt x="11" y="11"/>
                      <a:pt x="14" y="11"/>
                      <a:pt x="14" y="10"/>
                    </a:cubicBezTo>
                    <a:cubicBezTo>
                      <a:pt x="15" y="10"/>
                      <a:pt x="15" y="10"/>
                      <a:pt x="15" y="10"/>
                    </a:cubicBezTo>
                    <a:cubicBezTo>
                      <a:pt x="15" y="0"/>
                      <a:pt x="15" y="0"/>
                      <a:pt x="15" y="0"/>
                    </a:cubicBezTo>
                    <a:lnTo>
                      <a:pt x="0" y="0"/>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58" name="Oval 80">
                <a:extLst>
                  <a:ext uri="{FF2B5EF4-FFF2-40B4-BE49-F238E27FC236}">
                    <a16:creationId xmlns:a16="http://schemas.microsoft.com/office/drawing/2014/main" id="{662A6B56-EFD4-4B69-A094-A1D0410325B2}"/>
                  </a:ext>
                </a:extLst>
              </p:cNvPr>
              <p:cNvSpPr>
                <a:spLocks noChangeArrowheads="1"/>
              </p:cNvSpPr>
              <p:nvPr/>
            </p:nvSpPr>
            <p:spPr bwMode="auto">
              <a:xfrm>
                <a:off x="1975324" y="3068960"/>
                <a:ext cx="300326" cy="39519"/>
              </a:xfrm>
              <a:prstGeom prst="ellipse">
                <a:avLst/>
              </a:pr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59" name="Freeform 81">
                <a:extLst>
                  <a:ext uri="{FF2B5EF4-FFF2-40B4-BE49-F238E27FC236}">
                    <a16:creationId xmlns:a16="http://schemas.microsoft.com/office/drawing/2014/main" id="{D74999A6-B19F-472C-B527-4E432BCA8F6C}"/>
                  </a:ext>
                </a:extLst>
              </p:cNvPr>
              <p:cNvSpPr>
                <a:spLocks/>
              </p:cNvSpPr>
              <p:nvPr/>
            </p:nvSpPr>
            <p:spPr bwMode="auto">
              <a:xfrm>
                <a:off x="3421628" y="3108479"/>
                <a:ext cx="300326" cy="221293"/>
              </a:xfrm>
              <a:custGeom>
                <a:avLst/>
                <a:gdLst>
                  <a:gd name="T0" fmla="*/ 0 w 15"/>
                  <a:gd name="T1" fmla="*/ 0 h 11"/>
                  <a:gd name="T2" fmla="*/ 0 w 15"/>
                  <a:gd name="T3" fmla="*/ 10 h 11"/>
                  <a:gd name="T4" fmla="*/ 1 w 15"/>
                  <a:gd name="T5" fmla="*/ 10 h 11"/>
                  <a:gd name="T6" fmla="*/ 8 w 15"/>
                  <a:gd name="T7" fmla="*/ 11 h 11"/>
                  <a:gd name="T8" fmla="*/ 15 w 15"/>
                  <a:gd name="T9" fmla="*/ 10 h 11"/>
                  <a:gd name="T10" fmla="*/ 15 w 15"/>
                  <a:gd name="T11" fmla="*/ 10 h 11"/>
                  <a:gd name="T12" fmla="*/ 15 w 15"/>
                  <a:gd name="T13" fmla="*/ 0 h 11"/>
                  <a:gd name="T14" fmla="*/ 0 w 15"/>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1">
                    <a:moveTo>
                      <a:pt x="0" y="0"/>
                    </a:moveTo>
                    <a:cubicBezTo>
                      <a:pt x="0" y="10"/>
                      <a:pt x="0" y="10"/>
                      <a:pt x="0" y="10"/>
                    </a:cubicBezTo>
                    <a:cubicBezTo>
                      <a:pt x="1" y="10"/>
                      <a:pt x="1" y="10"/>
                      <a:pt x="1" y="10"/>
                    </a:cubicBezTo>
                    <a:cubicBezTo>
                      <a:pt x="1" y="11"/>
                      <a:pt x="4" y="11"/>
                      <a:pt x="8" y="11"/>
                    </a:cubicBezTo>
                    <a:cubicBezTo>
                      <a:pt x="11" y="11"/>
                      <a:pt x="14" y="11"/>
                      <a:pt x="15" y="10"/>
                    </a:cubicBezTo>
                    <a:cubicBezTo>
                      <a:pt x="15" y="10"/>
                      <a:pt x="15" y="10"/>
                      <a:pt x="15" y="10"/>
                    </a:cubicBezTo>
                    <a:cubicBezTo>
                      <a:pt x="15" y="0"/>
                      <a:pt x="15" y="0"/>
                      <a:pt x="15" y="0"/>
                    </a:cubicBezTo>
                    <a:lnTo>
                      <a:pt x="0" y="0"/>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60" name="Oval 82">
                <a:extLst>
                  <a:ext uri="{FF2B5EF4-FFF2-40B4-BE49-F238E27FC236}">
                    <a16:creationId xmlns:a16="http://schemas.microsoft.com/office/drawing/2014/main" id="{4116DDAC-D5AB-49EA-91F5-0668C366B2A7}"/>
                  </a:ext>
                </a:extLst>
              </p:cNvPr>
              <p:cNvSpPr>
                <a:spLocks noChangeArrowheads="1"/>
              </p:cNvSpPr>
              <p:nvPr/>
            </p:nvSpPr>
            <p:spPr bwMode="auto">
              <a:xfrm>
                <a:off x="3421628" y="3068960"/>
                <a:ext cx="300326" cy="63227"/>
              </a:xfrm>
              <a:prstGeom prst="ellipse">
                <a:avLst/>
              </a:pr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61" name="Rectangle 85">
                <a:extLst>
                  <a:ext uri="{FF2B5EF4-FFF2-40B4-BE49-F238E27FC236}">
                    <a16:creationId xmlns:a16="http://schemas.microsoft.com/office/drawing/2014/main" id="{9B698D10-D0A6-457E-B3A0-71DD1311485B}"/>
                  </a:ext>
                </a:extLst>
              </p:cNvPr>
              <p:cNvSpPr>
                <a:spLocks noChangeArrowheads="1"/>
              </p:cNvSpPr>
              <p:nvPr/>
            </p:nvSpPr>
            <p:spPr bwMode="auto">
              <a:xfrm>
                <a:off x="4591319" y="3780259"/>
                <a:ext cx="2212929" cy="1066950"/>
              </a:xfrm>
              <a:prstGeom prst="rect">
                <a:avLst/>
              </a:pr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62" name="Freeform 86">
                <a:extLst>
                  <a:ext uri="{FF2B5EF4-FFF2-40B4-BE49-F238E27FC236}">
                    <a16:creationId xmlns:a16="http://schemas.microsoft.com/office/drawing/2014/main" id="{E510EB17-FFA5-48E8-A0E0-67856B3C40E1}"/>
                  </a:ext>
                </a:extLst>
              </p:cNvPr>
              <p:cNvSpPr>
                <a:spLocks/>
              </p:cNvSpPr>
              <p:nvPr/>
            </p:nvSpPr>
            <p:spPr bwMode="auto">
              <a:xfrm>
                <a:off x="4290993" y="3503645"/>
                <a:ext cx="300326" cy="1343564"/>
              </a:xfrm>
              <a:custGeom>
                <a:avLst/>
                <a:gdLst>
                  <a:gd name="T0" fmla="*/ 38 w 38"/>
                  <a:gd name="T1" fmla="*/ 170 h 170"/>
                  <a:gd name="T2" fmla="*/ 0 w 38"/>
                  <a:gd name="T3" fmla="*/ 128 h 170"/>
                  <a:gd name="T4" fmla="*/ 0 w 38"/>
                  <a:gd name="T5" fmla="*/ 0 h 170"/>
                  <a:gd name="T6" fmla="*/ 38 w 38"/>
                  <a:gd name="T7" fmla="*/ 35 h 170"/>
                  <a:gd name="T8" fmla="*/ 38 w 38"/>
                  <a:gd name="T9" fmla="*/ 170 h 170"/>
                </a:gdLst>
                <a:ahLst/>
                <a:cxnLst>
                  <a:cxn ang="0">
                    <a:pos x="T0" y="T1"/>
                  </a:cxn>
                  <a:cxn ang="0">
                    <a:pos x="T2" y="T3"/>
                  </a:cxn>
                  <a:cxn ang="0">
                    <a:pos x="T4" y="T5"/>
                  </a:cxn>
                  <a:cxn ang="0">
                    <a:pos x="T6" y="T7"/>
                  </a:cxn>
                  <a:cxn ang="0">
                    <a:pos x="T8" y="T9"/>
                  </a:cxn>
                </a:cxnLst>
                <a:rect l="0" t="0" r="r" b="b"/>
                <a:pathLst>
                  <a:path w="38" h="170">
                    <a:moveTo>
                      <a:pt x="38" y="170"/>
                    </a:moveTo>
                    <a:lnTo>
                      <a:pt x="0" y="128"/>
                    </a:lnTo>
                    <a:lnTo>
                      <a:pt x="0" y="0"/>
                    </a:lnTo>
                    <a:lnTo>
                      <a:pt x="38" y="35"/>
                    </a:lnTo>
                    <a:lnTo>
                      <a:pt x="38" y="170"/>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63" name="Freeform 87">
                <a:extLst>
                  <a:ext uri="{FF2B5EF4-FFF2-40B4-BE49-F238E27FC236}">
                    <a16:creationId xmlns:a16="http://schemas.microsoft.com/office/drawing/2014/main" id="{39889CD1-6B8F-492C-BC95-B291FF8E49BD}"/>
                  </a:ext>
                </a:extLst>
              </p:cNvPr>
              <p:cNvSpPr>
                <a:spLocks/>
              </p:cNvSpPr>
              <p:nvPr/>
            </p:nvSpPr>
            <p:spPr bwMode="auto">
              <a:xfrm>
                <a:off x="4290993" y="3503645"/>
                <a:ext cx="2513255" cy="276619"/>
              </a:xfrm>
              <a:custGeom>
                <a:avLst/>
                <a:gdLst>
                  <a:gd name="T0" fmla="*/ 318 w 318"/>
                  <a:gd name="T1" fmla="*/ 35 h 35"/>
                  <a:gd name="T2" fmla="*/ 286 w 318"/>
                  <a:gd name="T3" fmla="*/ 0 h 35"/>
                  <a:gd name="T4" fmla="*/ 0 w 318"/>
                  <a:gd name="T5" fmla="*/ 0 h 35"/>
                  <a:gd name="T6" fmla="*/ 38 w 318"/>
                  <a:gd name="T7" fmla="*/ 35 h 35"/>
                  <a:gd name="T8" fmla="*/ 318 w 318"/>
                  <a:gd name="T9" fmla="*/ 35 h 35"/>
                </a:gdLst>
                <a:ahLst/>
                <a:cxnLst>
                  <a:cxn ang="0">
                    <a:pos x="T0" y="T1"/>
                  </a:cxn>
                  <a:cxn ang="0">
                    <a:pos x="T2" y="T3"/>
                  </a:cxn>
                  <a:cxn ang="0">
                    <a:pos x="T4" y="T5"/>
                  </a:cxn>
                  <a:cxn ang="0">
                    <a:pos x="T6" y="T7"/>
                  </a:cxn>
                  <a:cxn ang="0">
                    <a:pos x="T8" y="T9"/>
                  </a:cxn>
                </a:cxnLst>
                <a:rect l="0" t="0" r="r" b="b"/>
                <a:pathLst>
                  <a:path w="318" h="35">
                    <a:moveTo>
                      <a:pt x="318" y="35"/>
                    </a:moveTo>
                    <a:lnTo>
                      <a:pt x="286" y="0"/>
                    </a:lnTo>
                    <a:lnTo>
                      <a:pt x="0" y="0"/>
                    </a:lnTo>
                    <a:lnTo>
                      <a:pt x="38" y="35"/>
                    </a:lnTo>
                    <a:lnTo>
                      <a:pt x="318" y="35"/>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64" name="Freeform 88">
                <a:extLst>
                  <a:ext uri="{FF2B5EF4-FFF2-40B4-BE49-F238E27FC236}">
                    <a16:creationId xmlns:a16="http://schemas.microsoft.com/office/drawing/2014/main" id="{F4F02971-392C-4F31-AD3F-9FD559A6DDBD}"/>
                  </a:ext>
                </a:extLst>
              </p:cNvPr>
              <p:cNvSpPr>
                <a:spLocks/>
              </p:cNvSpPr>
              <p:nvPr/>
            </p:nvSpPr>
            <p:spPr bwMode="auto">
              <a:xfrm>
                <a:off x="4646645" y="3464126"/>
                <a:ext cx="300326" cy="221293"/>
              </a:xfrm>
              <a:custGeom>
                <a:avLst/>
                <a:gdLst>
                  <a:gd name="T0" fmla="*/ 0 w 15"/>
                  <a:gd name="T1" fmla="*/ 0 h 11"/>
                  <a:gd name="T2" fmla="*/ 0 w 15"/>
                  <a:gd name="T3" fmla="*/ 10 h 11"/>
                  <a:gd name="T4" fmla="*/ 0 w 15"/>
                  <a:gd name="T5" fmla="*/ 10 h 11"/>
                  <a:gd name="T6" fmla="*/ 7 w 15"/>
                  <a:gd name="T7" fmla="*/ 11 h 11"/>
                  <a:gd name="T8" fmla="*/ 15 w 15"/>
                  <a:gd name="T9" fmla="*/ 10 h 11"/>
                  <a:gd name="T10" fmla="*/ 15 w 15"/>
                  <a:gd name="T11" fmla="*/ 10 h 11"/>
                  <a:gd name="T12" fmla="*/ 15 w 15"/>
                  <a:gd name="T13" fmla="*/ 0 h 11"/>
                  <a:gd name="T14" fmla="*/ 0 w 15"/>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1">
                    <a:moveTo>
                      <a:pt x="0" y="0"/>
                    </a:moveTo>
                    <a:cubicBezTo>
                      <a:pt x="0" y="10"/>
                      <a:pt x="0" y="10"/>
                      <a:pt x="0" y="10"/>
                    </a:cubicBezTo>
                    <a:cubicBezTo>
                      <a:pt x="0" y="10"/>
                      <a:pt x="0" y="10"/>
                      <a:pt x="0" y="10"/>
                    </a:cubicBezTo>
                    <a:cubicBezTo>
                      <a:pt x="1" y="11"/>
                      <a:pt x="4" y="11"/>
                      <a:pt x="7" y="11"/>
                    </a:cubicBezTo>
                    <a:cubicBezTo>
                      <a:pt x="11" y="11"/>
                      <a:pt x="14" y="11"/>
                      <a:pt x="15" y="10"/>
                    </a:cubicBezTo>
                    <a:cubicBezTo>
                      <a:pt x="15" y="10"/>
                      <a:pt x="15" y="10"/>
                      <a:pt x="15" y="10"/>
                    </a:cubicBezTo>
                    <a:cubicBezTo>
                      <a:pt x="15" y="0"/>
                      <a:pt x="15" y="0"/>
                      <a:pt x="15" y="0"/>
                    </a:cubicBezTo>
                    <a:lnTo>
                      <a:pt x="0" y="0"/>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65" name="Oval 89">
                <a:extLst>
                  <a:ext uri="{FF2B5EF4-FFF2-40B4-BE49-F238E27FC236}">
                    <a16:creationId xmlns:a16="http://schemas.microsoft.com/office/drawing/2014/main" id="{8B24BA9A-F6D4-4B78-82DD-C138B0E178A8}"/>
                  </a:ext>
                </a:extLst>
              </p:cNvPr>
              <p:cNvSpPr>
                <a:spLocks noChangeArrowheads="1"/>
              </p:cNvSpPr>
              <p:nvPr/>
            </p:nvSpPr>
            <p:spPr bwMode="auto">
              <a:xfrm>
                <a:off x="4646645" y="3424612"/>
                <a:ext cx="300326" cy="63227"/>
              </a:xfrm>
              <a:prstGeom prst="ellipse">
                <a:avLst/>
              </a:pr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66" name="Freeform 90">
                <a:extLst>
                  <a:ext uri="{FF2B5EF4-FFF2-40B4-BE49-F238E27FC236}">
                    <a16:creationId xmlns:a16="http://schemas.microsoft.com/office/drawing/2014/main" id="{3C4DBF2E-B23A-48EF-A5F3-A6548849904E}"/>
                  </a:ext>
                </a:extLst>
              </p:cNvPr>
              <p:cNvSpPr>
                <a:spLocks/>
              </p:cNvSpPr>
              <p:nvPr/>
            </p:nvSpPr>
            <p:spPr bwMode="auto">
              <a:xfrm>
                <a:off x="6116662" y="3464126"/>
                <a:ext cx="276619" cy="237100"/>
              </a:xfrm>
              <a:custGeom>
                <a:avLst/>
                <a:gdLst>
                  <a:gd name="T0" fmla="*/ 0 w 14"/>
                  <a:gd name="T1" fmla="*/ 0 h 12"/>
                  <a:gd name="T2" fmla="*/ 0 w 14"/>
                  <a:gd name="T3" fmla="*/ 11 h 12"/>
                  <a:gd name="T4" fmla="*/ 0 w 14"/>
                  <a:gd name="T5" fmla="*/ 11 h 12"/>
                  <a:gd name="T6" fmla="*/ 7 w 14"/>
                  <a:gd name="T7" fmla="*/ 12 h 12"/>
                  <a:gd name="T8" fmla="*/ 14 w 14"/>
                  <a:gd name="T9" fmla="*/ 11 h 12"/>
                  <a:gd name="T10" fmla="*/ 14 w 14"/>
                  <a:gd name="T11" fmla="*/ 11 h 12"/>
                  <a:gd name="T12" fmla="*/ 14 w 14"/>
                  <a:gd name="T13" fmla="*/ 0 h 12"/>
                  <a:gd name="T14" fmla="*/ 0 w 14"/>
                  <a:gd name="T15" fmla="*/ 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2">
                    <a:moveTo>
                      <a:pt x="0" y="0"/>
                    </a:moveTo>
                    <a:cubicBezTo>
                      <a:pt x="0" y="11"/>
                      <a:pt x="0" y="11"/>
                      <a:pt x="0" y="11"/>
                    </a:cubicBezTo>
                    <a:cubicBezTo>
                      <a:pt x="0" y="11"/>
                      <a:pt x="0" y="11"/>
                      <a:pt x="0" y="11"/>
                    </a:cubicBezTo>
                    <a:cubicBezTo>
                      <a:pt x="0" y="11"/>
                      <a:pt x="3" y="12"/>
                      <a:pt x="7" y="12"/>
                    </a:cubicBezTo>
                    <a:cubicBezTo>
                      <a:pt x="11" y="12"/>
                      <a:pt x="14" y="11"/>
                      <a:pt x="14" y="11"/>
                    </a:cubicBezTo>
                    <a:cubicBezTo>
                      <a:pt x="14" y="11"/>
                      <a:pt x="14" y="11"/>
                      <a:pt x="14" y="11"/>
                    </a:cubicBezTo>
                    <a:cubicBezTo>
                      <a:pt x="14" y="0"/>
                      <a:pt x="14" y="0"/>
                      <a:pt x="14" y="0"/>
                    </a:cubicBezTo>
                    <a:lnTo>
                      <a:pt x="0" y="0"/>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67" name="Oval 91">
                <a:extLst>
                  <a:ext uri="{FF2B5EF4-FFF2-40B4-BE49-F238E27FC236}">
                    <a16:creationId xmlns:a16="http://schemas.microsoft.com/office/drawing/2014/main" id="{B0174365-8CDE-48FE-9815-B6A71C9EE4B5}"/>
                  </a:ext>
                </a:extLst>
              </p:cNvPr>
              <p:cNvSpPr>
                <a:spLocks noChangeArrowheads="1"/>
              </p:cNvSpPr>
              <p:nvPr/>
            </p:nvSpPr>
            <p:spPr bwMode="auto">
              <a:xfrm>
                <a:off x="6116662" y="3448319"/>
                <a:ext cx="276619" cy="39519"/>
              </a:xfrm>
              <a:prstGeom prst="ellipse">
                <a:avLst/>
              </a:pr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68" name="Rectangle 94">
                <a:extLst>
                  <a:ext uri="{FF2B5EF4-FFF2-40B4-BE49-F238E27FC236}">
                    <a16:creationId xmlns:a16="http://schemas.microsoft.com/office/drawing/2014/main" id="{3F72A2C8-1318-4E04-85FB-C1EEE7E08143}"/>
                  </a:ext>
                </a:extLst>
              </p:cNvPr>
              <p:cNvSpPr>
                <a:spLocks noChangeArrowheads="1"/>
              </p:cNvSpPr>
              <p:nvPr/>
            </p:nvSpPr>
            <p:spPr bwMode="auto">
              <a:xfrm>
                <a:off x="2236131" y="3780259"/>
                <a:ext cx="2236641" cy="1066950"/>
              </a:xfrm>
              <a:prstGeom prst="rect">
                <a:avLst/>
              </a:pr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69" name="Freeform 95">
                <a:extLst>
                  <a:ext uri="{FF2B5EF4-FFF2-40B4-BE49-F238E27FC236}">
                    <a16:creationId xmlns:a16="http://schemas.microsoft.com/office/drawing/2014/main" id="{99C95401-D9F2-426F-9D58-4001CF442955}"/>
                  </a:ext>
                </a:extLst>
              </p:cNvPr>
              <p:cNvSpPr>
                <a:spLocks/>
              </p:cNvSpPr>
              <p:nvPr/>
            </p:nvSpPr>
            <p:spPr bwMode="auto">
              <a:xfrm>
                <a:off x="1959517" y="3487838"/>
                <a:ext cx="276619" cy="1359371"/>
              </a:xfrm>
              <a:custGeom>
                <a:avLst/>
                <a:gdLst>
                  <a:gd name="T0" fmla="*/ 35 w 35"/>
                  <a:gd name="T1" fmla="*/ 172 h 172"/>
                  <a:gd name="T2" fmla="*/ 0 w 35"/>
                  <a:gd name="T3" fmla="*/ 127 h 172"/>
                  <a:gd name="T4" fmla="*/ 0 w 35"/>
                  <a:gd name="T5" fmla="*/ 0 h 172"/>
                  <a:gd name="T6" fmla="*/ 35 w 35"/>
                  <a:gd name="T7" fmla="*/ 37 h 172"/>
                  <a:gd name="T8" fmla="*/ 35 w 35"/>
                  <a:gd name="T9" fmla="*/ 172 h 172"/>
                </a:gdLst>
                <a:ahLst/>
                <a:cxnLst>
                  <a:cxn ang="0">
                    <a:pos x="T0" y="T1"/>
                  </a:cxn>
                  <a:cxn ang="0">
                    <a:pos x="T2" y="T3"/>
                  </a:cxn>
                  <a:cxn ang="0">
                    <a:pos x="T4" y="T5"/>
                  </a:cxn>
                  <a:cxn ang="0">
                    <a:pos x="T6" y="T7"/>
                  </a:cxn>
                  <a:cxn ang="0">
                    <a:pos x="T8" y="T9"/>
                  </a:cxn>
                </a:cxnLst>
                <a:rect l="0" t="0" r="r" b="b"/>
                <a:pathLst>
                  <a:path w="35" h="172">
                    <a:moveTo>
                      <a:pt x="35" y="172"/>
                    </a:moveTo>
                    <a:lnTo>
                      <a:pt x="0" y="127"/>
                    </a:lnTo>
                    <a:lnTo>
                      <a:pt x="0" y="0"/>
                    </a:lnTo>
                    <a:lnTo>
                      <a:pt x="35" y="37"/>
                    </a:lnTo>
                    <a:lnTo>
                      <a:pt x="35" y="172"/>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70" name="Freeform 96">
                <a:extLst>
                  <a:ext uri="{FF2B5EF4-FFF2-40B4-BE49-F238E27FC236}">
                    <a16:creationId xmlns:a16="http://schemas.microsoft.com/office/drawing/2014/main" id="{2ED05111-5546-44AD-9EB4-3D96CDFAE895}"/>
                  </a:ext>
                </a:extLst>
              </p:cNvPr>
              <p:cNvSpPr>
                <a:spLocks/>
              </p:cNvSpPr>
              <p:nvPr/>
            </p:nvSpPr>
            <p:spPr bwMode="auto">
              <a:xfrm>
                <a:off x="1959517" y="3487838"/>
                <a:ext cx="2513255" cy="292425"/>
              </a:xfrm>
              <a:custGeom>
                <a:avLst/>
                <a:gdLst>
                  <a:gd name="T0" fmla="*/ 318 w 318"/>
                  <a:gd name="T1" fmla="*/ 37 h 37"/>
                  <a:gd name="T2" fmla="*/ 283 w 318"/>
                  <a:gd name="T3" fmla="*/ 0 h 37"/>
                  <a:gd name="T4" fmla="*/ 0 w 318"/>
                  <a:gd name="T5" fmla="*/ 0 h 37"/>
                  <a:gd name="T6" fmla="*/ 35 w 318"/>
                  <a:gd name="T7" fmla="*/ 37 h 37"/>
                  <a:gd name="T8" fmla="*/ 318 w 318"/>
                  <a:gd name="T9" fmla="*/ 37 h 37"/>
                </a:gdLst>
                <a:ahLst/>
                <a:cxnLst>
                  <a:cxn ang="0">
                    <a:pos x="T0" y="T1"/>
                  </a:cxn>
                  <a:cxn ang="0">
                    <a:pos x="T2" y="T3"/>
                  </a:cxn>
                  <a:cxn ang="0">
                    <a:pos x="T4" y="T5"/>
                  </a:cxn>
                  <a:cxn ang="0">
                    <a:pos x="T6" y="T7"/>
                  </a:cxn>
                  <a:cxn ang="0">
                    <a:pos x="T8" y="T9"/>
                  </a:cxn>
                </a:cxnLst>
                <a:rect l="0" t="0" r="r" b="b"/>
                <a:pathLst>
                  <a:path w="318" h="37">
                    <a:moveTo>
                      <a:pt x="318" y="37"/>
                    </a:moveTo>
                    <a:lnTo>
                      <a:pt x="283" y="0"/>
                    </a:lnTo>
                    <a:lnTo>
                      <a:pt x="0" y="0"/>
                    </a:lnTo>
                    <a:lnTo>
                      <a:pt x="35" y="37"/>
                    </a:lnTo>
                    <a:lnTo>
                      <a:pt x="318" y="37"/>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71" name="Freeform 97">
                <a:extLst>
                  <a:ext uri="{FF2B5EF4-FFF2-40B4-BE49-F238E27FC236}">
                    <a16:creationId xmlns:a16="http://schemas.microsoft.com/office/drawing/2014/main" id="{60D075BB-C4E9-4898-B108-45437DC0F2E0}"/>
                  </a:ext>
                </a:extLst>
              </p:cNvPr>
              <p:cNvSpPr>
                <a:spLocks/>
              </p:cNvSpPr>
              <p:nvPr/>
            </p:nvSpPr>
            <p:spPr bwMode="auto">
              <a:xfrm>
                <a:off x="2299357" y="3448319"/>
                <a:ext cx="292425" cy="213392"/>
              </a:xfrm>
              <a:custGeom>
                <a:avLst/>
                <a:gdLst>
                  <a:gd name="T0" fmla="*/ 0 w 15"/>
                  <a:gd name="T1" fmla="*/ 0 h 11"/>
                  <a:gd name="T2" fmla="*/ 0 w 15"/>
                  <a:gd name="T3" fmla="*/ 10 h 11"/>
                  <a:gd name="T4" fmla="*/ 1 w 15"/>
                  <a:gd name="T5" fmla="*/ 10 h 11"/>
                  <a:gd name="T6" fmla="*/ 8 w 15"/>
                  <a:gd name="T7" fmla="*/ 11 h 11"/>
                  <a:gd name="T8" fmla="*/ 15 w 15"/>
                  <a:gd name="T9" fmla="*/ 10 h 11"/>
                  <a:gd name="T10" fmla="*/ 15 w 15"/>
                  <a:gd name="T11" fmla="*/ 10 h 11"/>
                  <a:gd name="T12" fmla="*/ 15 w 15"/>
                  <a:gd name="T13" fmla="*/ 0 h 11"/>
                  <a:gd name="T14" fmla="*/ 0 w 15"/>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1">
                    <a:moveTo>
                      <a:pt x="0" y="0"/>
                    </a:moveTo>
                    <a:cubicBezTo>
                      <a:pt x="0" y="10"/>
                      <a:pt x="0" y="10"/>
                      <a:pt x="0" y="10"/>
                    </a:cubicBezTo>
                    <a:cubicBezTo>
                      <a:pt x="1" y="10"/>
                      <a:pt x="1" y="10"/>
                      <a:pt x="1" y="10"/>
                    </a:cubicBezTo>
                    <a:cubicBezTo>
                      <a:pt x="1" y="11"/>
                      <a:pt x="4" y="11"/>
                      <a:pt x="8" y="11"/>
                    </a:cubicBezTo>
                    <a:cubicBezTo>
                      <a:pt x="11" y="11"/>
                      <a:pt x="14" y="11"/>
                      <a:pt x="15" y="10"/>
                    </a:cubicBezTo>
                    <a:cubicBezTo>
                      <a:pt x="15" y="10"/>
                      <a:pt x="15" y="10"/>
                      <a:pt x="15" y="10"/>
                    </a:cubicBezTo>
                    <a:cubicBezTo>
                      <a:pt x="15" y="0"/>
                      <a:pt x="15" y="0"/>
                      <a:pt x="15" y="0"/>
                    </a:cubicBezTo>
                    <a:lnTo>
                      <a:pt x="0" y="0"/>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72" name="Oval 98">
                <a:extLst>
                  <a:ext uri="{FF2B5EF4-FFF2-40B4-BE49-F238E27FC236}">
                    <a16:creationId xmlns:a16="http://schemas.microsoft.com/office/drawing/2014/main" id="{976C04A1-85F0-4661-8B31-6E8852BD890B}"/>
                  </a:ext>
                </a:extLst>
              </p:cNvPr>
              <p:cNvSpPr>
                <a:spLocks noChangeArrowheads="1"/>
              </p:cNvSpPr>
              <p:nvPr/>
            </p:nvSpPr>
            <p:spPr bwMode="auto">
              <a:xfrm>
                <a:off x="2299357" y="3424612"/>
                <a:ext cx="292425" cy="39519"/>
              </a:xfrm>
              <a:prstGeom prst="ellipse">
                <a:avLst/>
              </a:pr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73" name="Freeform 99">
                <a:extLst>
                  <a:ext uri="{FF2B5EF4-FFF2-40B4-BE49-F238E27FC236}">
                    <a16:creationId xmlns:a16="http://schemas.microsoft.com/office/drawing/2014/main" id="{AD40BE23-23F0-48AF-AC2F-FB8A15199F53}"/>
                  </a:ext>
                </a:extLst>
              </p:cNvPr>
              <p:cNvSpPr>
                <a:spLocks/>
              </p:cNvSpPr>
              <p:nvPr/>
            </p:nvSpPr>
            <p:spPr bwMode="auto">
              <a:xfrm>
                <a:off x="3761473" y="3464126"/>
                <a:ext cx="292425" cy="221293"/>
              </a:xfrm>
              <a:custGeom>
                <a:avLst/>
                <a:gdLst>
                  <a:gd name="T0" fmla="*/ 0 w 15"/>
                  <a:gd name="T1" fmla="*/ 0 h 11"/>
                  <a:gd name="T2" fmla="*/ 0 w 15"/>
                  <a:gd name="T3" fmla="*/ 10 h 11"/>
                  <a:gd name="T4" fmla="*/ 0 w 15"/>
                  <a:gd name="T5" fmla="*/ 10 h 11"/>
                  <a:gd name="T6" fmla="*/ 7 w 15"/>
                  <a:gd name="T7" fmla="*/ 11 h 11"/>
                  <a:gd name="T8" fmla="*/ 15 w 15"/>
                  <a:gd name="T9" fmla="*/ 10 h 11"/>
                  <a:gd name="T10" fmla="*/ 15 w 15"/>
                  <a:gd name="T11" fmla="*/ 10 h 11"/>
                  <a:gd name="T12" fmla="*/ 15 w 15"/>
                  <a:gd name="T13" fmla="*/ 0 h 11"/>
                  <a:gd name="T14" fmla="*/ 0 w 15"/>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1">
                    <a:moveTo>
                      <a:pt x="0" y="0"/>
                    </a:moveTo>
                    <a:cubicBezTo>
                      <a:pt x="0" y="10"/>
                      <a:pt x="0" y="10"/>
                      <a:pt x="0" y="10"/>
                    </a:cubicBezTo>
                    <a:cubicBezTo>
                      <a:pt x="0" y="10"/>
                      <a:pt x="0" y="10"/>
                      <a:pt x="0" y="10"/>
                    </a:cubicBezTo>
                    <a:cubicBezTo>
                      <a:pt x="1" y="11"/>
                      <a:pt x="4" y="11"/>
                      <a:pt x="7" y="11"/>
                    </a:cubicBezTo>
                    <a:cubicBezTo>
                      <a:pt x="11" y="11"/>
                      <a:pt x="14" y="11"/>
                      <a:pt x="15" y="10"/>
                    </a:cubicBezTo>
                    <a:cubicBezTo>
                      <a:pt x="15" y="10"/>
                      <a:pt x="15" y="10"/>
                      <a:pt x="15" y="10"/>
                    </a:cubicBezTo>
                    <a:cubicBezTo>
                      <a:pt x="15" y="0"/>
                      <a:pt x="15" y="0"/>
                      <a:pt x="15" y="0"/>
                    </a:cubicBezTo>
                    <a:lnTo>
                      <a:pt x="0" y="0"/>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74" name="Oval 100">
                <a:extLst>
                  <a:ext uri="{FF2B5EF4-FFF2-40B4-BE49-F238E27FC236}">
                    <a16:creationId xmlns:a16="http://schemas.microsoft.com/office/drawing/2014/main" id="{18641C4C-DBBC-48D1-8B19-36A3D062236B}"/>
                  </a:ext>
                </a:extLst>
              </p:cNvPr>
              <p:cNvSpPr>
                <a:spLocks noChangeArrowheads="1"/>
              </p:cNvSpPr>
              <p:nvPr/>
            </p:nvSpPr>
            <p:spPr bwMode="auto">
              <a:xfrm>
                <a:off x="3761473" y="3424612"/>
                <a:ext cx="292425" cy="63227"/>
              </a:xfrm>
              <a:prstGeom prst="ellipse">
                <a:avLst/>
              </a:pr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75" name="Freeform 101">
                <a:extLst>
                  <a:ext uri="{FF2B5EF4-FFF2-40B4-BE49-F238E27FC236}">
                    <a16:creationId xmlns:a16="http://schemas.microsoft.com/office/drawing/2014/main" id="{6C85AEC4-990D-4C77-B5DB-E702ABEE623C}"/>
                  </a:ext>
                </a:extLst>
              </p:cNvPr>
              <p:cNvSpPr>
                <a:spLocks/>
              </p:cNvSpPr>
              <p:nvPr/>
            </p:nvSpPr>
            <p:spPr bwMode="auto">
              <a:xfrm>
                <a:off x="2378390" y="3487838"/>
                <a:ext cx="134359" cy="134359"/>
              </a:xfrm>
              <a:custGeom>
                <a:avLst/>
                <a:gdLst>
                  <a:gd name="T0" fmla="*/ 10 w 17"/>
                  <a:gd name="T1" fmla="*/ 17 h 17"/>
                  <a:gd name="T2" fmla="*/ 10 w 17"/>
                  <a:gd name="T3" fmla="*/ 10 h 17"/>
                  <a:gd name="T4" fmla="*/ 17 w 17"/>
                  <a:gd name="T5" fmla="*/ 10 h 17"/>
                  <a:gd name="T6" fmla="*/ 17 w 17"/>
                  <a:gd name="T7" fmla="*/ 7 h 17"/>
                  <a:gd name="T8" fmla="*/ 10 w 17"/>
                  <a:gd name="T9" fmla="*/ 7 h 17"/>
                  <a:gd name="T10" fmla="*/ 10 w 17"/>
                  <a:gd name="T11" fmla="*/ 0 h 17"/>
                  <a:gd name="T12" fmla="*/ 7 w 17"/>
                  <a:gd name="T13" fmla="*/ 0 h 17"/>
                  <a:gd name="T14" fmla="*/ 7 w 17"/>
                  <a:gd name="T15" fmla="*/ 7 h 17"/>
                  <a:gd name="T16" fmla="*/ 0 w 17"/>
                  <a:gd name="T17" fmla="*/ 7 h 17"/>
                  <a:gd name="T18" fmla="*/ 0 w 17"/>
                  <a:gd name="T19" fmla="*/ 10 h 17"/>
                  <a:gd name="T20" fmla="*/ 7 w 17"/>
                  <a:gd name="T21" fmla="*/ 10 h 17"/>
                  <a:gd name="T22" fmla="*/ 7 w 17"/>
                  <a:gd name="T23" fmla="*/ 17 h 17"/>
                  <a:gd name="T24" fmla="*/ 10 w 17"/>
                  <a:gd name="T25" fmla="*/ 17 h 17"/>
                  <a:gd name="T26" fmla="*/ 10 w 17"/>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7">
                    <a:moveTo>
                      <a:pt x="10" y="17"/>
                    </a:moveTo>
                    <a:lnTo>
                      <a:pt x="10" y="10"/>
                    </a:lnTo>
                    <a:lnTo>
                      <a:pt x="17" y="10"/>
                    </a:lnTo>
                    <a:lnTo>
                      <a:pt x="17" y="7"/>
                    </a:lnTo>
                    <a:lnTo>
                      <a:pt x="10" y="7"/>
                    </a:lnTo>
                    <a:lnTo>
                      <a:pt x="10" y="0"/>
                    </a:lnTo>
                    <a:lnTo>
                      <a:pt x="7" y="0"/>
                    </a:lnTo>
                    <a:lnTo>
                      <a:pt x="7" y="7"/>
                    </a:lnTo>
                    <a:lnTo>
                      <a:pt x="0" y="7"/>
                    </a:lnTo>
                    <a:lnTo>
                      <a:pt x="0" y="10"/>
                    </a:lnTo>
                    <a:lnTo>
                      <a:pt x="7" y="10"/>
                    </a:lnTo>
                    <a:lnTo>
                      <a:pt x="7" y="17"/>
                    </a:lnTo>
                    <a:lnTo>
                      <a:pt x="10" y="17"/>
                    </a:lnTo>
                    <a:lnTo>
                      <a:pt x="10" y="17"/>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76" name="Freeform 102">
                <a:extLst>
                  <a:ext uri="{FF2B5EF4-FFF2-40B4-BE49-F238E27FC236}">
                    <a16:creationId xmlns:a16="http://schemas.microsoft.com/office/drawing/2014/main" id="{F2679B8D-04E4-4C9E-9189-C42CE80170CF}"/>
                  </a:ext>
                </a:extLst>
              </p:cNvPr>
              <p:cNvSpPr>
                <a:spLocks/>
              </p:cNvSpPr>
              <p:nvPr/>
            </p:nvSpPr>
            <p:spPr bwMode="auto">
              <a:xfrm>
                <a:off x="3876071" y="3569696"/>
                <a:ext cx="63227" cy="23712"/>
              </a:xfrm>
              <a:custGeom>
                <a:avLst/>
                <a:gdLst>
                  <a:gd name="T0" fmla="*/ 0 w 8"/>
                  <a:gd name="T1" fmla="*/ 3 h 3"/>
                  <a:gd name="T2" fmla="*/ 8 w 8"/>
                  <a:gd name="T3" fmla="*/ 3 h 3"/>
                  <a:gd name="T4" fmla="*/ 8 w 8"/>
                  <a:gd name="T5" fmla="*/ 0 h 3"/>
                  <a:gd name="T6" fmla="*/ 0 w 8"/>
                  <a:gd name="T7" fmla="*/ 0 h 3"/>
                  <a:gd name="T8" fmla="*/ 0 w 8"/>
                  <a:gd name="T9" fmla="*/ 3 h 3"/>
                  <a:gd name="T10" fmla="*/ 0 w 8"/>
                  <a:gd name="T11" fmla="*/ 3 h 3"/>
                </a:gdLst>
                <a:ahLst/>
                <a:cxnLst>
                  <a:cxn ang="0">
                    <a:pos x="T0" y="T1"/>
                  </a:cxn>
                  <a:cxn ang="0">
                    <a:pos x="T2" y="T3"/>
                  </a:cxn>
                  <a:cxn ang="0">
                    <a:pos x="T4" y="T5"/>
                  </a:cxn>
                  <a:cxn ang="0">
                    <a:pos x="T6" y="T7"/>
                  </a:cxn>
                  <a:cxn ang="0">
                    <a:pos x="T8" y="T9"/>
                  </a:cxn>
                  <a:cxn ang="0">
                    <a:pos x="T10" y="T11"/>
                  </a:cxn>
                </a:cxnLst>
                <a:rect l="0" t="0" r="r" b="b"/>
                <a:pathLst>
                  <a:path w="8" h="3">
                    <a:moveTo>
                      <a:pt x="0" y="3"/>
                    </a:moveTo>
                    <a:lnTo>
                      <a:pt x="8" y="3"/>
                    </a:lnTo>
                    <a:lnTo>
                      <a:pt x="8" y="0"/>
                    </a:lnTo>
                    <a:lnTo>
                      <a:pt x="0" y="0"/>
                    </a:lnTo>
                    <a:lnTo>
                      <a:pt x="0" y="3"/>
                    </a:lnTo>
                    <a:lnTo>
                      <a:pt x="0" y="3"/>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77" name="Freeform 101">
                <a:extLst>
                  <a:ext uri="{FF2B5EF4-FFF2-40B4-BE49-F238E27FC236}">
                    <a16:creationId xmlns:a16="http://schemas.microsoft.com/office/drawing/2014/main" id="{8087BA06-6059-4CA3-879F-1E5C740E60FB}"/>
                  </a:ext>
                </a:extLst>
              </p:cNvPr>
              <p:cNvSpPr>
                <a:spLocks/>
              </p:cNvSpPr>
              <p:nvPr/>
            </p:nvSpPr>
            <p:spPr bwMode="auto">
              <a:xfrm>
                <a:off x="2061667" y="3130517"/>
                <a:ext cx="134359" cy="134359"/>
              </a:xfrm>
              <a:custGeom>
                <a:avLst/>
                <a:gdLst>
                  <a:gd name="T0" fmla="*/ 10 w 17"/>
                  <a:gd name="T1" fmla="*/ 17 h 17"/>
                  <a:gd name="T2" fmla="*/ 10 w 17"/>
                  <a:gd name="T3" fmla="*/ 10 h 17"/>
                  <a:gd name="T4" fmla="*/ 17 w 17"/>
                  <a:gd name="T5" fmla="*/ 10 h 17"/>
                  <a:gd name="T6" fmla="*/ 17 w 17"/>
                  <a:gd name="T7" fmla="*/ 7 h 17"/>
                  <a:gd name="T8" fmla="*/ 10 w 17"/>
                  <a:gd name="T9" fmla="*/ 7 h 17"/>
                  <a:gd name="T10" fmla="*/ 10 w 17"/>
                  <a:gd name="T11" fmla="*/ 0 h 17"/>
                  <a:gd name="T12" fmla="*/ 7 w 17"/>
                  <a:gd name="T13" fmla="*/ 0 h 17"/>
                  <a:gd name="T14" fmla="*/ 7 w 17"/>
                  <a:gd name="T15" fmla="*/ 7 h 17"/>
                  <a:gd name="T16" fmla="*/ 0 w 17"/>
                  <a:gd name="T17" fmla="*/ 7 h 17"/>
                  <a:gd name="T18" fmla="*/ 0 w 17"/>
                  <a:gd name="T19" fmla="*/ 10 h 17"/>
                  <a:gd name="T20" fmla="*/ 7 w 17"/>
                  <a:gd name="T21" fmla="*/ 10 h 17"/>
                  <a:gd name="T22" fmla="*/ 7 w 17"/>
                  <a:gd name="T23" fmla="*/ 17 h 17"/>
                  <a:gd name="T24" fmla="*/ 10 w 17"/>
                  <a:gd name="T25" fmla="*/ 17 h 17"/>
                  <a:gd name="T26" fmla="*/ 10 w 17"/>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7">
                    <a:moveTo>
                      <a:pt x="10" y="17"/>
                    </a:moveTo>
                    <a:lnTo>
                      <a:pt x="10" y="10"/>
                    </a:lnTo>
                    <a:lnTo>
                      <a:pt x="17" y="10"/>
                    </a:lnTo>
                    <a:lnTo>
                      <a:pt x="17" y="7"/>
                    </a:lnTo>
                    <a:lnTo>
                      <a:pt x="10" y="7"/>
                    </a:lnTo>
                    <a:lnTo>
                      <a:pt x="10" y="0"/>
                    </a:lnTo>
                    <a:lnTo>
                      <a:pt x="7" y="0"/>
                    </a:lnTo>
                    <a:lnTo>
                      <a:pt x="7" y="7"/>
                    </a:lnTo>
                    <a:lnTo>
                      <a:pt x="0" y="7"/>
                    </a:lnTo>
                    <a:lnTo>
                      <a:pt x="0" y="10"/>
                    </a:lnTo>
                    <a:lnTo>
                      <a:pt x="7" y="10"/>
                    </a:lnTo>
                    <a:lnTo>
                      <a:pt x="7" y="17"/>
                    </a:lnTo>
                    <a:lnTo>
                      <a:pt x="10" y="17"/>
                    </a:lnTo>
                    <a:lnTo>
                      <a:pt x="10" y="17"/>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78" name="Freeform 101">
                <a:extLst>
                  <a:ext uri="{FF2B5EF4-FFF2-40B4-BE49-F238E27FC236}">
                    <a16:creationId xmlns:a16="http://schemas.microsoft.com/office/drawing/2014/main" id="{680365DF-0D7C-44D7-9B73-79D1B8E10F41}"/>
                  </a:ext>
                </a:extLst>
              </p:cNvPr>
              <p:cNvSpPr>
                <a:spLocks/>
              </p:cNvSpPr>
              <p:nvPr/>
            </p:nvSpPr>
            <p:spPr bwMode="auto">
              <a:xfrm>
                <a:off x="4733579" y="3520163"/>
                <a:ext cx="134359" cy="134359"/>
              </a:xfrm>
              <a:custGeom>
                <a:avLst/>
                <a:gdLst>
                  <a:gd name="T0" fmla="*/ 10 w 17"/>
                  <a:gd name="T1" fmla="*/ 17 h 17"/>
                  <a:gd name="T2" fmla="*/ 10 w 17"/>
                  <a:gd name="T3" fmla="*/ 10 h 17"/>
                  <a:gd name="T4" fmla="*/ 17 w 17"/>
                  <a:gd name="T5" fmla="*/ 10 h 17"/>
                  <a:gd name="T6" fmla="*/ 17 w 17"/>
                  <a:gd name="T7" fmla="*/ 7 h 17"/>
                  <a:gd name="T8" fmla="*/ 10 w 17"/>
                  <a:gd name="T9" fmla="*/ 7 h 17"/>
                  <a:gd name="T10" fmla="*/ 10 w 17"/>
                  <a:gd name="T11" fmla="*/ 0 h 17"/>
                  <a:gd name="T12" fmla="*/ 7 w 17"/>
                  <a:gd name="T13" fmla="*/ 0 h 17"/>
                  <a:gd name="T14" fmla="*/ 7 w 17"/>
                  <a:gd name="T15" fmla="*/ 7 h 17"/>
                  <a:gd name="T16" fmla="*/ 0 w 17"/>
                  <a:gd name="T17" fmla="*/ 7 h 17"/>
                  <a:gd name="T18" fmla="*/ 0 w 17"/>
                  <a:gd name="T19" fmla="*/ 10 h 17"/>
                  <a:gd name="T20" fmla="*/ 7 w 17"/>
                  <a:gd name="T21" fmla="*/ 10 h 17"/>
                  <a:gd name="T22" fmla="*/ 7 w 17"/>
                  <a:gd name="T23" fmla="*/ 17 h 17"/>
                  <a:gd name="T24" fmla="*/ 10 w 17"/>
                  <a:gd name="T25" fmla="*/ 17 h 17"/>
                  <a:gd name="T26" fmla="*/ 10 w 17"/>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7">
                    <a:moveTo>
                      <a:pt x="10" y="17"/>
                    </a:moveTo>
                    <a:lnTo>
                      <a:pt x="10" y="10"/>
                    </a:lnTo>
                    <a:lnTo>
                      <a:pt x="17" y="10"/>
                    </a:lnTo>
                    <a:lnTo>
                      <a:pt x="17" y="7"/>
                    </a:lnTo>
                    <a:lnTo>
                      <a:pt x="10" y="7"/>
                    </a:lnTo>
                    <a:lnTo>
                      <a:pt x="10" y="0"/>
                    </a:lnTo>
                    <a:lnTo>
                      <a:pt x="7" y="0"/>
                    </a:lnTo>
                    <a:lnTo>
                      <a:pt x="7" y="7"/>
                    </a:lnTo>
                    <a:lnTo>
                      <a:pt x="0" y="7"/>
                    </a:lnTo>
                    <a:lnTo>
                      <a:pt x="0" y="10"/>
                    </a:lnTo>
                    <a:lnTo>
                      <a:pt x="7" y="10"/>
                    </a:lnTo>
                    <a:lnTo>
                      <a:pt x="7" y="17"/>
                    </a:lnTo>
                    <a:lnTo>
                      <a:pt x="10" y="17"/>
                    </a:lnTo>
                    <a:lnTo>
                      <a:pt x="10" y="17"/>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79" name="Freeform 101">
                <a:extLst>
                  <a:ext uri="{FF2B5EF4-FFF2-40B4-BE49-F238E27FC236}">
                    <a16:creationId xmlns:a16="http://schemas.microsoft.com/office/drawing/2014/main" id="{4B2A10D3-413A-4E83-BF7F-A6CF2A9C34E0}"/>
                  </a:ext>
                </a:extLst>
              </p:cNvPr>
              <p:cNvSpPr>
                <a:spLocks/>
              </p:cNvSpPr>
              <p:nvPr/>
            </p:nvSpPr>
            <p:spPr bwMode="auto">
              <a:xfrm>
                <a:off x="4417443" y="3136139"/>
                <a:ext cx="134359" cy="134359"/>
              </a:xfrm>
              <a:custGeom>
                <a:avLst/>
                <a:gdLst>
                  <a:gd name="T0" fmla="*/ 10 w 17"/>
                  <a:gd name="T1" fmla="*/ 17 h 17"/>
                  <a:gd name="T2" fmla="*/ 10 w 17"/>
                  <a:gd name="T3" fmla="*/ 10 h 17"/>
                  <a:gd name="T4" fmla="*/ 17 w 17"/>
                  <a:gd name="T5" fmla="*/ 10 h 17"/>
                  <a:gd name="T6" fmla="*/ 17 w 17"/>
                  <a:gd name="T7" fmla="*/ 7 h 17"/>
                  <a:gd name="T8" fmla="*/ 10 w 17"/>
                  <a:gd name="T9" fmla="*/ 7 h 17"/>
                  <a:gd name="T10" fmla="*/ 10 w 17"/>
                  <a:gd name="T11" fmla="*/ 0 h 17"/>
                  <a:gd name="T12" fmla="*/ 7 w 17"/>
                  <a:gd name="T13" fmla="*/ 0 h 17"/>
                  <a:gd name="T14" fmla="*/ 7 w 17"/>
                  <a:gd name="T15" fmla="*/ 7 h 17"/>
                  <a:gd name="T16" fmla="*/ 0 w 17"/>
                  <a:gd name="T17" fmla="*/ 7 h 17"/>
                  <a:gd name="T18" fmla="*/ 0 w 17"/>
                  <a:gd name="T19" fmla="*/ 10 h 17"/>
                  <a:gd name="T20" fmla="*/ 7 w 17"/>
                  <a:gd name="T21" fmla="*/ 10 h 17"/>
                  <a:gd name="T22" fmla="*/ 7 w 17"/>
                  <a:gd name="T23" fmla="*/ 17 h 17"/>
                  <a:gd name="T24" fmla="*/ 10 w 17"/>
                  <a:gd name="T25" fmla="*/ 17 h 17"/>
                  <a:gd name="T26" fmla="*/ 10 w 17"/>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7">
                    <a:moveTo>
                      <a:pt x="10" y="17"/>
                    </a:moveTo>
                    <a:lnTo>
                      <a:pt x="10" y="10"/>
                    </a:lnTo>
                    <a:lnTo>
                      <a:pt x="17" y="10"/>
                    </a:lnTo>
                    <a:lnTo>
                      <a:pt x="17" y="7"/>
                    </a:lnTo>
                    <a:lnTo>
                      <a:pt x="10" y="7"/>
                    </a:lnTo>
                    <a:lnTo>
                      <a:pt x="10" y="0"/>
                    </a:lnTo>
                    <a:lnTo>
                      <a:pt x="7" y="0"/>
                    </a:lnTo>
                    <a:lnTo>
                      <a:pt x="7" y="7"/>
                    </a:lnTo>
                    <a:lnTo>
                      <a:pt x="0" y="7"/>
                    </a:lnTo>
                    <a:lnTo>
                      <a:pt x="0" y="10"/>
                    </a:lnTo>
                    <a:lnTo>
                      <a:pt x="7" y="10"/>
                    </a:lnTo>
                    <a:lnTo>
                      <a:pt x="7" y="17"/>
                    </a:lnTo>
                    <a:lnTo>
                      <a:pt x="10" y="17"/>
                    </a:lnTo>
                    <a:lnTo>
                      <a:pt x="10" y="17"/>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80" name="Freeform 102">
                <a:extLst>
                  <a:ext uri="{FF2B5EF4-FFF2-40B4-BE49-F238E27FC236}">
                    <a16:creationId xmlns:a16="http://schemas.microsoft.com/office/drawing/2014/main" id="{9C4E5A10-4C7E-450F-AE3F-C7B6D66FD14E}"/>
                  </a:ext>
                </a:extLst>
              </p:cNvPr>
              <p:cNvSpPr>
                <a:spLocks/>
              </p:cNvSpPr>
              <p:nvPr/>
            </p:nvSpPr>
            <p:spPr bwMode="auto">
              <a:xfrm>
                <a:off x="3536230" y="3219123"/>
                <a:ext cx="63227" cy="23712"/>
              </a:xfrm>
              <a:custGeom>
                <a:avLst/>
                <a:gdLst>
                  <a:gd name="T0" fmla="*/ 0 w 8"/>
                  <a:gd name="T1" fmla="*/ 3 h 3"/>
                  <a:gd name="T2" fmla="*/ 8 w 8"/>
                  <a:gd name="T3" fmla="*/ 3 h 3"/>
                  <a:gd name="T4" fmla="*/ 8 w 8"/>
                  <a:gd name="T5" fmla="*/ 0 h 3"/>
                  <a:gd name="T6" fmla="*/ 0 w 8"/>
                  <a:gd name="T7" fmla="*/ 0 h 3"/>
                  <a:gd name="T8" fmla="*/ 0 w 8"/>
                  <a:gd name="T9" fmla="*/ 3 h 3"/>
                  <a:gd name="T10" fmla="*/ 0 w 8"/>
                  <a:gd name="T11" fmla="*/ 3 h 3"/>
                </a:gdLst>
                <a:ahLst/>
                <a:cxnLst>
                  <a:cxn ang="0">
                    <a:pos x="T0" y="T1"/>
                  </a:cxn>
                  <a:cxn ang="0">
                    <a:pos x="T2" y="T3"/>
                  </a:cxn>
                  <a:cxn ang="0">
                    <a:pos x="T4" y="T5"/>
                  </a:cxn>
                  <a:cxn ang="0">
                    <a:pos x="T6" y="T7"/>
                  </a:cxn>
                  <a:cxn ang="0">
                    <a:pos x="T8" y="T9"/>
                  </a:cxn>
                  <a:cxn ang="0">
                    <a:pos x="T10" y="T11"/>
                  </a:cxn>
                </a:cxnLst>
                <a:rect l="0" t="0" r="r" b="b"/>
                <a:pathLst>
                  <a:path w="8" h="3">
                    <a:moveTo>
                      <a:pt x="0" y="3"/>
                    </a:moveTo>
                    <a:lnTo>
                      <a:pt x="8" y="3"/>
                    </a:lnTo>
                    <a:lnTo>
                      <a:pt x="8" y="0"/>
                    </a:lnTo>
                    <a:lnTo>
                      <a:pt x="0" y="0"/>
                    </a:lnTo>
                    <a:lnTo>
                      <a:pt x="0" y="3"/>
                    </a:lnTo>
                    <a:lnTo>
                      <a:pt x="0" y="3"/>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81" name="Freeform 102">
                <a:extLst>
                  <a:ext uri="{FF2B5EF4-FFF2-40B4-BE49-F238E27FC236}">
                    <a16:creationId xmlns:a16="http://schemas.microsoft.com/office/drawing/2014/main" id="{16918B08-AF3E-4614-B8D6-F0BBB94EB305}"/>
                  </a:ext>
                </a:extLst>
              </p:cNvPr>
              <p:cNvSpPr>
                <a:spLocks/>
              </p:cNvSpPr>
              <p:nvPr/>
            </p:nvSpPr>
            <p:spPr bwMode="auto">
              <a:xfrm>
                <a:off x="6223357" y="3586871"/>
                <a:ext cx="63227" cy="23712"/>
              </a:xfrm>
              <a:custGeom>
                <a:avLst/>
                <a:gdLst>
                  <a:gd name="T0" fmla="*/ 0 w 8"/>
                  <a:gd name="T1" fmla="*/ 3 h 3"/>
                  <a:gd name="T2" fmla="*/ 8 w 8"/>
                  <a:gd name="T3" fmla="*/ 3 h 3"/>
                  <a:gd name="T4" fmla="*/ 8 w 8"/>
                  <a:gd name="T5" fmla="*/ 0 h 3"/>
                  <a:gd name="T6" fmla="*/ 0 w 8"/>
                  <a:gd name="T7" fmla="*/ 0 h 3"/>
                  <a:gd name="T8" fmla="*/ 0 w 8"/>
                  <a:gd name="T9" fmla="*/ 3 h 3"/>
                  <a:gd name="T10" fmla="*/ 0 w 8"/>
                  <a:gd name="T11" fmla="*/ 3 h 3"/>
                </a:gdLst>
                <a:ahLst/>
                <a:cxnLst>
                  <a:cxn ang="0">
                    <a:pos x="T0" y="T1"/>
                  </a:cxn>
                  <a:cxn ang="0">
                    <a:pos x="T2" y="T3"/>
                  </a:cxn>
                  <a:cxn ang="0">
                    <a:pos x="T4" y="T5"/>
                  </a:cxn>
                  <a:cxn ang="0">
                    <a:pos x="T6" y="T7"/>
                  </a:cxn>
                  <a:cxn ang="0">
                    <a:pos x="T8" y="T9"/>
                  </a:cxn>
                  <a:cxn ang="0">
                    <a:pos x="T10" y="T11"/>
                  </a:cxn>
                </a:cxnLst>
                <a:rect l="0" t="0" r="r" b="b"/>
                <a:pathLst>
                  <a:path w="8" h="3">
                    <a:moveTo>
                      <a:pt x="0" y="3"/>
                    </a:moveTo>
                    <a:lnTo>
                      <a:pt x="8" y="3"/>
                    </a:lnTo>
                    <a:lnTo>
                      <a:pt x="8" y="0"/>
                    </a:lnTo>
                    <a:lnTo>
                      <a:pt x="0" y="0"/>
                    </a:lnTo>
                    <a:lnTo>
                      <a:pt x="0" y="3"/>
                    </a:lnTo>
                    <a:lnTo>
                      <a:pt x="0" y="3"/>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82" name="Freeform 102">
                <a:extLst>
                  <a:ext uri="{FF2B5EF4-FFF2-40B4-BE49-F238E27FC236}">
                    <a16:creationId xmlns:a16="http://schemas.microsoft.com/office/drawing/2014/main" id="{6DEC0AA5-2FD9-4A7F-A8ED-5FDED18037F2}"/>
                  </a:ext>
                </a:extLst>
              </p:cNvPr>
              <p:cNvSpPr>
                <a:spLocks/>
              </p:cNvSpPr>
              <p:nvPr/>
            </p:nvSpPr>
            <p:spPr bwMode="auto">
              <a:xfrm>
                <a:off x="5903266" y="3211220"/>
                <a:ext cx="63227" cy="23712"/>
              </a:xfrm>
              <a:custGeom>
                <a:avLst/>
                <a:gdLst>
                  <a:gd name="T0" fmla="*/ 0 w 8"/>
                  <a:gd name="T1" fmla="*/ 3 h 3"/>
                  <a:gd name="T2" fmla="*/ 8 w 8"/>
                  <a:gd name="T3" fmla="*/ 3 h 3"/>
                  <a:gd name="T4" fmla="*/ 8 w 8"/>
                  <a:gd name="T5" fmla="*/ 0 h 3"/>
                  <a:gd name="T6" fmla="*/ 0 w 8"/>
                  <a:gd name="T7" fmla="*/ 0 h 3"/>
                  <a:gd name="T8" fmla="*/ 0 w 8"/>
                  <a:gd name="T9" fmla="*/ 3 h 3"/>
                  <a:gd name="T10" fmla="*/ 0 w 8"/>
                  <a:gd name="T11" fmla="*/ 3 h 3"/>
                </a:gdLst>
                <a:ahLst/>
                <a:cxnLst>
                  <a:cxn ang="0">
                    <a:pos x="T0" y="T1"/>
                  </a:cxn>
                  <a:cxn ang="0">
                    <a:pos x="T2" y="T3"/>
                  </a:cxn>
                  <a:cxn ang="0">
                    <a:pos x="T4" y="T5"/>
                  </a:cxn>
                  <a:cxn ang="0">
                    <a:pos x="T6" y="T7"/>
                  </a:cxn>
                  <a:cxn ang="0">
                    <a:pos x="T8" y="T9"/>
                  </a:cxn>
                  <a:cxn ang="0">
                    <a:pos x="T10" y="T11"/>
                  </a:cxn>
                </a:cxnLst>
                <a:rect l="0" t="0" r="r" b="b"/>
                <a:pathLst>
                  <a:path w="8" h="3">
                    <a:moveTo>
                      <a:pt x="0" y="3"/>
                    </a:moveTo>
                    <a:lnTo>
                      <a:pt x="8" y="3"/>
                    </a:lnTo>
                    <a:lnTo>
                      <a:pt x="8" y="0"/>
                    </a:lnTo>
                    <a:lnTo>
                      <a:pt x="0" y="0"/>
                    </a:lnTo>
                    <a:lnTo>
                      <a:pt x="0" y="3"/>
                    </a:lnTo>
                    <a:lnTo>
                      <a:pt x="0" y="3"/>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grpSp>
        <p:cxnSp>
          <p:nvCxnSpPr>
            <p:cNvPr id="746" name="Straight Arrow Connector 745">
              <a:extLst>
                <a:ext uri="{FF2B5EF4-FFF2-40B4-BE49-F238E27FC236}">
                  <a16:creationId xmlns:a16="http://schemas.microsoft.com/office/drawing/2014/main" id="{028AAF50-0A9D-4162-A822-B3DEC443DA64}"/>
                </a:ext>
              </a:extLst>
            </p:cNvPr>
            <p:cNvCxnSpPr>
              <a:cxnSpLocks/>
            </p:cNvCxnSpPr>
            <p:nvPr/>
          </p:nvCxnSpPr>
          <p:spPr>
            <a:xfrm>
              <a:off x="5249215" y="3305162"/>
              <a:ext cx="699605" cy="3903"/>
            </a:xfrm>
            <a:prstGeom prst="straightConnector1">
              <a:avLst/>
            </a:prstGeom>
            <a:ln w="127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33125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9950D-8965-4CC1-BFD8-E4CB3F3D8A01}"/>
              </a:ext>
            </a:extLst>
          </p:cNvPr>
          <p:cNvSpPr>
            <a:spLocks noGrp="1"/>
          </p:cNvSpPr>
          <p:nvPr>
            <p:ph type="title"/>
          </p:nvPr>
        </p:nvSpPr>
        <p:spPr/>
        <p:txBody>
          <a:bodyPr/>
          <a:lstStyle/>
          <a:p>
            <a:r>
              <a:rPr lang="en-US" dirty="0"/>
              <a:t>Solution Exercise 2:</a:t>
            </a:r>
          </a:p>
        </p:txBody>
      </p:sp>
      <p:sp>
        <p:nvSpPr>
          <p:cNvPr id="3" name="Slide Number Placeholder 2">
            <a:extLst>
              <a:ext uri="{FF2B5EF4-FFF2-40B4-BE49-F238E27FC236}">
                <a16:creationId xmlns:a16="http://schemas.microsoft.com/office/drawing/2014/main" id="{BF79CCAE-4799-4999-8652-AD24AB0D828C}"/>
              </a:ext>
            </a:extLst>
          </p:cNvPr>
          <p:cNvSpPr>
            <a:spLocks noGrp="1"/>
          </p:cNvSpPr>
          <p:nvPr>
            <p:ph type="sldNum" sz="quarter" idx="10"/>
          </p:nvPr>
        </p:nvSpPr>
        <p:spPr/>
        <p:txBody>
          <a:bodyPr/>
          <a:lstStyle/>
          <a:p>
            <a:fld id="{A52F4D17-1AD6-42D9-B93A-EB002C62F438}" type="slidenum">
              <a:rPr lang="de-DE" smtClean="0"/>
              <a:pPr/>
              <a:t>5</a:t>
            </a:fld>
            <a:endParaRPr lang="de-DE"/>
          </a:p>
        </p:txBody>
      </p:sp>
      <p:sp>
        <p:nvSpPr>
          <p:cNvPr id="4" name="Text Placeholder 3">
            <a:extLst>
              <a:ext uri="{FF2B5EF4-FFF2-40B4-BE49-F238E27FC236}">
                <a16:creationId xmlns:a16="http://schemas.microsoft.com/office/drawing/2014/main" id="{CC18BC4C-38DC-4DF8-88C2-318E0A864E5E}"/>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CF84D617-EA4A-4A41-9B9F-54D0E06DC8A7}"/>
              </a:ext>
            </a:extLst>
          </p:cNvPr>
          <p:cNvSpPr>
            <a:spLocks noGrp="1"/>
          </p:cNvSpPr>
          <p:nvPr>
            <p:ph type="body" sz="quarter" idx="12"/>
          </p:nvPr>
        </p:nvSpPr>
        <p:spPr/>
        <p:txBody>
          <a:bodyPr/>
          <a:lstStyle/>
          <a:p>
            <a:pPr marL="0" indent="0">
              <a:buNone/>
            </a:pPr>
            <a:r>
              <a:rPr lang="en-US" b="1" dirty="0"/>
              <a:t>Compare this energy system to the system of exercise 1. What has change and what is the impact on the model results regarding the built components?</a:t>
            </a:r>
          </a:p>
          <a:p>
            <a:r>
              <a:rPr lang="en-US" dirty="0"/>
              <a:t>No electricity from magic power source </a:t>
            </a:r>
          </a:p>
          <a:p>
            <a:r>
              <a:rPr lang="en-US" dirty="0"/>
              <a:t>Battery storage was allowed to the system. Storage is built to bridge the time periods where no renewable energy source is available </a:t>
            </a:r>
          </a:p>
          <a:p>
            <a:pPr marL="0" indent="0">
              <a:buNone/>
            </a:pPr>
            <a:r>
              <a:rPr lang="en-US" b="1" dirty="0"/>
              <a:t>What is the utilization rate of the magic power source and why? Can you explain the operation peaks? </a:t>
            </a:r>
          </a:p>
          <a:p>
            <a:r>
              <a:rPr lang="en-US" dirty="0"/>
              <a:t>Battery is charged before demand peaks. Also, during the year, battery is used to flatten general demands daily </a:t>
            </a:r>
          </a:p>
          <a:p>
            <a:endParaRPr lang="en-US" dirty="0"/>
          </a:p>
          <a:p>
            <a:endParaRPr lang="en-US" dirty="0"/>
          </a:p>
          <a:p>
            <a:endParaRPr lang="en-US" dirty="0"/>
          </a:p>
          <a:p>
            <a:endParaRPr lang="en-US" dirty="0"/>
          </a:p>
        </p:txBody>
      </p:sp>
      <p:pic>
        <p:nvPicPr>
          <p:cNvPr id="7" name="Picture 6">
            <a:extLst>
              <a:ext uri="{FF2B5EF4-FFF2-40B4-BE49-F238E27FC236}">
                <a16:creationId xmlns:a16="http://schemas.microsoft.com/office/drawing/2014/main" id="{E7FDF324-4AC0-4996-A3E3-1F92125C1B1A}"/>
              </a:ext>
            </a:extLst>
          </p:cNvPr>
          <p:cNvPicPr>
            <a:picLocks noChangeAspect="1"/>
          </p:cNvPicPr>
          <p:nvPr/>
        </p:nvPicPr>
        <p:blipFill>
          <a:blip r:embed="rId2"/>
          <a:stretch>
            <a:fillRect/>
          </a:stretch>
        </p:blipFill>
        <p:spPr>
          <a:xfrm>
            <a:off x="1820411" y="4429585"/>
            <a:ext cx="5784209" cy="1852087"/>
          </a:xfrm>
          <a:prstGeom prst="rect">
            <a:avLst/>
          </a:prstGeom>
        </p:spPr>
      </p:pic>
      <p:sp>
        <p:nvSpPr>
          <p:cNvPr id="9" name="Oval 8">
            <a:extLst>
              <a:ext uri="{FF2B5EF4-FFF2-40B4-BE49-F238E27FC236}">
                <a16:creationId xmlns:a16="http://schemas.microsoft.com/office/drawing/2014/main" id="{DFC0FFAD-2C7E-41C1-99AB-7C8C9503FEA4}"/>
              </a:ext>
            </a:extLst>
          </p:cNvPr>
          <p:cNvSpPr/>
          <p:nvPr/>
        </p:nvSpPr>
        <p:spPr>
          <a:xfrm>
            <a:off x="6868486" y="4475527"/>
            <a:ext cx="826315" cy="1300470"/>
          </a:xfrm>
          <a:prstGeom prst="ellipse">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95000"/>
              </a:lnSpc>
            </a:pPr>
            <a:endParaRPr lang="en-US" sz="2400" dirty="0" err="1"/>
          </a:p>
        </p:txBody>
      </p:sp>
      <p:sp>
        <p:nvSpPr>
          <p:cNvPr id="10" name="Oval 9">
            <a:extLst>
              <a:ext uri="{FF2B5EF4-FFF2-40B4-BE49-F238E27FC236}">
                <a16:creationId xmlns:a16="http://schemas.microsoft.com/office/drawing/2014/main" id="{09D616D1-DA94-4DCE-971D-C08678E4D570}"/>
              </a:ext>
            </a:extLst>
          </p:cNvPr>
          <p:cNvSpPr/>
          <p:nvPr/>
        </p:nvSpPr>
        <p:spPr>
          <a:xfrm>
            <a:off x="4835554" y="4471421"/>
            <a:ext cx="909504" cy="1300470"/>
          </a:xfrm>
          <a:prstGeom prst="ellipse">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95000"/>
              </a:lnSpc>
            </a:pPr>
            <a:endParaRPr lang="en-US" sz="2400" dirty="0" err="1"/>
          </a:p>
        </p:txBody>
      </p:sp>
      <p:sp>
        <p:nvSpPr>
          <p:cNvPr id="11" name="Oval 10">
            <a:extLst>
              <a:ext uri="{FF2B5EF4-FFF2-40B4-BE49-F238E27FC236}">
                <a16:creationId xmlns:a16="http://schemas.microsoft.com/office/drawing/2014/main" id="{DDA59401-34F0-45C5-92F5-B7625F5A3AF9}"/>
              </a:ext>
            </a:extLst>
          </p:cNvPr>
          <p:cNvSpPr/>
          <p:nvPr/>
        </p:nvSpPr>
        <p:spPr>
          <a:xfrm>
            <a:off x="5745058" y="4471420"/>
            <a:ext cx="592124" cy="1300469"/>
          </a:xfrm>
          <a:prstGeom prst="ellipse">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95000"/>
              </a:lnSpc>
            </a:pPr>
            <a:endParaRPr lang="en-US" sz="2400" dirty="0" err="1"/>
          </a:p>
        </p:txBody>
      </p:sp>
      <p:sp>
        <p:nvSpPr>
          <p:cNvPr id="12" name="Oval 11">
            <a:extLst>
              <a:ext uri="{FF2B5EF4-FFF2-40B4-BE49-F238E27FC236}">
                <a16:creationId xmlns:a16="http://schemas.microsoft.com/office/drawing/2014/main" id="{3E6CB708-EACF-4011-BA87-62E3509C7BB7}"/>
              </a:ext>
            </a:extLst>
          </p:cNvPr>
          <p:cNvSpPr/>
          <p:nvPr/>
        </p:nvSpPr>
        <p:spPr>
          <a:xfrm>
            <a:off x="3651305" y="4471421"/>
            <a:ext cx="652945" cy="1300470"/>
          </a:xfrm>
          <a:prstGeom prst="ellipse">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95000"/>
              </a:lnSpc>
            </a:pPr>
            <a:endParaRPr lang="en-US" sz="2400" dirty="0" err="1"/>
          </a:p>
        </p:txBody>
      </p:sp>
      <p:sp>
        <p:nvSpPr>
          <p:cNvPr id="17" name="Oval 16">
            <a:extLst>
              <a:ext uri="{FF2B5EF4-FFF2-40B4-BE49-F238E27FC236}">
                <a16:creationId xmlns:a16="http://schemas.microsoft.com/office/drawing/2014/main" id="{95A9DB8A-947E-45F1-A276-1E8767EA878B}"/>
              </a:ext>
            </a:extLst>
          </p:cNvPr>
          <p:cNvSpPr/>
          <p:nvPr/>
        </p:nvSpPr>
        <p:spPr>
          <a:xfrm>
            <a:off x="2003915" y="4488372"/>
            <a:ext cx="652945" cy="1300470"/>
          </a:xfrm>
          <a:prstGeom prst="ellipse">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95000"/>
              </a:lnSpc>
            </a:pPr>
            <a:endParaRPr lang="en-US" sz="2400" dirty="0" err="1"/>
          </a:p>
        </p:txBody>
      </p:sp>
    </p:spTree>
    <p:extLst>
      <p:ext uri="{BB962C8B-B14F-4D97-AF65-F5344CB8AC3E}">
        <p14:creationId xmlns:p14="http://schemas.microsoft.com/office/powerpoint/2010/main" val="3644475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3DC81A9F-E5D5-42FC-806D-71E5946B39FB}"/>
              </a:ext>
            </a:extLst>
          </p:cNvPr>
          <p:cNvSpPr>
            <a:spLocks noGrp="1"/>
          </p:cNvSpPr>
          <p:nvPr>
            <p:ph type="title"/>
          </p:nvPr>
        </p:nvSpPr>
        <p:spPr/>
        <p:txBody>
          <a:bodyPr/>
          <a:lstStyle/>
          <a:p>
            <a:r>
              <a:rPr lang="en-US" dirty="0"/>
              <a:t>Exercise 3) Extend Your Single-Node Model with Additional Commodity</a:t>
            </a:r>
          </a:p>
        </p:txBody>
      </p:sp>
      <p:sp>
        <p:nvSpPr>
          <p:cNvPr id="2" name="Foliennummernplatzhalter 1">
            <a:extLst>
              <a:ext uri="{FF2B5EF4-FFF2-40B4-BE49-F238E27FC236}">
                <a16:creationId xmlns:a16="http://schemas.microsoft.com/office/drawing/2014/main" id="{C98B4A5C-622E-4EF1-AB7E-43F2A0E13312}"/>
              </a:ext>
            </a:extLst>
          </p:cNvPr>
          <p:cNvSpPr>
            <a:spLocks noGrp="1"/>
          </p:cNvSpPr>
          <p:nvPr>
            <p:ph type="sldNum" sz="quarter" idx="10"/>
          </p:nvPr>
        </p:nvSpPr>
        <p:spPr/>
        <p:txBody>
          <a:bodyPr/>
          <a:lstStyle/>
          <a:p>
            <a:fld id="{A52F4D17-1AD6-42D9-B93A-EB002C62F438}" type="slidenum">
              <a:rPr lang="de-DE" smtClean="0"/>
              <a:pPr/>
              <a:t>6</a:t>
            </a:fld>
            <a:endParaRPr lang="de-DE"/>
          </a:p>
        </p:txBody>
      </p:sp>
      <p:sp>
        <p:nvSpPr>
          <p:cNvPr id="4" name="Textplatzhalter 3">
            <a:extLst>
              <a:ext uri="{FF2B5EF4-FFF2-40B4-BE49-F238E27FC236}">
                <a16:creationId xmlns:a16="http://schemas.microsoft.com/office/drawing/2014/main" id="{B756ACDE-7220-40F0-B2E6-2E16BB56F06B}"/>
              </a:ext>
            </a:extLst>
          </p:cNvPr>
          <p:cNvSpPr>
            <a:spLocks noGrp="1"/>
          </p:cNvSpPr>
          <p:nvPr>
            <p:ph type="body" sz="quarter" idx="11"/>
          </p:nvPr>
        </p:nvSpPr>
        <p:spPr>
          <a:xfrm>
            <a:off x="393971" y="6222554"/>
            <a:ext cx="7151417" cy="230633"/>
          </a:xfrm>
        </p:spPr>
        <p:txBody>
          <a:bodyPr/>
          <a:lstStyle/>
          <a:p>
            <a:endParaRPr lang="en-US"/>
          </a:p>
        </p:txBody>
      </p:sp>
      <p:sp>
        <p:nvSpPr>
          <p:cNvPr id="6" name="Textplatzhalter 4">
            <a:extLst>
              <a:ext uri="{FF2B5EF4-FFF2-40B4-BE49-F238E27FC236}">
                <a16:creationId xmlns:a16="http://schemas.microsoft.com/office/drawing/2014/main" id="{3C32398B-B740-40CE-AD09-73335A176BE3}"/>
              </a:ext>
            </a:extLst>
          </p:cNvPr>
          <p:cNvSpPr txBox="1">
            <a:spLocks/>
          </p:cNvSpPr>
          <p:nvPr/>
        </p:nvSpPr>
        <p:spPr>
          <a:xfrm>
            <a:off x="450043" y="3586595"/>
            <a:ext cx="3854756" cy="2034827"/>
          </a:xfrm>
          <a:prstGeom prst="rect">
            <a:avLst/>
          </a:prstGeom>
        </p:spPr>
        <p:txBody>
          <a:bodyPr vert="horz" lIns="91440" tIns="45720" rIns="91440" bIns="45720" rtlCol="0">
            <a:normAutofit lnSpcReduction="10000"/>
          </a:bodyPr>
          <a:lstStyle>
            <a:lvl1pPr marL="247664" indent="-247664" algn="l" defTabSz="990657" rtl="0" eaLnBrk="1" latinLnBrk="0" hangingPunct="1">
              <a:lnSpc>
                <a:spcPct val="113000"/>
              </a:lnSpc>
              <a:spcBef>
                <a:spcPts val="0"/>
              </a:spcBef>
              <a:spcAft>
                <a:spcPts val="613"/>
              </a:spcAft>
              <a:buClr>
                <a:schemeClr val="accent1"/>
              </a:buClr>
              <a:buFont typeface="Wingdings" panose="05000000000000000000" pitchFamily="2" charset="2"/>
              <a:buChar char="§"/>
              <a:defRPr sz="1600" kern="1200">
                <a:solidFill>
                  <a:schemeClr val="tx1"/>
                </a:solidFill>
                <a:latin typeface="+mn-lt"/>
                <a:ea typeface="+mn-ea"/>
                <a:cs typeface="+mn-cs"/>
              </a:defRPr>
            </a:lvl1pPr>
            <a:lvl2pPr marL="488449" indent="-254544" algn="l" defTabSz="990657" rtl="0" eaLnBrk="1" latinLnBrk="0" hangingPunct="1">
              <a:lnSpc>
                <a:spcPct val="113000"/>
              </a:lnSpc>
              <a:spcBef>
                <a:spcPts val="0"/>
              </a:spcBef>
              <a:spcAft>
                <a:spcPts val="613"/>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722353"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tx1"/>
                </a:solidFill>
                <a:latin typeface="+mn-lt"/>
                <a:ea typeface="+mn-ea"/>
                <a:cs typeface="+mn-cs"/>
              </a:defRPr>
            </a:lvl3pPr>
            <a:lvl4pPr marL="970017"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tx1"/>
                </a:solidFill>
                <a:latin typeface="+mn-lt"/>
                <a:ea typeface="+mn-ea"/>
                <a:cs typeface="+mn-cs"/>
              </a:defRPr>
            </a:lvl4pPr>
            <a:lvl5pPr marL="1210802"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tx1"/>
                </a:solidFill>
                <a:latin typeface="+mn-lt"/>
                <a:ea typeface="+mn-ea"/>
                <a:cs typeface="+mn-cs"/>
              </a:defRPr>
            </a:lvl5pPr>
            <a:lvl6pPr marL="2724305"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6pPr>
            <a:lvl7pPr marL="3219633"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7pPr>
            <a:lvl8pPr marL="3714961"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8pPr>
            <a:lvl9pPr marL="4210290"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9pPr>
          </a:lstStyle>
          <a:p>
            <a:pPr marL="0" indent="0">
              <a:buNone/>
            </a:pPr>
            <a:r>
              <a:rPr lang="de-DE" b="1" dirty="0"/>
              <a:t>Materials </a:t>
            </a:r>
            <a:r>
              <a:rPr lang="de-DE" b="1" dirty="0" err="1"/>
              <a:t>to</a:t>
            </a:r>
            <a:r>
              <a:rPr lang="de-DE" b="1" dirty="0"/>
              <a:t> </a:t>
            </a:r>
            <a:r>
              <a:rPr lang="de-DE" b="1" dirty="0" err="1"/>
              <a:t>be</a:t>
            </a:r>
            <a:r>
              <a:rPr lang="de-DE" b="1" dirty="0"/>
              <a:t> </a:t>
            </a:r>
            <a:r>
              <a:rPr lang="de-DE" b="1" dirty="0" err="1"/>
              <a:t>used</a:t>
            </a:r>
            <a:r>
              <a:rPr lang="de-DE" dirty="0"/>
              <a:t>:</a:t>
            </a:r>
          </a:p>
          <a:p>
            <a:r>
              <a:rPr lang="en-US" dirty="0" err="1"/>
              <a:t>Jupyter</a:t>
            </a:r>
            <a:r>
              <a:rPr lang="en-US" dirty="0"/>
              <a:t>-Notebook: Exercise_3.ipynb</a:t>
            </a:r>
          </a:p>
          <a:p>
            <a:r>
              <a:rPr lang="en-US" b="1" dirty="0"/>
              <a:t>Commodities electricity and hydrogen is considered </a:t>
            </a:r>
          </a:p>
          <a:p>
            <a:r>
              <a:rPr lang="en-US" dirty="0"/>
              <a:t>The whole energy system is set up as a single node system </a:t>
            </a:r>
          </a:p>
          <a:p>
            <a:endParaRPr lang="en-US" dirty="0"/>
          </a:p>
        </p:txBody>
      </p:sp>
      <p:sp>
        <p:nvSpPr>
          <p:cNvPr id="7" name="Text Placeholder 4">
            <a:extLst>
              <a:ext uri="{FF2B5EF4-FFF2-40B4-BE49-F238E27FC236}">
                <a16:creationId xmlns:a16="http://schemas.microsoft.com/office/drawing/2014/main" id="{2F454C58-02EE-4E7D-BE45-30E3F80A5054}"/>
              </a:ext>
            </a:extLst>
          </p:cNvPr>
          <p:cNvSpPr txBox="1">
            <a:spLocks/>
          </p:cNvSpPr>
          <p:nvPr/>
        </p:nvSpPr>
        <p:spPr>
          <a:xfrm>
            <a:off x="393971" y="1499284"/>
            <a:ext cx="9144000" cy="1639721"/>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47664" indent="-247664" algn="l" defTabSz="990657" rtl="0" eaLnBrk="1" latinLnBrk="0" hangingPunct="1">
              <a:lnSpc>
                <a:spcPct val="113000"/>
              </a:lnSpc>
              <a:spcBef>
                <a:spcPts val="0"/>
              </a:spcBef>
              <a:spcAft>
                <a:spcPts val="613"/>
              </a:spcAft>
              <a:buClr>
                <a:schemeClr val="accent1"/>
              </a:buClr>
              <a:buFont typeface="Wingdings" panose="05000000000000000000" pitchFamily="2" charset="2"/>
              <a:buChar char="§"/>
              <a:defRPr sz="1600" kern="1200">
                <a:solidFill>
                  <a:schemeClr val="dk1"/>
                </a:solidFill>
                <a:latin typeface="+mn-lt"/>
                <a:ea typeface="+mn-ea"/>
                <a:cs typeface="+mn-cs"/>
              </a:defRPr>
            </a:lvl1pPr>
            <a:lvl2pPr marL="488449" indent="-254544" algn="l" defTabSz="990657" rtl="0" eaLnBrk="1" latinLnBrk="0" hangingPunct="1">
              <a:lnSpc>
                <a:spcPct val="113000"/>
              </a:lnSpc>
              <a:spcBef>
                <a:spcPts val="0"/>
              </a:spcBef>
              <a:spcAft>
                <a:spcPts val="613"/>
              </a:spcAft>
              <a:buClr>
                <a:schemeClr val="accent1"/>
              </a:buClr>
              <a:buFont typeface="Wingdings" panose="05000000000000000000" pitchFamily="2" charset="2"/>
              <a:buChar char="§"/>
              <a:defRPr sz="1600" kern="1200">
                <a:solidFill>
                  <a:schemeClr val="dk1"/>
                </a:solidFill>
                <a:latin typeface="+mn-lt"/>
                <a:ea typeface="+mn-ea"/>
                <a:cs typeface="+mn-cs"/>
              </a:defRPr>
            </a:lvl2pPr>
            <a:lvl3pPr marL="722353"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dk1"/>
                </a:solidFill>
                <a:latin typeface="+mn-lt"/>
                <a:ea typeface="+mn-ea"/>
                <a:cs typeface="+mn-cs"/>
              </a:defRPr>
            </a:lvl3pPr>
            <a:lvl4pPr marL="970017"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dk1"/>
                </a:solidFill>
                <a:latin typeface="+mn-lt"/>
                <a:ea typeface="+mn-ea"/>
                <a:cs typeface="+mn-cs"/>
              </a:defRPr>
            </a:lvl4pPr>
            <a:lvl5pPr marL="1210802"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dk1"/>
                </a:solidFill>
                <a:latin typeface="+mn-lt"/>
                <a:ea typeface="+mn-ea"/>
                <a:cs typeface="+mn-cs"/>
              </a:defRPr>
            </a:lvl5pPr>
            <a:lvl6pPr marL="2724305" indent="-247664" algn="l" defTabSz="990657" rtl="0" eaLnBrk="1" latinLnBrk="0" hangingPunct="1">
              <a:lnSpc>
                <a:spcPct val="90000"/>
              </a:lnSpc>
              <a:spcBef>
                <a:spcPts val="541"/>
              </a:spcBef>
              <a:buFont typeface="Arial" panose="020B0604020202020204" pitchFamily="34" charset="0"/>
              <a:buChar char="•"/>
              <a:defRPr sz="1950" kern="1200">
                <a:solidFill>
                  <a:schemeClr val="dk1"/>
                </a:solidFill>
                <a:latin typeface="+mn-lt"/>
                <a:ea typeface="+mn-ea"/>
                <a:cs typeface="+mn-cs"/>
              </a:defRPr>
            </a:lvl6pPr>
            <a:lvl7pPr marL="3219633" indent="-247664" algn="l" defTabSz="990657" rtl="0" eaLnBrk="1" latinLnBrk="0" hangingPunct="1">
              <a:lnSpc>
                <a:spcPct val="90000"/>
              </a:lnSpc>
              <a:spcBef>
                <a:spcPts val="541"/>
              </a:spcBef>
              <a:buFont typeface="Arial" panose="020B0604020202020204" pitchFamily="34" charset="0"/>
              <a:buChar char="•"/>
              <a:defRPr sz="1950" kern="1200">
                <a:solidFill>
                  <a:schemeClr val="dk1"/>
                </a:solidFill>
                <a:latin typeface="+mn-lt"/>
                <a:ea typeface="+mn-ea"/>
                <a:cs typeface="+mn-cs"/>
              </a:defRPr>
            </a:lvl7pPr>
            <a:lvl8pPr marL="3714961" indent="-247664" algn="l" defTabSz="990657" rtl="0" eaLnBrk="1" latinLnBrk="0" hangingPunct="1">
              <a:lnSpc>
                <a:spcPct val="90000"/>
              </a:lnSpc>
              <a:spcBef>
                <a:spcPts val="541"/>
              </a:spcBef>
              <a:buFont typeface="Arial" panose="020B0604020202020204" pitchFamily="34" charset="0"/>
              <a:buChar char="•"/>
              <a:defRPr sz="1950" kern="1200">
                <a:solidFill>
                  <a:schemeClr val="dk1"/>
                </a:solidFill>
                <a:latin typeface="+mn-lt"/>
                <a:ea typeface="+mn-ea"/>
                <a:cs typeface="+mn-cs"/>
              </a:defRPr>
            </a:lvl8pPr>
            <a:lvl9pPr marL="4210290" indent="-247664" algn="l" defTabSz="990657" rtl="0" eaLnBrk="1" latinLnBrk="0" hangingPunct="1">
              <a:lnSpc>
                <a:spcPct val="90000"/>
              </a:lnSpc>
              <a:spcBef>
                <a:spcPts val="541"/>
              </a:spcBef>
              <a:buFont typeface="Arial" panose="020B0604020202020204" pitchFamily="34" charset="0"/>
              <a:buChar char="•"/>
              <a:defRPr sz="1950" kern="1200">
                <a:solidFill>
                  <a:schemeClr val="dk1"/>
                </a:solidFill>
                <a:latin typeface="+mn-lt"/>
                <a:ea typeface="+mn-ea"/>
                <a:cs typeface="+mn-cs"/>
              </a:defRPr>
            </a:lvl9pPr>
          </a:lstStyle>
          <a:p>
            <a:r>
              <a:rPr lang="en-US" dirty="0"/>
              <a:t>Please discuss in groups of 2-3 people: </a:t>
            </a:r>
          </a:p>
          <a:p>
            <a:pPr lvl="1"/>
            <a:r>
              <a:rPr lang="en-US" dirty="0"/>
              <a:t>Compare this energy system to the system of exercise 2. What has changed and what is the impact on the model results regarding built technologies?</a:t>
            </a:r>
          </a:p>
          <a:p>
            <a:pPr lvl="1"/>
            <a:r>
              <a:rPr lang="en-US" dirty="0"/>
              <a:t>Which conversion ratio is assumed in the conversion component? What does this mean?</a:t>
            </a:r>
          </a:p>
        </p:txBody>
      </p:sp>
      <p:sp>
        <p:nvSpPr>
          <p:cNvPr id="8" name="TextBox 7">
            <a:extLst>
              <a:ext uri="{FF2B5EF4-FFF2-40B4-BE49-F238E27FC236}">
                <a16:creationId xmlns:a16="http://schemas.microsoft.com/office/drawing/2014/main" id="{45CA3589-A38C-47D0-AB3E-6EC01F22F15A}"/>
              </a:ext>
            </a:extLst>
          </p:cNvPr>
          <p:cNvSpPr txBox="1"/>
          <p:nvPr/>
        </p:nvSpPr>
        <p:spPr>
          <a:xfrm>
            <a:off x="393971" y="1052735"/>
            <a:ext cx="9134764" cy="443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lnSpc>
                <a:spcPct val="95000"/>
              </a:lnSpc>
            </a:pPr>
            <a:r>
              <a:rPr lang="en-US" sz="2400" dirty="0"/>
              <a:t>Task 3 (20 min)</a:t>
            </a:r>
          </a:p>
        </p:txBody>
      </p:sp>
      <p:sp>
        <p:nvSpPr>
          <p:cNvPr id="375" name="Rectangle: Rounded Corners 374">
            <a:extLst>
              <a:ext uri="{FF2B5EF4-FFF2-40B4-BE49-F238E27FC236}">
                <a16:creationId xmlns:a16="http://schemas.microsoft.com/office/drawing/2014/main" id="{5EFB9CB9-AD24-4B72-B12D-FE0F43753253}"/>
              </a:ext>
            </a:extLst>
          </p:cNvPr>
          <p:cNvSpPr/>
          <p:nvPr/>
        </p:nvSpPr>
        <p:spPr>
          <a:xfrm>
            <a:off x="4699693" y="3139005"/>
            <a:ext cx="4801915" cy="2893532"/>
          </a:xfrm>
          <a:prstGeom prst="roundRect">
            <a:avLst/>
          </a:prstGeom>
          <a:noFill/>
          <a:ln>
            <a:solidFill>
              <a:schemeClr val="accent1"/>
            </a:solidFill>
          </a:ln>
          <a:scene3d>
            <a:camera prst="perspectiveRelaxedModerately"/>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5000"/>
              </a:lnSpc>
            </a:pPr>
            <a:endParaRPr lang="en-US" sz="2400" dirty="0" err="1"/>
          </a:p>
        </p:txBody>
      </p:sp>
      <p:sp>
        <p:nvSpPr>
          <p:cNvPr id="376" name="TextBox 375">
            <a:extLst>
              <a:ext uri="{FF2B5EF4-FFF2-40B4-BE49-F238E27FC236}">
                <a16:creationId xmlns:a16="http://schemas.microsoft.com/office/drawing/2014/main" id="{C541B842-27F0-4DF9-B829-F61CA8B0E353}"/>
              </a:ext>
            </a:extLst>
          </p:cNvPr>
          <p:cNvSpPr txBox="1"/>
          <p:nvPr/>
        </p:nvSpPr>
        <p:spPr>
          <a:xfrm>
            <a:off x="6447906" y="5187094"/>
            <a:ext cx="1532278" cy="360950"/>
          </a:xfrm>
          <a:prstGeom prst="round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95000"/>
              </a:lnSpc>
            </a:pPr>
            <a:r>
              <a:rPr lang="en-US" sz="1600" dirty="0"/>
              <a:t>Commodity c</a:t>
            </a:r>
            <a:r>
              <a:rPr lang="en-US" sz="1600" baseline="-25000" dirty="0"/>
              <a:t>1 </a:t>
            </a:r>
            <a:r>
              <a:rPr lang="en-US" sz="1600" dirty="0"/>
              <a:t> </a:t>
            </a:r>
          </a:p>
        </p:txBody>
      </p:sp>
      <p:grpSp>
        <p:nvGrpSpPr>
          <p:cNvPr id="377" name="Group 376">
            <a:extLst>
              <a:ext uri="{FF2B5EF4-FFF2-40B4-BE49-F238E27FC236}">
                <a16:creationId xmlns:a16="http://schemas.microsoft.com/office/drawing/2014/main" id="{7FC2F7A8-E6B8-497D-A9A2-37237C97C593}"/>
              </a:ext>
            </a:extLst>
          </p:cNvPr>
          <p:cNvGrpSpPr/>
          <p:nvPr/>
        </p:nvGrpSpPr>
        <p:grpSpPr>
          <a:xfrm>
            <a:off x="5865792" y="3444579"/>
            <a:ext cx="1948690" cy="1728058"/>
            <a:chOff x="5425469" y="1396704"/>
            <a:chExt cx="1948690" cy="1728058"/>
          </a:xfrm>
        </p:grpSpPr>
        <p:grpSp>
          <p:nvGrpSpPr>
            <p:cNvPr id="378" name="Gruppieren 5">
              <a:extLst>
                <a:ext uri="{FF2B5EF4-FFF2-40B4-BE49-F238E27FC236}">
                  <a16:creationId xmlns:a16="http://schemas.microsoft.com/office/drawing/2014/main" id="{B978374F-3E33-42E2-9E4B-F3DD46CC28DB}"/>
                </a:ext>
              </a:extLst>
            </p:cNvPr>
            <p:cNvGrpSpPr/>
            <p:nvPr/>
          </p:nvGrpSpPr>
          <p:grpSpPr>
            <a:xfrm>
              <a:off x="5425469" y="1703324"/>
              <a:ext cx="510778" cy="426513"/>
              <a:chOff x="460375" y="1816099"/>
              <a:chExt cx="1454148" cy="1511301"/>
            </a:xfrm>
            <a:solidFill>
              <a:schemeClr val="accent1"/>
            </a:solidFill>
          </p:grpSpPr>
          <p:sp>
            <p:nvSpPr>
              <p:cNvPr id="611" name="Freeform 6">
                <a:extLst>
                  <a:ext uri="{FF2B5EF4-FFF2-40B4-BE49-F238E27FC236}">
                    <a16:creationId xmlns:a16="http://schemas.microsoft.com/office/drawing/2014/main" id="{73525EAB-F122-41C1-9031-87964E582D6E}"/>
                  </a:ext>
                </a:extLst>
              </p:cNvPr>
              <p:cNvSpPr>
                <a:spLocks/>
              </p:cNvSpPr>
              <p:nvPr/>
            </p:nvSpPr>
            <p:spPr bwMode="auto">
              <a:xfrm>
                <a:off x="666750" y="2319337"/>
                <a:ext cx="23813" cy="417513"/>
              </a:xfrm>
              <a:custGeom>
                <a:avLst/>
                <a:gdLst>
                  <a:gd name="T0" fmla="*/ 3 w 6"/>
                  <a:gd name="T1" fmla="*/ 1 h 105"/>
                  <a:gd name="T2" fmla="*/ 1 w 6"/>
                  <a:gd name="T3" fmla="*/ 0 h 105"/>
                  <a:gd name="T4" fmla="*/ 0 w 6"/>
                  <a:gd name="T5" fmla="*/ 103 h 105"/>
                  <a:gd name="T6" fmla="*/ 6 w 6"/>
                  <a:gd name="T7" fmla="*/ 103 h 105"/>
                  <a:gd name="T8" fmla="*/ 5 w 6"/>
                  <a:gd name="T9" fmla="*/ 0 h 105"/>
                  <a:gd name="T10" fmla="*/ 3 w 6"/>
                  <a:gd name="T11" fmla="*/ 1 h 105"/>
                </a:gdLst>
                <a:ahLst/>
                <a:cxnLst>
                  <a:cxn ang="0">
                    <a:pos x="T0" y="T1"/>
                  </a:cxn>
                  <a:cxn ang="0">
                    <a:pos x="T2" y="T3"/>
                  </a:cxn>
                  <a:cxn ang="0">
                    <a:pos x="T4" y="T5"/>
                  </a:cxn>
                  <a:cxn ang="0">
                    <a:pos x="T6" y="T7"/>
                  </a:cxn>
                  <a:cxn ang="0">
                    <a:pos x="T8" y="T9"/>
                  </a:cxn>
                  <a:cxn ang="0">
                    <a:pos x="T10" y="T11"/>
                  </a:cxn>
                </a:cxnLst>
                <a:rect l="0" t="0" r="r" b="b"/>
                <a:pathLst>
                  <a:path w="6" h="105">
                    <a:moveTo>
                      <a:pt x="3" y="1"/>
                    </a:moveTo>
                    <a:cubicBezTo>
                      <a:pt x="2" y="1"/>
                      <a:pt x="2" y="1"/>
                      <a:pt x="1" y="0"/>
                    </a:cubicBezTo>
                    <a:cubicBezTo>
                      <a:pt x="1" y="0"/>
                      <a:pt x="0" y="101"/>
                      <a:pt x="0" y="103"/>
                    </a:cubicBezTo>
                    <a:cubicBezTo>
                      <a:pt x="0" y="105"/>
                      <a:pt x="6" y="104"/>
                      <a:pt x="6" y="103"/>
                    </a:cubicBezTo>
                    <a:cubicBezTo>
                      <a:pt x="6" y="102"/>
                      <a:pt x="5" y="0"/>
                      <a:pt x="5" y="0"/>
                    </a:cubicBezTo>
                    <a:cubicBezTo>
                      <a:pt x="5" y="1"/>
                      <a:pt x="4" y="1"/>
                      <a:pt x="3" y="1"/>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12" name="Freeform 7">
                <a:extLst>
                  <a:ext uri="{FF2B5EF4-FFF2-40B4-BE49-F238E27FC236}">
                    <a16:creationId xmlns:a16="http://schemas.microsoft.com/office/drawing/2014/main" id="{A176B9BF-A2FA-4C30-8806-5D49C06A68C7}"/>
                  </a:ext>
                </a:extLst>
              </p:cNvPr>
              <p:cNvSpPr>
                <a:spLocks/>
              </p:cNvSpPr>
              <p:nvPr/>
            </p:nvSpPr>
            <p:spPr bwMode="auto">
              <a:xfrm>
                <a:off x="666750" y="2319337"/>
                <a:ext cx="23813" cy="417513"/>
              </a:xfrm>
              <a:custGeom>
                <a:avLst/>
                <a:gdLst>
                  <a:gd name="T0" fmla="*/ 3 w 6"/>
                  <a:gd name="T1" fmla="*/ 1 h 105"/>
                  <a:gd name="T2" fmla="*/ 1 w 6"/>
                  <a:gd name="T3" fmla="*/ 0 h 105"/>
                  <a:gd name="T4" fmla="*/ 0 w 6"/>
                  <a:gd name="T5" fmla="*/ 103 h 105"/>
                  <a:gd name="T6" fmla="*/ 6 w 6"/>
                  <a:gd name="T7" fmla="*/ 103 h 105"/>
                  <a:gd name="T8" fmla="*/ 5 w 6"/>
                  <a:gd name="T9" fmla="*/ 0 h 105"/>
                  <a:gd name="T10" fmla="*/ 3 w 6"/>
                  <a:gd name="T11" fmla="*/ 1 h 105"/>
                </a:gdLst>
                <a:ahLst/>
                <a:cxnLst>
                  <a:cxn ang="0">
                    <a:pos x="T0" y="T1"/>
                  </a:cxn>
                  <a:cxn ang="0">
                    <a:pos x="T2" y="T3"/>
                  </a:cxn>
                  <a:cxn ang="0">
                    <a:pos x="T4" y="T5"/>
                  </a:cxn>
                  <a:cxn ang="0">
                    <a:pos x="T6" y="T7"/>
                  </a:cxn>
                  <a:cxn ang="0">
                    <a:pos x="T8" y="T9"/>
                  </a:cxn>
                  <a:cxn ang="0">
                    <a:pos x="T10" y="T11"/>
                  </a:cxn>
                </a:cxnLst>
                <a:rect l="0" t="0" r="r" b="b"/>
                <a:pathLst>
                  <a:path w="6" h="105">
                    <a:moveTo>
                      <a:pt x="3" y="1"/>
                    </a:moveTo>
                    <a:cubicBezTo>
                      <a:pt x="2" y="1"/>
                      <a:pt x="2" y="1"/>
                      <a:pt x="1" y="0"/>
                    </a:cubicBezTo>
                    <a:cubicBezTo>
                      <a:pt x="1" y="0"/>
                      <a:pt x="0" y="101"/>
                      <a:pt x="0" y="103"/>
                    </a:cubicBezTo>
                    <a:cubicBezTo>
                      <a:pt x="0" y="105"/>
                      <a:pt x="6" y="104"/>
                      <a:pt x="6" y="103"/>
                    </a:cubicBezTo>
                    <a:cubicBezTo>
                      <a:pt x="6" y="102"/>
                      <a:pt x="5" y="0"/>
                      <a:pt x="5" y="0"/>
                    </a:cubicBezTo>
                    <a:cubicBezTo>
                      <a:pt x="5" y="1"/>
                      <a:pt x="4" y="1"/>
                      <a:pt x="3" y="1"/>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13" name="Freeform 8">
                <a:extLst>
                  <a:ext uri="{FF2B5EF4-FFF2-40B4-BE49-F238E27FC236}">
                    <a16:creationId xmlns:a16="http://schemas.microsoft.com/office/drawing/2014/main" id="{59C41B1A-AB89-4A37-B1B5-73AFD47ECC45}"/>
                  </a:ext>
                </a:extLst>
              </p:cNvPr>
              <p:cNvSpPr>
                <a:spLocks/>
              </p:cNvSpPr>
              <p:nvPr/>
            </p:nvSpPr>
            <p:spPr bwMode="auto">
              <a:xfrm>
                <a:off x="666750" y="2319337"/>
                <a:ext cx="23813" cy="417513"/>
              </a:xfrm>
              <a:custGeom>
                <a:avLst/>
                <a:gdLst>
                  <a:gd name="T0" fmla="*/ 3 w 6"/>
                  <a:gd name="T1" fmla="*/ 1 h 105"/>
                  <a:gd name="T2" fmla="*/ 1 w 6"/>
                  <a:gd name="T3" fmla="*/ 0 h 105"/>
                  <a:gd name="T4" fmla="*/ 0 w 6"/>
                  <a:gd name="T5" fmla="*/ 103 h 105"/>
                  <a:gd name="T6" fmla="*/ 6 w 6"/>
                  <a:gd name="T7" fmla="*/ 103 h 105"/>
                  <a:gd name="T8" fmla="*/ 5 w 6"/>
                  <a:gd name="T9" fmla="*/ 0 h 105"/>
                  <a:gd name="T10" fmla="*/ 3 w 6"/>
                  <a:gd name="T11" fmla="*/ 1 h 105"/>
                </a:gdLst>
                <a:ahLst/>
                <a:cxnLst>
                  <a:cxn ang="0">
                    <a:pos x="T0" y="T1"/>
                  </a:cxn>
                  <a:cxn ang="0">
                    <a:pos x="T2" y="T3"/>
                  </a:cxn>
                  <a:cxn ang="0">
                    <a:pos x="T4" y="T5"/>
                  </a:cxn>
                  <a:cxn ang="0">
                    <a:pos x="T6" y="T7"/>
                  </a:cxn>
                  <a:cxn ang="0">
                    <a:pos x="T8" y="T9"/>
                  </a:cxn>
                  <a:cxn ang="0">
                    <a:pos x="T10" y="T11"/>
                  </a:cxn>
                </a:cxnLst>
                <a:rect l="0" t="0" r="r" b="b"/>
                <a:pathLst>
                  <a:path w="6" h="105">
                    <a:moveTo>
                      <a:pt x="3" y="1"/>
                    </a:moveTo>
                    <a:cubicBezTo>
                      <a:pt x="2" y="1"/>
                      <a:pt x="2" y="1"/>
                      <a:pt x="1" y="0"/>
                    </a:cubicBezTo>
                    <a:cubicBezTo>
                      <a:pt x="1" y="0"/>
                      <a:pt x="0" y="101"/>
                      <a:pt x="0" y="103"/>
                    </a:cubicBezTo>
                    <a:cubicBezTo>
                      <a:pt x="0" y="105"/>
                      <a:pt x="6" y="104"/>
                      <a:pt x="6" y="103"/>
                    </a:cubicBezTo>
                    <a:cubicBezTo>
                      <a:pt x="6" y="102"/>
                      <a:pt x="5" y="0"/>
                      <a:pt x="5" y="0"/>
                    </a:cubicBezTo>
                    <a:cubicBezTo>
                      <a:pt x="5" y="1"/>
                      <a:pt x="4" y="1"/>
                      <a:pt x="3" y="1"/>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14" name="Freeform 9">
                <a:extLst>
                  <a:ext uri="{FF2B5EF4-FFF2-40B4-BE49-F238E27FC236}">
                    <a16:creationId xmlns:a16="http://schemas.microsoft.com/office/drawing/2014/main" id="{DE3FC3ED-4796-476A-9229-9982B7F7F8C1}"/>
                  </a:ext>
                </a:extLst>
              </p:cNvPr>
              <p:cNvSpPr>
                <a:spLocks/>
              </p:cNvSpPr>
              <p:nvPr/>
            </p:nvSpPr>
            <p:spPr bwMode="auto">
              <a:xfrm>
                <a:off x="666750" y="2319337"/>
                <a:ext cx="23813" cy="417513"/>
              </a:xfrm>
              <a:custGeom>
                <a:avLst/>
                <a:gdLst>
                  <a:gd name="T0" fmla="*/ 3 w 6"/>
                  <a:gd name="T1" fmla="*/ 1 h 105"/>
                  <a:gd name="T2" fmla="*/ 1 w 6"/>
                  <a:gd name="T3" fmla="*/ 0 h 105"/>
                  <a:gd name="T4" fmla="*/ 0 w 6"/>
                  <a:gd name="T5" fmla="*/ 103 h 105"/>
                  <a:gd name="T6" fmla="*/ 6 w 6"/>
                  <a:gd name="T7" fmla="*/ 103 h 105"/>
                  <a:gd name="T8" fmla="*/ 5 w 6"/>
                  <a:gd name="T9" fmla="*/ 0 h 105"/>
                  <a:gd name="T10" fmla="*/ 3 w 6"/>
                  <a:gd name="T11" fmla="*/ 1 h 105"/>
                </a:gdLst>
                <a:ahLst/>
                <a:cxnLst>
                  <a:cxn ang="0">
                    <a:pos x="T0" y="T1"/>
                  </a:cxn>
                  <a:cxn ang="0">
                    <a:pos x="T2" y="T3"/>
                  </a:cxn>
                  <a:cxn ang="0">
                    <a:pos x="T4" y="T5"/>
                  </a:cxn>
                  <a:cxn ang="0">
                    <a:pos x="T6" y="T7"/>
                  </a:cxn>
                  <a:cxn ang="0">
                    <a:pos x="T8" y="T9"/>
                  </a:cxn>
                  <a:cxn ang="0">
                    <a:pos x="T10" y="T11"/>
                  </a:cxn>
                </a:cxnLst>
                <a:rect l="0" t="0" r="r" b="b"/>
                <a:pathLst>
                  <a:path w="6" h="105">
                    <a:moveTo>
                      <a:pt x="3" y="1"/>
                    </a:moveTo>
                    <a:cubicBezTo>
                      <a:pt x="2" y="1"/>
                      <a:pt x="2" y="1"/>
                      <a:pt x="1" y="0"/>
                    </a:cubicBezTo>
                    <a:cubicBezTo>
                      <a:pt x="1" y="0"/>
                      <a:pt x="0" y="101"/>
                      <a:pt x="0" y="103"/>
                    </a:cubicBezTo>
                    <a:cubicBezTo>
                      <a:pt x="0" y="105"/>
                      <a:pt x="6" y="104"/>
                      <a:pt x="6" y="103"/>
                    </a:cubicBezTo>
                    <a:cubicBezTo>
                      <a:pt x="6" y="102"/>
                      <a:pt x="5" y="0"/>
                      <a:pt x="5" y="0"/>
                    </a:cubicBezTo>
                    <a:cubicBezTo>
                      <a:pt x="5" y="1"/>
                      <a:pt x="4" y="1"/>
                      <a:pt x="3" y="1"/>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15" name="Freeform 11">
                <a:extLst>
                  <a:ext uri="{FF2B5EF4-FFF2-40B4-BE49-F238E27FC236}">
                    <a16:creationId xmlns:a16="http://schemas.microsoft.com/office/drawing/2014/main" id="{561156DE-4155-474B-A61C-E6BD814B0F77}"/>
                  </a:ext>
                </a:extLst>
              </p:cNvPr>
              <p:cNvSpPr>
                <a:spLocks/>
              </p:cNvSpPr>
              <p:nvPr/>
            </p:nvSpPr>
            <p:spPr bwMode="auto">
              <a:xfrm>
                <a:off x="647700" y="2311400"/>
                <a:ext cx="34925" cy="266700"/>
              </a:xfrm>
              <a:custGeom>
                <a:avLst/>
                <a:gdLst>
                  <a:gd name="T0" fmla="*/ 7 w 9"/>
                  <a:gd name="T1" fmla="*/ 34 h 67"/>
                  <a:gd name="T2" fmla="*/ 8 w 9"/>
                  <a:gd name="T3" fmla="*/ 0 h 67"/>
                  <a:gd name="T4" fmla="*/ 2 w 9"/>
                  <a:gd name="T5" fmla="*/ 33 h 67"/>
                  <a:gd name="T6" fmla="*/ 1 w 9"/>
                  <a:gd name="T7" fmla="*/ 67 h 67"/>
                  <a:gd name="T8" fmla="*/ 7 w 9"/>
                  <a:gd name="T9" fmla="*/ 34 h 67"/>
                </a:gdLst>
                <a:ahLst/>
                <a:cxnLst>
                  <a:cxn ang="0">
                    <a:pos x="T0" y="T1"/>
                  </a:cxn>
                  <a:cxn ang="0">
                    <a:pos x="T2" y="T3"/>
                  </a:cxn>
                  <a:cxn ang="0">
                    <a:pos x="T4" y="T5"/>
                  </a:cxn>
                  <a:cxn ang="0">
                    <a:pos x="T6" y="T7"/>
                  </a:cxn>
                  <a:cxn ang="0">
                    <a:pos x="T8" y="T9"/>
                  </a:cxn>
                </a:cxnLst>
                <a:rect l="0" t="0" r="r" b="b"/>
                <a:pathLst>
                  <a:path w="9" h="67">
                    <a:moveTo>
                      <a:pt x="7" y="34"/>
                    </a:moveTo>
                    <a:cubicBezTo>
                      <a:pt x="9" y="15"/>
                      <a:pt x="9" y="0"/>
                      <a:pt x="8" y="0"/>
                    </a:cubicBezTo>
                    <a:cubicBezTo>
                      <a:pt x="6" y="0"/>
                      <a:pt x="3" y="15"/>
                      <a:pt x="2" y="33"/>
                    </a:cubicBezTo>
                    <a:cubicBezTo>
                      <a:pt x="0" y="52"/>
                      <a:pt x="0" y="67"/>
                      <a:pt x="1" y="67"/>
                    </a:cubicBezTo>
                    <a:cubicBezTo>
                      <a:pt x="3" y="67"/>
                      <a:pt x="5" y="52"/>
                      <a:pt x="7" y="3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16" name="Freeform 12">
                <a:extLst>
                  <a:ext uri="{FF2B5EF4-FFF2-40B4-BE49-F238E27FC236}">
                    <a16:creationId xmlns:a16="http://schemas.microsoft.com/office/drawing/2014/main" id="{F8D5F2D1-F053-4DA5-996D-239CA1F51512}"/>
                  </a:ext>
                </a:extLst>
              </p:cNvPr>
              <p:cNvSpPr>
                <a:spLocks/>
              </p:cNvSpPr>
              <p:nvPr/>
            </p:nvSpPr>
            <p:spPr bwMode="auto">
              <a:xfrm>
                <a:off x="647700" y="2311400"/>
                <a:ext cx="34925" cy="266700"/>
              </a:xfrm>
              <a:custGeom>
                <a:avLst/>
                <a:gdLst>
                  <a:gd name="T0" fmla="*/ 7 w 9"/>
                  <a:gd name="T1" fmla="*/ 34 h 67"/>
                  <a:gd name="T2" fmla="*/ 8 w 9"/>
                  <a:gd name="T3" fmla="*/ 0 h 67"/>
                  <a:gd name="T4" fmla="*/ 2 w 9"/>
                  <a:gd name="T5" fmla="*/ 33 h 67"/>
                  <a:gd name="T6" fmla="*/ 1 w 9"/>
                  <a:gd name="T7" fmla="*/ 67 h 67"/>
                  <a:gd name="T8" fmla="*/ 7 w 9"/>
                  <a:gd name="T9" fmla="*/ 34 h 67"/>
                </a:gdLst>
                <a:ahLst/>
                <a:cxnLst>
                  <a:cxn ang="0">
                    <a:pos x="T0" y="T1"/>
                  </a:cxn>
                  <a:cxn ang="0">
                    <a:pos x="T2" y="T3"/>
                  </a:cxn>
                  <a:cxn ang="0">
                    <a:pos x="T4" y="T5"/>
                  </a:cxn>
                  <a:cxn ang="0">
                    <a:pos x="T6" y="T7"/>
                  </a:cxn>
                  <a:cxn ang="0">
                    <a:pos x="T8" y="T9"/>
                  </a:cxn>
                </a:cxnLst>
                <a:rect l="0" t="0" r="r" b="b"/>
                <a:pathLst>
                  <a:path w="9" h="67">
                    <a:moveTo>
                      <a:pt x="7" y="34"/>
                    </a:moveTo>
                    <a:cubicBezTo>
                      <a:pt x="9" y="15"/>
                      <a:pt x="9" y="0"/>
                      <a:pt x="8" y="0"/>
                    </a:cubicBezTo>
                    <a:cubicBezTo>
                      <a:pt x="6" y="0"/>
                      <a:pt x="3" y="15"/>
                      <a:pt x="2" y="33"/>
                    </a:cubicBezTo>
                    <a:cubicBezTo>
                      <a:pt x="0" y="52"/>
                      <a:pt x="0" y="67"/>
                      <a:pt x="1" y="67"/>
                    </a:cubicBezTo>
                    <a:cubicBezTo>
                      <a:pt x="3" y="67"/>
                      <a:pt x="5" y="52"/>
                      <a:pt x="7" y="3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17" name="Freeform 13">
                <a:extLst>
                  <a:ext uri="{FF2B5EF4-FFF2-40B4-BE49-F238E27FC236}">
                    <a16:creationId xmlns:a16="http://schemas.microsoft.com/office/drawing/2014/main" id="{72ECF711-6A68-485A-BBDD-3757B261588A}"/>
                  </a:ext>
                </a:extLst>
              </p:cNvPr>
              <p:cNvSpPr>
                <a:spLocks/>
              </p:cNvSpPr>
              <p:nvPr/>
            </p:nvSpPr>
            <p:spPr bwMode="auto">
              <a:xfrm>
                <a:off x="674688" y="2200274"/>
                <a:ext cx="246062" cy="119063"/>
              </a:xfrm>
              <a:custGeom>
                <a:avLst/>
                <a:gdLst>
                  <a:gd name="T0" fmla="*/ 30 w 62"/>
                  <a:gd name="T1" fmla="*/ 12 h 30"/>
                  <a:gd name="T2" fmla="*/ 1 w 62"/>
                  <a:gd name="T3" fmla="*/ 29 h 30"/>
                  <a:gd name="T4" fmla="*/ 32 w 62"/>
                  <a:gd name="T5" fmla="*/ 18 h 30"/>
                  <a:gd name="T6" fmla="*/ 62 w 62"/>
                  <a:gd name="T7" fmla="*/ 1 h 30"/>
                  <a:gd name="T8" fmla="*/ 30 w 62"/>
                  <a:gd name="T9" fmla="*/ 12 h 30"/>
                </a:gdLst>
                <a:ahLst/>
                <a:cxnLst>
                  <a:cxn ang="0">
                    <a:pos x="T0" y="T1"/>
                  </a:cxn>
                  <a:cxn ang="0">
                    <a:pos x="T2" y="T3"/>
                  </a:cxn>
                  <a:cxn ang="0">
                    <a:pos x="T4" y="T5"/>
                  </a:cxn>
                  <a:cxn ang="0">
                    <a:pos x="T6" y="T7"/>
                  </a:cxn>
                  <a:cxn ang="0">
                    <a:pos x="T8" y="T9"/>
                  </a:cxn>
                </a:cxnLst>
                <a:rect l="0" t="0" r="r" b="b"/>
                <a:pathLst>
                  <a:path w="62" h="30">
                    <a:moveTo>
                      <a:pt x="30" y="12"/>
                    </a:moveTo>
                    <a:cubicBezTo>
                      <a:pt x="13" y="20"/>
                      <a:pt x="0" y="27"/>
                      <a:pt x="1" y="29"/>
                    </a:cubicBezTo>
                    <a:cubicBezTo>
                      <a:pt x="1" y="30"/>
                      <a:pt x="16" y="25"/>
                      <a:pt x="32" y="18"/>
                    </a:cubicBezTo>
                    <a:cubicBezTo>
                      <a:pt x="49" y="10"/>
                      <a:pt x="62" y="2"/>
                      <a:pt x="62" y="1"/>
                    </a:cubicBezTo>
                    <a:cubicBezTo>
                      <a:pt x="61" y="0"/>
                      <a:pt x="47" y="5"/>
                      <a:pt x="30" y="12"/>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18" name="Freeform 14">
                <a:extLst>
                  <a:ext uri="{FF2B5EF4-FFF2-40B4-BE49-F238E27FC236}">
                    <a16:creationId xmlns:a16="http://schemas.microsoft.com/office/drawing/2014/main" id="{5313B07C-DE7D-4A7A-B9FA-1C14D5226697}"/>
                  </a:ext>
                </a:extLst>
              </p:cNvPr>
              <p:cNvSpPr>
                <a:spLocks/>
              </p:cNvSpPr>
              <p:nvPr/>
            </p:nvSpPr>
            <p:spPr bwMode="auto">
              <a:xfrm>
                <a:off x="674688" y="2200274"/>
                <a:ext cx="246062" cy="119063"/>
              </a:xfrm>
              <a:custGeom>
                <a:avLst/>
                <a:gdLst>
                  <a:gd name="T0" fmla="*/ 30 w 62"/>
                  <a:gd name="T1" fmla="*/ 12 h 30"/>
                  <a:gd name="T2" fmla="*/ 1 w 62"/>
                  <a:gd name="T3" fmla="*/ 29 h 30"/>
                  <a:gd name="T4" fmla="*/ 32 w 62"/>
                  <a:gd name="T5" fmla="*/ 18 h 30"/>
                  <a:gd name="T6" fmla="*/ 62 w 62"/>
                  <a:gd name="T7" fmla="*/ 1 h 30"/>
                  <a:gd name="T8" fmla="*/ 30 w 62"/>
                  <a:gd name="T9" fmla="*/ 12 h 30"/>
                </a:gdLst>
                <a:ahLst/>
                <a:cxnLst>
                  <a:cxn ang="0">
                    <a:pos x="T0" y="T1"/>
                  </a:cxn>
                  <a:cxn ang="0">
                    <a:pos x="T2" y="T3"/>
                  </a:cxn>
                  <a:cxn ang="0">
                    <a:pos x="T4" y="T5"/>
                  </a:cxn>
                  <a:cxn ang="0">
                    <a:pos x="T6" y="T7"/>
                  </a:cxn>
                  <a:cxn ang="0">
                    <a:pos x="T8" y="T9"/>
                  </a:cxn>
                </a:cxnLst>
                <a:rect l="0" t="0" r="r" b="b"/>
                <a:pathLst>
                  <a:path w="62" h="30">
                    <a:moveTo>
                      <a:pt x="30" y="12"/>
                    </a:moveTo>
                    <a:cubicBezTo>
                      <a:pt x="13" y="20"/>
                      <a:pt x="0" y="27"/>
                      <a:pt x="1" y="29"/>
                    </a:cubicBezTo>
                    <a:cubicBezTo>
                      <a:pt x="1" y="30"/>
                      <a:pt x="16" y="25"/>
                      <a:pt x="32" y="18"/>
                    </a:cubicBezTo>
                    <a:cubicBezTo>
                      <a:pt x="49" y="10"/>
                      <a:pt x="62" y="2"/>
                      <a:pt x="62" y="1"/>
                    </a:cubicBezTo>
                    <a:cubicBezTo>
                      <a:pt x="61" y="0"/>
                      <a:pt x="47" y="5"/>
                      <a:pt x="30" y="12"/>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19" name="Freeform 15">
                <a:extLst>
                  <a:ext uri="{FF2B5EF4-FFF2-40B4-BE49-F238E27FC236}">
                    <a16:creationId xmlns:a16="http://schemas.microsoft.com/office/drawing/2014/main" id="{18BEC6FA-2B40-46D6-92AE-77DEEF0207D5}"/>
                  </a:ext>
                </a:extLst>
              </p:cNvPr>
              <p:cNvSpPr>
                <a:spLocks/>
              </p:cNvSpPr>
              <p:nvPr/>
            </p:nvSpPr>
            <p:spPr bwMode="auto">
              <a:xfrm>
                <a:off x="460375" y="2157412"/>
                <a:ext cx="222249" cy="161925"/>
              </a:xfrm>
              <a:custGeom>
                <a:avLst/>
                <a:gdLst>
                  <a:gd name="T0" fmla="*/ 30 w 56"/>
                  <a:gd name="T1" fmla="*/ 18 h 41"/>
                  <a:gd name="T2" fmla="*/ 1 w 56"/>
                  <a:gd name="T3" fmla="*/ 1 h 41"/>
                  <a:gd name="T4" fmla="*/ 27 w 56"/>
                  <a:gd name="T5" fmla="*/ 23 h 41"/>
                  <a:gd name="T6" fmla="*/ 56 w 56"/>
                  <a:gd name="T7" fmla="*/ 40 h 41"/>
                  <a:gd name="T8" fmla="*/ 56 w 56"/>
                  <a:gd name="T9" fmla="*/ 39 h 41"/>
                  <a:gd name="T10" fmla="*/ 30 w 56"/>
                  <a:gd name="T11" fmla="*/ 18 h 41"/>
                </a:gdLst>
                <a:ahLst/>
                <a:cxnLst>
                  <a:cxn ang="0">
                    <a:pos x="T0" y="T1"/>
                  </a:cxn>
                  <a:cxn ang="0">
                    <a:pos x="T2" y="T3"/>
                  </a:cxn>
                  <a:cxn ang="0">
                    <a:pos x="T4" y="T5"/>
                  </a:cxn>
                  <a:cxn ang="0">
                    <a:pos x="T6" y="T7"/>
                  </a:cxn>
                  <a:cxn ang="0">
                    <a:pos x="T8" y="T9"/>
                  </a:cxn>
                  <a:cxn ang="0">
                    <a:pos x="T10" y="T11"/>
                  </a:cxn>
                </a:cxnLst>
                <a:rect l="0" t="0" r="r" b="b"/>
                <a:pathLst>
                  <a:path w="56" h="41">
                    <a:moveTo>
                      <a:pt x="30" y="18"/>
                    </a:moveTo>
                    <a:cubicBezTo>
                      <a:pt x="15" y="7"/>
                      <a:pt x="2" y="0"/>
                      <a:pt x="1" y="1"/>
                    </a:cubicBezTo>
                    <a:cubicBezTo>
                      <a:pt x="0" y="2"/>
                      <a:pt x="12" y="12"/>
                      <a:pt x="27" y="23"/>
                    </a:cubicBezTo>
                    <a:cubicBezTo>
                      <a:pt x="42" y="33"/>
                      <a:pt x="55" y="41"/>
                      <a:pt x="56" y="40"/>
                    </a:cubicBezTo>
                    <a:cubicBezTo>
                      <a:pt x="56" y="40"/>
                      <a:pt x="56" y="40"/>
                      <a:pt x="56" y="39"/>
                    </a:cubicBezTo>
                    <a:cubicBezTo>
                      <a:pt x="54" y="37"/>
                      <a:pt x="44" y="28"/>
                      <a:pt x="30" y="18"/>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20" name="Freeform 16">
                <a:extLst>
                  <a:ext uri="{FF2B5EF4-FFF2-40B4-BE49-F238E27FC236}">
                    <a16:creationId xmlns:a16="http://schemas.microsoft.com/office/drawing/2014/main" id="{073FE1D6-6CC8-474A-A4C2-926B0CC3FF95}"/>
                  </a:ext>
                </a:extLst>
              </p:cNvPr>
              <p:cNvSpPr>
                <a:spLocks/>
              </p:cNvSpPr>
              <p:nvPr/>
            </p:nvSpPr>
            <p:spPr bwMode="auto">
              <a:xfrm>
                <a:off x="460375" y="2157412"/>
                <a:ext cx="222249" cy="161925"/>
              </a:xfrm>
              <a:custGeom>
                <a:avLst/>
                <a:gdLst>
                  <a:gd name="T0" fmla="*/ 30 w 56"/>
                  <a:gd name="T1" fmla="*/ 18 h 41"/>
                  <a:gd name="T2" fmla="*/ 1 w 56"/>
                  <a:gd name="T3" fmla="*/ 1 h 41"/>
                  <a:gd name="T4" fmla="*/ 27 w 56"/>
                  <a:gd name="T5" fmla="*/ 23 h 41"/>
                  <a:gd name="T6" fmla="*/ 56 w 56"/>
                  <a:gd name="T7" fmla="*/ 40 h 41"/>
                  <a:gd name="T8" fmla="*/ 56 w 56"/>
                  <a:gd name="T9" fmla="*/ 39 h 41"/>
                  <a:gd name="T10" fmla="*/ 30 w 56"/>
                  <a:gd name="T11" fmla="*/ 18 h 41"/>
                </a:gdLst>
                <a:ahLst/>
                <a:cxnLst>
                  <a:cxn ang="0">
                    <a:pos x="T0" y="T1"/>
                  </a:cxn>
                  <a:cxn ang="0">
                    <a:pos x="T2" y="T3"/>
                  </a:cxn>
                  <a:cxn ang="0">
                    <a:pos x="T4" y="T5"/>
                  </a:cxn>
                  <a:cxn ang="0">
                    <a:pos x="T6" y="T7"/>
                  </a:cxn>
                  <a:cxn ang="0">
                    <a:pos x="T8" y="T9"/>
                  </a:cxn>
                  <a:cxn ang="0">
                    <a:pos x="T10" y="T11"/>
                  </a:cxn>
                </a:cxnLst>
                <a:rect l="0" t="0" r="r" b="b"/>
                <a:pathLst>
                  <a:path w="56" h="41">
                    <a:moveTo>
                      <a:pt x="30" y="18"/>
                    </a:moveTo>
                    <a:cubicBezTo>
                      <a:pt x="15" y="7"/>
                      <a:pt x="2" y="0"/>
                      <a:pt x="1" y="1"/>
                    </a:cubicBezTo>
                    <a:cubicBezTo>
                      <a:pt x="0" y="2"/>
                      <a:pt x="12" y="12"/>
                      <a:pt x="27" y="23"/>
                    </a:cubicBezTo>
                    <a:cubicBezTo>
                      <a:pt x="42" y="33"/>
                      <a:pt x="55" y="41"/>
                      <a:pt x="56" y="40"/>
                    </a:cubicBezTo>
                    <a:cubicBezTo>
                      <a:pt x="56" y="40"/>
                      <a:pt x="56" y="40"/>
                      <a:pt x="56" y="39"/>
                    </a:cubicBezTo>
                    <a:cubicBezTo>
                      <a:pt x="54" y="37"/>
                      <a:pt x="44" y="28"/>
                      <a:pt x="30" y="18"/>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21" name="Oval 620">
                <a:extLst>
                  <a:ext uri="{FF2B5EF4-FFF2-40B4-BE49-F238E27FC236}">
                    <a16:creationId xmlns:a16="http://schemas.microsoft.com/office/drawing/2014/main" id="{C798FFE5-0CBF-46AA-BBC7-B4D763179D71}"/>
                  </a:ext>
                </a:extLst>
              </p:cNvPr>
              <p:cNvSpPr>
                <a:spLocks noChangeArrowheads="1"/>
              </p:cNvSpPr>
              <p:nvPr/>
            </p:nvSpPr>
            <p:spPr bwMode="auto">
              <a:xfrm>
                <a:off x="666750" y="2300287"/>
                <a:ext cx="23813" cy="23813"/>
              </a:xfrm>
              <a:prstGeom prst="ellipse">
                <a:avLst/>
              </a:pr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22" name="Oval 621">
                <a:extLst>
                  <a:ext uri="{FF2B5EF4-FFF2-40B4-BE49-F238E27FC236}">
                    <a16:creationId xmlns:a16="http://schemas.microsoft.com/office/drawing/2014/main" id="{94DB1D9A-F3A4-46DF-A49F-A83881E6B73B}"/>
                  </a:ext>
                </a:extLst>
              </p:cNvPr>
              <p:cNvSpPr>
                <a:spLocks noChangeArrowheads="1"/>
              </p:cNvSpPr>
              <p:nvPr/>
            </p:nvSpPr>
            <p:spPr bwMode="auto">
              <a:xfrm>
                <a:off x="666750" y="2300287"/>
                <a:ext cx="23813" cy="23813"/>
              </a:xfrm>
              <a:prstGeom prst="ellipse">
                <a:avLst/>
              </a:pr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23" name="Oval 622">
                <a:extLst>
                  <a:ext uri="{FF2B5EF4-FFF2-40B4-BE49-F238E27FC236}">
                    <a16:creationId xmlns:a16="http://schemas.microsoft.com/office/drawing/2014/main" id="{70F562E7-2365-4445-8A6E-AD5485C6877D}"/>
                  </a:ext>
                </a:extLst>
              </p:cNvPr>
              <p:cNvSpPr>
                <a:spLocks noChangeArrowheads="1"/>
              </p:cNvSpPr>
              <p:nvPr/>
            </p:nvSpPr>
            <p:spPr bwMode="auto">
              <a:xfrm>
                <a:off x="666750" y="2300287"/>
                <a:ext cx="23813" cy="23813"/>
              </a:xfrm>
              <a:prstGeom prst="ellipse">
                <a:avLst/>
              </a:pr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24" name="Oval 623">
                <a:extLst>
                  <a:ext uri="{FF2B5EF4-FFF2-40B4-BE49-F238E27FC236}">
                    <a16:creationId xmlns:a16="http://schemas.microsoft.com/office/drawing/2014/main" id="{8B5B033D-B2DE-46F4-9635-1FBF1370D6A5}"/>
                  </a:ext>
                </a:extLst>
              </p:cNvPr>
              <p:cNvSpPr>
                <a:spLocks noChangeArrowheads="1"/>
              </p:cNvSpPr>
              <p:nvPr/>
            </p:nvSpPr>
            <p:spPr bwMode="auto">
              <a:xfrm>
                <a:off x="666750" y="2300287"/>
                <a:ext cx="23813" cy="23813"/>
              </a:xfrm>
              <a:prstGeom prst="ellipse">
                <a:avLst/>
              </a:pr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25" name="Freeform 22">
                <a:extLst>
                  <a:ext uri="{FF2B5EF4-FFF2-40B4-BE49-F238E27FC236}">
                    <a16:creationId xmlns:a16="http://schemas.microsoft.com/office/drawing/2014/main" id="{18981567-C1A3-4695-AE64-0AF440DB39A6}"/>
                  </a:ext>
                </a:extLst>
              </p:cNvPr>
              <p:cNvSpPr>
                <a:spLocks/>
              </p:cNvSpPr>
              <p:nvPr/>
            </p:nvSpPr>
            <p:spPr bwMode="auto">
              <a:xfrm>
                <a:off x="1020762" y="2366963"/>
                <a:ext cx="34925" cy="608013"/>
              </a:xfrm>
              <a:custGeom>
                <a:avLst/>
                <a:gdLst>
                  <a:gd name="T0" fmla="*/ 5 w 9"/>
                  <a:gd name="T1" fmla="*/ 1 h 153"/>
                  <a:gd name="T2" fmla="*/ 2 w 9"/>
                  <a:gd name="T3" fmla="*/ 0 h 153"/>
                  <a:gd name="T4" fmla="*/ 0 w 9"/>
                  <a:gd name="T5" fmla="*/ 150 h 153"/>
                  <a:gd name="T6" fmla="*/ 9 w 9"/>
                  <a:gd name="T7" fmla="*/ 150 h 153"/>
                  <a:gd name="T8" fmla="*/ 7 w 9"/>
                  <a:gd name="T9" fmla="*/ 0 h 153"/>
                  <a:gd name="T10" fmla="*/ 5 w 9"/>
                  <a:gd name="T11" fmla="*/ 1 h 153"/>
                </a:gdLst>
                <a:ahLst/>
                <a:cxnLst>
                  <a:cxn ang="0">
                    <a:pos x="T0" y="T1"/>
                  </a:cxn>
                  <a:cxn ang="0">
                    <a:pos x="T2" y="T3"/>
                  </a:cxn>
                  <a:cxn ang="0">
                    <a:pos x="T4" y="T5"/>
                  </a:cxn>
                  <a:cxn ang="0">
                    <a:pos x="T6" y="T7"/>
                  </a:cxn>
                  <a:cxn ang="0">
                    <a:pos x="T8" y="T9"/>
                  </a:cxn>
                  <a:cxn ang="0">
                    <a:pos x="T10" y="T11"/>
                  </a:cxn>
                </a:cxnLst>
                <a:rect l="0" t="0" r="r" b="b"/>
                <a:pathLst>
                  <a:path w="9" h="153">
                    <a:moveTo>
                      <a:pt x="5" y="1"/>
                    </a:moveTo>
                    <a:cubicBezTo>
                      <a:pt x="4" y="1"/>
                      <a:pt x="3" y="1"/>
                      <a:pt x="2" y="0"/>
                    </a:cubicBezTo>
                    <a:cubicBezTo>
                      <a:pt x="2" y="0"/>
                      <a:pt x="0" y="147"/>
                      <a:pt x="0" y="150"/>
                    </a:cubicBezTo>
                    <a:cubicBezTo>
                      <a:pt x="0" y="153"/>
                      <a:pt x="9" y="151"/>
                      <a:pt x="9" y="150"/>
                    </a:cubicBezTo>
                    <a:cubicBezTo>
                      <a:pt x="9" y="148"/>
                      <a:pt x="7" y="0"/>
                      <a:pt x="7" y="0"/>
                    </a:cubicBezTo>
                    <a:cubicBezTo>
                      <a:pt x="7" y="1"/>
                      <a:pt x="6" y="1"/>
                      <a:pt x="5" y="1"/>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26" name="Freeform 23">
                <a:extLst>
                  <a:ext uri="{FF2B5EF4-FFF2-40B4-BE49-F238E27FC236}">
                    <a16:creationId xmlns:a16="http://schemas.microsoft.com/office/drawing/2014/main" id="{5D1802E0-D99C-477E-AAB7-E039F909B359}"/>
                  </a:ext>
                </a:extLst>
              </p:cNvPr>
              <p:cNvSpPr>
                <a:spLocks/>
              </p:cNvSpPr>
              <p:nvPr/>
            </p:nvSpPr>
            <p:spPr bwMode="auto">
              <a:xfrm>
                <a:off x="1020762" y="2366963"/>
                <a:ext cx="34925" cy="608013"/>
              </a:xfrm>
              <a:custGeom>
                <a:avLst/>
                <a:gdLst>
                  <a:gd name="T0" fmla="*/ 5 w 9"/>
                  <a:gd name="T1" fmla="*/ 1 h 153"/>
                  <a:gd name="T2" fmla="*/ 2 w 9"/>
                  <a:gd name="T3" fmla="*/ 0 h 153"/>
                  <a:gd name="T4" fmla="*/ 0 w 9"/>
                  <a:gd name="T5" fmla="*/ 150 h 153"/>
                  <a:gd name="T6" fmla="*/ 9 w 9"/>
                  <a:gd name="T7" fmla="*/ 150 h 153"/>
                  <a:gd name="T8" fmla="*/ 7 w 9"/>
                  <a:gd name="T9" fmla="*/ 0 h 153"/>
                  <a:gd name="T10" fmla="*/ 5 w 9"/>
                  <a:gd name="T11" fmla="*/ 1 h 153"/>
                </a:gdLst>
                <a:ahLst/>
                <a:cxnLst>
                  <a:cxn ang="0">
                    <a:pos x="T0" y="T1"/>
                  </a:cxn>
                  <a:cxn ang="0">
                    <a:pos x="T2" y="T3"/>
                  </a:cxn>
                  <a:cxn ang="0">
                    <a:pos x="T4" y="T5"/>
                  </a:cxn>
                  <a:cxn ang="0">
                    <a:pos x="T6" y="T7"/>
                  </a:cxn>
                  <a:cxn ang="0">
                    <a:pos x="T8" y="T9"/>
                  </a:cxn>
                  <a:cxn ang="0">
                    <a:pos x="T10" y="T11"/>
                  </a:cxn>
                </a:cxnLst>
                <a:rect l="0" t="0" r="r" b="b"/>
                <a:pathLst>
                  <a:path w="9" h="153">
                    <a:moveTo>
                      <a:pt x="5" y="1"/>
                    </a:moveTo>
                    <a:cubicBezTo>
                      <a:pt x="4" y="1"/>
                      <a:pt x="3" y="1"/>
                      <a:pt x="2" y="0"/>
                    </a:cubicBezTo>
                    <a:cubicBezTo>
                      <a:pt x="2" y="0"/>
                      <a:pt x="0" y="147"/>
                      <a:pt x="0" y="150"/>
                    </a:cubicBezTo>
                    <a:cubicBezTo>
                      <a:pt x="0" y="153"/>
                      <a:pt x="9" y="151"/>
                      <a:pt x="9" y="150"/>
                    </a:cubicBezTo>
                    <a:cubicBezTo>
                      <a:pt x="9" y="148"/>
                      <a:pt x="7" y="0"/>
                      <a:pt x="7" y="0"/>
                    </a:cubicBezTo>
                    <a:cubicBezTo>
                      <a:pt x="7" y="1"/>
                      <a:pt x="6" y="1"/>
                      <a:pt x="5" y="1"/>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27" name="Freeform 24">
                <a:extLst>
                  <a:ext uri="{FF2B5EF4-FFF2-40B4-BE49-F238E27FC236}">
                    <a16:creationId xmlns:a16="http://schemas.microsoft.com/office/drawing/2014/main" id="{7A3D7815-52BE-4AAE-9F88-9FFD6FA9A8D5}"/>
                  </a:ext>
                </a:extLst>
              </p:cNvPr>
              <p:cNvSpPr>
                <a:spLocks/>
              </p:cNvSpPr>
              <p:nvPr/>
            </p:nvSpPr>
            <p:spPr bwMode="auto">
              <a:xfrm>
                <a:off x="1020762" y="2366963"/>
                <a:ext cx="34925" cy="608013"/>
              </a:xfrm>
              <a:custGeom>
                <a:avLst/>
                <a:gdLst>
                  <a:gd name="T0" fmla="*/ 5 w 9"/>
                  <a:gd name="T1" fmla="*/ 1 h 153"/>
                  <a:gd name="T2" fmla="*/ 2 w 9"/>
                  <a:gd name="T3" fmla="*/ 0 h 153"/>
                  <a:gd name="T4" fmla="*/ 0 w 9"/>
                  <a:gd name="T5" fmla="*/ 150 h 153"/>
                  <a:gd name="T6" fmla="*/ 9 w 9"/>
                  <a:gd name="T7" fmla="*/ 150 h 153"/>
                  <a:gd name="T8" fmla="*/ 7 w 9"/>
                  <a:gd name="T9" fmla="*/ 0 h 153"/>
                  <a:gd name="T10" fmla="*/ 5 w 9"/>
                  <a:gd name="T11" fmla="*/ 1 h 153"/>
                </a:gdLst>
                <a:ahLst/>
                <a:cxnLst>
                  <a:cxn ang="0">
                    <a:pos x="T0" y="T1"/>
                  </a:cxn>
                  <a:cxn ang="0">
                    <a:pos x="T2" y="T3"/>
                  </a:cxn>
                  <a:cxn ang="0">
                    <a:pos x="T4" y="T5"/>
                  </a:cxn>
                  <a:cxn ang="0">
                    <a:pos x="T6" y="T7"/>
                  </a:cxn>
                  <a:cxn ang="0">
                    <a:pos x="T8" y="T9"/>
                  </a:cxn>
                  <a:cxn ang="0">
                    <a:pos x="T10" y="T11"/>
                  </a:cxn>
                </a:cxnLst>
                <a:rect l="0" t="0" r="r" b="b"/>
                <a:pathLst>
                  <a:path w="9" h="153">
                    <a:moveTo>
                      <a:pt x="5" y="1"/>
                    </a:moveTo>
                    <a:cubicBezTo>
                      <a:pt x="4" y="1"/>
                      <a:pt x="3" y="1"/>
                      <a:pt x="2" y="0"/>
                    </a:cubicBezTo>
                    <a:cubicBezTo>
                      <a:pt x="2" y="0"/>
                      <a:pt x="0" y="147"/>
                      <a:pt x="0" y="150"/>
                    </a:cubicBezTo>
                    <a:cubicBezTo>
                      <a:pt x="0" y="153"/>
                      <a:pt x="9" y="151"/>
                      <a:pt x="9" y="150"/>
                    </a:cubicBezTo>
                    <a:cubicBezTo>
                      <a:pt x="9" y="148"/>
                      <a:pt x="7" y="0"/>
                      <a:pt x="7" y="0"/>
                    </a:cubicBezTo>
                    <a:cubicBezTo>
                      <a:pt x="7" y="1"/>
                      <a:pt x="6" y="1"/>
                      <a:pt x="5" y="1"/>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28" name="Freeform 25">
                <a:extLst>
                  <a:ext uri="{FF2B5EF4-FFF2-40B4-BE49-F238E27FC236}">
                    <a16:creationId xmlns:a16="http://schemas.microsoft.com/office/drawing/2014/main" id="{90641385-0C3C-4467-A571-8F079EC01C50}"/>
                  </a:ext>
                </a:extLst>
              </p:cNvPr>
              <p:cNvSpPr>
                <a:spLocks/>
              </p:cNvSpPr>
              <p:nvPr/>
            </p:nvSpPr>
            <p:spPr bwMode="auto">
              <a:xfrm>
                <a:off x="1020762" y="2366963"/>
                <a:ext cx="34925" cy="608013"/>
              </a:xfrm>
              <a:custGeom>
                <a:avLst/>
                <a:gdLst>
                  <a:gd name="T0" fmla="*/ 5 w 9"/>
                  <a:gd name="T1" fmla="*/ 1 h 153"/>
                  <a:gd name="T2" fmla="*/ 2 w 9"/>
                  <a:gd name="T3" fmla="*/ 0 h 153"/>
                  <a:gd name="T4" fmla="*/ 0 w 9"/>
                  <a:gd name="T5" fmla="*/ 150 h 153"/>
                  <a:gd name="T6" fmla="*/ 9 w 9"/>
                  <a:gd name="T7" fmla="*/ 150 h 153"/>
                  <a:gd name="T8" fmla="*/ 7 w 9"/>
                  <a:gd name="T9" fmla="*/ 0 h 153"/>
                  <a:gd name="T10" fmla="*/ 5 w 9"/>
                  <a:gd name="T11" fmla="*/ 1 h 153"/>
                </a:gdLst>
                <a:ahLst/>
                <a:cxnLst>
                  <a:cxn ang="0">
                    <a:pos x="T0" y="T1"/>
                  </a:cxn>
                  <a:cxn ang="0">
                    <a:pos x="T2" y="T3"/>
                  </a:cxn>
                  <a:cxn ang="0">
                    <a:pos x="T4" y="T5"/>
                  </a:cxn>
                  <a:cxn ang="0">
                    <a:pos x="T6" y="T7"/>
                  </a:cxn>
                  <a:cxn ang="0">
                    <a:pos x="T8" y="T9"/>
                  </a:cxn>
                  <a:cxn ang="0">
                    <a:pos x="T10" y="T11"/>
                  </a:cxn>
                </a:cxnLst>
                <a:rect l="0" t="0" r="r" b="b"/>
                <a:pathLst>
                  <a:path w="9" h="153">
                    <a:moveTo>
                      <a:pt x="5" y="1"/>
                    </a:moveTo>
                    <a:cubicBezTo>
                      <a:pt x="4" y="1"/>
                      <a:pt x="3" y="1"/>
                      <a:pt x="2" y="0"/>
                    </a:cubicBezTo>
                    <a:cubicBezTo>
                      <a:pt x="2" y="0"/>
                      <a:pt x="0" y="147"/>
                      <a:pt x="0" y="150"/>
                    </a:cubicBezTo>
                    <a:cubicBezTo>
                      <a:pt x="0" y="153"/>
                      <a:pt x="9" y="151"/>
                      <a:pt x="9" y="150"/>
                    </a:cubicBezTo>
                    <a:cubicBezTo>
                      <a:pt x="9" y="148"/>
                      <a:pt x="7" y="0"/>
                      <a:pt x="7" y="0"/>
                    </a:cubicBezTo>
                    <a:cubicBezTo>
                      <a:pt x="7" y="1"/>
                      <a:pt x="6" y="1"/>
                      <a:pt x="5" y="1"/>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29" name="Freeform 27">
                <a:extLst>
                  <a:ext uri="{FF2B5EF4-FFF2-40B4-BE49-F238E27FC236}">
                    <a16:creationId xmlns:a16="http://schemas.microsoft.com/office/drawing/2014/main" id="{549B4187-F245-4658-8511-3E97D1AEA784}"/>
                  </a:ext>
                </a:extLst>
              </p:cNvPr>
              <p:cNvSpPr>
                <a:spLocks/>
              </p:cNvSpPr>
              <p:nvPr/>
            </p:nvSpPr>
            <p:spPr bwMode="auto">
              <a:xfrm>
                <a:off x="1036637" y="2359025"/>
                <a:ext cx="369887" cy="150813"/>
              </a:xfrm>
              <a:custGeom>
                <a:avLst/>
                <a:gdLst>
                  <a:gd name="T0" fmla="*/ 48 w 93"/>
                  <a:gd name="T1" fmla="*/ 15 h 38"/>
                  <a:gd name="T2" fmla="*/ 1 w 93"/>
                  <a:gd name="T3" fmla="*/ 2 h 38"/>
                  <a:gd name="T4" fmla="*/ 45 w 93"/>
                  <a:gd name="T5" fmla="*/ 23 h 38"/>
                  <a:gd name="T6" fmla="*/ 92 w 93"/>
                  <a:gd name="T7" fmla="*/ 36 h 38"/>
                  <a:gd name="T8" fmla="*/ 48 w 93"/>
                  <a:gd name="T9" fmla="*/ 15 h 38"/>
                </a:gdLst>
                <a:ahLst/>
                <a:cxnLst>
                  <a:cxn ang="0">
                    <a:pos x="T0" y="T1"/>
                  </a:cxn>
                  <a:cxn ang="0">
                    <a:pos x="T2" y="T3"/>
                  </a:cxn>
                  <a:cxn ang="0">
                    <a:pos x="T4" y="T5"/>
                  </a:cxn>
                  <a:cxn ang="0">
                    <a:pos x="T6" y="T7"/>
                  </a:cxn>
                  <a:cxn ang="0">
                    <a:pos x="T8" y="T9"/>
                  </a:cxn>
                </a:cxnLst>
                <a:rect l="0" t="0" r="r" b="b"/>
                <a:pathLst>
                  <a:path w="93" h="38">
                    <a:moveTo>
                      <a:pt x="48" y="15"/>
                    </a:moveTo>
                    <a:cubicBezTo>
                      <a:pt x="23" y="6"/>
                      <a:pt x="2" y="0"/>
                      <a:pt x="1" y="2"/>
                    </a:cubicBezTo>
                    <a:cubicBezTo>
                      <a:pt x="0" y="4"/>
                      <a:pt x="20" y="13"/>
                      <a:pt x="45" y="23"/>
                    </a:cubicBezTo>
                    <a:cubicBezTo>
                      <a:pt x="70" y="32"/>
                      <a:pt x="91" y="38"/>
                      <a:pt x="92" y="36"/>
                    </a:cubicBezTo>
                    <a:cubicBezTo>
                      <a:pt x="93" y="34"/>
                      <a:pt x="73" y="24"/>
                      <a:pt x="48" y="15"/>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30" name="Freeform 28">
                <a:extLst>
                  <a:ext uri="{FF2B5EF4-FFF2-40B4-BE49-F238E27FC236}">
                    <a16:creationId xmlns:a16="http://schemas.microsoft.com/office/drawing/2014/main" id="{951028A5-E11B-4561-B80F-35FE9E947975}"/>
                  </a:ext>
                </a:extLst>
              </p:cNvPr>
              <p:cNvSpPr>
                <a:spLocks/>
              </p:cNvSpPr>
              <p:nvPr/>
            </p:nvSpPr>
            <p:spPr bwMode="auto">
              <a:xfrm>
                <a:off x="1036637" y="2359025"/>
                <a:ext cx="369887" cy="150813"/>
              </a:xfrm>
              <a:custGeom>
                <a:avLst/>
                <a:gdLst>
                  <a:gd name="T0" fmla="*/ 48 w 93"/>
                  <a:gd name="T1" fmla="*/ 15 h 38"/>
                  <a:gd name="T2" fmla="*/ 1 w 93"/>
                  <a:gd name="T3" fmla="*/ 2 h 38"/>
                  <a:gd name="T4" fmla="*/ 45 w 93"/>
                  <a:gd name="T5" fmla="*/ 23 h 38"/>
                  <a:gd name="T6" fmla="*/ 92 w 93"/>
                  <a:gd name="T7" fmla="*/ 36 h 38"/>
                  <a:gd name="T8" fmla="*/ 48 w 93"/>
                  <a:gd name="T9" fmla="*/ 15 h 38"/>
                </a:gdLst>
                <a:ahLst/>
                <a:cxnLst>
                  <a:cxn ang="0">
                    <a:pos x="T0" y="T1"/>
                  </a:cxn>
                  <a:cxn ang="0">
                    <a:pos x="T2" y="T3"/>
                  </a:cxn>
                  <a:cxn ang="0">
                    <a:pos x="T4" y="T5"/>
                  </a:cxn>
                  <a:cxn ang="0">
                    <a:pos x="T6" y="T7"/>
                  </a:cxn>
                  <a:cxn ang="0">
                    <a:pos x="T8" y="T9"/>
                  </a:cxn>
                </a:cxnLst>
                <a:rect l="0" t="0" r="r" b="b"/>
                <a:pathLst>
                  <a:path w="93" h="38">
                    <a:moveTo>
                      <a:pt x="48" y="15"/>
                    </a:moveTo>
                    <a:cubicBezTo>
                      <a:pt x="23" y="6"/>
                      <a:pt x="2" y="0"/>
                      <a:pt x="1" y="2"/>
                    </a:cubicBezTo>
                    <a:cubicBezTo>
                      <a:pt x="0" y="4"/>
                      <a:pt x="20" y="13"/>
                      <a:pt x="45" y="23"/>
                    </a:cubicBezTo>
                    <a:cubicBezTo>
                      <a:pt x="70" y="32"/>
                      <a:pt x="91" y="38"/>
                      <a:pt x="92" y="36"/>
                    </a:cubicBezTo>
                    <a:cubicBezTo>
                      <a:pt x="93" y="34"/>
                      <a:pt x="73" y="24"/>
                      <a:pt x="48" y="15"/>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31" name="Freeform 29">
                <a:extLst>
                  <a:ext uri="{FF2B5EF4-FFF2-40B4-BE49-F238E27FC236}">
                    <a16:creationId xmlns:a16="http://schemas.microsoft.com/office/drawing/2014/main" id="{04BA9CD6-66ED-47B4-9C49-141BC713DD2C}"/>
                  </a:ext>
                </a:extLst>
              </p:cNvPr>
              <p:cNvSpPr>
                <a:spLocks/>
              </p:cNvSpPr>
              <p:nvPr/>
            </p:nvSpPr>
            <p:spPr bwMode="auto">
              <a:xfrm>
                <a:off x="968374" y="1982788"/>
                <a:ext cx="84138" cy="384175"/>
              </a:xfrm>
              <a:custGeom>
                <a:avLst/>
                <a:gdLst>
                  <a:gd name="T0" fmla="*/ 7 w 21"/>
                  <a:gd name="T1" fmla="*/ 50 h 97"/>
                  <a:gd name="T2" fmla="*/ 19 w 21"/>
                  <a:gd name="T3" fmla="*/ 97 h 97"/>
                  <a:gd name="T4" fmla="*/ 15 w 21"/>
                  <a:gd name="T5" fmla="*/ 48 h 97"/>
                  <a:gd name="T6" fmla="*/ 2 w 21"/>
                  <a:gd name="T7" fmla="*/ 1 h 97"/>
                  <a:gd name="T8" fmla="*/ 7 w 21"/>
                  <a:gd name="T9" fmla="*/ 50 h 97"/>
                </a:gdLst>
                <a:ahLst/>
                <a:cxnLst>
                  <a:cxn ang="0">
                    <a:pos x="T0" y="T1"/>
                  </a:cxn>
                  <a:cxn ang="0">
                    <a:pos x="T2" y="T3"/>
                  </a:cxn>
                  <a:cxn ang="0">
                    <a:pos x="T4" y="T5"/>
                  </a:cxn>
                  <a:cxn ang="0">
                    <a:pos x="T6" y="T7"/>
                  </a:cxn>
                  <a:cxn ang="0">
                    <a:pos x="T8" y="T9"/>
                  </a:cxn>
                </a:cxnLst>
                <a:rect l="0" t="0" r="r" b="b"/>
                <a:pathLst>
                  <a:path w="21" h="97">
                    <a:moveTo>
                      <a:pt x="7" y="50"/>
                    </a:moveTo>
                    <a:cubicBezTo>
                      <a:pt x="11" y="76"/>
                      <a:pt x="16" y="97"/>
                      <a:pt x="19" y="97"/>
                    </a:cubicBezTo>
                    <a:cubicBezTo>
                      <a:pt x="21" y="96"/>
                      <a:pt x="19" y="75"/>
                      <a:pt x="15" y="48"/>
                    </a:cubicBezTo>
                    <a:cubicBezTo>
                      <a:pt x="10" y="22"/>
                      <a:pt x="5" y="0"/>
                      <a:pt x="2" y="1"/>
                    </a:cubicBezTo>
                    <a:cubicBezTo>
                      <a:pt x="0" y="1"/>
                      <a:pt x="2" y="23"/>
                      <a:pt x="7" y="5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32" name="Freeform 30">
                <a:extLst>
                  <a:ext uri="{FF2B5EF4-FFF2-40B4-BE49-F238E27FC236}">
                    <a16:creationId xmlns:a16="http://schemas.microsoft.com/office/drawing/2014/main" id="{F1281B0D-39DF-42F4-9166-E31786908F32}"/>
                  </a:ext>
                </a:extLst>
              </p:cNvPr>
              <p:cNvSpPr>
                <a:spLocks/>
              </p:cNvSpPr>
              <p:nvPr/>
            </p:nvSpPr>
            <p:spPr bwMode="auto">
              <a:xfrm>
                <a:off x="968374" y="1982788"/>
                <a:ext cx="84138" cy="384175"/>
              </a:xfrm>
              <a:custGeom>
                <a:avLst/>
                <a:gdLst>
                  <a:gd name="T0" fmla="*/ 7 w 21"/>
                  <a:gd name="T1" fmla="*/ 50 h 97"/>
                  <a:gd name="T2" fmla="*/ 19 w 21"/>
                  <a:gd name="T3" fmla="*/ 97 h 97"/>
                  <a:gd name="T4" fmla="*/ 15 w 21"/>
                  <a:gd name="T5" fmla="*/ 48 h 97"/>
                  <a:gd name="T6" fmla="*/ 2 w 21"/>
                  <a:gd name="T7" fmla="*/ 1 h 97"/>
                  <a:gd name="T8" fmla="*/ 7 w 21"/>
                  <a:gd name="T9" fmla="*/ 50 h 97"/>
                </a:gdLst>
                <a:ahLst/>
                <a:cxnLst>
                  <a:cxn ang="0">
                    <a:pos x="T0" y="T1"/>
                  </a:cxn>
                  <a:cxn ang="0">
                    <a:pos x="T2" y="T3"/>
                  </a:cxn>
                  <a:cxn ang="0">
                    <a:pos x="T4" y="T5"/>
                  </a:cxn>
                  <a:cxn ang="0">
                    <a:pos x="T6" y="T7"/>
                  </a:cxn>
                  <a:cxn ang="0">
                    <a:pos x="T8" y="T9"/>
                  </a:cxn>
                </a:cxnLst>
                <a:rect l="0" t="0" r="r" b="b"/>
                <a:pathLst>
                  <a:path w="21" h="97">
                    <a:moveTo>
                      <a:pt x="7" y="50"/>
                    </a:moveTo>
                    <a:cubicBezTo>
                      <a:pt x="11" y="76"/>
                      <a:pt x="16" y="97"/>
                      <a:pt x="19" y="97"/>
                    </a:cubicBezTo>
                    <a:cubicBezTo>
                      <a:pt x="21" y="96"/>
                      <a:pt x="19" y="75"/>
                      <a:pt x="15" y="48"/>
                    </a:cubicBezTo>
                    <a:cubicBezTo>
                      <a:pt x="10" y="22"/>
                      <a:pt x="5" y="0"/>
                      <a:pt x="2" y="1"/>
                    </a:cubicBezTo>
                    <a:cubicBezTo>
                      <a:pt x="0" y="1"/>
                      <a:pt x="2" y="23"/>
                      <a:pt x="7" y="5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33" name="Freeform 31">
                <a:extLst>
                  <a:ext uri="{FF2B5EF4-FFF2-40B4-BE49-F238E27FC236}">
                    <a16:creationId xmlns:a16="http://schemas.microsoft.com/office/drawing/2014/main" id="{EAB9C680-3F15-4CF3-98AF-5C89F7EA2EA0}"/>
                  </a:ext>
                </a:extLst>
              </p:cNvPr>
              <p:cNvSpPr>
                <a:spLocks/>
              </p:cNvSpPr>
              <p:nvPr/>
            </p:nvSpPr>
            <p:spPr bwMode="auto">
              <a:xfrm>
                <a:off x="742950" y="2359025"/>
                <a:ext cx="304800" cy="254000"/>
              </a:xfrm>
              <a:custGeom>
                <a:avLst/>
                <a:gdLst>
                  <a:gd name="T0" fmla="*/ 36 w 77"/>
                  <a:gd name="T1" fmla="*/ 28 h 64"/>
                  <a:gd name="T2" fmla="*/ 1 w 77"/>
                  <a:gd name="T3" fmla="*/ 63 h 64"/>
                  <a:gd name="T4" fmla="*/ 41 w 77"/>
                  <a:gd name="T5" fmla="*/ 35 h 64"/>
                  <a:gd name="T6" fmla="*/ 76 w 77"/>
                  <a:gd name="T7" fmla="*/ 1 h 64"/>
                  <a:gd name="T8" fmla="*/ 75 w 77"/>
                  <a:gd name="T9" fmla="*/ 0 h 64"/>
                  <a:gd name="T10" fmla="*/ 36 w 77"/>
                  <a:gd name="T11" fmla="*/ 28 h 64"/>
                </a:gdLst>
                <a:ahLst/>
                <a:cxnLst>
                  <a:cxn ang="0">
                    <a:pos x="T0" y="T1"/>
                  </a:cxn>
                  <a:cxn ang="0">
                    <a:pos x="T2" y="T3"/>
                  </a:cxn>
                  <a:cxn ang="0">
                    <a:pos x="T4" y="T5"/>
                  </a:cxn>
                  <a:cxn ang="0">
                    <a:pos x="T6" y="T7"/>
                  </a:cxn>
                  <a:cxn ang="0">
                    <a:pos x="T8" y="T9"/>
                  </a:cxn>
                  <a:cxn ang="0">
                    <a:pos x="T10" y="T11"/>
                  </a:cxn>
                </a:cxnLst>
                <a:rect l="0" t="0" r="r" b="b"/>
                <a:pathLst>
                  <a:path w="77" h="64">
                    <a:moveTo>
                      <a:pt x="36" y="28"/>
                    </a:moveTo>
                    <a:cubicBezTo>
                      <a:pt x="15" y="46"/>
                      <a:pt x="0" y="61"/>
                      <a:pt x="1" y="63"/>
                    </a:cubicBezTo>
                    <a:cubicBezTo>
                      <a:pt x="2" y="64"/>
                      <a:pt x="20" y="52"/>
                      <a:pt x="41" y="35"/>
                    </a:cubicBezTo>
                    <a:cubicBezTo>
                      <a:pt x="62" y="18"/>
                      <a:pt x="77" y="2"/>
                      <a:pt x="76" y="1"/>
                    </a:cubicBezTo>
                    <a:cubicBezTo>
                      <a:pt x="76" y="0"/>
                      <a:pt x="76" y="0"/>
                      <a:pt x="75" y="0"/>
                    </a:cubicBezTo>
                    <a:cubicBezTo>
                      <a:pt x="71" y="1"/>
                      <a:pt x="55" y="13"/>
                      <a:pt x="36" y="28"/>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34" name="Freeform 32">
                <a:extLst>
                  <a:ext uri="{FF2B5EF4-FFF2-40B4-BE49-F238E27FC236}">
                    <a16:creationId xmlns:a16="http://schemas.microsoft.com/office/drawing/2014/main" id="{DC8DB5F1-C08B-4BC5-BDB6-A7C52BA5F632}"/>
                  </a:ext>
                </a:extLst>
              </p:cNvPr>
              <p:cNvSpPr>
                <a:spLocks/>
              </p:cNvSpPr>
              <p:nvPr/>
            </p:nvSpPr>
            <p:spPr bwMode="auto">
              <a:xfrm>
                <a:off x="742950" y="2359025"/>
                <a:ext cx="304800" cy="254000"/>
              </a:xfrm>
              <a:custGeom>
                <a:avLst/>
                <a:gdLst>
                  <a:gd name="T0" fmla="*/ 36 w 77"/>
                  <a:gd name="T1" fmla="*/ 28 h 64"/>
                  <a:gd name="T2" fmla="*/ 1 w 77"/>
                  <a:gd name="T3" fmla="*/ 63 h 64"/>
                  <a:gd name="T4" fmla="*/ 41 w 77"/>
                  <a:gd name="T5" fmla="*/ 35 h 64"/>
                  <a:gd name="T6" fmla="*/ 76 w 77"/>
                  <a:gd name="T7" fmla="*/ 1 h 64"/>
                  <a:gd name="T8" fmla="*/ 75 w 77"/>
                  <a:gd name="T9" fmla="*/ 0 h 64"/>
                  <a:gd name="T10" fmla="*/ 36 w 77"/>
                  <a:gd name="T11" fmla="*/ 28 h 64"/>
                </a:gdLst>
                <a:ahLst/>
                <a:cxnLst>
                  <a:cxn ang="0">
                    <a:pos x="T0" y="T1"/>
                  </a:cxn>
                  <a:cxn ang="0">
                    <a:pos x="T2" y="T3"/>
                  </a:cxn>
                  <a:cxn ang="0">
                    <a:pos x="T4" y="T5"/>
                  </a:cxn>
                  <a:cxn ang="0">
                    <a:pos x="T6" y="T7"/>
                  </a:cxn>
                  <a:cxn ang="0">
                    <a:pos x="T8" y="T9"/>
                  </a:cxn>
                  <a:cxn ang="0">
                    <a:pos x="T10" y="T11"/>
                  </a:cxn>
                </a:cxnLst>
                <a:rect l="0" t="0" r="r" b="b"/>
                <a:pathLst>
                  <a:path w="77" h="64">
                    <a:moveTo>
                      <a:pt x="36" y="28"/>
                    </a:moveTo>
                    <a:cubicBezTo>
                      <a:pt x="15" y="46"/>
                      <a:pt x="0" y="61"/>
                      <a:pt x="1" y="63"/>
                    </a:cubicBezTo>
                    <a:cubicBezTo>
                      <a:pt x="2" y="64"/>
                      <a:pt x="20" y="52"/>
                      <a:pt x="41" y="35"/>
                    </a:cubicBezTo>
                    <a:cubicBezTo>
                      <a:pt x="62" y="18"/>
                      <a:pt x="77" y="2"/>
                      <a:pt x="76" y="1"/>
                    </a:cubicBezTo>
                    <a:cubicBezTo>
                      <a:pt x="76" y="0"/>
                      <a:pt x="76" y="0"/>
                      <a:pt x="75" y="0"/>
                    </a:cubicBezTo>
                    <a:cubicBezTo>
                      <a:pt x="71" y="1"/>
                      <a:pt x="55" y="13"/>
                      <a:pt x="36" y="28"/>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35" name="Freeform 33">
                <a:extLst>
                  <a:ext uri="{FF2B5EF4-FFF2-40B4-BE49-F238E27FC236}">
                    <a16:creationId xmlns:a16="http://schemas.microsoft.com/office/drawing/2014/main" id="{7906BC89-15FE-426D-8686-7C6EC0FF8CE6}"/>
                  </a:ext>
                </a:extLst>
              </p:cNvPr>
              <p:cNvSpPr>
                <a:spLocks/>
              </p:cNvSpPr>
              <p:nvPr/>
            </p:nvSpPr>
            <p:spPr bwMode="auto">
              <a:xfrm>
                <a:off x="1000124" y="263366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36" name="Freeform 34">
                <a:extLst>
                  <a:ext uri="{FF2B5EF4-FFF2-40B4-BE49-F238E27FC236}">
                    <a16:creationId xmlns:a16="http://schemas.microsoft.com/office/drawing/2014/main" id="{9C69E5B1-9BCD-4C40-B057-99D0FE7CA844}"/>
                  </a:ext>
                </a:extLst>
              </p:cNvPr>
              <p:cNvSpPr>
                <a:spLocks/>
              </p:cNvSpPr>
              <p:nvPr/>
            </p:nvSpPr>
            <p:spPr bwMode="auto">
              <a:xfrm>
                <a:off x="1000124" y="263366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37" name="Freeform 35">
                <a:extLst>
                  <a:ext uri="{FF2B5EF4-FFF2-40B4-BE49-F238E27FC236}">
                    <a16:creationId xmlns:a16="http://schemas.microsoft.com/office/drawing/2014/main" id="{0CB5479F-D9FD-40B3-A3D2-11DE74F6581C}"/>
                  </a:ext>
                </a:extLst>
              </p:cNvPr>
              <p:cNvSpPr>
                <a:spLocks/>
              </p:cNvSpPr>
              <p:nvPr/>
            </p:nvSpPr>
            <p:spPr bwMode="auto">
              <a:xfrm>
                <a:off x="1000124" y="263366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38" name="Freeform 36">
                <a:extLst>
                  <a:ext uri="{FF2B5EF4-FFF2-40B4-BE49-F238E27FC236}">
                    <a16:creationId xmlns:a16="http://schemas.microsoft.com/office/drawing/2014/main" id="{3BA31EA4-122B-49DB-B5BE-1DAB08850913}"/>
                  </a:ext>
                </a:extLst>
              </p:cNvPr>
              <p:cNvSpPr>
                <a:spLocks/>
              </p:cNvSpPr>
              <p:nvPr/>
            </p:nvSpPr>
            <p:spPr bwMode="auto">
              <a:xfrm>
                <a:off x="1000124" y="263366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39" name="Rectangle 638">
                <a:extLst>
                  <a:ext uri="{FF2B5EF4-FFF2-40B4-BE49-F238E27FC236}">
                    <a16:creationId xmlns:a16="http://schemas.microsoft.com/office/drawing/2014/main" id="{5371C17E-F3AF-40A9-82DF-C1AAD1BE5858}"/>
                  </a:ext>
                </a:extLst>
              </p:cNvPr>
              <p:cNvSpPr>
                <a:spLocks noChangeArrowheads="1"/>
              </p:cNvSpPr>
              <p:nvPr/>
            </p:nvSpPr>
            <p:spPr bwMode="auto">
              <a:xfrm>
                <a:off x="996949" y="2633662"/>
                <a:ext cx="3175" cy="1588"/>
              </a:xfrm>
              <a:prstGeom prst="rect">
                <a:avLst/>
              </a:pr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40" name="Freeform 38">
                <a:extLst>
                  <a:ext uri="{FF2B5EF4-FFF2-40B4-BE49-F238E27FC236}">
                    <a16:creationId xmlns:a16="http://schemas.microsoft.com/office/drawing/2014/main" id="{612D7804-A6CF-403A-B39A-8AFF678306CC}"/>
                  </a:ext>
                </a:extLst>
              </p:cNvPr>
              <p:cNvSpPr>
                <a:spLocks/>
              </p:cNvSpPr>
              <p:nvPr/>
            </p:nvSpPr>
            <p:spPr bwMode="auto">
              <a:xfrm>
                <a:off x="1015999" y="2343150"/>
                <a:ext cx="44450" cy="39688"/>
              </a:xfrm>
              <a:custGeom>
                <a:avLst/>
                <a:gdLst>
                  <a:gd name="T0" fmla="*/ 4 w 11"/>
                  <a:gd name="T1" fmla="*/ 9 h 10"/>
                  <a:gd name="T2" fmla="*/ 10 w 11"/>
                  <a:gd name="T3" fmla="*/ 6 h 10"/>
                  <a:gd name="T4" fmla="*/ 7 w 11"/>
                  <a:gd name="T5" fmla="*/ 0 h 10"/>
                  <a:gd name="T6" fmla="*/ 1 w 11"/>
                  <a:gd name="T7" fmla="*/ 4 h 10"/>
                  <a:gd name="T8" fmla="*/ 4 w 11"/>
                  <a:gd name="T9" fmla="*/ 9 h 10"/>
                </a:gdLst>
                <a:ahLst/>
                <a:cxnLst>
                  <a:cxn ang="0">
                    <a:pos x="T0" y="T1"/>
                  </a:cxn>
                  <a:cxn ang="0">
                    <a:pos x="T2" y="T3"/>
                  </a:cxn>
                  <a:cxn ang="0">
                    <a:pos x="T4" y="T5"/>
                  </a:cxn>
                  <a:cxn ang="0">
                    <a:pos x="T6" y="T7"/>
                  </a:cxn>
                  <a:cxn ang="0">
                    <a:pos x="T8" y="T9"/>
                  </a:cxn>
                </a:cxnLst>
                <a:rect l="0" t="0" r="r" b="b"/>
                <a:pathLst>
                  <a:path w="11" h="10">
                    <a:moveTo>
                      <a:pt x="4" y="9"/>
                    </a:moveTo>
                    <a:cubicBezTo>
                      <a:pt x="7" y="10"/>
                      <a:pt x="9" y="9"/>
                      <a:pt x="10" y="6"/>
                    </a:cubicBezTo>
                    <a:cubicBezTo>
                      <a:pt x="11" y="4"/>
                      <a:pt x="9" y="1"/>
                      <a:pt x="7" y="0"/>
                    </a:cubicBezTo>
                    <a:cubicBezTo>
                      <a:pt x="4" y="0"/>
                      <a:pt x="2" y="1"/>
                      <a:pt x="1" y="4"/>
                    </a:cubicBezTo>
                    <a:cubicBezTo>
                      <a:pt x="0" y="6"/>
                      <a:pt x="2" y="9"/>
                      <a:pt x="4" y="9"/>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41" name="Freeform 39">
                <a:extLst>
                  <a:ext uri="{FF2B5EF4-FFF2-40B4-BE49-F238E27FC236}">
                    <a16:creationId xmlns:a16="http://schemas.microsoft.com/office/drawing/2014/main" id="{9B4B3EC7-CC2F-4B0C-B5FB-3DDBB23F684A}"/>
                  </a:ext>
                </a:extLst>
              </p:cNvPr>
              <p:cNvSpPr>
                <a:spLocks/>
              </p:cNvSpPr>
              <p:nvPr/>
            </p:nvSpPr>
            <p:spPr bwMode="auto">
              <a:xfrm>
                <a:off x="1015999" y="2343150"/>
                <a:ext cx="44450" cy="39688"/>
              </a:xfrm>
              <a:custGeom>
                <a:avLst/>
                <a:gdLst>
                  <a:gd name="T0" fmla="*/ 4 w 11"/>
                  <a:gd name="T1" fmla="*/ 9 h 10"/>
                  <a:gd name="T2" fmla="*/ 10 w 11"/>
                  <a:gd name="T3" fmla="*/ 6 h 10"/>
                  <a:gd name="T4" fmla="*/ 7 w 11"/>
                  <a:gd name="T5" fmla="*/ 0 h 10"/>
                  <a:gd name="T6" fmla="*/ 1 w 11"/>
                  <a:gd name="T7" fmla="*/ 4 h 10"/>
                  <a:gd name="T8" fmla="*/ 4 w 11"/>
                  <a:gd name="T9" fmla="*/ 9 h 10"/>
                </a:gdLst>
                <a:ahLst/>
                <a:cxnLst>
                  <a:cxn ang="0">
                    <a:pos x="T0" y="T1"/>
                  </a:cxn>
                  <a:cxn ang="0">
                    <a:pos x="T2" y="T3"/>
                  </a:cxn>
                  <a:cxn ang="0">
                    <a:pos x="T4" y="T5"/>
                  </a:cxn>
                  <a:cxn ang="0">
                    <a:pos x="T6" y="T7"/>
                  </a:cxn>
                  <a:cxn ang="0">
                    <a:pos x="T8" y="T9"/>
                  </a:cxn>
                </a:cxnLst>
                <a:rect l="0" t="0" r="r" b="b"/>
                <a:pathLst>
                  <a:path w="11" h="10">
                    <a:moveTo>
                      <a:pt x="4" y="9"/>
                    </a:moveTo>
                    <a:cubicBezTo>
                      <a:pt x="7" y="10"/>
                      <a:pt x="9" y="9"/>
                      <a:pt x="10" y="6"/>
                    </a:cubicBezTo>
                    <a:cubicBezTo>
                      <a:pt x="11" y="4"/>
                      <a:pt x="9" y="1"/>
                      <a:pt x="7" y="0"/>
                    </a:cubicBezTo>
                    <a:cubicBezTo>
                      <a:pt x="4" y="0"/>
                      <a:pt x="2" y="1"/>
                      <a:pt x="1" y="4"/>
                    </a:cubicBezTo>
                    <a:cubicBezTo>
                      <a:pt x="0" y="6"/>
                      <a:pt x="2" y="9"/>
                      <a:pt x="4" y="9"/>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42" name="Freeform 40">
                <a:extLst>
                  <a:ext uri="{FF2B5EF4-FFF2-40B4-BE49-F238E27FC236}">
                    <a16:creationId xmlns:a16="http://schemas.microsoft.com/office/drawing/2014/main" id="{11D8515B-B212-4BE4-A207-E0165F1C69EA}"/>
                  </a:ext>
                </a:extLst>
              </p:cNvPr>
              <p:cNvSpPr>
                <a:spLocks/>
              </p:cNvSpPr>
              <p:nvPr/>
            </p:nvSpPr>
            <p:spPr bwMode="auto">
              <a:xfrm>
                <a:off x="1015999" y="2343150"/>
                <a:ext cx="44450" cy="39688"/>
              </a:xfrm>
              <a:custGeom>
                <a:avLst/>
                <a:gdLst>
                  <a:gd name="T0" fmla="*/ 4 w 11"/>
                  <a:gd name="T1" fmla="*/ 9 h 10"/>
                  <a:gd name="T2" fmla="*/ 10 w 11"/>
                  <a:gd name="T3" fmla="*/ 6 h 10"/>
                  <a:gd name="T4" fmla="*/ 7 w 11"/>
                  <a:gd name="T5" fmla="*/ 0 h 10"/>
                  <a:gd name="T6" fmla="*/ 1 w 11"/>
                  <a:gd name="T7" fmla="*/ 4 h 10"/>
                  <a:gd name="T8" fmla="*/ 4 w 11"/>
                  <a:gd name="T9" fmla="*/ 9 h 10"/>
                </a:gdLst>
                <a:ahLst/>
                <a:cxnLst>
                  <a:cxn ang="0">
                    <a:pos x="T0" y="T1"/>
                  </a:cxn>
                  <a:cxn ang="0">
                    <a:pos x="T2" y="T3"/>
                  </a:cxn>
                  <a:cxn ang="0">
                    <a:pos x="T4" y="T5"/>
                  </a:cxn>
                  <a:cxn ang="0">
                    <a:pos x="T6" y="T7"/>
                  </a:cxn>
                  <a:cxn ang="0">
                    <a:pos x="T8" y="T9"/>
                  </a:cxn>
                </a:cxnLst>
                <a:rect l="0" t="0" r="r" b="b"/>
                <a:pathLst>
                  <a:path w="11" h="10">
                    <a:moveTo>
                      <a:pt x="4" y="9"/>
                    </a:moveTo>
                    <a:cubicBezTo>
                      <a:pt x="7" y="10"/>
                      <a:pt x="9" y="9"/>
                      <a:pt x="10" y="6"/>
                    </a:cubicBezTo>
                    <a:cubicBezTo>
                      <a:pt x="11" y="4"/>
                      <a:pt x="9" y="1"/>
                      <a:pt x="7" y="0"/>
                    </a:cubicBezTo>
                    <a:cubicBezTo>
                      <a:pt x="4" y="0"/>
                      <a:pt x="2" y="1"/>
                      <a:pt x="1" y="4"/>
                    </a:cubicBezTo>
                    <a:cubicBezTo>
                      <a:pt x="0" y="6"/>
                      <a:pt x="2" y="9"/>
                      <a:pt x="4" y="9"/>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43" name="Freeform 41">
                <a:extLst>
                  <a:ext uri="{FF2B5EF4-FFF2-40B4-BE49-F238E27FC236}">
                    <a16:creationId xmlns:a16="http://schemas.microsoft.com/office/drawing/2014/main" id="{91D3C8C5-0B9B-46F9-BCDD-3B230917F0C6}"/>
                  </a:ext>
                </a:extLst>
              </p:cNvPr>
              <p:cNvSpPr>
                <a:spLocks/>
              </p:cNvSpPr>
              <p:nvPr/>
            </p:nvSpPr>
            <p:spPr bwMode="auto">
              <a:xfrm>
                <a:off x="1015999" y="2343150"/>
                <a:ext cx="44450" cy="39688"/>
              </a:xfrm>
              <a:custGeom>
                <a:avLst/>
                <a:gdLst>
                  <a:gd name="T0" fmla="*/ 4 w 11"/>
                  <a:gd name="T1" fmla="*/ 9 h 10"/>
                  <a:gd name="T2" fmla="*/ 10 w 11"/>
                  <a:gd name="T3" fmla="*/ 6 h 10"/>
                  <a:gd name="T4" fmla="*/ 7 w 11"/>
                  <a:gd name="T5" fmla="*/ 0 h 10"/>
                  <a:gd name="T6" fmla="*/ 1 w 11"/>
                  <a:gd name="T7" fmla="*/ 4 h 10"/>
                  <a:gd name="T8" fmla="*/ 4 w 11"/>
                  <a:gd name="T9" fmla="*/ 9 h 10"/>
                </a:gdLst>
                <a:ahLst/>
                <a:cxnLst>
                  <a:cxn ang="0">
                    <a:pos x="T0" y="T1"/>
                  </a:cxn>
                  <a:cxn ang="0">
                    <a:pos x="T2" y="T3"/>
                  </a:cxn>
                  <a:cxn ang="0">
                    <a:pos x="T4" y="T5"/>
                  </a:cxn>
                  <a:cxn ang="0">
                    <a:pos x="T6" y="T7"/>
                  </a:cxn>
                  <a:cxn ang="0">
                    <a:pos x="T8" y="T9"/>
                  </a:cxn>
                </a:cxnLst>
                <a:rect l="0" t="0" r="r" b="b"/>
                <a:pathLst>
                  <a:path w="11" h="10">
                    <a:moveTo>
                      <a:pt x="4" y="9"/>
                    </a:moveTo>
                    <a:cubicBezTo>
                      <a:pt x="7" y="10"/>
                      <a:pt x="9" y="9"/>
                      <a:pt x="10" y="6"/>
                    </a:cubicBezTo>
                    <a:cubicBezTo>
                      <a:pt x="11" y="4"/>
                      <a:pt x="9" y="1"/>
                      <a:pt x="7" y="0"/>
                    </a:cubicBezTo>
                    <a:cubicBezTo>
                      <a:pt x="4" y="0"/>
                      <a:pt x="2" y="1"/>
                      <a:pt x="1" y="4"/>
                    </a:cubicBezTo>
                    <a:cubicBezTo>
                      <a:pt x="0" y="6"/>
                      <a:pt x="2" y="9"/>
                      <a:pt x="4" y="9"/>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44" name="Freeform 43">
                <a:extLst>
                  <a:ext uri="{FF2B5EF4-FFF2-40B4-BE49-F238E27FC236}">
                    <a16:creationId xmlns:a16="http://schemas.microsoft.com/office/drawing/2014/main" id="{405882BF-4234-4386-9DE8-2CDC71648256}"/>
                  </a:ext>
                </a:extLst>
              </p:cNvPr>
              <p:cNvSpPr>
                <a:spLocks/>
              </p:cNvSpPr>
              <p:nvPr/>
            </p:nvSpPr>
            <p:spPr bwMode="auto">
              <a:xfrm>
                <a:off x="1504948" y="2339975"/>
                <a:ext cx="55563" cy="987425"/>
              </a:xfrm>
              <a:custGeom>
                <a:avLst/>
                <a:gdLst>
                  <a:gd name="T0" fmla="*/ 7 w 14"/>
                  <a:gd name="T1" fmla="*/ 2 h 249"/>
                  <a:gd name="T2" fmla="*/ 3 w 14"/>
                  <a:gd name="T3" fmla="*/ 0 h 249"/>
                  <a:gd name="T4" fmla="*/ 0 w 14"/>
                  <a:gd name="T5" fmla="*/ 244 h 249"/>
                  <a:gd name="T6" fmla="*/ 14 w 14"/>
                  <a:gd name="T7" fmla="*/ 244 h 249"/>
                  <a:gd name="T8" fmla="*/ 11 w 14"/>
                  <a:gd name="T9" fmla="*/ 0 h 249"/>
                  <a:gd name="T10" fmla="*/ 7 w 14"/>
                  <a:gd name="T11" fmla="*/ 2 h 249"/>
                </a:gdLst>
                <a:ahLst/>
                <a:cxnLst>
                  <a:cxn ang="0">
                    <a:pos x="T0" y="T1"/>
                  </a:cxn>
                  <a:cxn ang="0">
                    <a:pos x="T2" y="T3"/>
                  </a:cxn>
                  <a:cxn ang="0">
                    <a:pos x="T4" y="T5"/>
                  </a:cxn>
                  <a:cxn ang="0">
                    <a:pos x="T6" y="T7"/>
                  </a:cxn>
                  <a:cxn ang="0">
                    <a:pos x="T8" y="T9"/>
                  </a:cxn>
                  <a:cxn ang="0">
                    <a:pos x="T10" y="T11"/>
                  </a:cxn>
                </a:cxnLst>
                <a:rect l="0" t="0" r="r" b="b"/>
                <a:pathLst>
                  <a:path w="14" h="249">
                    <a:moveTo>
                      <a:pt x="7" y="2"/>
                    </a:moveTo>
                    <a:cubicBezTo>
                      <a:pt x="5" y="2"/>
                      <a:pt x="4" y="1"/>
                      <a:pt x="3" y="0"/>
                    </a:cubicBezTo>
                    <a:cubicBezTo>
                      <a:pt x="3" y="0"/>
                      <a:pt x="0" y="239"/>
                      <a:pt x="0" y="244"/>
                    </a:cubicBezTo>
                    <a:cubicBezTo>
                      <a:pt x="0" y="249"/>
                      <a:pt x="14" y="247"/>
                      <a:pt x="14" y="244"/>
                    </a:cubicBezTo>
                    <a:cubicBezTo>
                      <a:pt x="14" y="241"/>
                      <a:pt x="11" y="0"/>
                      <a:pt x="11" y="0"/>
                    </a:cubicBezTo>
                    <a:cubicBezTo>
                      <a:pt x="10" y="1"/>
                      <a:pt x="9" y="2"/>
                      <a:pt x="7" y="2"/>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45" name="Freeform 44">
                <a:extLst>
                  <a:ext uri="{FF2B5EF4-FFF2-40B4-BE49-F238E27FC236}">
                    <a16:creationId xmlns:a16="http://schemas.microsoft.com/office/drawing/2014/main" id="{AE2FA927-87A9-4872-B213-9D192E29B246}"/>
                  </a:ext>
                </a:extLst>
              </p:cNvPr>
              <p:cNvSpPr>
                <a:spLocks/>
              </p:cNvSpPr>
              <p:nvPr/>
            </p:nvSpPr>
            <p:spPr bwMode="auto">
              <a:xfrm>
                <a:off x="1504948" y="2339975"/>
                <a:ext cx="55563" cy="987425"/>
              </a:xfrm>
              <a:custGeom>
                <a:avLst/>
                <a:gdLst>
                  <a:gd name="T0" fmla="*/ 7 w 14"/>
                  <a:gd name="T1" fmla="*/ 2 h 249"/>
                  <a:gd name="T2" fmla="*/ 3 w 14"/>
                  <a:gd name="T3" fmla="*/ 0 h 249"/>
                  <a:gd name="T4" fmla="*/ 0 w 14"/>
                  <a:gd name="T5" fmla="*/ 244 h 249"/>
                  <a:gd name="T6" fmla="*/ 14 w 14"/>
                  <a:gd name="T7" fmla="*/ 244 h 249"/>
                  <a:gd name="T8" fmla="*/ 11 w 14"/>
                  <a:gd name="T9" fmla="*/ 0 h 249"/>
                  <a:gd name="T10" fmla="*/ 7 w 14"/>
                  <a:gd name="T11" fmla="*/ 2 h 249"/>
                </a:gdLst>
                <a:ahLst/>
                <a:cxnLst>
                  <a:cxn ang="0">
                    <a:pos x="T0" y="T1"/>
                  </a:cxn>
                  <a:cxn ang="0">
                    <a:pos x="T2" y="T3"/>
                  </a:cxn>
                  <a:cxn ang="0">
                    <a:pos x="T4" y="T5"/>
                  </a:cxn>
                  <a:cxn ang="0">
                    <a:pos x="T6" y="T7"/>
                  </a:cxn>
                  <a:cxn ang="0">
                    <a:pos x="T8" y="T9"/>
                  </a:cxn>
                  <a:cxn ang="0">
                    <a:pos x="T10" y="T11"/>
                  </a:cxn>
                </a:cxnLst>
                <a:rect l="0" t="0" r="r" b="b"/>
                <a:pathLst>
                  <a:path w="14" h="249">
                    <a:moveTo>
                      <a:pt x="7" y="2"/>
                    </a:moveTo>
                    <a:cubicBezTo>
                      <a:pt x="5" y="2"/>
                      <a:pt x="4" y="1"/>
                      <a:pt x="3" y="0"/>
                    </a:cubicBezTo>
                    <a:cubicBezTo>
                      <a:pt x="3" y="0"/>
                      <a:pt x="0" y="239"/>
                      <a:pt x="0" y="244"/>
                    </a:cubicBezTo>
                    <a:cubicBezTo>
                      <a:pt x="0" y="249"/>
                      <a:pt x="14" y="247"/>
                      <a:pt x="14" y="244"/>
                    </a:cubicBezTo>
                    <a:cubicBezTo>
                      <a:pt x="14" y="241"/>
                      <a:pt x="11" y="0"/>
                      <a:pt x="11" y="0"/>
                    </a:cubicBezTo>
                    <a:cubicBezTo>
                      <a:pt x="10" y="1"/>
                      <a:pt x="9" y="2"/>
                      <a:pt x="7" y="2"/>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46" name="Freeform 45">
                <a:extLst>
                  <a:ext uri="{FF2B5EF4-FFF2-40B4-BE49-F238E27FC236}">
                    <a16:creationId xmlns:a16="http://schemas.microsoft.com/office/drawing/2014/main" id="{6FC9A71C-5241-4F1B-92AD-0A842542545F}"/>
                  </a:ext>
                </a:extLst>
              </p:cNvPr>
              <p:cNvSpPr>
                <a:spLocks/>
              </p:cNvSpPr>
              <p:nvPr/>
            </p:nvSpPr>
            <p:spPr bwMode="auto">
              <a:xfrm>
                <a:off x="1504948" y="2339975"/>
                <a:ext cx="55563" cy="987425"/>
              </a:xfrm>
              <a:custGeom>
                <a:avLst/>
                <a:gdLst>
                  <a:gd name="T0" fmla="*/ 7 w 14"/>
                  <a:gd name="T1" fmla="*/ 2 h 249"/>
                  <a:gd name="T2" fmla="*/ 3 w 14"/>
                  <a:gd name="T3" fmla="*/ 0 h 249"/>
                  <a:gd name="T4" fmla="*/ 0 w 14"/>
                  <a:gd name="T5" fmla="*/ 244 h 249"/>
                  <a:gd name="T6" fmla="*/ 14 w 14"/>
                  <a:gd name="T7" fmla="*/ 244 h 249"/>
                  <a:gd name="T8" fmla="*/ 11 w 14"/>
                  <a:gd name="T9" fmla="*/ 0 h 249"/>
                  <a:gd name="T10" fmla="*/ 7 w 14"/>
                  <a:gd name="T11" fmla="*/ 2 h 249"/>
                </a:gdLst>
                <a:ahLst/>
                <a:cxnLst>
                  <a:cxn ang="0">
                    <a:pos x="T0" y="T1"/>
                  </a:cxn>
                  <a:cxn ang="0">
                    <a:pos x="T2" y="T3"/>
                  </a:cxn>
                  <a:cxn ang="0">
                    <a:pos x="T4" y="T5"/>
                  </a:cxn>
                  <a:cxn ang="0">
                    <a:pos x="T6" y="T7"/>
                  </a:cxn>
                  <a:cxn ang="0">
                    <a:pos x="T8" y="T9"/>
                  </a:cxn>
                  <a:cxn ang="0">
                    <a:pos x="T10" y="T11"/>
                  </a:cxn>
                </a:cxnLst>
                <a:rect l="0" t="0" r="r" b="b"/>
                <a:pathLst>
                  <a:path w="14" h="249">
                    <a:moveTo>
                      <a:pt x="7" y="2"/>
                    </a:moveTo>
                    <a:cubicBezTo>
                      <a:pt x="5" y="2"/>
                      <a:pt x="4" y="1"/>
                      <a:pt x="3" y="0"/>
                    </a:cubicBezTo>
                    <a:cubicBezTo>
                      <a:pt x="3" y="0"/>
                      <a:pt x="0" y="239"/>
                      <a:pt x="0" y="244"/>
                    </a:cubicBezTo>
                    <a:cubicBezTo>
                      <a:pt x="0" y="249"/>
                      <a:pt x="14" y="247"/>
                      <a:pt x="14" y="244"/>
                    </a:cubicBezTo>
                    <a:cubicBezTo>
                      <a:pt x="14" y="241"/>
                      <a:pt x="11" y="0"/>
                      <a:pt x="11" y="0"/>
                    </a:cubicBezTo>
                    <a:cubicBezTo>
                      <a:pt x="10" y="1"/>
                      <a:pt x="9" y="2"/>
                      <a:pt x="7" y="2"/>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47" name="Freeform 46">
                <a:extLst>
                  <a:ext uri="{FF2B5EF4-FFF2-40B4-BE49-F238E27FC236}">
                    <a16:creationId xmlns:a16="http://schemas.microsoft.com/office/drawing/2014/main" id="{920C59EC-02BD-43C6-B1CB-8597E4E8946F}"/>
                  </a:ext>
                </a:extLst>
              </p:cNvPr>
              <p:cNvSpPr>
                <a:spLocks/>
              </p:cNvSpPr>
              <p:nvPr/>
            </p:nvSpPr>
            <p:spPr bwMode="auto">
              <a:xfrm>
                <a:off x="1504948" y="2339975"/>
                <a:ext cx="55563" cy="987425"/>
              </a:xfrm>
              <a:custGeom>
                <a:avLst/>
                <a:gdLst>
                  <a:gd name="T0" fmla="*/ 7 w 14"/>
                  <a:gd name="T1" fmla="*/ 2 h 249"/>
                  <a:gd name="T2" fmla="*/ 3 w 14"/>
                  <a:gd name="T3" fmla="*/ 0 h 249"/>
                  <a:gd name="T4" fmla="*/ 0 w 14"/>
                  <a:gd name="T5" fmla="*/ 244 h 249"/>
                  <a:gd name="T6" fmla="*/ 14 w 14"/>
                  <a:gd name="T7" fmla="*/ 244 h 249"/>
                  <a:gd name="T8" fmla="*/ 11 w 14"/>
                  <a:gd name="T9" fmla="*/ 0 h 249"/>
                  <a:gd name="T10" fmla="*/ 7 w 14"/>
                  <a:gd name="T11" fmla="*/ 2 h 249"/>
                </a:gdLst>
                <a:ahLst/>
                <a:cxnLst>
                  <a:cxn ang="0">
                    <a:pos x="T0" y="T1"/>
                  </a:cxn>
                  <a:cxn ang="0">
                    <a:pos x="T2" y="T3"/>
                  </a:cxn>
                  <a:cxn ang="0">
                    <a:pos x="T4" y="T5"/>
                  </a:cxn>
                  <a:cxn ang="0">
                    <a:pos x="T6" y="T7"/>
                  </a:cxn>
                  <a:cxn ang="0">
                    <a:pos x="T8" y="T9"/>
                  </a:cxn>
                  <a:cxn ang="0">
                    <a:pos x="T10" y="T11"/>
                  </a:cxn>
                </a:cxnLst>
                <a:rect l="0" t="0" r="r" b="b"/>
                <a:pathLst>
                  <a:path w="14" h="249">
                    <a:moveTo>
                      <a:pt x="7" y="2"/>
                    </a:moveTo>
                    <a:cubicBezTo>
                      <a:pt x="5" y="2"/>
                      <a:pt x="4" y="1"/>
                      <a:pt x="3" y="0"/>
                    </a:cubicBezTo>
                    <a:cubicBezTo>
                      <a:pt x="3" y="0"/>
                      <a:pt x="0" y="239"/>
                      <a:pt x="0" y="244"/>
                    </a:cubicBezTo>
                    <a:cubicBezTo>
                      <a:pt x="0" y="249"/>
                      <a:pt x="14" y="247"/>
                      <a:pt x="14" y="244"/>
                    </a:cubicBezTo>
                    <a:cubicBezTo>
                      <a:pt x="14" y="241"/>
                      <a:pt x="11" y="0"/>
                      <a:pt x="11" y="0"/>
                    </a:cubicBezTo>
                    <a:cubicBezTo>
                      <a:pt x="10" y="1"/>
                      <a:pt x="9" y="2"/>
                      <a:pt x="7" y="2"/>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48" name="Freeform 48">
                <a:extLst>
                  <a:ext uri="{FF2B5EF4-FFF2-40B4-BE49-F238E27FC236}">
                    <a16:creationId xmlns:a16="http://schemas.microsoft.com/office/drawing/2014/main" id="{7E14BB5F-A9DD-44EC-BEDC-D2542703F3F2}"/>
                  </a:ext>
                </a:extLst>
              </p:cNvPr>
              <p:cNvSpPr>
                <a:spLocks/>
              </p:cNvSpPr>
              <p:nvPr/>
            </p:nvSpPr>
            <p:spPr bwMode="auto">
              <a:xfrm>
                <a:off x="1517648" y="2327275"/>
                <a:ext cx="290512" cy="587375"/>
              </a:xfrm>
              <a:custGeom>
                <a:avLst/>
                <a:gdLst>
                  <a:gd name="T0" fmla="*/ 43 w 73"/>
                  <a:gd name="T1" fmla="*/ 71 h 148"/>
                  <a:gd name="T2" fmla="*/ 4 w 73"/>
                  <a:gd name="T3" fmla="*/ 2 h 148"/>
                  <a:gd name="T4" fmla="*/ 30 w 73"/>
                  <a:gd name="T5" fmla="*/ 77 h 148"/>
                  <a:gd name="T6" fmla="*/ 70 w 73"/>
                  <a:gd name="T7" fmla="*/ 146 h 148"/>
                  <a:gd name="T8" fmla="*/ 43 w 73"/>
                  <a:gd name="T9" fmla="*/ 71 h 148"/>
                </a:gdLst>
                <a:ahLst/>
                <a:cxnLst>
                  <a:cxn ang="0">
                    <a:pos x="T0" y="T1"/>
                  </a:cxn>
                  <a:cxn ang="0">
                    <a:pos x="T2" y="T3"/>
                  </a:cxn>
                  <a:cxn ang="0">
                    <a:pos x="T4" y="T5"/>
                  </a:cxn>
                  <a:cxn ang="0">
                    <a:pos x="T6" y="T7"/>
                  </a:cxn>
                  <a:cxn ang="0">
                    <a:pos x="T8" y="T9"/>
                  </a:cxn>
                </a:cxnLst>
                <a:rect l="0" t="0" r="r" b="b"/>
                <a:pathLst>
                  <a:path w="73" h="148">
                    <a:moveTo>
                      <a:pt x="43" y="71"/>
                    </a:moveTo>
                    <a:cubicBezTo>
                      <a:pt x="24" y="31"/>
                      <a:pt x="7" y="0"/>
                      <a:pt x="4" y="2"/>
                    </a:cubicBezTo>
                    <a:cubicBezTo>
                      <a:pt x="0" y="3"/>
                      <a:pt x="12" y="37"/>
                      <a:pt x="30" y="77"/>
                    </a:cubicBezTo>
                    <a:cubicBezTo>
                      <a:pt x="49" y="117"/>
                      <a:pt x="66" y="148"/>
                      <a:pt x="70" y="146"/>
                    </a:cubicBezTo>
                    <a:cubicBezTo>
                      <a:pt x="73" y="145"/>
                      <a:pt x="61" y="111"/>
                      <a:pt x="43" y="71"/>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49" name="Freeform 49">
                <a:extLst>
                  <a:ext uri="{FF2B5EF4-FFF2-40B4-BE49-F238E27FC236}">
                    <a16:creationId xmlns:a16="http://schemas.microsoft.com/office/drawing/2014/main" id="{514C936B-A435-4A40-A35A-E12C164D2B13}"/>
                  </a:ext>
                </a:extLst>
              </p:cNvPr>
              <p:cNvSpPr>
                <a:spLocks/>
              </p:cNvSpPr>
              <p:nvPr/>
            </p:nvSpPr>
            <p:spPr bwMode="auto">
              <a:xfrm>
                <a:off x="1517648" y="2327275"/>
                <a:ext cx="290512" cy="587375"/>
              </a:xfrm>
              <a:custGeom>
                <a:avLst/>
                <a:gdLst>
                  <a:gd name="T0" fmla="*/ 43 w 73"/>
                  <a:gd name="T1" fmla="*/ 71 h 148"/>
                  <a:gd name="T2" fmla="*/ 4 w 73"/>
                  <a:gd name="T3" fmla="*/ 2 h 148"/>
                  <a:gd name="T4" fmla="*/ 30 w 73"/>
                  <a:gd name="T5" fmla="*/ 77 h 148"/>
                  <a:gd name="T6" fmla="*/ 70 w 73"/>
                  <a:gd name="T7" fmla="*/ 146 h 148"/>
                  <a:gd name="T8" fmla="*/ 43 w 73"/>
                  <a:gd name="T9" fmla="*/ 71 h 148"/>
                </a:gdLst>
                <a:ahLst/>
                <a:cxnLst>
                  <a:cxn ang="0">
                    <a:pos x="T0" y="T1"/>
                  </a:cxn>
                  <a:cxn ang="0">
                    <a:pos x="T2" y="T3"/>
                  </a:cxn>
                  <a:cxn ang="0">
                    <a:pos x="T4" y="T5"/>
                  </a:cxn>
                  <a:cxn ang="0">
                    <a:pos x="T6" y="T7"/>
                  </a:cxn>
                  <a:cxn ang="0">
                    <a:pos x="T8" y="T9"/>
                  </a:cxn>
                </a:cxnLst>
                <a:rect l="0" t="0" r="r" b="b"/>
                <a:pathLst>
                  <a:path w="73" h="148">
                    <a:moveTo>
                      <a:pt x="43" y="71"/>
                    </a:moveTo>
                    <a:cubicBezTo>
                      <a:pt x="24" y="31"/>
                      <a:pt x="7" y="0"/>
                      <a:pt x="4" y="2"/>
                    </a:cubicBezTo>
                    <a:cubicBezTo>
                      <a:pt x="0" y="3"/>
                      <a:pt x="12" y="37"/>
                      <a:pt x="30" y="77"/>
                    </a:cubicBezTo>
                    <a:cubicBezTo>
                      <a:pt x="49" y="117"/>
                      <a:pt x="66" y="148"/>
                      <a:pt x="70" y="146"/>
                    </a:cubicBezTo>
                    <a:cubicBezTo>
                      <a:pt x="73" y="145"/>
                      <a:pt x="61" y="111"/>
                      <a:pt x="43" y="71"/>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50" name="Freeform 50">
                <a:extLst>
                  <a:ext uri="{FF2B5EF4-FFF2-40B4-BE49-F238E27FC236}">
                    <a16:creationId xmlns:a16="http://schemas.microsoft.com/office/drawing/2014/main" id="{A75ED29B-1AE2-435E-A4BE-001DAC4BF5D6}"/>
                  </a:ext>
                </a:extLst>
              </p:cNvPr>
              <p:cNvSpPr>
                <a:spLocks/>
              </p:cNvSpPr>
              <p:nvPr/>
            </p:nvSpPr>
            <p:spPr bwMode="auto">
              <a:xfrm>
                <a:off x="1525586" y="1816100"/>
                <a:ext cx="388937" cy="531813"/>
              </a:xfrm>
              <a:custGeom>
                <a:avLst/>
                <a:gdLst>
                  <a:gd name="T0" fmla="*/ 43 w 98"/>
                  <a:gd name="T1" fmla="*/ 63 h 134"/>
                  <a:gd name="T2" fmla="*/ 3 w 98"/>
                  <a:gd name="T3" fmla="*/ 132 h 134"/>
                  <a:gd name="T4" fmla="*/ 54 w 98"/>
                  <a:gd name="T5" fmla="*/ 71 h 134"/>
                  <a:gd name="T6" fmla="*/ 95 w 98"/>
                  <a:gd name="T7" fmla="*/ 2 h 134"/>
                  <a:gd name="T8" fmla="*/ 43 w 98"/>
                  <a:gd name="T9" fmla="*/ 63 h 134"/>
                </a:gdLst>
                <a:ahLst/>
                <a:cxnLst>
                  <a:cxn ang="0">
                    <a:pos x="T0" y="T1"/>
                  </a:cxn>
                  <a:cxn ang="0">
                    <a:pos x="T2" y="T3"/>
                  </a:cxn>
                  <a:cxn ang="0">
                    <a:pos x="T4" y="T5"/>
                  </a:cxn>
                  <a:cxn ang="0">
                    <a:pos x="T6" y="T7"/>
                  </a:cxn>
                  <a:cxn ang="0">
                    <a:pos x="T8" y="T9"/>
                  </a:cxn>
                </a:cxnLst>
                <a:rect l="0" t="0" r="r" b="b"/>
                <a:pathLst>
                  <a:path w="98" h="134">
                    <a:moveTo>
                      <a:pt x="43" y="63"/>
                    </a:moveTo>
                    <a:cubicBezTo>
                      <a:pt x="18" y="99"/>
                      <a:pt x="0" y="130"/>
                      <a:pt x="3" y="132"/>
                    </a:cubicBezTo>
                    <a:cubicBezTo>
                      <a:pt x="6" y="134"/>
                      <a:pt x="29" y="107"/>
                      <a:pt x="54" y="71"/>
                    </a:cubicBezTo>
                    <a:cubicBezTo>
                      <a:pt x="79" y="35"/>
                      <a:pt x="98" y="4"/>
                      <a:pt x="95" y="2"/>
                    </a:cubicBezTo>
                    <a:cubicBezTo>
                      <a:pt x="92" y="0"/>
                      <a:pt x="69" y="27"/>
                      <a:pt x="43" y="63"/>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51" name="Freeform 51">
                <a:extLst>
                  <a:ext uri="{FF2B5EF4-FFF2-40B4-BE49-F238E27FC236}">
                    <a16:creationId xmlns:a16="http://schemas.microsoft.com/office/drawing/2014/main" id="{03461A47-4679-4C6C-8A2B-006B66C02809}"/>
                  </a:ext>
                </a:extLst>
              </p:cNvPr>
              <p:cNvSpPr>
                <a:spLocks/>
              </p:cNvSpPr>
              <p:nvPr/>
            </p:nvSpPr>
            <p:spPr bwMode="auto">
              <a:xfrm>
                <a:off x="1525586" y="1816099"/>
                <a:ext cx="388937" cy="531813"/>
              </a:xfrm>
              <a:custGeom>
                <a:avLst/>
                <a:gdLst>
                  <a:gd name="T0" fmla="*/ 43 w 98"/>
                  <a:gd name="T1" fmla="*/ 63 h 134"/>
                  <a:gd name="T2" fmla="*/ 3 w 98"/>
                  <a:gd name="T3" fmla="*/ 132 h 134"/>
                  <a:gd name="T4" fmla="*/ 54 w 98"/>
                  <a:gd name="T5" fmla="*/ 71 h 134"/>
                  <a:gd name="T6" fmla="*/ 95 w 98"/>
                  <a:gd name="T7" fmla="*/ 2 h 134"/>
                  <a:gd name="T8" fmla="*/ 43 w 98"/>
                  <a:gd name="T9" fmla="*/ 63 h 134"/>
                </a:gdLst>
                <a:ahLst/>
                <a:cxnLst>
                  <a:cxn ang="0">
                    <a:pos x="T0" y="T1"/>
                  </a:cxn>
                  <a:cxn ang="0">
                    <a:pos x="T2" y="T3"/>
                  </a:cxn>
                  <a:cxn ang="0">
                    <a:pos x="T4" y="T5"/>
                  </a:cxn>
                  <a:cxn ang="0">
                    <a:pos x="T6" y="T7"/>
                  </a:cxn>
                  <a:cxn ang="0">
                    <a:pos x="T8" y="T9"/>
                  </a:cxn>
                </a:cxnLst>
                <a:rect l="0" t="0" r="r" b="b"/>
                <a:pathLst>
                  <a:path w="98" h="134">
                    <a:moveTo>
                      <a:pt x="43" y="63"/>
                    </a:moveTo>
                    <a:cubicBezTo>
                      <a:pt x="18" y="99"/>
                      <a:pt x="0" y="130"/>
                      <a:pt x="3" y="132"/>
                    </a:cubicBezTo>
                    <a:cubicBezTo>
                      <a:pt x="6" y="134"/>
                      <a:pt x="29" y="107"/>
                      <a:pt x="54" y="71"/>
                    </a:cubicBezTo>
                    <a:cubicBezTo>
                      <a:pt x="79" y="35"/>
                      <a:pt x="98" y="4"/>
                      <a:pt x="95" y="2"/>
                    </a:cubicBezTo>
                    <a:cubicBezTo>
                      <a:pt x="92" y="0"/>
                      <a:pt x="69" y="27"/>
                      <a:pt x="43" y="63"/>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52" name="Freeform 52">
                <a:extLst>
                  <a:ext uri="{FF2B5EF4-FFF2-40B4-BE49-F238E27FC236}">
                    <a16:creationId xmlns:a16="http://schemas.microsoft.com/office/drawing/2014/main" id="{EDD80489-B324-4A74-B555-AA0A4C24151E}"/>
                  </a:ext>
                </a:extLst>
              </p:cNvPr>
              <p:cNvSpPr>
                <a:spLocks/>
              </p:cNvSpPr>
              <p:nvPr/>
            </p:nvSpPr>
            <p:spPr bwMode="auto">
              <a:xfrm>
                <a:off x="912812" y="2260599"/>
                <a:ext cx="628649" cy="87313"/>
              </a:xfrm>
              <a:custGeom>
                <a:avLst/>
                <a:gdLst>
                  <a:gd name="T0" fmla="*/ 80 w 158"/>
                  <a:gd name="T1" fmla="*/ 5 h 22"/>
                  <a:gd name="T2" fmla="*/ 0 w 158"/>
                  <a:gd name="T3" fmla="*/ 4 h 22"/>
                  <a:gd name="T4" fmla="*/ 79 w 158"/>
                  <a:gd name="T5" fmla="*/ 18 h 22"/>
                  <a:gd name="T6" fmla="*/ 158 w 158"/>
                  <a:gd name="T7" fmla="*/ 19 h 22"/>
                  <a:gd name="T8" fmla="*/ 158 w 158"/>
                  <a:gd name="T9" fmla="*/ 18 h 22"/>
                  <a:gd name="T10" fmla="*/ 80 w 158"/>
                  <a:gd name="T11" fmla="*/ 5 h 22"/>
                </a:gdLst>
                <a:ahLst/>
                <a:cxnLst>
                  <a:cxn ang="0">
                    <a:pos x="T0" y="T1"/>
                  </a:cxn>
                  <a:cxn ang="0">
                    <a:pos x="T2" y="T3"/>
                  </a:cxn>
                  <a:cxn ang="0">
                    <a:pos x="T4" y="T5"/>
                  </a:cxn>
                  <a:cxn ang="0">
                    <a:pos x="T6" y="T7"/>
                  </a:cxn>
                  <a:cxn ang="0">
                    <a:pos x="T8" y="T9"/>
                  </a:cxn>
                  <a:cxn ang="0">
                    <a:pos x="T10" y="T11"/>
                  </a:cxn>
                </a:cxnLst>
                <a:rect l="0" t="0" r="r" b="b"/>
                <a:pathLst>
                  <a:path w="158" h="22">
                    <a:moveTo>
                      <a:pt x="80" y="5"/>
                    </a:moveTo>
                    <a:cubicBezTo>
                      <a:pt x="36" y="0"/>
                      <a:pt x="0" y="0"/>
                      <a:pt x="0" y="4"/>
                    </a:cubicBezTo>
                    <a:cubicBezTo>
                      <a:pt x="0" y="7"/>
                      <a:pt x="35" y="14"/>
                      <a:pt x="79" y="18"/>
                    </a:cubicBezTo>
                    <a:cubicBezTo>
                      <a:pt x="122" y="22"/>
                      <a:pt x="158" y="22"/>
                      <a:pt x="158" y="19"/>
                    </a:cubicBezTo>
                    <a:cubicBezTo>
                      <a:pt x="158" y="18"/>
                      <a:pt x="158" y="18"/>
                      <a:pt x="158" y="18"/>
                    </a:cubicBezTo>
                    <a:cubicBezTo>
                      <a:pt x="152" y="14"/>
                      <a:pt x="120" y="8"/>
                      <a:pt x="80" y="5"/>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53" name="Freeform 53">
                <a:extLst>
                  <a:ext uri="{FF2B5EF4-FFF2-40B4-BE49-F238E27FC236}">
                    <a16:creationId xmlns:a16="http://schemas.microsoft.com/office/drawing/2014/main" id="{861376DD-3223-474E-98AB-CF9DEBF4E8FE}"/>
                  </a:ext>
                </a:extLst>
              </p:cNvPr>
              <p:cNvSpPr>
                <a:spLocks/>
              </p:cNvSpPr>
              <p:nvPr/>
            </p:nvSpPr>
            <p:spPr bwMode="auto">
              <a:xfrm>
                <a:off x="912813" y="2260600"/>
                <a:ext cx="628649" cy="87313"/>
              </a:xfrm>
              <a:custGeom>
                <a:avLst/>
                <a:gdLst>
                  <a:gd name="T0" fmla="*/ 80 w 158"/>
                  <a:gd name="T1" fmla="*/ 5 h 22"/>
                  <a:gd name="T2" fmla="*/ 0 w 158"/>
                  <a:gd name="T3" fmla="*/ 4 h 22"/>
                  <a:gd name="T4" fmla="*/ 79 w 158"/>
                  <a:gd name="T5" fmla="*/ 18 h 22"/>
                  <a:gd name="T6" fmla="*/ 158 w 158"/>
                  <a:gd name="T7" fmla="*/ 19 h 22"/>
                  <a:gd name="T8" fmla="*/ 158 w 158"/>
                  <a:gd name="T9" fmla="*/ 18 h 22"/>
                  <a:gd name="T10" fmla="*/ 80 w 158"/>
                  <a:gd name="T11" fmla="*/ 5 h 22"/>
                </a:gdLst>
                <a:ahLst/>
                <a:cxnLst>
                  <a:cxn ang="0">
                    <a:pos x="T0" y="T1"/>
                  </a:cxn>
                  <a:cxn ang="0">
                    <a:pos x="T2" y="T3"/>
                  </a:cxn>
                  <a:cxn ang="0">
                    <a:pos x="T4" y="T5"/>
                  </a:cxn>
                  <a:cxn ang="0">
                    <a:pos x="T6" y="T7"/>
                  </a:cxn>
                  <a:cxn ang="0">
                    <a:pos x="T8" y="T9"/>
                  </a:cxn>
                  <a:cxn ang="0">
                    <a:pos x="T10" y="T11"/>
                  </a:cxn>
                </a:cxnLst>
                <a:rect l="0" t="0" r="r" b="b"/>
                <a:pathLst>
                  <a:path w="158" h="22">
                    <a:moveTo>
                      <a:pt x="80" y="5"/>
                    </a:moveTo>
                    <a:cubicBezTo>
                      <a:pt x="36" y="0"/>
                      <a:pt x="0" y="0"/>
                      <a:pt x="0" y="4"/>
                    </a:cubicBezTo>
                    <a:cubicBezTo>
                      <a:pt x="0" y="7"/>
                      <a:pt x="35" y="14"/>
                      <a:pt x="79" y="18"/>
                    </a:cubicBezTo>
                    <a:cubicBezTo>
                      <a:pt x="122" y="22"/>
                      <a:pt x="158" y="22"/>
                      <a:pt x="158" y="19"/>
                    </a:cubicBezTo>
                    <a:cubicBezTo>
                      <a:pt x="158" y="18"/>
                      <a:pt x="158" y="18"/>
                      <a:pt x="158" y="18"/>
                    </a:cubicBezTo>
                    <a:cubicBezTo>
                      <a:pt x="152" y="14"/>
                      <a:pt x="120" y="8"/>
                      <a:pt x="80" y="5"/>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54" name="Freeform 54">
                <a:extLst>
                  <a:ext uri="{FF2B5EF4-FFF2-40B4-BE49-F238E27FC236}">
                    <a16:creationId xmlns:a16="http://schemas.microsoft.com/office/drawing/2014/main" id="{6ABAA811-F634-4FA6-BCAD-806ED4807477}"/>
                  </a:ext>
                </a:extLst>
              </p:cNvPr>
              <p:cNvSpPr>
                <a:spLocks/>
              </p:cNvSpPr>
              <p:nvPr/>
            </p:nvSpPr>
            <p:spPr bwMode="auto">
              <a:xfrm>
                <a:off x="1470024" y="2771775"/>
                <a:ext cx="0" cy="4763"/>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0"/>
                      <a:pt x="0" y="0"/>
                      <a:pt x="0" y="0"/>
                    </a:cubicBezTo>
                    <a:cubicBezTo>
                      <a:pt x="0" y="0"/>
                      <a:pt x="0" y="0"/>
                      <a:pt x="0" y="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55" name="Freeform 55">
                <a:extLst>
                  <a:ext uri="{FF2B5EF4-FFF2-40B4-BE49-F238E27FC236}">
                    <a16:creationId xmlns:a16="http://schemas.microsoft.com/office/drawing/2014/main" id="{F17DB7B7-AA5E-4B79-8592-D3F6E6FACBBB}"/>
                  </a:ext>
                </a:extLst>
              </p:cNvPr>
              <p:cNvSpPr>
                <a:spLocks/>
              </p:cNvSpPr>
              <p:nvPr/>
            </p:nvSpPr>
            <p:spPr bwMode="auto">
              <a:xfrm>
                <a:off x="1470024" y="2771775"/>
                <a:ext cx="0" cy="4763"/>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0"/>
                      <a:pt x="0" y="0"/>
                      <a:pt x="0" y="0"/>
                    </a:cubicBezTo>
                    <a:cubicBezTo>
                      <a:pt x="0" y="0"/>
                      <a:pt x="0" y="0"/>
                      <a:pt x="0" y="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56" name="Freeform 56">
                <a:extLst>
                  <a:ext uri="{FF2B5EF4-FFF2-40B4-BE49-F238E27FC236}">
                    <a16:creationId xmlns:a16="http://schemas.microsoft.com/office/drawing/2014/main" id="{A67E450B-BBD1-4681-8896-A4BB8B893402}"/>
                  </a:ext>
                </a:extLst>
              </p:cNvPr>
              <p:cNvSpPr>
                <a:spLocks/>
              </p:cNvSpPr>
              <p:nvPr/>
            </p:nvSpPr>
            <p:spPr bwMode="auto">
              <a:xfrm>
                <a:off x="1470024" y="2771775"/>
                <a:ext cx="0" cy="4763"/>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0"/>
                      <a:pt x="0" y="0"/>
                      <a:pt x="0" y="0"/>
                    </a:cubicBezTo>
                    <a:cubicBezTo>
                      <a:pt x="0" y="0"/>
                      <a:pt x="0" y="0"/>
                      <a:pt x="0" y="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57" name="Freeform 57">
                <a:extLst>
                  <a:ext uri="{FF2B5EF4-FFF2-40B4-BE49-F238E27FC236}">
                    <a16:creationId xmlns:a16="http://schemas.microsoft.com/office/drawing/2014/main" id="{5375E5B1-0061-4390-A058-06ECE446AF04}"/>
                  </a:ext>
                </a:extLst>
              </p:cNvPr>
              <p:cNvSpPr>
                <a:spLocks/>
              </p:cNvSpPr>
              <p:nvPr/>
            </p:nvSpPr>
            <p:spPr bwMode="auto">
              <a:xfrm>
                <a:off x="1470024" y="2771775"/>
                <a:ext cx="0" cy="4763"/>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0"/>
                      <a:pt x="0" y="0"/>
                      <a:pt x="0" y="0"/>
                    </a:cubicBezTo>
                    <a:cubicBezTo>
                      <a:pt x="0" y="0"/>
                      <a:pt x="0" y="0"/>
                      <a:pt x="0" y="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58" name="Rectangle 58">
                <a:extLst>
                  <a:ext uri="{FF2B5EF4-FFF2-40B4-BE49-F238E27FC236}">
                    <a16:creationId xmlns:a16="http://schemas.microsoft.com/office/drawing/2014/main" id="{6EA20531-75A6-4F0F-8A23-7959377ED2BF}"/>
                  </a:ext>
                </a:extLst>
              </p:cNvPr>
              <p:cNvSpPr>
                <a:spLocks noChangeArrowheads="1"/>
              </p:cNvSpPr>
              <p:nvPr/>
            </p:nvSpPr>
            <p:spPr bwMode="auto">
              <a:xfrm>
                <a:off x="1465262" y="2771775"/>
                <a:ext cx="4763" cy="4763"/>
              </a:xfrm>
              <a:prstGeom prst="rect">
                <a:avLst/>
              </a:pr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59" name="Freeform 59">
                <a:extLst>
                  <a:ext uri="{FF2B5EF4-FFF2-40B4-BE49-F238E27FC236}">
                    <a16:creationId xmlns:a16="http://schemas.microsoft.com/office/drawing/2014/main" id="{F81B5973-CB55-4397-9034-8F39CA1EC58E}"/>
                  </a:ext>
                </a:extLst>
              </p:cNvPr>
              <p:cNvSpPr>
                <a:spLocks/>
              </p:cNvSpPr>
              <p:nvPr/>
            </p:nvSpPr>
            <p:spPr bwMode="auto">
              <a:xfrm>
                <a:off x="1501774" y="2295525"/>
                <a:ext cx="66675" cy="68263"/>
              </a:xfrm>
              <a:custGeom>
                <a:avLst/>
                <a:gdLst>
                  <a:gd name="T0" fmla="*/ 2 w 17"/>
                  <a:gd name="T1" fmla="*/ 12 h 17"/>
                  <a:gd name="T2" fmla="*/ 12 w 17"/>
                  <a:gd name="T3" fmla="*/ 15 h 17"/>
                  <a:gd name="T4" fmla="*/ 15 w 17"/>
                  <a:gd name="T5" fmla="*/ 5 h 17"/>
                  <a:gd name="T6" fmla="*/ 5 w 17"/>
                  <a:gd name="T7" fmla="*/ 2 h 17"/>
                  <a:gd name="T8" fmla="*/ 2 w 17"/>
                  <a:gd name="T9" fmla="*/ 12 h 17"/>
                </a:gdLst>
                <a:ahLst/>
                <a:cxnLst>
                  <a:cxn ang="0">
                    <a:pos x="T0" y="T1"/>
                  </a:cxn>
                  <a:cxn ang="0">
                    <a:pos x="T2" y="T3"/>
                  </a:cxn>
                  <a:cxn ang="0">
                    <a:pos x="T4" y="T5"/>
                  </a:cxn>
                  <a:cxn ang="0">
                    <a:pos x="T6" y="T7"/>
                  </a:cxn>
                  <a:cxn ang="0">
                    <a:pos x="T8" y="T9"/>
                  </a:cxn>
                </a:cxnLst>
                <a:rect l="0" t="0" r="r" b="b"/>
                <a:pathLst>
                  <a:path w="17" h="17">
                    <a:moveTo>
                      <a:pt x="2" y="12"/>
                    </a:moveTo>
                    <a:cubicBezTo>
                      <a:pt x="4" y="16"/>
                      <a:pt x="9" y="17"/>
                      <a:pt x="12" y="15"/>
                    </a:cubicBezTo>
                    <a:cubicBezTo>
                      <a:pt x="16" y="13"/>
                      <a:pt x="17" y="8"/>
                      <a:pt x="15" y="5"/>
                    </a:cubicBezTo>
                    <a:cubicBezTo>
                      <a:pt x="13" y="1"/>
                      <a:pt x="8" y="0"/>
                      <a:pt x="5" y="2"/>
                    </a:cubicBezTo>
                    <a:cubicBezTo>
                      <a:pt x="1" y="4"/>
                      <a:pt x="0" y="9"/>
                      <a:pt x="2" y="12"/>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60" name="Freeform 60">
                <a:extLst>
                  <a:ext uri="{FF2B5EF4-FFF2-40B4-BE49-F238E27FC236}">
                    <a16:creationId xmlns:a16="http://schemas.microsoft.com/office/drawing/2014/main" id="{DD2EF09F-A950-4685-B683-27D915E7D020}"/>
                  </a:ext>
                </a:extLst>
              </p:cNvPr>
              <p:cNvSpPr>
                <a:spLocks/>
              </p:cNvSpPr>
              <p:nvPr/>
            </p:nvSpPr>
            <p:spPr bwMode="auto">
              <a:xfrm>
                <a:off x="1501774" y="2295525"/>
                <a:ext cx="66675" cy="68263"/>
              </a:xfrm>
              <a:custGeom>
                <a:avLst/>
                <a:gdLst>
                  <a:gd name="T0" fmla="*/ 2 w 17"/>
                  <a:gd name="T1" fmla="*/ 12 h 17"/>
                  <a:gd name="T2" fmla="*/ 12 w 17"/>
                  <a:gd name="T3" fmla="*/ 15 h 17"/>
                  <a:gd name="T4" fmla="*/ 15 w 17"/>
                  <a:gd name="T5" fmla="*/ 5 h 17"/>
                  <a:gd name="T6" fmla="*/ 5 w 17"/>
                  <a:gd name="T7" fmla="*/ 2 h 17"/>
                  <a:gd name="T8" fmla="*/ 2 w 17"/>
                  <a:gd name="T9" fmla="*/ 12 h 17"/>
                </a:gdLst>
                <a:ahLst/>
                <a:cxnLst>
                  <a:cxn ang="0">
                    <a:pos x="T0" y="T1"/>
                  </a:cxn>
                  <a:cxn ang="0">
                    <a:pos x="T2" y="T3"/>
                  </a:cxn>
                  <a:cxn ang="0">
                    <a:pos x="T4" y="T5"/>
                  </a:cxn>
                  <a:cxn ang="0">
                    <a:pos x="T6" y="T7"/>
                  </a:cxn>
                  <a:cxn ang="0">
                    <a:pos x="T8" y="T9"/>
                  </a:cxn>
                </a:cxnLst>
                <a:rect l="0" t="0" r="r" b="b"/>
                <a:pathLst>
                  <a:path w="17" h="17">
                    <a:moveTo>
                      <a:pt x="2" y="12"/>
                    </a:moveTo>
                    <a:cubicBezTo>
                      <a:pt x="4" y="16"/>
                      <a:pt x="9" y="17"/>
                      <a:pt x="12" y="15"/>
                    </a:cubicBezTo>
                    <a:cubicBezTo>
                      <a:pt x="16" y="13"/>
                      <a:pt x="17" y="8"/>
                      <a:pt x="15" y="5"/>
                    </a:cubicBezTo>
                    <a:cubicBezTo>
                      <a:pt x="13" y="1"/>
                      <a:pt x="8" y="0"/>
                      <a:pt x="5" y="2"/>
                    </a:cubicBezTo>
                    <a:cubicBezTo>
                      <a:pt x="1" y="4"/>
                      <a:pt x="0" y="9"/>
                      <a:pt x="2" y="12"/>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61" name="Freeform 61">
                <a:extLst>
                  <a:ext uri="{FF2B5EF4-FFF2-40B4-BE49-F238E27FC236}">
                    <a16:creationId xmlns:a16="http://schemas.microsoft.com/office/drawing/2014/main" id="{ECC052EF-58A0-477B-9344-4A665C3557C8}"/>
                  </a:ext>
                </a:extLst>
              </p:cNvPr>
              <p:cNvSpPr>
                <a:spLocks/>
              </p:cNvSpPr>
              <p:nvPr/>
            </p:nvSpPr>
            <p:spPr bwMode="auto">
              <a:xfrm>
                <a:off x="1501773" y="2295524"/>
                <a:ext cx="66675" cy="68263"/>
              </a:xfrm>
              <a:custGeom>
                <a:avLst/>
                <a:gdLst>
                  <a:gd name="T0" fmla="*/ 2 w 17"/>
                  <a:gd name="T1" fmla="*/ 12 h 17"/>
                  <a:gd name="T2" fmla="*/ 12 w 17"/>
                  <a:gd name="T3" fmla="*/ 15 h 17"/>
                  <a:gd name="T4" fmla="*/ 15 w 17"/>
                  <a:gd name="T5" fmla="*/ 5 h 17"/>
                  <a:gd name="T6" fmla="*/ 5 w 17"/>
                  <a:gd name="T7" fmla="*/ 2 h 17"/>
                  <a:gd name="T8" fmla="*/ 2 w 17"/>
                  <a:gd name="T9" fmla="*/ 12 h 17"/>
                </a:gdLst>
                <a:ahLst/>
                <a:cxnLst>
                  <a:cxn ang="0">
                    <a:pos x="T0" y="T1"/>
                  </a:cxn>
                  <a:cxn ang="0">
                    <a:pos x="T2" y="T3"/>
                  </a:cxn>
                  <a:cxn ang="0">
                    <a:pos x="T4" y="T5"/>
                  </a:cxn>
                  <a:cxn ang="0">
                    <a:pos x="T6" y="T7"/>
                  </a:cxn>
                  <a:cxn ang="0">
                    <a:pos x="T8" y="T9"/>
                  </a:cxn>
                </a:cxnLst>
                <a:rect l="0" t="0" r="r" b="b"/>
                <a:pathLst>
                  <a:path w="17" h="17">
                    <a:moveTo>
                      <a:pt x="2" y="12"/>
                    </a:moveTo>
                    <a:cubicBezTo>
                      <a:pt x="4" y="16"/>
                      <a:pt x="9" y="17"/>
                      <a:pt x="12" y="15"/>
                    </a:cubicBezTo>
                    <a:cubicBezTo>
                      <a:pt x="16" y="13"/>
                      <a:pt x="17" y="8"/>
                      <a:pt x="15" y="5"/>
                    </a:cubicBezTo>
                    <a:cubicBezTo>
                      <a:pt x="13" y="1"/>
                      <a:pt x="8" y="0"/>
                      <a:pt x="5" y="2"/>
                    </a:cubicBezTo>
                    <a:cubicBezTo>
                      <a:pt x="1" y="4"/>
                      <a:pt x="0" y="9"/>
                      <a:pt x="2" y="12"/>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62" name="Freeform 62">
                <a:extLst>
                  <a:ext uri="{FF2B5EF4-FFF2-40B4-BE49-F238E27FC236}">
                    <a16:creationId xmlns:a16="http://schemas.microsoft.com/office/drawing/2014/main" id="{48DF59E6-BC02-4133-840B-9B1333703F50}"/>
                  </a:ext>
                </a:extLst>
              </p:cNvPr>
              <p:cNvSpPr>
                <a:spLocks/>
              </p:cNvSpPr>
              <p:nvPr/>
            </p:nvSpPr>
            <p:spPr bwMode="auto">
              <a:xfrm>
                <a:off x="1501776" y="2295525"/>
                <a:ext cx="66675" cy="68263"/>
              </a:xfrm>
              <a:custGeom>
                <a:avLst/>
                <a:gdLst>
                  <a:gd name="T0" fmla="*/ 2 w 17"/>
                  <a:gd name="T1" fmla="*/ 12 h 17"/>
                  <a:gd name="T2" fmla="*/ 12 w 17"/>
                  <a:gd name="T3" fmla="*/ 15 h 17"/>
                  <a:gd name="T4" fmla="*/ 15 w 17"/>
                  <a:gd name="T5" fmla="*/ 5 h 17"/>
                  <a:gd name="T6" fmla="*/ 5 w 17"/>
                  <a:gd name="T7" fmla="*/ 2 h 17"/>
                  <a:gd name="T8" fmla="*/ 2 w 17"/>
                  <a:gd name="T9" fmla="*/ 12 h 17"/>
                </a:gdLst>
                <a:ahLst/>
                <a:cxnLst>
                  <a:cxn ang="0">
                    <a:pos x="T0" y="T1"/>
                  </a:cxn>
                  <a:cxn ang="0">
                    <a:pos x="T2" y="T3"/>
                  </a:cxn>
                  <a:cxn ang="0">
                    <a:pos x="T4" y="T5"/>
                  </a:cxn>
                  <a:cxn ang="0">
                    <a:pos x="T6" y="T7"/>
                  </a:cxn>
                  <a:cxn ang="0">
                    <a:pos x="T8" y="T9"/>
                  </a:cxn>
                </a:cxnLst>
                <a:rect l="0" t="0" r="r" b="b"/>
                <a:pathLst>
                  <a:path w="17" h="17">
                    <a:moveTo>
                      <a:pt x="2" y="12"/>
                    </a:moveTo>
                    <a:cubicBezTo>
                      <a:pt x="4" y="16"/>
                      <a:pt x="9" y="17"/>
                      <a:pt x="12" y="15"/>
                    </a:cubicBezTo>
                    <a:cubicBezTo>
                      <a:pt x="16" y="13"/>
                      <a:pt x="17" y="8"/>
                      <a:pt x="15" y="5"/>
                    </a:cubicBezTo>
                    <a:cubicBezTo>
                      <a:pt x="13" y="1"/>
                      <a:pt x="8" y="0"/>
                      <a:pt x="5" y="2"/>
                    </a:cubicBezTo>
                    <a:cubicBezTo>
                      <a:pt x="1" y="4"/>
                      <a:pt x="0" y="9"/>
                      <a:pt x="2" y="12"/>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grpSp>
        <p:grpSp>
          <p:nvGrpSpPr>
            <p:cNvPr id="379" name="Gruppieren 1118">
              <a:extLst>
                <a:ext uri="{FF2B5EF4-FFF2-40B4-BE49-F238E27FC236}">
                  <a16:creationId xmlns:a16="http://schemas.microsoft.com/office/drawing/2014/main" id="{374CE8B7-58AA-4321-925B-2AF1D1A17B4B}"/>
                </a:ext>
              </a:extLst>
            </p:cNvPr>
            <p:cNvGrpSpPr/>
            <p:nvPr/>
          </p:nvGrpSpPr>
          <p:grpSpPr>
            <a:xfrm>
              <a:off x="5577528" y="2154693"/>
              <a:ext cx="764529" cy="297569"/>
              <a:chOff x="1276911" y="4633118"/>
              <a:chExt cx="4068762" cy="1311276"/>
            </a:xfrm>
            <a:solidFill>
              <a:schemeClr val="accent1"/>
            </a:solidFill>
          </p:grpSpPr>
          <p:sp>
            <p:nvSpPr>
              <p:cNvPr id="467" name="Freeform 6">
                <a:extLst>
                  <a:ext uri="{FF2B5EF4-FFF2-40B4-BE49-F238E27FC236}">
                    <a16:creationId xmlns:a16="http://schemas.microsoft.com/office/drawing/2014/main" id="{519829C8-ECE6-45D8-A501-6F3E69E5DE8E}"/>
                  </a:ext>
                </a:extLst>
              </p:cNvPr>
              <p:cNvSpPr>
                <a:spLocks/>
              </p:cNvSpPr>
              <p:nvPr/>
            </p:nvSpPr>
            <p:spPr bwMode="auto">
              <a:xfrm>
                <a:off x="2926323" y="4633118"/>
                <a:ext cx="1733550" cy="865188"/>
              </a:xfrm>
              <a:custGeom>
                <a:avLst/>
                <a:gdLst>
                  <a:gd name="T0" fmla="*/ 167 w 1092"/>
                  <a:gd name="T1" fmla="*/ 545 h 545"/>
                  <a:gd name="T2" fmla="*/ 1092 w 1092"/>
                  <a:gd name="T3" fmla="*/ 545 h 545"/>
                  <a:gd name="T4" fmla="*/ 925 w 1092"/>
                  <a:gd name="T5" fmla="*/ 0 h 545"/>
                  <a:gd name="T6" fmla="*/ 0 w 1092"/>
                  <a:gd name="T7" fmla="*/ 0 h 545"/>
                  <a:gd name="T8" fmla="*/ 167 w 1092"/>
                  <a:gd name="T9" fmla="*/ 545 h 545"/>
                </a:gdLst>
                <a:ahLst/>
                <a:cxnLst>
                  <a:cxn ang="0">
                    <a:pos x="T0" y="T1"/>
                  </a:cxn>
                  <a:cxn ang="0">
                    <a:pos x="T2" y="T3"/>
                  </a:cxn>
                  <a:cxn ang="0">
                    <a:pos x="T4" y="T5"/>
                  </a:cxn>
                  <a:cxn ang="0">
                    <a:pos x="T6" y="T7"/>
                  </a:cxn>
                  <a:cxn ang="0">
                    <a:pos x="T8" y="T9"/>
                  </a:cxn>
                </a:cxnLst>
                <a:rect l="0" t="0" r="r" b="b"/>
                <a:pathLst>
                  <a:path w="1092" h="545">
                    <a:moveTo>
                      <a:pt x="167" y="545"/>
                    </a:moveTo>
                    <a:lnTo>
                      <a:pt x="1092" y="545"/>
                    </a:lnTo>
                    <a:lnTo>
                      <a:pt x="925" y="0"/>
                    </a:lnTo>
                    <a:lnTo>
                      <a:pt x="0" y="0"/>
                    </a:lnTo>
                    <a:lnTo>
                      <a:pt x="167" y="545"/>
                    </a:lnTo>
                    <a:close/>
                  </a:path>
                </a:pathLst>
              </a:cu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8" name="Freeform 7">
                <a:extLst>
                  <a:ext uri="{FF2B5EF4-FFF2-40B4-BE49-F238E27FC236}">
                    <a16:creationId xmlns:a16="http://schemas.microsoft.com/office/drawing/2014/main" id="{779A97A3-6DD2-4314-91FA-E65DCA075D0C}"/>
                  </a:ext>
                </a:extLst>
              </p:cNvPr>
              <p:cNvSpPr>
                <a:spLocks/>
              </p:cNvSpPr>
              <p:nvPr/>
            </p:nvSpPr>
            <p:spPr bwMode="auto">
              <a:xfrm>
                <a:off x="2926323" y="4633118"/>
                <a:ext cx="1733550" cy="865188"/>
              </a:xfrm>
              <a:custGeom>
                <a:avLst/>
                <a:gdLst>
                  <a:gd name="T0" fmla="*/ 348 w 2275"/>
                  <a:gd name="T1" fmla="*/ 1135 h 1135"/>
                  <a:gd name="T2" fmla="*/ 2275 w 2275"/>
                  <a:gd name="T3" fmla="*/ 1135 h 1135"/>
                  <a:gd name="T4" fmla="*/ 1928 w 2275"/>
                  <a:gd name="T5" fmla="*/ 0 h 1135"/>
                  <a:gd name="T6" fmla="*/ 0 w 2275"/>
                  <a:gd name="T7" fmla="*/ 0 h 1135"/>
                  <a:gd name="T8" fmla="*/ 348 w 2275"/>
                  <a:gd name="T9" fmla="*/ 1135 h 1135"/>
                </a:gdLst>
                <a:ahLst/>
                <a:cxnLst>
                  <a:cxn ang="0">
                    <a:pos x="T0" y="T1"/>
                  </a:cxn>
                  <a:cxn ang="0">
                    <a:pos x="T2" y="T3"/>
                  </a:cxn>
                  <a:cxn ang="0">
                    <a:pos x="T4" y="T5"/>
                  </a:cxn>
                  <a:cxn ang="0">
                    <a:pos x="T6" y="T7"/>
                  </a:cxn>
                  <a:cxn ang="0">
                    <a:pos x="T8" y="T9"/>
                  </a:cxn>
                </a:cxnLst>
                <a:rect l="0" t="0" r="r" b="b"/>
                <a:pathLst>
                  <a:path w="2275" h="1135">
                    <a:moveTo>
                      <a:pt x="348" y="1135"/>
                    </a:moveTo>
                    <a:lnTo>
                      <a:pt x="2275" y="1135"/>
                    </a:lnTo>
                    <a:lnTo>
                      <a:pt x="1928" y="0"/>
                    </a:lnTo>
                    <a:lnTo>
                      <a:pt x="0" y="0"/>
                    </a:lnTo>
                    <a:lnTo>
                      <a:pt x="348" y="1135"/>
                    </a:lnTo>
                    <a:close/>
                  </a:path>
                </a:pathLst>
              </a:cu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9" name="Line 8">
                <a:extLst>
                  <a:ext uri="{FF2B5EF4-FFF2-40B4-BE49-F238E27FC236}">
                    <a16:creationId xmlns:a16="http://schemas.microsoft.com/office/drawing/2014/main" id="{25C66C4B-7BCA-48E6-9D12-65071A82D553}"/>
                  </a:ext>
                </a:extLst>
              </p:cNvPr>
              <p:cNvSpPr>
                <a:spLocks noChangeShapeType="1"/>
              </p:cNvSpPr>
              <p:nvPr/>
            </p:nvSpPr>
            <p:spPr bwMode="auto">
              <a:xfrm>
                <a:off x="3116823" y="4633118"/>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0" name="Line 9">
                <a:extLst>
                  <a:ext uri="{FF2B5EF4-FFF2-40B4-BE49-F238E27FC236}">
                    <a16:creationId xmlns:a16="http://schemas.microsoft.com/office/drawing/2014/main" id="{AA3D0F65-728A-4A6D-B5F7-5C47AF8A9E68}"/>
                  </a:ext>
                </a:extLst>
              </p:cNvPr>
              <p:cNvSpPr>
                <a:spLocks noChangeShapeType="1"/>
              </p:cNvSpPr>
              <p:nvPr/>
            </p:nvSpPr>
            <p:spPr bwMode="auto">
              <a:xfrm>
                <a:off x="3116823" y="4633118"/>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1" name="Line 10">
                <a:extLst>
                  <a:ext uri="{FF2B5EF4-FFF2-40B4-BE49-F238E27FC236}">
                    <a16:creationId xmlns:a16="http://schemas.microsoft.com/office/drawing/2014/main" id="{2B5F41B0-1401-4070-9E7E-8DA85EB9A334}"/>
                  </a:ext>
                </a:extLst>
              </p:cNvPr>
              <p:cNvSpPr>
                <a:spLocks noChangeShapeType="1"/>
              </p:cNvSpPr>
              <p:nvPr/>
            </p:nvSpPr>
            <p:spPr bwMode="auto">
              <a:xfrm>
                <a:off x="3332723" y="4633118"/>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2" name="Line 11">
                <a:extLst>
                  <a:ext uri="{FF2B5EF4-FFF2-40B4-BE49-F238E27FC236}">
                    <a16:creationId xmlns:a16="http://schemas.microsoft.com/office/drawing/2014/main" id="{4D81370B-5CDC-4344-BD4D-108925E94C6B}"/>
                  </a:ext>
                </a:extLst>
              </p:cNvPr>
              <p:cNvSpPr>
                <a:spLocks noChangeShapeType="1"/>
              </p:cNvSpPr>
              <p:nvPr/>
            </p:nvSpPr>
            <p:spPr bwMode="auto">
              <a:xfrm>
                <a:off x="3332723" y="4633118"/>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3" name="Line 12">
                <a:extLst>
                  <a:ext uri="{FF2B5EF4-FFF2-40B4-BE49-F238E27FC236}">
                    <a16:creationId xmlns:a16="http://schemas.microsoft.com/office/drawing/2014/main" id="{08B80CED-1F97-4B1F-A6AB-1C1C49CB241C}"/>
                  </a:ext>
                </a:extLst>
              </p:cNvPr>
              <p:cNvSpPr>
                <a:spLocks noChangeShapeType="1"/>
              </p:cNvSpPr>
              <p:nvPr/>
            </p:nvSpPr>
            <p:spPr bwMode="auto">
              <a:xfrm>
                <a:off x="3548623" y="4633118"/>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4" name="Line 13">
                <a:extLst>
                  <a:ext uri="{FF2B5EF4-FFF2-40B4-BE49-F238E27FC236}">
                    <a16:creationId xmlns:a16="http://schemas.microsoft.com/office/drawing/2014/main" id="{9D4FF0D0-707E-447A-ABB5-6530DED8E37C}"/>
                  </a:ext>
                </a:extLst>
              </p:cNvPr>
              <p:cNvSpPr>
                <a:spLocks noChangeShapeType="1"/>
              </p:cNvSpPr>
              <p:nvPr/>
            </p:nvSpPr>
            <p:spPr bwMode="auto">
              <a:xfrm>
                <a:off x="3548623" y="4633118"/>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5" name="Line 14">
                <a:extLst>
                  <a:ext uri="{FF2B5EF4-FFF2-40B4-BE49-F238E27FC236}">
                    <a16:creationId xmlns:a16="http://schemas.microsoft.com/office/drawing/2014/main" id="{E86C56C7-53AE-41B4-ADAD-035CBFABBD02}"/>
                  </a:ext>
                </a:extLst>
              </p:cNvPr>
              <p:cNvSpPr>
                <a:spLocks noChangeShapeType="1"/>
              </p:cNvSpPr>
              <p:nvPr/>
            </p:nvSpPr>
            <p:spPr bwMode="auto">
              <a:xfrm>
                <a:off x="3762936" y="4633118"/>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6" name="Line 15">
                <a:extLst>
                  <a:ext uri="{FF2B5EF4-FFF2-40B4-BE49-F238E27FC236}">
                    <a16:creationId xmlns:a16="http://schemas.microsoft.com/office/drawing/2014/main" id="{A12E7544-806A-4587-B13E-0547603F8FD3}"/>
                  </a:ext>
                </a:extLst>
              </p:cNvPr>
              <p:cNvSpPr>
                <a:spLocks noChangeShapeType="1"/>
              </p:cNvSpPr>
              <p:nvPr/>
            </p:nvSpPr>
            <p:spPr bwMode="auto">
              <a:xfrm>
                <a:off x="3762936" y="4633118"/>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7" name="Line 16">
                <a:extLst>
                  <a:ext uri="{FF2B5EF4-FFF2-40B4-BE49-F238E27FC236}">
                    <a16:creationId xmlns:a16="http://schemas.microsoft.com/office/drawing/2014/main" id="{E9CF4F61-CBEC-4389-90C0-41039713FD35}"/>
                  </a:ext>
                </a:extLst>
              </p:cNvPr>
              <p:cNvSpPr>
                <a:spLocks noChangeShapeType="1"/>
              </p:cNvSpPr>
              <p:nvPr/>
            </p:nvSpPr>
            <p:spPr bwMode="auto">
              <a:xfrm>
                <a:off x="3978836" y="4633118"/>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8" name="Line 17">
                <a:extLst>
                  <a:ext uri="{FF2B5EF4-FFF2-40B4-BE49-F238E27FC236}">
                    <a16:creationId xmlns:a16="http://schemas.microsoft.com/office/drawing/2014/main" id="{C96EE5F9-83AE-4B2B-B1A0-49C3BDB72BC2}"/>
                  </a:ext>
                </a:extLst>
              </p:cNvPr>
              <p:cNvSpPr>
                <a:spLocks noChangeShapeType="1"/>
              </p:cNvSpPr>
              <p:nvPr/>
            </p:nvSpPr>
            <p:spPr bwMode="auto">
              <a:xfrm>
                <a:off x="3978836" y="4633118"/>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9" name="Line 18">
                <a:extLst>
                  <a:ext uri="{FF2B5EF4-FFF2-40B4-BE49-F238E27FC236}">
                    <a16:creationId xmlns:a16="http://schemas.microsoft.com/office/drawing/2014/main" id="{9A4BA2DB-C9C4-45B7-8E83-3869C26EC4D5}"/>
                  </a:ext>
                </a:extLst>
              </p:cNvPr>
              <p:cNvSpPr>
                <a:spLocks noChangeShapeType="1"/>
              </p:cNvSpPr>
              <p:nvPr/>
            </p:nvSpPr>
            <p:spPr bwMode="auto">
              <a:xfrm>
                <a:off x="4194736" y="4633118"/>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0" name="Line 19">
                <a:extLst>
                  <a:ext uri="{FF2B5EF4-FFF2-40B4-BE49-F238E27FC236}">
                    <a16:creationId xmlns:a16="http://schemas.microsoft.com/office/drawing/2014/main" id="{88CDC212-D8B3-4C82-AA74-85EF856C84FA}"/>
                  </a:ext>
                </a:extLst>
              </p:cNvPr>
              <p:cNvSpPr>
                <a:spLocks noChangeShapeType="1"/>
              </p:cNvSpPr>
              <p:nvPr/>
            </p:nvSpPr>
            <p:spPr bwMode="auto">
              <a:xfrm>
                <a:off x="4194736" y="4633118"/>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1" name="Line 20">
                <a:extLst>
                  <a:ext uri="{FF2B5EF4-FFF2-40B4-BE49-F238E27FC236}">
                    <a16:creationId xmlns:a16="http://schemas.microsoft.com/office/drawing/2014/main" id="{373972D6-9C2A-46FD-89A9-F40981D01E0A}"/>
                  </a:ext>
                </a:extLst>
              </p:cNvPr>
              <p:cNvSpPr>
                <a:spLocks noChangeShapeType="1"/>
              </p:cNvSpPr>
              <p:nvPr/>
            </p:nvSpPr>
            <p:spPr bwMode="auto">
              <a:xfrm>
                <a:off x="3016811" y="4925218"/>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2" name="Line 21">
                <a:extLst>
                  <a:ext uri="{FF2B5EF4-FFF2-40B4-BE49-F238E27FC236}">
                    <a16:creationId xmlns:a16="http://schemas.microsoft.com/office/drawing/2014/main" id="{35E0F295-F53F-4759-9ACC-DA58D74CAD2D}"/>
                  </a:ext>
                </a:extLst>
              </p:cNvPr>
              <p:cNvSpPr>
                <a:spLocks noChangeShapeType="1"/>
              </p:cNvSpPr>
              <p:nvPr/>
            </p:nvSpPr>
            <p:spPr bwMode="auto">
              <a:xfrm>
                <a:off x="3016811" y="4925218"/>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3" name="Line 22">
                <a:extLst>
                  <a:ext uri="{FF2B5EF4-FFF2-40B4-BE49-F238E27FC236}">
                    <a16:creationId xmlns:a16="http://schemas.microsoft.com/office/drawing/2014/main" id="{FC44269E-28CC-4BFA-A284-D9FAF31432B6}"/>
                  </a:ext>
                </a:extLst>
              </p:cNvPr>
              <p:cNvSpPr>
                <a:spLocks noChangeShapeType="1"/>
              </p:cNvSpPr>
              <p:nvPr/>
            </p:nvSpPr>
            <p:spPr bwMode="auto">
              <a:xfrm>
                <a:off x="3059673" y="5066506"/>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4" name="Line 23">
                <a:extLst>
                  <a:ext uri="{FF2B5EF4-FFF2-40B4-BE49-F238E27FC236}">
                    <a16:creationId xmlns:a16="http://schemas.microsoft.com/office/drawing/2014/main" id="{B814D9B9-2A64-4C51-8ECC-C23CB2C6302D}"/>
                  </a:ext>
                </a:extLst>
              </p:cNvPr>
              <p:cNvSpPr>
                <a:spLocks noChangeShapeType="1"/>
              </p:cNvSpPr>
              <p:nvPr/>
            </p:nvSpPr>
            <p:spPr bwMode="auto">
              <a:xfrm>
                <a:off x="3059673" y="5066506"/>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5" name="Line 24">
                <a:extLst>
                  <a:ext uri="{FF2B5EF4-FFF2-40B4-BE49-F238E27FC236}">
                    <a16:creationId xmlns:a16="http://schemas.microsoft.com/office/drawing/2014/main" id="{61D51155-5BDF-4707-82F5-67B304753363}"/>
                  </a:ext>
                </a:extLst>
              </p:cNvPr>
              <p:cNvSpPr>
                <a:spLocks noChangeShapeType="1"/>
              </p:cNvSpPr>
              <p:nvPr/>
            </p:nvSpPr>
            <p:spPr bwMode="auto">
              <a:xfrm>
                <a:off x="3105711" y="5207793"/>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6" name="Line 25">
                <a:extLst>
                  <a:ext uri="{FF2B5EF4-FFF2-40B4-BE49-F238E27FC236}">
                    <a16:creationId xmlns:a16="http://schemas.microsoft.com/office/drawing/2014/main" id="{AEBAB6C5-CCE2-4BB7-BD62-3F055C6FEBB0}"/>
                  </a:ext>
                </a:extLst>
              </p:cNvPr>
              <p:cNvSpPr>
                <a:spLocks noChangeShapeType="1"/>
              </p:cNvSpPr>
              <p:nvPr/>
            </p:nvSpPr>
            <p:spPr bwMode="auto">
              <a:xfrm>
                <a:off x="3105711" y="5207793"/>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7" name="Line 26">
                <a:extLst>
                  <a:ext uri="{FF2B5EF4-FFF2-40B4-BE49-F238E27FC236}">
                    <a16:creationId xmlns:a16="http://schemas.microsoft.com/office/drawing/2014/main" id="{64AC3A1F-B2B2-4854-B687-4AAC796DD6E7}"/>
                  </a:ext>
                </a:extLst>
              </p:cNvPr>
              <p:cNvSpPr>
                <a:spLocks noChangeShapeType="1"/>
              </p:cNvSpPr>
              <p:nvPr/>
            </p:nvSpPr>
            <p:spPr bwMode="auto">
              <a:xfrm>
                <a:off x="3151748" y="5350668"/>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8" name="Line 27">
                <a:extLst>
                  <a:ext uri="{FF2B5EF4-FFF2-40B4-BE49-F238E27FC236}">
                    <a16:creationId xmlns:a16="http://schemas.microsoft.com/office/drawing/2014/main" id="{35FD18A8-ABB5-4F8E-BE4B-B8678DD7C95F}"/>
                  </a:ext>
                </a:extLst>
              </p:cNvPr>
              <p:cNvSpPr>
                <a:spLocks noChangeShapeType="1"/>
              </p:cNvSpPr>
              <p:nvPr/>
            </p:nvSpPr>
            <p:spPr bwMode="auto">
              <a:xfrm>
                <a:off x="3151748" y="5350668"/>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9" name="Line 28">
                <a:extLst>
                  <a:ext uri="{FF2B5EF4-FFF2-40B4-BE49-F238E27FC236}">
                    <a16:creationId xmlns:a16="http://schemas.microsoft.com/office/drawing/2014/main" id="{E5E0F679-01FB-4A94-84D8-9D50974C96E6}"/>
                  </a:ext>
                </a:extLst>
              </p:cNvPr>
              <p:cNvSpPr>
                <a:spLocks noChangeShapeType="1"/>
              </p:cNvSpPr>
              <p:nvPr/>
            </p:nvSpPr>
            <p:spPr bwMode="auto">
              <a:xfrm>
                <a:off x="2975536" y="4782343"/>
                <a:ext cx="1465262"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0" name="Line 29">
                <a:extLst>
                  <a:ext uri="{FF2B5EF4-FFF2-40B4-BE49-F238E27FC236}">
                    <a16:creationId xmlns:a16="http://schemas.microsoft.com/office/drawing/2014/main" id="{DD23D8E9-33D7-4E27-ABE5-7DC3F78B3E10}"/>
                  </a:ext>
                </a:extLst>
              </p:cNvPr>
              <p:cNvSpPr>
                <a:spLocks noChangeShapeType="1"/>
              </p:cNvSpPr>
              <p:nvPr/>
            </p:nvSpPr>
            <p:spPr bwMode="auto">
              <a:xfrm>
                <a:off x="2975536" y="4782343"/>
                <a:ext cx="1465262"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1" name="Freeform 30">
                <a:extLst>
                  <a:ext uri="{FF2B5EF4-FFF2-40B4-BE49-F238E27FC236}">
                    <a16:creationId xmlns:a16="http://schemas.microsoft.com/office/drawing/2014/main" id="{D0294797-8D6A-45BA-AF80-AE9542B7EEA7}"/>
                  </a:ext>
                </a:extLst>
              </p:cNvPr>
              <p:cNvSpPr>
                <a:spLocks/>
              </p:cNvSpPr>
              <p:nvPr/>
            </p:nvSpPr>
            <p:spPr bwMode="auto">
              <a:xfrm>
                <a:off x="3273986" y="4849018"/>
                <a:ext cx="1733550" cy="865188"/>
              </a:xfrm>
              <a:custGeom>
                <a:avLst/>
                <a:gdLst>
                  <a:gd name="T0" fmla="*/ 167 w 1092"/>
                  <a:gd name="T1" fmla="*/ 545 h 545"/>
                  <a:gd name="T2" fmla="*/ 1092 w 1092"/>
                  <a:gd name="T3" fmla="*/ 545 h 545"/>
                  <a:gd name="T4" fmla="*/ 925 w 1092"/>
                  <a:gd name="T5" fmla="*/ 0 h 545"/>
                  <a:gd name="T6" fmla="*/ 0 w 1092"/>
                  <a:gd name="T7" fmla="*/ 0 h 545"/>
                  <a:gd name="T8" fmla="*/ 167 w 1092"/>
                  <a:gd name="T9" fmla="*/ 545 h 545"/>
                </a:gdLst>
                <a:ahLst/>
                <a:cxnLst>
                  <a:cxn ang="0">
                    <a:pos x="T0" y="T1"/>
                  </a:cxn>
                  <a:cxn ang="0">
                    <a:pos x="T2" y="T3"/>
                  </a:cxn>
                  <a:cxn ang="0">
                    <a:pos x="T4" y="T5"/>
                  </a:cxn>
                  <a:cxn ang="0">
                    <a:pos x="T6" y="T7"/>
                  </a:cxn>
                  <a:cxn ang="0">
                    <a:pos x="T8" y="T9"/>
                  </a:cxn>
                </a:cxnLst>
                <a:rect l="0" t="0" r="r" b="b"/>
                <a:pathLst>
                  <a:path w="1092" h="545">
                    <a:moveTo>
                      <a:pt x="167" y="545"/>
                    </a:moveTo>
                    <a:lnTo>
                      <a:pt x="1092" y="545"/>
                    </a:lnTo>
                    <a:lnTo>
                      <a:pt x="925" y="0"/>
                    </a:lnTo>
                    <a:lnTo>
                      <a:pt x="0" y="0"/>
                    </a:lnTo>
                    <a:lnTo>
                      <a:pt x="167" y="545"/>
                    </a:lnTo>
                    <a:close/>
                  </a:path>
                </a:pathLst>
              </a:cu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2" name="Freeform 31">
                <a:extLst>
                  <a:ext uri="{FF2B5EF4-FFF2-40B4-BE49-F238E27FC236}">
                    <a16:creationId xmlns:a16="http://schemas.microsoft.com/office/drawing/2014/main" id="{9C6CBB12-D538-4C0F-B577-19E52C31755E}"/>
                  </a:ext>
                </a:extLst>
              </p:cNvPr>
              <p:cNvSpPr>
                <a:spLocks/>
              </p:cNvSpPr>
              <p:nvPr/>
            </p:nvSpPr>
            <p:spPr bwMode="auto">
              <a:xfrm>
                <a:off x="3273986" y="4849018"/>
                <a:ext cx="1733550" cy="865188"/>
              </a:xfrm>
              <a:custGeom>
                <a:avLst/>
                <a:gdLst>
                  <a:gd name="T0" fmla="*/ 347 w 2275"/>
                  <a:gd name="T1" fmla="*/ 1135 h 1135"/>
                  <a:gd name="T2" fmla="*/ 2275 w 2275"/>
                  <a:gd name="T3" fmla="*/ 1135 h 1135"/>
                  <a:gd name="T4" fmla="*/ 1927 w 2275"/>
                  <a:gd name="T5" fmla="*/ 0 h 1135"/>
                  <a:gd name="T6" fmla="*/ 0 w 2275"/>
                  <a:gd name="T7" fmla="*/ 0 h 1135"/>
                  <a:gd name="T8" fmla="*/ 347 w 2275"/>
                  <a:gd name="T9" fmla="*/ 1135 h 1135"/>
                </a:gdLst>
                <a:ahLst/>
                <a:cxnLst>
                  <a:cxn ang="0">
                    <a:pos x="T0" y="T1"/>
                  </a:cxn>
                  <a:cxn ang="0">
                    <a:pos x="T2" y="T3"/>
                  </a:cxn>
                  <a:cxn ang="0">
                    <a:pos x="T4" y="T5"/>
                  </a:cxn>
                  <a:cxn ang="0">
                    <a:pos x="T6" y="T7"/>
                  </a:cxn>
                  <a:cxn ang="0">
                    <a:pos x="T8" y="T9"/>
                  </a:cxn>
                </a:cxnLst>
                <a:rect l="0" t="0" r="r" b="b"/>
                <a:pathLst>
                  <a:path w="2275" h="1135">
                    <a:moveTo>
                      <a:pt x="347" y="1135"/>
                    </a:moveTo>
                    <a:lnTo>
                      <a:pt x="2275" y="1135"/>
                    </a:lnTo>
                    <a:lnTo>
                      <a:pt x="1927" y="0"/>
                    </a:lnTo>
                    <a:lnTo>
                      <a:pt x="0" y="0"/>
                    </a:lnTo>
                    <a:lnTo>
                      <a:pt x="347" y="1135"/>
                    </a:lnTo>
                    <a:close/>
                  </a:path>
                </a:pathLst>
              </a:cu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3" name="Line 32">
                <a:extLst>
                  <a:ext uri="{FF2B5EF4-FFF2-40B4-BE49-F238E27FC236}">
                    <a16:creationId xmlns:a16="http://schemas.microsoft.com/office/drawing/2014/main" id="{97C105C3-8610-4666-9158-C6A2B0E60945}"/>
                  </a:ext>
                </a:extLst>
              </p:cNvPr>
              <p:cNvSpPr>
                <a:spLocks noChangeShapeType="1"/>
              </p:cNvSpPr>
              <p:nvPr/>
            </p:nvSpPr>
            <p:spPr bwMode="auto">
              <a:xfrm>
                <a:off x="3464486" y="4849018"/>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4" name="Line 33">
                <a:extLst>
                  <a:ext uri="{FF2B5EF4-FFF2-40B4-BE49-F238E27FC236}">
                    <a16:creationId xmlns:a16="http://schemas.microsoft.com/office/drawing/2014/main" id="{500DEA9E-B76B-48FF-8E84-6F3456471BB5}"/>
                  </a:ext>
                </a:extLst>
              </p:cNvPr>
              <p:cNvSpPr>
                <a:spLocks noChangeShapeType="1"/>
              </p:cNvSpPr>
              <p:nvPr/>
            </p:nvSpPr>
            <p:spPr bwMode="auto">
              <a:xfrm>
                <a:off x="3464486" y="4849018"/>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5" name="Line 34">
                <a:extLst>
                  <a:ext uri="{FF2B5EF4-FFF2-40B4-BE49-F238E27FC236}">
                    <a16:creationId xmlns:a16="http://schemas.microsoft.com/office/drawing/2014/main" id="{158F2407-4792-4FB3-9506-73BDA2B5FD20}"/>
                  </a:ext>
                </a:extLst>
              </p:cNvPr>
              <p:cNvSpPr>
                <a:spLocks noChangeShapeType="1"/>
              </p:cNvSpPr>
              <p:nvPr/>
            </p:nvSpPr>
            <p:spPr bwMode="auto">
              <a:xfrm>
                <a:off x="3680386" y="4849018"/>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6" name="Line 35">
                <a:extLst>
                  <a:ext uri="{FF2B5EF4-FFF2-40B4-BE49-F238E27FC236}">
                    <a16:creationId xmlns:a16="http://schemas.microsoft.com/office/drawing/2014/main" id="{7827F746-9AC1-4570-B692-0CC4A5EC454A}"/>
                  </a:ext>
                </a:extLst>
              </p:cNvPr>
              <p:cNvSpPr>
                <a:spLocks noChangeShapeType="1"/>
              </p:cNvSpPr>
              <p:nvPr/>
            </p:nvSpPr>
            <p:spPr bwMode="auto">
              <a:xfrm>
                <a:off x="3680386" y="4849018"/>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7" name="Line 36">
                <a:extLst>
                  <a:ext uri="{FF2B5EF4-FFF2-40B4-BE49-F238E27FC236}">
                    <a16:creationId xmlns:a16="http://schemas.microsoft.com/office/drawing/2014/main" id="{98CB8BF2-F793-4D9B-A9F8-074DFFE7901E}"/>
                  </a:ext>
                </a:extLst>
              </p:cNvPr>
              <p:cNvSpPr>
                <a:spLocks noChangeShapeType="1"/>
              </p:cNvSpPr>
              <p:nvPr/>
            </p:nvSpPr>
            <p:spPr bwMode="auto">
              <a:xfrm>
                <a:off x="3896286" y="4849018"/>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8" name="Line 37">
                <a:extLst>
                  <a:ext uri="{FF2B5EF4-FFF2-40B4-BE49-F238E27FC236}">
                    <a16:creationId xmlns:a16="http://schemas.microsoft.com/office/drawing/2014/main" id="{E7C31399-5868-4CCC-9FA8-A37462E5EF15}"/>
                  </a:ext>
                </a:extLst>
              </p:cNvPr>
              <p:cNvSpPr>
                <a:spLocks noChangeShapeType="1"/>
              </p:cNvSpPr>
              <p:nvPr/>
            </p:nvSpPr>
            <p:spPr bwMode="auto">
              <a:xfrm>
                <a:off x="3896286" y="4849018"/>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9" name="Line 38">
                <a:extLst>
                  <a:ext uri="{FF2B5EF4-FFF2-40B4-BE49-F238E27FC236}">
                    <a16:creationId xmlns:a16="http://schemas.microsoft.com/office/drawing/2014/main" id="{9C3B3AE8-9759-40D0-9BFE-59DD99CCDAC4}"/>
                  </a:ext>
                </a:extLst>
              </p:cNvPr>
              <p:cNvSpPr>
                <a:spLocks noChangeShapeType="1"/>
              </p:cNvSpPr>
              <p:nvPr/>
            </p:nvSpPr>
            <p:spPr bwMode="auto">
              <a:xfrm>
                <a:off x="4112186" y="4849018"/>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00" name="Line 39">
                <a:extLst>
                  <a:ext uri="{FF2B5EF4-FFF2-40B4-BE49-F238E27FC236}">
                    <a16:creationId xmlns:a16="http://schemas.microsoft.com/office/drawing/2014/main" id="{9B5D2AA0-BA43-4574-BEA6-3E6A1FE14E13}"/>
                  </a:ext>
                </a:extLst>
              </p:cNvPr>
              <p:cNvSpPr>
                <a:spLocks noChangeShapeType="1"/>
              </p:cNvSpPr>
              <p:nvPr/>
            </p:nvSpPr>
            <p:spPr bwMode="auto">
              <a:xfrm>
                <a:off x="4112186" y="4849018"/>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01" name="Line 40">
                <a:extLst>
                  <a:ext uri="{FF2B5EF4-FFF2-40B4-BE49-F238E27FC236}">
                    <a16:creationId xmlns:a16="http://schemas.microsoft.com/office/drawing/2014/main" id="{A8751148-71F0-451F-96C6-4DB567902B83}"/>
                  </a:ext>
                </a:extLst>
              </p:cNvPr>
              <p:cNvSpPr>
                <a:spLocks noChangeShapeType="1"/>
              </p:cNvSpPr>
              <p:nvPr/>
            </p:nvSpPr>
            <p:spPr bwMode="auto">
              <a:xfrm>
                <a:off x="4328086" y="4849018"/>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02" name="Line 41">
                <a:extLst>
                  <a:ext uri="{FF2B5EF4-FFF2-40B4-BE49-F238E27FC236}">
                    <a16:creationId xmlns:a16="http://schemas.microsoft.com/office/drawing/2014/main" id="{3A1E2163-8467-43B5-A2BA-863F065C722D}"/>
                  </a:ext>
                </a:extLst>
              </p:cNvPr>
              <p:cNvSpPr>
                <a:spLocks noChangeShapeType="1"/>
              </p:cNvSpPr>
              <p:nvPr/>
            </p:nvSpPr>
            <p:spPr bwMode="auto">
              <a:xfrm>
                <a:off x="4328086" y="4849018"/>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03" name="Line 42">
                <a:extLst>
                  <a:ext uri="{FF2B5EF4-FFF2-40B4-BE49-F238E27FC236}">
                    <a16:creationId xmlns:a16="http://schemas.microsoft.com/office/drawing/2014/main" id="{9C645D64-EFFA-4447-B825-9850277A91CE}"/>
                  </a:ext>
                </a:extLst>
              </p:cNvPr>
              <p:cNvSpPr>
                <a:spLocks noChangeShapeType="1"/>
              </p:cNvSpPr>
              <p:nvPr/>
            </p:nvSpPr>
            <p:spPr bwMode="auto">
              <a:xfrm>
                <a:off x="4542398" y="4849018"/>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04" name="Line 43">
                <a:extLst>
                  <a:ext uri="{FF2B5EF4-FFF2-40B4-BE49-F238E27FC236}">
                    <a16:creationId xmlns:a16="http://schemas.microsoft.com/office/drawing/2014/main" id="{5325F62B-4C8E-4CFE-8B94-AA4303567A0C}"/>
                  </a:ext>
                </a:extLst>
              </p:cNvPr>
              <p:cNvSpPr>
                <a:spLocks noChangeShapeType="1"/>
              </p:cNvSpPr>
              <p:nvPr/>
            </p:nvSpPr>
            <p:spPr bwMode="auto">
              <a:xfrm>
                <a:off x="4542398" y="4849018"/>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05" name="Line 44">
                <a:extLst>
                  <a:ext uri="{FF2B5EF4-FFF2-40B4-BE49-F238E27FC236}">
                    <a16:creationId xmlns:a16="http://schemas.microsoft.com/office/drawing/2014/main" id="{6D5C8849-9838-46A3-A5EF-EA30CCABBC77}"/>
                  </a:ext>
                </a:extLst>
              </p:cNvPr>
              <p:cNvSpPr>
                <a:spLocks noChangeShapeType="1"/>
              </p:cNvSpPr>
              <p:nvPr/>
            </p:nvSpPr>
            <p:spPr bwMode="auto">
              <a:xfrm>
                <a:off x="3364473" y="5141118"/>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06" name="Line 45">
                <a:extLst>
                  <a:ext uri="{FF2B5EF4-FFF2-40B4-BE49-F238E27FC236}">
                    <a16:creationId xmlns:a16="http://schemas.microsoft.com/office/drawing/2014/main" id="{C331BE38-5F78-426E-939A-4696235E70B4}"/>
                  </a:ext>
                </a:extLst>
              </p:cNvPr>
              <p:cNvSpPr>
                <a:spLocks noChangeShapeType="1"/>
              </p:cNvSpPr>
              <p:nvPr/>
            </p:nvSpPr>
            <p:spPr bwMode="auto">
              <a:xfrm>
                <a:off x="3364473" y="5141118"/>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07" name="Line 46">
                <a:extLst>
                  <a:ext uri="{FF2B5EF4-FFF2-40B4-BE49-F238E27FC236}">
                    <a16:creationId xmlns:a16="http://schemas.microsoft.com/office/drawing/2014/main" id="{BB92F373-54CC-4F0B-BD9E-328A552574D6}"/>
                  </a:ext>
                </a:extLst>
              </p:cNvPr>
              <p:cNvSpPr>
                <a:spLocks noChangeShapeType="1"/>
              </p:cNvSpPr>
              <p:nvPr/>
            </p:nvSpPr>
            <p:spPr bwMode="auto">
              <a:xfrm>
                <a:off x="3407336" y="5282406"/>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08" name="Line 47">
                <a:extLst>
                  <a:ext uri="{FF2B5EF4-FFF2-40B4-BE49-F238E27FC236}">
                    <a16:creationId xmlns:a16="http://schemas.microsoft.com/office/drawing/2014/main" id="{5CCBDBEE-93CC-451E-A73F-33CF427CF782}"/>
                  </a:ext>
                </a:extLst>
              </p:cNvPr>
              <p:cNvSpPr>
                <a:spLocks noChangeShapeType="1"/>
              </p:cNvSpPr>
              <p:nvPr/>
            </p:nvSpPr>
            <p:spPr bwMode="auto">
              <a:xfrm>
                <a:off x="3407336" y="5282406"/>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09" name="Line 48">
                <a:extLst>
                  <a:ext uri="{FF2B5EF4-FFF2-40B4-BE49-F238E27FC236}">
                    <a16:creationId xmlns:a16="http://schemas.microsoft.com/office/drawing/2014/main" id="{6619FA87-A714-4021-8C0C-47DDF7280D4A}"/>
                  </a:ext>
                </a:extLst>
              </p:cNvPr>
              <p:cNvSpPr>
                <a:spLocks noChangeShapeType="1"/>
              </p:cNvSpPr>
              <p:nvPr/>
            </p:nvSpPr>
            <p:spPr bwMode="auto">
              <a:xfrm>
                <a:off x="3454961" y="5425281"/>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0" name="Line 49">
                <a:extLst>
                  <a:ext uri="{FF2B5EF4-FFF2-40B4-BE49-F238E27FC236}">
                    <a16:creationId xmlns:a16="http://schemas.microsoft.com/office/drawing/2014/main" id="{2BB0841B-AD35-4BCC-9024-82ECB79332AB}"/>
                  </a:ext>
                </a:extLst>
              </p:cNvPr>
              <p:cNvSpPr>
                <a:spLocks noChangeShapeType="1"/>
              </p:cNvSpPr>
              <p:nvPr/>
            </p:nvSpPr>
            <p:spPr bwMode="auto">
              <a:xfrm>
                <a:off x="3454961" y="5425281"/>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1" name="Line 50">
                <a:extLst>
                  <a:ext uri="{FF2B5EF4-FFF2-40B4-BE49-F238E27FC236}">
                    <a16:creationId xmlns:a16="http://schemas.microsoft.com/office/drawing/2014/main" id="{B4C491AB-63DC-436D-927A-48472CB18031}"/>
                  </a:ext>
                </a:extLst>
              </p:cNvPr>
              <p:cNvSpPr>
                <a:spLocks noChangeShapeType="1"/>
              </p:cNvSpPr>
              <p:nvPr/>
            </p:nvSpPr>
            <p:spPr bwMode="auto">
              <a:xfrm>
                <a:off x="3499411" y="5566568"/>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2" name="Line 51">
                <a:extLst>
                  <a:ext uri="{FF2B5EF4-FFF2-40B4-BE49-F238E27FC236}">
                    <a16:creationId xmlns:a16="http://schemas.microsoft.com/office/drawing/2014/main" id="{24E87B6D-F3E3-4824-8BE5-8544EA8CA46B}"/>
                  </a:ext>
                </a:extLst>
              </p:cNvPr>
              <p:cNvSpPr>
                <a:spLocks noChangeShapeType="1"/>
              </p:cNvSpPr>
              <p:nvPr/>
            </p:nvSpPr>
            <p:spPr bwMode="auto">
              <a:xfrm>
                <a:off x="3499411" y="5566568"/>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3" name="Line 52">
                <a:extLst>
                  <a:ext uri="{FF2B5EF4-FFF2-40B4-BE49-F238E27FC236}">
                    <a16:creationId xmlns:a16="http://schemas.microsoft.com/office/drawing/2014/main" id="{8396614F-05A4-4254-B9BC-C683AD66FCFE}"/>
                  </a:ext>
                </a:extLst>
              </p:cNvPr>
              <p:cNvSpPr>
                <a:spLocks noChangeShapeType="1"/>
              </p:cNvSpPr>
              <p:nvPr/>
            </p:nvSpPr>
            <p:spPr bwMode="auto">
              <a:xfrm>
                <a:off x="3323198" y="4999831"/>
                <a:ext cx="1465262"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4" name="Line 53">
                <a:extLst>
                  <a:ext uri="{FF2B5EF4-FFF2-40B4-BE49-F238E27FC236}">
                    <a16:creationId xmlns:a16="http://schemas.microsoft.com/office/drawing/2014/main" id="{8C569D80-7D6A-4529-B582-CD207D0F3F49}"/>
                  </a:ext>
                </a:extLst>
              </p:cNvPr>
              <p:cNvSpPr>
                <a:spLocks noChangeShapeType="1"/>
              </p:cNvSpPr>
              <p:nvPr/>
            </p:nvSpPr>
            <p:spPr bwMode="auto">
              <a:xfrm>
                <a:off x="3323198" y="4999831"/>
                <a:ext cx="1465262"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5" name="Freeform 54">
                <a:extLst>
                  <a:ext uri="{FF2B5EF4-FFF2-40B4-BE49-F238E27FC236}">
                    <a16:creationId xmlns:a16="http://schemas.microsoft.com/office/drawing/2014/main" id="{3001E2A4-60A9-494F-B740-9A3E3ACC95E4}"/>
                  </a:ext>
                </a:extLst>
              </p:cNvPr>
              <p:cNvSpPr>
                <a:spLocks/>
              </p:cNvSpPr>
              <p:nvPr/>
            </p:nvSpPr>
            <p:spPr bwMode="auto">
              <a:xfrm>
                <a:off x="3612123" y="5079206"/>
                <a:ext cx="1733550" cy="865188"/>
              </a:xfrm>
              <a:custGeom>
                <a:avLst/>
                <a:gdLst>
                  <a:gd name="T0" fmla="*/ 167 w 1092"/>
                  <a:gd name="T1" fmla="*/ 545 h 545"/>
                  <a:gd name="T2" fmla="*/ 1092 w 1092"/>
                  <a:gd name="T3" fmla="*/ 545 h 545"/>
                  <a:gd name="T4" fmla="*/ 926 w 1092"/>
                  <a:gd name="T5" fmla="*/ 0 h 545"/>
                  <a:gd name="T6" fmla="*/ 0 w 1092"/>
                  <a:gd name="T7" fmla="*/ 0 h 545"/>
                  <a:gd name="T8" fmla="*/ 167 w 1092"/>
                  <a:gd name="T9" fmla="*/ 545 h 545"/>
                </a:gdLst>
                <a:ahLst/>
                <a:cxnLst>
                  <a:cxn ang="0">
                    <a:pos x="T0" y="T1"/>
                  </a:cxn>
                  <a:cxn ang="0">
                    <a:pos x="T2" y="T3"/>
                  </a:cxn>
                  <a:cxn ang="0">
                    <a:pos x="T4" y="T5"/>
                  </a:cxn>
                  <a:cxn ang="0">
                    <a:pos x="T6" y="T7"/>
                  </a:cxn>
                  <a:cxn ang="0">
                    <a:pos x="T8" y="T9"/>
                  </a:cxn>
                </a:cxnLst>
                <a:rect l="0" t="0" r="r" b="b"/>
                <a:pathLst>
                  <a:path w="1092" h="545">
                    <a:moveTo>
                      <a:pt x="167" y="545"/>
                    </a:moveTo>
                    <a:lnTo>
                      <a:pt x="1092" y="545"/>
                    </a:lnTo>
                    <a:lnTo>
                      <a:pt x="926" y="0"/>
                    </a:lnTo>
                    <a:lnTo>
                      <a:pt x="0" y="0"/>
                    </a:lnTo>
                    <a:lnTo>
                      <a:pt x="167" y="545"/>
                    </a:lnTo>
                    <a:close/>
                  </a:path>
                </a:pathLst>
              </a:cu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6" name="Freeform 55">
                <a:extLst>
                  <a:ext uri="{FF2B5EF4-FFF2-40B4-BE49-F238E27FC236}">
                    <a16:creationId xmlns:a16="http://schemas.microsoft.com/office/drawing/2014/main" id="{B44C1B08-3C55-4A45-8BA5-1FEB16C968C2}"/>
                  </a:ext>
                </a:extLst>
              </p:cNvPr>
              <p:cNvSpPr>
                <a:spLocks/>
              </p:cNvSpPr>
              <p:nvPr/>
            </p:nvSpPr>
            <p:spPr bwMode="auto">
              <a:xfrm>
                <a:off x="3612123" y="5079206"/>
                <a:ext cx="1733550" cy="865188"/>
              </a:xfrm>
              <a:custGeom>
                <a:avLst/>
                <a:gdLst>
                  <a:gd name="T0" fmla="*/ 347 w 2275"/>
                  <a:gd name="T1" fmla="*/ 1135 h 1135"/>
                  <a:gd name="T2" fmla="*/ 2275 w 2275"/>
                  <a:gd name="T3" fmla="*/ 1135 h 1135"/>
                  <a:gd name="T4" fmla="*/ 1928 w 2275"/>
                  <a:gd name="T5" fmla="*/ 0 h 1135"/>
                  <a:gd name="T6" fmla="*/ 0 w 2275"/>
                  <a:gd name="T7" fmla="*/ 0 h 1135"/>
                  <a:gd name="T8" fmla="*/ 347 w 2275"/>
                  <a:gd name="T9" fmla="*/ 1135 h 1135"/>
                </a:gdLst>
                <a:ahLst/>
                <a:cxnLst>
                  <a:cxn ang="0">
                    <a:pos x="T0" y="T1"/>
                  </a:cxn>
                  <a:cxn ang="0">
                    <a:pos x="T2" y="T3"/>
                  </a:cxn>
                  <a:cxn ang="0">
                    <a:pos x="T4" y="T5"/>
                  </a:cxn>
                  <a:cxn ang="0">
                    <a:pos x="T6" y="T7"/>
                  </a:cxn>
                  <a:cxn ang="0">
                    <a:pos x="T8" y="T9"/>
                  </a:cxn>
                </a:cxnLst>
                <a:rect l="0" t="0" r="r" b="b"/>
                <a:pathLst>
                  <a:path w="2275" h="1135">
                    <a:moveTo>
                      <a:pt x="347" y="1135"/>
                    </a:moveTo>
                    <a:lnTo>
                      <a:pt x="2275" y="1135"/>
                    </a:lnTo>
                    <a:lnTo>
                      <a:pt x="1928" y="0"/>
                    </a:lnTo>
                    <a:lnTo>
                      <a:pt x="0" y="0"/>
                    </a:lnTo>
                    <a:lnTo>
                      <a:pt x="347" y="1135"/>
                    </a:lnTo>
                    <a:close/>
                  </a:path>
                </a:pathLst>
              </a:cu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7" name="Line 56">
                <a:extLst>
                  <a:ext uri="{FF2B5EF4-FFF2-40B4-BE49-F238E27FC236}">
                    <a16:creationId xmlns:a16="http://schemas.microsoft.com/office/drawing/2014/main" id="{55CC75D6-D070-4AE8-BA0D-B02B55E6CAAA}"/>
                  </a:ext>
                </a:extLst>
              </p:cNvPr>
              <p:cNvSpPr>
                <a:spLocks noChangeShapeType="1"/>
              </p:cNvSpPr>
              <p:nvPr/>
            </p:nvSpPr>
            <p:spPr bwMode="auto">
              <a:xfrm>
                <a:off x="3802623" y="50792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8" name="Line 57">
                <a:extLst>
                  <a:ext uri="{FF2B5EF4-FFF2-40B4-BE49-F238E27FC236}">
                    <a16:creationId xmlns:a16="http://schemas.microsoft.com/office/drawing/2014/main" id="{9A416185-F570-4B49-A765-DDC27170666A}"/>
                  </a:ext>
                </a:extLst>
              </p:cNvPr>
              <p:cNvSpPr>
                <a:spLocks noChangeShapeType="1"/>
              </p:cNvSpPr>
              <p:nvPr/>
            </p:nvSpPr>
            <p:spPr bwMode="auto">
              <a:xfrm>
                <a:off x="3802623" y="50792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9" name="Line 58">
                <a:extLst>
                  <a:ext uri="{FF2B5EF4-FFF2-40B4-BE49-F238E27FC236}">
                    <a16:creationId xmlns:a16="http://schemas.microsoft.com/office/drawing/2014/main" id="{6DD115BF-ECD0-418D-885D-06F3EF7306CD}"/>
                  </a:ext>
                </a:extLst>
              </p:cNvPr>
              <p:cNvSpPr>
                <a:spLocks noChangeShapeType="1"/>
              </p:cNvSpPr>
              <p:nvPr/>
            </p:nvSpPr>
            <p:spPr bwMode="auto">
              <a:xfrm>
                <a:off x="4018523" y="50792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0" name="Line 59">
                <a:extLst>
                  <a:ext uri="{FF2B5EF4-FFF2-40B4-BE49-F238E27FC236}">
                    <a16:creationId xmlns:a16="http://schemas.microsoft.com/office/drawing/2014/main" id="{08D301F2-6115-4DE2-923D-277C12E5D6AC}"/>
                  </a:ext>
                </a:extLst>
              </p:cNvPr>
              <p:cNvSpPr>
                <a:spLocks noChangeShapeType="1"/>
              </p:cNvSpPr>
              <p:nvPr/>
            </p:nvSpPr>
            <p:spPr bwMode="auto">
              <a:xfrm>
                <a:off x="4018523" y="50792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1" name="Line 60">
                <a:extLst>
                  <a:ext uri="{FF2B5EF4-FFF2-40B4-BE49-F238E27FC236}">
                    <a16:creationId xmlns:a16="http://schemas.microsoft.com/office/drawing/2014/main" id="{0715EBE6-1BF9-474E-8B4E-C9CBEC24FBF8}"/>
                  </a:ext>
                </a:extLst>
              </p:cNvPr>
              <p:cNvSpPr>
                <a:spLocks noChangeShapeType="1"/>
              </p:cNvSpPr>
              <p:nvPr/>
            </p:nvSpPr>
            <p:spPr bwMode="auto">
              <a:xfrm>
                <a:off x="4234423" y="50792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2" name="Line 61">
                <a:extLst>
                  <a:ext uri="{FF2B5EF4-FFF2-40B4-BE49-F238E27FC236}">
                    <a16:creationId xmlns:a16="http://schemas.microsoft.com/office/drawing/2014/main" id="{7DDFBD86-082A-4AA2-80EE-177A4E4D73E5}"/>
                  </a:ext>
                </a:extLst>
              </p:cNvPr>
              <p:cNvSpPr>
                <a:spLocks noChangeShapeType="1"/>
              </p:cNvSpPr>
              <p:nvPr/>
            </p:nvSpPr>
            <p:spPr bwMode="auto">
              <a:xfrm>
                <a:off x="4234423" y="50792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3" name="Line 62">
                <a:extLst>
                  <a:ext uri="{FF2B5EF4-FFF2-40B4-BE49-F238E27FC236}">
                    <a16:creationId xmlns:a16="http://schemas.microsoft.com/office/drawing/2014/main" id="{2E8FA907-A8F9-4914-926C-8E29B85526E9}"/>
                  </a:ext>
                </a:extLst>
              </p:cNvPr>
              <p:cNvSpPr>
                <a:spLocks noChangeShapeType="1"/>
              </p:cNvSpPr>
              <p:nvPr/>
            </p:nvSpPr>
            <p:spPr bwMode="auto">
              <a:xfrm>
                <a:off x="4450323" y="5079206"/>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4" name="Line 63">
                <a:extLst>
                  <a:ext uri="{FF2B5EF4-FFF2-40B4-BE49-F238E27FC236}">
                    <a16:creationId xmlns:a16="http://schemas.microsoft.com/office/drawing/2014/main" id="{02C25217-6F13-48D3-992E-4FA880CCCBEA}"/>
                  </a:ext>
                </a:extLst>
              </p:cNvPr>
              <p:cNvSpPr>
                <a:spLocks noChangeShapeType="1"/>
              </p:cNvSpPr>
              <p:nvPr/>
            </p:nvSpPr>
            <p:spPr bwMode="auto">
              <a:xfrm>
                <a:off x="4450323" y="5079206"/>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5" name="Line 64">
                <a:extLst>
                  <a:ext uri="{FF2B5EF4-FFF2-40B4-BE49-F238E27FC236}">
                    <a16:creationId xmlns:a16="http://schemas.microsoft.com/office/drawing/2014/main" id="{9FA550F8-FBB2-466B-8B18-BFF82F1753DB}"/>
                  </a:ext>
                </a:extLst>
              </p:cNvPr>
              <p:cNvSpPr>
                <a:spLocks noChangeShapeType="1"/>
              </p:cNvSpPr>
              <p:nvPr/>
            </p:nvSpPr>
            <p:spPr bwMode="auto">
              <a:xfrm>
                <a:off x="4666223" y="5079206"/>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6" name="Line 65">
                <a:extLst>
                  <a:ext uri="{FF2B5EF4-FFF2-40B4-BE49-F238E27FC236}">
                    <a16:creationId xmlns:a16="http://schemas.microsoft.com/office/drawing/2014/main" id="{28D10144-C889-438E-866B-07CF6607D885}"/>
                  </a:ext>
                </a:extLst>
              </p:cNvPr>
              <p:cNvSpPr>
                <a:spLocks noChangeShapeType="1"/>
              </p:cNvSpPr>
              <p:nvPr/>
            </p:nvSpPr>
            <p:spPr bwMode="auto">
              <a:xfrm>
                <a:off x="4666223" y="5079206"/>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7" name="Line 66">
                <a:extLst>
                  <a:ext uri="{FF2B5EF4-FFF2-40B4-BE49-F238E27FC236}">
                    <a16:creationId xmlns:a16="http://schemas.microsoft.com/office/drawing/2014/main" id="{6612A350-FDFC-4CD9-A906-F3FC12568FE5}"/>
                  </a:ext>
                </a:extLst>
              </p:cNvPr>
              <p:cNvSpPr>
                <a:spLocks noChangeShapeType="1"/>
              </p:cNvSpPr>
              <p:nvPr/>
            </p:nvSpPr>
            <p:spPr bwMode="auto">
              <a:xfrm>
                <a:off x="4882123" y="5079206"/>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8" name="Line 67">
                <a:extLst>
                  <a:ext uri="{FF2B5EF4-FFF2-40B4-BE49-F238E27FC236}">
                    <a16:creationId xmlns:a16="http://schemas.microsoft.com/office/drawing/2014/main" id="{C5002E89-F541-4B3F-9FAF-7B5EFB83304F}"/>
                  </a:ext>
                </a:extLst>
              </p:cNvPr>
              <p:cNvSpPr>
                <a:spLocks noChangeShapeType="1"/>
              </p:cNvSpPr>
              <p:nvPr/>
            </p:nvSpPr>
            <p:spPr bwMode="auto">
              <a:xfrm>
                <a:off x="4882123" y="5079206"/>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9" name="Line 68">
                <a:extLst>
                  <a:ext uri="{FF2B5EF4-FFF2-40B4-BE49-F238E27FC236}">
                    <a16:creationId xmlns:a16="http://schemas.microsoft.com/office/drawing/2014/main" id="{76362A98-B756-4389-9E45-8840DE367E4F}"/>
                  </a:ext>
                </a:extLst>
              </p:cNvPr>
              <p:cNvSpPr>
                <a:spLocks noChangeShapeType="1"/>
              </p:cNvSpPr>
              <p:nvPr/>
            </p:nvSpPr>
            <p:spPr bwMode="auto">
              <a:xfrm>
                <a:off x="3702611" y="5371306"/>
                <a:ext cx="1465262"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0" name="Line 69">
                <a:extLst>
                  <a:ext uri="{FF2B5EF4-FFF2-40B4-BE49-F238E27FC236}">
                    <a16:creationId xmlns:a16="http://schemas.microsoft.com/office/drawing/2014/main" id="{CC26598A-067F-4EA6-9932-638AB35B2476}"/>
                  </a:ext>
                </a:extLst>
              </p:cNvPr>
              <p:cNvSpPr>
                <a:spLocks noChangeShapeType="1"/>
              </p:cNvSpPr>
              <p:nvPr/>
            </p:nvSpPr>
            <p:spPr bwMode="auto">
              <a:xfrm>
                <a:off x="3702611" y="5371306"/>
                <a:ext cx="1465262"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1" name="Line 70">
                <a:extLst>
                  <a:ext uri="{FF2B5EF4-FFF2-40B4-BE49-F238E27FC236}">
                    <a16:creationId xmlns:a16="http://schemas.microsoft.com/office/drawing/2014/main" id="{D56AF2B4-D86D-46B5-8E82-0FC3B784FE69}"/>
                  </a:ext>
                </a:extLst>
              </p:cNvPr>
              <p:cNvSpPr>
                <a:spLocks noChangeShapeType="1"/>
              </p:cNvSpPr>
              <p:nvPr/>
            </p:nvSpPr>
            <p:spPr bwMode="auto">
              <a:xfrm>
                <a:off x="3745473" y="5512593"/>
                <a:ext cx="1465262"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2" name="Line 71">
                <a:extLst>
                  <a:ext uri="{FF2B5EF4-FFF2-40B4-BE49-F238E27FC236}">
                    <a16:creationId xmlns:a16="http://schemas.microsoft.com/office/drawing/2014/main" id="{AB2C5815-FB0D-4D89-8883-06470B49D9B2}"/>
                  </a:ext>
                </a:extLst>
              </p:cNvPr>
              <p:cNvSpPr>
                <a:spLocks noChangeShapeType="1"/>
              </p:cNvSpPr>
              <p:nvPr/>
            </p:nvSpPr>
            <p:spPr bwMode="auto">
              <a:xfrm>
                <a:off x="3745473" y="5512593"/>
                <a:ext cx="1465262"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3" name="Line 72">
                <a:extLst>
                  <a:ext uri="{FF2B5EF4-FFF2-40B4-BE49-F238E27FC236}">
                    <a16:creationId xmlns:a16="http://schemas.microsoft.com/office/drawing/2014/main" id="{B3A19B13-4AFD-445C-8063-3FB4F18D4716}"/>
                  </a:ext>
                </a:extLst>
              </p:cNvPr>
              <p:cNvSpPr>
                <a:spLocks noChangeShapeType="1"/>
              </p:cNvSpPr>
              <p:nvPr/>
            </p:nvSpPr>
            <p:spPr bwMode="auto">
              <a:xfrm>
                <a:off x="3793098" y="5653881"/>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4" name="Line 73">
                <a:extLst>
                  <a:ext uri="{FF2B5EF4-FFF2-40B4-BE49-F238E27FC236}">
                    <a16:creationId xmlns:a16="http://schemas.microsoft.com/office/drawing/2014/main" id="{B9576A51-D014-480C-B527-9C1D2D22A738}"/>
                  </a:ext>
                </a:extLst>
              </p:cNvPr>
              <p:cNvSpPr>
                <a:spLocks noChangeShapeType="1"/>
              </p:cNvSpPr>
              <p:nvPr/>
            </p:nvSpPr>
            <p:spPr bwMode="auto">
              <a:xfrm>
                <a:off x="3793098" y="5653881"/>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5" name="Line 74">
                <a:extLst>
                  <a:ext uri="{FF2B5EF4-FFF2-40B4-BE49-F238E27FC236}">
                    <a16:creationId xmlns:a16="http://schemas.microsoft.com/office/drawing/2014/main" id="{DCAA2A63-1F7A-463B-B9B0-681EF73FFBED}"/>
                  </a:ext>
                </a:extLst>
              </p:cNvPr>
              <p:cNvSpPr>
                <a:spLocks noChangeShapeType="1"/>
              </p:cNvSpPr>
              <p:nvPr/>
            </p:nvSpPr>
            <p:spPr bwMode="auto">
              <a:xfrm>
                <a:off x="3837548" y="5795168"/>
                <a:ext cx="1465262"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6" name="Line 75">
                <a:extLst>
                  <a:ext uri="{FF2B5EF4-FFF2-40B4-BE49-F238E27FC236}">
                    <a16:creationId xmlns:a16="http://schemas.microsoft.com/office/drawing/2014/main" id="{04377341-DEC1-42E3-9A95-5F0706B2D92B}"/>
                  </a:ext>
                </a:extLst>
              </p:cNvPr>
              <p:cNvSpPr>
                <a:spLocks noChangeShapeType="1"/>
              </p:cNvSpPr>
              <p:nvPr/>
            </p:nvSpPr>
            <p:spPr bwMode="auto">
              <a:xfrm>
                <a:off x="3837548" y="5795168"/>
                <a:ext cx="1465262"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7" name="Line 76">
                <a:extLst>
                  <a:ext uri="{FF2B5EF4-FFF2-40B4-BE49-F238E27FC236}">
                    <a16:creationId xmlns:a16="http://schemas.microsoft.com/office/drawing/2014/main" id="{AEDE5E3A-EF68-4160-80AA-8C64D42609C0}"/>
                  </a:ext>
                </a:extLst>
              </p:cNvPr>
              <p:cNvSpPr>
                <a:spLocks noChangeShapeType="1"/>
              </p:cNvSpPr>
              <p:nvPr/>
            </p:nvSpPr>
            <p:spPr bwMode="auto">
              <a:xfrm>
                <a:off x="3662923" y="5228431"/>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8" name="Line 77">
                <a:extLst>
                  <a:ext uri="{FF2B5EF4-FFF2-40B4-BE49-F238E27FC236}">
                    <a16:creationId xmlns:a16="http://schemas.microsoft.com/office/drawing/2014/main" id="{8339FD6B-9374-4833-9BC7-2D09E0EE146E}"/>
                  </a:ext>
                </a:extLst>
              </p:cNvPr>
              <p:cNvSpPr>
                <a:spLocks noChangeShapeType="1"/>
              </p:cNvSpPr>
              <p:nvPr/>
            </p:nvSpPr>
            <p:spPr bwMode="auto">
              <a:xfrm>
                <a:off x="3662923" y="5228431"/>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9" name="Freeform 78">
                <a:extLst>
                  <a:ext uri="{FF2B5EF4-FFF2-40B4-BE49-F238E27FC236}">
                    <a16:creationId xmlns:a16="http://schemas.microsoft.com/office/drawing/2014/main" id="{2BE17B4E-C7DA-40BF-9774-D2AE19EB0E65}"/>
                  </a:ext>
                </a:extLst>
              </p:cNvPr>
              <p:cNvSpPr>
                <a:spLocks/>
              </p:cNvSpPr>
              <p:nvPr/>
            </p:nvSpPr>
            <p:spPr bwMode="auto">
              <a:xfrm>
                <a:off x="1276911" y="4645818"/>
                <a:ext cx="1733550" cy="865188"/>
              </a:xfrm>
              <a:custGeom>
                <a:avLst/>
                <a:gdLst>
                  <a:gd name="T0" fmla="*/ 167 w 1092"/>
                  <a:gd name="T1" fmla="*/ 545 h 545"/>
                  <a:gd name="T2" fmla="*/ 1092 w 1092"/>
                  <a:gd name="T3" fmla="*/ 545 h 545"/>
                  <a:gd name="T4" fmla="*/ 925 w 1092"/>
                  <a:gd name="T5" fmla="*/ 0 h 545"/>
                  <a:gd name="T6" fmla="*/ 0 w 1092"/>
                  <a:gd name="T7" fmla="*/ 0 h 545"/>
                  <a:gd name="T8" fmla="*/ 167 w 1092"/>
                  <a:gd name="T9" fmla="*/ 545 h 545"/>
                </a:gdLst>
                <a:ahLst/>
                <a:cxnLst>
                  <a:cxn ang="0">
                    <a:pos x="T0" y="T1"/>
                  </a:cxn>
                  <a:cxn ang="0">
                    <a:pos x="T2" y="T3"/>
                  </a:cxn>
                  <a:cxn ang="0">
                    <a:pos x="T4" y="T5"/>
                  </a:cxn>
                  <a:cxn ang="0">
                    <a:pos x="T6" y="T7"/>
                  </a:cxn>
                  <a:cxn ang="0">
                    <a:pos x="T8" y="T9"/>
                  </a:cxn>
                </a:cxnLst>
                <a:rect l="0" t="0" r="r" b="b"/>
                <a:pathLst>
                  <a:path w="1092" h="545">
                    <a:moveTo>
                      <a:pt x="167" y="545"/>
                    </a:moveTo>
                    <a:lnTo>
                      <a:pt x="1092" y="545"/>
                    </a:lnTo>
                    <a:lnTo>
                      <a:pt x="925" y="0"/>
                    </a:lnTo>
                    <a:lnTo>
                      <a:pt x="0" y="0"/>
                    </a:lnTo>
                    <a:lnTo>
                      <a:pt x="167" y="545"/>
                    </a:lnTo>
                    <a:close/>
                  </a:path>
                </a:pathLst>
              </a:cu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0" name="Freeform 79">
                <a:extLst>
                  <a:ext uri="{FF2B5EF4-FFF2-40B4-BE49-F238E27FC236}">
                    <a16:creationId xmlns:a16="http://schemas.microsoft.com/office/drawing/2014/main" id="{E183BDA3-2889-4CAB-A216-26EDD4E533D1}"/>
                  </a:ext>
                </a:extLst>
              </p:cNvPr>
              <p:cNvSpPr>
                <a:spLocks/>
              </p:cNvSpPr>
              <p:nvPr/>
            </p:nvSpPr>
            <p:spPr bwMode="auto">
              <a:xfrm>
                <a:off x="1276911" y="4645818"/>
                <a:ext cx="1733550" cy="865188"/>
              </a:xfrm>
              <a:custGeom>
                <a:avLst/>
                <a:gdLst>
                  <a:gd name="T0" fmla="*/ 347 w 2274"/>
                  <a:gd name="T1" fmla="*/ 1135 h 1135"/>
                  <a:gd name="T2" fmla="*/ 2274 w 2274"/>
                  <a:gd name="T3" fmla="*/ 1135 h 1135"/>
                  <a:gd name="T4" fmla="*/ 1927 w 2274"/>
                  <a:gd name="T5" fmla="*/ 0 h 1135"/>
                  <a:gd name="T6" fmla="*/ 0 w 2274"/>
                  <a:gd name="T7" fmla="*/ 0 h 1135"/>
                  <a:gd name="T8" fmla="*/ 347 w 2274"/>
                  <a:gd name="T9" fmla="*/ 1135 h 1135"/>
                </a:gdLst>
                <a:ahLst/>
                <a:cxnLst>
                  <a:cxn ang="0">
                    <a:pos x="T0" y="T1"/>
                  </a:cxn>
                  <a:cxn ang="0">
                    <a:pos x="T2" y="T3"/>
                  </a:cxn>
                  <a:cxn ang="0">
                    <a:pos x="T4" y="T5"/>
                  </a:cxn>
                  <a:cxn ang="0">
                    <a:pos x="T6" y="T7"/>
                  </a:cxn>
                  <a:cxn ang="0">
                    <a:pos x="T8" y="T9"/>
                  </a:cxn>
                </a:cxnLst>
                <a:rect l="0" t="0" r="r" b="b"/>
                <a:pathLst>
                  <a:path w="2274" h="1135">
                    <a:moveTo>
                      <a:pt x="347" y="1135"/>
                    </a:moveTo>
                    <a:lnTo>
                      <a:pt x="2274" y="1135"/>
                    </a:lnTo>
                    <a:lnTo>
                      <a:pt x="1927" y="0"/>
                    </a:lnTo>
                    <a:lnTo>
                      <a:pt x="0" y="0"/>
                    </a:lnTo>
                    <a:lnTo>
                      <a:pt x="347" y="1135"/>
                    </a:lnTo>
                    <a:close/>
                  </a:path>
                </a:pathLst>
              </a:cu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1" name="Line 80">
                <a:extLst>
                  <a:ext uri="{FF2B5EF4-FFF2-40B4-BE49-F238E27FC236}">
                    <a16:creationId xmlns:a16="http://schemas.microsoft.com/office/drawing/2014/main" id="{1191589F-351E-4159-B598-CE4107349EF4}"/>
                  </a:ext>
                </a:extLst>
              </p:cNvPr>
              <p:cNvSpPr>
                <a:spLocks noChangeShapeType="1"/>
              </p:cNvSpPr>
              <p:nvPr/>
            </p:nvSpPr>
            <p:spPr bwMode="auto">
              <a:xfrm>
                <a:off x="1467411" y="4645818"/>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2" name="Line 81">
                <a:extLst>
                  <a:ext uri="{FF2B5EF4-FFF2-40B4-BE49-F238E27FC236}">
                    <a16:creationId xmlns:a16="http://schemas.microsoft.com/office/drawing/2014/main" id="{9046BC7D-7663-47A3-BEEC-41441255B3F3}"/>
                  </a:ext>
                </a:extLst>
              </p:cNvPr>
              <p:cNvSpPr>
                <a:spLocks noChangeShapeType="1"/>
              </p:cNvSpPr>
              <p:nvPr/>
            </p:nvSpPr>
            <p:spPr bwMode="auto">
              <a:xfrm>
                <a:off x="1467411" y="4645818"/>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3" name="Line 82">
                <a:extLst>
                  <a:ext uri="{FF2B5EF4-FFF2-40B4-BE49-F238E27FC236}">
                    <a16:creationId xmlns:a16="http://schemas.microsoft.com/office/drawing/2014/main" id="{238254FE-2AB9-4314-AF25-AB5DB7801EC6}"/>
                  </a:ext>
                </a:extLst>
              </p:cNvPr>
              <p:cNvSpPr>
                <a:spLocks noChangeShapeType="1"/>
              </p:cNvSpPr>
              <p:nvPr/>
            </p:nvSpPr>
            <p:spPr bwMode="auto">
              <a:xfrm>
                <a:off x="1683311" y="4645818"/>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4" name="Line 83">
                <a:extLst>
                  <a:ext uri="{FF2B5EF4-FFF2-40B4-BE49-F238E27FC236}">
                    <a16:creationId xmlns:a16="http://schemas.microsoft.com/office/drawing/2014/main" id="{DDDB69BF-A1CD-4A61-A146-542A268839DF}"/>
                  </a:ext>
                </a:extLst>
              </p:cNvPr>
              <p:cNvSpPr>
                <a:spLocks noChangeShapeType="1"/>
              </p:cNvSpPr>
              <p:nvPr/>
            </p:nvSpPr>
            <p:spPr bwMode="auto">
              <a:xfrm>
                <a:off x="1683311" y="4645818"/>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5" name="Line 84">
                <a:extLst>
                  <a:ext uri="{FF2B5EF4-FFF2-40B4-BE49-F238E27FC236}">
                    <a16:creationId xmlns:a16="http://schemas.microsoft.com/office/drawing/2014/main" id="{5768A3FE-A656-4C1A-985B-E5E730EB5CD3}"/>
                  </a:ext>
                </a:extLst>
              </p:cNvPr>
              <p:cNvSpPr>
                <a:spLocks noChangeShapeType="1"/>
              </p:cNvSpPr>
              <p:nvPr/>
            </p:nvSpPr>
            <p:spPr bwMode="auto">
              <a:xfrm>
                <a:off x="1899211" y="4645818"/>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6" name="Line 85">
                <a:extLst>
                  <a:ext uri="{FF2B5EF4-FFF2-40B4-BE49-F238E27FC236}">
                    <a16:creationId xmlns:a16="http://schemas.microsoft.com/office/drawing/2014/main" id="{345EF3B7-91D5-47E6-8185-649952D7F21E}"/>
                  </a:ext>
                </a:extLst>
              </p:cNvPr>
              <p:cNvSpPr>
                <a:spLocks noChangeShapeType="1"/>
              </p:cNvSpPr>
              <p:nvPr/>
            </p:nvSpPr>
            <p:spPr bwMode="auto">
              <a:xfrm>
                <a:off x="1899211" y="4645818"/>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7" name="Line 86">
                <a:extLst>
                  <a:ext uri="{FF2B5EF4-FFF2-40B4-BE49-F238E27FC236}">
                    <a16:creationId xmlns:a16="http://schemas.microsoft.com/office/drawing/2014/main" id="{FAECC88B-4B5E-45E7-9BA5-CE20311F2EC8}"/>
                  </a:ext>
                </a:extLst>
              </p:cNvPr>
              <p:cNvSpPr>
                <a:spLocks noChangeShapeType="1"/>
              </p:cNvSpPr>
              <p:nvPr/>
            </p:nvSpPr>
            <p:spPr bwMode="auto">
              <a:xfrm>
                <a:off x="2115111" y="4645818"/>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8" name="Line 87">
                <a:extLst>
                  <a:ext uri="{FF2B5EF4-FFF2-40B4-BE49-F238E27FC236}">
                    <a16:creationId xmlns:a16="http://schemas.microsoft.com/office/drawing/2014/main" id="{300BF41B-C62D-49AA-8DBF-A764C4E34D48}"/>
                  </a:ext>
                </a:extLst>
              </p:cNvPr>
              <p:cNvSpPr>
                <a:spLocks noChangeShapeType="1"/>
              </p:cNvSpPr>
              <p:nvPr/>
            </p:nvSpPr>
            <p:spPr bwMode="auto">
              <a:xfrm>
                <a:off x="2115111" y="4645818"/>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9" name="Line 88">
                <a:extLst>
                  <a:ext uri="{FF2B5EF4-FFF2-40B4-BE49-F238E27FC236}">
                    <a16:creationId xmlns:a16="http://schemas.microsoft.com/office/drawing/2014/main" id="{CB9C9C71-D35A-4C59-B9C4-4CD5C3816E8D}"/>
                  </a:ext>
                </a:extLst>
              </p:cNvPr>
              <p:cNvSpPr>
                <a:spLocks noChangeShapeType="1"/>
              </p:cNvSpPr>
              <p:nvPr/>
            </p:nvSpPr>
            <p:spPr bwMode="auto">
              <a:xfrm>
                <a:off x="2331011" y="4645818"/>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0" name="Line 89">
                <a:extLst>
                  <a:ext uri="{FF2B5EF4-FFF2-40B4-BE49-F238E27FC236}">
                    <a16:creationId xmlns:a16="http://schemas.microsoft.com/office/drawing/2014/main" id="{D9D01601-9B0F-4AAC-BB00-234AC4C6DF3E}"/>
                  </a:ext>
                </a:extLst>
              </p:cNvPr>
              <p:cNvSpPr>
                <a:spLocks noChangeShapeType="1"/>
              </p:cNvSpPr>
              <p:nvPr/>
            </p:nvSpPr>
            <p:spPr bwMode="auto">
              <a:xfrm>
                <a:off x="2331011" y="4645818"/>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1" name="Line 90">
                <a:extLst>
                  <a:ext uri="{FF2B5EF4-FFF2-40B4-BE49-F238E27FC236}">
                    <a16:creationId xmlns:a16="http://schemas.microsoft.com/office/drawing/2014/main" id="{38DE7DE9-358D-4B5E-9C05-6F359448D36A}"/>
                  </a:ext>
                </a:extLst>
              </p:cNvPr>
              <p:cNvSpPr>
                <a:spLocks noChangeShapeType="1"/>
              </p:cNvSpPr>
              <p:nvPr/>
            </p:nvSpPr>
            <p:spPr bwMode="auto">
              <a:xfrm>
                <a:off x="2545323" y="4645818"/>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2" name="Line 91">
                <a:extLst>
                  <a:ext uri="{FF2B5EF4-FFF2-40B4-BE49-F238E27FC236}">
                    <a16:creationId xmlns:a16="http://schemas.microsoft.com/office/drawing/2014/main" id="{867FB5B3-1669-4016-8A25-AEA03A2C15AE}"/>
                  </a:ext>
                </a:extLst>
              </p:cNvPr>
              <p:cNvSpPr>
                <a:spLocks noChangeShapeType="1"/>
              </p:cNvSpPr>
              <p:nvPr/>
            </p:nvSpPr>
            <p:spPr bwMode="auto">
              <a:xfrm>
                <a:off x="2545323" y="4645818"/>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3" name="Line 92">
                <a:extLst>
                  <a:ext uri="{FF2B5EF4-FFF2-40B4-BE49-F238E27FC236}">
                    <a16:creationId xmlns:a16="http://schemas.microsoft.com/office/drawing/2014/main" id="{82EAE877-3CBB-424A-BFBD-4D5F7128E897}"/>
                  </a:ext>
                </a:extLst>
              </p:cNvPr>
              <p:cNvSpPr>
                <a:spLocks noChangeShapeType="1"/>
              </p:cNvSpPr>
              <p:nvPr/>
            </p:nvSpPr>
            <p:spPr bwMode="auto">
              <a:xfrm>
                <a:off x="1367398" y="4937918"/>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4" name="Line 93">
                <a:extLst>
                  <a:ext uri="{FF2B5EF4-FFF2-40B4-BE49-F238E27FC236}">
                    <a16:creationId xmlns:a16="http://schemas.microsoft.com/office/drawing/2014/main" id="{D4DF6744-5FD5-4285-99F6-981DFAC513DD}"/>
                  </a:ext>
                </a:extLst>
              </p:cNvPr>
              <p:cNvSpPr>
                <a:spLocks noChangeShapeType="1"/>
              </p:cNvSpPr>
              <p:nvPr/>
            </p:nvSpPr>
            <p:spPr bwMode="auto">
              <a:xfrm>
                <a:off x="1367398" y="4937918"/>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5" name="Line 94">
                <a:extLst>
                  <a:ext uri="{FF2B5EF4-FFF2-40B4-BE49-F238E27FC236}">
                    <a16:creationId xmlns:a16="http://schemas.microsoft.com/office/drawing/2014/main" id="{7DE7E290-AF24-430F-AAD3-968DB2009C8E}"/>
                  </a:ext>
                </a:extLst>
              </p:cNvPr>
              <p:cNvSpPr>
                <a:spLocks noChangeShapeType="1"/>
              </p:cNvSpPr>
              <p:nvPr/>
            </p:nvSpPr>
            <p:spPr bwMode="auto">
              <a:xfrm>
                <a:off x="1410261" y="5079206"/>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6" name="Line 95">
                <a:extLst>
                  <a:ext uri="{FF2B5EF4-FFF2-40B4-BE49-F238E27FC236}">
                    <a16:creationId xmlns:a16="http://schemas.microsoft.com/office/drawing/2014/main" id="{ED55229A-D493-4D4C-AF58-F8C0A673DC45}"/>
                  </a:ext>
                </a:extLst>
              </p:cNvPr>
              <p:cNvSpPr>
                <a:spLocks noChangeShapeType="1"/>
              </p:cNvSpPr>
              <p:nvPr/>
            </p:nvSpPr>
            <p:spPr bwMode="auto">
              <a:xfrm>
                <a:off x="1410261" y="5079206"/>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7" name="Line 96">
                <a:extLst>
                  <a:ext uri="{FF2B5EF4-FFF2-40B4-BE49-F238E27FC236}">
                    <a16:creationId xmlns:a16="http://schemas.microsoft.com/office/drawing/2014/main" id="{DF71CF0D-BAC8-4FE1-9015-492E47B122FD}"/>
                  </a:ext>
                </a:extLst>
              </p:cNvPr>
              <p:cNvSpPr>
                <a:spLocks noChangeShapeType="1"/>
              </p:cNvSpPr>
              <p:nvPr/>
            </p:nvSpPr>
            <p:spPr bwMode="auto">
              <a:xfrm>
                <a:off x="1456298" y="5222081"/>
                <a:ext cx="1465262"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8" name="Line 97">
                <a:extLst>
                  <a:ext uri="{FF2B5EF4-FFF2-40B4-BE49-F238E27FC236}">
                    <a16:creationId xmlns:a16="http://schemas.microsoft.com/office/drawing/2014/main" id="{A19EE63B-7E68-4A9B-BC14-0AC1CFEE9774}"/>
                  </a:ext>
                </a:extLst>
              </p:cNvPr>
              <p:cNvSpPr>
                <a:spLocks noChangeShapeType="1"/>
              </p:cNvSpPr>
              <p:nvPr/>
            </p:nvSpPr>
            <p:spPr bwMode="auto">
              <a:xfrm>
                <a:off x="1456298" y="5222081"/>
                <a:ext cx="1465262"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9" name="Line 98">
                <a:extLst>
                  <a:ext uri="{FF2B5EF4-FFF2-40B4-BE49-F238E27FC236}">
                    <a16:creationId xmlns:a16="http://schemas.microsoft.com/office/drawing/2014/main" id="{CA899C7F-846C-420B-9D06-CA34D6F7D484}"/>
                  </a:ext>
                </a:extLst>
              </p:cNvPr>
              <p:cNvSpPr>
                <a:spLocks noChangeShapeType="1"/>
              </p:cNvSpPr>
              <p:nvPr/>
            </p:nvSpPr>
            <p:spPr bwMode="auto">
              <a:xfrm>
                <a:off x="1502336" y="5363368"/>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60" name="Line 99">
                <a:extLst>
                  <a:ext uri="{FF2B5EF4-FFF2-40B4-BE49-F238E27FC236}">
                    <a16:creationId xmlns:a16="http://schemas.microsoft.com/office/drawing/2014/main" id="{F775248E-8E07-4609-BE4F-9D0E4BF1BC33}"/>
                  </a:ext>
                </a:extLst>
              </p:cNvPr>
              <p:cNvSpPr>
                <a:spLocks noChangeShapeType="1"/>
              </p:cNvSpPr>
              <p:nvPr/>
            </p:nvSpPr>
            <p:spPr bwMode="auto">
              <a:xfrm>
                <a:off x="1502336" y="5363368"/>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61" name="Line 100">
                <a:extLst>
                  <a:ext uri="{FF2B5EF4-FFF2-40B4-BE49-F238E27FC236}">
                    <a16:creationId xmlns:a16="http://schemas.microsoft.com/office/drawing/2014/main" id="{9643D2F4-5E41-494B-ADBC-CF2C30BECD08}"/>
                  </a:ext>
                </a:extLst>
              </p:cNvPr>
              <p:cNvSpPr>
                <a:spLocks noChangeShapeType="1"/>
              </p:cNvSpPr>
              <p:nvPr/>
            </p:nvSpPr>
            <p:spPr bwMode="auto">
              <a:xfrm>
                <a:off x="1326123" y="4796631"/>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62" name="Line 101">
                <a:extLst>
                  <a:ext uri="{FF2B5EF4-FFF2-40B4-BE49-F238E27FC236}">
                    <a16:creationId xmlns:a16="http://schemas.microsoft.com/office/drawing/2014/main" id="{36CFA632-B9A0-466F-B734-7A6760B974AF}"/>
                  </a:ext>
                </a:extLst>
              </p:cNvPr>
              <p:cNvSpPr>
                <a:spLocks noChangeShapeType="1"/>
              </p:cNvSpPr>
              <p:nvPr/>
            </p:nvSpPr>
            <p:spPr bwMode="auto">
              <a:xfrm>
                <a:off x="1326123" y="4796631"/>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63" name="Freeform 102">
                <a:extLst>
                  <a:ext uri="{FF2B5EF4-FFF2-40B4-BE49-F238E27FC236}">
                    <a16:creationId xmlns:a16="http://schemas.microsoft.com/office/drawing/2014/main" id="{87F96C07-06F9-47CB-BAC3-57BAAA70E4FD}"/>
                  </a:ext>
                </a:extLst>
              </p:cNvPr>
              <p:cNvSpPr>
                <a:spLocks/>
              </p:cNvSpPr>
              <p:nvPr/>
            </p:nvSpPr>
            <p:spPr bwMode="auto">
              <a:xfrm>
                <a:off x="1626161" y="4863306"/>
                <a:ext cx="1731962" cy="865188"/>
              </a:xfrm>
              <a:custGeom>
                <a:avLst/>
                <a:gdLst>
                  <a:gd name="T0" fmla="*/ 166 w 1091"/>
                  <a:gd name="T1" fmla="*/ 545 h 545"/>
                  <a:gd name="T2" fmla="*/ 1091 w 1091"/>
                  <a:gd name="T3" fmla="*/ 545 h 545"/>
                  <a:gd name="T4" fmla="*/ 924 w 1091"/>
                  <a:gd name="T5" fmla="*/ 0 h 545"/>
                  <a:gd name="T6" fmla="*/ 0 w 1091"/>
                  <a:gd name="T7" fmla="*/ 0 h 545"/>
                  <a:gd name="T8" fmla="*/ 166 w 1091"/>
                  <a:gd name="T9" fmla="*/ 545 h 545"/>
                </a:gdLst>
                <a:ahLst/>
                <a:cxnLst>
                  <a:cxn ang="0">
                    <a:pos x="T0" y="T1"/>
                  </a:cxn>
                  <a:cxn ang="0">
                    <a:pos x="T2" y="T3"/>
                  </a:cxn>
                  <a:cxn ang="0">
                    <a:pos x="T4" y="T5"/>
                  </a:cxn>
                  <a:cxn ang="0">
                    <a:pos x="T6" y="T7"/>
                  </a:cxn>
                  <a:cxn ang="0">
                    <a:pos x="T8" y="T9"/>
                  </a:cxn>
                </a:cxnLst>
                <a:rect l="0" t="0" r="r" b="b"/>
                <a:pathLst>
                  <a:path w="1091" h="545">
                    <a:moveTo>
                      <a:pt x="166" y="545"/>
                    </a:moveTo>
                    <a:lnTo>
                      <a:pt x="1091" y="545"/>
                    </a:lnTo>
                    <a:lnTo>
                      <a:pt x="924" y="0"/>
                    </a:lnTo>
                    <a:lnTo>
                      <a:pt x="0" y="0"/>
                    </a:lnTo>
                    <a:lnTo>
                      <a:pt x="166" y="545"/>
                    </a:lnTo>
                    <a:close/>
                  </a:path>
                </a:pathLst>
              </a:cu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64" name="Freeform 103">
                <a:extLst>
                  <a:ext uri="{FF2B5EF4-FFF2-40B4-BE49-F238E27FC236}">
                    <a16:creationId xmlns:a16="http://schemas.microsoft.com/office/drawing/2014/main" id="{14CB6180-9C29-4E22-B271-59415FC051E7}"/>
                  </a:ext>
                </a:extLst>
              </p:cNvPr>
              <p:cNvSpPr>
                <a:spLocks/>
              </p:cNvSpPr>
              <p:nvPr/>
            </p:nvSpPr>
            <p:spPr bwMode="auto">
              <a:xfrm>
                <a:off x="1626161" y="4863306"/>
                <a:ext cx="1731962" cy="865188"/>
              </a:xfrm>
              <a:custGeom>
                <a:avLst/>
                <a:gdLst>
                  <a:gd name="T0" fmla="*/ 347 w 2274"/>
                  <a:gd name="T1" fmla="*/ 1135 h 1135"/>
                  <a:gd name="T2" fmla="*/ 2274 w 2274"/>
                  <a:gd name="T3" fmla="*/ 1135 h 1135"/>
                  <a:gd name="T4" fmla="*/ 1927 w 2274"/>
                  <a:gd name="T5" fmla="*/ 0 h 1135"/>
                  <a:gd name="T6" fmla="*/ 0 w 2274"/>
                  <a:gd name="T7" fmla="*/ 0 h 1135"/>
                  <a:gd name="T8" fmla="*/ 347 w 2274"/>
                  <a:gd name="T9" fmla="*/ 1135 h 1135"/>
                </a:gdLst>
                <a:ahLst/>
                <a:cxnLst>
                  <a:cxn ang="0">
                    <a:pos x="T0" y="T1"/>
                  </a:cxn>
                  <a:cxn ang="0">
                    <a:pos x="T2" y="T3"/>
                  </a:cxn>
                  <a:cxn ang="0">
                    <a:pos x="T4" y="T5"/>
                  </a:cxn>
                  <a:cxn ang="0">
                    <a:pos x="T6" y="T7"/>
                  </a:cxn>
                  <a:cxn ang="0">
                    <a:pos x="T8" y="T9"/>
                  </a:cxn>
                </a:cxnLst>
                <a:rect l="0" t="0" r="r" b="b"/>
                <a:pathLst>
                  <a:path w="2274" h="1135">
                    <a:moveTo>
                      <a:pt x="347" y="1135"/>
                    </a:moveTo>
                    <a:lnTo>
                      <a:pt x="2274" y="1135"/>
                    </a:lnTo>
                    <a:lnTo>
                      <a:pt x="1927" y="0"/>
                    </a:lnTo>
                    <a:lnTo>
                      <a:pt x="0" y="0"/>
                    </a:lnTo>
                    <a:lnTo>
                      <a:pt x="347" y="1135"/>
                    </a:lnTo>
                    <a:close/>
                  </a:path>
                </a:pathLst>
              </a:cu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65" name="Line 104">
                <a:extLst>
                  <a:ext uri="{FF2B5EF4-FFF2-40B4-BE49-F238E27FC236}">
                    <a16:creationId xmlns:a16="http://schemas.microsoft.com/office/drawing/2014/main" id="{A38A34F3-3279-4C19-9CFB-F008B9226A68}"/>
                  </a:ext>
                </a:extLst>
              </p:cNvPr>
              <p:cNvSpPr>
                <a:spLocks noChangeShapeType="1"/>
              </p:cNvSpPr>
              <p:nvPr/>
            </p:nvSpPr>
            <p:spPr bwMode="auto">
              <a:xfrm>
                <a:off x="1815073" y="48633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66" name="Line 105">
                <a:extLst>
                  <a:ext uri="{FF2B5EF4-FFF2-40B4-BE49-F238E27FC236}">
                    <a16:creationId xmlns:a16="http://schemas.microsoft.com/office/drawing/2014/main" id="{0800777B-4694-46C0-A9AD-5DB43A168425}"/>
                  </a:ext>
                </a:extLst>
              </p:cNvPr>
              <p:cNvSpPr>
                <a:spLocks noChangeShapeType="1"/>
              </p:cNvSpPr>
              <p:nvPr/>
            </p:nvSpPr>
            <p:spPr bwMode="auto">
              <a:xfrm>
                <a:off x="1815073" y="48633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67" name="Line 106">
                <a:extLst>
                  <a:ext uri="{FF2B5EF4-FFF2-40B4-BE49-F238E27FC236}">
                    <a16:creationId xmlns:a16="http://schemas.microsoft.com/office/drawing/2014/main" id="{903D8796-E8B8-478F-87C4-594D58D3E1A2}"/>
                  </a:ext>
                </a:extLst>
              </p:cNvPr>
              <p:cNvSpPr>
                <a:spLocks noChangeShapeType="1"/>
              </p:cNvSpPr>
              <p:nvPr/>
            </p:nvSpPr>
            <p:spPr bwMode="auto">
              <a:xfrm>
                <a:off x="2030973" y="4863306"/>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68" name="Line 107">
                <a:extLst>
                  <a:ext uri="{FF2B5EF4-FFF2-40B4-BE49-F238E27FC236}">
                    <a16:creationId xmlns:a16="http://schemas.microsoft.com/office/drawing/2014/main" id="{13D28BDF-8FDE-4529-BF37-FF08229D0A34}"/>
                  </a:ext>
                </a:extLst>
              </p:cNvPr>
              <p:cNvSpPr>
                <a:spLocks noChangeShapeType="1"/>
              </p:cNvSpPr>
              <p:nvPr/>
            </p:nvSpPr>
            <p:spPr bwMode="auto">
              <a:xfrm>
                <a:off x="2030973" y="4863306"/>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69" name="Line 108">
                <a:extLst>
                  <a:ext uri="{FF2B5EF4-FFF2-40B4-BE49-F238E27FC236}">
                    <a16:creationId xmlns:a16="http://schemas.microsoft.com/office/drawing/2014/main" id="{FF66467C-6B7E-44E4-B063-88218A1ECA0E}"/>
                  </a:ext>
                </a:extLst>
              </p:cNvPr>
              <p:cNvSpPr>
                <a:spLocks noChangeShapeType="1"/>
              </p:cNvSpPr>
              <p:nvPr/>
            </p:nvSpPr>
            <p:spPr bwMode="auto">
              <a:xfrm>
                <a:off x="2246873" y="4863306"/>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0" name="Line 109">
                <a:extLst>
                  <a:ext uri="{FF2B5EF4-FFF2-40B4-BE49-F238E27FC236}">
                    <a16:creationId xmlns:a16="http://schemas.microsoft.com/office/drawing/2014/main" id="{63F0EB2C-DFF6-4C15-87BF-FFE41769DCD2}"/>
                  </a:ext>
                </a:extLst>
              </p:cNvPr>
              <p:cNvSpPr>
                <a:spLocks noChangeShapeType="1"/>
              </p:cNvSpPr>
              <p:nvPr/>
            </p:nvSpPr>
            <p:spPr bwMode="auto">
              <a:xfrm>
                <a:off x="2246873" y="4863306"/>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1" name="Line 110">
                <a:extLst>
                  <a:ext uri="{FF2B5EF4-FFF2-40B4-BE49-F238E27FC236}">
                    <a16:creationId xmlns:a16="http://schemas.microsoft.com/office/drawing/2014/main" id="{241D22AA-8B2C-4D62-846F-9559DED1075E}"/>
                  </a:ext>
                </a:extLst>
              </p:cNvPr>
              <p:cNvSpPr>
                <a:spLocks noChangeShapeType="1"/>
              </p:cNvSpPr>
              <p:nvPr/>
            </p:nvSpPr>
            <p:spPr bwMode="auto">
              <a:xfrm>
                <a:off x="2462773" y="48633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2" name="Line 111">
                <a:extLst>
                  <a:ext uri="{FF2B5EF4-FFF2-40B4-BE49-F238E27FC236}">
                    <a16:creationId xmlns:a16="http://schemas.microsoft.com/office/drawing/2014/main" id="{0D916553-55EA-4D75-B918-690192F5ABBF}"/>
                  </a:ext>
                </a:extLst>
              </p:cNvPr>
              <p:cNvSpPr>
                <a:spLocks noChangeShapeType="1"/>
              </p:cNvSpPr>
              <p:nvPr/>
            </p:nvSpPr>
            <p:spPr bwMode="auto">
              <a:xfrm>
                <a:off x="2462773" y="48633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3" name="Line 112">
                <a:extLst>
                  <a:ext uri="{FF2B5EF4-FFF2-40B4-BE49-F238E27FC236}">
                    <a16:creationId xmlns:a16="http://schemas.microsoft.com/office/drawing/2014/main" id="{CB20538C-B6D0-42C3-B47F-594F3102E0CF}"/>
                  </a:ext>
                </a:extLst>
              </p:cNvPr>
              <p:cNvSpPr>
                <a:spLocks noChangeShapeType="1"/>
              </p:cNvSpPr>
              <p:nvPr/>
            </p:nvSpPr>
            <p:spPr bwMode="auto">
              <a:xfrm>
                <a:off x="2677086" y="48633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4" name="Line 113">
                <a:extLst>
                  <a:ext uri="{FF2B5EF4-FFF2-40B4-BE49-F238E27FC236}">
                    <a16:creationId xmlns:a16="http://schemas.microsoft.com/office/drawing/2014/main" id="{230F1DF3-0F9B-42BE-A1F2-BDA3DDEAC92C}"/>
                  </a:ext>
                </a:extLst>
              </p:cNvPr>
              <p:cNvSpPr>
                <a:spLocks noChangeShapeType="1"/>
              </p:cNvSpPr>
              <p:nvPr/>
            </p:nvSpPr>
            <p:spPr bwMode="auto">
              <a:xfrm>
                <a:off x="2677086" y="48633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5" name="Line 114">
                <a:extLst>
                  <a:ext uri="{FF2B5EF4-FFF2-40B4-BE49-F238E27FC236}">
                    <a16:creationId xmlns:a16="http://schemas.microsoft.com/office/drawing/2014/main" id="{2C0BAE1B-C9AD-4C3F-AB1E-030F356A5428}"/>
                  </a:ext>
                </a:extLst>
              </p:cNvPr>
              <p:cNvSpPr>
                <a:spLocks noChangeShapeType="1"/>
              </p:cNvSpPr>
              <p:nvPr/>
            </p:nvSpPr>
            <p:spPr bwMode="auto">
              <a:xfrm>
                <a:off x="2894573" y="4863306"/>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6" name="Line 115">
                <a:extLst>
                  <a:ext uri="{FF2B5EF4-FFF2-40B4-BE49-F238E27FC236}">
                    <a16:creationId xmlns:a16="http://schemas.microsoft.com/office/drawing/2014/main" id="{60519869-8A15-47EE-B5D4-73767A0227E6}"/>
                  </a:ext>
                </a:extLst>
              </p:cNvPr>
              <p:cNvSpPr>
                <a:spLocks noChangeShapeType="1"/>
              </p:cNvSpPr>
              <p:nvPr/>
            </p:nvSpPr>
            <p:spPr bwMode="auto">
              <a:xfrm>
                <a:off x="2894573" y="4863306"/>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7" name="Line 116">
                <a:extLst>
                  <a:ext uri="{FF2B5EF4-FFF2-40B4-BE49-F238E27FC236}">
                    <a16:creationId xmlns:a16="http://schemas.microsoft.com/office/drawing/2014/main" id="{EDA510B5-3DFA-4DC3-80E5-C5F7BEF8D3F2}"/>
                  </a:ext>
                </a:extLst>
              </p:cNvPr>
              <p:cNvSpPr>
                <a:spLocks noChangeShapeType="1"/>
              </p:cNvSpPr>
              <p:nvPr/>
            </p:nvSpPr>
            <p:spPr bwMode="auto">
              <a:xfrm>
                <a:off x="1715061" y="5153818"/>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8" name="Line 117">
                <a:extLst>
                  <a:ext uri="{FF2B5EF4-FFF2-40B4-BE49-F238E27FC236}">
                    <a16:creationId xmlns:a16="http://schemas.microsoft.com/office/drawing/2014/main" id="{96AC7073-F5A8-420D-AC99-1189877013C8}"/>
                  </a:ext>
                </a:extLst>
              </p:cNvPr>
              <p:cNvSpPr>
                <a:spLocks noChangeShapeType="1"/>
              </p:cNvSpPr>
              <p:nvPr/>
            </p:nvSpPr>
            <p:spPr bwMode="auto">
              <a:xfrm>
                <a:off x="1715061" y="5153818"/>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9" name="Line 118">
                <a:extLst>
                  <a:ext uri="{FF2B5EF4-FFF2-40B4-BE49-F238E27FC236}">
                    <a16:creationId xmlns:a16="http://schemas.microsoft.com/office/drawing/2014/main" id="{694B96ED-0BB4-4074-BCEC-AAD64A50E0EF}"/>
                  </a:ext>
                </a:extLst>
              </p:cNvPr>
              <p:cNvSpPr>
                <a:spLocks noChangeShapeType="1"/>
              </p:cNvSpPr>
              <p:nvPr/>
            </p:nvSpPr>
            <p:spPr bwMode="auto">
              <a:xfrm>
                <a:off x="1757923" y="5295106"/>
                <a:ext cx="1465262"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0" name="Line 119">
                <a:extLst>
                  <a:ext uri="{FF2B5EF4-FFF2-40B4-BE49-F238E27FC236}">
                    <a16:creationId xmlns:a16="http://schemas.microsoft.com/office/drawing/2014/main" id="{383C7BAC-4EEA-44FF-9533-A5AF0FB1C1AF}"/>
                  </a:ext>
                </a:extLst>
              </p:cNvPr>
              <p:cNvSpPr>
                <a:spLocks noChangeShapeType="1"/>
              </p:cNvSpPr>
              <p:nvPr/>
            </p:nvSpPr>
            <p:spPr bwMode="auto">
              <a:xfrm>
                <a:off x="1757923" y="5295106"/>
                <a:ext cx="1465262"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1" name="Line 120">
                <a:extLst>
                  <a:ext uri="{FF2B5EF4-FFF2-40B4-BE49-F238E27FC236}">
                    <a16:creationId xmlns:a16="http://schemas.microsoft.com/office/drawing/2014/main" id="{8EA63F60-7EC6-4ECD-9218-438C8E96918D}"/>
                  </a:ext>
                </a:extLst>
              </p:cNvPr>
              <p:cNvSpPr>
                <a:spLocks noChangeShapeType="1"/>
              </p:cNvSpPr>
              <p:nvPr/>
            </p:nvSpPr>
            <p:spPr bwMode="auto">
              <a:xfrm>
                <a:off x="1803961" y="5437981"/>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2" name="Line 121">
                <a:extLst>
                  <a:ext uri="{FF2B5EF4-FFF2-40B4-BE49-F238E27FC236}">
                    <a16:creationId xmlns:a16="http://schemas.microsoft.com/office/drawing/2014/main" id="{0D002E5A-082B-4647-A5D8-D7653D0FADFF}"/>
                  </a:ext>
                </a:extLst>
              </p:cNvPr>
              <p:cNvSpPr>
                <a:spLocks noChangeShapeType="1"/>
              </p:cNvSpPr>
              <p:nvPr/>
            </p:nvSpPr>
            <p:spPr bwMode="auto">
              <a:xfrm>
                <a:off x="1803961" y="5437981"/>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3" name="Line 122">
                <a:extLst>
                  <a:ext uri="{FF2B5EF4-FFF2-40B4-BE49-F238E27FC236}">
                    <a16:creationId xmlns:a16="http://schemas.microsoft.com/office/drawing/2014/main" id="{EE74FA58-A901-415E-A175-0CEED146AD62}"/>
                  </a:ext>
                </a:extLst>
              </p:cNvPr>
              <p:cNvSpPr>
                <a:spLocks noChangeShapeType="1"/>
              </p:cNvSpPr>
              <p:nvPr/>
            </p:nvSpPr>
            <p:spPr bwMode="auto">
              <a:xfrm>
                <a:off x="1849998" y="5580856"/>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4" name="Line 123">
                <a:extLst>
                  <a:ext uri="{FF2B5EF4-FFF2-40B4-BE49-F238E27FC236}">
                    <a16:creationId xmlns:a16="http://schemas.microsoft.com/office/drawing/2014/main" id="{D067A10F-4BA7-4913-878F-A83D326715C3}"/>
                  </a:ext>
                </a:extLst>
              </p:cNvPr>
              <p:cNvSpPr>
                <a:spLocks noChangeShapeType="1"/>
              </p:cNvSpPr>
              <p:nvPr/>
            </p:nvSpPr>
            <p:spPr bwMode="auto">
              <a:xfrm>
                <a:off x="1849998" y="5580856"/>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5" name="Line 124">
                <a:extLst>
                  <a:ext uri="{FF2B5EF4-FFF2-40B4-BE49-F238E27FC236}">
                    <a16:creationId xmlns:a16="http://schemas.microsoft.com/office/drawing/2014/main" id="{758BE524-08D2-4682-9DB1-91478288F817}"/>
                  </a:ext>
                </a:extLst>
              </p:cNvPr>
              <p:cNvSpPr>
                <a:spLocks noChangeShapeType="1"/>
              </p:cNvSpPr>
              <p:nvPr/>
            </p:nvSpPr>
            <p:spPr bwMode="auto">
              <a:xfrm>
                <a:off x="1673786" y="5012531"/>
                <a:ext cx="1465262"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6" name="Line 125">
                <a:extLst>
                  <a:ext uri="{FF2B5EF4-FFF2-40B4-BE49-F238E27FC236}">
                    <a16:creationId xmlns:a16="http://schemas.microsoft.com/office/drawing/2014/main" id="{19009881-C4CE-4F8F-8F0B-CA79743CAE64}"/>
                  </a:ext>
                </a:extLst>
              </p:cNvPr>
              <p:cNvSpPr>
                <a:spLocks noChangeShapeType="1"/>
              </p:cNvSpPr>
              <p:nvPr/>
            </p:nvSpPr>
            <p:spPr bwMode="auto">
              <a:xfrm>
                <a:off x="1673786" y="5012531"/>
                <a:ext cx="1465262"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7" name="Freeform 126">
                <a:extLst>
                  <a:ext uri="{FF2B5EF4-FFF2-40B4-BE49-F238E27FC236}">
                    <a16:creationId xmlns:a16="http://schemas.microsoft.com/office/drawing/2014/main" id="{393D3136-6F4B-44FC-98BA-74B11BC9310B}"/>
                  </a:ext>
                </a:extLst>
              </p:cNvPr>
              <p:cNvSpPr>
                <a:spLocks/>
              </p:cNvSpPr>
              <p:nvPr/>
            </p:nvSpPr>
            <p:spPr bwMode="auto">
              <a:xfrm>
                <a:off x="1964298" y="5079206"/>
                <a:ext cx="1731962" cy="865188"/>
              </a:xfrm>
              <a:custGeom>
                <a:avLst/>
                <a:gdLst>
                  <a:gd name="T0" fmla="*/ 166 w 1091"/>
                  <a:gd name="T1" fmla="*/ 545 h 545"/>
                  <a:gd name="T2" fmla="*/ 1091 w 1091"/>
                  <a:gd name="T3" fmla="*/ 545 h 545"/>
                  <a:gd name="T4" fmla="*/ 925 w 1091"/>
                  <a:gd name="T5" fmla="*/ 0 h 545"/>
                  <a:gd name="T6" fmla="*/ 0 w 1091"/>
                  <a:gd name="T7" fmla="*/ 0 h 545"/>
                  <a:gd name="T8" fmla="*/ 166 w 1091"/>
                  <a:gd name="T9" fmla="*/ 545 h 545"/>
                </a:gdLst>
                <a:ahLst/>
                <a:cxnLst>
                  <a:cxn ang="0">
                    <a:pos x="T0" y="T1"/>
                  </a:cxn>
                  <a:cxn ang="0">
                    <a:pos x="T2" y="T3"/>
                  </a:cxn>
                  <a:cxn ang="0">
                    <a:pos x="T4" y="T5"/>
                  </a:cxn>
                  <a:cxn ang="0">
                    <a:pos x="T6" y="T7"/>
                  </a:cxn>
                  <a:cxn ang="0">
                    <a:pos x="T8" y="T9"/>
                  </a:cxn>
                </a:cxnLst>
                <a:rect l="0" t="0" r="r" b="b"/>
                <a:pathLst>
                  <a:path w="1091" h="545">
                    <a:moveTo>
                      <a:pt x="166" y="545"/>
                    </a:moveTo>
                    <a:lnTo>
                      <a:pt x="1091" y="545"/>
                    </a:lnTo>
                    <a:lnTo>
                      <a:pt x="925" y="0"/>
                    </a:lnTo>
                    <a:lnTo>
                      <a:pt x="0" y="0"/>
                    </a:lnTo>
                    <a:lnTo>
                      <a:pt x="166" y="545"/>
                    </a:lnTo>
                    <a:close/>
                  </a:path>
                </a:pathLst>
              </a:cu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8" name="Freeform 127">
                <a:extLst>
                  <a:ext uri="{FF2B5EF4-FFF2-40B4-BE49-F238E27FC236}">
                    <a16:creationId xmlns:a16="http://schemas.microsoft.com/office/drawing/2014/main" id="{45C64185-5D26-4D25-B793-0A593DFA668F}"/>
                  </a:ext>
                </a:extLst>
              </p:cNvPr>
              <p:cNvSpPr>
                <a:spLocks/>
              </p:cNvSpPr>
              <p:nvPr/>
            </p:nvSpPr>
            <p:spPr bwMode="auto">
              <a:xfrm>
                <a:off x="1964298" y="5079206"/>
                <a:ext cx="1731962" cy="865188"/>
              </a:xfrm>
              <a:custGeom>
                <a:avLst/>
                <a:gdLst>
                  <a:gd name="T0" fmla="*/ 347 w 2274"/>
                  <a:gd name="T1" fmla="*/ 1135 h 1135"/>
                  <a:gd name="T2" fmla="*/ 2274 w 2274"/>
                  <a:gd name="T3" fmla="*/ 1135 h 1135"/>
                  <a:gd name="T4" fmla="*/ 1927 w 2274"/>
                  <a:gd name="T5" fmla="*/ 0 h 1135"/>
                  <a:gd name="T6" fmla="*/ 0 w 2274"/>
                  <a:gd name="T7" fmla="*/ 0 h 1135"/>
                  <a:gd name="T8" fmla="*/ 347 w 2274"/>
                  <a:gd name="T9" fmla="*/ 1135 h 1135"/>
                </a:gdLst>
                <a:ahLst/>
                <a:cxnLst>
                  <a:cxn ang="0">
                    <a:pos x="T0" y="T1"/>
                  </a:cxn>
                  <a:cxn ang="0">
                    <a:pos x="T2" y="T3"/>
                  </a:cxn>
                  <a:cxn ang="0">
                    <a:pos x="T4" y="T5"/>
                  </a:cxn>
                  <a:cxn ang="0">
                    <a:pos x="T6" y="T7"/>
                  </a:cxn>
                  <a:cxn ang="0">
                    <a:pos x="T8" y="T9"/>
                  </a:cxn>
                </a:cxnLst>
                <a:rect l="0" t="0" r="r" b="b"/>
                <a:pathLst>
                  <a:path w="2274" h="1135">
                    <a:moveTo>
                      <a:pt x="347" y="1135"/>
                    </a:moveTo>
                    <a:lnTo>
                      <a:pt x="2274" y="1135"/>
                    </a:lnTo>
                    <a:lnTo>
                      <a:pt x="1927" y="0"/>
                    </a:lnTo>
                    <a:lnTo>
                      <a:pt x="0" y="0"/>
                    </a:lnTo>
                    <a:lnTo>
                      <a:pt x="347" y="1135"/>
                    </a:lnTo>
                    <a:close/>
                  </a:path>
                </a:pathLst>
              </a:cu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9" name="Line 128">
                <a:extLst>
                  <a:ext uri="{FF2B5EF4-FFF2-40B4-BE49-F238E27FC236}">
                    <a16:creationId xmlns:a16="http://schemas.microsoft.com/office/drawing/2014/main" id="{C3029AE5-D5DC-4AF0-9B46-5953BEAA29DD}"/>
                  </a:ext>
                </a:extLst>
              </p:cNvPr>
              <p:cNvSpPr>
                <a:spLocks noChangeShapeType="1"/>
              </p:cNvSpPr>
              <p:nvPr/>
            </p:nvSpPr>
            <p:spPr bwMode="auto">
              <a:xfrm>
                <a:off x="2153211" y="50792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0" name="Line 129">
                <a:extLst>
                  <a:ext uri="{FF2B5EF4-FFF2-40B4-BE49-F238E27FC236}">
                    <a16:creationId xmlns:a16="http://schemas.microsoft.com/office/drawing/2014/main" id="{AD4F1217-894D-405A-806B-E8A2AAB32303}"/>
                  </a:ext>
                </a:extLst>
              </p:cNvPr>
              <p:cNvSpPr>
                <a:spLocks noChangeShapeType="1"/>
              </p:cNvSpPr>
              <p:nvPr/>
            </p:nvSpPr>
            <p:spPr bwMode="auto">
              <a:xfrm>
                <a:off x="2153211" y="50792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1" name="Line 130">
                <a:extLst>
                  <a:ext uri="{FF2B5EF4-FFF2-40B4-BE49-F238E27FC236}">
                    <a16:creationId xmlns:a16="http://schemas.microsoft.com/office/drawing/2014/main" id="{3AEAB39B-B65A-4767-9D1C-69D34302C6E8}"/>
                  </a:ext>
                </a:extLst>
              </p:cNvPr>
              <p:cNvSpPr>
                <a:spLocks noChangeShapeType="1"/>
              </p:cNvSpPr>
              <p:nvPr/>
            </p:nvSpPr>
            <p:spPr bwMode="auto">
              <a:xfrm>
                <a:off x="2369111" y="50792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2" name="Line 131">
                <a:extLst>
                  <a:ext uri="{FF2B5EF4-FFF2-40B4-BE49-F238E27FC236}">
                    <a16:creationId xmlns:a16="http://schemas.microsoft.com/office/drawing/2014/main" id="{FA78CB8C-27CB-4474-8332-10AA34423E1E}"/>
                  </a:ext>
                </a:extLst>
              </p:cNvPr>
              <p:cNvSpPr>
                <a:spLocks noChangeShapeType="1"/>
              </p:cNvSpPr>
              <p:nvPr/>
            </p:nvSpPr>
            <p:spPr bwMode="auto">
              <a:xfrm>
                <a:off x="2369111" y="50792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3" name="Line 132">
                <a:extLst>
                  <a:ext uri="{FF2B5EF4-FFF2-40B4-BE49-F238E27FC236}">
                    <a16:creationId xmlns:a16="http://schemas.microsoft.com/office/drawing/2014/main" id="{3590896E-2F6A-4B77-9768-E6AA9522DA09}"/>
                  </a:ext>
                </a:extLst>
              </p:cNvPr>
              <p:cNvSpPr>
                <a:spLocks noChangeShapeType="1"/>
              </p:cNvSpPr>
              <p:nvPr/>
            </p:nvSpPr>
            <p:spPr bwMode="auto">
              <a:xfrm>
                <a:off x="2585011" y="50792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4" name="Line 133">
                <a:extLst>
                  <a:ext uri="{FF2B5EF4-FFF2-40B4-BE49-F238E27FC236}">
                    <a16:creationId xmlns:a16="http://schemas.microsoft.com/office/drawing/2014/main" id="{B9F7F488-9C80-487F-9706-97D5F1B79E64}"/>
                  </a:ext>
                </a:extLst>
              </p:cNvPr>
              <p:cNvSpPr>
                <a:spLocks noChangeShapeType="1"/>
              </p:cNvSpPr>
              <p:nvPr/>
            </p:nvSpPr>
            <p:spPr bwMode="auto">
              <a:xfrm>
                <a:off x="2585011" y="50792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5" name="Line 134">
                <a:extLst>
                  <a:ext uri="{FF2B5EF4-FFF2-40B4-BE49-F238E27FC236}">
                    <a16:creationId xmlns:a16="http://schemas.microsoft.com/office/drawing/2014/main" id="{D9C5864A-4DDC-4572-905B-264C5EC6BBA7}"/>
                  </a:ext>
                </a:extLst>
              </p:cNvPr>
              <p:cNvSpPr>
                <a:spLocks noChangeShapeType="1"/>
              </p:cNvSpPr>
              <p:nvPr/>
            </p:nvSpPr>
            <p:spPr bwMode="auto">
              <a:xfrm>
                <a:off x="2800911" y="50792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6" name="Line 135">
                <a:extLst>
                  <a:ext uri="{FF2B5EF4-FFF2-40B4-BE49-F238E27FC236}">
                    <a16:creationId xmlns:a16="http://schemas.microsoft.com/office/drawing/2014/main" id="{F569CA0B-4C13-44E6-874C-5FAD3BEE9896}"/>
                  </a:ext>
                </a:extLst>
              </p:cNvPr>
              <p:cNvSpPr>
                <a:spLocks noChangeShapeType="1"/>
              </p:cNvSpPr>
              <p:nvPr/>
            </p:nvSpPr>
            <p:spPr bwMode="auto">
              <a:xfrm>
                <a:off x="2800911" y="50792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7" name="Line 136">
                <a:extLst>
                  <a:ext uri="{FF2B5EF4-FFF2-40B4-BE49-F238E27FC236}">
                    <a16:creationId xmlns:a16="http://schemas.microsoft.com/office/drawing/2014/main" id="{7330BFF9-5F5E-4DEC-B03F-1DFA84985076}"/>
                  </a:ext>
                </a:extLst>
              </p:cNvPr>
              <p:cNvSpPr>
                <a:spLocks noChangeShapeType="1"/>
              </p:cNvSpPr>
              <p:nvPr/>
            </p:nvSpPr>
            <p:spPr bwMode="auto">
              <a:xfrm>
                <a:off x="3016811" y="50792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8" name="Line 137">
                <a:extLst>
                  <a:ext uri="{FF2B5EF4-FFF2-40B4-BE49-F238E27FC236}">
                    <a16:creationId xmlns:a16="http://schemas.microsoft.com/office/drawing/2014/main" id="{2DF05FC8-97D5-457C-BFA3-60DE633E6C7A}"/>
                  </a:ext>
                </a:extLst>
              </p:cNvPr>
              <p:cNvSpPr>
                <a:spLocks noChangeShapeType="1"/>
              </p:cNvSpPr>
              <p:nvPr/>
            </p:nvSpPr>
            <p:spPr bwMode="auto">
              <a:xfrm>
                <a:off x="3016811" y="5079206"/>
                <a:ext cx="265112"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9" name="Line 138">
                <a:extLst>
                  <a:ext uri="{FF2B5EF4-FFF2-40B4-BE49-F238E27FC236}">
                    <a16:creationId xmlns:a16="http://schemas.microsoft.com/office/drawing/2014/main" id="{AC0FF289-7D7F-4B96-A6C3-D384A06603AA}"/>
                  </a:ext>
                </a:extLst>
              </p:cNvPr>
              <p:cNvSpPr>
                <a:spLocks noChangeShapeType="1"/>
              </p:cNvSpPr>
              <p:nvPr/>
            </p:nvSpPr>
            <p:spPr bwMode="auto">
              <a:xfrm>
                <a:off x="3232711" y="5079206"/>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0" name="Line 139">
                <a:extLst>
                  <a:ext uri="{FF2B5EF4-FFF2-40B4-BE49-F238E27FC236}">
                    <a16:creationId xmlns:a16="http://schemas.microsoft.com/office/drawing/2014/main" id="{4D7EDBDD-32BD-46C7-8078-9A0F17DB5C9B}"/>
                  </a:ext>
                </a:extLst>
              </p:cNvPr>
              <p:cNvSpPr>
                <a:spLocks noChangeShapeType="1"/>
              </p:cNvSpPr>
              <p:nvPr/>
            </p:nvSpPr>
            <p:spPr bwMode="auto">
              <a:xfrm>
                <a:off x="3232711" y="5079206"/>
                <a:ext cx="263525" cy="865188"/>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1" name="Line 140">
                <a:extLst>
                  <a:ext uri="{FF2B5EF4-FFF2-40B4-BE49-F238E27FC236}">
                    <a16:creationId xmlns:a16="http://schemas.microsoft.com/office/drawing/2014/main" id="{E27A8FC1-54F5-4574-8DC2-D440F9344E33}"/>
                  </a:ext>
                </a:extLst>
              </p:cNvPr>
              <p:cNvSpPr>
                <a:spLocks noChangeShapeType="1"/>
              </p:cNvSpPr>
              <p:nvPr/>
            </p:nvSpPr>
            <p:spPr bwMode="auto">
              <a:xfrm>
                <a:off x="2053198" y="5371306"/>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2" name="Line 141">
                <a:extLst>
                  <a:ext uri="{FF2B5EF4-FFF2-40B4-BE49-F238E27FC236}">
                    <a16:creationId xmlns:a16="http://schemas.microsoft.com/office/drawing/2014/main" id="{2AA10249-7E5E-4B1C-B226-B3068F987761}"/>
                  </a:ext>
                </a:extLst>
              </p:cNvPr>
              <p:cNvSpPr>
                <a:spLocks noChangeShapeType="1"/>
              </p:cNvSpPr>
              <p:nvPr/>
            </p:nvSpPr>
            <p:spPr bwMode="auto">
              <a:xfrm>
                <a:off x="2053198" y="5371306"/>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3" name="Line 142">
                <a:extLst>
                  <a:ext uri="{FF2B5EF4-FFF2-40B4-BE49-F238E27FC236}">
                    <a16:creationId xmlns:a16="http://schemas.microsoft.com/office/drawing/2014/main" id="{6094AE0C-CAD3-4442-B12A-EE38280FEE80}"/>
                  </a:ext>
                </a:extLst>
              </p:cNvPr>
              <p:cNvSpPr>
                <a:spLocks noChangeShapeType="1"/>
              </p:cNvSpPr>
              <p:nvPr/>
            </p:nvSpPr>
            <p:spPr bwMode="auto">
              <a:xfrm>
                <a:off x="2097648" y="5512593"/>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4" name="Line 143">
                <a:extLst>
                  <a:ext uri="{FF2B5EF4-FFF2-40B4-BE49-F238E27FC236}">
                    <a16:creationId xmlns:a16="http://schemas.microsoft.com/office/drawing/2014/main" id="{30CECDB6-743D-4884-9240-EDECFEBF4FA3}"/>
                  </a:ext>
                </a:extLst>
              </p:cNvPr>
              <p:cNvSpPr>
                <a:spLocks noChangeShapeType="1"/>
              </p:cNvSpPr>
              <p:nvPr/>
            </p:nvSpPr>
            <p:spPr bwMode="auto">
              <a:xfrm>
                <a:off x="2097648" y="5512593"/>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5" name="Line 144">
                <a:extLst>
                  <a:ext uri="{FF2B5EF4-FFF2-40B4-BE49-F238E27FC236}">
                    <a16:creationId xmlns:a16="http://schemas.microsoft.com/office/drawing/2014/main" id="{CDE54E5A-0D0C-4685-91B5-58625DBE94C0}"/>
                  </a:ext>
                </a:extLst>
              </p:cNvPr>
              <p:cNvSpPr>
                <a:spLocks noChangeShapeType="1"/>
              </p:cNvSpPr>
              <p:nvPr/>
            </p:nvSpPr>
            <p:spPr bwMode="auto">
              <a:xfrm>
                <a:off x="2142098" y="5653881"/>
                <a:ext cx="1465262"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6" name="Line 145">
                <a:extLst>
                  <a:ext uri="{FF2B5EF4-FFF2-40B4-BE49-F238E27FC236}">
                    <a16:creationId xmlns:a16="http://schemas.microsoft.com/office/drawing/2014/main" id="{310BDC75-124F-4B29-B16D-E23DA6E120EF}"/>
                  </a:ext>
                </a:extLst>
              </p:cNvPr>
              <p:cNvSpPr>
                <a:spLocks noChangeShapeType="1"/>
              </p:cNvSpPr>
              <p:nvPr/>
            </p:nvSpPr>
            <p:spPr bwMode="auto">
              <a:xfrm>
                <a:off x="2142098" y="5653881"/>
                <a:ext cx="1465262"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7" name="Line 146">
                <a:extLst>
                  <a:ext uri="{FF2B5EF4-FFF2-40B4-BE49-F238E27FC236}">
                    <a16:creationId xmlns:a16="http://schemas.microsoft.com/office/drawing/2014/main" id="{26C6C6D9-D1C5-4809-98FB-EC5310902E5B}"/>
                  </a:ext>
                </a:extLst>
              </p:cNvPr>
              <p:cNvSpPr>
                <a:spLocks noChangeShapeType="1"/>
              </p:cNvSpPr>
              <p:nvPr/>
            </p:nvSpPr>
            <p:spPr bwMode="auto">
              <a:xfrm>
                <a:off x="2188136" y="5795168"/>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8" name="Line 147">
                <a:extLst>
                  <a:ext uri="{FF2B5EF4-FFF2-40B4-BE49-F238E27FC236}">
                    <a16:creationId xmlns:a16="http://schemas.microsoft.com/office/drawing/2014/main" id="{53E7F693-A0B2-46E2-A9C2-BE8D6F1BF3A5}"/>
                  </a:ext>
                </a:extLst>
              </p:cNvPr>
              <p:cNvSpPr>
                <a:spLocks noChangeShapeType="1"/>
              </p:cNvSpPr>
              <p:nvPr/>
            </p:nvSpPr>
            <p:spPr bwMode="auto">
              <a:xfrm>
                <a:off x="2188136" y="5795168"/>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9" name="Line 148">
                <a:extLst>
                  <a:ext uri="{FF2B5EF4-FFF2-40B4-BE49-F238E27FC236}">
                    <a16:creationId xmlns:a16="http://schemas.microsoft.com/office/drawing/2014/main" id="{83C4CD05-5245-4752-9141-5227FFC05E32}"/>
                  </a:ext>
                </a:extLst>
              </p:cNvPr>
              <p:cNvSpPr>
                <a:spLocks noChangeShapeType="1"/>
              </p:cNvSpPr>
              <p:nvPr/>
            </p:nvSpPr>
            <p:spPr bwMode="auto">
              <a:xfrm>
                <a:off x="2013511" y="5228431"/>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0" name="Line 149">
                <a:extLst>
                  <a:ext uri="{FF2B5EF4-FFF2-40B4-BE49-F238E27FC236}">
                    <a16:creationId xmlns:a16="http://schemas.microsoft.com/office/drawing/2014/main" id="{35E193C7-81BB-4206-823B-7D730C52B687}"/>
                  </a:ext>
                </a:extLst>
              </p:cNvPr>
              <p:cNvSpPr>
                <a:spLocks noChangeShapeType="1"/>
              </p:cNvSpPr>
              <p:nvPr/>
            </p:nvSpPr>
            <p:spPr bwMode="auto">
              <a:xfrm>
                <a:off x="2013511" y="5228431"/>
                <a:ext cx="1463675" cy="0"/>
              </a:xfrm>
              <a:prstGeom prst="line">
                <a:avLst/>
              </a:prstGeom>
              <a:grp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80" name="Gruppieren 90">
              <a:extLst>
                <a:ext uri="{FF2B5EF4-FFF2-40B4-BE49-F238E27FC236}">
                  <a16:creationId xmlns:a16="http://schemas.microsoft.com/office/drawing/2014/main" id="{3E0FED0C-D6B2-40A5-B0DA-4B86CDFF150E}"/>
                </a:ext>
              </a:extLst>
            </p:cNvPr>
            <p:cNvGrpSpPr/>
            <p:nvPr/>
          </p:nvGrpSpPr>
          <p:grpSpPr>
            <a:xfrm>
              <a:off x="5946126" y="1666563"/>
              <a:ext cx="481733" cy="463274"/>
              <a:chOff x="7927976" y="1435100"/>
              <a:chExt cx="1479550" cy="1582738"/>
            </a:xfrm>
            <a:solidFill>
              <a:schemeClr val="accent1"/>
            </a:solidFill>
          </p:grpSpPr>
          <p:sp>
            <p:nvSpPr>
              <p:cNvPr id="383" name="Freeform 322">
                <a:extLst>
                  <a:ext uri="{FF2B5EF4-FFF2-40B4-BE49-F238E27FC236}">
                    <a16:creationId xmlns:a16="http://schemas.microsoft.com/office/drawing/2014/main" id="{F83B83EB-71DA-43CA-BFD5-ADBEE31A621A}"/>
                  </a:ext>
                </a:extLst>
              </p:cNvPr>
              <p:cNvSpPr>
                <a:spLocks/>
              </p:cNvSpPr>
              <p:nvPr/>
            </p:nvSpPr>
            <p:spPr bwMode="auto">
              <a:xfrm>
                <a:off x="8786813" y="2133600"/>
                <a:ext cx="44450" cy="161925"/>
              </a:xfrm>
              <a:custGeom>
                <a:avLst/>
                <a:gdLst>
                  <a:gd name="T0" fmla="*/ 11 w 11"/>
                  <a:gd name="T1" fmla="*/ 37 h 41"/>
                  <a:gd name="T2" fmla="*/ 11 w 11"/>
                  <a:gd name="T3" fmla="*/ 32 h 41"/>
                  <a:gd name="T4" fmla="*/ 11 w 11"/>
                  <a:gd name="T5" fmla="*/ 22 h 41"/>
                  <a:gd name="T6" fmla="*/ 11 w 11"/>
                  <a:gd name="T7" fmla="*/ 18 h 41"/>
                  <a:gd name="T8" fmla="*/ 11 w 11"/>
                  <a:gd name="T9" fmla="*/ 13 h 41"/>
                  <a:gd name="T10" fmla="*/ 11 w 11"/>
                  <a:gd name="T11" fmla="*/ 4 h 41"/>
                  <a:gd name="T12" fmla="*/ 11 w 11"/>
                  <a:gd name="T13" fmla="*/ 3 h 41"/>
                  <a:gd name="T14" fmla="*/ 10 w 11"/>
                  <a:gd name="T15" fmla="*/ 2 h 41"/>
                  <a:gd name="T16" fmla="*/ 9 w 11"/>
                  <a:gd name="T17" fmla="*/ 1 h 41"/>
                  <a:gd name="T18" fmla="*/ 6 w 11"/>
                  <a:gd name="T19" fmla="*/ 0 h 41"/>
                  <a:gd name="T20" fmla="*/ 4 w 11"/>
                  <a:gd name="T21" fmla="*/ 0 h 41"/>
                  <a:gd name="T22" fmla="*/ 2 w 11"/>
                  <a:gd name="T23" fmla="*/ 1 h 41"/>
                  <a:gd name="T24" fmla="*/ 1 w 11"/>
                  <a:gd name="T25" fmla="*/ 3 h 41"/>
                  <a:gd name="T26" fmla="*/ 1 w 11"/>
                  <a:gd name="T27" fmla="*/ 15 h 41"/>
                  <a:gd name="T28" fmla="*/ 1 w 11"/>
                  <a:gd name="T29" fmla="*/ 21 h 41"/>
                  <a:gd name="T30" fmla="*/ 1 w 11"/>
                  <a:gd name="T31" fmla="*/ 26 h 41"/>
                  <a:gd name="T32" fmla="*/ 0 w 11"/>
                  <a:gd name="T33" fmla="*/ 32 h 41"/>
                  <a:gd name="T34" fmla="*/ 0 w 11"/>
                  <a:gd name="T35" fmla="*/ 38 h 41"/>
                  <a:gd name="T36" fmla="*/ 0 w 11"/>
                  <a:gd name="T37" fmla="*/ 40 h 41"/>
                  <a:gd name="T38" fmla="*/ 2 w 11"/>
                  <a:gd name="T39" fmla="*/ 41 h 41"/>
                  <a:gd name="T40" fmla="*/ 4 w 11"/>
                  <a:gd name="T41" fmla="*/ 41 h 41"/>
                  <a:gd name="T42" fmla="*/ 7 w 11"/>
                  <a:gd name="T43" fmla="*/ 41 h 41"/>
                  <a:gd name="T44" fmla="*/ 9 w 11"/>
                  <a:gd name="T45" fmla="*/ 41 h 41"/>
                  <a:gd name="T46" fmla="*/ 10 w 11"/>
                  <a:gd name="T47" fmla="*/ 41 h 41"/>
                  <a:gd name="T48" fmla="*/ 11 w 11"/>
                  <a:gd name="T49" fmla="*/ 41 h 41"/>
                  <a:gd name="T50" fmla="*/ 11 w 11"/>
                  <a:gd name="T51" fmla="*/ 41 h 41"/>
                  <a:gd name="T52" fmla="*/ 11 w 11"/>
                  <a:gd name="T53" fmla="*/ 3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 h="41">
                    <a:moveTo>
                      <a:pt x="11" y="37"/>
                    </a:moveTo>
                    <a:cubicBezTo>
                      <a:pt x="11" y="35"/>
                      <a:pt x="11" y="34"/>
                      <a:pt x="11" y="32"/>
                    </a:cubicBezTo>
                    <a:cubicBezTo>
                      <a:pt x="11" y="29"/>
                      <a:pt x="11" y="26"/>
                      <a:pt x="11" y="22"/>
                    </a:cubicBezTo>
                    <a:cubicBezTo>
                      <a:pt x="11" y="21"/>
                      <a:pt x="11" y="19"/>
                      <a:pt x="11" y="18"/>
                    </a:cubicBezTo>
                    <a:cubicBezTo>
                      <a:pt x="11" y="16"/>
                      <a:pt x="11" y="15"/>
                      <a:pt x="11" y="13"/>
                    </a:cubicBezTo>
                    <a:cubicBezTo>
                      <a:pt x="10" y="10"/>
                      <a:pt x="10" y="7"/>
                      <a:pt x="11" y="4"/>
                    </a:cubicBezTo>
                    <a:cubicBezTo>
                      <a:pt x="11" y="3"/>
                      <a:pt x="11" y="3"/>
                      <a:pt x="11" y="3"/>
                    </a:cubicBezTo>
                    <a:cubicBezTo>
                      <a:pt x="11" y="3"/>
                      <a:pt x="11" y="2"/>
                      <a:pt x="10" y="2"/>
                    </a:cubicBezTo>
                    <a:cubicBezTo>
                      <a:pt x="10" y="2"/>
                      <a:pt x="9" y="2"/>
                      <a:pt x="9" y="1"/>
                    </a:cubicBezTo>
                    <a:cubicBezTo>
                      <a:pt x="8" y="1"/>
                      <a:pt x="7" y="0"/>
                      <a:pt x="6" y="0"/>
                    </a:cubicBezTo>
                    <a:cubicBezTo>
                      <a:pt x="5" y="0"/>
                      <a:pt x="5" y="0"/>
                      <a:pt x="4" y="0"/>
                    </a:cubicBezTo>
                    <a:cubicBezTo>
                      <a:pt x="3" y="0"/>
                      <a:pt x="3" y="0"/>
                      <a:pt x="2" y="1"/>
                    </a:cubicBezTo>
                    <a:cubicBezTo>
                      <a:pt x="1" y="1"/>
                      <a:pt x="1" y="1"/>
                      <a:pt x="1" y="3"/>
                    </a:cubicBezTo>
                    <a:cubicBezTo>
                      <a:pt x="1" y="7"/>
                      <a:pt x="1" y="11"/>
                      <a:pt x="1" y="15"/>
                    </a:cubicBezTo>
                    <a:cubicBezTo>
                      <a:pt x="1" y="17"/>
                      <a:pt x="1" y="19"/>
                      <a:pt x="1" y="21"/>
                    </a:cubicBezTo>
                    <a:cubicBezTo>
                      <a:pt x="1" y="22"/>
                      <a:pt x="1" y="24"/>
                      <a:pt x="1" y="26"/>
                    </a:cubicBezTo>
                    <a:cubicBezTo>
                      <a:pt x="1" y="28"/>
                      <a:pt x="1" y="30"/>
                      <a:pt x="0" y="32"/>
                    </a:cubicBezTo>
                    <a:cubicBezTo>
                      <a:pt x="0" y="34"/>
                      <a:pt x="0" y="36"/>
                      <a:pt x="0" y="38"/>
                    </a:cubicBezTo>
                    <a:cubicBezTo>
                      <a:pt x="0" y="38"/>
                      <a:pt x="0" y="40"/>
                      <a:pt x="0" y="40"/>
                    </a:cubicBezTo>
                    <a:cubicBezTo>
                      <a:pt x="1" y="41"/>
                      <a:pt x="1" y="41"/>
                      <a:pt x="2" y="41"/>
                    </a:cubicBezTo>
                    <a:cubicBezTo>
                      <a:pt x="3" y="41"/>
                      <a:pt x="4" y="41"/>
                      <a:pt x="4" y="41"/>
                    </a:cubicBezTo>
                    <a:cubicBezTo>
                      <a:pt x="5" y="41"/>
                      <a:pt x="6" y="41"/>
                      <a:pt x="7" y="41"/>
                    </a:cubicBezTo>
                    <a:cubicBezTo>
                      <a:pt x="8" y="41"/>
                      <a:pt x="9" y="41"/>
                      <a:pt x="9" y="41"/>
                    </a:cubicBezTo>
                    <a:cubicBezTo>
                      <a:pt x="10" y="41"/>
                      <a:pt x="10" y="41"/>
                      <a:pt x="10" y="41"/>
                    </a:cubicBezTo>
                    <a:cubicBezTo>
                      <a:pt x="11" y="41"/>
                      <a:pt x="11" y="41"/>
                      <a:pt x="11" y="41"/>
                    </a:cubicBezTo>
                    <a:cubicBezTo>
                      <a:pt x="11" y="41"/>
                      <a:pt x="11" y="41"/>
                      <a:pt x="11" y="41"/>
                    </a:cubicBezTo>
                    <a:cubicBezTo>
                      <a:pt x="11" y="39"/>
                      <a:pt x="11" y="38"/>
                      <a:pt x="11" y="3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84" name="Freeform 323">
                <a:extLst>
                  <a:ext uri="{FF2B5EF4-FFF2-40B4-BE49-F238E27FC236}">
                    <a16:creationId xmlns:a16="http://schemas.microsoft.com/office/drawing/2014/main" id="{924C6C5F-9074-47CF-B6BD-E0733B8C733B}"/>
                  </a:ext>
                </a:extLst>
              </p:cNvPr>
              <p:cNvSpPr>
                <a:spLocks/>
              </p:cNvSpPr>
              <p:nvPr/>
            </p:nvSpPr>
            <p:spPr bwMode="auto">
              <a:xfrm>
                <a:off x="8786813" y="2133600"/>
                <a:ext cx="44450" cy="161925"/>
              </a:xfrm>
              <a:custGeom>
                <a:avLst/>
                <a:gdLst>
                  <a:gd name="T0" fmla="*/ 11 w 11"/>
                  <a:gd name="T1" fmla="*/ 37 h 41"/>
                  <a:gd name="T2" fmla="*/ 11 w 11"/>
                  <a:gd name="T3" fmla="*/ 32 h 41"/>
                  <a:gd name="T4" fmla="*/ 11 w 11"/>
                  <a:gd name="T5" fmla="*/ 22 h 41"/>
                  <a:gd name="T6" fmla="*/ 11 w 11"/>
                  <a:gd name="T7" fmla="*/ 18 h 41"/>
                  <a:gd name="T8" fmla="*/ 11 w 11"/>
                  <a:gd name="T9" fmla="*/ 13 h 41"/>
                  <a:gd name="T10" fmla="*/ 11 w 11"/>
                  <a:gd name="T11" fmla="*/ 4 h 41"/>
                  <a:gd name="T12" fmla="*/ 11 w 11"/>
                  <a:gd name="T13" fmla="*/ 3 h 41"/>
                  <a:gd name="T14" fmla="*/ 10 w 11"/>
                  <a:gd name="T15" fmla="*/ 2 h 41"/>
                  <a:gd name="T16" fmla="*/ 9 w 11"/>
                  <a:gd name="T17" fmla="*/ 1 h 41"/>
                  <a:gd name="T18" fmla="*/ 6 w 11"/>
                  <a:gd name="T19" fmla="*/ 0 h 41"/>
                  <a:gd name="T20" fmla="*/ 4 w 11"/>
                  <a:gd name="T21" fmla="*/ 0 h 41"/>
                  <a:gd name="T22" fmla="*/ 2 w 11"/>
                  <a:gd name="T23" fmla="*/ 1 h 41"/>
                  <a:gd name="T24" fmla="*/ 1 w 11"/>
                  <a:gd name="T25" fmla="*/ 3 h 41"/>
                  <a:gd name="T26" fmla="*/ 1 w 11"/>
                  <a:gd name="T27" fmla="*/ 15 h 41"/>
                  <a:gd name="T28" fmla="*/ 1 w 11"/>
                  <a:gd name="T29" fmla="*/ 21 h 41"/>
                  <a:gd name="T30" fmla="*/ 1 w 11"/>
                  <a:gd name="T31" fmla="*/ 26 h 41"/>
                  <a:gd name="T32" fmla="*/ 0 w 11"/>
                  <a:gd name="T33" fmla="*/ 32 h 41"/>
                  <a:gd name="T34" fmla="*/ 0 w 11"/>
                  <a:gd name="T35" fmla="*/ 38 h 41"/>
                  <a:gd name="T36" fmla="*/ 0 w 11"/>
                  <a:gd name="T37" fmla="*/ 40 h 41"/>
                  <a:gd name="T38" fmla="*/ 2 w 11"/>
                  <a:gd name="T39" fmla="*/ 41 h 41"/>
                  <a:gd name="T40" fmla="*/ 4 w 11"/>
                  <a:gd name="T41" fmla="*/ 41 h 41"/>
                  <a:gd name="T42" fmla="*/ 7 w 11"/>
                  <a:gd name="T43" fmla="*/ 41 h 41"/>
                  <a:gd name="T44" fmla="*/ 9 w 11"/>
                  <a:gd name="T45" fmla="*/ 41 h 41"/>
                  <a:gd name="T46" fmla="*/ 10 w 11"/>
                  <a:gd name="T47" fmla="*/ 41 h 41"/>
                  <a:gd name="T48" fmla="*/ 11 w 11"/>
                  <a:gd name="T49" fmla="*/ 41 h 41"/>
                  <a:gd name="T50" fmla="*/ 11 w 11"/>
                  <a:gd name="T51" fmla="*/ 41 h 41"/>
                  <a:gd name="T52" fmla="*/ 11 w 11"/>
                  <a:gd name="T53" fmla="*/ 3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 h="41">
                    <a:moveTo>
                      <a:pt x="11" y="37"/>
                    </a:moveTo>
                    <a:cubicBezTo>
                      <a:pt x="11" y="35"/>
                      <a:pt x="11" y="34"/>
                      <a:pt x="11" y="32"/>
                    </a:cubicBezTo>
                    <a:cubicBezTo>
                      <a:pt x="11" y="29"/>
                      <a:pt x="11" y="26"/>
                      <a:pt x="11" y="22"/>
                    </a:cubicBezTo>
                    <a:cubicBezTo>
                      <a:pt x="11" y="21"/>
                      <a:pt x="11" y="19"/>
                      <a:pt x="11" y="18"/>
                    </a:cubicBezTo>
                    <a:cubicBezTo>
                      <a:pt x="11" y="16"/>
                      <a:pt x="11" y="15"/>
                      <a:pt x="11" y="13"/>
                    </a:cubicBezTo>
                    <a:cubicBezTo>
                      <a:pt x="10" y="10"/>
                      <a:pt x="10" y="7"/>
                      <a:pt x="11" y="4"/>
                    </a:cubicBezTo>
                    <a:cubicBezTo>
                      <a:pt x="11" y="3"/>
                      <a:pt x="11" y="3"/>
                      <a:pt x="11" y="3"/>
                    </a:cubicBezTo>
                    <a:cubicBezTo>
                      <a:pt x="11" y="3"/>
                      <a:pt x="11" y="2"/>
                      <a:pt x="10" y="2"/>
                    </a:cubicBezTo>
                    <a:cubicBezTo>
                      <a:pt x="10" y="2"/>
                      <a:pt x="9" y="2"/>
                      <a:pt x="9" y="1"/>
                    </a:cubicBezTo>
                    <a:cubicBezTo>
                      <a:pt x="8" y="1"/>
                      <a:pt x="7" y="0"/>
                      <a:pt x="6" y="0"/>
                    </a:cubicBezTo>
                    <a:cubicBezTo>
                      <a:pt x="5" y="0"/>
                      <a:pt x="5" y="0"/>
                      <a:pt x="4" y="0"/>
                    </a:cubicBezTo>
                    <a:cubicBezTo>
                      <a:pt x="3" y="0"/>
                      <a:pt x="3" y="0"/>
                      <a:pt x="2" y="1"/>
                    </a:cubicBezTo>
                    <a:cubicBezTo>
                      <a:pt x="1" y="1"/>
                      <a:pt x="1" y="1"/>
                      <a:pt x="1" y="3"/>
                    </a:cubicBezTo>
                    <a:cubicBezTo>
                      <a:pt x="1" y="7"/>
                      <a:pt x="1" y="11"/>
                      <a:pt x="1" y="15"/>
                    </a:cubicBezTo>
                    <a:cubicBezTo>
                      <a:pt x="1" y="17"/>
                      <a:pt x="1" y="19"/>
                      <a:pt x="1" y="21"/>
                    </a:cubicBezTo>
                    <a:cubicBezTo>
                      <a:pt x="1" y="22"/>
                      <a:pt x="1" y="24"/>
                      <a:pt x="1" y="26"/>
                    </a:cubicBezTo>
                    <a:cubicBezTo>
                      <a:pt x="1" y="28"/>
                      <a:pt x="1" y="30"/>
                      <a:pt x="0" y="32"/>
                    </a:cubicBezTo>
                    <a:cubicBezTo>
                      <a:pt x="0" y="34"/>
                      <a:pt x="0" y="36"/>
                      <a:pt x="0" y="38"/>
                    </a:cubicBezTo>
                    <a:cubicBezTo>
                      <a:pt x="0" y="38"/>
                      <a:pt x="0" y="40"/>
                      <a:pt x="0" y="40"/>
                    </a:cubicBezTo>
                    <a:cubicBezTo>
                      <a:pt x="1" y="41"/>
                      <a:pt x="1" y="41"/>
                      <a:pt x="2" y="41"/>
                    </a:cubicBezTo>
                    <a:cubicBezTo>
                      <a:pt x="3" y="41"/>
                      <a:pt x="4" y="41"/>
                      <a:pt x="4" y="41"/>
                    </a:cubicBezTo>
                    <a:cubicBezTo>
                      <a:pt x="5" y="41"/>
                      <a:pt x="6" y="41"/>
                      <a:pt x="7" y="41"/>
                    </a:cubicBezTo>
                    <a:cubicBezTo>
                      <a:pt x="8" y="41"/>
                      <a:pt x="9" y="41"/>
                      <a:pt x="9" y="41"/>
                    </a:cubicBezTo>
                    <a:cubicBezTo>
                      <a:pt x="10" y="41"/>
                      <a:pt x="10" y="41"/>
                      <a:pt x="10" y="41"/>
                    </a:cubicBezTo>
                    <a:cubicBezTo>
                      <a:pt x="11" y="41"/>
                      <a:pt x="11" y="41"/>
                      <a:pt x="11" y="41"/>
                    </a:cubicBezTo>
                    <a:cubicBezTo>
                      <a:pt x="11" y="41"/>
                      <a:pt x="11" y="41"/>
                      <a:pt x="11" y="41"/>
                    </a:cubicBezTo>
                    <a:cubicBezTo>
                      <a:pt x="11" y="39"/>
                      <a:pt x="11" y="38"/>
                      <a:pt x="11" y="3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85" name="Freeform 324">
                <a:extLst>
                  <a:ext uri="{FF2B5EF4-FFF2-40B4-BE49-F238E27FC236}">
                    <a16:creationId xmlns:a16="http://schemas.microsoft.com/office/drawing/2014/main" id="{E7A526A7-F091-4901-9FA2-190F63FE0CA7}"/>
                  </a:ext>
                </a:extLst>
              </p:cNvPr>
              <p:cNvSpPr>
                <a:spLocks/>
              </p:cNvSpPr>
              <p:nvPr/>
            </p:nvSpPr>
            <p:spPr bwMode="auto">
              <a:xfrm>
                <a:off x="8710613" y="1435100"/>
                <a:ext cx="195263" cy="741363"/>
              </a:xfrm>
              <a:custGeom>
                <a:avLst/>
                <a:gdLst>
                  <a:gd name="T0" fmla="*/ 1 w 49"/>
                  <a:gd name="T1" fmla="*/ 131 h 187"/>
                  <a:gd name="T2" fmla="*/ 1 w 49"/>
                  <a:gd name="T3" fmla="*/ 141 h 187"/>
                  <a:gd name="T4" fmla="*/ 5 w 49"/>
                  <a:gd name="T5" fmla="*/ 161 h 187"/>
                  <a:gd name="T6" fmla="*/ 7 w 49"/>
                  <a:gd name="T7" fmla="*/ 171 h 187"/>
                  <a:gd name="T8" fmla="*/ 12 w 49"/>
                  <a:gd name="T9" fmla="*/ 182 h 187"/>
                  <a:gd name="T10" fmla="*/ 30 w 49"/>
                  <a:gd name="T11" fmla="*/ 185 h 187"/>
                  <a:gd name="T12" fmla="*/ 44 w 49"/>
                  <a:gd name="T13" fmla="*/ 176 h 187"/>
                  <a:gd name="T14" fmla="*/ 49 w 49"/>
                  <a:gd name="T15" fmla="*/ 164 h 187"/>
                  <a:gd name="T16" fmla="*/ 49 w 49"/>
                  <a:gd name="T17" fmla="*/ 152 h 187"/>
                  <a:gd name="T18" fmla="*/ 49 w 49"/>
                  <a:gd name="T19" fmla="*/ 139 h 187"/>
                  <a:gd name="T20" fmla="*/ 47 w 49"/>
                  <a:gd name="T21" fmla="*/ 126 h 187"/>
                  <a:gd name="T22" fmla="*/ 48 w 49"/>
                  <a:gd name="T23" fmla="*/ 114 h 187"/>
                  <a:gd name="T24" fmla="*/ 49 w 49"/>
                  <a:gd name="T25" fmla="*/ 95 h 187"/>
                  <a:gd name="T26" fmla="*/ 49 w 49"/>
                  <a:gd name="T27" fmla="*/ 89 h 187"/>
                  <a:gd name="T28" fmla="*/ 47 w 49"/>
                  <a:gd name="T29" fmla="*/ 76 h 187"/>
                  <a:gd name="T30" fmla="*/ 43 w 49"/>
                  <a:gd name="T31" fmla="*/ 56 h 187"/>
                  <a:gd name="T32" fmla="*/ 42 w 49"/>
                  <a:gd name="T33" fmla="*/ 51 h 187"/>
                  <a:gd name="T34" fmla="*/ 41 w 49"/>
                  <a:gd name="T35" fmla="*/ 34 h 187"/>
                  <a:gd name="T36" fmla="*/ 39 w 49"/>
                  <a:gd name="T37" fmla="*/ 25 h 187"/>
                  <a:gd name="T38" fmla="*/ 34 w 49"/>
                  <a:gd name="T39" fmla="*/ 7 h 187"/>
                  <a:gd name="T40" fmla="*/ 31 w 49"/>
                  <a:gd name="T41" fmla="*/ 3 h 187"/>
                  <a:gd name="T42" fmla="*/ 30 w 49"/>
                  <a:gd name="T43" fmla="*/ 1 h 187"/>
                  <a:gd name="T44" fmla="*/ 26 w 49"/>
                  <a:gd name="T45" fmla="*/ 2 h 187"/>
                  <a:gd name="T46" fmla="*/ 23 w 49"/>
                  <a:gd name="T47" fmla="*/ 8 h 187"/>
                  <a:gd name="T48" fmla="*/ 13 w 49"/>
                  <a:gd name="T49" fmla="*/ 38 h 187"/>
                  <a:gd name="T50" fmla="*/ 8 w 49"/>
                  <a:gd name="T51" fmla="*/ 55 h 187"/>
                  <a:gd name="T52" fmla="*/ 3 w 49"/>
                  <a:gd name="T53" fmla="*/ 69 h 187"/>
                  <a:gd name="T54" fmla="*/ 1 w 49"/>
                  <a:gd name="T55" fmla="*/ 131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 h="187">
                    <a:moveTo>
                      <a:pt x="1" y="131"/>
                    </a:moveTo>
                    <a:cubicBezTo>
                      <a:pt x="0" y="134"/>
                      <a:pt x="0" y="137"/>
                      <a:pt x="1" y="141"/>
                    </a:cubicBezTo>
                    <a:cubicBezTo>
                      <a:pt x="1" y="149"/>
                      <a:pt x="3" y="155"/>
                      <a:pt x="5" y="161"/>
                    </a:cubicBezTo>
                    <a:cubicBezTo>
                      <a:pt x="6" y="164"/>
                      <a:pt x="7" y="167"/>
                      <a:pt x="7" y="171"/>
                    </a:cubicBezTo>
                    <a:cubicBezTo>
                      <a:pt x="8" y="174"/>
                      <a:pt x="11" y="182"/>
                      <a:pt x="12" y="182"/>
                    </a:cubicBezTo>
                    <a:cubicBezTo>
                      <a:pt x="13" y="182"/>
                      <a:pt x="27" y="187"/>
                      <a:pt x="30" y="185"/>
                    </a:cubicBezTo>
                    <a:cubicBezTo>
                      <a:pt x="30" y="185"/>
                      <a:pt x="43" y="178"/>
                      <a:pt x="44" y="176"/>
                    </a:cubicBezTo>
                    <a:cubicBezTo>
                      <a:pt x="45" y="175"/>
                      <a:pt x="49" y="168"/>
                      <a:pt x="49" y="164"/>
                    </a:cubicBezTo>
                    <a:cubicBezTo>
                      <a:pt x="49" y="161"/>
                      <a:pt x="49" y="156"/>
                      <a:pt x="49" y="152"/>
                    </a:cubicBezTo>
                    <a:cubicBezTo>
                      <a:pt x="49" y="148"/>
                      <a:pt x="49" y="143"/>
                      <a:pt x="49" y="139"/>
                    </a:cubicBezTo>
                    <a:cubicBezTo>
                      <a:pt x="48" y="135"/>
                      <a:pt x="47" y="131"/>
                      <a:pt x="47" y="126"/>
                    </a:cubicBezTo>
                    <a:cubicBezTo>
                      <a:pt x="47" y="122"/>
                      <a:pt x="48" y="118"/>
                      <a:pt x="48" y="114"/>
                    </a:cubicBezTo>
                    <a:cubicBezTo>
                      <a:pt x="48" y="112"/>
                      <a:pt x="48" y="97"/>
                      <a:pt x="49" y="95"/>
                    </a:cubicBezTo>
                    <a:cubicBezTo>
                      <a:pt x="49" y="93"/>
                      <a:pt x="49" y="91"/>
                      <a:pt x="49" y="89"/>
                    </a:cubicBezTo>
                    <a:cubicBezTo>
                      <a:pt x="48" y="84"/>
                      <a:pt x="48" y="80"/>
                      <a:pt x="47" y="76"/>
                    </a:cubicBezTo>
                    <a:cubicBezTo>
                      <a:pt x="47" y="73"/>
                      <a:pt x="43" y="58"/>
                      <a:pt x="43" y="56"/>
                    </a:cubicBezTo>
                    <a:cubicBezTo>
                      <a:pt x="43" y="54"/>
                      <a:pt x="43" y="52"/>
                      <a:pt x="42" y="51"/>
                    </a:cubicBezTo>
                    <a:cubicBezTo>
                      <a:pt x="42" y="49"/>
                      <a:pt x="41" y="35"/>
                      <a:pt x="41" y="34"/>
                    </a:cubicBezTo>
                    <a:cubicBezTo>
                      <a:pt x="40" y="30"/>
                      <a:pt x="40" y="27"/>
                      <a:pt x="39" y="25"/>
                    </a:cubicBezTo>
                    <a:cubicBezTo>
                      <a:pt x="38" y="24"/>
                      <a:pt x="35" y="8"/>
                      <a:pt x="34" y="7"/>
                    </a:cubicBezTo>
                    <a:cubicBezTo>
                      <a:pt x="33" y="4"/>
                      <a:pt x="32" y="4"/>
                      <a:pt x="31" y="3"/>
                    </a:cubicBezTo>
                    <a:cubicBezTo>
                      <a:pt x="31" y="2"/>
                      <a:pt x="30" y="2"/>
                      <a:pt x="30" y="1"/>
                    </a:cubicBezTo>
                    <a:cubicBezTo>
                      <a:pt x="29" y="1"/>
                      <a:pt x="26" y="0"/>
                      <a:pt x="26" y="2"/>
                    </a:cubicBezTo>
                    <a:cubicBezTo>
                      <a:pt x="25" y="4"/>
                      <a:pt x="24" y="6"/>
                      <a:pt x="23" y="8"/>
                    </a:cubicBezTo>
                    <a:cubicBezTo>
                      <a:pt x="22" y="11"/>
                      <a:pt x="14" y="31"/>
                      <a:pt x="13" y="38"/>
                    </a:cubicBezTo>
                    <a:cubicBezTo>
                      <a:pt x="12" y="45"/>
                      <a:pt x="10" y="50"/>
                      <a:pt x="8" y="55"/>
                    </a:cubicBezTo>
                    <a:cubicBezTo>
                      <a:pt x="6" y="60"/>
                      <a:pt x="5" y="62"/>
                      <a:pt x="3" y="69"/>
                    </a:cubicBezTo>
                    <a:cubicBezTo>
                      <a:pt x="3" y="72"/>
                      <a:pt x="1" y="126"/>
                      <a:pt x="1" y="131"/>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86" name="Freeform 325">
                <a:extLst>
                  <a:ext uri="{FF2B5EF4-FFF2-40B4-BE49-F238E27FC236}">
                    <a16:creationId xmlns:a16="http://schemas.microsoft.com/office/drawing/2014/main" id="{AD8A1EA8-27A6-4F62-A402-463C41D3D07F}"/>
                  </a:ext>
                </a:extLst>
              </p:cNvPr>
              <p:cNvSpPr>
                <a:spLocks/>
              </p:cNvSpPr>
              <p:nvPr/>
            </p:nvSpPr>
            <p:spPr bwMode="auto">
              <a:xfrm>
                <a:off x="8710613" y="1435100"/>
                <a:ext cx="195263" cy="741363"/>
              </a:xfrm>
              <a:custGeom>
                <a:avLst/>
                <a:gdLst>
                  <a:gd name="T0" fmla="*/ 1 w 49"/>
                  <a:gd name="T1" fmla="*/ 131 h 187"/>
                  <a:gd name="T2" fmla="*/ 1 w 49"/>
                  <a:gd name="T3" fmla="*/ 141 h 187"/>
                  <a:gd name="T4" fmla="*/ 5 w 49"/>
                  <a:gd name="T5" fmla="*/ 161 h 187"/>
                  <a:gd name="T6" fmla="*/ 7 w 49"/>
                  <a:gd name="T7" fmla="*/ 171 h 187"/>
                  <a:gd name="T8" fmla="*/ 12 w 49"/>
                  <a:gd name="T9" fmla="*/ 182 h 187"/>
                  <a:gd name="T10" fmla="*/ 30 w 49"/>
                  <a:gd name="T11" fmla="*/ 185 h 187"/>
                  <a:gd name="T12" fmla="*/ 44 w 49"/>
                  <a:gd name="T13" fmla="*/ 176 h 187"/>
                  <a:gd name="T14" fmla="*/ 49 w 49"/>
                  <a:gd name="T15" fmla="*/ 164 h 187"/>
                  <a:gd name="T16" fmla="*/ 49 w 49"/>
                  <a:gd name="T17" fmla="*/ 152 h 187"/>
                  <a:gd name="T18" fmla="*/ 49 w 49"/>
                  <a:gd name="T19" fmla="*/ 139 h 187"/>
                  <a:gd name="T20" fmla="*/ 47 w 49"/>
                  <a:gd name="T21" fmla="*/ 126 h 187"/>
                  <a:gd name="T22" fmla="*/ 48 w 49"/>
                  <a:gd name="T23" fmla="*/ 114 h 187"/>
                  <a:gd name="T24" fmla="*/ 49 w 49"/>
                  <a:gd name="T25" fmla="*/ 95 h 187"/>
                  <a:gd name="T26" fmla="*/ 49 w 49"/>
                  <a:gd name="T27" fmla="*/ 89 h 187"/>
                  <a:gd name="T28" fmla="*/ 47 w 49"/>
                  <a:gd name="T29" fmla="*/ 76 h 187"/>
                  <a:gd name="T30" fmla="*/ 43 w 49"/>
                  <a:gd name="T31" fmla="*/ 56 h 187"/>
                  <a:gd name="T32" fmla="*/ 42 w 49"/>
                  <a:gd name="T33" fmla="*/ 51 h 187"/>
                  <a:gd name="T34" fmla="*/ 41 w 49"/>
                  <a:gd name="T35" fmla="*/ 34 h 187"/>
                  <a:gd name="T36" fmla="*/ 39 w 49"/>
                  <a:gd name="T37" fmla="*/ 25 h 187"/>
                  <a:gd name="T38" fmla="*/ 34 w 49"/>
                  <a:gd name="T39" fmla="*/ 7 h 187"/>
                  <a:gd name="T40" fmla="*/ 31 w 49"/>
                  <a:gd name="T41" fmla="*/ 3 h 187"/>
                  <a:gd name="T42" fmla="*/ 30 w 49"/>
                  <a:gd name="T43" fmla="*/ 1 h 187"/>
                  <a:gd name="T44" fmla="*/ 26 w 49"/>
                  <a:gd name="T45" fmla="*/ 2 h 187"/>
                  <a:gd name="T46" fmla="*/ 23 w 49"/>
                  <a:gd name="T47" fmla="*/ 8 h 187"/>
                  <a:gd name="T48" fmla="*/ 13 w 49"/>
                  <a:gd name="T49" fmla="*/ 38 h 187"/>
                  <a:gd name="T50" fmla="*/ 8 w 49"/>
                  <a:gd name="T51" fmla="*/ 55 h 187"/>
                  <a:gd name="T52" fmla="*/ 3 w 49"/>
                  <a:gd name="T53" fmla="*/ 69 h 187"/>
                  <a:gd name="T54" fmla="*/ 1 w 49"/>
                  <a:gd name="T55" fmla="*/ 131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 h="187">
                    <a:moveTo>
                      <a:pt x="1" y="131"/>
                    </a:moveTo>
                    <a:cubicBezTo>
                      <a:pt x="0" y="134"/>
                      <a:pt x="0" y="137"/>
                      <a:pt x="1" y="141"/>
                    </a:cubicBezTo>
                    <a:cubicBezTo>
                      <a:pt x="1" y="149"/>
                      <a:pt x="3" y="155"/>
                      <a:pt x="5" y="161"/>
                    </a:cubicBezTo>
                    <a:cubicBezTo>
                      <a:pt x="6" y="164"/>
                      <a:pt x="7" y="167"/>
                      <a:pt x="7" y="171"/>
                    </a:cubicBezTo>
                    <a:cubicBezTo>
                      <a:pt x="8" y="174"/>
                      <a:pt x="11" y="182"/>
                      <a:pt x="12" y="182"/>
                    </a:cubicBezTo>
                    <a:cubicBezTo>
                      <a:pt x="13" y="182"/>
                      <a:pt x="27" y="187"/>
                      <a:pt x="30" y="185"/>
                    </a:cubicBezTo>
                    <a:cubicBezTo>
                      <a:pt x="30" y="185"/>
                      <a:pt x="43" y="178"/>
                      <a:pt x="44" y="176"/>
                    </a:cubicBezTo>
                    <a:cubicBezTo>
                      <a:pt x="45" y="175"/>
                      <a:pt x="49" y="168"/>
                      <a:pt x="49" y="164"/>
                    </a:cubicBezTo>
                    <a:cubicBezTo>
                      <a:pt x="49" y="161"/>
                      <a:pt x="49" y="156"/>
                      <a:pt x="49" y="152"/>
                    </a:cubicBezTo>
                    <a:cubicBezTo>
                      <a:pt x="49" y="148"/>
                      <a:pt x="49" y="143"/>
                      <a:pt x="49" y="139"/>
                    </a:cubicBezTo>
                    <a:cubicBezTo>
                      <a:pt x="48" y="135"/>
                      <a:pt x="47" y="131"/>
                      <a:pt x="47" y="126"/>
                    </a:cubicBezTo>
                    <a:cubicBezTo>
                      <a:pt x="47" y="122"/>
                      <a:pt x="48" y="118"/>
                      <a:pt x="48" y="114"/>
                    </a:cubicBezTo>
                    <a:cubicBezTo>
                      <a:pt x="48" y="112"/>
                      <a:pt x="48" y="97"/>
                      <a:pt x="49" y="95"/>
                    </a:cubicBezTo>
                    <a:cubicBezTo>
                      <a:pt x="49" y="93"/>
                      <a:pt x="49" y="91"/>
                      <a:pt x="49" y="89"/>
                    </a:cubicBezTo>
                    <a:cubicBezTo>
                      <a:pt x="48" y="84"/>
                      <a:pt x="48" y="80"/>
                      <a:pt x="47" y="76"/>
                    </a:cubicBezTo>
                    <a:cubicBezTo>
                      <a:pt x="47" y="73"/>
                      <a:pt x="43" y="58"/>
                      <a:pt x="43" y="56"/>
                    </a:cubicBezTo>
                    <a:cubicBezTo>
                      <a:pt x="43" y="54"/>
                      <a:pt x="43" y="52"/>
                      <a:pt x="42" y="51"/>
                    </a:cubicBezTo>
                    <a:cubicBezTo>
                      <a:pt x="42" y="49"/>
                      <a:pt x="41" y="35"/>
                      <a:pt x="41" y="34"/>
                    </a:cubicBezTo>
                    <a:cubicBezTo>
                      <a:pt x="40" y="30"/>
                      <a:pt x="40" y="27"/>
                      <a:pt x="39" y="25"/>
                    </a:cubicBezTo>
                    <a:cubicBezTo>
                      <a:pt x="38" y="24"/>
                      <a:pt x="35" y="8"/>
                      <a:pt x="34" y="7"/>
                    </a:cubicBezTo>
                    <a:cubicBezTo>
                      <a:pt x="33" y="4"/>
                      <a:pt x="32" y="4"/>
                      <a:pt x="31" y="3"/>
                    </a:cubicBezTo>
                    <a:cubicBezTo>
                      <a:pt x="31" y="2"/>
                      <a:pt x="30" y="2"/>
                      <a:pt x="30" y="1"/>
                    </a:cubicBezTo>
                    <a:cubicBezTo>
                      <a:pt x="29" y="1"/>
                      <a:pt x="26" y="0"/>
                      <a:pt x="26" y="2"/>
                    </a:cubicBezTo>
                    <a:cubicBezTo>
                      <a:pt x="25" y="4"/>
                      <a:pt x="24" y="6"/>
                      <a:pt x="23" y="8"/>
                    </a:cubicBezTo>
                    <a:cubicBezTo>
                      <a:pt x="22" y="11"/>
                      <a:pt x="14" y="31"/>
                      <a:pt x="13" y="38"/>
                    </a:cubicBezTo>
                    <a:cubicBezTo>
                      <a:pt x="12" y="45"/>
                      <a:pt x="10" y="50"/>
                      <a:pt x="8" y="55"/>
                    </a:cubicBezTo>
                    <a:cubicBezTo>
                      <a:pt x="6" y="60"/>
                      <a:pt x="5" y="62"/>
                      <a:pt x="3" y="69"/>
                    </a:cubicBezTo>
                    <a:cubicBezTo>
                      <a:pt x="3" y="72"/>
                      <a:pt x="1" y="126"/>
                      <a:pt x="1" y="131"/>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87" name="Freeform 326">
                <a:extLst>
                  <a:ext uri="{FF2B5EF4-FFF2-40B4-BE49-F238E27FC236}">
                    <a16:creationId xmlns:a16="http://schemas.microsoft.com/office/drawing/2014/main" id="{571A063E-37D5-4BC0-B79B-FE2DE403DA09}"/>
                  </a:ext>
                </a:extLst>
              </p:cNvPr>
              <p:cNvSpPr>
                <a:spLocks/>
              </p:cNvSpPr>
              <p:nvPr/>
            </p:nvSpPr>
            <p:spPr bwMode="auto">
              <a:xfrm>
                <a:off x="8488363" y="2117725"/>
                <a:ext cx="84138" cy="193675"/>
              </a:xfrm>
              <a:custGeom>
                <a:avLst/>
                <a:gdLst>
                  <a:gd name="T0" fmla="*/ 0 w 21"/>
                  <a:gd name="T1" fmla="*/ 44 h 49"/>
                  <a:gd name="T2" fmla="*/ 1 w 21"/>
                  <a:gd name="T3" fmla="*/ 47 h 49"/>
                  <a:gd name="T4" fmla="*/ 4 w 21"/>
                  <a:gd name="T5" fmla="*/ 48 h 49"/>
                  <a:gd name="T6" fmla="*/ 8 w 21"/>
                  <a:gd name="T7" fmla="*/ 49 h 49"/>
                  <a:gd name="T8" fmla="*/ 13 w 21"/>
                  <a:gd name="T9" fmla="*/ 48 h 49"/>
                  <a:gd name="T10" fmla="*/ 17 w 21"/>
                  <a:gd name="T11" fmla="*/ 48 h 49"/>
                  <a:gd name="T12" fmla="*/ 19 w 21"/>
                  <a:gd name="T13" fmla="*/ 48 h 49"/>
                  <a:gd name="T14" fmla="*/ 21 w 21"/>
                  <a:gd name="T15" fmla="*/ 48 h 49"/>
                  <a:gd name="T16" fmla="*/ 21 w 21"/>
                  <a:gd name="T17" fmla="*/ 48 h 49"/>
                  <a:gd name="T18" fmla="*/ 20 w 21"/>
                  <a:gd name="T19" fmla="*/ 43 h 49"/>
                  <a:gd name="T20" fmla="*/ 20 w 21"/>
                  <a:gd name="T21" fmla="*/ 37 h 49"/>
                  <a:gd name="T22" fmla="*/ 19 w 21"/>
                  <a:gd name="T23" fmla="*/ 26 h 49"/>
                  <a:gd name="T24" fmla="*/ 20 w 21"/>
                  <a:gd name="T25" fmla="*/ 21 h 49"/>
                  <a:gd name="T26" fmla="*/ 19 w 21"/>
                  <a:gd name="T27" fmla="*/ 15 h 49"/>
                  <a:gd name="T28" fmla="*/ 19 w 21"/>
                  <a:gd name="T29" fmla="*/ 4 h 49"/>
                  <a:gd name="T30" fmla="*/ 19 w 21"/>
                  <a:gd name="T31" fmla="*/ 4 h 49"/>
                  <a:gd name="T32" fmla="*/ 19 w 21"/>
                  <a:gd name="T33" fmla="*/ 3 h 49"/>
                  <a:gd name="T34" fmla="*/ 16 w 21"/>
                  <a:gd name="T35" fmla="*/ 2 h 49"/>
                  <a:gd name="T36" fmla="*/ 11 w 21"/>
                  <a:gd name="T37" fmla="*/ 0 h 49"/>
                  <a:gd name="T38" fmla="*/ 8 w 21"/>
                  <a:gd name="T39" fmla="*/ 0 h 49"/>
                  <a:gd name="T40" fmla="*/ 4 w 21"/>
                  <a:gd name="T41" fmla="*/ 1 h 49"/>
                  <a:gd name="T42" fmla="*/ 2 w 21"/>
                  <a:gd name="T43" fmla="*/ 3 h 49"/>
                  <a:gd name="T44" fmla="*/ 3 w 21"/>
                  <a:gd name="T45" fmla="*/ 17 h 49"/>
                  <a:gd name="T46" fmla="*/ 2 w 21"/>
                  <a:gd name="T47" fmla="*/ 24 h 49"/>
                  <a:gd name="T48" fmla="*/ 2 w 21"/>
                  <a:gd name="T49" fmla="*/ 31 h 49"/>
                  <a:gd name="T50" fmla="*/ 1 w 21"/>
                  <a:gd name="T51" fmla="*/ 38 h 49"/>
                  <a:gd name="T52" fmla="*/ 0 w 21"/>
                  <a:gd name="T53" fmla="*/ 4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49">
                    <a:moveTo>
                      <a:pt x="0" y="44"/>
                    </a:moveTo>
                    <a:cubicBezTo>
                      <a:pt x="0" y="45"/>
                      <a:pt x="0" y="47"/>
                      <a:pt x="1" y="47"/>
                    </a:cubicBezTo>
                    <a:cubicBezTo>
                      <a:pt x="2" y="48"/>
                      <a:pt x="3" y="48"/>
                      <a:pt x="4" y="48"/>
                    </a:cubicBezTo>
                    <a:cubicBezTo>
                      <a:pt x="5" y="48"/>
                      <a:pt x="7" y="49"/>
                      <a:pt x="8" y="49"/>
                    </a:cubicBezTo>
                    <a:cubicBezTo>
                      <a:pt x="10" y="49"/>
                      <a:pt x="11" y="49"/>
                      <a:pt x="13" y="48"/>
                    </a:cubicBezTo>
                    <a:cubicBezTo>
                      <a:pt x="14" y="48"/>
                      <a:pt x="16" y="48"/>
                      <a:pt x="17" y="48"/>
                    </a:cubicBezTo>
                    <a:cubicBezTo>
                      <a:pt x="18" y="48"/>
                      <a:pt x="19" y="48"/>
                      <a:pt x="19" y="48"/>
                    </a:cubicBezTo>
                    <a:cubicBezTo>
                      <a:pt x="20" y="48"/>
                      <a:pt x="20" y="48"/>
                      <a:pt x="21" y="48"/>
                    </a:cubicBezTo>
                    <a:cubicBezTo>
                      <a:pt x="21" y="48"/>
                      <a:pt x="21" y="48"/>
                      <a:pt x="21" y="48"/>
                    </a:cubicBezTo>
                    <a:cubicBezTo>
                      <a:pt x="21" y="46"/>
                      <a:pt x="20" y="44"/>
                      <a:pt x="20" y="43"/>
                    </a:cubicBezTo>
                    <a:cubicBezTo>
                      <a:pt x="20" y="41"/>
                      <a:pt x="20" y="39"/>
                      <a:pt x="20" y="37"/>
                    </a:cubicBezTo>
                    <a:cubicBezTo>
                      <a:pt x="19" y="34"/>
                      <a:pt x="19" y="30"/>
                      <a:pt x="19" y="26"/>
                    </a:cubicBezTo>
                    <a:cubicBezTo>
                      <a:pt x="19" y="25"/>
                      <a:pt x="20" y="23"/>
                      <a:pt x="20" y="21"/>
                    </a:cubicBezTo>
                    <a:cubicBezTo>
                      <a:pt x="20" y="19"/>
                      <a:pt x="19" y="17"/>
                      <a:pt x="19" y="15"/>
                    </a:cubicBezTo>
                    <a:cubicBezTo>
                      <a:pt x="19" y="12"/>
                      <a:pt x="19" y="8"/>
                      <a:pt x="19" y="4"/>
                    </a:cubicBezTo>
                    <a:cubicBezTo>
                      <a:pt x="19" y="4"/>
                      <a:pt x="19" y="4"/>
                      <a:pt x="19" y="4"/>
                    </a:cubicBezTo>
                    <a:cubicBezTo>
                      <a:pt x="19" y="3"/>
                      <a:pt x="19" y="3"/>
                      <a:pt x="19" y="3"/>
                    </a:cubicBezTo>
                    <a:cubicBezTo>
                      <a:pt x="18" y="2"/>
                      <a:pt x="17" y="2"/>
                      <a:pt x="16" y="2"/>
                    </a:cubicBezTo>
                    <a:cubicBezTo>
                      <a:pt x="14" y="1"/>
                      <a:pt x="13" y="1"/>
                      <a:pt x="11" y="0"/>
                    </a:cubicBezTo>
                    <a:cubicBezTo>
                      <a:pt x="10" y="0"/>
                      <a:pt x="9" y="0"/>
                      <a:pt x="8" y="0"/>
                    </a:cubicBezTo>
                    <a:cubicBezTo>
                      <a:pt x="6" y="0"/>
                      <a:pt x="5" y="0"/>
                      <a:pt x="4" y="1"/>
                    </a:cubicBezTo>
                    <a:cubicBezTo>
                      <a:pt x="3" y="1"/>
                      <a:pt x="2" y="2"/>
                      <a:pt x="2" y="3"/>
                    </a:cubicBezTo>
                    <a:cubicBezTo>
                      <a:pt x="2" y="8"/>
                      <a:pt x="2" y="13"/>
                      <a:pt x="3" y="17"/>
                    </a:cubicBezTo>
                    <a:cubicBezTo>
                      <a:pt x="3" y="20"/>
                      <a:pt x="2" y="22"/>
                      <a:pt x="2" y="24"/>
                    </a:cubicBezTo>
                    <a:cubicBezTo>
                      <a:pt x="2" y="26"/>
                      <a:pt x="2" y="29"/>
                      <a:pt x="2" y="31"/>
                    </a:cubicBezTo>
                    <a:cubicBezTo>
                      <a:pt x="2" y="33"/>
                      <a:pt x="1" y="36"/>
                      <a:pt x="1" y="38"/>
                    </a:cubicBezTo>
                    <a:cubicBezTo>
                      <a:pt x="1" y="40"/>
                      <a:pt x="1" y="42"/>
                      <a:pt x="0" y="4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88" name="Freeform 327">
                <a:extLst>
                  <a:ext uri="{FF2B5EF4-FFF2-40B4-BE49-F238E27FC236}">
                    <a16:creationId xmlns:a16="http://schemas.microsoft.com/office/drawing/2014/main" id="{AD83E507-99C6-43A6-9AAB-37DA709FC714}"/>
                  </a:ext>
                </a:extLst>
              </p:cNvPr>
              <p:cNvSpPr>
                <a:spLocks/>
              </p:cNvSpPr>
              <p:nvPr/>
            </p:nvSpPr>
            <p:spPr bwMode="auto">
              <a:xfrm>
                <a:off x="8488363" y="2117725"/>
                <a:ext cx="84138" cy="193675"/>
              </a:xfrm>
              <a:custGeom>
                <a:avLst/>
                <a:gdLst>
                  <a:gd name="T0" fmla="*/ 0 w 21"/>
                  <a:gd name="T1" fmla="*/ 44 h 49"/>
                  <a:gd name="T2" fmla="*/ 1 w 21"/>
                  <a:gd name="T3" fmla="*/ 47 h 49"/>
                  <a:gd name="T4" fmla="*/ 4 w 21"/>
                  <a:gd name="T5" fmla="*/ 48 h 49"/>
                  <a:gd name="T6" fmla="*/ 8 w 21"/>
                  <a:gd name="T7" fmla="*/ 49 h 49"/>
                  <a:gd name="T8" fmla="*/ 13 w 21"/>
                  <a:gd name="T9" fmla="*/ 48 h 49"/>
                  <a:gd name="T10" fmla="*/ 17 w 21"/>
                  <a:gd name="T11" fmla="*/ 48 h 49"/>
                  <a:gd name="T12" fmla="*/ 19 w 21"/>
                  <a:gd name="T13" fmla="*/ 48 h 49"/>
                  <a:gd name="T14" fmla="*/ 21 w 21"/>
                  <a:gd name="T15" fmla="*/ 48 h 49"/>
                  <a:gd name="T16" fmla="*/ 21 w 21"/>
                  <a:gd name="T17" fmla="*/ 48 h 49"/>
                  <a:gd name="T18" fmla="*/ 20 w 21"/>
                  <a:gd name="T19" fmla="*/ 43 h 49"/>
                  <a:gd name="T20" fmla="*/ 20 w 21"/>
                  <a:gd name="T21" fmla="*/ 37 h 49"/>
                  <a:gd name="T22" fmla="*/ 19 w 21"/>
                  <a:gd name="T23" fmla="*/ 26 h 49"/>
                  <a:gd name="T24" fmla="*/ 20 w 21"/>
                  <a:gd name="T25" fmla="*/ 21 h 49"/>
                  <a:gd name="T26" fmla="*/ 19 w 21"/>
                  <a:gd name="T27" fmla="*/ 15 h 49"/>
                  <a:gd name="T28" fmla="*/ 19 w 21"/>
                  <a:gd name="T29" fmla="*/ 4 h 49"/>
                  <a:gd name="T30" fmla="*/ 19 w 21"/>
                  <a:gd name="T31" fmla="*/ 4 h 49"/>
                  <a:gd name="T32" fmla="*/ 19 w 21"/>
                  <a:gd name="T33" fmla="*/ 3 h 49"/>
                  <a:gd name="T34" fmla="*/ 16 w 21"/>
                  <a:gd name="T35" fmla="*/ 2 h 49"/>
                  <a:gd name="T36" fmla="*/ 11 w 21"/>
                  <a:gd name="T37" fmla="*/ 0 h 49"/>
                  <a:gd name="T38" fmla="*/ 8 w 21"/>
                  <a:gd name="T39" fmla="*/ 0 h 49"/>
                  <a:gd name="T40" fmla="*/ 4 w 21"/>
                  <a:gd name="T41" fmla="*/ 1 h 49"/>
                  <a:gd name="T42" fmla="*/ 2 w 21"/>
                  <a:gd name="T43" fmla="*/ 3 h 49"/>
                  <a:gd name="T44" fmla="*/ 3 w 21"/>
                  <a:gd name="T45" fmla="*/ 17 h 49"/>
                  <a:gd name="T46" fmla="*/ 2 w 21"/>
                  <a:gd name="T47" fmla="*/ 24 h 49"/>
                  <a:gd name="T48" fmla="*/ 2 w 21"/>
                  <a:gd name="T49" fmla="*/ 31 h 49"/>
                  <a:gd name="T50" fmla="*/ 1 w 21"/>
                  <a:gd name="T51" fmla="*/ 38 h 49"/>
                  <a:gd name="T52" fmla="*/ 0 w 21"/>
                  <a:gd name="T53" fmla="*/ 4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49">
                    <a:moveTo>
                      <a:pt x="0" y="44"/>
                    </a:moveTo>
                    <a:cubicBezTo>
                      <a:pt x="0" y="45"/>
                      <a:pt x="0" y="47"/>
                      <a:pt x="1" y="47"/>
                    </a:cubicBezTo>
                    <a:cubicBezTo>
                      <a:pt x="2" y="48"/>
                      <a:pt x="3" y="48"/>
                      <a:pt x="4" y="48"/>
                    </a:cubicBezTo>
                    <a:cubicBezTo>
                      <a:pt x="5" y="48"/>
                      <a:pt x="7" y="49"/>
                      <a:pt x="8" y="49"/>
                    </a:cubicBezTo>
                    <a:cubicBezTo>
                      <a:pt x="10" y="49"/>
                      <a:pt x="11" y="49"/>
                      <a:pt x="13" y="48"/>
                    </a:cubicBezTo>
                    <a:cubicBezTo>
                      <a:pt x="14" y="48"/>
                      <a:pt x="16" y="48"/>
                      <a:pt x="17" y="48"/>
                    </a:cubicBezTo>
                    <a:cubicBezTo>
                      <a:pt x="18" y="48"/>
                      <a:pt x="19" y="48"/>
                      <a:pt x="19" y="48"/>
                    </a:cubicBezTo>
                    <a:cubicBezTo>
                      <a:pt x="20" y="48"/>
                      <a:pt x="20" y="48"/>
                      <a:pt x="21" y="48"/>
                    </a:cubicBezTo>
                    <a:cubicBezTo>
                      <a:pt x="21" y="48"/>
                      <a:pt x="21" y="48"/>
                      <a:pt x="21" y="48"/>
                    </a:cubicBezTo>
                    <a:cubicBezTo>
                      <a:pt x="21" y="46"/>
                      <a:pt x="20" y="44"/>
                      <a:pt x="20" y="43"/>
                    </a:cubicBezTo>
                    <a:cubicBezTo>
                      <a:pt x="20" y="41"/>
                      <a:pt x="20" y="39"/>
                      <a:pt x="20" y="37"/>
                    </a:cubicBezTo>
                    <a:cubicBezTo>
                      <a:pt x="19" y="34"/>
                      <a:pt x="19" y="30"/>
                      <a:pt x="19" y="26"/>
                    </a:cubicBezTo>
                    <a:cubicBezTo>
                      <a:pt x="19" y="25"/>
                      <a:pt x="20" y="23"/>
                      <a:pt x="20" y="21"/>
                    </a:cubicBezTo>
                    <a:cubicBezTo>
                      <a:pt x="20" y="19"/>
                      <a:pt x="19" y="17"/>
                      <a:pt x="19" y="15"/>
                    </a:cubicBezTo>
                    <a:cubicBezTo>
                      <a:pt x="19" y="12"/>
                      <a:pt x="19" y="8"/>
                      <a:pt x="19" y="4"/>
                    </a:cubicBezTo>
                    <a:cubicBezTo>
                      <a:pt x="19" y="4"/>
                      <a:pt x="19" y="4"/>
                      <a:pt x="19" y="4"/>
                    </a:cubicBezTo>
                    <a:cubicBezTo>
                      <a:pt x="19" y="3"/>
                      <a:pt x="19" y="3"/>
                      <a:pt x="19" y="3"/>
                    </a:cubicBezTo>
                    <a:cubicBezTo>
                      <a:pt x="18" y="2"/>
                      <a:pt x="17" y="2"/>
                      <a:pt x="16" y="2"/>
                    </a:cubicBezTo>
                    <a:cubicBezTo>
                      <a:pt x="14" y="1"/>
                      <a:pt x="13" y="1"/>
                      <a:pt x="11" y="0"/>
                    </a:cubicBezTo>
                    <a:cubicBezTo>
                      <a:pt x="10" y="0"/>
                      <a:pt x="9" y="0"/>
                      <a:pt x="8" y="0"/>
                    </a:cubicBezTo>
                    <a:cubicBezTo>
                      <a:pt x="6" y="0"/>
                      <a:pt x="5" y="0"/>
                      <a:pt x="4" y="1"/>
                    </a:cubicBezTo>
                    <a:cubicBezTo>
                      <a:pt x="3" y="1"/>
                      <a:pt x="2" y="2"/>
                      <a:pt x="2" y="3"/>
                    </a:cubicBezTo>
                    <a:cubicBezTo>
                      <a:pt x="2" y="8"/>
                      <a:pt x="2" y="13"/>
                      <a:pt x="3" y="17"/>
                    </a:cubicBezTo>
                    <a:cubicBezTo>
                      <a:pt x="3" y="20"/>
                      <a:pt x="2" y="22"/>
                      <a:pt x="2" y="24"/>
                    </a:cubicBezTo>
                    <a:cubicBezTo>
                      <a:pt x="2" y="26"/>
                      <a:pt x="2" y="29"/>
                      <a:pt x="2" y="31"/>
                    </a:cubicBezTo>
                    <a:cubicBezTo>
                      <a:pt x="2" y="33"/>
                      <a:pt x="1" y="36"/>
                      <a:pt x="1" y="38"/>
                    </a:cubicBezTo>
                    <a:cubicBezTo>
                      <a:pt x="1" y="40"/>
                      <a:pt x="1" y="42"/>
                      <a:pt x="0" y="4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89" name="Freeform 328">
                <a:extLst>
                  <a:ext uri="{FF2B5EF4-FFF2-40B4-BE49-F238E27FC236}">
                    <a16:creationId xmlns:a16="http://schemas.microsoft.com/office/drawing/2014/main" id="{94926D58-8D8E-4097-966E-D4A6D5E7DD5A}"/>
                  </a:ext>
                </a:extLst>
              </p:cNvPr>
              <p:cNvSpPr>
                <a:spLocks/>
              </p:cNvSpPr>
              <p:nvPr/>
            </p:nvSpPr>
            <p:spPr bwMode="auto">
              <a:xfrm>
                <a:off x="8274051" y="1668463"/>
                <a:ext cx="501650" cy="496888"/>
              </a:xfrm>
              <a:custGeom>
                <a:avLst/>
                <a:gdLst>
                  <a:gd name="T0" fmla="*/ 1 w 126"/>
                  <a:gd name="T1" fmla="*/ 87 h 125"/>
                  <a:gd name="T2" fmla="*/ 1 w 126"/>
                  <a:gd name="T3" fmla="*/ 94 h 125"/>
                  <a:gd name="T4" fmla="*/ 11 w 126"/>
                  <a:gd name="T5" fmla="*/ 108 h 125"/>
                  <a:gd name="T6" fmla="*/ 18 w 126"/>
                  <a:gd name="T7" fmla="*/ 114 h 125"/>
                  <a:gd name="T8" fmla="*/ 23 w 126"/>
                  <a:gd name="T9" fmla="*/ 120 h 125"/>
                  <a:gd name="T10" fmla="*/ 30 w 126"/>
                  <a:gd name="T11" fmla="*/ 122 h 125"/>
                  <a:gd name="T12" fmla="*/ 38 w 126"/>
                  <a:gd name="T13" fmla="*/ 123 h 125"/>
                  <a:gd name="T14" fmla="*/ 43 w 126"/>
                  <a:gd name="T15" fmla="*/ 122 h 125"/>
                  <a:gd name="T16" fmla="*/ 48 w 126"/>
                  <a:gd name="T17" fmla="*/ 123 h 125"/>
                  <a:gd name="T18" fmla="*/ 57 w 126"/>
                  <a:gd name="T19" fmla="*/ 123 h 125"/>
                  <a:gd name="T20" fmla="*/ 76 w 126"/>
                  <a:gd name="T21" fmla="*/ 124 h 125"/>
                  <a:gd name="T22" fmla="*/ 80 w 126"/>
                  <a:gd name="T23" fmla="*/ 123 h 125"/>
                  <a:gd name="T24" fmla="*/ 84 w 126"/>
                  <a:gd name="T25" fmla="*/ 121 h 125"/>
                  <a:gd name="T26" fmla="*/ 93 w 126"/>
                  <a:gd name="T27" fmla="*/ 119 h 125"/>
                  <a:gd name="T28" fmla="*/ 103 w 126"/>
                  <a:gd name="T29" fmla="*/ 119 h 125"/>
                  <a:gd name="T30" fmla="*/ 112 w 126"/>
                  <a:gd name="T31" fmla="*/ 118 h 125"/>
                  <a:gd name="T32" fmla="*/ 120 w 126"/>
                  <a:gd name="T33" fmla="*/ 115 h 125"/>
                  <a:gd name="T34" fmla="*/ 125 w 126"/>
                  <a:gd name="T35" fmla="*/ 110 h 125"/>
                  <a:gd name="T36" fmla="*/ 126 w 126"/>
                  <a:gd name="T37" fmla="*/ 102 h 125"/>
                  <a:gd name="T38" fmla="*/ 124 w 126"/>
                  <a:gd name="T39" fmla="*/ 93 h 125"/>
                  <a:gd name="T40" fmla="*/ 120 w 126"/>
                  <a:gd name="T41" fmla="*/ 85 h 125"/>
                  <a:gd name="T42" fmla="*/ 123 w 126"/>
                  <a:gd name="T43" fmla="*/ 76 h 125"/>
                  <a:gd name="T44" fmla="*/ 125 w 126"/>
                  <a:gd name="T45" fmla="*/ 72 h 125"/>
                  <a:gd name="T46" fmla="*/ 124 w 126"/>
                  <a:gd name="T47" fmla="*/ 68 h 125"/>
                  <a:gd name="T48" fmla="*/ 124 w 126"/>
                  <a:gd name="T49" fmla="*/ 63 h 125"/>
                  <a:gd name="T50" fmla="*/ 125 w 126"/>
                  <a:gd name="T51" fmla="*/ 59 h 125"/>
                  <a:gd name="T52" fmla="*/ 121 w 126"/>
                  <a:gd name="T53" fmla="*/ 51 h 125"/>
                  <a:gd name="T54" fmla="*/ 115 w 126"/>
                  <a:gd name="T55" fmla="*/ 45 h 125"/>
                  <a:gd name="T56" fmla="*/ 112 w 126"/>
                  <a:gd name="T57" fmla="*/ 42 h 125"/>
                  <a:gd name="T58" fmla="*/ 110 w 126"/>
                  <a:gd name="T59" fmla="*/ 37 h 125"/>
                  <a:gd name="T60" fmla="*/ 108 w 126"/>
                  <a:gd name="T61" fmla="*/ 34 h 125"/>
                  <a:gd name="T62" fmla="*/ 106 w 126"/>
                  <a:gd name="T63" fmla="*/ 30 h 125"/>
                  <a:gd name="T64" fmla="*/ 106 w 126"/>
                  <a:gd name="T65" fmla="*/ 25 h 125"/>
                  <a:gd name="T66" fmla="*/ 104 w 126"/>
                  <a:gd name="T67" fmla="*/ 22 h 125"/>
                  <a:gd name="T68" fmla="*/ 99 w 126"/>
                  <a:gd name="T69" fmla="*/ 17 h 125"/>
                  <a:gd name="T70" fmla="*/ 96 w 126"/>
                  <a:gd name="T71" fmla="*/ 14 h 125"/>
                  <a:gd name="T72" fmla="*/ 93 w 126"/>
                  <a:gd name="T73" fmla="*/ 10 h 125"/>
                  <a:gd name="T74" fmla="*/ 90 w 126"/>
                  <a:gd name="T75" fmla="*/ 7 h 125"/>
                  <a:gd name="T76" fmla="*/ 88 w 126"/>
                  <a:gd name="T77" fmla="*/ 4 h 125"/>
                  <a:gd name="T78" fmla="*/ 80 w 126"/>
                  <a:gd name="T79" fmla="*/ 1 h 125"/>
                  <a:gd name="T80" fmla="*/ 75 w 126"/>
                  <a:gd name="T81" fmla="*/ 0 h 125"/>
                  <a:gd name="T82" fmla="*/ 65 w 126"/>
                  <a:gd name="T83" fmla="*/ 1 h 125"/>
                  <a:gd name="T84" fmla="*/ 59 w 126"/>
                  <a:gd name="T85" fmla="*/ 5 h 125"/>
                  <a:gd name="T86" fmla="*/ 51 w 126"/>
                  <a:gd name="T87" fmla="*/ 10 h 125"/>
                  <a:gd name="T88" fmla="*/ 44 w 126"/>
                  <a:gd name="T89" fmla="*/ 14 h 125"/>
                  <a:gd name="T90" fmla="*/ 33 w 126"/>
                  <a:gd name="T91" fmla="*/ 25 h 125"/>
                  <a:gd name="T92" fmla="*/ 20 w 126"/>
                  <a:gd name="T93" fmla="*/ 37 h 125"/>
                  <a:gd name="T94" fmla="*/ 8 w 126"/>
                  <a:gd name="T95" fmla="*/ 46 h 125"/>
                  <a:gd name="T96" fmla="*/ 5 w 126"/>
                  <a:gd name="T97" fmla="*/ 53 h 125"/>
                  <a:gd name="T98" fmla="*/ 2 w 126"/>
                  <a:gd name="T99" fmla="*/ 61 h 125"/>
                  <a:gd name="T100" fmla="*/ 1 w 126"/>
                  <a:gd name="T101" fmla="*/ 78 h 125"/>
                  <a:gd name="T102" fmla="*/ 1 w 126"/>
                  <a:gd name="T103" fmla="*/ 8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6" h="125">
                    <a:moveTo>
                      <a:pt x="1" y="87"/>
                    </a:moveTo>
                    <a:cubicBezTo>
                      <a:pt x="0" y="90"/>
                      <a:pt x="0" y="92"/>
                      <a:pt x="1" y="94"/>
                    </a:cubicBezTo>
                    <a:cubicBezTo>
                      <a:pt x="3" y="100"/>
                      <a:pt x="7" y="104"/>
                      <a:pt x="11" y="108"/>
                    </a:cubicBezTo>
                    <a:cubicBezTo>
                      <a:pt x="14" y="110"/>
                      <a:pt x="16" y="112"/>
                      <a:pt x="18" y="114"/>
                    </a:cubicBezTo>
                    <a:cubicBezTo>
                      <a:pt x="20" y="116"/>
                      <a:pt x="21" y="119"/>
                      <a:pt x="23" y="120"/>
                    </a:cubicBezTo>
                    <a:cubicBezTo>
                      <a:pt x="25" y="121"/>
                      <a:pt x="28" y="122"/>
                      <a:pt x="30" y="122"/>
                    </a:cubicBezTo>
                    <a:cubicBezTo>
                      <a:pt x="33" y="122"/>
                      <a:pt x="35" y="123"/>
                      <a:pt x="38" y="123"/>
                    </a:cubicBezTo>
                    <a:cubicBezTo>
                      <a:pt x="40" y="123"/>
                      <a:pt x="42" y="122"/>
                      <a:pt x="43" y="122"/>
                    </a:cubicBezTo>
                    <a:cubicBezTo>
                      <a:pt x="45" y="122"/>
                      <a:pt x="46" y="123"/>
                      <a:pt x="48" y="123"/>
                    </a:cubicBezTo>
                    <a:cubicBezTo>
                      <a:pt x="57" y="123"/>
                      <a:pt x="57" y="123"/>
                      <a:pt x="57" y="123"/>
                    </a:cubicBezTo>
                    <a:cubicBezTo>
                      <a:pt x="63" y="123"/>
                      <a:pt x="70" y="125"/>
                      <a:pt x="76" y="124"/>
                    </a:cubicBezTo>
                    <a:cubicBezTo>
                      <a:pt x="77" y="124"/>
                      <a:pt x="79" y="124"/>
                      <a:pt x="80" y="123"/>
                    </a:cubicBezTo>
                    <a:cubicBezTo>
                      <a:pt x="82" y="122"/>
                      <a:pt x="83" y="121"/>
                      <a:pt x="84" y="121"/>
                    </a:cubicBezTo>
                    <a:cubicBezTo>
                      <a:pt x="87" y="119"/>
                      <a:pt x="90" y="118"/>
                      <a:pt x="93" y="119"/>
                    </a:cubicBezTo>
                    <a:cubicBezTo>
                      <a:pt x="97" y="119"/>
                      <a:pt x="100" y="119"/>
                      <a:pt x="103" y="119"/>
                    </a:cubicBezTo>
                    <a:cubicBezTo>
                      <a:pt x="106" y="119"/>
                      <a:pt x="109" y="119"/>
                      <a:pt x="112" y="118"/>
                    </a:cubicBezTo>
                    <a:cubicBezTo>
                      <a:pt x="115" y="117"/>
                      <a:pt x="118" y="117"/>
                      <a:pt x="120" y="115"/>
                    </a:cubicBezTo>
                    <a:cubicBezTo>
                      <a:pt x="123" y="114"/>
                      <a:pt x="124" y="112"/>
                      <a:pt x="125" y="110"/>
                    </a:cubicBezTo>
                    <a:cubicBezTo>
                      <a:pt x="126" y="108"/>
                      <a:pt x="126" y="105"/>
                      <a:pt x="126" y="102"/>
                    </a:cubicBezTo>
                    <a:cubicBezTo>
                      <a:pt x="126" y="99"/>
                      <a:pt x="125" y="96"/>
                      <a:pt x="124" y="93"/>
                    </a:cubicBezTo>
                    <a:cubicBezTo>
                      <a:pt x="123" y="90"/>
                      <a:pt x="120" y="88"/>
                      <a:pt x="120" y="85"/>
                    </a:cubicBezTo>
                    <a:cubicBezTo>
                      <a:pt x="120" y="81"/>
                      <a:pt x="122" y="79"/>
                      <a:pt x="123" y="76"/>
                    </a:cubicBezTo>
                    <a:cubicBezTo>
                      <a:pt x="124" y="75"/>
                      <a:pt x="124" y="73"/>
                      <a:pt x="125" y="72"/>
                    </a:cubicBezTo>
                    <a:cubicBezTo>
                      <a:pt x="125" y="71"/>
                      <a:pt x="124" y="69"/>
                      <a:pt x="124" y="68"/>
                    </a:cubicBezTo>
                    <a:cubicBezTo>
                      <a:pt x="124" y="66"/>
                      <a:pt x="124" y="65"/>
                      <a:pt x="124" y="63"/>
                    </a:cubicBezTo>
                    <a:cubicBezTo>
                      <a:pt x="124" y="62"/>
                      <a:pt x="125" y="60"/>
                      <a:pt x="125" y="59"/>
                    </a:cubicBezTo>
                    <a:cubicBezTo>
                      <a:pt x="124" y="56"/>
                      <a:pt x="123" y="53"/>
                      <a:pt x="121" y="51"/>
                    </a:cubicBezTo>
                    <a:cubicBezTo>
                      <a:pt x="120" y="48"/>
                      <a:pt x="117" y="47"/>
                      <a:pt x="115" y="45"/>
                    </a:cubicBezTo>
                    <a:cubicBezTo>
                      <a:pt x="114" y="44"/>
                      <a:pt x="113" y="43"/>
                      <a:pt x="112" y="42"/>
                    </a:cubicBezTo>
                    <a:cubicBezTo>
                      <a:pt x="110" y="40"/>
                      <a:pt x="111" y="39"/>
                      <a:pt x="110" y="37"/>
                    </a:cubicBezTo>
                    <a:cubicBezTo>
                      <a:pt x="110" y="36"/>
                      <a:pt x="109" y="35"/>
                      <a:pt x="108" y="34"/>
                    </a:cubicBezTo>
                    <a:cubicBezTo>
                      <a:pt x="108" y="33"/>
                      <a:pt x="107" y="32"/>
                      <a:pt x="106" y="30"/>
                    </a:cubicBezTo>
                    <a:cubicBezTo>
                      <a:pt x="106" y="29"/>
                      <a:pt x="107" y="27"/>
                      <a:pt x="106" y="25"/>
                    </a:cubicBezTo>
                    <a:cubicBezTo>
                      <a:pt x="106" y="24"/>
                      <a:pt x="105" y="23"/>
                      <a:pt x="104" y="22"/>
                    </a:cubicBezTo>
                    <a:cubicBezTo>
                      <a:pt x="103" y="20"/>
                      <a:pt x="101" y="18"/>
                      <a:pt x="99" y="17"/>
                    </a:cubicBezTo>
                    <a:cubicBezTo>
                      <a:pt x="98" y="16"/>
                      <a:pt x="97" y="15"/>
                      <a:pt x="96" y="14"/>
                    </a:cubicBezTo>
                    <a:cubicBezTo>
                      <a:pt x="94" y="13"/>
                      <a:pt x="94" y="12"/>
                      <a:pt x="93" y="10"/>
                    </a:cubicBezTo>
                    <a:cubicBezTo>
                      <a:pt x="92" y="9"/>
                      <a:pt x="91" y="8"/>
                      <a:pt x="90" y="7"/>
                    </a:cubicBezTo>
                    <a:cubicBezTo>
                      <a:pt x="89" y="6"/>
                      <a:pt x="89" y="5"/>
                      <a:pt x="88" y="4"/>
                    </a:cubicBezTo>
                    <a:cubicBezTo>
                      <a:pt x="85" y="2"/>
                      <a:pt x="82" y="2"/>
                      <a:pt x="80" y="1"/>
                    </a:cubicBezTo>
                    <a:cubicBezTo>
                      <a:pt x="78" y="1"/>
                      <a:pt x="77" y="1"/>
                      <a:pt x="75" y="0"/>
                    </a:cubicBezTo>
                    <a:cubicBezTo>
                      <a:pt x="75" y="0"/>
                      <a:pt x="67" y="0"/>
                      <a:pt x="65" y="1"/>
                    </a:cubicBezTo>
                    <a:cubicBezTo>
                      <a:pt x="63" y="2"/>
                      <a:pt x="61" y="4"/>
                      <a:pt x="59" y="5"/>
                    </a:cubicBezTo>
                    <a:cubicBezTo>
                      <a:pt x="57" y="7"/>
                      <a:pt x="54" y="9"/>
                      <a:pt x="51" y="10"/>
                    </a:cubicBezTo>
                    <a:cubicBezTo>
                      <a:pt x="49" y="11"/>
                      <a:pt x="46" y="12"/>
                      <a:pt x="44" y="14"/>
                    </a:cubicBezTo>
                    <a:cubicBezTo>
                      <a:pt x="40" y="17"/>
                      <a:pt x="36" y="21"/>
                      <a:pt x="33" y="25"/>
                    </a:cubicBezTo>
                    <a:cubicBezTo>
                      <a:pt x="30" y="30"/>
                      <a:pt x="25" y="33"/>
                      <a:pt x="20" y="37"/>
                    </a:cubicBezTo>
                    <a:cubicBezTo>
                      <a:pt x="16" y="40"/>
                      <a:pt x="11" y="41"/>
                      <a:pt x="8" y="46"/>
                    </a:cubicBezTo>
                    <a:cubicBezTo>
                      <a:pt x="7" y="48"/>
                      <a:pt x="6" y="51"/>
                      <a:pt x="5" y="53"/>
                    </a:cubicBezTo>
                    <a:cubicBezTo>
                      <a:pt x="4" y="56"/>
                      <a:pt x="2" y="58"/>
                      <a:pt x="2" y="61"/>
                    </a:cubicBezTo>
                    <a:cubicBezTo>
                      <a:pt x="1" y="67"/>
                      <a:pt x="1" y="73"/>
                      <a:pt x="1" y="78"/>
                    </a:cubicBezTo>
                    <a:cubicBezTo>
                      <a:pt x="2" y="81"/>
                      <a:pt x="2" y="84"/>
                      <a:pt x="1" y="8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90" name="Freeform 329">
                <a:extLst>
                  <a:ext uri="{FF2B5EF4-FFF2-40B4-BE49-F238E27FC236}">
                    <a16:creationId xmlns:a16="http://schemas.microsoft.com/office/drawing/2014/main" id="{275E6199-56EC-4DF0-A8C5-E092E3E85318}"/>
                  </a:ext>
                </a:extLst>
              </p:cNvPr>
              <p:cNvSpPr>
                <a:spLocks/>
              </p:cNvSpPr>
              <p:nvPr/>
            </p:nvSpPr>
            <p:spPr bwMode="auto">
              <a:xfrm>
                <a:off x="8274051" y="1668463"/>
                <a:ext cx="501650" cy="496888"/>
              </a:xfrm>
              <a:custGeom>
                <a:avLst/>
                <a:gdLst>
                  <a:gd name="T0" fmla="*/ 1 w 126"/>
                  <a:gd name="T1" fmla="*/ 87 h 125"/>
                  <a:gd name="T2" fmla="*/ 1 w 126"/>
                  <a:gd name="T3" fmla="*/ 94 h 125"/>
                  <a:gd name="T4" fmla="*/ 11 w 126"/>
                  <a:gd name="T5" fmla="*/ 108 h 125"/>
                  <a:gd name="T6" fmla="*/ 18 w 126"/>
                  <a:gd name="T7" fmla="*/ 114 h 125"/>
                  <a:gd name="T8" fmla="*/ 23 w 126"/>
                  <a:gd name="T9" fmla="*/ 120 h 125"/>
                  <a:gd name="T10" fmla="*/ 30 w 126"/>
                  <a:gd name="T11" fmla="*/ 122 h 125"/>
                  <a:gd name="T12" fmla="*/ 38 w 126"/>
                  <a:gd name="T13" fmla="*/ 123 h 125"/>
                  <a:gd name="T14" fmla="*/ 43 w 126"/>
                  <a:gd name="T15" fmla="*/ 122 h 125"/>
                  <a:gd name="T16" fmla="*/ 48 w 126"/>
                  <a:gd name="T17" fmla="*/ 123 h 125"/>
                  <a:gd name="T18" fmla="*/ 57 w 126"/>
                  <a:gd name="T19" fmla="*/ 123 h 125"/>
                  <a:gd name="T20" fmla="*/ 76 w 126"/>
                  <a:gd name="T21" fmla="*/ 124 h 125"/>
                  <a:gd name="T22" fmla="*/ 80 w 126"/>
                  <a:gd name="T23" fmla="*/ 123 h 125"/>
                  <a:gd name="T24" fmla="*/ 84 w 126"/>
                  <a:gd name="T25" fmla="*/ 121 h 125"/>
                  <a:gd name="T26" fmla="*/ 93 w 126"/>
                  <a:gd name="T27" fmla="*/ 119 h 125"/>
                  <a:gd name="T28" fmla="*/ 103 w 126"/>
                  <a:gd name="T29" fmla="*/ 119 h 125"/>
                  <a:gd name="T30" fmla="*/ 112 w 126"/>
                  <a:gd name="T31" fmla="*/ 118 h 125"/>
                  <a:gd name="T32" fmla="*/ 120 w 126"/>
                  <a:gd name="T33" fmla="*/ 115 h 125"/>
                  <a:gd name="T34" fmla="*/ 125 w 126"/>
                  <a:gd name="T35" fmla="*/ 110 h 125"/>
                  <a:gd name="T36" fmla="*/ 126 w 126"/>
                  <a:gd name="T37" fmla="*/ 102 h 125"/>
                  <a:gd name="T38" fmla="*/ 124 w 126"/>
                  <a:gd name="T39" fmla="*/ 93 h 125"/>
                  <a:gd name="T40" fmla="*/ 120 w 126"/>
                  <a:gd name="T41" fmla="*/ 85 h 125"/>
                  <a:gd name="T42" fmla="*/ 123 w 126"/>
                  <a:gd name="T43" fmla="*/ 76 h 125"/>
                  <a:gd name="T44" fmla="*/ 125 w 126"/>
                  <a:gd name="T45" fmla="*/ 72 h 125"/>
                  <a:gd name="T46" fmla="*/ 124 w 126"/>
                  <a:gd name="T47" fmla="*/ 68 h 125"/>
                  <a:gd name="T48" fmla="*/ 124 w 126"/>
                  <a:gd name="T49" fmla="*/ 63 h 125"/>
                  <a:gd name="T50" fmla="*/ 125 w 126"/>
                  <a:gd name="T51" fmla="*/ 59 h 125"/>
                  <a:gd name="T52" fmla="*/ 121 w 126"/>
                  <a:gd name="T53" fmla="*/ 51 h 125"/>
                  <a:gd name="T54" fmla="*/ 115 w 126"/>
                  <a:gd name="T55" fmla="*/ 45 h 125"/>
                  <a:gd name="T56" fmla="*/ 112 w 126"/>
                  <a:gd name="T57" fmla="*/ 42 h 125"/>
                  <a:gd name="T58" fmla="*/ 110 w 126"/>
                  <a:gd name="T59" fmla="*/ 37 h 125"/>
                  <a:gd name="T60" fmla="*/ 108 w 126"/>
                  <a:gd name="T61" fmla="*/ 34 h 125"/>
                  <a:gd name="T62" fmla="*/ 106 w 126"/>
                  <a:gd name="T63" fmla="*/ 30 h 125"/>
                  <a:gd name="T64" fmla="*/ 106 w 126"/>
                  <a:gd name="T65" fmla="*/ 25 h 125"/>
                  <a:gd name="T66" fmla="*/ 104 w 126"/>
                  <a:gd name="T67" fmla="*/ 22 h 125"/>
                  <a:gd name="T68" fmla="*/ 99 w 126"/>
                  <a:gd name="T69" fmla="*/ 17 h 125"/>
                  <a:gd name="T70" fmla="*/ 96 w 126"/>
                  <a:gd name="T71" fmla="*/ 14 h 125"/>
                  <a:gd name="T72" fmla="*/ 93 w 126"/>
                  <a:gd name="T73" fmla="*/ 10 h 125"/>
                  <a:gd name="T74" fmla="*/ 90 w 126"/>
                  <a:gd name="T75" fmla="*/ 7 h 125"/>
                  <a:gd name="T76" fmla="*/ 88 w 126"/>
                  <a:gd name="T77" fmla="*/ 4 h 125"/>
                  <a:gd name="T78" fmla="*/ 80 w 126"/>
                  <a:gd name="T79" fmla="*/ 1 h 125"/>
                  <a:gd name="T80" fmla="*/ 75 w 126"/>
                  <a:gd name="T81" fmla="*/ 0 h 125"/>
                  <a:gd name="T82" fmla="*/ 65 w 126"/>
                  <a:gd name="T83" fmla="*/ 1 h 125"/>
                  <a:gd name="T84" fmla="*/ 59 w 126"/>
                  <a:gd name="T85" fmla="*/ 5 h 125"/>
                  <a:gd name="T86" fmla="*/ 51 w 126"/>
                  <a:gd name="T87" fmla="*/ 10 h 125"/>
                  <a:gd name="T88" fmla="*/ 44 w 126"/>
                  <a:gd name="T89" fmla="*/ 14 h 125"/>
                  <a:gd name="T90" fmla="*/ 33 w 126"/>
                  <a:gd name="T91" fmla="*/ 25 h 125"/>
                  <a:gd name="T92" fmla="*/ 20 w 126"/>
                  <a:gd name="T93" fmla="*/ 37 h 125"/>
                  <a:gd name="T94" fmla="*/ 8 w 126"/>
                  <a:gd name="T95" fmla="*/ 46 h 125"/>
                  <a:gd name="T96" fmla="*/ 5 w 126"/>
                  <a:gd name="T97" fmla="*/ 53 h 125"/>
                  <a:gd name="T98" fmla="*/ 2 w 126"/>
                  <a:gd name="T99" fmla="*/ 61 h 125"/>
                  <a:gd name="T100" fmla="*/ 1 w 126"/>
                  <a:gd name="T101" fmla="*/ 78 h 125"/>
                  <a:gd name="T102" fmla="*/ 1 w 126"/>
                  <a:gd name="T103" fmla="*/ 8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6" h="125">
                    <a:moveTo>
                      <a:pt x="1" y="87"/>
                    </a:moveTo>
                    <a:cubicBezTo>
                      <a:pt x="0" y="90"/>
                      <a:pt x="0" y="92"/>
                      <a:pt x="1" y="94"/>
                    </a:cubicBezTo>
                    <a:cubicBezTo>
                      <a:pt x="3" y="100"/>
                      <a:pt x="7" y="104"/>
                      <a:pt x="11" y="108"/>
                    </a:cubicBezTo>
                    <a:cubicBezTo>
                      <a:pt x="14" y="110"/>
                      <a:pt x="16" y="112"/>
                      <a:pt x="18" y="114"/>
                    </a:cubicBezTo>
                    <a:cubicBezTo>
                      <a:pt x="20" y="116"/>
                      <a:pt x="21" y="119"/>
                      <a:pt x="23" y="120"/>
                    </a:cubicBezTo>
                    <a:cubicBezTo>
                      <a:pt x="25" y="121"/>
                      <a:pt x="28" y="122"/>
                      <a:pt x="30" y="122"/>
                    </a:cubicBezTo>
                    <a:cubicBezTo>
                      <a:pt x="33" y="122"/>
                      <a:pt x="35" y="123"/>
                      <a:pt x="38" y="123"/>
                    </a:cubicBezTo>
                    <a:cubicBezTo>
                      <a:pt x="40" y="123"/>
                      <a:pt x="42" y="122"/>
                      <a:pt x="43" y="122"/>
                    </a:cubicBezTo>
                    <a:cubicBezTo>
                      <a:pt x="45" y="122"/>
                      <a:pt x="46" y="123"/>
                      <a:pt x="48" y="123"/>
                    </a:cubicBezTo>
                    <a:cubicBezTo>
                      <a:pt x="57" y="123"/>
                      <a:pt x="57" y="123"/>
                      <a:pt x="57" y="123"/>
                    </a:cubicBezTo>
                    <a:cubicBezTo>
                      <a:pt x="63" y="123"/>
                      <a:pt x="70" y="125"/>
                      <a:pt x="76" y="124"/>
                    </a:cubicBezTo>
                    <a:cubicBezTo>
                      <a:pt x="77" y="124"/>
                      <a:pt x="79" y="124"/>
                      <a:pt x="80" y="123"/>
                    </a:cubicBezTo>
                    <a:cubicBezTo>
                      <a:pt x="82" y="122"/>
                      <a:pt x="83" y="121"/>
                      <a:pt x="84" y="121"/>
                    </a:cubicBezTo>
                    <a:cubicBezTo>
                      <a:pt x="87" y="119"/>
                      <a:pt x="90" y="118"/>
                      <a:pt x="93" y="119"/>
                    </a:cubicBezTo>
                    <a:cubicBezTo>
                      <a:pt x="97" y="119"/>
                      <a:pt x="100" y="119"/>
                      <a:pt x="103" y="119"/>
                    </a:cubicBezTo>
                    <a:cubicBezTo>
                      <a:pt x="106" y="119"/>
                      <a:pt x="109" y="119"/>
                      <a:pt x="112" y="118"/>
                    </a:cubicBezTo>
                    <a:cubicBezTo>
                      <a:pt x="115" y="117"/>
                      <a:pt x="118" y="117"/>
                      <a:pt x="120" y="115"/>
                    </a:cubicBezTo>
                    <a:cubicBezTo>
                      <a:pt x="123" y="114"/>
                      <a:pt x="124" y="112"/>
                      <a:pt x="125" y="110"/>
                    </a:cubicBezTo>
                    <a:cubicBezTo>
                      <a:pt x="126" y="108"/>
                      <a:pt x="126" y="105"/>
                      <a:pt x="126" y="102"/>
                    </a:cubicBezTo>
                    <a:cubicBezTo>
                      <a:pt x="126" y="99"/>
                      <a:pt x="125" y="96"/>
                      <a:pt x="124" y="93"/>
                    </a:cubicBezTo>
                    <a:cubicBezTo>
                      <a:pt x="123" y="90"/>
                      <a:pt x="120" y="88"/>
                      <a:pt x="120" y="85"/>
                    </a:cubicBezTo>
                    <a:cubicBezTo>
                      <a:pt x="120" y="81"/>
                      <a:pt x="122" y="79"/>
                      <a:pt x="123" y="76"/>
                    </a:cubicBezTo>
                    <a:cubicBezTo>
                      <a:pt x="124" y="75"/>
                      <a:pt x="124" y="73"/>
                      <a:pt x="125" y="72"/>
                    </a:cubicBezTo>
                    <a:cubicBezTo>
                      <a:pt x="125" y="71"/>
                      <a:pt x="124" y="69"/>
                      <a:pt x="124" y="68"/>
                    </a:cubicBezTo>
                    <a:cubicBezTo>
                      <a:pt x="124" y="66"/>
                      <a:pt x="124" y="65"/>
                      <a:pt x="124" y="63"/>
                    </a:cubicBezTo>
                    <a:cubicBezTo>
                      <a:pt x="124" y="62"/>
                      <a:pt x="125" y="60"/>
                      <a:pt x="125" y="59"/>
                    </a:cubicBezTo>
                    <a:cubicBezTo>
                      <a:pt x="124" y="56"/>
                      <a:pt x="123" y="53"/>
                      <a:pt x="121" y="51"/>
                    </a:cubicBezTo>
                    <a:cubicBezTo>
                      <a:pt x="120" y="48"/>
                      <a:pt x="117" y="47"/>
                      <a:pt x="115" y="45"/>
                    </a:cubicBezTo>
                    <a:cubicBezTo>
                      <a:pt x="114" y="44"/>
                      <a:pt x="113" y="43"/>
                      <a:pt x="112" y="42"/>
                    </a:cubicBezTo>
                    <a:cubicBezTo>
                      <a:pt x="110" y="40"/>
                      <a:pt x="111" y="39"/>
                      <a:pt x="110" y="37"/>
                    </a:cubicBezTo>
                    <a:cubicBezTo>
                      <a:pt x="110" y="36"/>
                      <a:pt x="109" y="35"/>
                      <a:pt x="108" y="34"/>
                    </a:cubicBezTo>
                    <a:cubicBezTo>
                      <a:pt x="108" y="33"/>
                      <a:pt x="107" y="32"/>
                      <a:pt x="106" y="30"/>
                    </a:cubicBezTo>
                    <a:cubicBezTo>
                      <a:pt x="106" y="29"/>
                      <a:pt x="107" y="27"/>
                      <a:pt x="106" y="25"/>
                    </a:cubicBezTo>
                    <a:cubicBezTo>
                      <a:pt x="106" y="24"/>
                      <a:pt x="105" y="23"/>
                      <a:pt x="104" y="22"/>
                    </a:cubicBezTo>
                    <a:cubicBezTo>
                      <a:pt x="103" y="20"/>
                      <a:pt x="101" y="18"/>
                      <a:pt x="99" y="17"/>
                    </a:cubicBezTo>
                    <a:cubicBezTo>
                      <a:pt x="98" y="16"/>
                      <a:pt x="97" y="15"/>
                      <a:pt x="96" y="14"/>
                    </a:cubicBezTo>
                    <a:cubicBezTo>
                      <a:pt x="94" y="13"/>
                      <a:pt x="94" y="12"/>
                      <a:pt x="93" y="10"/>
                    </a:cubicBezTo>
                    <a:cubicBezTo>
                      <a:pt x="92" y="9"/>
                      <a:pt x="91" y="8"/>
                      <a:pt x="90" y="7"/>
                    </a:cubicBezTo>
                    <a:cubicBezTo>
                      <a:pt x="89" y="6"/>
                      <a:pt x="89" y="5"/>
                      <a:pt x="88" y="4"/>
                    </a:cubicBezTo>
                    <a:cubicBezTo>
                      <a:pt x="85" y="2"/>
                      <a:pt x="82" y="2"/>
                      <a:pt x="80" y="1"/>
                    </a:cubicBezTo>
                    <a:cubicBezTo>
                      <a:pt x="78" y="1"/>
                      <a:pt x="77" y="1"/>
                      <a:pt x="75" y="0"/>
                    </a:cubicBezTo>
                    <a:cubicBezTo>
                      <a:pt x="75" y="0"/>
                      <a:pt x="67" y="0"/>
                      <a:pt x="65" y="1"/>
                    </a:cubicBezTo>
                    <a:cubicBezTo>
                      <a:pt x="63" y="2"/>
                      <a:pt x="61" y="4"/>
                      <a:pt x="59" y="5"/>
                    </a:cubicBezTo>
                    <a:cubicBezTo>
                      <a:pt x="57" y="7"/>
                      <a:pt x="54" y="9"/>
                      <a:pt x="51" y="10"/>
                    </a:cubicBezTo>
                    <a:cubicBezTo>
                      <a:pt x="49" y="11"/>
                      <a:pt x="46" y="12"/>
                      <a:pt x="44" y="14"/>
                    </a:cubicBezTo>
                    <a:cubicBezTo>
                      <a:pt x="40" y="17"/>
                      <a:pt x="36" y="21"/>
                      <a:pt x="33" y="25"/>
                    </a:cubicBezTo>
                    <a:cubicBezTo>
                      <a:pt x="30" y="30"/>
                      <a:pt x="25" y="33"/>
                      <a:pt x="20" y="37"/>
                    </a:cubicBezTo>
                    <a:cubicBezTo>
                      <a:pt x="16" y="40"/>
                      <a:pt x="11" y="41"/>
                      <a:pt x="8" y="46"/>
                    </a:cubicBezTo>
                    <a:cubicBezTo>
                      <a:pt x="7" y="48"/>
                      <a:pt x="6" y="51"/>
                      <a:pt x="5" y="53"/>
                    </a:cubicBezTo>
                    <a:cubicBezTo>
                      <a:pt x="4" y="56"/>
                      <a:pt x="2" y="58"/>
                      <a:pt x="2" y="61"/>
                    </a:cubicBezTo>
                    <a:cubicBezTo>
                      <a:pt x="1" y="67"/>
                      <a:pt x="1" y="73"/>
                      <a:pt x="1" y="78"/>
                    </a:cubicBezTo>
                    <a:cubicBezTo>
                      <a:pt x="2" y="81"/>
                      <a:pt x="2" y="84"/>
                      <a:pt x="1" y="8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91" name="Freeform 330">
                <a:extLst>
                  <a:ext uri="{FF2B5EF4-FFF2-40B4-BE49-F238E27FC236}">
                    <a16:creationId xmlns:a16="http://schemas.microsoft.com/office/drawing/2014/main" id="{79348EFB-7DFF-4713-A04D-CEEEE0FA580A}"/>
                  </a:ext>
                </a:extLst>
              </p:cNvPr>
              <p:cNvSpPr>
                <a:spLocks/>
              </p:cNvSpPr>
              <p:nvPr/>
            </p:nvSpPr>
            <p:spPr bwMode="auto">
              <a:xfrm>
                <a:off x="9061451" y="2160588"/>
                <a:ext cx="82550" cy="190500"/>
              </a:xfrm>
              <a:custGeom>
                <a:avLst/>
                <a:gdLst>
                  <a:gd name="T0" fmla="*/ 1 w 21"/>
                  <a:gd name="T1" fmla="*/ 44 h 48"/>
                  <a:gd name="T2" fmla="*/ 1 w 21"/>
                  <a:gd name="T3" fmla="*/ 47 h 48"/>
                  <a:gd name="T4" fmla="*/ 4 w 21"/>
                  <a:gd name="T5" fmla="*/ 48 h 48"/>
                  <a:gd name="T6" fmla="*/ 9 w 21"/>
                  <a:gd name="T7" fmla="*/ 48 h 48"/>
                  <a:gd name="T8" fmla="*/ 13 w 21"/>
                  <a:gd name="T9" fmla="*/ 48 h 48"/>
                  <a:gd name="T10" fmla="*/ 18 w 21"/>
                  <a:gd name="T11" fmla="*/ 48 h 48"/>
                  <a:gd name="T12" fmla="*/ 20 w 21"/>
                  <a:gd name="T13" fmla="*/ 48 h 48"/>
                  <a:gd name="T14" fmla="*/ 21 w 21"/>
                  <a:gd name="T15" fmla="*/ 48 h 48"/>
                  <a:gd name="T16" fmla="*/ 21 w 21"/>
                  <a:gd name="T17" fmla="*/ 48 h 48"/>
                  <a:gd name="T18" fmla="*/ 20 w 21"/>
                  <a:gd name="T19" fmla="*/ 43 h 48"/>
                  <a:gd name="T20" fmla="*/ 20 w 21"/>
                  <a:gd name="T21" fmla="*/ 37 h 48"/>
                  <a:gd name="T22" fmla="*/ 20 w 21"/>
                  <a:gd name="T23" fmla="*/ 26 h 48"/>
                  <a:gd name="T24" fmla="*/ 20 w 21"/>
                  <a:gd name="T25" fmla="*/ 21 h 48"/>
                  <a:gd name="T26" fmla="*/ 20 w 21"/>
                  <a:gd name="T27" fmla="*/ 15 h 48"/>
                  <a:gd name="T28" fmla="*/ 20 w 21"/>
                  <a:gd name="T29" fmla="*/ 4 h 48"/>
                  <a:gd name="T30" fmla="*/ 20 w 21"/>
                  <a:gd name="T31" fmla="*/ 4 h 48"/>
                  <a:gd name="T32" fmla="*/ 19 w 21"/>
                  <a:gd name="T33" fmla="*/ 2 h 48"/>
                  <a:gd name="T34" fmla="*/ 16 w 21"/>
                  <a:gd name="T35" fmla="*/ 2 h 48"/>
                  <a:gd name="T36" fmla="*/ 12 w 21"/>
                  <a:gd name="T37" fmla="*/ 0 h 48"/>
                  <a:gd name="T38" fmla="*/ 8 w 21"/>
                  <a:gd name="T39" fmla="*/ 0 h 48"/>
                  <a:gd name="T40" fmla="*/ 4 w 21"/>
                  <a:gd name="T41" fmla="*/ 1 h 48"/>
                  <a:gd name="T42" fmla="*/ 3 w 21"/>
                  <a:gd name="T43" fmla="*/ 3 h 48"/>
                  <a:gd name="T44" fmla="*/ 3 w 21"/>
                  <a:gd name="T45" fmla="*/ 17 h 48"/>
                  <a:gd name="T46" fmla="*/ 2 w 21"/>
                  <a:gd name="T47" fmla="*/ 24 h 48"/>
                  <a:gd name="T48" fmla="*/ 2 w 21"/>
                  <a:gd name="T49" fmla="*/ 31 h 48"/>
                  <a:gd name="T50" fmla="*/ 1 w 21"/>
                  <a:gd name="T51" fmla="*/ 38 h 48"/>
                  <a:gd name="T52" fmla="*/ 1 w 21"/>
                  <a:gd name="T53"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48">
                    <a:moveTo>
                      <a:pt x="1" y="44"/>
                    </a:moveTo>
                    <a:cubicBezTo>
                      <a:pt x="0" y="45"/>
                      <a:pt x="0" y="47"/>
                      <a:pt x="1" y="47"/>
                    </a:cubicBezTo>
                    <a:cubicBezTo>
                      <a:pt x="2" y="47"/>
                      <a:pt x="3" y="48"/>
                      <a:pt x="4" y="48"/>
                    </a:cubicBezTo>
                    <a:cubicBezTo>
                      <a:pt x="6" y="48"/>
                      <a:pt x="7" y="48"/>
                      <a:pt x="9" y="48"/>
                    </a:cubicBezTo>
                    <a:cubicBezTo>
                      <a:pt x="10" y="48"/>
                      <a:pt x="12" y="48"/>
                      <a:pt x="13" y="48"/>
                    </a:cubicBezTo>
                    <a:cubicBezTo>
                      <a:pt x="15" y="48"/>
                      <a:pt x="16" y="48"/>
                      <a:pt x="18" y="48"/>
                    </a:cubicBezTo>
                    <a:cubicBezTo>
                      <a:pt x="18" y="48"/>
                      <a:pt x="19" y="48"/>
                      <a:pt x="20" y="48"/>
                    </a:cubicBezTo>
                    <a:cubicBezTo>
                      <a:pt x="20" y="48"/>
                      <a:pt x="20" y="48"/>
                      <a:pt x="21" y="48"/>
                    </a:cubicBezTo>
                    <a:cubicBezTo>
                      <a:pt x="21" y="48"/>
                      <a:pt x="21" y="48"/>
                      <a:pt x="21" y="48"/>
                    </a:cubicBezTo>
                    <a:cubicBezTo>
                      <a:pt x="21" y="46"/>
                      <a:pt x="21" y="44"/>
                      <a:pt x="20" y="43"/>
                    </a:cubicBezTo>
                    <a:cubicBezTo>
                      <a:pt x="20" y="41"/>
                      <a:pt x="20" y="39"/>
                      <a:pt x="20" y="37"/>
                    </a:cubicBezTo>
                    <a:cubicBezTo>
                      <a:pt x="20" y="34"/>
                      <a:pt x="20" y="30"/>
                      <a:pt x="20" y="26"/>
                    </a:cubicBezTo>
                    <a:cubicBezTo>
                      <a:pt x="20" y="24"/>
                      <a:pt x="20" y="23"/>
                      <a:pt x="20" y="21"/>
                    </a:cubicBezTo>
                    <a:cubicBezTo>
                      <a:pt x="20" y="19"/>
                      <a:pt x="20" y="17"/>
                      <a:pt x="20" y="15"/>
                    </a:cubicBezTo>
                    <a:cubicBezTo>
                      <a:pt x="20" y="12"/>
                      <a:pt x="19" y="8"/>
                      <a:pt x="20" y="4"/>
                    </a:cubicBezTo>
                    <a:cubicBezTo>
                      <a:pt x="20" y="4"/>
                      <a:pt x="20" y="4"/>
                      <a:pt x="20" y="4"/>
                    </a:cubicBezTo>
                    <a:cubicBezTo>
                      <a:pt x="20" y="3"/>
                      <a:pt x="20" y="3"/>
                      <a:pt x="19" y="2"/>
                    </a:cubicBezTo>
                    <a:cubicBezTo>
                      <a:pt x="18" y="2"/>
                      <a:pt x="17" y="2"/>
                      <a:pt x="16" y="2"/>
                    </a:cubicBezTo>
                    <a:cubicBezTo>
                      <a:pt x="15" y="1"/>
                      <a:pt x="13" y="0"/>
                      <a:pt x="12" y="0"/>
                    </a:cubicBezTo>
                    <a:cubicBezTo>
                      <a:pt x="11" y="0"/>
                      <a:pt x="9" y="0"/>
                      <a:pt x="8" y="0"/>
                    </a:cubicBezTo>
                    <a:cubicBezTo>
                      <a:pt x="7" y="0"/>
                      <a:pt x="5" y="0"/>
                      <a:pt x="4" y="1"/>
                    </a:cubicBezTo>
                    <a:cubicBezTo>
                      <a:pt x="3" y="1"/>
                      <a:pt x="3" y="2"/>
                      <a:pt x="3" y="3"/>
                    </a:cubicBezTo>
                    <a:cubicBezTo>
                      <a:pt x="3" y="8"/>
                      <a:pt x="3" y="12"/>
                      <a:pt x="3" y="17"/>
                    </a:cubicBezTo>
                    <a:cubicBezTo>
                      <a:pt x="3" y="19"/>
                      <a:pt x="3" y="22"/>
                      <a:pt x="2" y="24"/>
                    </a:cubicBezTo>
                    <a:cubicBezTo>
                      <a:pt x="2" y="26"/>
                      <a:pt x="2" y="28"/>
                      <a:pt x="2" y="31"/>
                    </a:cubicBezTo>
                    <a:cubicBezTo>
                      <a:pt x="2" y="33"/>
                      <a:pt x="2" y="35"/>
                      <a:pt x="1" y="38"/>
                    </a:cubicBezTo>
                    <a:cubicBezTo>
                      <a:pt x="1" y="40"/>
                      <a:pt x="1" y="42"/>
                      <a:pt x="1" y="4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92" name="Freeform 331">
                <a:extLst>
                  <a:ext uri="{FF2B5EF4-FFF2-40B4-BE49-F238E27FC236}">
                    <a16:creationId xmlns:a16="http://schemas.microsoft.com/office/drawing/2014/main" id="{7D8AF7E7-0D60-4DA5-94E3-92A1B4938888}"/>
                  </a:ext>
                </a:extLst>
              </p:cNvPr>
              <p:cNvSpPr>
                <a:spLocks/>
              </p:cNvSpPr>
              <p:nvPr/>
            </p:nvSpPr>
            <p:spPr bwMode="auto">
              <a:xfrm>
                <a:off x="9061451" y="2160588"/>
                <a:ext cx="82550" cy="190500"/>
              </a:xfrm>
              <a:custGeom>
                <a:avLst/>
                <a:gdLst>
                  <a:gd name="T0" fmla="*/ 1 w 21"/>
                  <a:gd name="T1" fmla="*/ 44 h 48"/>
                  <a:gd name="T2" fmla="*/ 1 w 21"/>
                  <a:gd name="T3" fmla="*/ 47 h 48"/>
                  <a:gd name="T4" fmla="*/ 4 w 21"/>
                  <a:gd name="T5" fmla="*/ 48 h 48"/>
                  <a:gd name="T6" fmla="*/ 9 w 21"/>
                  <a:gd name="T7" fmla="*/ 48 h 48"/>
                  <a:gd name="T8" fmla="*/ 13 w 21"/>
                  <a:gd name="T9" fmla="*/ 48 h 48"/>
                  <a:gd name="T10" fmla="*/ 18 w 21"/>
                  <a:gd name="T11" fmla="*/ 48 h 48"/>
                  <a:gd name="T12" fmla="*/ 20 w 21"/>
                  <a:gd name="T13" fmla="*/ 48 h 48"/>
                  <a:gd name="T14" fmla="*/ 21 w 21"/>
                  <a:gd name="T15" fmla="*/ 48 h 48"/>
                  <a:gd name="T16" fmla="*/ 21 w 21"/>
                  <a:gd name="T17" fmla="*/ 48 h 48"/>
                  <a:gd name="T18" fmla="*/ 20 w 21"/>
                  <a:gd name="T19" fmla="*/ 43 h 48"/>
                  <a:gd name="T20" fmla="*/ 20 w 21"/>
                  <a:gd name="T21" fmla="*/ 37 h 48"/>
                  <a:gd name="T22" fmla="*/ 20 w 21"/>
                  <a:gd name="T23" fmla="*/ 26 h 48"/>
                  <a:gd name="T24" fmla="*/ 20 w 21"/>
                  <a:gd name="T25" fmla="*/ 21 h 48"/>
                  <a:gd name="T26" fmla="*/ 20 w 21"/>
                  <a:gd name="T27" fmla="*/ 15 h 48"/>
                  <a:gd name="T28" fmla="*/ 20 w 21"/>
                  <a:gd name="T29" fmla="*/ 4 h 48"/>
                  <a:gd name="T30" fmla="*/ 20 w 21"/>
                  <a:gd name="T31" fmla="*/ 4 h 48"/>
                  <a:gd name="T32" fmla="*/ 19 w 21"/>
                  <a:gd name="T33" fmla="*/ 2 h 48"/>
                  <a:gd name="T34" fmla="*/ 16 w 21"/>
                  <a:gd name="T35" fmla="*/ 2 h 48"/>
                  <a:gd name="T36" fmla="*/ 12 w 21"/>
                  <a:gd name="T37" fmla="*/ 0 h 48"/>
                  <a:gd name="T38" fmla="*/ 8 w 21"/>
                  <a:gd name="T39" fmla="*/ 0 h 48"/>
                  <a:gd name="T40" fmla="*/ 4 w 21"/>
                  <a:gd name="T41" fmla="*/ 1 h 48"/>
                  <a:gd name="T42" fmla="*/ 3 w 21"/>
                  <a:gd name="T43" fmla="*/ 3 h 48"/>
                  <a:gd name="T44" fmla="*/ 3 w 21"/>
                  <a:gd name="T45" fmla="*/ 17 h 48"/>
                  <a:gd name="T46" fmla="*/ 2 w 21"/>
                  <a:gd name="T47" fmla="*/ 24 h 48"/>
                  <a:gd name="T48" fmla="*/ 2 w 21"/>
                  <a:gd name="T49" fmla="*/ 31 h 48"/>
                  <a:gd name="T50" fmla="*/ 1 w 21"/>
                  <a:gd name="T51" fmla="*/ 38 h 48"/>
                  <a:gd name="T52" fmla="*/ 1 w 21"/>
                  <a:gd name="T53"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48">
                    <a:moveTo>
                      <a:pt x="1" y="44"/>
                    </a:moveTo>
                    <a:cubicBezTo>
                      <a:pt x="0" y="45"/>
                      <a:pt x="0" y="47"/>
                      <a:pt x="1" y="47"/>
                    </a:cubicBezTo>
                    <a:cubicBezTo>
                      <a:pt x="2" y="47"/>
                      <a:pt x="3" y="48"/>
                      <a:pt x="4" y="48"/>
                    </a:cubicBezTo>
                    <a:cubicBezTo>
                      <a:pt x="6" y="48"/>
                      <a:pt x="7" y="48"/>
                      <a:pt x="9" y="48"/>
                    </a:cubicBezTo>
                    <a:cubicBezTo>
                      <a:pt x="10" y="48"/>
                      <a:pt x="12" y="48"/>
                      <a:pt x="13" y="48"/>
                    </a:cubicBezTo>
                    <a:cubicBezTo>
                      <a:pt x="15" y="48"/>
                      <a:pt x="16" y="48"/>
                      <a:pt x="18" y="48"/>
                    </a:cubicBezTo>
                    <a:cubicBezTo>
                      <a:pt x="18" y="48"/>
                      <a:pt x="19" y="48"/>
                      <a:pt x="20" y="48"/>
                    </a:cubicBezTo>
                    <a:cubicBezTo>
                      <a:pt x="20" y="48"/>
                      <a:pt x="20" y="48"/>
                      <a:pt x="21" y="48"/>
                    </a:cubicBezTo>
                    <a:cubicBezTo>
                      <a:pt x="21" y="48"/>
                      <a:pt x="21" y="48"/>
                      <a:pt x="21" y="48"/>
                    </a:cubicBezTo>
                    <a:cubicBezTo>
                      <a:pt x="21" y="46"/>
                      <a:pt x="21" y="44"/>
                      <a:pt x="20" y="43"/>
                    </a:cubicBezTo>
                    <a:cubicBezTo>
                      <a:pt x="20" y="41"/>
                      <a:pt x="20" y="39"/>
                      <a:pt x="20" y="37"/>
                    </a:cubicBezTo>
                    <a:cubicBezTo>
                      <a:pt x="20" y="34"/>
                      <a:pt x="20" y="30"/>
                      <a:pt x="20" y="26"/>
                    </a:cubicBezTo>
                    <a:cubicBezTo>
                      <a:pt x="20" y="24"/>
                      <a:pt x="20" y="23"/>
                      <a:pt x="20" y="21"/>
                    </a:cubicBezTo>
                    <a:cubicBezTo>
                      <a:pt x="20" y="19"/>
                      <a:pt x="20" y="17"/>
                      <a:pt x="20" y="15"/>
                    </a:cubicBezTo>
                    <a:cubicBezTo>
                      <a:pt x="20" y="12"/>
                      <a:pt x="19" y="8"/>
                      <a:pt x="20" y="4"/>
                    </a:cubicBezTo>
                    <a:cubicBezTo>
                      <a:pt x="20" y="4"/>
                      <a:pt x="20" y="4"/>
                      <a:pt x="20" y="4"/>
                    </a:cubicBezTo>
                    <a:cubicBezTo>
                      <a:pt x="20" y="3"/>
                      <a:pt x="20" y="3"/>
                      <a:pt x="19" y="2"/>
                    </a:cubicBezTo>
                    <a:cubicBezTo>
                      <a:pt x="18" y="2"/>
                      <a:pt x="17" y="2"/>
                      <a:pt x="16" y="2"/>
                    </a:cubicBezTo>
                    <a:cubicBezTo>
                      <a:pt x="15" y="1"/>
                      <a:pt x="13" y="0"/>
                      <a:pt x="12" y="0"/>
                    </a:cubicBezTo>
                    <a:cubicBezTo>
                      <a:pt x="11" y="0"/>
                      <a:pt x="9" y="0"/>
                      <a:pt x="8" y="0"/>
                    </a:cubicBezTo>
                    <a:cubicBezTo>
                      <a:pt x="7" y="0"/>
                      <a:pt x="5" y="0"/>
                      <a:pt x="4" y="1"/>
                    </a:cubicBezTo>
                    <a:cubicBezTo>
                      <a:pt x="3" y="1"/>
                      <a:pt x="3" y="2"/>
                      <a:pt x="3" y="3"/>
                    </a:cubicBezTo>
                    <a:cubicBezTo>
                      <a:pt x="3" y="8"/>
                      <a:pt x="3" y="12"/>
                      <a:pt x="3" y="17"/>
                    </a:cubicBezTo>
                    <a:cubicBezTo>
                      <a:pt x="3" y="19"/>
                      <a:pt x="3" y="22"/>
                      <a:pt x="2" y="24"/>
                    </a:cubicBezTo>
                    <a:cubicBezTo>
                      <a:pt x="2" y="26"/>
                      <a:pt x="2" y="28"/>
                      <a:pt x="2" y="31"/>
                    </a:cubicBezTo>
                    <a:cubicBezTo>
                      <a:pt x="2" y="33"/>
                      <a:pt x="2" y="35"/>
                      <a:pt x="1" y="38"/>
                    </a:cubicBezTo>
                    <a:cubicBezTo>
                      <a:pt x="1" y="40"/>
                      <a:pt x="1" y="42"/>
                      <a:pt x="1" y="4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93" name="Freeform 332">
                <a:extLst>
                  <a:ext uri="{FF2B5EF4-FFF2-40B4-BE49-F238E27FC236}">
                    <a16:creationId xmlns:a16="http://schemas.microsoft.com/office/drawing/2014/main" id="{6AC1F2E1-1B96-4575-9C3B-420A0D60C9F7}"/>
                  </a:ext>
                </a:extLst>
              </p:cNvPr>
              <p:cNvSpPr>
                <a:spLocks/>
              </p:cNvSpPr>
              <p:nvPr/>
            </p:nvSpPr>
            <p:spPr bwMode="auto">
              <a:xfrm>
                <a:off x="8847138" y="1712913"/>
                <a:ext cx="504825" cy="495300"/>
              </a:xfrm>
              <a:custGeom>
                <a:avLst/>
                <a:gdLst>
                  <a:gd name="T0" fmla="*/ 1 w 127"/>
                  <a:gd name="T1" fmla="*/ 87 h 125"/>
                  <a:gd name="T2" fmla="*/ 1 w 127"/>
                  <a:gd name="T3" fmla="*/ 94 h 125"/>
                  <a:gd name="T4" fmla="*/ 11 w 127"/>
                  <a:gd name="T5" fmla="*/ 108 h 125"/>
                  <a:gd name="T6" fmla="*/ 19 w 127"/>
                  <a:gd name="T7" fmla="*/ 114 h 125"/>
                  <a:gd name="T8" fmla="*/ 24 w 127"/>
                  <a:gd name="T9" fmla="*/ 120 h 125"/>
                  <a:gd name="T10" fmla="*/ 31 w 127"/>
                  <a:gd name="T11" fmla="*/ 122 h 125"/>
                  <a:gd name="T12" fmla="*/ 39 w 127"/>
                  <a:gd name="T13" fmla="*/ 123 h 125"/>
                  <a:gd name="T14" fmla="*/ 44 w 127"/>
                  <a:gd name="T15" fmla="*/ 122 h 125"/>
                  <a:gd name="T16" fmla="*/ 48 w 127"/>
                  <a:gd name="T17" fmla="*/ 122 h 125"/>
                  <a:gd name="T18" fmla="*/ 57 w 127"/>
                  <a:gd name="T19" fmla="*/ 122 h 125"/>
                  <a:gd name="T20" fmla="*/ 76 w 127"/>
                  <a:gd name="T21" fmla="*/ 124 h 125"/>
                  <a:gd name="T22" fmla="*/ 81 w 127"/>
                  <a:gd name="T23" fmla="*/ 123 h 125"/>
                  <a:gd name="T24" fmla="*/ 84 w 127"/>
                  <a:gd name="T25" fmla="*/ 121 h 125"/>
                  <a:gd name="T26" fmla="*/ 94 w 127"/>
                  <a:gd name="T27" fmla="*/ 118 h 125"/>
                  <a:gd name="T28" fmla="*/ 104 w 127"/>
                  <a:gd name="T29" fmla="*/ 118 h 125"/>
                  <a:gd name="T30" fmla="*/ 112 w 127"/>
                  <a:gd name="T31" fmla="*/ 118 h 125"/>
                  <a:gd name="T32" fmla="*/ 121 w 127"/>
                  <a:gd name="T33" fmla="*/ 115 h 125"/>
                  <a:gd name="T34" fmla="*/ 125 w 127"/>
                  <a:gd name="T35" fmla="*/ 110 h 125"/>
                  <a:gd name="T36" fmla="*/ 126 w 127"/>
                  <a:gd name="T37" fmla="*/ 102 h 125"/>
                  <a:gd name="T38" fmla="*/ 124 w 127"/>
                  <a:gd name="T39" fmla="*/ 93 h 125"/>
                  <a:gd name="T40" fmla="*/ 121 w 127"/>
                  <a:gd name="T41" fmla="*/ 84 h 125"/>
                  <a:gd name="T42" fmla="*/ 123 w 127"/>
                  <a:gd name="T43" fmla="*/ 76 h 125"/>
                  <a:gd name="T44" fmla="*/ 125 w 127"/>
                  <a:gd name="T45" fmla="*/ 72 h 125"/>
                  <a:gd name="T46" fmla="*/ 125 w 127"/>
                  <a:gd name="T47" fmla="*/ 68 h 125"/>
                  <a:gd name="T48" fmla="*/ 124 w 127"/>
                  <a:gd name="T49" fmla="*/ 63 h 125"/>
                  <a:gd name="T50" fmla="*/ 125 w 127"/>
                  <a:gd name="T51" fmla="*/ 59 h 125"/>
                  <a:gd name="T52" fmla="*/ 122 w 127"/>
                  <a:gd name="T53" fmla="*/ 51 h 125"/>
                  <a:gd name="T54" fmla="*/ 116 w 127"/>
                  <a:gd name="T55" fmla="*/ 45 h 125"/>
                  <a:gd name="T56" fmla="*/ 112 w 127"/>
                  <a:gd name="T57" fmla="*/ 42 h 125"/>
                  <a:gd name="T58" fmla="*/ 110 w 127"/>
                  <a:gd name="T59" fmla="*/ 37 h 125"/>
                  <a:gd name="T60" fmla="*/ 109 w 127"/>
                  <a:gd name="T61" fmla="*/ 34 h 125"/>
                  <a:gd name="T62" fmla="*/ 107 w 127"/>
                  <a:gd name="T63" fmla="*/ 30 h 125"/>
                  <a:gd name="T64" fmla="*/ 106 w 127"/>
                  <a:gd name="T65" fmla="*/ 25 h 125"/>
                  <a:gd name="T66" fmla="*/ 104 w 127"/>
                  <a:gd name="T67" fmla="*/ 22 h 125"/>
                  <a:gd name="T68" fmla="*/ 100 w 127"/>
                  <a:gd name="T69" fmla="*/ 16 h 125"/>
                  <a:gd name="T70" fmla="*/ 96 w 127"/>
                  <a:gd name="T71" fmla="*/ 14 h 125"/>
                  <a:gd name="T72" fmla="*/ 93 w 127"/>
                  <a:gd name="T73" fmla="*/ 10 h 125"/>
                  <a:gd name="T74" fmla="*/ 90 w 127"/>
                  <a:gd name="T75" fmla="*/ 7 h 125"/>
                  <a:gd name="T76" fmla="*/ 88 w 127"/>
                  <a:gd name="T77" fmla="*/ 4 h 125"/>
                  <a:gd name="T78" fmla="*/ 80 w 127"/>
                  <a:gd name="T79" fmla="*/ 1 h 125"/>
                  <a:gd name="T80" fmla="*/ 76 w 127"/>
                  <a:gd name="T81" fmla="*/ 0 h 125"/>
                  <a:gd name="T82" fmla="*/ 65 w 127"/>
                  <a:gd name="T83" fmla="*/ 1 h 125"/>
                  <a:gd name="T84" fmla="*/ 59 w 127"/>
                  <a:gd name="T85" fmla="*/ 5 h 125"/>
                  <a:gd name="T86" fmla="*/ 51 w 127"/>
                  <a:gd name="T87" fmla="*/ 10 h 125"/>
                  <a:gd name="T88" fmla="*/ 44 w 127"/>
                  <a:gd name="T89" fmla="*/ 13 h 125"/>
                  <a:gd name="T90" fmla="*/ 34 w 127"/>
                  <a:gd name="T91" fmla="*/ 25 h 125"/>
                  <a:gd name="T92" fmla="*/ 20 w 127"/>
                  <a:gd name="T93" fmla="*/ 37 h 125"/>
                  <a:gd name="T94" fmla="*/ 8 w 127"/>
                  <a:gd name="T95" fmla="*/ 46 h 125"/>
                  <a:gd name="T96" fmla="*/ 5 w 127"/>
                  <a:gd name="T97" fmla="*/ 53 h 125"/>
                  <a:gd name="T98" fmla="*/ 2 w 127"/>
                  <a:gd name="T99" fmla="*/ 61 h 125"/>
                  <a:gd name="T100" fmla="*/ 2 w 127"/>
                  <a:gd name="T101" fmla="*/ 78 h 125"/>
                  <a:gd name="T102" fmla="*/ 1 w 127"/>
                  <a:gd name="T103" fmla="*/ 8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7" h="125">
                    <a:moveTo>
                      <a:pt x="1" y="87"/>
                    </a:moveTo>
                    <a:cubicBezTo>
                      <a:pt x="0" y="90"/>
                      <a:pt x="0" y="92"/>
                      <a:pt x="1" y="94"/>
                    </a:cubicBezTo>
                    <a:cubicBezTo>
                      <a:pt x="3" y="100"/>
                      <a:pt x="7" y="104"/>
                      <a:pt x="11" y="108"/>
                    </a:cubicBezTo>
                    <a:cubicBezTo>
                      <a:pt x="14" y="110"/>
                      <a:pt x="17" y="112"/>
                      <a:pt x="19" y="114"/>
                    </a:cubicBezTo>
                    <a:cubicBezTo>
                      <a:pt x="20" y="116"/>
                      <a:pt x="21" y="119"/>
                      <a:pt x="24" y="120"/>
                    </a:cubicBezTo>
                    <a:cubicBezTo>
                      <a:pt x="26" y="121"/>
                      <a:pt x="28" y="122"/>
                      <a:pt x="31" y="122"/>
                    </a:cubicBezTo>
                    <a:cubicBezTo>
                      <a:pt x="33" y="122"/>
                      <a:pt x="36" y="123"/>
                      <a:pt x="39" y="123"/>
                    </a:cubicBezTo>
                    <a:cubicBezTo>
                      <a:pt x="40" y="123"/>
                      <a:pt x="42" y="122"/>
                      <a:pt x="44" y="122"/>
                    </a:cubicBezTo>
                    <a:cubicBezTo>
                      <a:pt x="45" y="122"/>
                      <a:pt x="47" y="122"/>
                      <a:pt x="48" y="122"/>
                    </a:cubicBezTo>
                    <a:cubicBezTo>
                      <a:pt x="57" y="122"/>
                      <a:pt x="57" y="122"/>
                      <a:pt x="57" y="122"/>
                    </a:cubicBezTo>
                    <a:cubicBezTo>
                      <a:pt x="64" y="122"/>
                      <a:pt x="70" y="125"/>
                      <a:pt x="76" y="124"/>
                    </a:cubicBezTo>
                    <a:cubicBezTo>
                      <a:pt x="78" y="124"/>
                      <a:pt x="79" y="124"/>
                      <a:pt x="81" y="123"/>
                    </a:cubicBezTo>
                    <a:cubicBezTo>
                      <a:pt x="82" y="122"/>
                      <a:pt x="83" y="121"/>
                      <a:pt x="84" y="121"/>
                    </a:cubicBezTo>
                    <a:cubicBezTo>
                      <a:pt x="87" y="119"/>
                      <a:pt x="90" y="118"/>
                      <a:pt x="94" y="118"/>
                    </a:cubicBezTo>
                    <a:cubicBezTo>
                      <a:pt x="97" y="118"/>
                      <a:pt x="100" y="118"/>
                      <a:pt x="104" y="118"/>
                    </a:cubicBezTo>
                    <a:cubicBezTo>
                      <a:pt x="106" y="118"/>
                      <a:pt x="110" y="119"/>
                      <a:pt x="112" y="118"/>
                    </a:cubicBezTo>
                    <a:cubicBezTo>
                      <a:pt x="115" y="117"/>
                      <a:pt x="118" y="117"/>
                      <a:pt x="121" y="115"/>
                    </a:cubicBezTo>
                    <a:cubicBezTo>
                      <a:pt x="123" y="114"/>
                      <a:pt x="125" y="112"/>
                      <a:pt x="125" y="110"/>
                    </a:cubicBezTo>
                    <a:cubicBezTo>
                      <a:pt x="127" y="108"/>
                      <a:pt x="127" y="104"/>
                      <a:pt x="126" y="102"/>
                    </a:cubicBezTo>
                    <a:cubicBezTo>
                      <a:pt x="126" y="99"/>
                      <a:pt x="125" y="96"/>
                      <a:pt x="124" y="93"/>
                    </a:cubicBezTo>
                    <a:cubicBezTo>
                      <a:pt x="123" y="90"/>
                      <a:pt x="121" y="88"/>
                      <a:pt x="121" y="84"/>
                    </a:cubicBezTo>
                    <a:cubicBezTo>
                      <a:pt x="121" y="81"/>
                      <a:pt x="122" y="79"/>
                      <a:pt x="123" y="76"/>
                    </a:cubicBezTo>
                    <a:cubicBezTo>
                      <a:pt x="124" y="75"/>
                      <a:pt x="125" y="73"/>
                      <a:pt x="125" y="72"/>
                    </a:cubicBezTo>
                    <a:cubicBezTo>
                      <a:pt x="125" y="70"/>
                      <a:pt x="125" y="69"/>
                      <a:pt x="125" y="68"/>
                    </a:cubicBezTo>
                    <a:cubicBezTo>
                      <a:pt x="125" y="66"/>
                      <a:pt x="124" y="65"/>
                      <a:pt x="124" y="63"/>
                    </a:cubicBezTo>
                    <a:cubicBezTo>
                      <a:pt x="125" y="62"/>
                      <a:pt x="125" y="60"/>
                      <a:pt x="125" y="59"/>
                    </a:cubicBezTo>
                    <a:cubicBezTo>
                      <a:pt x="124" y="56"/>
                      <a:pt x="123" y="53"/>
                      <a:pt x="122" y="51"/>
                    </a:cubicBezTo>
                    <a:cubicBezTo>
                      <a:pt x="120" y="48"/>
                      <a:pt x="118" y="47"/>
                      <a:pt x="116" y="45"/>
                    </a:cubicBezTo>
                    <a:cubicBezTo>
                      <a:pt x="114" y="44"/>
                      <a:pt x="113" y="43"/>
                      <a:pt x="112" y="42"/>
                    </a:cubicBezTo>
                    <a:cubicBezTo>
                      <a:pt x="111" y="40"/>
                      <a:pt x="111" y="39"/>
                      <a:pt x="110" y="37"/>
                    </a:cubicBezTo>
                    <a:cubicBezTo>
                      <a:pt x="110" y="36"/>
                      <a:pt x="109" y="35"/>
                      <a:pt x="109" y="34"/>
                    </a:cubicBezTo>
                    <a:cubicBezTo>
                      <a:pt x="108" y="33"/>
                      <a:pt x="107" y="31"/>
                      <a:pt x="107" y="30"/>
                    </a:cubicBezTo>
                    <a:cubicBezTo>
                      <a:pt x="107" y="29"/>
                      <a:pt x="107" y="27"/>
                      <a:pt x="106" y="25"/>
                    </a:cubicBezTo>
                    <a:cubicBezTo>
                      <a:pt x="106" y="24"/>
                      <a:pt x="105" y="23"/>
                      <a:pt x="104" y="22"/>
                    </a:cubicBezTo>
                    <a:cubicBezTo>
                      <a:pt x="103" y="20"/>
                      <a:pt x="102" y="18"/>
                      <a:pt x="100" y="16"/>
                    </a:cubicBezTo>
                    <a:cubicBezTo>
                      <a:pt x="98" y="16"/>
                      <a:pt x="97" y="15"/>
                      <a:pt x="96" y="14"/>
                    </a:cubicBezTo>
                    <a:cubicBezTo>
                      <a:pt x="95" y="13"/>
                      <a:pt x="94" y="11"/>
                      <a:pt x="93" y="10"/>
                    </a:cubicBezTo>
                    <a:cubicBezTo>
                      <a:pt x="92" y="9"/>
                      <a:pt x="91" y="8"/>
                      <a:pt x="90" y="7"/>
                    </a:cubicBezTo>
                    <a:cubicBezTo>
                      <a:pt x="90" y="6"/>
                      <a:pt x="89" y="5"/>
                      <a:pt x="88" y="4"/>
                    </a:cubicBezTo>
                    <a:cubicBezTo>
                      <a:pt x="86" y="2"/>
                      <a:pt x="83" y="2"/>
                      <a:pt x="80" y="1"/>
                    </a:cubicBezTo>
                    <a:cubicBezTo>
                      <a:pt x="78" y="1"/>
                      <a:pt x="77" y="1"/>
                      <a:pt x="76" y="0"/>
                    </a:cubicBezTo>
                    <a:cubicBezTo>
                      <a:pt x="75" y="0"/>
                      <a:pt x="68" y="0"/>
                      <a:pt x="65" y="1"/>
                    </a:cubicBezTo>
                    <a:cubicBezTo>
                      <a:pt x="63" y="2"/>
                      <a:pt x="61" y="4"/>
                      <a:pt x="59" y="5"/>
                    </a:cubicBezTo>
                    <a:cubicBezTo>
                      <a:pt x="57" y="7"/>
                      <a:pt x="54" y="8"/>
                      <a:pt x="51" y="10"/>
                    </a:cubicBezTo>
                    <a:cubicBezTo>
                      <a:pt x="49" y="11"/>
                      <a:pt x="47" y="12"/>
                      <a:pt x="44" y="13"/>
                    </a:cubicBezTo>
                    <a:cubicBezTo>
                      <a:pt x="40" y="16"/>
                      <a:pt x="37" y="20"/>
                      <a:pt x="34" y="25"/>
                    </a:cubicBezTo>
                    <a:cubicBezTo>
                      <a:pt x="30" y="30"/>
                      <a:pt x="25" y="33"/>
                      <a:pt x="20" y="37"/>
                    </a:cubicBezTo>
                    <a:cubicBezTo>
                      <a:pt x="16" y="40"/>
                      <a:pt x="11" y="41"/>
                      <a:pt x="8" y="46"/>
                    </a:cubicBezTo>
                    <a:cubicBezTo>
                      <a:pt x="7" y="48"/>
                      <a:pt x="6" y="51"/>
                      <a:pt x="5" y="53"/>
                    </a:cubicBezTo>
                    <a:cubicBezTo>
                      <a:pt x="4" y="56"/>
                      <a:pt x="3" y="58"/>
                      <a:pt x="2" y="61"/>
                    </a:cubicBezTo>
                    <a:cubicBezTo>
                      <a:pt x="1" y="67"/>
                      <a:pt x="1" y="72"/>
                      <a:pt x="2" y="78"/>
                    </a:cubicBezTo>
                    <a:cubicBezTo>
                      <a:pt x="2" y="81"/>
                      <a:pt x="2" y="84"/>
                      <a:pt x="1" y="8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94" name="Freeform 333">
                <a:extLst>
                  <a:ext uri="{FF2B5EF4-FFF2-40B4-BE49-F238E27FC236}">
                    <a16:creationId xmlns:a16="http://schemas.microsoft.com/office/drawing/2014/main" id="{10E9AB2D-E3AE-4CB4-B5E7-67ED74217FDC}"/>
                  </a:ext>
                </a:extLst>
              </p:cNvPr>
              <p:cNvSpPr>
                <a:spLocks/>
              </p:cNvSpPr>
              <p:nvPr/>
            </p:nvSpPr>
            <p:spPr bwMode="auto">
              <a:xfrm>
                <a:off x="8847138" y="1712913"/>
                <a:ext cx="504825" cy="495300"/>
              </a:xfrm>
              <a:custGeom>
                <a:avLst/>
                <a:gdLst>
                  <a:gd name="T0" fmla="*/ 1 w 127"/>
                  <a:gd name="T1" fmla="*/ 87 h 125"/>
                  <a:gd name="T2" fmla="*/ 1 w 127"/>
                  <a:gd name="T3" fmla="*/ 94 h 125"/>
                  <a:gd name="T4" fmla="*/ 11 w 127"/>
                  <a:gd name="T5" fmla="*/ 108 h 125"/>
                  <a:gd name="T6" fmla="*/ 19 w 127"/>
                  <a:gd name="T7" fmla="*/ 114 h 125"/>
                  <a:gd name="T8" fmla="*/ 24 w 127"/>
                  <a:gd name="T9" fmla="*/ 120 h 125"/>
                  <a:gd name="T10" fmla="*/ 31 w 127"/>
                  <a:gd name="T11" fmla="*/ 122 h 125"/>
                  <a:gd name="T12" fmla="*/ 39 w 127"/>
                  <a:gd name="T13" fmla="*/ 123 h 125"/>
                  <a:gd name="T14" fmla="*/ 44 w 127"/>
                  <a:gd name="T15" fmla="*/ 122 h 125"/>
                  <a:gd name="T16" fmla="*/ 48 w 127"/>
                  <a:gd name="T17" fmla="*/ 122 h 125"/>
                  <a:gd name="T18" fmla="*/ 57 w 127"/>
                  <a:gd name="T19" fmla="*/ 122 h 125"/>
                  <a:gd name="T20" fmla="*/ 76 w 127"/>
                  <a:gd name="T21" fmla="*/ 124 h 125"/>
                  <a:gd name="T22" fmla="*/ 81 w 127"/>
                  <a:gd name="T23" fmla="*/ 123 h 125"/>
                  <a:gd name="T24" fmla="*/ 84 w 127"/>
                  <a:gd name="T25" fmla="*/ 121 h 125"/>
                  <a:gd name="T26" fmla="*/ 94 w 127"/>
                  <a:gd name="T27" fmla="*/ 118 h 125"/>
                  <a:gd name="T28" fmla="*/ 104 w 127"/>
                  <a:gd name="T29" fmla="*/ 118 h 125"/>
                  <a:gd name="T30" fmla="*/ 112 w 127"/>
                  <a:gd name="T31" fmla="*/ 118 h 125"/>
                  <a:gd name="T32" fmla="*/ 121 w 127"/>
                  <a:gd name="T33" fmla="*/ 115 h 125"/>
                  <a:gd name="T34" fmla="*/ 125 w 127"/>
                  <a:gd name="T35" fmla="*/ 110 h 125"/>
                  <a:gd name="T36" fmla="*/ 126 w 127"/>
                  <a:gd name="T37" fmla="*/ 102 h 125"/>
                  <a:gd name="T38" fmla="*/ 124 w 127"/>
                  <a:gd name="T39" fmla="*/ 93 h 125"/>
                  <a:gd name="T40" fmla="*/ 121 w 127"/>
                  <a:gd name="T41" fmla="*/ 84 h 125"/>
                  <a:gd name="T42" fmla="*/ 123 w 127"/>
                  <a:gd name="T43" fmla="*/ 76 h 125"/>
                  <a:gd name="T44" fmla="*/ 125 w 127"/>
                  <a:gd name="T45" fmla="*/ 72 h 125"/>
                  <a:gd name="T46" fmla="*/ 125 w 127"/>
                  <a:gd name="T47" fmla="*/ 68 h 125"/>
                  <a:gd name="T48" fmla="*/ 124 w 127"/>
                  <a:gd name="T49" fmla="*/ 63 h 125"/>
                  <a:gd name="T50" fmla="*/ 125 w 127"/>
                  <a:gd name="T51" fmla="*/ 59 h 125"/>
                  <a:gd name="T52" fmla="*/ 122 w 127"/>
                  <a:gd name="T53" fmla="*/ 51 h 125"/>
                  <a:gd name="T54" fmla="*/ 116 w 127"/>
                  <a:gd name="T55" fmla="*/ 45 h 125"/>
                  <a:gd name="T56" fmla="*/ 112 w 127"/>
                  <a:gd name="T57" fmla="*/ 42 h 125"/>
                  <a:gd name="T58" fmla="*/ 110 w 127"/>
                  <a:gd name="T59" fmla="*/ 37 h 125"/>
                  <a:gd name="T60" fmla="*/ 109 w 127"/>
                  <a:gd name="T61" fmla="*/ 34 h 125"/>
                  <a:gd name="T62" fmla="*/ 107 w 127"/>
                  <a:gd name="T63" fmla="*/ 30 h 125"/>
                  <a:gd name="T64" fmla="*/ 106 w 127"/>
                  <a:gd name="T65" fmla="*/ 25 h 125"/>
                  <a:gd name="T66" fmla="*/ 104 w 127"/>
                  <a:gd name="T67" fmla="*/ 22 h 125"/>
                  <a:gd name="T68" fmla="*/ 100 w 127"/>
                  <a:gd name="T69" fmla="*/ 16 h 125"/>
                  <a:gd name="T70" fmla="*/ 96 w 127"/>
                  <a:gd name="T71" fmla="*/ 14 h 125"/>
                  <a:gd name="T72" fmla="*/ 93 w 127"/>
                  <a:gd name="T73" fmla="*/ 10 h 125"/>
                  <a:gd name="T74" fmla="*/ 90 w 127"/>
                  <a:gd name="T75" fmla="*/ 7 h 125"/>
                  <a:gd name="T76" fmla="*/ 88 w 127"/>
                  <a:gd name="T77" fmla="*/ 4 h 125"/>
                  <a:gd name="T78" fmla="*/ 80 w 127"/>
                  <a:gd name="T79" fmla="*/ 1 h 125"/>
                  <a:gd name="T80" fmla="*/ 76 w 127"/>
                  <a:gd name="T81" fmla="*/ 0 h 125"/>
                  <a:gd name="T82" fmla="*/ 65 w 127"/>
                  <a:gd name="T83" fmla="*/ 1 h 125"/>
                  <a:gd name="T84" fmla="*/ 59 w 127"/>
                  <a:gd name="T85" fmla="*/ 5 h 125"/>
                  <a:gd name="T86" fmla="*/ 51 w 127"/>
                  <a:gd name="T87" fmla="*/ 10 h 125"/>
                  <a:gd name="T88" fmla="*/ 44 w 127"/>
                  <a:gd name="T89" fmla="*/ 13 h 125"/>
                  <a:gd name="T90" fmla="*/ 34 w 127"/>
                  <a:gd name="T91" fmla="*/ 25 h 125"/>
                  <a:gd name="T92" fmla="*/ 20 w 127"/>
                  <a:gd name="T93" fmla="*/ 37 h 125"/>
                  <a:gd name="T94" fmla="*/ 8 w 127"/>
                  <a:gd name="T95" fmla="*/ 46 h 125"/>
                  <a:gd name="T96" fmla="*/ 5 w 127"/>
                  <a:gd name="T97" fmla="*/ 53 h 125"/>
                  <a:gd name="T98" fmla="*/ 2 w 127"/>
                  <a:gd name="T99" fmla="*/ 61 h 125"/>
                  <a:gd name="T100" fmla="*/ 2 w 127"/>
                  <a:gd name="T101" fmla="*/ 78 h 125"/>
                  <a:gd name="T102" fmla="*/ 1 w 127"/>
                  <a:gd name="T103" fmla="*/ 8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7" h="125">
                    <a:moveTo>
                      <a:pt x="1" y="87"/>
                    </a:moveTo>
                    <a:cubicBezTo>
                      <a:pt x="0" y="90"/>
                      <a:pt x="0" y="92"/>
                      <a:pt x="1" y="94"/>
                    </a:cubicBezTo>
                    <a:cubicBezTo>
                      <a:pt x="3" y="100"/>
                      <a:pt x="7" y="104"/>
                      <a:pt x="11" y="108"/>
                    </a:cubicBezTo>
                    <a:cubicBezTo>
                      <a:pt x="14" y="110"/>
                      <a:pt x="17" y="112"/>
                      <a:pt x="19" y="114"/>
                    </a:cubicBezTo>
                    <a:cubicBezTo>
                      <a:pt x="20" y="116"/>
                      <a:pt x="21" y="119"/>
                      <a:pt x="24" y="120"/>
                    </a:cubicBezTo>
                    <a:cubicBezTo>
                      <a:pt x="26" y="121"/>
                      <a:pt x="28" y="122"/>
                      <a:pt x="31" y="122"/>
                    </a:cubicBezTo>
                    <a:cubicBezTo>
                      <a:pt x="33" y="122"/>
                      <a:pt x="36" y="123"/>
                      <a:pt x="39" y="123"/>
                    </a:cubicBezTo>
                    <a:cubicBezTo>
                      <a:pt x="40" y="123"/>
                      <a:pt x="42" y="122"/>
                      <a:pt x="44" y="122"/>
                    </a:cubicBezTo>
                    <a:cubicBezTo>
                      <a:pt x="45" y="122"/>
                      <a:pt x="47" y="122"/>
                      <a:pt x="48" y="122"/>
                    </a:cubicBezTo>
                    <a:cubicBezTo>
                      <a:pt x="57" y="122"/>
                      <a:pt x="57" y="122"/>
                      <a:pt x="57" y="122"/>
                    </a:cubicBezTo>
                    <a:cubicBezTo>
                      <a:pt x="64" y="122"/>
                      <a:pt x="70" y="125"/>
                      <a:pt x="76" y="124"/>
                    </a:cubicBezTo>
                    <a:cubicBezTo>
                      <a:pt x="78" y="124"/>
                      <a:pt x="79" y="124"/>
                      <a:pt x="81" y="123"/>
                    </a:cubicBezTo>
                    <a:cubicBezTo>
                      <a:pt x="82" y="122"/>
                      <a:pt x="83" y="121"/>
                      <a:pt x="84" y="121"/>
                    </a:cubicBezTo>
                    <a:cubicBezTo>
                      <a:pt x="87" y="119"/>
                      <a:pt x="90" y="118"/>
                      <a:pt x="94" y="118"/>
                    </a:cubicBezTo>
                    <a:cubicBezTo>
                      <a:pt x="97" y="118"/>
                      <a:pt x="100" y="118"/>
                      <a:pt x="104" y="118"/>
                    </a:cubicBezTo>
                    <a:cubicBezTo>
                      <a:pt x="106" y="118"/>
                      <a:pt x="110" y="119"/>
                      <a:pt x="112" y="118"/>
                    </a:cubicBezTo>
                    <a:cubicBezTo>
                      <a:pt x="115" y="117"/>
                      <a:pt x="118" y="117"/>
                      <a:pt x="121" y="115"/>
                    </a:cubicBezTo>
                    <a:cubicBezTo>
                      <a:pt x="123" y="114"/>
                      <a:pt x="125" y="112"/>
                      <a:pt x="125" y="110"/>
                    </a:cubicBezTo>
                    <a:cubicBezTo>
                      <a:pt x="127" y="108"/>
                      <a:pt x="127" y="104"/>
                      <a:pt x="126" y="102"/>
                    </a:cubicBezTo>
                    <a:cubicBezTo>
                      <a:pt x="126" y="99"/>
                      <a:pt x="125" y="96"/>
                      <a:pt x="124" y="93"/>
                    </a:cubicBezTo>
                    <a:cubicBezTo>
                      <a:pt x="123" y="90"/>
                      <a:pt x="121" y="88"/>
                      <a:pt x="121" y="84"/>
                    </a:cubicBezTo>
                    <a:cubicBezTo>
                      <a:pt x="121" y="81"/>
                      <a:pt x="122" y="79"/>
                      <a:pt x="123" y="76"/>
                    </a:cubicBezTo>
                    <a:cubicBezTo>
                      <a:pt x="124" y="75"/>
                      <a:pt x="125" y="73"/>
                      <a:pt x="125" y="72"/>
                    </a:cubicBezTo>
                    <a:cubicBezTo>
                      <a:pt x="125" y="70"/>
                      <a:pt x="125" y="69"/>
                      <a:pt x="125" y="68"/>
                    </a:cubicBezTo>
                    <a:cubicBezTo>
                      <a:pt x="125" y="66"/>
                      <a:pt x="124" y="65"/>
                      <a:pt x="124" y="63"/>
                    </a:cubicBezTo>
                    <a:cubicBezTo>
                      <a:pt x="125" y="62"/>
                      <a:pt x="125" y="60"/>
                      <a:pt x="125" y="59"/>
                    </a:cubicBezTo>
                    <a:cubicBezTo>
                      <a:pt x="124" y="56"/>
                      <a:pt x="123" y="53"/>
                      <a:pt x="122" y="51"/>
                    </a:cubicBezTo>
                    <a:cubicBezTo>
                      <a:pt x="120" y="48"/>
                      <a:pt x="118" y="47"/>
                      <a:pt x="116" y="45"/>
                    </a:cubicBezTo>
                    <a:cubicBezTo>
                      <a:pt x="114" y="44"/>
                      <a:pt x="113" y="43"/>
                      <a:pt x="112" y="42"/>
                    </a:cubicBezTo>
                    <a:cubicBezTo>
                      <a:pt x="111" y="40"/>
                      <a:pt x="111" y="39"/>
                      <a:pt x="110" y="37"/>
                    </a:cubicBezTo>
                    <a:cubicBezTo>
                      <a:pt x="110" y="36"/>
                      <a:pt x="109" y="35"/>
                      <a:pt x="109" y="34"/>
                    </a:cubicBezTo>
                    <a:cubicBezTo>
                      <a:pt x="108" y="33"/>
                      <a:pt x="107" y="31"/>
                      <a:pt x="107" y="30"/>
                    </a:cubicBezTo>
                    <a:cubicBezTo>
                      <a:pt x="107" y="29"/>
                      <a:pt x="107" y="27"/>
                      <a:pt x="106" y="25"/>
                    </a:cubicBezTo>
                    <a:cubicBezTo>
                      <a:pt x="106" y="24"/>
                      <a:pt x="105" y="23"/>
                      <a:pt x="104" y="22"/>
                    </a:cubicBezTo>
                    <a:cubicBezTo>
                      <a:pt x="103" y="20"/>
                      <a:pt x="102" y="18"/>
                      <a:pt x="100" y="16"/>
                    </a:cubicBezTo>
                    <a:cubicBezTo>
                      <a:pt x="98" y="16"/>
                      <a:pt x="97" y="15"/>
                      <a:pt x="96" y="14"/>
                    </a:cubicBezTo>
                    <a:cubicBezTo>
                      <a:pt x="95" y="13"/>
                      <a:pt x="94" y="11"/>
                      <a:pt x="93" y="10"/>
                    </a:cubicBezTo>
                    <a:cubicBezTo>
                      <a:pt x="92" y="9"/>
                      <a:pt x="91" y="8"/>
                      <a:pt x="90" y="7"/>
                    </a:cubicBezTo>
                    <a:cubicBezTo>
                      <a:pt x="90" y="6"/>
                      <a:pt x="89" y="5"/>
                      <a:pt x="88" y="4"/>
                    </a:cubicBezTo>
                    <a:cubicBezTo>
                      <a:pt x="86" y="2"/>
                      <a:pt x="83" y="2"/>
                      <a:pt x="80" y="1"/>
                    </a:cubicBezTo>
                    <a:cubicBezTo>
                      <a:pt x="78" y="1"/>
                      <a:pt x="77" y="1"/>
                      <a:pt x="76" y="0"/>
                    </a:cubicBezTo>
                    <a:cubicBezTo>
                      <a:pt x="75" y="0"/>
                      <a:pt x="68" y="0"/>
                      <a:pt x="65" y="1"/>
                    </a:cubicBezTo>
                    <a:cubicBezTo>
                      <a:pt x="63" y="2"/>
                      <a:pt x="61" y="4"/>
                      <a:pt x="59" y="5"/>
                    </a:cubicBezTo>
                    <a:cubicBezTo>
                      <a:pt x="57" y="7"/>
                      <a:pt x="54" y="8"/>
                      <a:pt x="51" y="10"/>
                    </a:cubicBezTo>
                    <a:cubicBezTo>
                      <a:pt x="49" y="11"/>
                      <a:pt x="47" y="12"/>
                      <a:pt x="44" y="13"/>
                    </a:cubicBezTo>
                    <a:cubicBezTo>
                      <a:pt x="40" y="16"/>
                      <a:pt x="37" y="20"/>
                      <a:pt x="34" y="25"/>
                    </a:cubicBezTo>
                    <a:cubicBezTo>
                      <a:pt x="30" y="30"/>
                      <a:pt x="25" y="33"/>
                      <a:pt x="20" y="37"/>
                    </a:cubicBezTo>
                    <a:cubicBezTo>
                      <a:pt x="16" y="40"/>
                      <a:pt x="11" y="41"/>
                      <a:pt x="8" y="46"/>
                    </a:cubicBezTo>
                    <a:cubicBezTo>
                      <a:pt x="7" y="48"/>
                      <a:pt x="6" y="51"/>
                      <a:pt x="5" y="53"/>
                    </a:cubicBezTo>
                    <a:cubicBezTo>
                      <a:pt x="4" y="56"/>
                      <a:pt x="3" y="58"/>
                      <a:pt x="2" y="61"/>
                    </a:cubicBezTo>
                    <a:cubicBezTo>
                      <a:pt x="1" y="67"/>
                      <a:pt x="1" y="72"/>
                      <a:pt x="2" y="78"/>
                    </a:cubicBezTo>
                    <a:cubicBezTo>
                      <a:pt x="2" y="81"/>
                      <a:pt x="2" y="84"/>
                      <a:pt x="1" y="8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95" name="Freeform 334">
                <a:extLst>
                  <a:ext uri="{FF2B5EF4-FFF2-40B4-BE49-F238E27FC236}">
                    <a16:creationId xmlns:a16="http://schemas.microsoft.com/office/drawing/2014/main" id="{9777DFA8-A66E-48CD-96CE-D5B829DBE82D}"/>
                  </a:ext>
                </a:extLst>
              </p:cNvPr>
              <p:cNvSpPr>
                <a:spLocks/>
              </p:cNvSpPr>
              <p:nvPr/>
            </p:nvSpPr>
            <p:spPr bwMode="auto">
              <a:xfrm>
                <a:off x="8142288" y="2303463"/>
                <a:ext cx="84138" cy="195263"/>
              </a:xfrm>
              <a:custGeom>
                <a:avLst/>
                <a:gdLst>
                  <a:gd name="T0" fmla="*/ 0 w 21"/>
                  <a:gd name="T1" fmla="*/ 44 h 49"/>
                  <a:gd name="T2" fmla="*/ 1 w 21"/>
                  <a:gd name="T3" fmla="*/ 47 h 49"/>
                  <a:gd name="T4" fmla="*/ 4 w 21"/>
                  <a:gd name="T5" fmla="*/ 49 h 49"/>
                  <a:gd name="T6" fmla="*/ 8 w 21"/>
                  <a:gd name="T7" fmla="*/ 49 h 49"/>
                  <a:gd name="T8" fmla="*/ 13 w 21"/>
                  <a:gd name="T9" fmla="*/ 49 h 49"/>
                  <a:gd name="T10" fmla="*/ 17 w 21"/>
                  <a:gd name="T11" fmla="*/ 49 h 49"/>
                  <a:gd name="T12" fmla="*/ 19 w 21"/>
                  <a:gd name="T13" fmla="*/ 49 h 49"/>
                  <a:gd name="T14" fmla="*/ 20 w 21"/>
                  <a:gd name="T15" fmla="*/ 49 h 49"/>
                  <a:gd name="T16" fmla="*/ 21 w 21"/>
                  <a:gd name="T17" fmla="*/ 48 h 49"/>
                  <a:gd name="T18" fmla="*/ 20 w 21"/>
                  <a:gd name="T19" fmla="*/ 43 h 49"/>
                  <a:gd name="T20" fmla="*/ 19 w 21"/>
                  <a:gd name="T21" fmla="*/ 38 h 49"/>
                  <a:gd name="T22" fmla="*/ 19 w 21"/>
                  <a:gd name="T23" fmla="*/ 27 h 49"/>
                  <a:gd name="T24" fmla="*/ 19 w 21"/>
                  <a:gd name="T25" fmla="*/ 21 h 49"/>
                  <a:gd name="T26" fmla="*/ 19 w 21"/>
                  <a:gd name="T27" fmla="*/ 16 h 49"/>
                  <a:gd name="T28" fmla="*/ 19 w 21"/>
                  <a:gd name="T29" fmla="*/ 5 h 49"/>
                  <a:gd name="T30" fmla="*/ 19 w 21"/>
                  <a:gd name="T31" fmla="*/ 4 h 49"/>
                  <a:gd name="T32" fmla="*/ 19 w 21"/>
                  <a:gd name="T33" fmla="*/ 3 h 49"/>
                  <a:gd name="T34" fmla="*/ 15 w 21"/>
                  <a:gd name="T35" fmla="*/ 2 h 49"/>
                  <a:gd name="T36" fmla="*/ 11 w 21"/>
                  <a:gd name="T37" fmla="*/ 1 h 49"/>
                  <a:gd name="T38" fmla="*/ 8 w 21"/>
                  <a:gd name="T39" fmla="*/ 1 h 49"/>
                  <a:gd name="T40" fmla="*/ 4 w 21"/>
                  <a:gd name="T41" fmla="*/ 1 h 49"/>
                  <a:gd name="T42" fmla="*/ 2 w 21"/>
                  <a:gd name="T43" fmla="*/ 3 h 49"/>
                  <a:gd name="T44" fmla="*/ 2 w 21"/>
                  <a:gd name="T45" fmla="*/ 18 h 49"/>
                  <a:gd name="T46" fmla="*/ 2 w 21"/>
                  <a:gd name="T47" fmla="*/ 25 h 49"/>
                  <a:gd name="T48" fmla="*/ 2 w 21"/>
                  <a:gd name="T49" fmla="*/ 31 h 49"/>
                  <a:gd name="T50" fmla="*/ 1 w 21"/>
                  <a:gd name="T51" fmla="*/ 38 h 49"/>
                  <a:gd name="T52" fmla="*/ 0 w 21"/>
                  <a:gd name="T53" fmla="*/ 4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49">
                    <a:moveTo>
                      <a:pt x="0" y="44"/>
                    </a:moveTo>
                    <a:cubicBezTo>
                      <a:pt x="0" y="45"/>
                      <a:pt x="0" y="47"/>
                      <a:pt x="1" y="47"/>
                    </a:cubicBezTo>
                    <a:cubicBezTo>
                      <a:pt x="2" y="48"/>
                      <a:pt x="3" y="48"/>
                      <a:pt x="4" y="49"/>
                    </a:cubicBezTo>
                    <a:cubicBezTo>
                      <a:pt x="5" y="49"/>
                      <a:pt x="7" y="49"/>
                      <a:pt x="8" y="49"/>
                    </a:cubicBezTo>
                    <a:cubicBezTo>
                      <a:pt x="10" y="49"/>
                      <a:pt x="11" y="49"/>
                      <a:pt x="13" y="49"/>
                    </a:cubicBezTo>
                    <a:cubicBezTo>
                      <a:pt x="14" y="49"/>
                      <a:pt x="16" y="49"/>
                      <a:pt x="17" y="49"/>
                    </a:cubicBezTo>
                    <a:cubicBezTo>
                      <a:pt x="18" y="49"/>
                      <a:pt x="18" y="48"/>
                      <a:pt x="19" y="49"/>
                    </a:cubicBezTo>
                    <a:cubicBezTo>
                      <a:pt x="19" y="49"/>
                      <a:pt x="20" y="49"/>
                      <a:pt x="20" y="49"/>
                    </a:cubicBezTo>
                    <a:cubicBezTo>
                      <a:pt x="21" y="49"/>
                      <a:pt x="21" y="48"/>
                      <a:pt x="21" y="48"/>
                    </a:cubicBezTo>
                    <a:cubicBezTo>
                      <a:pt x="21" y="46"/>
                      <a:pt x="20" y="45"/>
                      <a:pt x="20" y="43"/>
                    </a:cubicBezTo>
                    <a:cubicBezTo>
                      <a:pt x="20" y="42"/>
                      <a:pt x="19" y="40"/>
                      <a:pt x="19" y="38"/>
                    </a:cubicBezTo>
                    <a:cubicBezTo>
                      <a:pt x="19" y="34"/>
                      <a:pt x="19" y="30"/>
                      <a:pt x="19" y="27"/>
                    </a:cubicBezTo>
                    <a:cubicBezTo>
                      <a:pt x="19" y="25"/>
                      <a:pt x="19" y="23"/>
                      <a:pt x="19" y="21"/>
                    </a:cubicBezTo>
                    <a:cubicBezTo>
                      <a:pt x="19" y="19"/>
                      <a:pt x="19" y="18"/>
                      <a:pt x="19" y="16"/>
                    </a:cubicBezTo>
                    <a:cubicBezTo>
                      <a:pt x="19" y="12"/>
                      <a:pt x="19" y="8"/>
                      <a:pt x="19" y="5"/>
                    </a:cubicBezTo>
                    <a:cubicBezTo>
                      <a:pt x="19" y="5"/>
                      <a:pt x="19" y="4"/>
                      <a:pt x="19" y="4"/>
                    </a:cubicBezTo>
                    <a:cubicBezTo>
                      <a:pt x="19" y="4"/>
                      <a:pt x="19" y="3"/>
                      <a:pt x="19" y="3"/>
                    </a:cubicBezTo>
                    <a:cubicBezTo>
                      <a:pt x="18" y="3"/>
                      <a:pt x="17" y="2"/>
                      <a:pt x="15" y="2"/>
                    </a:cubicBezTo>
                    <a:cubicBezTo>
                      <a:pt x="14" y="2"/>
                      <a:pt x="13" y="1"/>
                      <a:pt x="11" y="1"/>
                    </a:cubicBezTo>
                    <a:cubicBezTo>
                      <a:pt x="10" y="0"/>
                      <a:pt x="9" y="1"/>
                      <a:pt x="8" y="1"/>
                    </a:cubicBezTo>
                    <a:cubicBezTo>
                      <a:pt x="6" y="1"/>
                      <a:pt x="5" y="1"/>
                      <a:pt x="4" y="1"/>
                    </a:cubicBezTo>
                    <a:cubicBezTo>
                      <a:pt x="3" y="1"/>
                      <a:pt x="2" y="2"/>
                      <a:pt x="2" y="3"/>
                    </a:cubicBezTo>
                    <a:cubicBezTo>
                      <a:pt x="2" y="8"/>
                      <a:pt x="2" y="13"/>
                      <a:pt x="2" y="18"/>
                    </a:cubicBezTo>
                    <a:cubicBezTo>
                      <a:pt x="2" y="20"/>
                      <a:pt x="2" y="22"/>
                      <a:pt x="2" y="25"/>
                    </a:cubicBezTo>
                    <a:cubicBezTo>
                      <a:pt x="2" y="27"/>
                      <a:pt x="2" y="29"/>
                      <a:pt x="2" y="31"/>
                    </a:cubicBezTo>
                    <a:cubicBezTo>
                      <a:pt x="2" y="33"/>
                      <a:pt x="1" y="36"/>
                      <a:pt x="1" y="38"/>
                    </a:cubicBezTo>
                    <a:cubicBezTo>
                      <a:pt x="1" y="40"/>
                      <a:pt x="0" y="42"/>
                      <a:pt x="0" y="4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96" name="Freeform 335">
                <a:extLst>
                  <a:ext uri="{FF2B5EF4-FFF2-40B4-BE49-F238E27FC236}">
                    <a16:creationId xmlns:a16="http://schemas.microsoft.com/office/drawing/2014/main" id="{6D558275-0DF5-4233-AE9B-D84D27838FE7}"/>
                  </a:ext>
                </a:extLst>
              </p:cNvPr>
              <p:cNvSpPr>
                <a:spLocks/>
              </p:cNvSpPr>
              <p:nvPr/>
            </p:nvSpPr>
            <p:spPr bwMode="auto">
              <a:xfrm>
                <a:off x="8142288" y="2303463"/>
                <a:ext cx="84138" cy="195263"/>
              </a:xfrm>
              <a:custGeom>
                <a:avLst/>
                <a:gdLst>
                  <a:gd name="T0" fmla="*/ 0 w 21"/>
                  <a:gd name="T1" fmla="*/ 44 h 49"/>
                  <a:gd name="T2" fmla="*/ 1 w 21"/>
                  <a:gd name="T3" fmla="*/ 47 h 49"/>
                  <a:gd name="T4" fmla="*/ 4 w 21"/>
                  <a:gd name="T5" fmla="*/ 49 h 49"/>
                  <a:gd name="T6" fmla="*/ 8 w 21"/>
                  <a:gd name="T7" fmla="*/ 49 h 49"/>
                  <a:gd name="T8" fmla="*/ 13 w 21"/>
                  <a:gd name="T9" fmla="*/ 49 h 49"/>
                  <a:gd name="T10" fmla="*/ 17 w 21"/>
                  <a:gd name="T11" fmla="*/ 49 h 49"/>
                  <a:gd name="T12" fmla="*/ 19 w 21"/>
                  <a:gd name="T13" fmla="*/ 49 h 49"/>
                  <a:gd name="T14" fmla="*/ 20 w 21"/>
                  <a:gd name="T15" fmla="*/ 49 h 49"/>
                  <a:gd name="T16" fmla="*/ 21 w 21"/>
                  <a:gd name="T17" fmla="*/ 48 h 49"/>
                  <a:gd name="T18" fmla="*/ 20 w 21"/>
                  <a:gd name="T19" fmla="*/ 43 h 49"/>
                  <a:gd name="T20" fmla="*/ 19 w 21"/>
                  <a:gd name="T21" fmla="*/ 38 h 49"/>
                  <a:gd name="T22" fmla="*/ 19 w 21"/>
                  <a:gd name="T23" fmla="*/ 27 h 49"/>
                  <a:gd name="T24" fmla="*/ 19 w 21"/>
                  <a:gd name="T25" fmla="*/ 21 h 49"/>
                  <a:gd name="T26" fmla="*/ 19 w 21"/>
                  <a:gd name="T27" fmla="*/ 16 h 49"/>
                  <a:gd name="T28" fmla="*/ 19 w 21"/>
                  <a:gd name="T29" fmla="*/ 5 h 49"/>
                  <a:gd name="T30" fmla="*/ 19 w 21"/>
                  <a:gd name="T31" fmla="*/ 4 h 49"/>
                  <a:gd name="T32" fmla="*/ 19 w 21"/>
                  <a:gd name="T33" fmla="*/ 3 h 49"/>
                  <a:gd name="T34" fmla="*/ 15 w 21"/>
                  <a:gd name="T35" fmla="*/ 2 h 49"/>
                  <a:gd name="T36" fmla="*/ 11 w 21"/>
                  <a:gd name="T37" fmla="*/ 1 h 49"/>
                  <a:gd name="T38" fmla="*/ 8 w 21"/>
                  <a:gd name="T39" fmla="*/ 1 h 49"/>
                  <a:gd name="T40" fmla="*/ 4 w 21"/>
                  <a:gd name="T41" fmla="*/ 1 h 49"/>
                  <a:gd name="T42" fmla="*/ 2 w 21"/>
                  <a:gd name="T43" fmla="*/ 3 h 49"/>
                  <a:gd name="T44" fmla="*/ 2 w 21"/>
                  <a:gd name="T45" fmla="*/ 18 h 49"/>
                  <a:gd name="T46" fmla="*/ 2 w 21"/>
                  <a:gd name="T47" fmla="*/ 25 h 49"/>
                  <a:gd name="T48" fmla="*/ 2 w 21"/>
                  <a:gd name="T49" fmla="*/ 31 h 49"/>
                  <a:gd name="T50" fmla="*/ 1 w 21"/>
                  <a:gd name="T51" fmla="*/ 38 h 49"/>
                  <a:gd name="T52" fmla="*/ 0 w 21"/>
                  <a:gd name="T53" fmla="*/ 4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49">
                    <a:moveTo>
                      <a:pt x="0" y="44"/>
                    </a:moveTo>
                    <a:cubicBezTo>
                      <a:pt x="0" y="45"/>
                      <a:pt x="0" y="47"/>
                      <a:pt x="1" y="47"/>
                    </a:cubicBezTo>
                    <a:cubicBezTo>
                      <a:pt x="2" y="48"/>
                      <a:pt x="3" y="48"/>
                      <a:pt x="4" y="49"/>
                    </a:cubicBezTo>
                    <a:cubicBezTo>
                      <a:pt x="5" y="49"/>
                      <a:pt x="7" y="49"/>
                      <a:pt x="8" y="49"/>
                    </a:cubicBezTo>
                    <a:cubicBezTo>
                      <a:pt x="10" y="49"/>
                      <a:pt x="11" y="49"/>
                      <a:pt x="13" y="49"/>
                    </a:cubicBezTo>
                    <a:cubicBezTo>
                      <a:pt x="14" y="49"/>
                      <a:pt x="16" y="49"/>
                      <a:pt x="17" y="49"/>
                    </a:cubicBezTo>
                    <a:cubicBezTo>
                      <a:pt x="18" y="49"/>
                      <a:pt x="18" y="48"/>
                      <a:pt x="19" y="49"/>
                    </a:cubicBezTo>
                    <a:cubicBezTo>
                      <a:pt x="19" y="49"/>
                      <a:pt x="20" y="49"/>
                      <a:pt x="20" y="49"/>
                    </a:cubicBezTo>
                    <a:cubicBezTo>
                      <a:pt x="21" y="49"/>
                      <a:pt x="21" y="48"/>
                      <a:pt x="21" y="48"/>
                    </a:cubicBezTo>
                    <a:cubicBezTo>
                      <a:pt x="21" y="46"/>
                      <a:pt x="20" y="45"/>
                      <a:pt x="20" y="43"/>
                    </a:cubicBezTo>
                    <a:cubicBezTo>
                      <a:pt x="20" y="42"/>
                      <a:pt x="19" y="40"/>
                      <a:pt x="19" y="38"/>
                    </a:cubicBezTo>
                    <a:cubicBezTo>
                      <a:pt x="19" y="34"/>
                      <a:pt x="19" y="30"/>
                      <a:pt x="19" y="27"/>
                    </a:cubicBezTo>
                    <a:cubicBezTo>
                      <a:pt x="19" y="25"/>
                      <a:pt x="19" y="23"/>
                      <a:pt x="19" y="21"/>
                    </a:cubicBezTo>
                    <a:cubicBezTo>
                      <a:pt x="19" y="19"/>
                      <a:pt x="19" y="18"/>
                      <a:pt x="19" y="16"/>
                    </a:cubicBezTo>
                    <a:cubicBezTo>
                      <a:pt x="19" y="12"/>
                      <a:pt x="19" y="8"/>
                      <a:pt x="19" y="5"/>
                    </a:cubicBezTo>
                    <a:cubicBezTo>
                      <a:pt x="19" y="5"/>
                      <a:pt x="19" y="4"/>
                      <a:pt x="19" y="4"/>
                    </a:cubicBezTo>
                    <a:cubicBezTo>
                      <a:pt x="19" y="4"/>
                      <a:pt x="19" y="3"/>
                      <a:pt x="19" y="3"/>
                    </a:cubicBezTo>
                    <a:cubicBezTo>
                      <a:pt x="18" y="3"/>
                      <a:pt x="17" y="2"/>
                      <a:pt x="15" y="2"/>
                    </a:cubicBezTo>
                    <a:cubicBezTo>
                      <a:pt x="14" y="2"/>
                      <a:pt x="13" y="1"/>
                      <a:pt x="11" y="1"/>
                    </a:cubicBezTo>
                    <a:cubicBezTo>
                      <a:pt x="10" y="0"/>
                      <a:pt x="9" y="1"/>
                      <a:pt x="8" y="1"/>
                    </a:cubicBezTo>
                    <a:cubicBezTo>
                      <a:pt x="6" y="1"/>
                      <a:pt x="5" y="1"/>
                      <a:pt x="4" y="1"/>
                    </a:cubicBezTo>
                    <a:cubicBezTo>
                      <a:pt x="3" y="1"/>
                      <a:pt x="2" y="2"/>
                      <a:pt x="2" y="3"/>
                    </a:cubicBezTo>
                    <a:cubicBezTo>
                      <a:pt x="2" y="8"/>
                      <a:pt x="2" y="13"/>
                      <a:pt x="2" y="18"/>
                    </a:cubicBezTo>
                    <a:cubicBezTo>
                      <a:pt x="2" y="20"/>
                      <a:pt x="2" y="22"/>
                      <a:pt x="2" y="25"/>
                    </a:cubicBezTo>
                    <a:cubicBezTo>
                      <a:pt x="2" y="27"/>
                      <a:pt x="2" y="29"/>
                      <a:pt x="2" y="31"/>
                    </a:cubicBezTo>
                    <a:cubicBezTo>
                      <a:pt x="2" y="33"/>
                      <a:pt x="1" y="36"/>
                      <a:pt x="1" y="38"/>
                    </a:cubicBezTo>
                    <a:cubicBezTo>
                      <a:pt x="1" y="40"/>
                      <a:pt x="0" y="42"/>
                      <a:pt x="0" y="4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97" name="Freeform 336">
                <a:extLst>
                  <a:ext uri="{FF2B5EF4-FFF2-40B4-BE49-F238E27FC236}">
                    <a16:creationId xmlns:a16="http://schemas.microsoft.com/office/drawing/2014/main" id="{F4DC40E7-9E46-4206-9323-79055AF428A6}"/>
                  </a:ext>
                </a:extLst>
              </p:cNvPr>
              <p:cNvSpPr>
                <a:spLocks/>
              </p:cNvSpPr>
              <p:nvPr/>
            </p:nvSpPr>
            <p:spPr bwMode="auto">
              <a:xfrm>
                <a:off x="7927976" y="1855788"/>
                <a:ext cx="501650" cy="500063"/>
              </a:xfrm>
              <a:custGeom>
                <a:avLst/>
                <a:gdLst>
                  <a:gd name="T0" fmla="*/ 1 w 126"/>
                  <a:gd name="T1" fmla="*/ 88 h 126"/>
                  <a:gd name="T2" fmla="*/ 1 w 126"/>
                  <a:gd name="T3" fmla="*/ 95 h 126"/>
                  <a:gd name="T4" fmla="*/ 11 w 126"/>
                  <a:gd name="T5" fmla="*/ 108 h 126"/>
                  <a:gd name="T6" fmla="*/ 18 w 126"/>
                  <a:gd name="T7" fmla="*/ 115 h 126"/>
                  <a:gd name="T8" fmla="*/ 23 w 126"/>
                  <a:gd name="T9" fmla="*/ 120 h 126"/>
                  <a:gd name="T10" fmla="*/ 30 w 126"/>
                  <a:gd name="T11" fmla="*/ 123 h 126"/>
                  <a:gd name="T12" fmla="*/ 38 w 126"/>
                  <a:gd name="T13" fmla="*/ 123 h 126"/>
                  <a:gd name="T14" fmla="*/ 43 w 126"/>
                  <a:gd name="T15" fmla="*/ 122 h 126"/>
                  <a:gd name="T16" fmla="*/ 48 w 126"/>
                  <a:gd name="T17" fmla="*/ 123 h 126"/>
                  <a:gd name="T18" fmla="*/ 57 w 126"/>
                  <a:gd name="T19" fmla="*/ 123 h 126"/>
                  <a:gd name="T20" fmla="*/ 76 w 126"/>
                  <a:gd name="T21" fmla="*/ 125 h 126"/>
                  <a:gd name="T22" fmla="*/ 80 w 126"/>
                  <a:gd name="T23" fmla="*/ 123 h 126"/>
                  <a:gd name="T24" fmla="*/ 84 w 126"/>
                  <a:gd name="T25" fmla="*/ 121 h 126"/>
                  <a:gd name="T26" fmla="*/ 93 w 126"/>
                  <a:gd name="T27" fmla="*/ 119 h 126"/>
                  <a:gd name="T28" fmla="*/ 103 w 126"/>
                  <a:gd name="T29" fmla="*/ 119 h 126"/>
                  <a:gd name="T30" fmla="*/ 112 w 126"/>
                  <a:gd name="T31" fmla="*/ 119 h 126"/>
                  <a:gd name="T32" fmla="*/ 120 w 126"/>
                  <a:gd name="T33" fmla="*/ 116 h 126"/>
                  <a:gd name="T34" fmla="*/ 125 w 126"/>
                  <a:gd name="T35" fmla="*/ 111 h 126"/>
                  <a:gd name="T36" fmla="*/ 126 w 126"/>
                  <a:gd name="T37" fmla="*/ 102 h 126"/>
                  <a:gd name="T38" fmla="*/ 124 w 126"/>
                  <a:gd name="T39" fmla="*/ 93 h 126"/>
                  <a:gd name="T40" fmla="*/ 120 w 126"/>
                  <a:gd name="T41" fmla="*/ 85 h 126"/>
                  <a:gd name="T42" fmla="*/ 123 w 126"/>
                  <a:gd name="T43" fmla="*/ 76 h 126"/>
                  <a:gd name="T44" fmla="*/ 124 w 126"/>
                  <a:gd name="T45" fmla="*/ 72 h 126"/>
                  <a:gd name="T46" fmla="*/ 124 w 126"/>
                  <a:gd name="T47" fmla="*/ 68 h 126"/>
                  <a:gd name="T48" fmla="*/ 124 w 126"/>
                  <a:gd name="T49" fmla="*/ 64 h 126"/>
                  <a:gd name="T50" fmla="*/ 124 w 126"/>
                  <a:gd name="T51" fmla="*/ 60 h 126"/>
                  <a:gd name="T52" fmla="*/ 121 w 126"/>
                  <a:gd name="T53" fmla="*/ 51 h 126"/>
                  <a:gd name="T54" fmla="*/ 115 w 126"/>
                  <a:gd name="T55" fmla="*/ 46 h 126"/>
                  <a:gd name="T56" fmla="*/ 112 w 126"/>
                  <a:gd name="T57" fmla="*/ 42 h 126"/>
                  <a:gd name="T58" fmla="*/ 110 w 126"/>
                  <a:gd name="T59" fmla="*/ 37 h 126"/>
                  <a:gd name="T60" fmla="*/ 108 w 126"/>
                  <a:gd name="T61" fmla="*/ 34 h 126"/>
                  <a:gd name="T62" fmla="*/ 106 w 126"/>
                  <a:gd name="T63" fmla="*/ 31 h 126"/>
                  <a:gd name="T64" fmla="*/ 106 w 126"/>
                  <a:gd name="T65" fmla="*/ 26 h 126"/>
                  <a:gd name="T66" fmla="*/ 104 w 126"/>
                  <a:gd name="T67" fmla="*/ 23 h 126"/>
                  <a:gd name="T68" fmla="*/ 99 w 126"/>
                  <a:gd name="T69" fmla="*/ 17 h 126"/>
                  <a:gd name="T70" fmla="*/ 95 w 126"/>
                  <a:gd name="T71" fmla="*/ 14 h 126"/>
                  <a:gd name="T72" fmla="*/ 93 w 126"/>
                  <a:gd name="T73" fmla="*/ 11 h 126"/>
                  <a:gd name="T74" fmla="*/ 90 w 126"/>
                  <a:gd name="T75" fmla="*/ 7 h 126"/>
                  <a:gd name="T76" fmla="*/ 88 w 126"/>
                  <a:gd name="T77" fmla="*/ 5 h 126"/>
                  <a:gd name="T78" fmla="*/ 79 w 126"/>
                  <a:gd name="T79" fmla="*/ 2 h 126"/>
                  <a:gd name="T80" fmla="*/ 75 w 126"/>
                  <a:gd name="T81" fmla="*/ 0 h 126"/>
                  <a:gd name="T82" fmla="*/ 65 w 126"/>
                  <a:gd name="T83" fmla="*/ 1 h 126"/>
                  <a:gd name="T84" fmla="*/ 59 w 126"/>
                  <a:gd name="T85" fmla="*/ 6 h 126"/>
                  <a:gd name="T86" fmla="*/ 51 w 126"/>
                  <a:gd name="T87" fmla="*/ 10 h 126"/>
                  <a:gd name="T88" fmla="*/ 44 w 126"/>
                  <a:gd name="T89" fmla="*/ 14 h 126"/>
                  <a:gd name="T90" fmla="*/ 33 w 126"/>
                  <a:gd name="T91" fmla="*/ 25 h 126"/>
                  <a:gd name="T92" fmla="*/ 20 w 126"/>
                  <a:gd name="T93" fmla="*/ 37 h 126"/>
                  <a:gd name="T94" fmla="*/ 8 w 126"/>
                  <a:gd name="T95" fmla="*/ 46 h 126"/>
                  <a:gd name="T96" fmla="*/ 4 w 126"/>
                  <a:gd name="T97" fmla="*/ 54 h 126"/>
                  <a:gd name="T98" fmla="*/ 2 w 126"/>
                  <a:gd name="T99" fmla="*/ 62 h 126"/>
                  <a:gd name="T100" fmla="*/ 1 w 126"/>
                  <a:gd name="T101" fmla="*/ 79 h 126"/>
                  <a:gd name="T102" fmla="*/ 1 w 126"/>
                  <a:gd name="T103" fmla="*/ 8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6" h="126">
                    <a:moveTo>
                      <a:pt x="1" y="88"/>
                    </a:moveTo>
                    <a:cubicBezTo>
                      <a:pt x="0" y="90"/>
                      <a:pt x="0" y="92"/>
                      <a:pt x="1" y="95"/>
                    </a:cubicBezTo>
                    <a:cubicBezTo>
                      <a:pt x="3" y="100"/>
                      <a:pt x="6" y="104"/>
                      <a:pt x="11" y="108"/>
                    </a:cubicBezTo>
                    <a:cubicBezTo>
                      <a:pt x="13" y="110"/>
                      <a:pt x="16" y="112"/>
                      <a:pt x="18" y="115"/>
                    </a:cubicBezTo>
                    <a:cubicBezTo>
                      <a:pt x="19" y="117"/>
                      <a:pt x="21" y="119"/>
                      <a:pt x="23" y="120"/>
                    </a:cubicBezTo>
                    <a:cubicBezTo>
                      <a:pt x="25" y="121"/>
                      <a:pt x="28" y="123"/>
                      <a:pt x="30" y="123"/>
                    </a:cubicBezTo>
                    <a:cubicBezTo>
                      <a:pt x="33" y="123"/>
                      <a:pt x="35" y="124"/>
                      <a:pt x="38" y="123"/>
                    </a:cubicBezTo>
                    <a:cubicBezTo>
                      <a:pt x="40" y="123"/>
                      <a:pt x="42" y="122"/>
                      <a:pt x="43" y="122"/>
                    </a:cubicBezTo>
                    <a:cubicBezTo>
                      <a:pt x="45" y="122"/>
                      <a:pt x="46" y="123"/>
                      <a:pt x="48" y="123"/>
                    </a:cubicBezTo>
                    <a:cubicBezTo>
                      <a:pt x="57" y="123"/>
                      <a:pt x="57" y="123"/>
                      <a:pt x="57" y="123"/>
                    </a:cubicBezTo>
                    <a:cubicBezTo>
                      <a:pt x="63" y="123"/>
                      <a:pt x="69" y="126"/>
                      <a:pt x="76" y="125"/>
                    </a:cubicBezTo>
                    <a:cubicBezTo>
                      <a:pt x="77" y="124"/>
                      <a:pt x="79" y="124"/>
                      <a:pt x="80" y="123"/>
                    </a:cubicBezTo>
                    <a:cubicBezTo>
                      <a:pt x="81" y="123"/>
                      <a:pt x="83" y="122"/>
                      <a:pt x="84" y="121"/>
                    </a:cubicBezTo>
                    <a:cubicBezTo>
                      <a:pt x="87" y="120"/>
                      <a:pt x="90" y="119"/>
                      <a:pt x="93" y="119"/>
                    </a:cubicBezTo>
                    <a:cubicBezTo>
                      <a:pt x="96" y="119"/>
                      <a:pt x="100" y="119"/>
                      <a:pt x="103" y="119"/>
                    </a:cubicBezTo>
                    <a:cubicBezTo>
                      <a:pt x="106" y="119"/>
                      <a:pt x="109" y="119"/>
                      <a:pt x="112" y="119"/>
                    </a:cubicBezTo>
                    <a:cubicBezTo>
                      <a:pt x="115" y="118"/>
                      <a:pt x="118" y="117"/>
                      <a:pt x="120" y="116"/>
                    </a:cubicBezTo>
                    <a:cubicBezTo>
                      <a:pt x="122" y="115"/>
                      <a:pt x="124" y="113"/>
                      <a:pt x="125" y="111"/>
                    </a:cubicBezTo>
                    <a:cubicBezTo>
                      <a:pt x="126" y="108"/>
                      <a:pt x="126" y="105"/>
                      <a:pt x="126" y="102"/>
                    </a:cubicBezTo>
                    <a:cubicBezTo>
                      <a:pt x="126" y="99"/>
                      <a:pt x="125" y="96"/>
                      <a:pt x="124" y="93"/>
                    </a:cubicBezTo>
                    <a:cubicBezTo>
                      <a:pt x="123" y="90"/>
                      <a:pt x="120" y="88"/>
                      <a:pt x="120" y="85"/>
                    </a:cubicBezTo>
                    <a:cubicBezTo>
                      <a:pt x="120" y="82"/>
                      <a:pt x="122" y="79"/>
                      <a:pt x="123" y="76"/>
                    </a:cubicBezTo>
                    <a:cubicBezTo>
                      <a:pt x="124" y="75"/>
                      <a:pt x="124" y="74"/>
                      <a:pt x="124" y="72"/>
                    </a:cubicBezTo>
                    <a:cubicBezTo>
                      <a:pt x="125" y="71"/>
                      <a:pt x="124" y="69"/>
                      <a:pt x="124" y="68"/>
                    </a:cubicBezTo>
                    <a:cubicBezTo>
                      <a:pt x="124" y="67"/>
                      <a:pt x="124" y="65"/>
                      <a:pt x="124" y="64"/>
                    </a:cubicBezTo>
                    <a:cubicBezTo>
                      <a:pt x="124" y="62"/>
                      <a:pt x="125" y="61"/>
                      <a:pt x="124" y="60"/>
                    </a:cubicBezTo>
                    <a:cubicBezTo>
                      <a:pt x="124" y="56"/>
                      <a:pt x="123" y="54"/>
                      <a:pt x="121" y="51"/>
                    </a:cubicBezTo>
                    <a:cubicBezTo>
                      <a:pt x="119" y="49"/>
                      <a:pt x="117" y="47"/>
                      <a:pt x="115" y="46"/>
                    </a:cubicBezTo>
                    <a:cubicBezTo>
                      <a:pt x="114" y="45"/>
                      <a:pt x="113" y="43"/>
                      <a:pt x="112" y="42"/>
                    </a:cubicBezTo>
                    <a:cubicBezTo>
                      <a:pt x="110" y="41"/>
                      <a:pt x="110" y="39"/>
                      <a:pt x="110" y="37"/>
                    </a:cubicBezTo>
                    <a:cubicBezTo>
                      <a:pt x="109" y="36"/>
                      <a:pt x="109" y="35"/>
                      <a:pt x="108" y="34"/>
                    </a:cubicBezTo>
                    <a:cubicBezTo>
                      <a:pt x="108" y="33"/>
                      <a:pt x="107" y="32"/>
                      <a:pt x="106" y="31"/>
                    </a:cubicBezTo>
                    <a:cubicBezTo>
                      <a:pt x="106" y="29"/>
                      <a:pt x="106" y="28"/>
                      <a:pt x="106" y="26"/>
                    </a:cubicBezTo>
                    <a:cubicBezTo>
                      <a:pt x="106" y="25"/>
                      <a:pt x="105" y="24"/>
                      <a:pt x="104" y="23"/>
                    </a:cubicBezTo>
                    <a:cubicBezTo>
                      <a:pt x="103" y="20"/>
                      <a:pt x="101" y="18"/>
                      <a:pt x="99" y="17"/>
                    </a:cubicBezTo>
                    <a:cubicBezTo>
                      <a:pt x="98" y="16"/>
                      <a:pt x="97" y="15"/>
                      <a:pt x="95" y="14"/>
                    </a:cubicBezTo>
                    <a:cubicBezTo>
                      <a:pt x="94" y="13"/>
                      <a:pt x="94" y="12"/>
                      <a:pt x="93" y="11"/>
                    </a:cubicBezTo>
                    <a:cubicBezTo>
                      <a:pt x="92" y="10"/>
                      <a:pt x="91" y="9"/>
                      <a:pt x="90" y="7"/>
                    </a:cubicBezTo>
                    <a:cubicBezTo>
                      <a:pt x="89" y="6"/>
                      <a:pt x="89" y="5"/>
                      <a:pt x="88" y="5"/>
                    </a:cubicBezTo>
                    <a:cubicBezTo>
                      <a:pt x="85" y="3"/>
                      <a:pt x="82" y="2"/>
                      <a:pt x="79" y="2"/>
                    </a:cubicBezTo>
                    <a:cubicBezTo>
                      <a:pt x="78" y="1"/>
                      <a:pt x="76" y="1"/>
                      <a:pt x="75" y="0"/>
                    </a:cubicBezTo>
                    <a:cubicBezTo>
                      <a:pt x="75" y="0"/>
                      <a:pt x="67" y="0"/>
                      <a:pt x="65" y="1"/>
                    </a:cubicBezTo>
                    <a:cubicBezTo>
                      <a:pt x="63" y="3"/>
                      <a:pt x="61" y="4"/>
                      <a:pt x="59" y="6"/>
                    </a:cubicBezTo>
                    <a:cubicBezTo>
                      <a:pt x="56" y="8"/>
                      <a:pt x="54" y="9"/>
                      <a:pt x="51" y="10"/>
                    </a:cubicBezTo>
                    <a:cubicBezTo>
                      <a:pt x="49" y="11"/>
                      <a:pt x="46" y="12"/>
                      <a:pt x="44" y="14"/>
                    </a:cubicBezTo>
                    <a:cubicBezTo>
                      <a:pt x="40" y="17"/>
                      <a:pt x="36" y="21"/>
                      <a:pt x="33" y="25"/>
                    </a:cubicBezTo>
                    <a:cubicBezTo>
                      <a:pt x="30" y="30"/>
                      <a:pt x="25" y="34"/>
                      <a:pt x="20" y="37"/>
                    </a:cubicBezTo>
                    <a:cubicBezTo>
                      <a:pt x="16" y="40"/>
                      <a:pt x="11" y="42"/>
                      <a:pt x="8" y="46"/>
                    </a:cubicBezTo>
                    <a:cubicBezTo>
                      <a:pt x="6" y="49"/>
                      <a:pt x="5" y="51"/>
                      <a:pt x="4" y="54"/>
                    </a:cubicBezTo>
                    <a:cubicBezTo>
                      <a:pt x="3" y="56"/>
                      <a:pt x="2" y="59"/>
                      <a:pt x="2" y="62"/>
                    </a:cubicBezTo>
                    <a:cubicBezTo>
                      <a:pt x="0" y="67"/>
                      <a:pt x="1" y="73"/>
                      <a:pt x="1" y="79"/>
                    </a:cubicBezTo>
                    <a:cubicBezTo>
                      <a:pt x="2" y="82"/>
                      <a:pt x="2" y="85"/>
                      <a:pt x="1" y="88"/>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98" name="Freeform 337">
                <a:extLst>
                  <a:ext uri="{FF2B5EF4-FFF2-40B4-BE49-F238E27FC236}">
                    <a16:creationId xmlns:a16="http://schemas.microsoft.com/office/drawing/2014/main" id="{778B497E-A639-46B2-94B0-55B82B42290D}"/>
                  </a:ext>
                </a:extLst>
              </p:cNvPr>
              <p:cNvSpPr>
                <a:spLocks/>
              </p:cNvSpPr>
              <p:nvPr/>
            </p:nvSpPr>
            <p:spPr bwMode="auto">
              <a:xfrm>
                <a:off x="7927976" y="1855788"/>
                <a:ext cx="501650" cy="500063"/>
              </a:xfrm>
              <a:custGeom>
                <a:avLst/>
                <a:gdLst>
                  <a:gd name="T0" fmla="*/ 1 w 126"/>
                  <a:gd name="T1" fmla="*/ 88 h 126"/>
                  <a:gd name="T2" fmla="*/ 1 w 126"/>
                  <a:gd name="T3" fmla="*/ 95 h 126"/>
                  <a:gd name="T4" fmla="*/ 11 w 126"/>
                  <a:gd name="T5" fmla="*/ 108 h 126"/>
                  <a:gd name="T6" fmla="*/ 18 w 126"/>
                  <a:gd name="T7" fmla="*/ 115 h 126"/>
                  <a:gd name="T8" fmla="*/ 23 w 126"/>
                  <a:gd name="T9" fmla="*/ 120 h 126"/>
                  <a:gd name="T10" fmla="*/ 30 w 126"/>
                  <a:gd name="T11" fmla="*/ 123 h 126"/>
                  <a:gd name="T12" fmla="*/ 38 w 126"/>
                  <a:gd name="T13" fmla="*/ 123 h 126"/>
                  <a:gd name="T14" fmla="*/ 43 w 126"/>
                  <a:gd name="T15" fmla="*/ 122 h 126"/>
                  <a:gd name="T16" fmla="*/ 48 w 126"/>
                  <a:gd name="T17" fmla="*/ 123 h 126"/>
                  <a:gd name="T18" fmla="*/ 57 w 126"/>
                  <a:gd name="T19" fmla="*/ 123 h 126"/>
                  <a:gd name="T20" fmla="*/ 76 w 126"/>
                  <a:gd name="T21" fmla="*/ 125 h 126"/>
                  <a:gd name="T22" fmla="*/ 80 w 126"/>
                  <a:gd name="T23" fmla="*/ 123 h 126"/>
                  <a:gd name="T24" fmla="*/ 84 w 126"/>
                  <a:gd name="T25" fmla="*/ 121 h 126"/>
                  <a:gd name="T26" fmla="*/ 93 w 126"/>
                  <a:gd name="T27" fmla="*/ 119 h 126"/>
                  <a:gd name="T28" fmla="*/ 103 w 126"/>
                  <a:gd name="T29" fmla="*/ 119 h 126"/>
                  <a:gd name="T30" fmla="*/ 112 w 126"/>
                  <a:gd name="T31" fmla="*/ 119 h 126"/>
                  <a:gd name="T32" fmla="*/ 120 w 126"/>
                  <a:gd name="T33" fmla="*/ 116 h 126"/>
                  <a:gd name="T34" fmla="*/ 125 w 126"/>
                  <a:gd name="T35" fmla="*/ 111 h 126"/>
                  <a:gd name="T36" fmla="*/ 126 w 126"/>
                  <a:gd name="T37" fmla="*/ 102 h 126"/>
                  <a:gd name="T38" fmla="*/ 124 w 126"/>
                  <a:gd name="T39" fmla="*/ 93 h 126"/>
                  <a:gd name="T40" fmla="*/ 120 w 126"/>
                  <a:gd name="T41" fmla="*/ 85 h 126"/>
                  <a:gd name="T42" fmla="*/ 123 w 126"/>
                  <a:gd name="T43" fmla="*/ 76 h 126"/>
                  <a:gd name="T44" fmla="*/ 124 w 126"/>
                  <a:gd name="T45" fmla="*/ 72 h 126"/>
                  <a:gd name="T46" fmla="*/ 124 w 126"/>
                  <a:gd name="T47" fmla="*/ 68 h 126"/>
                  <a:gd name="T48" fmla="*/ 124 w 126"/>
                  <a:gd name="T49" fmla="*/ 64 h 126"/>
                  <a:gd name="T50" fmla="*/ 124 w 126"/>
                  <a:gd name="T51" fmla="*/ 60 h 126"/>
                  <a:gd name="T52" fmla="*/ 121 w 126"/>
                  <a:gd name="T53" fmla="*/ 51 h 126"/>
                  <a:gd name="T54" fmla="*/ 115 w 126"/>
                  <a:gd name="T55" fmla="*/ 46 h 126"/>
                  <a:gd name="T56" fmla="*/ 112 w 126"/>
                  <a:gd name="T57" fmla="*/ 42 h 126"/>
                  <a:gd name="T58" fmla="*/ 110 w 126"/>
                  <a:gd name="T59" fmla="*/ 37 h 126"/>
                  <a:gd name="T60" fmla="*/ 108 w 126"/>
                  <a:gd name="T61" fmla="*/ 34 h 126"/>
                  <a:gd name="T62" fmla="*/ 106 w 126"/>
                  <a:gd name="T63" fmla="*/ 31 h 126"/>
                  <a:gd name="T64" fmla="*/ 106 w 126"/>
                  <a:gd name="T65" fmla="*/ 26 h 126"/>
                  <a:gd name="T66" fmla="*/ 104 w 126"/>
                  <a:gd name="T67" fmla="*/ 23 h 126"/>
                  <a:gd name="T68" fmla="*/ 99 w 126"/>
                  <a:gd name="T69" fmla="*/ 17 h 126"/>
                  <a:gd name="T70" fmla="*/ 95 w 126"/>
                  <a:gd name="T71" fmla="*/ 14 h 126"/>
                  <a:gd name="T72" fmla="*/ 93 w 126"/>
                  <a:gd name="T73" fmla="*/ 11 h 126"/>
                  <a:gd name="T74" fmla="*/ 90 w 126"/>
                  <a:gd name="T75" fmla="*/ 7 h 126"/>
                  <a:gd name="T76" fmla="*/ 88 w 126"/>
                  <a:gd name="T77" fmla="*/ 5 h 126"/>
                  <a:gd name="T78" fmla="*/ 79 w 126"/>
                  <a:gd name="T79" fmla="*/ 2 h 126"/>
                  <a:gd name="T80" fmla="*/ 75 w 126"/>
                  <a:gd name="T81" fmla="*/ 0 h 126"/>
                  <a:gd name="T82" fmla="*/ 65 w 126"/>
                  <a:gd name="T83" fmla="*/ 1 h 126"/>
                  <a:gd name="T84" fmla="*/ 59 w 126"/>
                  <a:gd name="T85" fmla="*/ 6 h 126"/>
                  <a:gd name="T86" fmla="*/ 51 w 126"/>
                  <a:gd name="T87" fmla="*/ 10 h 126"/>
                  <a:gd name="T88" fmla="*/ 44 w 126"/>
                  <a:gd name="T89" fmla="*/ 14 h 126"/>
                  <a:gd name="T90" fmla="*/ 33 w 126"/>
                  <a:gd name="T91" fmla="*/ 25 h 126"/>
                  <a:gd name="T92" fmla="*/ 20 w 126"/>
                  <a:gd name="T93" fmla="*/ 37 h 126"/>
                  <a:gd name="T94" fmla="*/ 8 w 126"/>
                  <a:gd name="T95" fmla="*/ 46 h 126"/>
                  <a:gd name="T96" fmla="*/ 4 w 126"/>
                  <a:gd name="T97" fmla="*/ 54 h 126"/>
                  <a:gd name="T98" fmla="*/ 2 w 126"/>
                  <a:gd name="T99" fmla="*/ 62 h 126"/>
                  <a:gd name="T100" fmla="*/ 1 w 126"/>
                  <a:gd name="T101" fmla="*/ 79 h 126"/>
                  <a:gd name="T102" fmla="*/ 1 w 126"/>
                  <a:gd name="T103" fmla="*/ 8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6" h="126">
                    <a:moveTo>
                      <a:pt x="1" y="88"/>
                    </a:moveTo>
                    <a:cubicBezTo>
                      <a:pt x="0" y="90"/>
                      <a:pt x="0" y="92"/>
                      <a:pt x="1" y="95"/>
                    </a:cubicBezTo>
                    <a:cubicBezTo>
                      <a:pt x="3" y="100"/>
                      <a:pt x="6" y="104"/>
                      <a:pt x="11" y="108"/>
                    </a:cubicBezTo>
                    <a:cubicBezTo>
                      <a:pt x="13" y="110"/>
                      <a:pt x="16" y="112"/>
                      <a:pt x="18" y="115"/>
                    </a:cubicBezTo>
                    <a:cubicBezTo>
                      <a:pt x="19" y="117"/>
                      <a:pt x="21" y="119"/>
                      <a:pt x="23" y="120"/>
                    </a:cubicBezTo>
                    <a:cubicBezTo>
                      <a:pt x="25" y="121"/>
                      <a:pt x="28" y="123"/>
                      <a:pt x="30" y="123"/>
                    </a:cubicBezTo>
                    <a:cubicBezTo>
                      <a:pt x="33" y="123"/>
                      <a:pt x="35" y="124"/>
                      <a:pt x="38" y="123"/>
                    </a:cubicBezTo>
                    <a:cubicBezTo>
                      <a:pt x="40" y="123"/>
                      <a:pt x="42" y="122"/>
                      <a:pt x="43" y="122"/>
                    </a:cubicBezTo>
                    <a:cubicBezTo>
                      <a:pt x="45" y="122"/>
                      <a:pt x="46" y="123"/>
                      <a:pt x="48" y="123"/>
                    </a:cubicBezTo>
                    <a:cubicBezTo>
                      <a:pt x="57" y="123"/>
                      <a:pt x="57" y="123"/>
                      <a:pt x="57" y="123"/>
                    </a:cubicBezTo>
                    <a:cubicBezTo>
                      <a:pt x="63" y="123"/>
                      <a:pt x="69" y="126"/>
                      <a:pt x="76" y="125"/>
                    </a:cubicBezTo>
                    <a:cubicBezTo>
                      <a:pt x="77" y="124"/>
                      <a:pt x="79" y="124"/>
                      <a:pt x="80" y="123"/>
                    </a:cubicBezTo>
                    <a:cubicBezTo>
                      <a:pt x="81" y="123"/>
                      <a:pt x="83" y="122"/>
                      <a:pt x="84" y="121"/>
                    </a:cubicBezTo>
                    <a:cubicBezTo>
                      <a:pt x="87" y="120"/>
                      <a:pt x="90" y="119"/>
                      <a:pt x="93" y="119"/>
                    </a:cubicBezTo>
                    <a:cubicBezTo>
                      <a:pt x="96" y="119"/>
                      <a:pt x="100" y="119"/>
                      <a:pt x="103" y="119"/>
                    </a:cubicBezTo>
                    <a:cubicBezTo>
                      <a:pt x="106" y="119"/>
                      <a:pt x="109" y="119"/>
                      <a:pt x="112" y="119"/>
                    </a:cubicBezTo>
                    <a:cubicBezTo>
                      <a:pt x="115" y="118"/>
                      <a:pt x="118" y="117"/>
                      <a:pt x="120" y="116"/>
                    </a:cubicBezTo>
                    <a:cubicBezTo>
                      <a:pt x="122" y="115"/>
                      <a:pt x="124" y="113"/>
                      <a:pt x="125" y="111"/>
                    </a:cubicBezTo>
                    <a:cubicBezTo>
                      <a:pt x="126" y="108"/>
                      <a:pt x="126" y="105"/>
                      <a:pt x="126" y="102"/>
                    </a:cubicBezTo>
                    <a:cubicBezTo>
                      <a:pt x="126" y="99"/>
                      <a:pt x="125" y="96"/>
                      <a:pt x="124" y="93"/>
                    </a:cubicBezTo>
                    <a:cubicBezTo>
                      <a:pt x="123" y="90"/>
                      <a:pt x="120" y="88"/>
                      <a:pt x="120" y="85"/>
                    </a:cubicBezTo>
                    <a:cubicBezTo>
                      <a:pt x="120" y="82"/>
                      <a:pt x="122" y="79"/>
                      <a:pt x="123" y="76"/>
                    </a:cubicBezTo>
                    <a:cubicBezTo>
                      <a:pt x="124" y="75"/>
                      <a:pt x="124" y="74"/>
                      <a:pt x="124" y="72"/>
                    </a:cubicBezTo>
                    <a:cubicBezTo>
                      <a:pt x="125" y="71"/>
                      <a:pt x="124" y="69"/>
                      <a:pt x="124" y="68"/>
                    </a:cubicBezTo>
                    <a:cubicBezTo>
                      <a:pt x="124" y="67"/>
                      <a:pt x="124" y="65"/>
                      <a:pt x="124" y="64"/>
                    </a:cubicBezTo>
                    <a:cubicBezTo>
                      <a:pt x="124" y="62"/>
                      <a:pt x="125" y="61"/>
                      <a:pt x="124" y="60"/>
                    </a:cubicBezTo>
                    <a:cubicBezTo>
                      <a:pt x="124" y="56"/>
                      <a:pt x="123" y="54"/>
                      <a:pt x="121" y="51"/>
                    </a:cubicBezTo>
                    <a:cubicBezTo>
                      <a:pt x="119" y="49"/>
                      <a:pt x="117" y="47"/>
                      <a:pt x="115" y="46"/>
                    </a:cubicBezTo>
                    <a:cubicBezTo>
                      <a:pt x="114" y="45"/>
                      <a:pt x="113" y="43"/>
                      <a:pt x="112" y="42"/>
                    </a:cubicBezTo>
                    <a:cubicBezTo>
                      <a:pt x="110" y="41"/>
                      <a:pt x="110" y="39"/>
                      <a:pt x="110" y="37"/>
                    </a:cubicBezTo>
                    <a:cubicBezTo>
                      <a:pt x="109" y="36"/>
                      <a:pt x="109" y="35"/>
                      <a:pt x="108" y="34"/>
                    </a:cubicBezTo>
                    <a:cubicBezTo>
                      <a:pt x="108" y="33"/>
                      <a:pt x="107" y="32"/>
                      <a:pt x="106" y="31"/>
                    </a:cubicBezTo>
                    <a:cubicBezTo>
                      <a:pt x="106" y="29"/>
                      <a:pt x="106" y="28"/>
                      <a:pt x="106" y="26"/>
                    </a:cubicBezTo>
                    <a:cubicBezTo>
                      <a:pt x="106" y="25"/>
                      <a:pt x="105" y="24"/>
                      <a:pt x="104" y="23"/>
                    </a:cubicBezTo>
                    <a:cubicBezTo>
                      <a:pt x="103" y="20"/>
                      <a:pt x="101" y="18"/>
                      <a:pt x="99" y="17"/>
                    </a:cubicBezTo>
                    <a:cubicBezTo>
                      <a:pt x="98" y="16"/>
                      <a:pt x="97" y="15"/>
                      <a:pt x="95" y="14"/>
                    </a:cubicBezTo>
                    <a:cubicBezTo>
                      <a:pt x="94" y="13"/>
                      <a:pt x="94" y="12"/>
                      <a:pt x="93" y="11"/>
                    </a:cubicBezTo>
                    <a:cubicBezTo>
                      <a:pt x="92" y="10"/>
                      <a:pt x="91" y="9"/>
                      <a:pt x="90" y="7"/>
                    </a:cubicBezTo>
                    <a:cubicBezTo>
                      <a:pt x="89" y="6"/>
                      <a:pt x="89" y="5"/>
                      <a:pt x="88" y="5"/>
                    </a:cubicBezTo>
                    <a:cubicBezTo>
                      <a:pt x="85" y="3"/>
                      <a:pt x="82" y="2"/>
                      <a:pt x="79" y="2"/>
                    </a:cubicBezTo>
                    <a:cubicBezTo>
                      <a:pt x="78" y="1"/>
                      <a:pt x="76" y="1"/>
                      <a:pt x="75" y="0"/>
                    </a:cubicBezTo>
                    <a:cubicBezTo>
                      <a:pt x="75" y="0"/>
                      <a:pt x="67" y="0"/>
                      <a:pt x="65" y="1"/>
                    </a:cubicBezTo>
                    <a:cubicBezTo>
                      <a:pt x="63" y="3"/>
                      <a:pt x="61" y="4"/>
                      <a:pt x="59" y="6"/>
                    </a:cubicBezTo>
                    <a:cubicBezTo>
                      <a:pt x="56" y="8"/>
                      <a:pt x="54" y="9"/>
                      <a:pt x="51" y="10"/>
                    </a:cubicBezTo>
                    <a:cubicBezTo>
                      <a:pt x="49" y="11"/>
                      <a:pt x="46" y="12"/>
                      <a:pt x="44" y="14"/>
                    </a:cubicBezTo>
                    <a:cubicBezTo>
                      <a:pt x="40" y="17"/>
                      <a:pt x="36" y="21"/>
                      <a:pt x="33" y="25"/>
                    </a:cubicBezTo>
                    <a:cubicBezTo>
                      <a:pt x="30" y="30"/>
                      <a:pt x="25" y="34"/>
                      <a:pt x="20" y="37"/>
                    </a:cubicBezTo>
                    <a:cubicBezTo>
                      <a:pt x="16" y="40"/>
                      <a:pt x="11" y="42"/>
                      <a:pt x="8" y="46"/>
                    </a:cubicBezTo>
                    <a:cubicBezTo>
                      <a:pt x="6" y="49"/>
                      <a:pt x="5" y="51"/>
                      <a:pt x="4" y="54"/>
                    </a:cubicBezTo>
                    <a:cubicBezTo>
                      <a:pt x="3" y="56"/>
                      <a:pt x="2" y="59"/>
                      <a:pt x="2" y="62"/>
                    </a:cubicBezTo>
                    <a:cubicBezTo>
                      <a:pt x="0" y="67"/>
                      <a:pt x="1" y="73"/>
                      <a:pt x="1" y="79"/>
                    </a:cubicBezTo>
                    <a:cubicBezTo>
                      <a:pt x="2" y="82"/>
                      <a:pt x="2" y="85"/>
                      <a:pt x="1" y="88"/>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99" name="Freeform 338">
                <a:extLst>
                  <a:ext uri="{FF2B5EF4-FFF2-40B4-BE49-F238E27FC236}">
                    <a16:creationId xmlns:a16="http://schemas.microsoft.com/office/drawing/2014/main" id="{01987C0E-6DDC-4789-9166-7B7453FDAE94}"/>
                  </a:ext>
                </a:extLst>
              </p:cNvPr>
              <p:cNvSpPr>
                <a:spLocks/>
              </p:cNvSpPr>
              <p:nvPr/>
            </p:nvSpPr>
            <p:spPr bwMode="auto">
              <a:xfrm>
                <a:off x="8715376" y="2260600"/>
                <a:ext cx="84138" cy="193675"/>
              </a:xfrm>
              <a:custGeom>
                <a:avLst/>
                <a:gdLst>
                  <a:gd name="T0" fmla="*/ 0 w 21"/>
                  <a:gd name="T1" fmla="*/ 44 h 49"/>
                  <a:gd name="T2" fmla="*/ 1 w 21"/>
                  <a:gd name="T3" fmla="*/ 47 h 49"/>
                  <a:gd name="T4" fmla="*/ 4 w 21"/>
                  <a:gd name="T5" fmla="*/ 48 h 49"/>
                  <a:gd name="T6" fmla="*/ 8 w 21"/>
                  <a:gd name="T7" fmla="*/ 49 h 49"/>
                  <a:gd name="T8" fmla="*/ 13 w 21"/>
                  <a:gd name="T9" fmla="*/ 49 h 49"/>
                  <a:gd name="T10" fmla="*/ 17 w 21"/>
                  <a:gd name="T11" fmla="*/ 48 h 49"/>
                  <a:gd name="T12" fmla="*/ 19 w 21"/>
                  <a:gd name="T13" fmla="*/ 48 h 49"/>
                  <a:gd name="T14" fmla="*/ 20 w 21"/>
                  <a:gd name="T15" fmla="*/ 48 h 49"/>
                  <a:gd name="T16" fmla="*/ 21 w 21"/>
                  <a:gd name="T17" fmla="*/ 48 h 49"/>
                  <a:gd name="T18" fmla="*/ 20 w 21"/>
                  <a:gd name="T19" fmla="*/ 43 h 49"/>
                  <a:gd name="T20" fmla="*/ 19 w 21"/>
                  <a:gd name="T21" fmla="*/ 38 h 49"/>
                  <a:gd name="T22" fmla="*/ 19 w 21"/>
                  <a:gd name="T23" fmla="*/ 26 h 49"/>
                  <a:gd name="T24" fmla="*/ 19 w 21"/>
                  <a:gd name="T25" fmla="*/ 21 h 49"/>
                  <a:gd name="T26" fmla="*/ 19 w 21"/>
                  <a:gd name="T27" fmla="*/ 15 h 49"/>
                  <a:gd name="T28" fmla="*/ 19 w 21"/>
                  <a:gd name="T29" fmla="*/ 4 h 49"/>
                  <a:gd name="T30" fmla="*/ 19 w 21"/>
                  <a:gd name="T31" fmla="*/ 4 h 49"/>
                  <a:gd name="T32" fmla="*/ 19 w 21"/>
                  <a:gd name="T33" fmla="*/ 3 h 49"/>
                  <a:gd name="T34" fmla="*/ 15 w 21"/>
                  <a:gd name="T35" fmla="*/ 2 h 49"/>
                  <a:gd name="T36" fmla="*/ 11 w 21"/>
                  <a:gd name="T37" fmla="*/ 0 h 49"/>
                  <a:gd name="T38" fmla="*/ 8 w 21"/>
                  <a:gd name="T39" fmla="*/ 0 h 49"/>
                  <a:gd name="T40" fmla="*/ 4 w 21"/>
                  <a:gd name="T41" fmla="*/ 1 h 49"/>
                  <a:gd name="T42" fmla="*/ 2 w 21"/>
                  <a:gd name="T43" fmla="*/ 3 h 49"/>
                  <a:gd name="T44" fmla="*/ 2 w 21"/>
                  <a:gd name="T45" fmla="*/ 17 h 49"/>
                  <a:gd name="T46" fmla="*/ 2 w 21"/>
                  <a:gd name="T47" fmla="*/ 24 h 49"/>
                  <a:gd name="T48" fmla="*/ 2 w 21"/>
                  <a:gd name="T49" fmla="*/ 31 h 49"/>
                  <a:gd name="T50" fmla="*/ 1 w 21"/>
                  <a:gd name="T51" fmla="*/ 38 h 49"/>
                  <a:gd name="T52" fmla="*/ 0 w 21"/>
                  <a:gd name="T53" fmla="*/ 4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49">
                    <a:moveTo>
                      <a:pt x="0" y="44"/>
                    </a:moveTo>
                    <a:cubicBezTo>
                      <a:pt x="0" y="45"/>
                      <a:pt x="0" y="47"/>
                      <a:pt x="1" y="47"/>
                    </a:cubicBezTo>
                    <a:cubicBezTo>
                      <a:pt x="2" y="48"/>
                      <a:pt x="3" y="48"/>
                      <a:pt x="4" y="48"/>
                    </a:cubicBezTo>
                    <a:cubicBezTo>
                      <a:pt x="5" y="48"/>
                      <a:pt x="7" y="49"/>
                      <a:pt x="8" y="49"/>
                    </a:cubicBezTo>
                    <a:cubicBezTo>
                      <a:pt x="10" y="49"/>
                      <a:pt x="11" y="49"/>
                      <a:pt x="13" y="49"/>
                    </a:cubicBezTo>
                    <a:cubicBezTo>
                      <a:pt x="14" y="48"/>
                      <a:pt x="16" y="48"/>
                      <a:pt x="17" y="48"/>
                    </a:cubicBezTo>
                    <a:cubicBezTo>
                      <a:pt x="18" y="48"/>
                      <a:pt x="18" y="48"/>
                      <a:pt x="19" y="48"/>
                    </a:cubicBezTo>
                    <a:cubicBezTo>
                      <a:pt x="19" y="48"/>
                      <a:pt x="20" y="49"/>
                      <a:pt x="20" y="48"/>
                    </a:cubicBezTo>
                    <a:cubicBezTo>
                      <a:pt x="21" y="48"/>
                      <a:pt x="21" y="48"/>
                      <a:pt x="21" y="48"/>
                    </a:cubicBezTo>
                    <a:cubicBezTo>
                      <a:pt x="21" y="46"/>
                      <a:pt x="20" y="45"/>
                      <a:pt x="20" y="43"/>
                    </a:cubicBezTo>
                    <a:cubicBezTo>
                      <a:pt x="20" y="41"/>
                      <a:pt x="19" y="39"/>
                      <a:pt x="19" y="38"/>
                    </a:cubicBezTo>
                    <a:cubicBezTo>
                      <a:pt x="19" y="34"/>
                      <a:pt x="19" y="30"/>
                      <a:pt x="19" y="26"/>
                    </a:cubicBezTo>
                    <a:cubicBezTo>
                      <a:pt x="19" y="25"/>
                      <a:pt x="19" y="23"/>
                      <a:pt x="19" y="21"/>
                    </a:cubicBezTo>
                    <a:cubicBezTo>
                      <a:pt x="19" y="19"/>
                      <a:pt x="19" y="17"/>
                      <a:pt x="19" y="15"/>
                    </a:cubicBezTo>
                    <a:cubicBezTo>
                      <a:pt x="19" y="12"/>
                      <a:pt x="19" y="8"/>
                      <a:pt x="19" y="4"/>
                    </a:cubicBezTo>
                    <a:cubicBezTo>
                      <a:pt x="19" y="4"/>
                      <a:pt x="19" y="4"/>
                      <a:pt x="19" y="4"/>
                    </a:cubicBezTo>
                    <a:cubicBezTo>
                      <a:pt x="19" y="4"/>
                      <a:pt x="19" y="3"/>
                      <a:pt x="19" y="3"/>
                    </a:cubicBezTo>
                    <a:cubicBezTo>
                      <a:pt x="18" y="2"/>
                      <a:pt x="17" y="2"/>
                      <a:pt x="15" y="2"/>
                    </a:cubicBezTo>
                    <a:cubicBezTo>
                      <a:pt x="14" y="2"/>
                      <a:pt x="13" y="1"/>
                      <a:pt x="11" y="0"/>
                    </a:cubicBezTo>
                    <a:cubicBezTo>
                      <a:pt x="10" y="0"/>
                      <a:pt x="9" y="0"/>
                      <a:pt x="8" y="0"/>
                    </a:cubicBezTo>
                    <a:cubicBezTo>
                      <a:pt x="6" y="0"/>
                      <a:pt x="5" y="0"/>
                      <a:pt x="4" y="1"/>
                    </a:cubicBezTo>
                    <a:cubicBezTo>
                      <a:pt x="3" y="1"/>
                      <a:pt x="2" y="2"/>
                      <a:pt x="2" y="3"/>
                    </a:cubicBezTo>
                    <a:cubicBezTo>
                      <a:pt x="2" y="8"/>
                      <a:pt x="2" y="13"/>
                      <a:pt x="2" y="17"/>
                    </a:cubicBezTo>
                    <a:cubicBezTo>
                      <a:pt x="2" y="20"/>
                      <a:pt x="2" y="22"/>
                      <a:pt x="2" y="24"/>
                    </a:cubicBezTo>
                    <a:cubicBezTo>
                      <a:pt x="2" y="27"/>
                      <a:pt x="2" y="29"/>
                      <a:pt x="2" y="31"/>
                    </a:cubicBezTo>
                    <a:cubicBezTo>
                      <a:pt x="2" y="33"/>
                      <a:pt x="1" y="36"/>
                      <a:pt x="1" y="38"/>
                    </a:cubicBezTo>
                    <a:cubicBezTo>
                      <a:pt x="1" y="40"/>
                      <a:pt x="0" y="42"/>
                      <a:pt x="0" y="4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00" name="Freeform 339">
                <a:extLst>
                  <a:ext uri="{FF2B5EF4-FFF2-40B4-BE49-F238E27FC236}">
                    <a16:creationId xmlns:a16="http://schemas.microsoft.com/office/drawing/2014/main" id="{57812316-E66E-4252-B825-1B6E5C52F02A}"/>
                  </a:ext>
                </a:extLst>
              </p:cNvPr>
              <p:cNvSpPr>
                <a:spLocks/>
              </p:cNvSpPr>
              <p:nvPr/>
            </p:nvSpPr>
            <p:spPr bwMode="auto">
              <a:xfrm>
                <a:off x="8715376" y="2260600"/>
                <a:ext cx="84138" cy="193675"/>
              </a:xfrm>
              <a:custGeom>
                <a:avLst/>
                <a:gdLst>
                  <a:gd name="T0" fmla="*/ 0 w 21"/>
                  <a:gd name="T1" fmla="*/ 44 h 49"/>
                  <a:gd name="T2" fmla="*/ 1 w 21"/>
                  <a:gd name="T3" fmla="*/ 47 h 49"/>
                  <a:gd name="T4" fmla="*/ 4 w 21"/>
                  <a:gd name="T5" fmla="*/ 48 h 49"/>
                  <a:gd name="T6" fmla="*/ 8 w 21"/>
                  <a:gd name="T7" fmla="*/ 49 h 49"/>
                  <a:gd name="T8" fmla="*/ 13 w 21"/>
                  <a:gd name="T9" fmla="*/ 49 h 49"/>
                  <a:gd name="T10" fmla="*/ 17 w 21"/>
                  <a:gd name="T11" fmla="*/ 48 h 49"/>
                  <a:gd name="T12" fmla="*/ 19 w 21"/>
                  <a:gd name="T13" fmla="*/ 48 h 49"/>
                  <a:gd name="T14" fmla="*/ 20 w 21"/>
                  <a:gd name="T15" fmla="*/ 48 h 49"/>
                  <a:gd name="T16" fmla="*/ 21 w 21"/>
                  <a:gd name="T17" fmla="*/ 48 h 49"/>
                  <a:gd name="T18" fmla="*/ 20 w 21"/>
                  <a:gd name="T19" fmla="*/ 43 h 49"/>
                  <a:gd name="T20" fmla="*/ 19 w 21"/>
                  <a:gd name="T21" fmla="*/ 38 h 49"/>
                  <a:gd name="T22" fmla="*/ 19 w 21"/>
                  <a:gd name="T23" fmla="*/ 26 h 49"/>
                  <a:gd name="T24" fmla="*/ 19 w 21"/>
                  <a:gd name="T25" fmla="*/ 21 h 49"/>
                  <a:gd name="T26" fmla="*/ 19 w 21"/>
                  <a:gd name="T27" fmla="*/ 15 h 49"/>
                  <a:gd name="T28" fmla="*/ 19 w 21"/>
                  <a:gd name="T29" fmla="*/ 4 h 49"/>
                  <a:gd name="T30" fmla="*/ 19 w 21"/>
                  <a:gd name="T31" fmla="*/ 4 h 49"/>
                  <a:gd name="T32" fmla="*/ 19 w 21"/>
                  <a:gd name="T33" fmla="*/ 3 h 49"/>
                  <a:gd name="T34" fmla="*/ 15 w 21"/>
                  <a:gd name="T35" fmla="*/ 2 h 49"/>
                  <a:gd name="T36" fmla="*/ 11 w 21"/>
                  <a:gd name="T37" fmla="*/ 0 h 49"/>
                  <a:gd name="T38" fmla="*/ 8 w 21"/>
                  <a:gd name="T39" fmla="*/ 0 h 49"/>
                  <a:gd name="T40" fmla="*/ 4 w 21"/>
                  <a:gd name="T41" fmla="*/ 1 h 49"/>
                  <a:gd name="T42" fmla="*/ 2 w 21"/>
                  <a:gd name="T43" fmla="*/ 3 h 49"/>
                  <a:gd name="T44" fmla="*/ 2 w 21"/>
                  <a:gd name="T45" fmla="*/ 17 h 49"/>
                  <a:gd name="T46" fmla="*/ 2 w 21"/>
                  <a:gd name="T47" fmla="*/ 24 h 49"/>
                  <a:gd name="T48" fmla="*/ 2 w 21"/>
                  <a:gd name="T49" fmla="*/ 31 h 49"/>
                  <a:gd name="T50" fmla="*/ 1 w 21"/>
                  <a:gd name="T51" fmla="*/ 38 h 49"/>
                  <a:gd name="T52" fmla="*/ 0 w 21"/>
                  <a:gd name="T53" fmla="*/ 4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49">
                    <a:moveTo>
                      <a:pt x="0" y="44"/>
                    </a:moveTo>
                    <a:cubicBezTo>
                      <a:pt x="0" y="45"/>
                      <a:pt x="0" y="47"/>
                      <a:pt x="1" y="47"/>
                    </a:cubicBezTo>
                    <a:cubicBezTo>
                      <a:pt x="2" y="48"/>
                      <a:pt x="3" y="48"/>
                      <a:pt x="4" y="48"/>
                    </a:cubicBezTo>
                    <a:cubicBezTo>
                      <a:pt x="5" y="48"/>
                      <a:pt x="7" y="49"/>
                      <a:pt x="8" y="49"/>
                    </a:cubicBezTo>
                    <a:cubicBezTo>
                      <a:pt x="10" y="49"/>
                      <a:pt x="11" y="49"/>
                      <a:pt x="13" y="49"/>
                    </a:cubicBezTo>
                    <a:cubicBezTo>
                      <a:pt x="14" y="48"/>
                      <a:pt x="16" y="48"/>
                      <a:pt x="17" y="48"/>
                    </a:cubicBezTo>
                    <a:cubicBezTo>
                      <a:pt x="18" y="48"/>
                      <a:pt x="18" y="48"/>
                      <a:pt x="19" y="48"/>
                    </a:cubicBezTo>
                    <a:cubicBezTo>
                      <a:pt x="19" y="48"/>
                      <a:pt x="20" y="49"/>
                      <a:pt x="20" y="48"/>
                    </a:cubicBezTo>
                    <a:cubicBezTo>
                      <a:pt x="21" y="48"/>
                      <a:pt x="21" y="48"/>
                      <a:pt x="21" y="48"/>
                    </a:cubicBezTo>
                    <a:cubicBezTo>
                      <a:pt x="21" y="46"/>
                      <a:pt x="20" y="45"/>
                      <a:pt x="20" y="43"/>
                    </a:cubicBezTo>
                    <a:cubicBezTo>
                      <a:pt x="20" y="41"/>
                      <a:pt x="19" y="39"/>
                      <a:pt x="19" y="38"/>
                    </a:cubicBezTo>
                    <a:cubicBezTo>
                      <a:pt x="19" y="34"/>
                      <a:pt x="19" y="30"/>
                      <a:pt x="19" y="26"/>
                    </a:cubicBezTo>
                    <a:cubicBezTo>
                      <a:pt x="19" y="25"/>
                      <a:pt x="19" y="23"/>
                      <a:pt x="19" y="21"/>
                    </a:cubicBezTo>
                    <a:cubicBezTo>
                      <a:pt x="19" y="19"/>
                      <a:pt x="19" y="17"/>
                      <a:pt x="19" y="15"/>
                    </a:cubicBezTo>
                    <a:cubicBezTo>
                      <a:pt x="19" y="12"/>
                      <a:pt x="19" y="8"/>
                      <a:pt x="19" y="4"/>
                    </a:cubicBezTo>
                    <a:cubicBezTo>
                      <a:pt x="19" y="4"/>
                      <a:pt x="19" y="4"/>
                      <a:pt x="19" y="4"/>
                    </a:cubicBezTo>
                    <a:cubicBezTo>
                      <a:pt x="19" y="4"/>
                      <a:pt x="19" y="3"/>
                      <a:pt x="19" y="3"/>
                    </a:cubicBezTo>
                    <a:cubicBezTo>
                      <a:pt x="18" y="2"/>
                      <a:pt x="17" y="2"/>
                      <a:pt x="15" y="2"/>
                    </a:cubicBezTo>
                    <a:cubicBezTo>
                      <a:pt x="14" y="2"/>
                      <a:pt x="13" y="1"/>
                      <a:pt x="11" y="0"/>
                    </a:cubicBezTo>
                    <a:cubicBezTo>
                      <a:pt x="10" y="0"/>
                      <a:pt x="9" y="0"/>
                      <a:pt x="8" y="0"/>
                    </a:cubicBezTo>
                    <a:cubicBezTo>
                      <a:pt x="6" y="0"/>
                      <a:pt x="5" y="0"/>
                      <a:pt x="4" y="1"/>
                    </a:cubicBezTo>
                    <a:cubicBezTo>
                      <a:pt x="3" y="1"/>
                      <a:pt x="2" y="2"/>
                      <a:pt x="2" y="3"/>
                    </a:cubicBezTo>
                    <a:cubicBezTo>
                      <a:pt x="2" y="8"/>
                      <a:pt x="2" y="13"/>
                      <a:pt x="2" y="17"/>
                    </a:cubicBezTo>
                    <a:cubicBezTo>
                      <a:pt x="2" y="20"/>
                      <a:pt x="2" y="22"/>
                      <a:pt x="2" y="24"/>
                    </a:cubicBezTo>
                    <a:cubicBezTo>
                      <a:pt x="2" y="27"/>
                      <a:pt x="2" y="29"/>
                      <a:pt x="2" y="31"/>
                    </a:cubicBezTo>
                    <a:cubicBezTo>
                      <a:pt x="2" y="33"/>
                      <a:pt x="1" y="36"/>
                      <a:pt x="1" y="38"/>
                    </a:cubicBezTo>
                    <a:cubicBezTo>
                      <a:pt x="1" y="40"/>
                      <a:pt x="0" y="42"/>
                      <a:pt x="0" y="4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01" name="Freeform 340">
                <a:extLst>
                  <a:ext uri="{FF2B5EF4-FFF2-40B4-BE49-F238E27FC236}">
                    <a16:creationId xmlns:a16="http://schemas.microsoft.com/office/drawing/2014/main" id="{5DF01F51-63A8-44A4-ACD1-EABCD1595D69}"/>
                  </a:ext>
                </a:extLst>
              </p:cNvPr>
              <p:cNvSpPr>
                <a:spLocks/>
              </p:cNvSpPr>
              <p:nvPr/>
            </p:nvSpPr>
            <p:spPr bwMode="auto">
              <a:xfrm>
                <a:off x="8501063" y="1811338"/>
                <a:ext cx="500063" cy="496888"/>
              </a:xfrm>
              <a:custGeom>
                <a:avLst/>
                <a:gdLst>
                  <a:gd name="T0" fmla="*/ 1 w 126"/>
                  <a:gd name="T1" fmla="*/ 87 h 125"/>
                  <a:gd name="T2" fmla="*/ 1 w 126"/>
                  <a:gd name="T3" fmla="*/ 94 h 125"/>
                  <a:gd name="T4" fmla="*/ 11 w 126"/>
                  <a:gd name="T5" fmla="*/ 108 h 125"/>
                  <a:gd name="T6" fmla="*/ 18 w 126"/>
                  <a:gd name="T7" fmla="*/ 115 h 125"/>
                  <a:gd name="T8" fmla="*/ 23 w 126"/>
                  <a:gd name="T9" fmla="*/ 120 h 125"/>
                  <a:gd name="T10" fmla="*/ 30 w 126"/>
                  <a:gd name="T11" fmla="*/ 122 h 125"/>
                  <a:gd name="T12" fmla="*/ 38 w 126"/>
                  <a:gd name="T13" fmla="*/ 123 h 125"/>
                  <a:gd name="T14" fmla="*/ 43 w 126"/>
                  <a:gd name="T15" fmla="*/ 122 h 125"/>
                  <a:gd name="T16" fmla="*/ 48 w 126"/>
                  <a:gd name="T17" fmla="*/ 123 h 125"/>
                  <a:gd name="T18" fmla="*/ 57 w 126"/>
                  <a:gd name="T19" fmla="*/ 123 h 125"/>
                  <a:gd name="T20" fmla="*/ 76 w 126"/>
                  <a:gd name="T21" fmla="*/ 124 h 125"/>
                  <a:gd name="T22" fmla="*/ 80 w 126"/>
                  <a:gd name="T23" fmla="*/ 123 h 125"/>
                  <a:gd name="T24" fmla="*/ 84 w 126"/>
                  <a:gd name="T25" fmla="*/ 121 h 125"/>
                  <a:gd name="T26" fmla="*/ 93 w 126"/>
                  <a:gd name="T27" fmla="*/ 119 h 125"/>
                  <a:gd name="T28" fmla="*/ 103 w 126"/>
                  <a:gd name="T29" fmla="*/ 119 h 125"/>
                  <a:gd name="T30" fmla="*/ 112 w 126"/>
                  <a:gd name="T31" fmla="*/ 118 h 125"/>
                  <a:gd name="T32" fmla="*/ 120 w 126"/>
                  <a:gd name="T33" fmla="*/ 116 h 125"/>
                  <a:gd name="T34" fmla="*/ 125 w 126"/>
                  <a:gd name="T35" fmla="*/ 110 h 125"/>
                  <a:gd name="T36" fmla="*/ 126 w 126"/>
                  <a:gd name="T37" fmla="*/ 102 h 125"/>
                  <a:gd name="T38" fmla="*/ 124 w 126"/>
                  <a:gd name="T39" fmla="*/ 93 h 125"/>
                  <a:gd name="T40" fmla="*/ 120 w 126"/>
                  <a:gd name="T41" fmla="*/ 85 h 125"/>
                  <a:gd name="T42" fmla="*/ 123 w 126"/>
                  <a:gd name="T43" fmla="*/ 76 h 125"/>
                  <a:gd name="T44" fmla="*/ 124 w 126"/>
                  <a:gd name="T45" fmla="*/ 72 h 125"/>
                  <a:gd name="T46" fmla="*/ 124 w 126"/>
                  <a:gd name="T47" fmla="*/ 68 h 125"/>
                  <a:gd name="T48" fmla="*/ 124 w 126"/>
                  <a:gd name="T49" fmla="*/ 63 h 125"/>
                  <a:gd name="T50" fmla="*/ 124 w 126"/>
                  <a:gd name="T51" fmla="*/ 59 h 125"/>
                  <a:gd name="T52" fmla="*/ 121 w 126"/>
                  <a:gd name="T53" fmla="*/ 51 h 125"/>
                  <a:gd name="T54" fmla="*/ 115 w 126"/>
                  <a:gd name="T55" fmla="*/ 45 h 125"/>
                  <a:gd name="T56" fmla="*/ 112 w 126"/>
                  <a:gd name="T57" fmla="*/ 42 h 125"/>
                  <a:gd name="T58" fmla="*/ 110 w 126"/>
                  <a:gd name="T59" fmla="*/ 37 h 125"/>
                  <a:gd name="T60" fmla="*/ 108 w 126"/>
                  <a:gd name="T61" fmla="*/ 34 h 125"/>
                  <a:gd name="T62" fmla="*/ 106 w 126"/>
                  <a:gd name="T63" fmla="*/ 30 h 125"/>
                  <a:gd name="T64" fmla="*/ 106 w 126"/>
                  <a:gd name="T65" fmla="*/ 26 h 125"/>
                  <a:gd name="T66" fmla="*/ 104 w 126"/>
                  <a:gd name="T67" fmla="*/ 22 h 125"/>
                  <a:gd name="T68" fmla="*/ 99 w 126"/>
                  <a:gd name="T69" fmla="*/ 17 h 125"/>
                  <a:gd name="T70" fmla="*/ 95 w 126"/>
                  <a:gd name="T71" fmla="*/ 14 h 125"/>
                  <a:gd name="T72" fmla="*/ 93 w 126"/>
                  <a:gd name="T73" fmla="*/ 11 h 125"/>
                  <a:gd name="T74" fmla="*/ 90 w 126"/>
                  <a:gd name="T75" fmla="*/ 7 h 125"/>
                  <a:gd name="T76" fmla="*/ 88 w 126"/>
                  <a:gd name="T77" fmla="*/ 4 h 125"/>
                  <a:gd name="T78" fmla="*/ 79 w 126"/>
                  <a:gd name="T79" fmla="*/ 1 h 125"/>
                  <a:gd name="T80" fmla="*/ 75 w 126"/>
                  <a:gd name="T81" fmla="*/ 0 h 125"/>
                  <a:gd name="T82" fmla="*/ 65 w 126"/>
                  <a:gd name="T83" fmla="*/ 1 h 125"/>
                  <a:gd name="T84" fmla="*/ 59 w 126"/>
                  <a:gd name="T85" fmla="*/ 5 h 125"/>
                  <a:gd name="T86" fmla="*/ 51 w 126"/>
                  <a:gd name="T87" fmla="*/ 10 h 125"/>
                  <a:gd name="T88" fmla="*/ 44 w 126"/>
                  <a:gd name="T89" fmla="*/ 14 h 125"/>
                  <a:gd name="T90" fmla="*/ 33 w 126"/>
                  <a:gd name="T91" fmla="*/ 25 h 125"/>
                  <a:gd name="T92" fmla="*/ 20 w 126"/>
                  <a:gd name="T93" fmla="*/ 37 h 125"/>
                  <a:gd name="T94" fmla="*/ 8 w 126"/>
                  <a:gd name="T95" fmla="*/ 46 h 125"/>
                  <a:gd name="T96" fmla="*/ 4 w 126"/>
                  <a:gd name="T97" fmla="*/ 53 h 125"/>
                  <a:gd name="T98" fmla="*/ 2 w 126"/>
                  <a:gd name="T99" fmla="*/ 61 h 125"/>
                  <a:gd name="T100" fmla="*/ 1 w 126"/>
                  <a:gd name="T101" fmla="*/ 78 h 125"/>
                  <a:gd name="T102" fmla="*/ 1 w 126"/>
                  <a:gd name="T103" fmla="*/ 8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6" h="125">
                    <a:moveTo>
                      <a:pt x="1" y="87"/>
                    </a:moveTo>
                    <a:cubicBezTo>
                      <a:pt x="0" y="90"/>
                      <a:pt x="0" y="92"/>
                      <a:pt x="1" y="94"/>
                    </a:cubicBezTo>
                    <a:cubicBezTo>
                      <a:pt x="3" y="100"/>
                      <a:pt x="6" y="104"/>
                      <a:pt x="11" y="108"/>
                    </a:cubicBezTo>
                    <a:cubicBezTo>
                      <a:pt x="13" y="110"/>
                      <a:pt x="16" y="112"/>
                      <a:pt x="18" y="115"/>
                    </a:cubicBezTo>
                    <a:cubicBezTo>
                      <a:pt x="20" y="116"/>
                      <a:pt x="21" y="119"/>
                      <a:pt x="23" y="120"/>
                    </a:cubicBezTo>
                    <a:cubicBezTo>
                      <a:pt x="25" y="121"/>
                      <a:pt x="28" y="122"/>
                      <a:pt x="30" y="122"/>
                    </a:cubicBezTo>
                    <a:cubicBezTo>
                      <a:pt x="33" y="122"/>
                      <a:pt x="35" y="124"/>
                      <a:pt x="38" y="123"/>
                    </a:cubicBezTo>
                    <a:cubicBezTo>
                      <a:pt x="40" y="123"/>
                      <a:pt x="42" y="122"/>
                      <a:pt x="43" y="122"/>
                    </a:cubicBezTo>
                    <a:cubicBezTo>
                      <a:pt x="45" y="122"/>
                      <a:pt x="46" y="123"/>
                      <a:pt x="48" y="123"/>
                    </a:cubicBezTo>
                    <a:cubicBezTo>
                      <a:pt x="57" y="123"/>
                      <a:pt x="57" y="123"/>
                      <a:pt x="57" y="123"/>
                    </a:cubicBezTo>
                    <a:cubicBezTo>
                      <a:pt x="63" y="123"/>
                      <a:pt x="69" y="125"/>
                      <a:pt x="76" y="124"/>
                    </a:cubicBezTo>
                    <a:cubicBezTo>
                      <a:pt x="77" y="124"/>
                      <a:pt x="79" y="124"/>
                      <a:pt x="80" y="123"/>
                    </a:cubicBezTo>
                    <a:cubicBezTo>
                      <a:pt x="81" y="122"/>
                      <a:pt x="83" y="121"/>
                      <a:pt x="84" y="121"/>
                    </a:cubicBezTo>
                    <a:cubicBezTo>
                      <a:pt x="87" y="119"/>
                      <a:pt x="90" y="119"/>
                      <a:pt x="93" y="119"/>
                    </a:cubicBezTo>
                    <a:cubicBezTo>
                      <a:pt x="96" y="119"/>
                      <a:pt x="100" y="119"/>
                      <a:pt x="103" y="119"/>
                    </a:cubicBezTo>
                    <a:cubicBezTo>
                      <a:pt x="106" y="119"/>
                      <a:pt x="109" y="119"/>
                      <a:pt x="112" y="118"/>
                    </a:cubicBezTo>
                    <a:cubicBezTo>
                      <a:pt x="115" y="118"/>
                      <a:pt x="118" y="117"/>
                      <a:pt x="120" y="116"/>
                    </a:cubicBezTo>
                    <a:cubicBezTo>
                      <a:pt x="122" y="114"/>
                      <a:pt x="124" y="113"/>
                      <a:pt x="125" y="110"/>
                    </a:cubicBezTo>
                    <a:cubicBezTo>
                      <a:pt x="126" y="108"/>
                      <a:pt x="126" y="105"/>
                      <a:pt x="126" y="102"/>
                    </a:cubicBezTo>
                    <a:cubicBezTo>
                      <a:pt x="126" y="99"/>
                      <a:pt x="125" y="96"/>
                      <a:pt x="124" y="93"/>
                    </a:cubicBezTo>
                    <a:cubicBezTo>
                      <a:pt x="123" y="90"/>
                      <a:pt x="120" y="88"/>
                      <a:pt x="120" y="85"/>
                    </a:cubicBezTo>
                    <a:cubicBezTo>
                      <a:pt x="120" y="81"/>
                      <a:pt x="121" y="79"/>
                      <a:pt x="123" y="76"/>
                    </a:cubicBezTo>
                    <a:cubicBezTo>
                      <a:pt x="124" y="75"/>
                      <a:pt x="124" y="73"/>
                      <a:pt x="124" y="72"/>
                    </a:cubicBezTo>
                    <a:cubicBezTo>
                      <a:pt x="125" y="71"/>
                      <a:pt x="124" y="69"/>
                      <a:pt x="124" y="68"/>
                    </a:cubicBezTo>
                    <a:cubicBezTo>
                      <a:pt x="124" y="66"/>
                      <a:pt x="124" y="65"/>
                      <a:pt x="124" y="63"/>
                    </a:cubicBezTo>
                    <a:cubicBezTo>
                      <a:pt x="124" y="62"/>
                      <a:pt x="125" y="61"/>
                      <a:pt x="124" y="59"/>
                    </a:cubicBezTo>
                    <a:cubicBezTo>
                      <a:pt x="124" y="56"/>
                      <a:pt x="123" y="53"/>
                      <a:pt x="121" y="51"/>
                    </a:cubicBezTo>
                    <a:cubicBezTo>
                      <a:pt x="119" y="49"/>
                      <a:pt x="117" y="47"/>
                      <a:pt x="115" y="45"/>
                    </a:cubicBezTo>
                    <a:cubicBezTo>
                      <a:pt x="114" y="44"/>
                      <a:pt x="113" y="43"/>
                      <a:pt x="112" y="42"/>
                    </a:cubicBezTo>
                    <a:cubicBezTo>
                      <a:pt x="110" y="40"/>
                      <a:pt x="110" y="39"/>
                      <a:pt x="110" y="37"/>
                    </a:cubicBezTo>
                    <a:cubicBezTo>
                      <a:pt x="109" y="36"/>
                      <a:pt x="109" y="35"/>
                      <a:pt x="108" y="34"/>
                    </a:cubicBezTo>
                    <a:cubicBezTo>
                      <a:pt x="108" y="33"/>
                      <a:pt x="107" y="32"/>
                      <a:pt x="106" y="30"/>
                    </a:cubicBezTo>
                    <a:cubicBezTo>
                      <a:pt x="106" y="29"/>
                      <a:pt x="106" y="27"/>
                      <a:pt x="106" y="26"/>
                    </a:cubicBezTo>
                    <a:cubicBezTo>
                      <a:pt x="106" y="24"/>
                      <a:pt x="105" y="23"/>
                      <a:pt x="104" y="22"/>
                    </a:cubicBezTo>
                    <a:cubicBezTo>
                      <a:pt x="103" y="20"/>
                      <a:pt x="101" y="18"/>
                      <a:pt x="99" y="17"/>
                    </a:cubicBezTo>
                    <a:cubicBezTo>
                      <a:pt x="98" y="16"/>
                      <a:pt x="97" y="15"/>
                      <a:pt x="95" y="14"/>
                    </a:cubicBezTo>
                    <a:cubicBezTo>
                      <a:pt x="94" y="13"/>
                      <a:pt x="94" y="12"/>
                      <a:pt x="93" y="11"/>
                    </a:cubicBezTo>
                    <a:cubicBezTo>
                      <a:pt x="92" y="9"/>
                      <a:pt x="91" y="8"/>
                      <a:pt x="90" y="7"/>
                    </a:cubicBezTo>
                    <a:cubicBezTo>
                      <a:pt x="89" y="6"/>
                      <a:pt x="89" y="5"/>
                      <a:pt x="88" y="4"/>
                    </a:cubicBezTo>
                    <a:cubicBezTo>
                      <a:pt x="85" y="3"/>
                      <a:pt x="82" y="2"/>
                      <a:pt x="79" y="1"/>
                    </a:cubicBezTo>
                    <a:cubicBezTo>
                      <a:pt x="78" y="1"/>
                      <a:pt x="76" y="1"/>
                      <a:pt x="75" y="0"/>
                    </a:cubicBezTo>
                    <a:cubicBezTo>
                      <a:pt x="75" y="0"/>
                      <a:pt x="67" y="0"/>
                      <a:pt x="65" y="1"/>
                    </a:cubicBezTo>
                    <a:cubicBezTo>
                      <a:pt x="63" y="2"/>
                      <a:pt x="61" y="4"/>
                      <a:pt x="59" y="5"/>
                    </a:cubicBezTo>
                    <a:cubicBezTo>
                      <a:pt x="56" y="7"/>
                      <a:pt x="54" y="9"/>
                      <a:pt x="51" y="10"/>
                    </a:cubicBezTo>
                    <a:cubicBezTo>
                      <a:pt x="49" y="11"/>
                      <a:pt x="46" y="12"/>
                      <a:pt x="44" y="14"/>
                    </a:cubicBezTo>
                    <a:cubicBezTo>
                      <a:pt x="40" y="17"/>
                      <a:pt x="36" y="21"/>
                      <a:pt x="33" y="25"/>
                    </a:cubicBezTo>
                    <a:cubicBezTo>
                      <a:pt x="30" y="30"/>
                      <a:pt x="25" y="33"/>
                      <a:pt x="20" y="37"/>
                    </a:cubicBezTo>
                    <a:cubicBezTo>
                      <a:pt x="16" y="40"/>
                      <a:pt x="11" y="42"/>
                      <a:pt x="8" y="46"/>
                    </a:cubicBezTo>
                    <a:cubicBezTo>
                      <a:pt x="6" y="48"/>
                      <a:pt x="5" y="51"/>
                      <a:pt x="4" y="53"/>
                    </a:cubicBezTo>
                    <a:cubicBezTo>
                      <a:pt x="3" y="56"/>
                      <a:pt x="2" y="59"/>
                      <a:pt x="2" y="61"/>
                    </a:cubicBezTo>
                    <a:cubicBezTo>
                      <a:pt x="0" y="67"/>
                      <a:pt x="1" y="73"/>
                      <a:pt x="1" y="78"/>
                    </a:cubicBezTo>
                    <a:cubicBezTo>
                      <a:pt x="2" y="81"/>
                      <a:pt x="2" y="85"/>
                      <a:pt x="1" y="8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02" name="Freeform 341">
                <a:extLst>
                  <a:ext uri="{FF2B5EF4-FFF2-40B4-BE49-F238E27FC236}">
                    <a16:creationId xmlns:a16="http://schemas.microsoft.com/office/drawing/2014/main" id="{C6D271B9-54FC-4FE7-98D8-09A5CA2DCECC}"/>
                  </a:ext>
                </a:extLst>
              </p:cNvPr>
              <p:cNvSpPr>
                <a:spLocks/>
              </p:cNvSpPr>
              <p:nvPr/>
            </p:nvSpPr>
            <p:spPr bwMode="auto">
              <a:xfrm>
                <a:off x="8501063" y="1811338"/>
                <a:ext cx="500063" cy="496888"/>
              </a:xfrm>
              <a:custGeom>
                <a:avLst/>
                <a:gdLst>
                  <a:gd name="T0" fmla="*/ 1 w 126"/>
                  <a:gd name="T1" fmla="*/ 87 h 125"/>
                  <a:gd name="T2" fmla="*/ 1 w 126"/>
                  <a:gd name="T3" fmla="*/ 94 h 125"/>
                  <a:gd name="T4" fmla="*/ 11 w 126"/>
                  <a:gd name="T5" fmla="*/ 108 h 125"/>
                  <a:gd name="T6" fmla="*/ 18 w 126"/>
                  <a:gd name="T7" fmla="*/ 115 h 125"/>
                  <a:gd name="T8" fmla="*/ 23 w 126"/>
                  <a:gd name="T9" fmla="*/ 120 h 125"/>
                  <a:gd name="T10" fmla="*/ 30 w 126"/>
                  <a:gd name="T11" fmla="*/ 122 h 125"/>
                  <a:gd name="T12" fmla="*/ 38 w 126"/>
                  <a:gd name="T13" fmla="*/ 123 h 125"/>
                  <a:gd name="T14" fmla="*/ 43 w 126"/>
                  <a:gd name="T15" fmla="*/ 122 h 125"/>
                  <a:gd name="T16" fmla="*/ 48 w 126"/>
                  <a:gd name="T17" fmla="*/ 123 h 125"/>
                  <a:gd name="T18" fmla="*/ 57 w 126"/>
                  <a:gd name="T19" fmla="*/ 123 h 125"/>
                  <a:gd name="T20" fmla="*/ 76 w 126"/>
                  <a:gd name="T21" fmla="*/ 124 h 125"/>
                  <a:gd name="T22" fmla="*/ 80 w 126"/>
                  <a:gd name="T23" fmla="*/ 123 h 125"/>
                  <a:gd name="T24" fmla="*/ 84 w 126"/>
                  <a:gd name="T25" fmla="*/ 121 h 125"/>
                  <a:gd name="T26" fmla="*/ 93 w 126"/>
                  <a:gd name="T27" fmla="*/ 119 h 125"/>
                  <a:gd name="T28" fmla="*/ 103 w 126"/>
                  <a:gd name="T29" fmla="*/ 119 h 125"/>
                  <a:gd name="T30" fmla="*/ 112 w 126"/>
                  <a:gd name="T31" fmla="*/ 118 h 125"/>
                  <a:gd name="T32" fmla="*/ 120 w 126"/>
                  <a:gd name="T33" fmla="*/ 116 h 125"/>
                  <a:gd name="T34" fmla="*/ 125 w 126"/>
                  <a:gd name="T35" fmla="*/ 110 h 125"/>
                  <a:gd name="T36" fmla="*/ 126 w 126"/>
                  <a:gd name="T37" fmla="*/ 102 h 125"/>
                  <a:gd name="T38" fmla="*/ 124 w 126"/>
                  <a:gd name="T39" fmla="*/ 93 h 125"/>
                  <a:gd name="T40" fmla="*/ 120 w 126"/>
                  <a:gd name="T41" fmla="*/ 85 h 125"/>
                  <a:gd name="T42" fmla="*/ 123 w 126"/>
                  <a:gd name="T43" fmla="*/ 76 h 125"/>
                  <a:gd name="T44" fmla="*/ 124 w 126"/>
                  <a:gd name="T45" fmla="*/ 72 h 125"/>
                  <a:gd name="T46" fmla="*/ 124 w 126"/>
                  <a:gd name="T47" fmla="*/ 68 h 125"/>
                  <a:gd name="T48" fmla="*/ 124 w 126"/>
                  <a:gd name="T49" fmla="*/ 63 h 125"/>
                  <a:gd name="T50" fmla="*/ 124 w 126"/>
                  <a:gd name="T51" fmla="*/ 59 h 125"/>
                  <a:gd name="T52" fmla="*/ 121 w 126"/>
                  <a:gd name="T53" fmla="*/ 51 h 125"/>
                  <a:gd name="T54" fmla="*/ 115 w 126"/>
                  <a:gd name="T55" fmla="*/ 45 h 125"/>
                  <a:gd name="T56" fmla="*/ 112 w 126"/>
                  <a:gd name="T57" fmla="*/ 42 h 125"/>
                  <a:gd name="T58" fmla="*/ 110 w 126"/>
                  <a:gd name="T59" fmla="*/ 37 h 125"/>
                  <a:gd name="T60" fmla="*/ 108 w 126"/>
                  <a:gd name="T61" fmla="*/ 34 h 125"/>
                  <a:gd name="T62" fmla="*/ 106 w 126"/>
                  <a:gd name="T63" fmla="*/ 30 h 125"/>
                  <a:gd name="T64" fmla="*/ 106 w 126"/>
                  <a:gd name="T65" fmla="*/ 26 h 125"/>
                  <a:gd name="T66" fmla="*/ 104 w 126"/>
                  <a:gd name="T67" fmla="*/ 22 h 125"/>
                  <a:gd name="T68" fmla="*/ 99 w 126"/>
                  <a:gd name="T69" fmla="*/ 17 h 125"/>
                  <a:gd name="T70" fmla="*/ 95 w 126"/>
                  <a:gd name="T71" fmla="*/ 14 h 125"/>
                  <a:gd name="T72" fmla="*/ 93 w 126"/>
                  <a:gd name="T73" fmla="*/ 11 h 125"/>
                  <a:gd name="T74" fmla="*/ 90 w 126"/>
                  <a:gd name="T75" fmla="*/ 7 h 125"/>
                  <a:gd name="T76" fmla="*/ 88 w 126"/>
                  <a:gd name="T77" fmla="*/ 4 h 125"/>
                  <a:gd name="T78" fmla="*/ 79 w 126"/>
                  <a:gd name="T79" fmla="*/ 1 h 125"/>
                  <a:gd name="T80" fmla="*/ 75 w 126"/>
                  <a:gd name="T81" fmla="*/ 0 h 125"/>
                  <a:gd name="T82" fmla="*/ 65 w 126"/>
                  <a:gd name="T83" fmla="*/ 1 h 125"/>
                  <a:gd name="T84" fmla="*/ 59 w 126"/>
                  <a:gd name="T85" fmla="*/ 5 h 125"/>
                  <a:gd name="T86" fmla="*/ 51 w 126"/>
                  <a:gd name="T87" fmla="*/ 10 h 125"/>
                  <a:gd name="T88" fmla="*/ 44 w 126"/>
                  <a:gd name="T89" fmla="*/ 14 h 125"/>
                  <a:gd name="T90" fmla="*/ 33 w 126"/>
                  <a:gd name="T91" fmla="*/ 25 h 125"/>
                  <a:gd name="T92" fmla="*/ 20 w 126"/>
                  <a:gd name="T93" fmla="*/ 37 h 125"/>
                  <a:gd name="T94" fmla="*/ 8 w 126"/>
                  <a:gd name="T95" fmla="*/ 46 h 125"/>
                  <a:gd name="T96" fmla="*/ 4 w 126"/>
                  <a:gd name="T97" fmla="*/ 53 h 125"/>
                  <a:gd name="T98" fmla="*/ 2 w 126"/>
                  <a:gd name="T99" fmla="*/ 61 h 125"/>
                  <a:gd name="T100" fmla="*/ 1 w 126"/>
                  <a:gd name="T101" fmla="*/ 78 h 125"/>
                  <a:gd name="T102" fmla="*/ 1 w 126"/>
                  <a:gd name="T103" fmla="*/ 8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6" h="125">
                    <a:moveTo>
                      <a:pt x="1" y="87"/>
                    </a:moveTo>
                    <a:cubicBezTo>
                      <a:pt x="0" y="90"/>
                      <a:pt x="0" y="92"/>
                      <a:pt x="1" y="94"/>
                    </a:cubicBezTo>
                    <a:cubicBezTo>
                      <a:pt x="3" y="100"/>
                      <a:pt x="6" y="104"/>
                      <a:pt x="11" y="108"/>
                    </a:cubicBezTo>
                    <a:cubicBezTo>
                      <a:pt x="13" y="110"/>
                      <a:pt x="16" y="112"/>
                      <a:pt x="18" y="115"/>
                    </a:cubicBezTo>
                    <a:cubicBezTo>
                      <a:pt x="20" y="116"/>
                      <a:pt x="21" y="119"/>
                      <a:pt x="23" y="120"/>
                    </a:cubicBezTo>
                    <a:cubicBezTo>
                      <a:pt x="25" y="121"/>
                      <a:pt x="28" y="122"/>
                      <a:pt x="30" y="122"/>
                    </a:cubicBezTo>
                    <a:cubicBezTo>
                      <a:pt x="33" y="122"/>
                      <a:pt x="35" y="124"/>
                      <a:pt x="38" y="123"/>
                    </a:cubicBezTo>
                    <a:cubicBezTo>
                      <a:pt x="40" y="123"/>
                      <a:pt x="42" y="122"/>
                      <a:pt x="43" y="122"/>
                    </a:cubicBezTo>
                    <a:cubicBezTo>
                      <a:pt x="45" y="122"/>
                      <a:pt x="46" y="123"/>
                      <a:pt x="48" y="123"/>
                    </a:cubicBezTo>
                    <a:cubicBezTo>
                      <a:pt x="57" y="123"/>
                      <a:pt x="57" y="123"/>
                      <a:pt x="57" y="123"/>
                    </a:cubicBezTo>
                    <a:cubicBezTo>
                      <a:pt x="63" y="123"/>
                      <a:pt x="69" y="125"/>
                      <a:pt x="76" y="124"/>
                    </a:cubicBezTo>
                    <a:cubicBezTo>
                      <a:pt x="77" y="124"/>
                      <a:pt x="79" y="124"/>
                      <a:pt x="80" y="123"/>
                    </a:cubicBezTo>
                    <a:cubicBezTo>
                      <a:pt x="81" y="122"/>
                      <a:pt x="83" y="121"/>
                      <a:pt x="84" y="121"/>
                    </a:cubicBezTo>
                    <a:cubicBezTo>
                      <a:pt x="87" y="119"/>
                      <a:pt x="90" y="119"/>
                      <a:pt x="93" y="119"/>
                    </a:cubicBezTo>
                    <a:cubicBezTo>
                      <a:pt x="96" y="119"/>
                      <a:pt x="100" y="119"/>
                      <a:pt x="103" y="119"/>
                    </a:cubicBezTo>
                    <a:cubicBezTo>
                      <a:pt x="106" y="119"/>
                      <a:pt x="109" y="119"/>
                      <a:pt x="112" y="118"/>
                    </a:cubicBezTo>
                    <a:cubicBezTo>
                      <a:pt x="115" y="118"/>
                      <a:pt x="118" y="117"/>
                      <a:pt x="120" y="116"/>
                    </a:cubicBezTo>
                    <a:cubicBezTo>
                      <a:pt x="122" y="114"/>
                      <a:pt x="124" y="113"/>
                      <a:pt x="125" y="110"/>
                    </a:cubicBezTo>
                    <a:cubicBezTo>
                      <a:pt x="126" y="108"/>
                      <a:pt x="126" y="105"/>
                      <a:pt x="126" y="102"/>
                    </a:cubicBezTo>
                    <a:cubicBezTo>
                      <a:pt x="126" y="99"/>
                      <a:pt x="125" y="96"/>
                      <a:pt x="124" y="93"/>
                    </a:cubicBezTo>
                    <a:cubicBezTo>
                      <a:pt x="123" y="90"/>
                      <a:pt x="120" y="88"/>
                      <a:pt x="120" y="85"/>
                    </a:cubicBezTo>
                    <a:cubicBezTo>
                      <a:pt x="120" y="81"/>
                      <a:pt x="121" y="79"/>
                      <a:pt x="123" y="76"/>
                    </a:cubicBezTo>
                    <a:cubicBezTo>
                      <a:pt x="124" y="75"/>
                      <a:pt x="124" y="73"/>
                      <a:pt x="124" y="72"/>
                    </a:cubicBezTo>
                    <a:cubicBezTo>
                      <a:pt x="125" y="71"/>
                      <a:pt x="124" y="69"/>
                      <a:pt x="124" y="68"/>
                    </a:cubicBezTo>
                    <a:cubicBezTo>
                      <a:pt x="124" y="66"/>
                      <a:pt x="124" y="65"/>
                      <a:pt x="124" y="63"/>
                    </a:cubicBezTo>
                    <a:cubicBezTo>
                      <a:pt x="124" y="62"/>
                      <a:pt x="125" y="61"/>
                      <a:pt x="124" y="59"/>
                    </a:cubicBezTo>
                    <a:cubicBezTo>
                      <a:pt x="124" y="56"/>
                      <a:pt x="123" y="53"/>
                      <a:pt x="121" y="51"/>
                    </a:cubicBezTo>
                    <a:cubicBezTo>
                      <a:pt x="119" y="49"/>
                      <a:pt x="117" y="47"/>
                      <a:pt x="115" y="45"/>
                    </a:cubicBezTo>
                    <a:cubicBezTo>
                      <a:pt x="114" y="44"/>
                      <a:pt x="113" y="43"/>
                      <a:pt x="112" y="42"/>
                    </a:cubicBezTo>
                    <a:cubicBezTo>
                      <a:pt x="110" y="40"/>
                      <a:pt x="110" y="39"/>
                      <a:pt x="110" y="37"/>
                    </a:cubicBezTo>
                    <a:cubicBezTo>
                      <a:pt x="109" y="36"/>
                      <a:pt x="109" y="35"/>
                      <a:pt x="108" y="34"/>
                    </a:cubicBezTo>
                    <a:cubicBezTo>
                      <a:pt x="108" y="33"/>
                      <a:pt x="107" y="32"/>
                      <a:pt x="106" y="30"/>
                    </a:cubicBezTo>
                    <a:cubicBezTo>
                      <a:pt x="106" y="29"/>
                      <a:pt x="106" y="27"/>
                      <a:pt x="106" y="26"/>
                    </a:cubicBezTo>
                    <a:cubicBezTo>
                      <a:pt x="106" y="24"/>
                      <a:pt x="105" y="23"/>
                      <a:pt x="104" y="22"/>
                    </a:cubicBezTo>
                    <a:cubicBezTo>
                      <a:pt x="103" y="20"/>
                      <a:pt x="101" y="18"/>
                      <a:pt x="99" y="17"/>
                    </a:cubicBezTo>
                    <a:cubicBezTo>
                      <a:pt x="98" y="16"/>
                      <a:pt x="97" y="15"/>
                      <a:pt x="95" y="14"/>
                    </a:cubicBezTo>
                    <a:cubicBezTo>
                      <a:pt x="94" y="13"/>
                      <a:pt x="94" y="12"/>
                      <a:pt x="93" y="11"/>
                    </a:cubicBezTo>
                    <a:cubicBezTo>
                      <a:pt x="92" y="9"/>
                      <a:pt x="91" y="8"/>
                      <a:pt x="90" y="7"/>
                    </a:cubicBezTo>
                    <a:cubicBezTo>
                      <a:pt x="89" y="6"/>
                      <a:pt x="89" y="5"/>
                      <a:pt x="88" y="4"/>
                    </a:cubicBezTo>
                    <a:cubicBezTo>
                      <a:pt x="85" y="3"/>
                      <a:pt x="82" y="2"/>
                      <a:pt x="79" y="1"/>
                    </a:cubicBezTo>
                    <a:cubicBezTo>
                      <a:pt x="78" y="1"/>
                      <a:pt x="76" y="1"/>
                      <a:pt x="75" y="0"/>
                    </a:cubicBezTo>
                    <a:cubicBezTo>
                      <a:pt x="75" y="0"/>
                      <a:pt x="67" y="0"/>
                      <a:pt x="65" y="1"/>
                    </a:cubicBezTo>
                    <a:cubicBezTo>
                      <a:pt x="63" y="2"/>
                      <a:pt x="61" y="4"/>
                      <a:pt x="59" y="5"/>
                    </a:cubicBezTo>
                    <a:cubicBezTo>
                      <a:pt x="56" y="7"/>
                      <a:pt x="54" y="9"/>
                      <a:pt x="51" y="10"/>
                    </a:cubicBezTo>
                    <a:cubicBezTo>
                      <a:pt x="49" y="11"/>
                      <a:pt x="46" y="12"/>
                      <a:pt x="44" y="14"/>
                    </a:cubicBezTo>
                    <a:cubicBezTo>
                      <a:pt x="40" y="17"/>
                      <a:pt x="36" y="21"/>
                      <a:pt x="33" y="25"/>
                    </a:cubicBezTo>
                    <a:cubicBezTo>
                      <a:pt x="30" y="30"/>
                      <a:pt x="25" y="33"/>
                      <a:pt x="20" y="37"/>
                    </a:cubicBezTo>
                    <a:cubicBezTo>
                      <a:pt x="16" y="40"/>
                      <a:pt x="11" y="42"/>
                      <a:pt x="8" y="46"/>
                    </a:cubicBezTo>
                    <a:cubicBezTo>
                      <a:pt x="6" y="48"/>
                      <a:pt x="5" y="51"/>
                      <a:pt x="4" y="53"/>
                    </a:cubicBezTo>
                    <a:cubicBezTo>
                      <a:pt x="3" y="56"/>
                      <a:pt x="2" y="59"/>
                      <a:pt x="2" y="61"/>
                    </a:cubicBezTo>
                    <a:cubicBezTo>
                      <a:pt x="0" y="67"/>
                      <a:pt x="1" y="73"/>
                      <a:pt x="1" y="78"/>
                    </a:cubicBezTo>
                    <a:cubicBezTo>
                      <a:pt x="2" y="81"/>
                      <a:pt x="2" y="85"/>
                      <a:pt x="1" y="8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03" name="Freeform 342">
                <a:extLst>
                  <a:ext uri="{FF2B5EF4-FFF2-40B4-BE49-F238E27FC236}">
                    <a16:creationId xmlns:a16="http://schemas.microsoft.com/office/drawing/2014/main" id="{04678771-A7C9-4EA7-8DFA-BF4A9D37CFAD}"/>
                  </a:ext>
                </a:extLst>
              </p:cNvPr>
              <p:cNvSpPr>
                <a:spLocks/>
              </p:cNvSpPr>
              <p:nvPr/>
            </p:nvSpPr>
            <p:spPr bwMode="auto">
              <a:xfrm>
                <a:off x="8408988" y="2363788"/>
                <a:ext cx="47625" cy="166688"/>
              </a:xfrm>
              <a:custGeom>
                <a:avLst/>
                <a:gdLst>
                  <a:gd name="T0" fmla="*/ 12 w 12"/>
                  <a:gd name="T1" fmla="*/ 37 h 42"/>
                  <a:gd name="T2" fmla="*/ 11 w 12"/>
                  <a:gd name="T3" fmla="*/ 32 h 42"/>
                  <a:gd name="T4" fmla="*/ 11 w 12"/>
                  <a:gd name="T5" fmla="*/ 23 h 42"/>
                  <a:gd name="T6" fmla="*/ 11 w 12"/>
                  <a:gd name="T7" fmla="*/ 18 h 42"/>
                  <a:gd name="T8" fmla="*/ 11 w 12"/>
                  <a:gd name="T9" fmla="*/ 14 h 42"/>
                  <a:gd name="T10" fmla="*/ 11 w 12"/>
                  <a:gd name="T11" fmla="*/ 4 h 42"/>
                  <a:gd name="T12" fmla="*/ 11 w 12"/>
                  <a:gd name="T13" fmla="*/ 4 h 42"/>
                  <a:gd name="T14" fmla="*/ 11 w 12"/>
                  <a:gd name="T15" fmla="*/ 3 h 42"/>
                  <a:gd name="T16" fmla="*/ 9 w 12"/>
                  <a:gd name="T17" fmla="*/ 2 h 42"/>
                  <a:gd name="T18" fmla="*/ 7 w 12"/>
                  <a:gd name="T19" fmla="*/ 1 h 42"/>
                  <a:gd name="T20" fmla="*/ 5 w 12"/>
                  <a:gd name="T21" fmla="*/ 1 h 42"/>
                  <a:gd name="T22" fmla="*/ 3 w 12"/>
                  <a:gd name="T23" fmla="*/ 1 h 42"/>
                  <a:gd name="T24" fmla="*/ 2 w 12"/>
                  <a:gd name="T25" fmla="*/ 3 h 42"/>
                  <a:gd name="T26" fmla="*/ 2 w 12"/>
                  <a:gd name="T27" fmla="*/ 15 h 42"/>
                  <a:gd name="T28" fmla="*/ 2 w 12"/>
                  <a:gd name="T29" fmla="*/ 21 h 42"/>
                  <a:gd name="T30" fmla="*/ 1 w 12"/>
                  <a:gd name="T31" fmla="*/ 27 h 42"/>
                  <a:gd name="T32" fmla="*/ 1 w 12"/>
                  <a:gd name="T33" fmla="*/ 33 h 42"/>
                  <a:gd name="T34" fmla="*/ 1 w 12"/>
                  <a:gd name="T35" fmla="*/ 38 h 42"/>
                  <a:gd name="T36" fmla="*/ 1 w 12"/>
                  <a:gd name="T37" fmla="*/ 41 h 42"/>
                  <a:gd name="T38" fmla="*/ 3 w 12"/>
                  <a:gd name="T39" fmla="*/ 42 h 42"/>
                  <a:gd name="T40" fmla="*/ 5 w 12"/>
                  <a:gd name="T41" fmla="*/ 42 h 42"/>
                  <a:gd name="T42" fmla="*/ 7 w 12"/>
                  <a:gd name="T43" fmla="*/ 42 h 42"/>
                  <a:gd name="T44" fmla="*/ 10 w 12"/>
                  <a:gd name="T45" fmla="*/ 42 h 42"/>
                  <a:gd name="T46" fmla="*/ 11 w 12"/>
                  <a:gd name="T47" fmla="*/ 42 h 42"/>
                  <a:gd name="T48" fmla="*/ 12 w 12"/>
                  <a:gd name="T49" fmla="*/ 42 h 42"/>
                  <a:gd name="T50" fmla="*/ 12 w 12"/>
                  <a:gd name="T51" fmla="*/ 41 h 42"/>
                  <a:gd name="T52" fmla="*/ 12 w 12"/>
                  <a:gd name="T53" fmla="*/ 3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 h="42">
                    <a:moveTo>
                      <a:pt x="12" y="37"/>
                    </a:moveTo>
                    <a:cubicBezTo>
                      <a:pt x="11" y="36"/>
                      <a:pt x="11" y="34"/>
                      <a:pt x="11" y="32"/>
                    </a:cubicBezTo>
                    <a:cubicBezTo>
                      <a:pt x="11" y="29"/>
                      <a:pt x="11" y="26"/>
                      <a:pt x="11" y="23"/>
                    </a:cubicBezTo>
                    <a:cubicBezTo>
                      <a:pt x="11" y="21"/>
                      <a:pt x="11" y="20"/>
                      <a:pt x="11" y="18"/>
                    </a:cubicBezTo>
                    <a:cubicBezTo>
                      <a:pt x="11" y="17"/>
                      <a:pt x="11" y="15"/>
                      <a:pt x="11" y="14"/>
                    </a:cubicBezTo>
                    <a:cubicBezTo>
                      <a:pt x="11" y="10"/>
                      <a:pt x="11" y="7"/>
                      <a:pt x="11" y="4"/>
                    </a:cubicBezTo>
                    <a:cubicBezTo>
                      <a:pt x="11" y="4"/>
                      <a:pt x="11" y="4"/>
                      <a:pt x="11" y="4"/>
                    </a:cubicBezTo>
                    <a:cubicBezTo>
                      <a:pt x="11" y="3"/>
                      <a:pt x="11" y="3"/>
                      <a:pt x="11" y="3"/>
                    </a:cubicBezTo>
                    <a:cubicBezTo>
                      <a:pt x="10" y="2"/>
                      <a:pt x="10" y="2"/>
                      <a:pt x="9" y="2"/>
                    </a:cubicBezTo>
                    <a:cubicBezTo>
                      <a:pt x="8" y="2"/>
                      <a:pt x="8" y="1"/>
                      <a:pt x="7" y="1"/>
                    </a:cubicBezTo>
                    <a:cubicBezTo>
                      <a:pt x="6" y="0"/>
                      <a:pt x="5" y="1"/>
                      <a:pt x="5" y="1"/>
                    </a:cubicBezTo>
                    <a:cubicBezTo>
                      <a:pt x="4" y="1"/>
                      <a:pt x="3" y="1"/>
                      <a:pt x="3" y="1"/>
                    </a:cubicBezTo>
                    <a:cubicBezTo>
                      <a:pt x="2" y="1"/>
                      <a:pt x="2" y="2"/>
                      <a:pt x="2" y="3"/>
                    </a:cubicBezTo>
                    <a:cubicBezTo>
                      <a:pt x="2" y="7"/>
                      <a:pt x="2" y="11"/>
                      <a:pt x="2" y="15"/>
                    </a:cubicBezTo>
                    <a:cubicBezTo>
                      <a:pt x="2" y="17"/>
                      <a:pt x="2" y="19"/>
                      <a:pt x="2" y="21"/>
                    </a:cubicBezTo>
                    <a:cubicBezTo>
                      <a:pt x="1" y="23"/>
                      <a:pt x="1" y="25"/>
                      <a:pt x="1" y="27"/>
                    </a:cubicBezTo>
                    <a:cubicBezTo>
                      <a:pt x="1" y="29"/>
                      <a:pt x="1" y="31"/>
                      <a:pt x="1" y="33"/>
                    </a:cubicBezTo>
                    <a:cubicBezTo>
                      <a:pt x="1" y="35"/>
                      <a:pt x="1" y="36"/>
                      <a:pt x="1" y="38"/>
                    </a:cubicBezTo>
                    <a:cubicBezTo>
                      <a:pt x="0" y="39"/>
                      <a:pt x="0" y="40"/>
                      <a:pt x="1" y="41"/>
                    </a:cubicBezTo>
                    <a:cubicBezTo>
                      <a:pt x="1" y="41"/>
                      <a:pt x="2" y="41"/>
                      <a:pt x="3" y="42"/>
                    </a:cubicBezTo>
                    <a:cubicBezTo>
                      <a:pt x="3" y="42"/>
                      <a:pt x="4" y="42"/>
                      <a:pt x="5" y="42"/>
                    </a:cubicBezTo>
                    <a:cubicBezTo>
                      <a:pt x="6" y="42"/>
                      <a:pt x="7" y="42"/>
                      <a:pt x="7" y="42"/>
                    </a:cubicBezTo>
                    <a:cubicBezTo>
                      <a:pt x="8" y="42"/>
                      <a:pt x="9" y="42"/>
                      <a:pt x="10" y="42"/>
                    </a:cubicBezTo>
                    <a:cubicBezTo>
                      <a:pt x="10" y="42"/>
                      <a:pt x="11" y="42"/>
                      <a:pt x="11" y="42"/>
                    </a:cubicBezTo>
                    <a:cubicBezTo>
                      <a:pt x="11" y="42"/>
                      <a:pt x="12" y="42"/>
                      <a:pt x="12" y="42"/>
                    </a:cubicBezTo>
                    <a:cubicBezTo>
                      <a:pt x="12" y="42"/>
                      <a:pt x="12" y="41"/>
                      <a:pt x="12" y="41"/>
                    </a:cubicBezTo>
                    <a:cubicBezTo>
                      <a:pt x="12" y="40"/>
                      <a:pt x="12" y="38"/>
                      <a:pt x="12" y="3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04" name="Freeform 343">
                <a:extLst>
                  <a:ext uri="{FF2B5EF4-FFF2-40B4-BE49-F238E27FC236}">
                    <a16:creationId xmlns:a16="http://schemas.microsoft.com/office/drawing/2014/main" id="{D8F8C83D-DFF0-42E2-9F46-32A7C399DF8F}"/>
                  </a:ext>
                </a:extLst>
              </p:cNvPr>
              <p:cNvSpPr>
                <a:spLocks/>
              </p:cNvSpPr>
              <p:nvPr/>
            </p:nvSpPr>
            <p:spPr bwMode="auto">
              <a:xfrm>
                <a:off x="8408988" y="2363788"/>
                <a:ext cx="47625" cy="166688"/>
              </a:xfrm>
              <a:custGeom>
                <a:avLst/>
                <a:gdLst>
                  <a:gd name="T0" fmla="*/ 12 w 12"/>
                  <a:gd name="T1" fmla="*/ 37 h 42"/>
                  <a:gd name="T2" fmla="*/ 11 w 12"/>
                  <a:gd name="T3" fmla="*/ 32 h 42"/>
                  <a:gd name="T4" fmla="*/ 11 w 12"/>
                  <a:gd name="T5" fmla="*/ 23 h 42"/>
                  <a:gd name="T6" fmla="*/ 11 w 12"/>
                  <a:gd name="T7" fmla="*/ 18 h 42"/>
                  <a:gd name="T8" fmla="*/ 11 w 12"/>
                  <a:gd name="T9" fmla="*/ 14 h 42"/>
                  <a:gd name="T10" fmla="*/ 11 w 12"/>
                  <a:gd name="T11" fmla="*/ 4 h 42"/>
                  <a:gd name="T12" fmla="*/ 11 w 12"/>
                  <a:gd name="T13" fmla="*/ 4 h 42"/>
                  <a:gd name="T14" fmla="*/ 11 w 12"/>
                  <a:gd name="T15" fmla="*/ 3 h 42"/>
                  <a:gd name="T16" fmla="*/ 9 w 12"/>
                  <a:gd name="T17" fmla="*/ 2 h 42"/>
                  <a:gd name="T18" fmla="*/ 7 w 12"/>
                  <a:gd name="T19" fmla="*/ 1 h 42"/>
                  <a:gd name="T20" fmla="*/ 5 w 12"/>
                  <a:gd name="T21" fmla="*/ 1 h 42"/>
                  <a:gd name="T22" fmla="*/ 3 w 12"/>
                  <a:gd name="T23" fmla="*/ 1 h 42"/>
                  <a:gd name="T24" fmla="*/ 2 w 12"/>
                  <a:gd name="T25" fmla="*/ 3 h 42"/>
                  <a:gd name="T26" fmla="*/ 2 w 12"/>
                  <a:gd name="T27" fmla="*/ 15 h 42"/>
                  <a:gd name="T28" fmla="*/ 2 w 12"/>
                  <a:gd name="T29" fmla="*/ 21 h 42"/>
                  <a:gd name="T30" fmla="*/ 1 w 12"/>
                  <a:gd name="T31" fmla="*/ 27 h 42"/>
                  <a:gd name="T32" fmla="*/ 1 w 12"/>
                  <a:gd name="T33" fmla="*/ 33 h 42"/>
                  <a:gd name="T34" fmla="*/ 1 w 12"/>
                  <a:gd name="T35" fmla="*/ 38 h 42"/>
                  <a:gd name="T36" fmla="*/ 1 w 12"/>
                  <a:gd name="T37" fmla="*/ 41 h 42"/>
                  <a:gd name="T38" fmla="*/ 3 w 12"/>
                  <a:gd name="T39" fmla="*/ 42 h 42"/>
                  <a:gd name="T40" fmla="*/ 5 w 12"/>
                  <a:gd name="T41" fmla="*/ 42 h 42"/>
                  <a:gd name="T42" fmla="*/ 7 w 12"/>
                  <a:gd name="T43" fmla="*/ 42 h 42"/>
                  <a:gd name="T44" fmla="*/ 10 w 12"/>
                  <a:gd name="T45" fmla="*/ 42 h 42"/>
                  <a:gd name="T46" fmla="*/ 11 w 12"/>
                  <a:gd name="T47" fmla="*/ 42 h 42"/>
                  <a:gd name="T48" fmla="*/ 12 w 12"/>
                  <a:gd name="T49" fmla="*/ 42 h 42"/>
                  <a:gd name="T50" fmla="*/ 12 w 12"/>
                  <a:gd name="T51" fmla="*/ 41 h 42"/>
                  <a:gd name="T52" fmla="*/ 12 w 12"/>
                  <a:gd name="T53" fmla="*/ 3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 h="42">
                    <a:moveTo>
                      <a:pt x="12" y="37"/>
                    </a:moveTo>
                    <a:cubicBezTo>
                      <a:pt x="11" y="36"/>
                      <a:pt x="11" y="34"/>
                      <a:pt x="11" y="32"/>
                    </a:cubicBezTo>
                    <a:cubicBezTo>
                      <a:pt x="11" y="29"/>
                      <a:pt x="11" y="26"/>
                      <a:pt x="11" y="23"/>
                    </a:cubicBezTo>
                    <a:cubicBezTo>
                      <a:pt x="11" y="21"/>
                      <a:pt x="11" y="20"/>
                      <a:pt x="11" y="18"/>
                    </a:cubicBezTo>
                    <a:cubicBezTo>
                      <a:pt x="11" y="17"/>
                      <a:pt x="11" y="15"/>
                      <a:pt x="11" y="14"/>
                    </a:cubicBezTo>
                    <a:cubicBezTo>
                      <a:pt x="11" y="10"/>
                      <a:pt x="11" y="7"/>
                      <a:pt x="11" y="4"/>
                    </a:cubicBezTo>
                    <a:cubicBezTo>
                      <a:pt x="11" y="4"/>
                      <a:pt x="11" y="4"/>
                      <a:pt x="11" y="4"/>
                    </a:cubicBezTo>
                    <a:cubicBezTo>
                      <a:pt x="11" y="3"/>
                      <a:pt x="11" y="3"/>
                      <a:pt x="11" y="3"/>
                    </a:cubicBezTo>
                    <a:cubicBezTo>
                      <a:pt x="10" y="2"/>
                      <a:pt x="10" y="2"/>
                      <a:pt x="9" y="2"/>
                    </a:cubicBezTo>
                    <a:cubicBezTo>
                      <a:pt x="8" y="2"/>
                      <a:pt x="8" y="1"/>
                      <a:pt x="7" y="1"/>
                    </a:cubicBezTo>
                    <a:cubicBezTo>
                      <a:pt x="6" y="0"/>
                      <a:pt x="5" y="1"/>
                      <a:pt x="5" y="1"/>
                    </a:cubicBezTo>
                    <a:cubicBezTo>
                      <a:pt x="4" y="1"/>
                      <a:pt x="3" y="1"/>
                      <a:pt x="3" y="1"/>
                    </a:cubicBezTo>
                    <a:cubicBezTo>
                      <a:pt x="2" y="1"/>
                      <a:pt x="2" y="2"/>
                      <a:pt x="2" y="3"/>
                    </a:cubicBezTo>
                    <a:cubicBezTo>
                      <a:pt x="2" y="7"/>
                      <a:pt x="2" y="11"/>
                      <a:pt x="2" y="15"/>
                    </a:cubicBezTo>
                    <a:cubicBezTo>
                      <a:pt x="2" y="17"/>
                      <a:pt x="2" y="19"/>
                      <a:pt x="2" y="21"/>
                    </a:cubicBezTo>
                    <a:cubicBezTo>
                      <a:pt x="1" y="23"/>
                      <a:pt x="1" y="25"/>
                      <a:pt x="1" y="27"/>
                    </a:cubicBezTo>
                    <a:cubicBezTo>
                      <a:pt x="1" y="29"/>
                      <a:pt x="1" y="31"/>
                      <a:pt x="1" y="33"/>
                    </a:cubicBezTo>
                    <a:cubicBezTo>
                      <a:pt x="1" y="35"/>
                      <a:pt x="1" y="36"/>
                      <a:pt x="1" y="38"/>
                    </a:cubicBezTo>
                    <a:cubicBezTo>
                      <a:pt x="0" y="39"/>
                      <a:pt x="0" y="40"/>
                      <a:pt x="1" y="41"/>
                    </a:cubicBezTo>
                    <a:cubicBezTo>
                      <a:pt x="1" y="41"/>
                      <a:pt x="2" y="41"/>
                      <a:pt x="3" y="42"/>
                    </a:cubicBezTo>
                    <a:cubicBezTo>
                      <a:pt x="3" y="42"/>
                      <a:pt x="4" y="42"/>
                      <a:pt x="5" y="42"/>
                    </a:cubicBezTo>
                    <a:cubicBezTo>
                      <a:pt x="6" y="42"/>
                      <a:pt x="7" y="42"/>
                      <a:pt x="7" y="42"/>
                    </a:cubicBezTo>
                    <a:cubicBezTo>
                      <a:pt x="8" y="42"/>
                      <a:pt x="9" y="42"/>
                      <a:pt x="10" y="42"/>
                    </a:cubicBezTo>
                    <a:cubicBezTo>
                      <a:pt x="10" y="42"/>
                      <a:pt x="11" y="42"/>
                      <a:pt x="11" y="42"/>
                    </a:cubicBezTo>
                    <a:cubicBezTo>
                      <a:pt x="11" y="42"/>
                      <a:pt x="12" y="42"/>
                      <a:pt x="12" y="42"/>
                    </a:cubicBezTo>
                    <a:cubicBezTo>
                      <a:pt x="12" y="42"/>
                      <a:pt x="12" y="41"/>
                      <a:pt x="12" y="41"/>
                    </a:cubicBezTo>
                    <a:cubicBezTo>
                      <a:pt x="12" y="40"/>
                      <a:pt x="12" y="38"/>
                      <a:pt x="12" y="3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05" name="Freeform 344">
                <a:extLst>
                  <a:ext uri="{FF2B5EF4-FFF2-40B4-BE49-F238E27FC236}">
                    <a16:creationId xmlns:a16="http://schemas.microsoft.com/office/drawing/2014/main" id="{1B962D25-15B3-482A-9252-0F2E074DB59E}"/>
                  </a:ext>
                </a:extLst>
              </p:cNvPr>
              <p:cNvSpPr>
                <a:spLocks/>
              </p:cNvSpPr>
              <p:nvPr/>
            </p:nvSpPr>
            <p:spPr bwMode="auto">
              <a:xfrm>
                <a:off x="8337551" y="1668463"/>
                <a:ext cx="195263" cy="738188"/>
              </a:xfrm>
              <a:custGeom>
                <a:avLst/>
                <a:gdLst>
                  <a:gd name="T0" fmla="*/ 0 w 49"/>
                  <a:gd name="T1" fmla="*/ 130 h 186"/>
                  <a:gd name="T2" fmla="*/ 0 w 49"/>
                  <a:gd name="T3" fmla="*/ 140 h 186"/>
                  <a:gd name="T4" fmla="*/ 4 w 49"/>
                  <a:gd name="T5" fmla="*/ 160 h 186"/>
                  <a:gd name="T6" fmla="*/ 7 w 49"/>
                  <a:gd name="T7" fmla="*/ 170 h 186"/>
                  <a:gd name="T8" fmla="*/ 12 w 49"/>
                  <a:gd name="T9" fmla="*/ 182 h 186"/>
                  <a:gd name="T10" fmla="*/ 29 w 49"/>
                  <a:gd name="T11" fmla="*/ 185 h 186"/>
                  <a:gd name="T12" fmla="*/ 43 w 49"/>
                  <a:gd name="T13" fmla="*/ 176 h 186"/>
                  <a:gd name="T14" fmla="*/ 49 w 49"/>
                  <a:gd name="T15" fmla="*/ 164 h 186"/>
                  <a:gd name="T16" fmla="*/ 49 w 49"/>
                  <a:gd name="T17" fmla="*/ 152 h 186"/>
                  <a:gd name="T18" fmla="*/ 48 w 49"/>
                  <a:gd name="T19" fmla="*/ 139 h 186"/>
                  <a:gd name="T20" fmla="*/ 47 w 49"/>
                  <a:gd name="T21" fmla="*/ 126 h 186"/>
                  <a:gd name="T22" fmla="*/ 48 w 49"/>
                  <a:gd name="T23" fmla="*/ 113 h 186"/>
                  <a:gd name="T24" fmla="*/ 48 w 49"/>
                  <a:gd name="T25" fmla="*/ 94 h 186"/>
                  <a:gd name="T26" fmla="*/ 48 w 49"/>
                  <a:gd name="T27" fmla="*/ 88 h 186"/>
                  <a:gd name="T28" fmla="*/ 47 w 49"/>
                  <a:gd name="T29" fmla="*/ 76 h 186"/>
                  <a:gd name="T30" fmla="*/ 43 w 49"/>
                  <a:gd name="T31" fmla="*/ 55 h 186"/>
                  <a:gd name="T32" fmla="*/ 42 w 49"/>
                  <a:gd name="T33" fmla="*/ 50 h 186"/>
                  <a:gd name="T34" fmla="*/ 40 w 49"/>
                  <a:gd name="T35" fmla="*/ 33 h 186"/>
                  <a:gd name="T36" fmla="*/ 38 w 49"/>
                  <a:gd name="T37" fmla="*/ 25 h 186"/>
                  <a:gd name="T38" fmla="*/ 34 w 49"/>
                  <a:gd name="T39" fmla="*/ 6 h 186"/>
                  <a:gd name="T40" fmla="*/ 31 w 49"/>
                  <a:gd name="T41" fmla="*/ 2 h 186"/>
                  <a:gd name="T42" fmla="*/ 29 w 49"/>
                  <a:gd name="T43" fmla="*/ 0 h 186"/>
                  <a:gd name="T44" fmla="*/ 25 w 49"/>
                  <a:gd name="T45" fmla="*/ 2 h 186"/>
                  <a:gd name="T46" fmla="*/ 23 w 49"/>
                  <a:gd name="T47" fmla="*/ 8 h 186"/>
                  <a:gd name="T48" fmla="*/ 13 w 49"/>
                  <a:gd name="T49" fmla="*/ 37 h 186"/>
                  <a:gd name="T50" fmla="*/ 8 w 49"/>
                  <a:gd name="T51" fmla="*/ 55 h 186"/>
                  <a:gd name="T52" fmla="*/ 3 w 49"/>
                  <a:gd name="T53" fmla="*/ 68 h 186"/>
                  <a:gd name="T54" fmla="*/ 0 w 49"/>
                  <a:gd name="T55" fmla="*/ 13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 h="186">
                    <a:moveTo>
                      <a:pt x="0" y="130"/>
                    </a:moveTo>
                    <a:cubicBezTo>
                      <a:pt x="0" y="134"/>
                      <a:pt x="0" y="137"/>
                      <a:pt x="0" y="140"/>
                    </a:cubicBezTo>
                    <a:cubicBezTo>
                      <a:pt x="1" y="149"/>
                      <a:pt x="2" y="155"/>
                      <a:pt x="4" y="160"/>
                    </a:cubicBezTo>
                    <a:cubicBezTo>
                      <a:pt x="5" y="164"/>
                      <a:pt x="6" y="167"/>
                      <a:pt x="7" y="170"/>
                    </a:cubicBezTo>
                    <a:cubicBezTo>
                      <a:pt x="8" y="173"/>
                      <a:pt x="11" y="182"/>
                      <a:pt x="12" y="182"/>
                    </a:cubicBezTo>
                    <a:cubicBezTo>
                      <a:pt x="13" y="182"/>
                      <a:pt x="27" y="186"/>
                      <a:pt x="29" y="185"/>
                    </a:cubicBezTo>
                    <a:cubicBezTo>
                      <a:pt x="30" y="185"/>
                      <a:pt x="42" y="177"/>
                      <a:pt x="43" y="176"/>
                    </a:cubicBezTo>
                    <a:cubicBezTo>
                      <a:pt x="44" y="175"/>
                      <a:pt x="48" y="167"/>
                      <a:pt x="49" y="164"/>
                    </a:cubicBezTo>
                    <a:cubicBezTo>
                      <a:pt x="49" y="160"/>
                      <a:pt x="49" y="156"/>
                      <a:pt x="49" y="152"/>
                    </a:cubicBezTo>
                    <a:cubicBezTo>
                      <a:pt x="49" y="147"/>
                      <a:pt x="48" y="143"/>
                      <a:pt x="48" y="139"/>
                    </a:cubicBezTo>
                    <a:cubicBezTo>
                      <a:pt x="48" y="134"/>
                      <a:pt x="47" y="131"/>
                      <a:pt x="47" y="126"/>
                    </a:cubicBezTo>
                    <a:cubicBezTo>
                      <a:pt x="47" y="121"/>
                      <a:pt x="47" y="117"/>
                      <a:pt x="48" y="113"/>
                    </a:cubicBezTo>
                    <a:cubicBezTo>
                      <a:pt x="48" y="111"/>
                      <a:pt x="48" y="97"/>
                      <a:pt x="48" y="94"/>
                    </a:cubicBezTo>
                    <a:cubicBezTo>
                      <a:pt x="48" y="93"/>
                      <a:pt x="48" y="90"/>
                      <a:pt x="48" y="88"/>
                    </a:cubicBezTo>
                    <a:cubicBezTo>
                      <a:pt x="48" y="84"/>
                      <a:pt x="48" y="79"/>
                      <a:pt x="47" y="76"/>
                    </a:cubicBezTo>
                    <a:cubicBezTo>
                      <a:pt x="46" y="72"/>
                      <a:pt x="43" y="58"/>
                      <a:pt x="43" y="55"/>
                    </a:cubicBezTo>
                    <a:cubicBezTo>
                      <a:pt x="42" y="53"/>
                      <a:pt x="42" y="52"/>
                      <a:pt x="42" y="50"/>
                    </a:cubicBezTo>
                    <a:cubicBezTo>
                      <a:pt x="42" y="49"/>
                      <a:pt x="41" y="35"/>
                      <a:pt x="40" y="33"/>
                    </a:cubicBezTo>
                    <a:cubicBezTo>
                      <a:pt x="40" y="30"/>
                      <a:pt x="39" y="27"/>
                      <a:pt x="38" y="25"/>
                    </a:cubicBezTo>
                    <a:cubicBezTo>
                      <a:pt x="38" y="23"/>
                      <a:pt x="34" y="7"/>
                      <a:pt x="34" y="6"/>
                    </a:cubicBezTo>
                    <a:cubicBezTo>
                      <a:pt x="33" y="4"/>
                      <a:pt x="32" y="3"/>
                      <a:pt x="31" y="2"/>
                    </a:cubicBezTo>
                    <a:cubicBezTo>
                      <a:pt x="30" y="2"/>
                      <a:pt x="30" y="1"/>
                      <a:pt x="29" y="0"/>
                    </a:cubicBezTo>
                    <a:cubicBezTo>
                      <a:pt x="29" y="0"/>
                      <a:pt x="26" y="0"/>
                      <a:pt x="25" y="2"/>
                    </a:cubicBezTo>
                    <a:cubicBezTo>
                      <a:pt x="24" y="3"/>
                      <a:pt x="24" y="6"/>
                      <a:pt x="23" y="8"/>
                    </a:cubicBezTo>
                    <a:cubicBezTo>
                      <a:pt x="22" y="11"/>
                      <a:pt x="14" y="31"/>
                      <a:pt x="13" y="37"/>
                    </a:cubicBezTo>
                    <a:cubicBezTo>
                      <a:pt x="11" y="44"/>
                      <a:pt x="10" y="50"/>
                      <a:pt x="8" y="55"/>
                    </a:cubicBezTo>
                    <a:cubicBezTo>
                      <a:pt x="6" y="59"/>
                      <a:pt x="4" y="62"/>
                      <a:pt x="3" y="68"/>
                    </a:cubicBezTo>
                    <a:cubicBezTo>
                      <a:pt x="2" y="72"/>
                      <a:pt x="1" y="126"/>
                      <a:pt x="0" y="13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06" name="Freeform 345">
                <a:extLst>
                  <a:ext uri="{FF2B5EF4-FFF2-40B4-BE49-F238E27FC236}">
                    <a16:creationId xmlns:a16="http://schemas.microsoft.com/office/drawing/2014/main" id="{7BD11EE0-E94A-4C8C-A45D-0436D27D94FE}"/>
                  </a:ext>
                </a:extLst>
              </p:cNvPr>
              <p:cNvSpPr>
                <a:spLocks/>
              </p:cNvSpPr>
              <p:nvPr/>
            </p:nvSpPr>
            <p:spPr bwMode="auto">
              <a:xfrm>
                <a:off x="8337551" y="1668463"/>
                <a:ext cx="195263" cy="738188"/>
              </a:xfrm>
              <a:custGeom>
                <a:avLst/>
                <a:gdLst>
                  <a:gd name="T0" fmla="*/ 0 w 49"/>
                  <a:gd name="T1" fmla="*/ 130 h 186"/>
                  <a:gd name="T2" fmla="*/ 0 w 49"/>
                  <a:gd name="T3" fmla="*/ 140 h 186"/>
                  <a:gd name="T4" fmla="*/ 4 w 49"/>
                  <a:gd name="T5" fmla="*/ 160 h 186"/>
                  <a:gd name="T6" fmla="*/ 7 w 49"/>
                  <a:gd name="T7" fmla="*/ 170 h 186"/>
                  <a:gd name="T8" fmla="*/ 12 w 49"/>
                  <a:gd name="T9" fmla="*/ 182 h 186"/>
                  <a:gd name="T10" fmla="*/ 29 w 49"/>
                  <a:gd name="T11" fmla="*/ 185 h 186"/>
                  <a:gd name="T12" fmla="*/ 43 w 49"/>
                  <a:gd name="T13" fmla="*/ 176 h 186"/>
                  <a:gd name="T14" fmla="*/ 49 w 49"/>
                  <a:gd name="T15" fmla="*/ 164 h 186"/>
                  <a:gd name="T16" fmla="*/ 49 w 49"/>
                  <a:gd name="T17" fmla="*/ 152 h 186"/>
                  <a:gd name="T18" fmla="*/ 48 w 49"/>
                  <a:gd name="T19" fmla="*/ 139 h 186"/>
                  <a:gd name="T20" fmla="*/ 47 w 49"/>
                  <a:gd name="T21" fmla="*/ 126 h 186"/>
                  <a:gd name="T22" fmla="*/ 48 w 49"/>
                  <a:gd name="T23" fmla="*/ 113 h 186"/>
                  <a:gd name="T24" fmla="*/ 48 w 49"/>
                  <a:gd name="T25" fmla="*/ 94 h 186"/>
                  <a:gd name="T26" fmla="*/ 48 w 49"/>
                  <a:gd name="T27" fmla="*/ 88 h 186"/>
                  <a:gd name="T28" fmla="*/ 47 w 49"/>
                  <a:gd name="T29" fmla="*/ 76 h 186"/>
                  <a:gd name="T30" fmla="*/ 43 w 49"/>
                  <a:gd name="T31" fmla="*/ 55 h 186"/>
                  <a:gd name="T32" fmla="*/ 42 w 49"/>
                  <a:gd name="T33" fmla="*/ 50 h 186"/>
                  <a:gd name="T34" fmla="*/ 40 w 49"/>
                  <a:gd name="T35" fmla="*/ 33 h 186"/>
                  <a:gd name="T36" fmla="*/ 38 w 49"/>
                  <a:gd name="T37" fmla="*/ 25 h 186"/>
                  <a:gd name="T38" fmla="*/ 34 w 49"/>
                  <a:gd name="T39" fmla="*/ 6 h 186"/>
                  <a:gd name="T40" fmla="*/ 31 w 49"/>
                  <a:gd name="T41" fmla="*/ 2 h 186"/>
                  <a:gd name="T42" fmla="*/ 29 w 49"/>
                  <a:gd name="T43" fmla="*/ 0 h 186"/>
                  <a:gd name="T44" fmla="*/ 25 w 49"/>
                  <a:gd name="T45" fmla="*/ 2 h 186"/>
                  <a:gd name="T46" fmla="*/ 23 w 49"/>
                  <a:gd name="T47" fmla="*/ 8 h 186"/>
                  <a:gd name="T48" fmla="*/ 13 w 49"/>
                  <a:gd name="T49" fmla="*/ 37 h 186"/>
                  <a:gd name="T50" fmla="*/ 8 w 49"/>
                  <a:gd name="T51" fmla="*/ 55 h 186"/>
                  <a:gd name="T52" fmla="*/ 3 w 49"/>
                  <a:gd name="T53" fmla="*/ 68 h 186"/>
                  <a:gd name="T54" fmla="*/ 0 w 49"/>
                  <a:gd name="T55" fmla="*/ 13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 h="186">
                    <a:moveTo>
                      <a:pt x="0" y="130"/>
                    </a:moveTo>
                    <a:cubicBezTo>
                      <a:pt x="0" y="134"/>
                      <a:pt x="0" y="137"/>
                      <a:pt x="0" y="140"/>
                    </a:cubicBezTo>
                    <a:cubicBezTo>
                      <a:pt x="1" y="149"/>
                      <a:pt x="2" y="155"/>
                      <a:pt x="4" y="160"/>
                    </a:cubicBezTo>
                    <a:cubicBezTo>
                      <a:pt x="5" y="164"/>
                      <a:pt x="6" y="167"/>
                      <a:pt x="7" y="170"/>
                    </a:cubicBezTo>
                    <a:cubicBezTo>
                      <a:pt x="8" y="173"/>
                      <a:pt x="11" y="182"/>
                      <a:pt x="12" y="182"/>
                    </a:cubicBezTo>
                    <a:cubicBezTo>
                      <a:pt x="13" y="182"/>
                      <a:pt x="27" y="186"/>
                      <a:pt x="29" y="185"/>
                    </a:cubicBezTo>
                    <a:cubicBezTo>
                      <a:pt x="30" y="185"/>
                      <a:pt x="42" y="177"/>
                      <a:pt x="43" y="176"/>
                    </a:cubicBezTo>
                    <a:cubicBezTo>
                      <a:pt x="44" y="175"/>
                      <a:pt x="48" y="167"/>
                      <a:pt x="49" y="164"/>
                    </a:cubicBezTo>
                    <a:cubicBezTo>
                      <a:pt x="49" y="160"/>
                      <a:pt x="49" y="156"/>
                      <a:pt x="49" y="152"/>
                    </a:cubicBezTo>
                    <a:cubicBezTo>
                      <a:pt x="49" y="147"/>
                      <a:pt x="48" y="143"/>
                      <a:pt x="48" y="139"/>
                    </a:cubicBezTo>
                    <a:cubicBezTo>
                      <a:pt x="48" y="134"/>
                      <a:pt x="47" y="131"/>
                      <a:pt x="47" y="126"/>
                    </a:cubicBezTo>
                    <a:cubicBezTo>
                      <a:pt x="47" y="121"/>
                      <a:pt x="47" y="117"/>
                      <a:pt x="48" y="113"/>
                    </a:cubicBezTo>
                    <a:cubicBezTo>
                      <a:pt x="48" y="111"/>
                      <a:pt x="48" y="97"/>
                      <a:pt x="48" y="94"/>
                    </a:cubicBezTo>
                    <a:cubicBezTo>
                      <a:pt x="48" y="93"/>
                      <a:pt x="48" y="90"/>
                      <a:pt x="48" y="88"/>
                    </a:cubicBezTo>
                    <a:cubicBezTo>
                      <a:pt x="48" y="84"/>
                      <a:pt x="48" y="79"/>
                      <a:pt x="47" y="76"/>
                    </a:cubicBezTo>
                    <a:cubicBezTo>
                      <a:pt x="46" y="72"/>
                      <a:pt x="43" y="58"/>
                      <a:pt x="43" y="55"/>
                    </a:cubicBezTo>
                    <a:cubicBezTo>
                      <a:pt x="42" y="53"/>
                      <a:pt x="42" y="52"/>
                      <a:pt x="42" y="50"/>
                    </a:cubicBezTo>
                    <a:cubicBezTo>
                      <a:pt x="42" y="49"/>
                      <a:pt x="41" y="35"/>
                      <a:pt x="40" y="33"/>
                    </a:cubicBezTo>
                    <a:cubicBezTo>
                      <a:pt x="40" y="30"/>
                      <a:pt x="39" y="27"/>
                      <a:pt x="38" y="25"/>
                    </a:cubicBezTo>
                    <a:cubicBezTo>
                      <a:pt x="38" y="23"/>
                      <a:pt x="34" y="7"/>
                      <a:pt x="34" y="6"/>
                    </a:cubicBezTo>
                    <a:cubicBezTo>
                      <a:pt x="33" y="4"/>
                      <a:pt x="32" y="3"/>
                      <a:pt x="31" y="2"/>
                    </a:cubicBezTo>
                    <a:cubicBezTo>
                      <a:pt x="30" y="2"/>
                      <a:pt x="30" y="1"/>
                      <a:pt x="29" y="0"/>
                    </a:cubicBezTo>
                    <a:cubicBezTo>
                      <a:pt x="29" y="0"/>
                      <a:pt x="26" y="0"/>
                      <a:pt x="25" y="2"/>
                    </a:cubicBezTo>
                    <a:cubicBezTo>
                      <a:pt x="24" y="3"/>
                      <a:pt x="24" y="6"/>
                      <a:pt x="23" y="8"/>
                    </a:cubicBezTo>
                    <a:cubicBezTo>
                      <a:pt x="22" y="11"/>
                      <a:pt x="14" y="31"/>
                      <a:pt x="13" y="37"/>
                    </a:cubicBezTo>
                    <a:cubicBezTo>
                      <a:pt x="11" y="44"/>
                      <a:pt x="10" y="50"/>
                      <a:pt x="8" y="55"/>
                    </a:cubicBezTo>
                    <a:cubicBezTo>
                      <a:pt x="6" y="59"/>
                      <a:pt x="4" y="62"/>
                      <a:pt x="3" y="68"/>
                    </a:cubicBezTo>
                    <a:cubicBezTo>
                      <a:pt x="2" y="72"/>
                      <a:pt x="1" y="126"/>
                      <a:pt x="0" y="13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07" name="Freeform 346">
                <a:extLst>
                  <a:ext uri="{FF2B5EF4-FFF2-40B4-BE49-F238E27FC236}">
                    <a16:creationId xmlns:a16="http://schemas.microsoft.com/office/drawing/2014/main" id="{765EB0AE-FEEF-4EBC-BF65-EC0F8D2B9087}"/>
                  </a:ext>
                </a:extLst>
              </p:cNvPr>
              <p:cNvSpPr>
                <a:spLocks/>
              </p:cNvSpPr>
              <p:nvPr/>
            </p:nvSpPr>
            <p:spPr bwMode="auto">
              <a:xfrm>
                <a:off x="9120188" y="2324100"/>
                <a:ext cx="84138" cy="190500"/>
              </a:xfrm>
              <a:custGeom>
                <a:avLst/>
                <a:gdLst>
                  <a:gd name="T0" fmla="*/ 0 w 21"/>
                  <a:gd name="T1" fmla="*/ 44 h 48"/>
                  <a:gd name="T2" fmla="*/ 1 w 21"/>
                  <a:gd name="T3" fmla="*/ 47 h 48"/>
                  <a:gd name="T4" fmla="*/ 4 w 21"/>
                  <a:gd name="T5" fmla="*/ 48 h 48"/>
                  <a:gd name="T6" fmla="*/ 8 w 21"/>
                  <a:gd name="T7" fmla="*/ 48 h 48"/>
                  <a:gd name="T8" fmla="*/ 13 w 21"/>
                  <a:gd name="T9" fmla="*/ 48 h 48"/>
                  <a:gd name="T10" fmla="*/ 17 w 21"/>
                  <a:gd name="T11" fmla="*/ 48 h 48"/>
                  <a:gd name="T12" fmla="*/ 19 w 21"/>
                  <a:gd name="T13" fmla="*/ 48 h 48"/>
                  <a:gd name="T14" fmla="*/ 21 w 21"/>
                  <a:gd name="T15" fmla="*/ 48 h 48"/>
                  <a:gd name="T16" fmla="*/ 21 w 21"/>
                  <a:gd name="T17" fmla="*/ 47 h 48"/>
                  <a:gd name="T18" fmla="*/ 20 w 21"/>
                  <a:gd name="T19" fmla="*/ 43 h 48"/>
                  <a:gd name="T20" fmla="*/ 20 w 21"/>
                  <a:gd name="T21" fmla="*/ 37 h 48"/>
                  <a:gd name="T22" fmla="*/ 19 w 21"/>
                  <a:gd name="T23" fmla="*/ 26 h 48"/>
                  <a:gd name="T24" fmla="*/ 20 w 21"/>
                  <a:gd name="T25" fmla="*/ 21 h 48"/>
                  <a:gd name="T26" fmla="*/ 19 w 21"/>
                  <a:gd name="T27" fmla="*/ 15 h 48"/>
                  <a:gd name="T28" fmla="*/ 19 w 21"/>
                  <a:gd name="T29" fmla="*/ 4 h 48"/>
                  <a:gd name="T30" fmla="*/ 19 w 21"/>
                  <a:gd name="T31" fmla="*/ 4 h 48"/>
                  <a:gd name="T32" fmla="*/ 19 w 21"/>
                  <a:gd name="T33" fmla="*/ 2 h 48"/>
                  <a:gd name="T34" fmla="*/ 16 w 21"/>
                  <a:gd name="T35" fmla="*/ 2 h 48"/>
                  <a:gd name="T36" fmla="*/ 12 w 21"/>
                  <a:gd name="T37" fmla="*/ 0 h 48"/>
                  <a:gd name="T38" fmla="*/ 8 w 21"/>
                  <a:gd name="T39" fmla="*/ 0 h 48"/>
                  <a:gd name="T40" fmla="*/ 4 w 21"/>
                  <a:gd name="T41" fmla="*/ 1 h 48"/>
                  <a:gd name="T42" fmla="*/ 3 w 21"/>
                  <a:gd name="T43" fmla="*/ 3 h 48"/>
                  <a:gd name="T44" fmla="*/ 3 w 21"/>
                  <a:gd name="T45" fmla="*/ 17 h 48"/>
                  <a:gd name="T46" fmla="*/ 2 w 21"/>
                  <a:gd name="T47" fmla="*/ 24 h 48"/>
                  <a:gd name="T48" fmla="*/ 2 w 21"/>
                  <a:gd name="T49" fmla="*/ 31 h 48"/>
                  <a:gd name="T50" fmla="*/ 1 w 21"/>
                  <a:gd name="T51" fmla="*/ 38 h 48"/>
                  <a:gd name="T52" fmla="*/ 0 w 21"/>
                  <a:gd name="T53"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48">
                    <a:moveTo>
                      <a:pt x="0" y="44"/>
                    </a:moveTo>
                    <a:cubicBezTo>
                      <a:pt x="0" y="45"/>
                      <a:pt x="0" y="46"/>
                      <a:pt x="1" y="47"/>
                    </a:cubicBezTo>
                    <a:cubicBezTo>
                      <a:pt x="2" y="47"/>
                      <a:pt x="3" y="48"/>
                      <a:pt x="4" y="48"/>
                    </a:cubicBezTo>
                    <a:cubicBezTo>
                      <a:pt x="5" y="48"/>
                      <a:pt x="7" y="48"/>
                      <a:pt x="8" y="48"/>
                    </a:cubicBezTo>
                    <a:cubicBezTo>
                      <a:pt x="10" y="48"/>
                      <a:pt x="11" y="48"/>
                      <a:pt x="13" y="48"/>
                    </a:cubicBezTo>
                    <a:cubicBezTo>
                      <a:pt x="14" y="48"/>
                      <a:pt x="16" y="48"/>
                      <a:pt x="17" y="48"/>
                    </a:cubicBezTo>
                    <a:cubicBezTo>
                      <a:pt x="18" y="48"/>
                      <a:pt x="19" y="48"/>
                      <a:pt x="19" y="48"/>
                    </a:cubicBezTo>
                    <a:cubicBezTo>
                      <a:pt x="20" y="48"/>
                      <a:pt x="20" y="48"/>
                      <a:pt x="21" y="48"/>
                    </a:cubicBezTo>
                    <a:cubicBezTo>
                      <a:pt x="21" y="48"/>
                      <a:pt x="21" y="48"/>
                      <a:pt x="21" y="47"/>
                    </a:cubicBezTo>
                    <a:cubicBezTo>
                      <a:pt x="21" y="46"/>
                      <a:pt x="20" y="44"/>
                      <a:pt x="20" y="43"/>
                    </a:cubicBezTo>
                    <a:cubicBezTo>
                      <a:pt x="20" y="41"/>
                      <a:pt x="20" y="39"/>
                      <a:pt x="20" y="37"/>
                    </a:cubicBezTo>
                    <a:cubicBezTo>
                      <a:pt x="20" y="34"/>
                      <a:pt x="19" y="30"/>
                      <a:pt x="19" y="26"/>
                    </a:cubicBezTo>
                    <a:cubicBezTo>
                      <a:pt x="19" y="24"/>
                      <a:pt x="20" y="23"/>
                      <a:pt x="20" y="21"/>
                    </a:cubicBezTo>
                    <a:cubicBezTo>
                      <a:pt x="20" y="19"/>
                      <a:pt x="19" y="17"/>
                      <a:pt x="19" y="15"/>
                    </a:cubicBezTo>
                    <a:cubicBezTo>
                      <a:pt x="19" y="12"/>
                      <a:pt x="19" y="8"/>
                      <a:pt x="19" y="4"/>
                    </a:cubicBezTo>
                    <a:cubicBezTo>
                      <a:pt x="19" y="4"/>
                      <a:pt x="19" y="4"/>
                      <a:pt x="19" y="4"/>
                    </a:cubicBezTo>
                    <a:cubicBezTo>
                      <a:pt x="20" y="3"/>
                      <a:pt x="20" y="3"/>
                      <a:pt x="19" y="2"/>
                    </a:cubicBezTo>
                    <a:cubicBezTo>
                      <a:pt x="18" y="2"/>
                      <a:pt x="17" y="2"/>
                      <a:pt x="16" y="2"/>
                    </a:cubicBezTo>
                    <a:cubicBezTo>
                      <a:pt x="14" y="1"/>
                      <a:pt x="13" y="0"/>
                      <a:pt x="12" y="0"/>
                    </a:cubicBezTo>
                    <a:cubicBezTo>
                      <a:pt x="10" y="0"/>
                      <a:pt x="9" y="0"/>
                      <a:pt x="8" y="0"/>
                    </a:cubicBezTo>
                    <a:cubicBezTo>
                      <a:pt x="7" y="0"/>
                      <a:pt x="5" y="0"/>
                      <a:pt x="4" y="1"/>
                    </a:cubicBezTo>
                    <a:cubicBezTo>
                      <a:pt x="3" y="1"/>
                      <a:pt x="3" y="1"/>
                      <a:pt x="3" y="3"/>
                    </a:cubicBezTo>
                    <a:cubicBezTo>
                      <a:pt x="2" y="8"/>
                      <a:pt x="3" y="12"/>
                      <a:pt x="3" y="17"/>
                    </a:cubicBezTo>
                    <a:cubicBezTo>
                      <a:pt x="3" y="19"/>
                      <a:pt x="2" y="22"/>
                      <a:pt x="2" y="24"/>
                    </a:cubicBezTo>
                    <a:cubicBezTo>
                      <a:pt x="2" y="26"/>
                      <a:pt x="2" y="28"/>
                      <a:pt x="2" y="31"/>
                    </a:cubicBezTo>
                    <a:cubicBezTo>
                      <a:pt x="2" y="33"/>
                      <a:pt x="1" y="35"/>
                      <a:pt x="1" y="38"/>
                    </a:cubicBezTo>
                    <a:cubicBezTo>
                      <a:pt x="1" y="40"/>
                      <a:pt x="1" y="42"/>
                      <a:pt x="0" y="4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08" name="Freeform 347">
                <a:extLst>
                  <a:ext uri="{FF2B5EF4-FFF2-40B4-BE49-F238E27FC236}">
                    <a16:creationId xmlns:a16="http://schemas.microsoft.com/office/drawing/2014/main" id="{92F76ACE-5F16-4EE9-A495-B30E92B62477}"/>
                  </a:ext>
                </a:extLst>
              </p:cNvPr>
              <p:cNvSpPr>
                <a:spLocks/>
              </p:cNvSpPr>
              <p:nvPr/>
            </p:nvSpPr>
            <p:spPr bwMode="auto">
              <a:xfrm>
                <a:off x="9120188" y="2324100"/>
                <a:ext cx="84138" cy="190500"/>
              </a:xfrm>
              <a:custGeom>
                <a:avLst/>
                <a:gdLst>
                  <a:gd name="T0" fmla="*/ 0 w 21"/>
                  <a:gd name="T1" fmla="*/ 44 h 48"/>
                  <a:gd name="T2" fmla="*/ 1 w 21"/>
                  <a:gd name="T3" fmla="*/ 47 h 48"/>
                  <a:gd name="T4" fmla="*/ 4 w 21"/>
                  <a:gd name="T5" fmla="*/ 48 h 48"/>
                  <a:gd name="T6" fmla="*/ 8 w 21"/>
                  <a:gd name="T7" fmla="*/ 48 h 48"/>
                  <a:gd name="T8" fmla="*/ 13 w 21"/>
                  <a:gd name="T9" fmla="*/ 48 h 48"/>
                  <a:gd name="T10" fmla="*/ 17 w 21"/>
                  <a:gd name="T11" fmla="*/ 48 h 48"/>
                  <a:gd name="T12" fmla="*/ 19 w 21"/>
                  <a:gd name="T13" fmla="*/ 48 h 48"/>
                  <a:gd name="T14" fmla="*/ 21 w 21"/>
                  <a:gd name="T15" fmla="*/ 48 h 48"/>
                  <a:gd name="T16" fmla="*/ 21 w 21"/>
                  <a:gd name="T17" fmla="*/ 47 h 48"/>
                  <a:gd name="T18" fmla="*/ 20 w 21"/>
                  <a:gd name="T19" fmla="*/ 43 h 48"/>
                  <a:gd name="T20" fmla="*/ 20 w 21"/>
                  <a:gd name="T21" fmla="*/ 37 h 48"/>
                  <a:gd name="T22" fmla="*/ 19 w 21"/>
                  <a:gd name="T23" fmla="*/ 26 h 48"/>
                  <a:gd name="T24" fmla="*/ 20 w 21"/>
                  <a:gd name="T25" fmla="*/ 21 h 48"/>
                  <a:gd name="T26" fmla="*/ 19 w 21"/>
                  <a:gd name="T27" fmla="*/ 15 h 48"/>
                  <a:gd name="T28" fmla="*/ 19 w 21"/>
                  <a:gd name="T29" fmla="*/ 4 h 48"/>
                  <a:gd name="T30" fmla="*/ 19 w 21"/>
                  <a:gd name="T31" fmla="*/ 4 h 48"/>
                  <a:gd name="T32" fmla="*/ 19 w 21"/>
                  <a:gd name="T33" fmla="*/ 2 h 48"/>
                  <a:gd name="T34" fmla="*/ 16 w 21"/>
                  <a:gd name="T35" fmla="*/ 2 h 48"/>
                  <a:gd name="T36" fmla="*/ 12 w 21"/>
                  <a:gd name="T37" fmla="*/ 0 h 48"/>
                  <a:gd name="T38" fmla="*/ 8 w 21"/>
                  <a:gd name="T39" fmla="*/ 0 h 48"/>
                  <a:gd name="T40" fmla="*/ 4 w 21"/>
                  <a:gd name="T41" fmla="*/ 1 h 48"/>
                  <a:gd name="T42" fmla="*/ 3 w 21"/>
                  <a:gd name="T43" fmla="*/ 3 h 48"/>
                  <a:gd name="T44" fmla="*/ 3 w 21"/>
                  <a:gd name="T45" fmla="*/ 17 h 48"/>
                  <a:gd name="T46" fmla="*/ 2 w 21"/>
                  <a:gd name="T47" fmla="*/ 24 h 48"/>
                  <a:gd name="T48" fmla="*/ 2 w 21"/>
                  <a:gd name="T49" fmla="*/ 31 h 48"/>
                  <a:gd name="T50" fmla="*/ 1 w 21"/>
                  <a:gd name="T51" fmla="*/ 38 h 48"/>
                  <a:gd name="T52" fmla="*/ 0 w 21"/>
                  <a:gd name="T53"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48">
                    <a:moveTo>
                      <a:pt x="0" y="44"/>
                    </a:moveTo>
                    <a:cubicBezTo>
                      <a:pt x="0" y="45"/>
                      <a:pt x="0" y="46"/>
                      <a:pt x="1" y="47"/>
                    </a:cubicBezTo>
                    <a:cubicBezTo>
                      <a:pt x="2" y="47"/>
                      <a:pt x="3" y="48"/>
                      <a:pt x="4" y="48"/>
                    </a:cubicBezTo>
                    <a:cubicBezTo>
                      <a:pt x="5" y="48"/>
                      <a:pt x="7" y="48"/>
                      <a:pt x="8" y="48"/>
                    </a:cubicBezTo>
                    <a:cubicBezTo>
                      <a:pt x="10" y="48"/>
                      <a:pt x="11" y="48"/>
                      <a:pt x="13" y="48"/>
                    </a:cubicBezTo>
                    <a:cubicBezTo>
                      <a:pt x="14" y="48"/>
                      <a:pt x="16" y="48"/>
                      <a:pt x="17" y="48"/>
                    </a:cubicBezTo>
                    <a:cubicBezTo>
                      <a:pt x="18" y="48"/>
                      <a:pt x="19" y="48"/>
                      <a:pt x="19" y="48"/>
                    </a:cubicBezTo>
                    <a:cubicBezTo>
                      <a:pt x="20" y="48"/>
                      <a:pt x="20" y="48"/>
                      <a:pt x="21" y="48"/>
                    </a:cubicBezTo>
                    <a:cubicBezTo>
                      <a:pt x="21" y="48"/>
                      <a:pt x="21" y="48"/>
                      <a:pt x="21" y="47"/>
                    </a:cubicBezTo>
                    <a:cubicBezTo>
                      <a:pt x="21" y="46"/>
                      <a:pt x="20" y="44"/>
                      <a:pt x="20" y="43"/>
                    </a:cubicBezTo>
                    <a:cubicBezTo>
                      <a:pt x="20" y="41"/>
                      <a:pt x="20" y="39"/>
                      <a:pt x="20" y="37"/>
                    </a:cubicBezTo>
                    <a:cubicBezTo>
                      <a:pt x="20" y="34"/>
                      <a:pt x="19" y="30"/>
                      <a:pt x="19" y="26"/>
                    </a:cubicBezTo>
                    <a:cubicBezTo>
                      <a:pt x="19" y="24"/>
                      <a:pt x="20" y="23"/>
                      <a:pt x="20" y="21"/>
                    </a:cubicBezTo>
                    <a:cubicBezTo>
                      <a:pt x="20" y="19"/>
                      <a:pt x="19" y="17"/>
                      <a:pt x="19" y="15"/>
                    </a:cubicBezTo>
                    <a:cubicBezTo>
                      <a:pt x="19" y="12"/>
                      <a:pt x="19" y="8"/>
                      <a:pt x="19" y="4"/>
                    </a:cubicBezTo>
                    <a:cubicBezTo>
                      <a:pt x="19" y="4"/>
                      <a:pt x="19" y="4"/>
                      <a:pt x="19" y="4"/>
                    </a:cubicBezTo>
                    <a:cubicBezTo>
                      <a:pt x="20" y="3"/>
                      <a:pt x="20" y="3"/>
                      <a:pt x="19" y="2"/>
                    </a:cubicBezTo>
                    <a:cubicBezTo>
                      <a:pt x="18" y="2"/>
                      <a:pt x="17" y="2"/>
                      <a:pt x="16" y="2"/>
                    </a:cubicBezTo>
                    <a:cubicBezTo>
                      <a:pt x="14" y="1"/>
                      <a:pt x="13" y="0"/>
                      <a:pt x="12" y="0"/>
                    </a:cubicBezTo>
                    <a:cubicBezTo>
                      <a:pt x="10" y="0"/>
                      <a:pt x="9" y="0"/>
                      <a:pt x="8" y="0"/>
                    </a:cubicBezTo>
                    <a:cubicBezTo>
                      <a:pt x="7" y="0"/>
                      <a:pt x="5" y="0"/>
                      <a:pt x="4" y="1"/>
                    </a:cubicBezTo>
                    <a:cubicBezTo>
                      <a:pt x="3" y="1"/>
                      <a:pt x="3" y="1"/>
                      <a:pt x="3" y="3"/>
                    </a:cubicBezTo>
                    <a:cubicBezTo>
                      <a:pt x="2" y="8"/>
                      <a:pt x="3" y="12"/>
                      <a:pt x="3" y="17"/>
                    </a:cubicBezTo>
                    <a:cubicBezTo>
                      <a:pt x="3" y="19"/>
                      <a:pt x="2" y="22"/>
                      <a:pt x="2" y="24"/>
                    </a:cubicBezTo>
                    <a:cubicBezTo>
                      <a:pt x="2" y="26"/>
                      <a:pt x="2" y="28"/>
                      <a:pt x="2" y="31"/>
                    </a:cubicBezTo>
                    <a:cubicBezTo>
                      <a:pt x="2" y="33"/>
                      <a:pt x="1" y="35"/>
                      <a:pt x="1" y="38"/>
                    </a:cubicBezTo>
                    <a:cubicBezTo>
                      <a:pt x="1" y="40"/>
                      <a:pt x="1" y="42"/>
                      <a:pt x="0" y="4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09" name="Freeform 348">
                <a:extLst>
                  <a:ext uri="{FF2B5EF4-FFF2-40B4-BE49-F238E27FC236}">
                    <a16:creationId xmlns:a16="http://schemas.microsoft.com/office/drawing/2014/main" id="{0FE6E789-6B14-445A-BA74-89A2521A63FE}"/>
                  </a:ext>
                </a:extLst>
              </p:cNvPr>
              <p:cNvSpPr>
                <a:spLocks/>
              </p:cNvSpPr>
              <p:nvPr/>
            </p:nvSpPr>
            <p:spPr bwMode="auto">
              <a:xfrm>
                <a:off x="8905876" y="1871663"/>
                <a:ext cx="501650" cy="500063"/>
              </a:xfrm>
              <a:custGeom>
                <a:avLst/>
                <a:gdLst>
                  <a:gd name="T0" fmla="*/ 1 w 126"/>
                  <a:gd name="T1" fmla="*/ 88 h 126"/>
                  <a:gd name="T2" fmla="*/ 1 w 126"/>
                  <a:gd name="T3" fmla="*/ 95 h 126"/>
                  <a:gd name="T4" fmla="*/ 11 w 126"/>
                  <a:gd name="T5" fmla="*/ 109 h 126"/>
                  <a:gd name="T6" fmla="*/ 18 w 126"/>
                  <a:gd name="T7" fmla="*/ 115 h 126"/>
                  <a:gd name="T8" fmla="*/ 23 w 126"/>
                  <a:gd name="T9" fmla="*/ 121 h 126"/>
                  <a:gd name="T10" fmla="*/ 30 w 126"/>
                  <a:gd name="T11" fmla="*/ 123 h 126"/>
                  <a:gd name="T12" fmla="*/ 38 w 126"/>
                  <a:gd name="T13" fmla="*/ 124 h 126"/>
                  <a:gd name="T14" fmla="*/ 44 w 126"/>
                  <a:gd name="T15" fmla="*/ 123 h 126"/>
                  <a:gd name="T16" fmla="*/ 48 w 126"/>
                  <a:gd name="T17" fmla="*/ 123 h 126"/>
                  <a:gd name="T18" fmla="*/ 57 w 126"/>
                  <a:gd name="T19" fmla="*/ 123 h 126"/>
                  <a:gd name="T20" fmla="*/ 76 w 126"/>
                  <a:gd name="T21" fmla="*/ 125 h 126"/>
                  <a:gd name="T22" fmla="*/ 80 w 126"/>
                  <a:gd name="T23" fmla="*/ 124 h 126"/>
                  <a:gd name="T24" fmla="*/ 84 w 126"/>
                  <a:gd name="T25" fmla="*/ 122 h 126"/>
                  <a:gd name="T26" fmla="*/ 93 w 126"/>
                  <a:gd name="T27" fmla="*/ 119 h 126"/>
                  <a:gd name="T28" fmla="*/ 103 w 126"/>
                  <a:gd name="T29" fmla="*/ 119 h 126"/>
                  <a:gd name="T30" fmla="*/ 112 w 126"/>
                  <a:gd name="T31" fmla="*/ 119 h 126"/>
                  <a:gd name="T32" fmla="*/ 121 w 126"/>
                  <a:gd name="T33" fmla="*/ 116 h 126"/>
                  <a:gd name="T34" fmla="*/ 125 w 126"/>
                  <a:gd name="T35" fmla="*/ 111 h 126"/>
                  <a:gd name="T36" fmla="*/ 126 w 126"/>
                  <a:gd name="T37" fmla="*/ 103 h 126"/>
                  <a:gd name="T38" fmla="*/ 124 w 126"/>
                  <a:gd name="T39" fmla="*/ 94 h 126"/>
                  <a:gd name="T40" fmla="*/ 121 w 126"/>
                  <a:gd name="T41" fmla="*/ 85 h 126"/>
                  <a:gd name="T42" fmla="*/ 123 w 126"/>
                  <a:gd name="T43" fmla="*/ 77 h 126"/>
                  <a:gd name="T44" fmla="*/ 125 w 126"/>
                  <a:gd name="T45" fmla="*/ 73 h 126"/>
                  <a:gd name="T46" fmla="*/ 124 w 126"/>
                  <a:gd name="T47" fmla="*/ 68 h 126"/>
                  <a:gd name="T48" fmla="*/ 124 w 126"/>
                  <a:gd name="T49" fmla="*/ 64 h 126"/>
                  <a:gd name="T50" fmla="*/ 125 w 126"/>
                  <a:gd name="T51" fmla="*/ 60 h 126"/>
                  <a:gd name="T52" fmla="*/ 121 w 126"/>
                  <a:gd name="T53" fmla="*/ 51 h 126"/>
                  <a:gd name="T54" fmla="*/ 115 w 126"/>
                  <a:gd name="T55" fmla="*/ 46 h 126"/>
                  <a:gd name="T56" fmla="*/ 112 w 126"/>
                  <a:gd name="T57" fmla="*/ 43 h 126"/>
                  <a:gd name="T58" fmla="*/ 110 w 126"/>
                  <a:gd name="T59" fmla="*/ 38 h 126"/>
                  <a:gd name="T60" fmla="*/ 108 w 126"/>
                  <a:gd name="T61" fmla="*/ 35 h 126"/>
                  <a:gd name="T62" fmla="*/ 107 w 126"/>
                  <a:gd name="T63" fmla="*/ 31 h 126"/>
                  <a:gd name="T64" fmla="*/ 106 w 126"/>
                  <a:gd name="T65" fmla="*/ 26 h 126"/>
                  <a:gd name="T66" fmla="*/ 104 w 126"/>
                  <a:gd name="T67" fmla="*/ 23 h 126"/>
                  <a:gd name="T68" fmla="*/ 99 w 126"/>
                  <a:gd name="T69" fmla="*/ 17 h 126"/>
                  <a:gd name="T70" fmla="*/ 96 w 126"/>
                  <a:gd name="T71" fmla="*/ 15 h 126"/>
                  <a:gd name="T72" fmla="*/ 93 w 126"/>
                  <a:gd name="T73" fmla="*/ 11 h 126"/>
                  <a:gd name="T74" fmla="*/ 90 w 126"/>
                  <a:gd name="T75" fmla="*/ 8 h 126"/>
                  <a:gd name="T76" fmla="*/ 88 w 126"/>
                  <a:gd name="T77" fmla="*/ 5 h 126"/>
                  <a:gd name="T78" fmla="*/ 80 w 126"/>
                  <a:gd name="T79" fmla="*/ 2 h 126"/>
                  <a:gd name="T80" fmla="*/ 75 w 126"/>
                  <a:gd name="T81" fmla="*/ 1 h 126"/>
                  <a:gd name="T82" fmla="*/ 65 w 126"/>
                  <a:gd name="T83" fmla="*/ 2 h 126"/>
                  <a:gd name="T84" fmla="*/ 59 w 126"/>
                  <a:gd name="T85" fmla="*/ 6 h 126"/>
                  <a:gd name="T86" fmla="*/ 51 w 126"/>
                  <a:gd name="T87" fmla="*/ 11 h 126"/>
                  <a:gd name="T88" fmla="*/ 44 w 126"/>
                  <a:gd name="T89" fmla="*/ 14 h 126"/>
                  <a:gd name="T90" fmla="*/ 33 w 126"/>
                  <a:gd name="T91" fmla="*/ 26 h 126"/>
                  <a:gd name="T92" fmla="*/ 20 w 126"/>
                  <a:gd name="T93" fmla="*/ 38 h 126"/>
                  <a:gd name="T94" fmla="*/ 8 w 126"/>
                  <a:gd name="T95" fmla="*/ 47 h 126"/>
                  <a:gd name="T96" fmla="*/ 5 w 126"/>
                  <a:gd name="T97" fmla="*/ 54 h 126"/>
                  <a:gd name="T98" fmla="*/ 2 w 126"/>
                  <a:gd name="T99" fmla="*/ 62 h 126"/>
                  <a:gd name="T100" fmla="*/ 2 w 126"/>
                  <a:gd name="T101" fmla="*/ 79 h 126"/>
                  <a:gd name="T102" fmla="*/ 1 w 126"/>
                  <a:gd name="T103" fmla="*/ 8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6" h="126">
                    <a:moveTo>
                      <a:pt x="1" y="88"/>
                    </a:moveTo>
                    <a:cubicBezTo>
                      <a:pt x="0" y="91"/>
                      <a:pt x="0" y="93"/>
                      <a:pt x="1" y="95"/>
                    </a:cubicBezTo>
                    <a:cubicBezTo>
                      <a:pt x="3" y="101"/>
                      <a:pt x="7" y="105"/>
                      <a:pt x="11" y="109"/>
                    </a:cubicBezTo>
                    <a:cubicBezTo>
                      <a:pt x="14" y="111"/>
                      <a:pt x="16" y="113"/>
                      <a:pt x="18" y="115"/>
                    </a:cubicBezTo>
                    <a:cubicBezTo>
                      <a:pt x="20" y="117"/>
                      <a:pt x="21" y="120"/>
                      <a:pt x="23" y="121"/>
                    </a:cubicBezTo>
                    <a:cubicBezTo>
                      <a:pt x="26" y="121"/>
                      <a:pt x="28" y="123"/>
                      <a:pt x="30" y="123"/>
                    </a:cubicBezTo>
                    <a:cubicBezTo>
                      <a:pt x="33" y="123"/>
                      <a:pt x="36" y="124"/>
                      <a:pt x="38" y="124"/>
                    </a:cubicBezTo>
                    <a:cubicBezTo>
                      <a:pt x="40" y="123"/>
                      <a:pt x="42" y="123"/>
                      <a:pt x="44" y="123"/>
                    </a:cubicBezTo>
                    <a:cubicBezTo>
                      <a:pt x="45" y="123"/>
                      <a:pt x="46" y="123"/>
                      <a:pt x="48" y="123"/>
                    </a:cubicBezTo>
                    <a:cubicBezTo>
                      <a:pt x="57" y="123"/>
                      <a:pt x="57" y="123"/>
                      <a:pt x="57" y="123"/>
                    </a:cubicBezTo>
                    <a:cubicBezTo>
                      <a:pt x="63" y="123"/>
                      <a:pt x="70" y="126"/>
                      <a:pt x="76" y="125"/>
                    </a:cubicBezTo>
                    <a:cubicBezTo>
                      <a:pt x="78" y="125"/>
                      <a:pt x="79" y="124"/>
                      <a:pt x="80" y="124"/>
                    </a:cubicBezTo>
                    <a:cubicBezTo>
                      <a:pt x="82" y="123"/>
                      <a:pt x="83" y="122"/>
                      <a:pt x="84" y="122"/>
                    </a:cubicBezTo>
                    <a:cubicBezTo>
                      <a:pt x="87" y="120"/>
                      <a:pt x="90" y="119"/>
                      <a:pt x="93" y="119"/>
                    </a:cubicBezTo>
                    <a:cubicBezTo>
                      <a:pt x="97" y="119"/>
                      <a:pt x="100" y="119"/>
                      <a:pt x="103" y="119"/>
                    </a:cubicBezTo>
                    <a:cubicBezTo>
                      <a:pt x="106" y="119"/>
                      <a:pt x="109" y="120"/>
                      <a:pt x="112" y="119"/>
                    </a:cubicBezTo>
                    <a:cubicBezTo>
                      <a:pt x="115" y="118"/>
                      <a:pt x="118" y="118"/>
                      <a:pt x="121" y="116"/>
                    </a:cubicBezTo>
                    <a:cubicBezTo>
                      <a:pt x="123" y="115"/>
                      <a:pt x="124" y="113"/>
                      <a:pt x="125" y="111"/>
                    </a:cubicBezTo>
                    <a:cubicBezTo>
                      <a:pt x="126" y="108"/>
                      <a:pt x="126" y="105"/>
                      <a:pt x="126" y="103"/>
                    </a:cubicBezTo>
                    <a:cubicBezTo>
                      <a:pt x="126" y="100"/>
                      <a:pt x="125" y="97"/>
                      <a:pt x="124" y="94"/>
                    </a:cubicBezTo>
                    <a:cubicBezTo>
                      <a:pt x="123" y="91"/>
                      <a:pt x="121" y="89"/>
                      <a:pt x="121" y="85"/>
                    </a:cubicBezTo>
                    <a:cubicBezTo>
                      <a:pt x="120" y="82"/>
                      <a:pt x="122" y="80"/>
                      <a:pt x="123" y="77"/>
                    </a:cubicBezTo>
                    <a:cubicBezTo>
                      <a:pt x="124" y="76"/>
                      <a:pt x="124" y="74"/>
                      <a:pt x="125" y="73"/>
                    </a:cubicBezTo>
                    <a:cubicBezTo>
                      <a:pt x="125" y="71"/>
                      <a:pt x="125" y="70"/>
                      <a:pt x="124" y="68"/>
                    </a:cubicBezTo>
                    <a:cubicBezTo>
                      <a:pt x="124" y="67"/>
                      <a:pt x="124" y="66"/>
                      <a:pt x="124" y="64"/>
                    </a:cubicBezTo>
                    <a:cubicBezTo>
                      <a:pt x="124" y="63"/>
                      <a:pt x="125" y="61"/>
                      <a:pt x="125" y="60"/>
                    </a:cubicBezTo>
                    <a:cubicBezTo>
                      <a:pt x="124" y="57"/>
                      <a:pt x="123" y="54"/>
                      <a:pt x="121" y="51"/>
                    </a:cubicBezTo>
                    <a:cubicBezTo>
                      <a:pt x="120" y="49"/>
                      <a:pt x="118" y="48"/>
                      <a:pt x="115" y="46"/>
                    </a:cubicBezTo>
                    <a:cubicBezTo>
                      <a:pt x="114" y="45"/>
                      <a:pt x="113" y="44"/>
                      <a:pt x="112" y="43"/>
                    </a:cubicBezTo>
                    <a:cubicBezTo>
                      <a:pt x="110" y="41"/>
                      <a:pt x="111" y="39"/>
                      <a:pt x="110" y="38"/>
                    </a:cubicBezTo>
                    <a:cubicBezTo>
                      <a:pt x="110" y="37"/>
                      <a:pt x="109" y="36"/>
                      <a:pt x="108" y="35"/>
                    </a:cubicBezTo>
                    <a:cubicBezTo>
                      <a:pt x="108" y="33"/>
                      <a:pt x="107" y="32"/>
                      <a:pt x="107" y="31"/>
                    </a:cubicBezTo>
                    <a:cubicBezTo>
                      <a:pt x="106" y="30"/>
                      <a:pt x="107" y="28"/>
                      <a:pt x="106" y="26"/>
                    </a:cubicBezTo>
                    <a:cubicBezTo>
                      <a:pt x="106" y="25"/>
                      <a:pt x="105" y="24"/>
                      <a:pt x="104" y="23"/>
                    </a:cubicBezTo>
                    <a:cubicBezTo>
                      <a:pt x="103" y="21"/>
                      <a:pt x="102" y="19"/>
                      <a:pt x="99" y="17"/>
                    </a:cubicBezTo>
                    <a:cubicBezTo>
                      <a:pt x="98" y="16"/>
                      <a:pt x="97" y="16"/>
                      <a:pt x="96" y="15"/>
                    </a:cubicBezTo>
                    <a:cubicBezTo>
                      <a:pt x="95" y="14"/>
                      <a:pt x="94" y="12"/>
                      <a:pt x="93" y="11"/>
                    </a:cubicBezTo>
                    <a:cubicBezTo>
                      <a:pt x="92" y="10"/>
                      <a:pt x="91" y="9"/>
                      <a:pt x="90" y="8"/>
                    </a:cubicBezTo>
                    <a:cubicBezTo>
                      <a:pt x="90" y="7"/>
                      <a:pt x="89" y="6"/>
                      <a:pt x="88" y="5"/>
                    </a:cubicBezTo>
                    <a:cubicBezTo>
                      <a:pt x="85" y="3"/>
                      <a:pt x="83" y="3"/>
                      <a:pt x="80" y="2"/>
                    </a:cubicBezTo>
                    <a:cubicBezTo>
                      <a:pt x="78" y="2"/>
                      <a:pt x="77" y="1"/>
                      <a:pt x="75" y="1"/>
                    </a:cubicBezTo>
                    <a:cubicBezTo>
                      <a:pt x="75" y="1"/>
                      <a:pt x="67" y="0"/>
                      <a:pt x="65" y="2"/>
                    </a:cubicBezTo>
                    <a:cubicBezTo>
                      <a:pt x="63" y="3"/>
                      <a:pt x="61" y="5"/>
                      <a:pt x="59" y="6"/>
                    </a:cubicBezTo>
                    <a:cubicBezTo>
                      <a:pt x="57" y="8"/>
                      <a:pt x="54" y="9"/>
                      <a:pt x="51" y="11"/>
                    </a:cubicBezTo>
                    <a:cubicBezTo>
                      <a:pt x="49" y="12"/>
                      <a:pt x="46" y="13"/>
                      <a:pt x="44" y="14"/>
                    </a:cubicBezTo>
                    <a:cubicBezTo>
                      <a:pt x="40" y="17"/>
                      <a:pt x="36" y="21"/>
                      <a:pt x="33" y="26"/>
                    </a:cubicBezTo>
                    <a:cubicBezTo>
                      <a:pt x="30" y="31"/>
                      <a:pt x="25" y="34"/>
                      <a:pt x="20" y="38"/>
                    </a:cubicBezTo>
                    <a:cubicBezTo>
                      <a:pt x="16" y="40"/>
                      <a:pt x="11" y="42"/>
                      <a:pt x="8" y="47"/>
                    </a:cubicBezTo>
                    <a:cubicBezTo>
                      <a:pt x="7" y="49"/>
                      <a:pt x="6" y="51"/>
                      <a:pt x="5" y="54"/>
                    </a:cubicBezTo>
                    <a:cubicBezTo>
                      <a:pt x="4" y="57"/>
                      <a:pt x="3" y="59"/>
                      <a:pt x="2" y="62"/>
                    </a:cubicBezTo>
                    <a:cubicBezTo>
                      <a:pt x="1" y="68"/>
                      <a:pt x="1" y="73"/>
                      <a:pt x="2" y="79"/>
                    </a:cubicBezTo>
                    <a:cubicBezTo>
                      <a:pt x="2" y="82"/>
                      <a:pt x="2" y="85"/>
                      <a:pt x="1" y="88"/>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10" name="Freeform 349">
                <a:extLst>
                  <a:ext uri="{FF2B5EF4-FFF2-40B4-BE49-F238E27FC236}">
                    <a16:creationId xmlns:a16="http://schemas.microsoft.com/office/drawing/2014/main" id="{2D529C7C-FA67-4EEC-B2A7-4AFD8F0F1F52}"/>
                  </a:ext>
                </a:extLst>
              </p:cNvPr>
              <p:cNvSpPr>
                <a:spLocks/>
              </p:cNvSpPr>
              <p:nvPr/>
            </p:nvSpPr>
            <p:spPr bwMode="auto">
              <a:xfrm>
                <a:off x="8905876" y="1871663"/>
                <a:ext cx="501650" cy="500063"/>
              </a:xfrm>
              <a:custGeom>
                <a:avLst/>
                <a:gdLst>
                  <a:gd name="T0" fmla="*/ 1 w 126"/>
                  <a:gd name="T1" fmla="*/ 88 h 126"/>
                  <a:gd name="T2" fmla="*/ 1 w 126"/>
                  <a:gd name="T3" fmla="*/ 95 h 126"/>
                  <a:gd name="T4" fmla="*/ 11 w 126"/>
                  <a:gd name="T5" fmla="*/ 109 h 126"/>
                  <a:gd name="T6" fmla="*/ 18 w 126"/>
                  <a:gd name="T7" fmla="*/ 115 h 126"/>
                  <a:gd name="T8" fmla="*/ 23 w 126"/>
                  <a:gd name="T9" fmla="*/ 121 h 126"/>
                  <a:gd name="T10" fmla="*/ 30 w 126"/>
                  <a:gd name="T11" fmla="*/ 123 h 126"/>
                  <a:gd name="T12" fmla="*/ 38 w 126"/>
                  <a:gd name="T13" fmla="*/ 124 h 126"/>
                  <a:gd name="T14" fmla="*/ 44 w 126"/>
                  <a:gd name="T15" fmla="*/ 123 h 126"/>
                  <a:gd name="T16" fmla="*/ 48 w 126"/>
                  <a:gd name="T17" fmla="*/ 123 h 126"/>
                  <a:gd name="T18" fmla="*/ 57 w 126"/>
                  <a:gd name="T19" fmla="*/ 123 h 126"/>
                  <a:gd name="T20" fmla="*/ 76 w 126"/>
                  <a:gd name="T21" fmla="*/ 125 h 126"/>
                  <a:gd name="T22" fmla="*/ 80 w 126"/>
                  <a:gd name="T23" fmla="*/ 124 h 126"/>
                  <a:gd name="T24" fmla="*/ 84 w 126"/>
                  <a:gd name="T25" fmla="*/ 122 h 126"/>
                  <a:gd name="T26" fmla="*/ 93 w 126"/>
                  <a:gd name="T27" fmla="*/ 119 h 126"/>
                  <a:gd name="T28" fmla="*/ 103 w 126"/>
                  <a:gd name="T29" fmla="*/ 119 h 126"/>
                  <a:gd name="T30" fmla="*/ 112 w 126"/>
                  <a:gd name="T31" fmla="*/ 119 h 126"/>
                  <a:gd name="T32" fmla="*/ 121 w 126"/>
                  <a:gd name="T33" fmla="*/ 116 h 126"/>
                  <a:gd name="T34" fmla="*/ 125 w 126"/>
                  <a:gd name="T35" fmla="*/ 111 h 126"/>
                  <a:gd name="T36" fmla="*/ 126 w 126"/>
                  <a:gd name="T37" fmla="*/ 103 h 126"/>
                  <a:gd name="T38" fmla="*/ 124 w 126"/>
                  <a:gd name="T39" fmla="*/ 94 h 126"/>
                  <a:gd name="T40" fmla="*/ 121 w 126"/>
                  <a:gd name="T41" fmla="*/ 85 h 126"/>
                  <a:gd name="T42" fmla="*/ 123 w 126"/>
                  <a:gd name="T43" fmla="*/ 77 h 126"/>
                  <a:gd name="T44" fmla="*/ 125 w 126"/>
                  <a:gd name="T45" fmla="*/ 73 h 126"/>
                  <a:gd name="T46" fmla="*/ 124 w 126"/>
                  <a:gd name="T47" fmla="*/ 68 h 126"/>
                  <a:gd name="T48" fmla="*/ 124 w 126"/>
                  <a:gd name="T49" fmla="*/ 64 h 126"/>
                  <a:gd name="T50" fmla="*/ 125 w 126"/>
                  <a:gd name="T51" fmla="*/ 60 h 126"/>
                  <a:gd name="T52" fmla="*/ 121 w 126"/>
                  <a:gd name="T53" fmla="*/ 51 h 126"/>
                  <a:gd name="T54" fmla="*/ 115 w 126"/>
                  <a:gd name="T55" fmla="*/ 46 h 126"/>
                  <a:gd name="T56" fmla="*/ 112 w 126"/>
                  <a:gd name="T57" fmla="*/ 43 h 126"/>
                  <a:gd name="T58" fmla="*/ 110 w 126"/>
                  <a:gd name="T59" fmla="*/ 38 h 126"/>
                  <a:gd name="T60" fmla="*/ 108 w 126"/>
                  <a:gd name="T61" fmla="*/ 35 h 126"/>
                  <a:gd name="T62" fmla="*/ 107 w 126"/>
                  <a:gd name="T63" fmla="*/ 31 h 126"/>
                  <a:gd name="T64" fmla="*/ 106 w 126"/>
                  <a:gd name="T65" fmla="*/ 26 h 126"/>
                  <a:gd name="T66" fmla="*/ 104 w 126"/>
                  <a:gd name="T67" fmla="*/ 23 h 126"/>
                  <a:gd name="T68" fmla="*/ 99 w 126"/>
                  <a:gd name="T69" fmla="*/ 17 h 126"/>
                  <a:gd name="T70" fmla="*/ 96 w 126"/>
                  <a:gd name="T71" fmla="*/ 15 h 126"/>
                  <a:gd name="T72" fmla="*/ 93 w 126"/>
                  <a:gd name="T73" fmla="*/ 11 h 126"/>
                  <a:gd name="T74" fmla="*/ 90 w 126"/>
                  <a:gd name="T75" fmla="*/ 8 h 126"/>
                  <a:gd name="T76" fmla="*/ 88 w 126"/>
                  <a:gd name="T77" fmla="*/ 5 h 126"/>
                  <a:gd name="T78" fmla="*/ 80 w 126"/>
                  <a:gd name="T79" fmla="*/ 2 h 126"/>
                  <a:gd name="T80" fmla="*/ 75 w 126"/>
                  <a:gd name="T81" fmla="*/ 1 h 126"/>
                  <a:gd name="T82" fmla="*/ 65 w 126"/>
                  <a:gd name="T83" fmla="*/ 2 h 126"/>
                  <a:gd name="T84" fmla="*/ 59 w 126"/>
                  <a:gd name="T85" fmla="*/ 6 h 126"/>
                  <a:gd name="T86" fmla="*/ 51 w 126"/>
                  <a:gd name="T87" fmla="*/ 11 h 126"/>
                  <a:gd name="T88" fmla="*/ 44 w 126"/>
                  <a:gd name="T89" fmla="*/ 14 h 126"/>
                  <a:gd name="T90" fmla="*/ 33 w 126"/>
                  <a:gd name="T91" fmla="*/ 26 h 126"/>
                  <a:gd name="T92" fmla="*/ 20 w 126"/>
                  <a:gd name="T93" fmla="*/ 38 h 126"/>
                  <a:gd name="T94" fmla="*/ 8 w 126"/>
                  <a:gd name="T95" fmla="*/ 47 h 126"/>
                  <a:gd name="T96" fmla="*/ 5 w 126"/>
                  <a:gd name="T97" fmla="*/ 54 h 126"/>
                  <a:gd name="T98" fmla="*/ 2 w 126"/>
                  <a:gd name="T99" fmla="*/ 62 h 126"/>
                  <a:gd name="T100" fmla="*/ 2 w 126"/>
                  <a:gd name="T101" fmla="*/ 79 h 126"/>
                  <a:gd name="T102" fmla="*/ 1 w 126"/>
                  <a:gd name="T103" fmla="*/ 8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6" h="126">
                    <a:moveTo>
                      <a:pt x="1" y="88"/>
                    </a:moveTo>
                    <a:cubicBezTo>
                      <a:pt x="0" y="91"/>
                      <a:pt x="0" y="93"/>
                      <a:pt x="1" y="95"/>
                    </a:cubicBezTo>
                    <a:cubicBezTo>
                      <a:pt x="3" y="101"/>
                      <a:pt x="7" y="105"/>
                      <a:pt x="11" y="109"/>
                    </a:cubicBezTo>
                    <a:cubicBezTo>
                      <a:pt x="14" y="111"/>
                      <a:pt x="16" y="113"/>
                      <a:pt x="18" y="115"/>
                    </a:cubicBezTo>
                    <a:cubicBezTo>
                      <a:pt x="20" y="117"/>
                      <a:pt x="21" y="120"/>
                      <a:pt x="23" y="121"/>
                    </a:cubicBezTo>
                    <a:cubicBezTo>
                      <a:pt x="26" y="121"/>
                      <a:pt x="28" y="123"/>
                      <a:pt x="30" y="123"/>
                    </a:cubicBezTo>
                    <a:cubicBezTo>
                      <a:pt x="33" y="123"/>
                      <a:pt x="36" y="124"/>
                      <a:pt x="38" y="124"/>
                    </a:cubicBezTo>
                    <a:cubicBezTo>
                      <a:pt x="40" y="123"/>
                      <a:pt x="42" y="123"/>
                      <a:pt x="44" y="123"/>
                    </a:cubicBezTo>
                    <a:cubicBezTo>
                      <a:pt x="45" y="123"/>
                      <a:pt x="46" y="123"/>
                      <a:pt x="48" y="123"/>
                    </a:cubicBezTo>
                    <a:cubicBezTo>
                      <a:pt x="57" y="123"/>
                      <a:pt x="57" y="123"/>
                      <a:pt x="57" y="123"/>
                    </a:cubicBezTo>
                    <a:cubicBezTo>
                      <a:pt x="63" y="123"/>
                      <a:pt x="70" y="126"/>
                      <a:pt x="76" y="125"/>
                    </a:cubicBezTo>
                    <a:cubicBezTo>
                      <a:pt x="78" y="125"/>
                      <a:pt x="79" y="124"/>
                      <a:pt x="80" y="124"/>
                    </a:cubicBezTo>
                    <a:cubicBezTo>
                      <a:pt x="82" y="123"/>
                      <a:pt x="83" y="122"/>
                      <a:pt x="84" y="122"/>
                    </a:cubicBezTo>
                    <a:cubicBezTo>
                      <a:pt x="87" y="120"/>
                      <a:pt x="90" y="119"/>
                      <a:pt x="93" y="119"/>
                    </a:cubicBezTo>
                    <a:cubicBezTo>
                      <a:pt x="97" y="119"/>
                      <a:pt x="100" y="119"/>
                      <a:pt x="103" y="119"/>
                    </a:cubicBezTo>
                    <a:cubicBezTo>
                      <a:pt x="106" y="119"/>
                      <a:pt x="109" y="120"/>
                      <a:pt x="112" y="119"/>
                    </a:cubicBezTo>
                    <a:cubicBezTo>
                      <a:pt x="115" y="118"/>
                      <a:pt x="118" y="118"/>
                      <a:pt x="121" y="116"/>
                    </a:cubicBezTo>
                    <a:cubicBezTo>
                      <a:pt x="123" y="115"/>
                      <a:pt x="124" y="113"/>
                      <a:pt x="125" y="111"/>
                    </a:cubicBezTo>
                    <a:cubicBezTo>
                      <a:pt x="126" y="108"/>
                      <a:pt x="126" y="105"/>
                      <a:pt x="126" y="103"/>
                    </a:cubicBezTo>
                    <a:cubicBezTo>
                      <a:pt x="126" y="100"/>
                      <a:pt x="125" y="97"/>
                      <a:pt x="124" y="94"/>
                    </a:cubicBezTo>
                    <a:cubicBezTo>
                      <a:pt x="123" y="91"/>
                      <a:pt x="121" y="89"/>
                      <a:pt x="121" y="85"/>
                    </a:cubicBezTo>
                    <a:cubicBezTo>
                      <a:pt x="120" y="82"/>
                      <a:pt x="122" y="80"/>
                      <a:pt x="123" y="77"/>
                    </a:cubicBezTo>
                    <a:cubicBezTo>
                      <a:pt x="124" y="76"/>
                      <a:pt x="124" y="74"/>
                      <a:pt x="125" y="73"/>
                    </a:cubicBezTo>
                    <a:cubicBezTo>
                      <a:pt x="125" y="71"/>
                      <a:pt x="125" y="70"/>
                      <a:pt x="124" y="68"/>
                    </a:cubicBezTo>
                    <a:cubicBezTo>
                      <a:pt x="124" y="67"/>
                      <a:pt x="124" y="66"/>
                      <a:pt x="124" y="64"/>
                    </a:cubicBezTo>
                    <a:cubicBezTo>
                      <a:pt x="124" y="63"/>
                      <a:pt x="125" y="61"/>
                      <a:pt x="125" y="60"/>
                    </a:cubicBezTo>
                    <a:cubicBezTo>
                      <a:pt x="124" y="57"/>
                      <a:pt x="123" y="54"/>
                      <a:pt x="121" y="51"/>
                    </a:cubicBezTo>
                    <a:cubicBezTo>
                      <a:pt x="120" y="49"/>
                      <a:pt x="118" y="48"/>
                      <a:pt x="115" y="46"/>
                    </a:cubicBezTo>
                    <a:cubicBezTo>
                      <a:pt x="114" y="45"/>
                      <a:pt x="113" y="44"/>
                      <a:pt x="112" y="43"/>
                    </a:cubicBezTo>
                    <a:cubicBezTo>
                      <a:pt x="110" y="41"/>
                      <a:pt x="111" y="39"/>
                      <a:pt x="110" y="38"/>
                    </a:cubicBezTo>
                    <a:cubicBezTo>
                      <a:pt x="110" y="37"/>
                      <a:pt x="109" y="36"/>
                      <a:pt x="108" y="35"/>
                    </a:cubicBezTo>
                    <a:cubicBezTo>
                      <a:pt x="108" y="33"/>
                      <a:pt x="107" y="32"/>
                      <a:pt x="107" y="31"/>
                    </a:cubicBezTo>
                    <a:cubicBezTo>
                      <a:pt x="106" y="30"/>
                      <a:pt x="107" y="28"/>
                      <a:pt x="106" y="26"/>
                    </a:cubicBezTo>
                    <a:cubicBezTo>
                      <a:pt x="106" y="25"/>
                      <a:pt x="105" y="24"/>
                      <a:pt x="104" y="23"/>
                    </a:cubicBezTo>
                    <a:cubicBezTo>
                      <a:pt x="103" y="21"/>
                      <a:pt x="102" y="19"/>
                      <a:pt x="99" y="17"/>
                    </a:cubicBezTo>
                    <a:cubicBezTo>
                      <a:pt x="98" y="16"/>
                      <a:pt x="97" y="16"/>
                      <a:pt x="96" y="15"/>
                    </a:cubicBezTo>
                    <a:cubicBezTo>
                      <a:pt x="95" y="14"/>
                      <a:pt x="94" y="12"/>
                      <a:pt x="93" y="11"/>
                    </a:cubicBezTo>
                    <a:cubicBezTo>
                      <a:pt x="92" y="10"/>
                      <a:pt x="91" y="9"/>
                      <a:pt x="90" y="8"/>
                    </a:cubicBezTo>
                    <a:cubicBezTo>
                      <a:pt x="90" y="7"/>
                      <a:pt x="89" y="6"/>
                      <a:pt x="88" y="5"/>
                    </a:cubicBezTo>
                    <a:cubicBezTo>
                      <a:pt x="85" y="3"/>
                      <a:pt x="83" y="3"/>
                      <a:pt x="80" y="2"/>
                    </a:cubicBezTo>
                    <a:cubicBezTo>
                      <a:pt x="78" y="2"/>
                      <a:pt x="77" y="1"/>
                      <a:pt x="75" y="1"/>
                    </a:cubicBezTo>
                    <a:cubicBezTo>
                      <a:pt x="75" y="1"/>
                      <a:pt x="67" y="0"/>
                      <a:pt x="65" y="2"/>
                    </a:cubicBezTo>
                    <a:cubicBezTo>
                      <a:pt x="63" y="3"/>
                      <a:pt x="61" y="5"/>
                      <a:pt x="59" y="6"/>
                    </a:cubicBezTo>
                    <a:cubicBezTo>
                      <a:pt x="57" y="8"/>
                      <a:pt x="54" y="9"/>
                      <a:pt x="51" y="11"/>
                    </a:cubicBezTo>
                    <a:cubicBezTo>
                      <a:pt x="49" y="12"/>
                      <a:pt x="46" y="13"/>
                      <a:pt x="44" y="14"/>
                    </a:cubicBezTo>
                    <a:cubicBezTo>
                      <a:pt x="40" y="17"/>
                      <a:pt x="36" y="21"/>
                      <a:pt x="33" y="26"/>
                    </a:cubicBezTo>
                    <a:cubicBezTo>
                      <a:pt x="30" y="31"/>
                      <a:pt x="25" y="34"/>
                      <a:pt x="20" y="38"/>
                    </a:cubicBezTo>
                    <a:cubicBezTo>
                      <a:pt x="16" y="40"/>
                      <a:pt x="11" y="42"/>
                      <a:pt x="8" y="47"/>
                    </a:cubicBezTo>
                    <a:cubicBezTo>
                      <a:pt x="7" y="49"/>
                      <a:pt x="6" y="51"/>
                      <a:pt x="5" y="54"/>
                    </a:cubicBezTo>
                    <a:cubicBezTo>
                      <a:pt x="4" y="57"/>
                      <a:pt x="3" y="59"/>
                      <a:pt x="2" y="62"/>
                    </a:cubicBezTo>
                    <a:cubicBezTo>
                      <a:pt x="1" y="68"/>
                      <a:pt x="1" y="73"/>
                      <a:pt x="2" y="79"/>
                    </a:cubicBezTo>
                    <a:cubicBezTo>
                      <a:pt x="2" y="82"/>
                      <a:pt x="2" y="85"/>
                      <a:pt x="1" y="88"/>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11" name="Freeform 350">
                <a:extLst>
                  <a:ext uri="{FF2B5EF4-FFF2-40B4-BE49-F238E27FC236}">
                    <a16:creationId xmlns:a16="http://schemas.microsoft.com/office/drawing/2014/main" id="{2FD9BEF5-5E99-4C8D-BB8D-8D371A3004FF}"/>
                  </a:ext>
                </a:extLst>
              </p:cNvPr>
              <p:cNvSpPr>
                <a:spLocks/>
              </p:cNvSpPr>
              <p:nvPr/>
            </p:nvSpPr>
            <p:spPr bwMode="auto">
              <a:xfrm>
                <a:off x="8628063" y="2427288"/>
                <a:ext cx="47625" cy="166688"/>
              </a:xfrm>
              <a:custGeom>
                <a:avLst/>
                <a:gdLst>
                  <a:gd name="T0" fmla="*/ 12 w 12"/>
                  <a:gd name="T1" fmla="*/ 37 h 42"/>
                  <a:gd name="T2" fmla="*/ 11 w 12"/>
                  <a:gd name="T3" fmla="*/ 32 h 42"/>
                  <a:gd name="T4" fmla="*/ 11 w 12"/>
                  <a:gd name="T5" fmla="*/ 23 h 42"/>
                  <a:gd name="T6" fmla="*/ 11 w 12"/>
                  <a:gd name="T7" fmla="*/ 18 h 42"/>
                  <a:gd name="T8" fmla="*/ 11 w 12"/>
                  <a:gd name="T9" fmla="*/ 13 h 42"/>
                  <a:gd name="T10" fmla="*/ 11 w 12"/>
                  <a:gd name="T11" fmla="*/ 4 h 42"/>
                  <a:gd name="T12" fmla="*/ 11 w 12"/>
                  <a:gd name="T13" fmla="*/ 3 h 42"/>
                  <a:gd name="T14" fmla="*/ 11 w 12"/>
                  <a:gd name="T15" fmla="*/ 2 h 42"/>
                  <a:gd name="T16" fmla="*/ 9 w 12"/>
                  <a:gd name="T17" fmla="*/ 2 h 42"/>
                  <a:gd name="T18" fmla="*/ 7 w 12"/>
                  <a:gd name="T19" fmla="*/ 0 h 42"/>
                  <a:gd name="T20" fmla="*/ 5 w 12"/>
                  <a:gd name="T21" fmla="*/ 0 h 42"/>
                  <a:gd name="T22" fmla="*/ 3 w 12"/>
                  <a:gd name="T23" fmla="*/ 1 h 42"/>
                  <a:gd name="T24" fmla="*/ 2 w 12"/>
                  <a:gd name="T25" fmla="*/ 3 h 42"/>
                  <a:gd name="T26" fmla="*/ 2 w 12"/>
                  <a:gd name="T27" fmla="*/ 15 h 42"/>
                  <a:gd name="T28" fmla="*/ 2 w 12"/>
                  <a:gd name="T29" fmla="*/ 21 h 42"/>
                  <a:gd name="T30" fmla="*/ 1 w 12"/>
                  <a:gd name="T31" fmla="*/ 26 h 42"/>
                  <a:gd name="T32" fmla="*/ 1 w 12"/>
                  <a:gd name="T33" fmla="*/ 32 h 42"/>
                  <a:gd name="T34" fmla="*/ 1 w 12"/>
                  <a:gd name="T35" fmla="*/ 38 h 42"/>
                  <a:gd name="T36" fmla="*/ 1 w 12"/>
                  <a:gd name="T37" fmla="*/ 40 h 42"/>
                  <a:gd name="T38" fmla="*/ 3 w 12"/>
                  <a:gd name="T39" fmla="*/ 41 h 42"/>
                  <a:gd name="T40" fmla="*/ 5 w 12"/>
                  <a:gd name="T41" fmla="*/ 42 h 42"/>
                  <a:gd name="T42" fmla="*/ 8 w 12"/>
                  <a:gd name="T43" fmla="*/ 42 h 42"/>
                  <a:gd name="T44" fmla="*/ 10 w 12"/>
                  <a:gd name="T45" fmla="*/ 41 h 42"/>
                  <a:gd name="T46" fmla="*/ 11 w 12"/>
                  <a:gd name="T47" fmla="*/ 41 h 42"/>
                  <a:gd name="T48" fmla="*/ 12 w 12"/>
                  <a:gd name="T49" fmla="*/ 42 h 42"/>
                  <a:gd name="T50" fmla="*/ 12 w 12"/>
                  <a:gd name="T51" fmla="*/ 41 h 42"/>
                  <a:gd name="T52" fmla="*/ 12 w 12"/>
                  <a:gd name="T53" fmla="*/ 3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 h="42">
                    <a:moveTo>
                      <a:pt x="12" y="37"/>
                    </a:moveTo>
                    <a:cubicBezTo>
                      <a:pt x="11" y="35"/>
                      <a:pt x="11" y="34"/>
                      <a:pt x="11" y="32"/>
                    </a:cubicBezTo>
                    <a:cubicBezTo>
                      <a:pt x="11" y="29"/>
                      <a:pt x="11" y="26"/>
                      <a:pt x="11" y="23"/>
                    </a:cubicBezTo>
                    <a:cubicBezTo>
                      <a:pt x="11" y="21"/>
                      <a:pt x="11" y="20"/>
                      <a:pt x="11" y="18"/>
                    </a:cubicBezTo>
                    <a:cubicBezTo>
                      <a:pt x="11" y="16"/>
                      <a:pt x="11" y="15"/>
                      <a:pt x="11" y="13"/>
                    </a:cubicBezTo>
                    <a:cubicBezTo>
                      <a:pt x="11" y="10"/>
                      <a:pt x="11" y="7"/>
                      <a:pt x="11" y="4"/>
                    </a:cubicBezTo>
                    <a:cubicBezTo>
                      <a:pt x="11" y="4"/>
                      <a:pt x="11" y="4"/>
                      <a:pt x="11" y="3"/>
                    </a:cubicBezTo>
                    <a:cubicBezTo>
                      <a:pt x="11" y="3"/>
                      <a:pt x="11" y="3"/>
                      <a:pt x="11" y="2"/>
                    </a:cubicBezTo>
                    <a:cubicBezTo>
                      <a:pt x="10" y="2"/>
                      <a:pt x="10" y="2"/>
                      <a:pt x="9" y="2"/>
                    </a:cubicBezTo>
                    <a:cubicBezTo>
                      <a:pt x="8" y="1"/>
                      <a:pt x="8" y="1"/>
                      <a:pt x="7" y="0"/>
                    </a:cubicBezTo>
                    <a:cubicBezTo>
                      <a:pt x="6" y="0"/>
                      <a:pt x="5" y="0"/>
                      <a:pt x="5" y="0"/>
                    </a:cubicBezTo>
                    <a:cubicBezTo>
                      <a:pt x="4" y="0"/>
                      <a:pt x="3" y="1"/>
                      <a:pt x="3" y="1"/>
                    </a:cubicBezTo>
                    <a:cubicBezTo>
                      <a:pt x="2" y="1"/>
                      <a:pt x="2" y="2"/>
                      <a:pt x="2" y="3"/>
                    </a:cubicBezTo>
                    <a:cubicBezTo>
                      <a:pt x="2" y="7"/>
                      <a:pt x="2" y="11"/>
                      <a:pt x="2" y="15"/>
                    </a:cubicBezTo>
                    <a:cubicBezTo>
                      <a:pt x="2" y="17"/>
                      <a:pt x="2" y="19"/>
                      <a:pt x="2" y="21"/>
                    </a:cubicBezTo>
                    <a:cubicBezTo>
                      <a:pt x="1" y="23"/>
                      <a:pt x="1" y="25"/>
                      <a:pt x="1" y="26"/>
                    </a:cubicBezTo>
                    <a:cubicBezTo>
                      <a:pt x="1" y="28"/>
                      <a:pt x="1" y="31"/>
                      <a:pt x="1" y="32"/>
                    </a:cubicBezTo>
                    <a:cubicBezTo>
                      <a:pt x="1" y="34"/>
                      <a:pt x="1" y="36"/>
                      <a:pt x="1" y="38"/>
                    </a:cubicBezTo>
                    <a:cubicBezTo>
                      <a:pt x="0" y="39"/>
                      <a:pt x="0" y="40"/>
                      <a:pt x="1" y="40"/>
                    </a:cubicBezTo>
                    <a:cubicBezTo>
                      <a:pt x="1" y="41"/>
                      <a:pt x="2" y="41"/>
                      <a:pt x="3" y="41"/>
                    </a:cubicBezTo>
                    <a:cubicBezTo>
                      <a:pt x="3" y="42"/>
                      <a:pt x="4" y="42"/>
                      <a:pt x="5" y="42"/>
                    </a:cubicBezTo>
                    <a:cubicBezTo>
                      <a:pt x="6" y="42"/>
                      <a:pt x="7" y="42"/>
                      <a:pt x="8" y="42"/>
                    </a:cubicBezTo>
                    <a:cubicBezTo>
                      <a:pt x="8" y="42"/>
                      <a:pt x="9" y="41"/>
                      <a:pt x="10" y="41"/>
                    </a:cubicBezTo>
                    <a:cubicBezTo>
                      <a:pt x="10" y="41"/>
                      <a:pt x="11" y="41"/>
                      <a:pt x="11" y="41"/>
                    </a:cubicBezTo>
                    <a:cubicBezTo>
                      <a:pt x="11" y="41"/>
                      <a:pt x="12" y="42"/>
                      <a:pt x="12" y="42"/>
                    </a:cubicBezTo>
                    <a:cubicBezTo>
                      <a:pt x="12" y="41"/>
                      <a:pt x="12" y="41"/>
                      <a:pt x="12" y="41"/>
                    </a:cubicBezTo>
                    <a:cubicBezTo>
                      <a:pt x="12" y="40"/>
                      <a:pt x="12" y="38"/>
                      <a:pt x="12" y="3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12" name="Freeform 351">
                <a:extLst>
                  <a:ext uri="{FF2B5EF4-FFF2-40B4-BE49-F238E27FC236}">
                    <a16:creationId xmlns:a16="http://schemas.microsoft.com/office/drawing/2014/main" id="{633F8219-3196-42D2-9CBA-29029D8E99D8}"/>
                  </a:ext>
                </a:extLst>
              </p:cNvPr>
              <p:cNvSpPr>
                <a:spLocks/>
              </p:cNvSpPr>
              <p:nvPr/>
            </p:nvSpPr>
            <p:spPr bwMode="auto">
              <a:xfrm>
                <a:off x="8628063" y="2427288"/>
                <a:ext cx="47625" cy="166688"/>
              </a:xfrm>
              <a:custGeom>
                <a:avLst/>
                <a:gdLst>
                  <a:gd name="T0" fmla="*/ 12 w 12"/>
                  <a:gd name="T1" fmla="*/ 37 h 42"/>
                  <a:gd name="T2" fmla="*/ 11 w 12"/>
                  <a:gd name="T3" fmla="*/ 32 h 42"/>
                  <a:gd name="T4" fmla="*/ 11 w 12"/>
                  <a:gd name="T5" fmla="*/ 23 h 42"/>
                  <a:gd name="T6" fmla="*/ 11 w 12"/>
                  <a:gd name="T7" fmla="*/ 18 h 42"/>
                  <a:gd name="T8" fmla="*/ 11 w 12"/>
                  <a:gd name="T9" fmla="*/ 13 h 42"/>
                  <a:gd name="T10" fmla="*/ 11 w 12"/>
                  <a:gd name="T11" fmla="*/ 4 h 42"/>
                  <a:gd name="T12" fmla="*/ 11 w 12"/>
                  <a:gd name="T13" fmla="*/ 3 h 42"/>
                  <a:gd name="T14" fmla="*/ 11 w 12"/>
                  <a:gd name="T15" fmla="*/ 2 h 42"/>
                  <a:gd name="T16" fmla="*/ 9 w 12"/>
                  <a:gd name="T17" fmla="*/ 2 h 42"/>
                  <a:gd name="T18" fmla="*/ 7 w 12"/>
                  <a:gd name="T19" fmla="*/ 0 h 42"/>
                  <a:gd name="T20" fmla="*/ 5 w 12"/>
                  <a:gd name="T21" fmla="*/ 0 h 42"/>
                  <a:gd name="T22" fmla="*/ 3 w 12"/>
                  <a:gd name="T23" fmla="*/ 1 h 42"/>
                  <a:gd name="T24" fmla="*/ 2 w 12"/>
                  <a:gd name="T25" fmla="*/ 3 h 42"/>
                  <a:gd name="T26" fmla="*/ 2 w 12"/>
                  <a:gd name="T27" fmla="*/ 15 h 42"/>
                  <a:gd name="T28" fmla="*/ 2 w 12"/>
                  <a:gd name="T29" fmla="*/ 21 h 42"/>
                  <a:gd name="T30" fmla="*/ 1 w 12"/>
                  <a:gd name="T31" fmla="*/ 26 h 42"/>
                  <a:gd name="T32" fmla="*/ 1 w 12"/>
                  <a:gd name="T33" fmla="*/ 32 h 42"/>
                  <a:gd name="T34" fmla="*/ 1 w 12"/>
                  <a:gd name="T35" fmla="*/ 38 h 42"/>
                  <a:gd name="T36" fmla="*/ 1 w 12"/>
                  <a:gd name="T37" fmla="*/ 40 h 42"/>
                  <a:gd name="T38" fmla="*/ 3 w 12"/>
                  <a:gd name="T39" fmla="*/ 41 h 42"/>
                  <a:gd name="T40" fmla="*/ 5 w 12"/>
                  <a:gd name="T41" fmla="*/ 42 h 42"/>
                  <a:gd name="T42" fmla="*/ 8 w 12"/>
                  <a:gd name="T43" fmla="*/ 42 h 42"/>
                  <a:gd name="T44" fmla="*/ 10 w 12"/>
                  <a:gd name="T45" fmla="*/ 41 h 42"/>
                  <a:gd name="T46" fmla="*/ 11 w 12"/>
                  <a:gd name="T47" fmla="*/ 41 h 42"/>
                  <a:gd name="T48" fmla="*/ 12 w 12"/>
                  <a:gd name="T49" fmla="*/ 42 h 42"/>
                  <a:gd name="T50" fmla="*/ 12 w 12"/>
                  <a:gd name="T51" fmla="*/ 41 h 42"/>
                  <a:gd name="T52" fmla="*/ 12 w 12"/>
                  <a:gd name="T53" fmla="*/ 3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 h="42">
                    <a:moveTo>
                      <a:pt x="12" y="37"/>
                    </a:moveTo>
                    <a:cubicBezTo>
                      <a:pt x="11" y="35"/>
                      <a:pt x="11" y="34"/>
                      <a:pt x="11" y="32"/>
                    </a:cubicBezTo>
                    <a:cubicBezTo>
                      <a:pt x="11" y="29"/>
                      <a:pt x="11" y="26"/>
                      <a:pt x="11" y="23"/>
                    </a:cubicBezTo>
                    <a:cubicBezTo>
                      <a:pt x="11" y="21"/>
                      <a:pt x="11" y="20"/>
                      <a:pt x="11" y="18"/>
                    </a:cubicBezTo>
                    <a:cubicBezTo>
                      <a:pt x="11" y="16"/>
                      <a:pt x="11" y="15"/>
                      <a:pt x="11" y="13"/>
                    </a:cubicBezTo>
                    <a:cubicBezTo>
                      <a:pt x="11" y="10"/>
                      <a:pt x="11" y="7"/>
                      <a:pt x="11" y="4"/>
                    </a:cubicBezTo>
                    <a:cubicBezTo>
                      <a:pt x="11" y="4"/>
                      <a:pt x="11" y="4"/>
                      <a:pt x="11" y="3"/>
                    </a:cubicBezTo>
                    <a:cubicBezTo>
                      <a:pt x="11" y="3"/>
                      <a:pt x="11" y="3"/>
                      <a:pt x="11" y="2"/>
                    </a:cubicBezTo>
                    <a:cubicBezTo>
                      <a:pt x="10" y="2"/>
                      <a:pt x="10" y="2"/>
                      <a:pt x="9" y="2"/>
                    </a:cubicBezTo>
                    <a:cubicBezTo>
                      <a:pt x="8" y="1"/>
                      <a:pt x="8" y="1"/>
                      <a:pt x="7" y="0"/>
                    </a:cubicBezTo>
                    <a:cubicBezTo>
                      <a:pt x="6" y="0"/>
                      <a:pt x="5" y="0"/>
                      <a:pt x="5" y="0"/>
                    </a:cubicBezTo>
                    <a:cubicBezTo>
                      <a:pt x="4" y="0"/>
                      <a:pt x="3" y="1"/>
                      <a:pt x="3" y="1"/>
                    </a:cubicBezTo>
                    <a:cubicBezTo>
                      <a:pt x="2" y="1"/>
                      <a:pt x="2" y="2"/>
                      <a:pt x="2" y="3"/>
                    </a:cubicBezTo>
                    <a:cubicBezTo>
                      <a:pt x="2" y="7"/>
                      <a:pt x="2" y="11"/>
                      <a:pt x="2" y="15"/>
                    </a:cubicBezTo>
                    <a:cubicBezTo>
                      <a:pt x="2" y="17"/>
                      <a:pt x="2" y="19"/>
                      <a:pt x="2" y="21"/>
                    </a:cubicBezTo>
                    <a:cubicBezTo>
                      <a:pt x="1" y="23"/>
                      <a:pt x="1" y="25"/>
                      <a:pt x="1" y="26"/>
                    </a:cubicBezTo>
                    <a:cubicBezTo>
                      <a:pt x="1" y="28"/>
                      <a:pt x="1" y="31"/>
                      <a:pt x="1" y="32"/>
                    </a:cubicBezTo>
                    <a:cubicBezTo>
                      <a:pt x="1" y="34"/>
                      <a:pt x="1" y="36"/>
                      <a:pt x="1" y="38"/>
                    </a:cubicBezTo>
                    <a:cubicBezTo>
                      <a:pt x="0" y="39"/>
                      <a:pt x="0" y="40"/>
                      <a:pt x="1" y="40"/>
                    </a:cubicBezTo>
                    <a:cubicBezTo>
                      <a:pt x="1" y="41"/>
                      <a:pt x="2" y="41"/>
                      <a:pt x="3" y="41"/>
                    </a:cubicBezTo>
                    <a:cubicBezTo>
                      <a:pt x="3" y="42"/>
                      <a:pt x="4" y="42"/>
                      <a:pt x="5" y="42"/>
                    </a:cubicBezTo>
                    <a:cubicBezTo>
                      <a:pt x="6" y="42"/>
                      <a:pt x="7" y="42"/>
                      <a:pt x="8" y="42"/>
                    </a:cubicBezTo>
                    <a:cubicBezTo>
                      <a:pt x="8" y="42"/>
                      <a:pt x="9" y="41"/>
                      <a:pt x="10" y="41"/>
                    </a:cubicBezTo>
                    <a:cubicBezTo>
                      <a:pt x="10" y="41"/>
                      <a:pt x="11" y="41"/>
                      <a:pt x="11" y="41"/>
                    </a:cubicBezTo>
                    <a:cubicBezTo>
                      <a:pt x="11" y="41"/>
                      <a:pt x="12" y="42"/>
                      <a:pt x="12" y="42"/>
                    </a:cubicBezTo>
                    <a:cubicBezTo>
                      <a:pt x="12" y="41"/>
                      <a:pt x="12" y="41"/>
                      <a:pt x="12" y="41"/>
                    </a:cubicBezTo>
                    <a:cubicBezTo>
                      <a:pt x="12" y="40"/>
                      <a:pt x="12" y="38"/>
                      <a:pt x="12" y="3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13" name="Freeform 352">
                <a:extLst>
                  <a:ext uri="{FF2B5EF4-FFF2-40B4-BE49-F238E27FC236}">
                    <a16:creationId xmlns:a16="http://schemas.microsoft.com/office/drawing/2014/main" id="{8CE89FEE-9073-4636-9B06-A07452FB19E8}"/>
                  </a:ext>
                </a:extLst>
              </p:cNvPr>
              <p:cNvSpPr>
                <a:spLocks/>
              </p:cNvSpPr>
              <p:nvPr/>
            </p:nvSpPr>
            <p:spPr bwMode="auto">
              <a:xfrm>
                <a:off x="8556626" y="1728788"/>
                <a:ext cx="195263" cy="741363"/>
              </a:xfrm>
              <a:custGeom>
                <a:avLst/>
                <a:gdLst>
                  <a:gd name="T0" fmla="*/ 0 w 49"/>
                  <a:gd name="T1" fmla="*/ 131 h 187"/>
                  <a:gd name="T2" fmla="*/ 0 w 49"/>
                  <a:gd name="T3" fmla="*/ 141 h 187"/>
                  <a:gd name="T4" fmla="*/ 4 w 49"/>
                  <a:gd name="T5" fmla="*/ 161 h 187"/>
                  <a:gd name="T6" fmla="*/ 7 w 49"/>
                  <a:gd name="T7" fmla="*/ 171 h 187"/>
                  <a:gd name="T8" fmla="*/ 12 w 49"/>
                  <a:gd name="T9" fmla="*/ 183 h 187"/>
                  <a:gd name="T10" fmla="*/ 29 w 49"/>
                  <a:gd name="T11" fmla="*/ 186 h 187"/>
                  <a:gd name="T12" fmla="*/ 43 w 49"/>
                  <a:gd name="T13" fmla="*/ 177 h 187"/>
                  <a:gd name="T14" fmla="*/ 49 w 49"/>
                  <a:gd name="T15" fmla="*/ 165 h 187"/>
                  <a:gd name="T16" fmla="*/ 49 w 49"/>
                  <a:gd name="T17" fmla="*/ 152 h 187"/>
                  <a:gd name="T18" fmla="*/ 48 w 49"/>
                  <a:gd name="T19" fmla="*/ 139 h 187"/>
                  <a:gd name="T20" fmla="*/ 47 w 49"/>
                  <a:gd name="T21" fmla="*/ 127 h 187"/>
                  <a:gd name="T22" fmla="*/ 48 w 49"/>
                  <a:gd name="T23" fmla="*/ 114 h 187"/>
                  <a:gd name="T24" fmla="*/ 48 w 49"/>
                  <a:gd name="T25" fmla="*/ 95 h 187"/>
                  <a:gd name="T26" fmla="*/ 48 w 49"/>
                  <a:gd name="T27" fmla="*/ 89 h 187"/>
                  <a:gd name="T28" fmla="*/ 47 w 49"/>
                  <a:gd name="T29" fmla="*/ 76 h 187"/>
                  <a:gd name="T30" fmla="*/ 43 w 49"/>
                  <a:gd name="T31" fmla="*/ 56 h 187"/>
                  <a:gd name="T32" fmla="*/ 42 w 49"/>
                  <a:gd name="T33" fmla="*/ 51 h 187"/>
                  <a:gd name="T34" fmla="*/ 40 w 49"/>
                  <a:gd name="T35" fmla="*/ 34 h 187"/>
                  <a:gd name="T36" fmla="*/ 39 w 49"/>
                  <a:gd name="T37" fmla="*/ 26 h 187"/>
                  <a:gd name="T38" fmla="*/ 34 w 49"/>
                  <a:gd name="T39" fmla="*/ 7 h 187"/>
                  <a:gd name="T40" fmla="*/ 31 w 49"/>
                  <a:gd name="T41" fmla="*/ 3 h 187"/>
                  <a:gd name="T42" fmla="*/ 29 w 49"/>
                  <a:gd name="T43" fmla="*/ 1 h 187"/>
                  <a:gd name="T44" fmla="*/ 25 w 49"/>
                  <a:gd name="T45" fmla="*/ 2 h 187"/>
                  <a:gd name="T46" fmla="*/ 23 w 49"/>
                  <a:gd name="T47" fmla="*/ 9 h 187"/>
                  <a:gd name="T48" fmla="*/ 13 w 49"/>
                  <a:gd name="T49" fmla="*/ 38 h 187"/>
                  <a:gd name="T50" fmla="*/ 8 w 49"/>
                  <a:gd name="T51" fmla="*/ 56 h 187"/>
                  <a:gd name="T52" fmla="*/ 3 w 49"/>
                  <a:gd name="T53" fmla="*/ 69 h 187"/>
                  <a:gd name="T54" fmla="*/ 0 w 49"/>
                  <a:gd name="T55" fmla="*/ 131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 h="187">
                    <a:moveTo>
                      <a:pt x="0" y="131"/>
                    </a:moveTo>
                    <a:cubicBezTo>
                      <a:pt x="0" y="134"/>
                      <a:pt x="0" y="138"/>
                      <a:pt x="0" y="141"/>
                    </a:cubicBezTo>
                    <a:cubicBezTo>
                      <a:pt x="1" y="149"/>
                      <a:pt x="3" y="156"/>
                      <a:pt x="4" y="161"/>
                    </a:cubicBezTo>
                    <a:cubicBezTo>
                      <a:pt x="5" y="164"/>
                      <a:pt x="6" y="167"/>
                      <a:pt x="7" y="171"/>
                    </a:cubicBezTo>
                    <a:cubicBezTo>
                      <a:pt x="8" y="174"/>
                      <a:pt x="11" y="183"/>
                      <a:pt x="12" y="183"/>
                    </a:cubicBezTo>
                    <a:cubicBezTo>
                      <a:pt x="13" y="183"/>
                      <a:pt x="27" y="187"/>
                      <a:pt x="29" y="186"/>
                    </a:cubicBezTo>
                    <a:cubicBezTo>
                      <a:pt x="30" y="185"/>
                      <a:pt x="42" y="178"/>
                      <a:pt x="43" y="177"/>
                    </a:cubicBezTo>
                    <a:cubicBezTo>
                      <a:pt x="45" y="176"/>
                      <a:pt x="48" y="168"/>
                      <a:pt x="49" y="165"/>
                    </a:cubicBezTo>
                    <a:cubicBezTo>
                      <a:pt x="49" y="161"/>
                      <a:pt x="49" y="156"/>
                      <a:pt x="49" y="152"/>
                    </a:cubicBezTo>
                    <a:cubicBezTo>
                      <a:pt x="49" y="148"/>
                      <a:pt x="49" y="144"/>
                      <a:pt x="48" y="139"/>
                    </a:cubicBezTo>
                    <a:cubicBezTo>
                      <a:pt x="48" y="135"/>
                      <a:pt x="47" y="132"/>
                      <a:pt x="47" y="127"/>
                    </a:cubicBezTo>
                    <a:cubicBezTo>
                      <a:pt x="47" y="122"/>
                      <a:pt x="47" y="118"/>
                      <a:pt x="48" y="114"/>
                    </a:cubicBezTo>
                    <a:cubicBezTo>
                      <a:pt x="48" y="112"/>
                      <a:pt x="48" y="97"/>
                      <a:pt x="48" y="95"/>
                    </a:cubicBezTo>
                    <a:cubicBezTo>
                      <a:pt x="48" y="93"/>
                      <a:pt x="49" y="91"/>
                      <a:pt x="48" y="89"/>
                    </a:cubicBezTo>
                    <a:cubicBezTo>
                      <a:pt x="48" y="84"/>
                      <a:pt x="48" y="80"/>
                      <a:pt x="47" y="76"/>
                    </a:cubicBezTo>
                    <a:cubicBezTo>
                      <a:pt x="46" y="73"/>
                      <a:pt x="43" y="58"/>
                      <a:pt x="43" y="56"/>
                    </a:cubicBezTo>
                    <a:cubicBezTo>
                      <a:pt x="43" y="54"/>
                      <a:pt x="42" y="53"/>
                      <a:pt x="42" y="51"/>
                    </a:cubicBezTo>
                    <a:cubicBezTo>
                      <a:pt x="42" y="50"/>
                      <a:pt x="41" y="35"/>
                      <a:pt x="40" y="34"/>
                    </a:cubicBezTo>
                    <a:cubicBezTo>
                      <a:pt x="40" y="31"/>
                      <a:pt x="39" y="28"/>
                      <a:pt x="39" y="26"/>
                    </a:cubicBezTo>
                    <a:cubicBezTo>
                      <a:pt x="38" y="24"/>
                      <a:pt x="34" y="8"/>
                      <a:pt x="34" y="7"/>
                    </a:cubicBezTo>
                    <a:cubicBezTo>
                      <a:pt x="33" y="5"/>
                      <a:pt x="32" y="4"/>
                      <a:pt x="31" y="3"/>
                    </a:cubicBezTo>
                    <a:cubicBezTo>
                      <a:pt x="30" y="2"/>
                      <a:pt x="30" y="2"/>
                      <a:pt x="29" y="1"/>
                    </a:cubicBezTo>
                    <a:cubicBezTo>
                      <a:pt x="29" y="1"/>
                      <a:pt x="26" y="0"/>
                      <a:pt x="25" y="2"/>
                    </a:cubicBezTo>
                    <a:cubicBezTo>
                      <a:pt x="24" y="4"/>
                      <a:pt x="24" y="7"/>
                      <a:pt x="23" y="9"/>
                    </a:cubicBezTo>
                    <a:cubicBezTo>
                      <a:pt x="22" y="12"/>
                      <a:pt x="14" y="31"/>
                      <a:pt x="13" y="38"/>
                    </a:cubicBezTo>
                    <a:cubicBezTo>
                      <a:pt x="12" y="45"/>
                      <a:pt x="10" y="50"/>
                      <a:pt x="8" y="56"/>
                    </a:cubicBezTo>
                    <a:cubicBezTo>
                      <a:pt x="6" y="60"/>
                      <a:pt x="4" y="63"/>
                      <a:pt x="3" y="69"/>
                    </a:cubicBezTo>
                    <a:cubicBezTo>
                      <a:pt x="2" y="73"/>
                      <a:pt x="1" y="127"/>
                      <a:pt x="0" y="131"/>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14" name="Freeform 353">
                <a:extLst>
                  <a:ext uri="{FF2B5EF4-FFF2-40B4-BE49-F238E27FC236}">
                    <a16:creationId xmlns:a16="http://schemas.microsoft.com/office/drawing/2014/main" id="{9BD7286D-B5CB-4EEC-BCCA-1B34451AF956}"/>
                  </a:ext>
                </a:extLst>
              </p:cNvPr>
              <p:cNvSpPr>
                <a:spLocks/>
              </p:cNvSpPr>
              <p:nvPr/>
            </p:nvSpPr>
            <p:spPr bwMode="auto">
              <a:xfrm>
                <a:off x="8556626" y="1728788"/>
                <a:ext cx="195263" cy="741363"/>
              </a:xfrm>
              <a:custGeom>
                <a:avLst/>
                <a:gdLst>
                  <a:gd name="T0" fmla="*/ 0 w 49"/>
                  <a:gd name="T1" fmla="*/ 131 h 187"/>
                  <a:gd name="T2" fmla="*/ 0 w 49"/>
                  <a:gd name="T3" fmla="*/ 141 h 187"/>
                  <a:gd name="T4" fmla="*/ 4 w 49"/>
                  <a:gd name="T5" fmla="*/ 161 h 187"/>
                  <a:gd name="T6" fmla="*/ 7 w 49"/>
                  <a:gd name="T7" fmla="*/ 171 h 187"/>
                  <a:gd name="T8" fmla="*/ 12 w 49"/>
                  <a:gd name="T9" fmla="*/ 183 h 187"/>
                  <a:gd name="T10" fmla="*/ 29 w 49"/>
                  <a:gd name="T11" fmla="*/ 186 h 187"/>
                  <a:gd name="T12" fmla="*/ 43 w 49"/>
                  <a:gd name="T13" fmla="*/ 177 h 187"/>
                  <a:gd name="T14" fmla="*/ 49 w 49"/>
                  <a:gd name="T15" fmla="*/ 165 h 187"/>
                  <a:gd name="T16" fmla="*/ 49 w 49"/>
                  <a:gd name="T17" fmla="*/ 152 h 187"/>
                  <a:gd name="T18" fmla="*/ 48 w 49"/>
                  <a:gd name="T19" fmla="*/ 139 h 187"/>
                  <a:gd name="T20" fmla="*/ 47 w 49"/>
                  <a:gd name="T21" fmla="*/ 127 h 187"/>
                  <a:gd name="T22" fmla="*/ 48 w 49"/>
                  <a:gd name="T23" fmla="*/ 114 h 187"/>
                  <a:gd name="T24" fmla="*/ 48 w 49"/>
                  <a:gd name="T25" fmla="*/ 95 h 187"/>
                  <a:gd name="T26" fmla="*/ 48 w 49"/>
                  <a:gd name="T27" fmla="*/ 89 h 187"/>
                  <a:gd name="T28" fmla="*/ 47 w 49"/>
                  <a:gd name="T29" fmla="*/ 76 h 187"/>
                  <a:gd name="T30" fmla="*/ 43 w 49"/>
                  <a:gd name="T31" fmla="*/ 56 h 187"/>
                  <a:gd name="T32" fmla="*/ 42 w 49"/>
                  <a:gd name="T33" fmla="*/ 51 h 187"/>
                  <a:gd name="T34" fmla="*/ 40 w 49"/>
                  <a:gd name="T35" fmla="*/ 34 h 187"/>
                  <a:gd name="T36" fmla="*/ 39 w 49"/>
                  <a:gd name="T37" fmla="*/ 26 h 187"/>
                  <a:gd name="T38" fmla="*/ 34 w 49"/>
                  <a:gd name="T39" fmla="*/ 7 h 187"/>
                  <a:gd name="T40" fmla="*/ 31 w 49"/>
                  <a:gd name="T41" fmla="*/ 3 h 187"/>
                  <a:gd name="T42" fmla="*/ 29 w 49"/>
                  <a:gd name="T43" fmla="*/ 1 h 187"/>
                  <a:gd name="T44" fmla="*/ 25 w 49"/>
                  <a:gd name="T45" fmla="*/ 2 h 187"/>
                  <a:gd name="T46" fmla="*/ 23 w 49"/>
                  <a:gd name="T47" fmla="*/ 9 h 187"/>
                  <a:gd name="T48" fmla="*/ 13 w 49"/>
                  <a:gd name="T49" fmla="*/ 38 h 187"/>
                  <a:gd name="T50" fmla="*/ 8 w 49"/>
                  <a:gd name="T51" fmla="*/ 56 h 187"/>
                  <a:gd name="T52" fmla="*/ 3 w 49"/>
                  <a:gd name="T53" fmla="*/ 69 h 187"/>
                  <a:gd name="T54" fmla="*/ 0 w 49"/>
                  <a:gd name="T55" fmla="*/ 131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 h="187">
                    <a:moveTo>
                      <a:pt x="0" y="131"/>
                    </a:moveTo>
                    <a:cubicBezTo>
                      <a:pt x="0" y="134"/>
                      <a:pt x="0" y="138"/>
                      <a:pt x="0" y="141"/>
                    </a:cubicBezTo>
                    <a:cubicBezTo>
                      <a:pt x="1" y="149"/>
                      <a:pt x="3" y="156"/>
                      <a:pt x="4" y="161"/>
                    </a:cubicBezTo>
                    <a:cubicBezTo>
                      <a:pt x="5" y="164"/>
                      <a:pt x="6" y="167"/>
                      <a:pt x="7" y="171"/>
                    </a:cubicBezTo>
                    <a:cubicBezTo>
                      <a:pt x="8" y="174"/>
                      <a:pt x="11" y="183"/>
                      <a:pt x="12" y="183"/>
                    </a:cubicBezTo>
                    <a:cubicBezTo>
                      <a:pt x="13" y="183"/>
                      <a:pt x="27" y="187"/>
                      <a:pt x="29" y="186"/>
                    </a:cubicBezTo>
                    <a:cubicBezTo>
                      <a:pt x="30" y="185"/>
                      <a:pt x="42" y="178"/>
                      <a:pt x="43" y="177"/>
                    </a:cubicBezTo>
                    <a:cubicBezTo>
                      <a:pt x="45" y="176"/>
                      <a:pt x="48" y="168"/>
                      <a:pt x="49" y="165"/>
                    </a:cubicBezTo>
                    <a:cubicBezTo>
                      <a:pt x="49" y="161"/>
                      <a:pt x="49" y="156"/>
                      <a:pt x="49" y="152"/>
                    </a:cubicBezTo>
                    <a:cubicBezTo>
                      <a:pt x="49" y="148"/>
                      <a:pt x="49" y="144"/>
                      <a:pt x="48" y="139"/>
                    </a:cubicBezTo>
                    <a:cubicBezTo>
                      <a:pt x="48" y="135"/>
                      <a:pt x="47" y="132"/>
                      <a:pt x="47" y="127"/>
                    </a:cubicBezTo>
                    <a:cubicBezTo>
                      <a:pt x="47" y="122"/>
                      <a:pt x="47" y="118"/>
                      <a:pt x="48" y="114"/>
                    </a:cubicBezTo>
                    <a:cubicBezTo>
                      <a:pt x="48" y="112"/>
                      <a:pt x="48" y="97"/>
                      <a:pt x="48" y="95"/>
                    </a:cubicBezTo>
                    <a:cubicBezTo>
                      <a:pt x="48" y="93"/>
                      <a:pt x="49" y="91"/>
                      <a:pt x="48" y="89"/>
                    </a:cubicBezTo>
                    <a:cubicBezTo>
                      <a:pt x="48" y="84"/>
                      <a:pt x="48" y="80"/>
                      <a:pt x="47" y="76"/>
                    </a:cubicBezTo>
                    <a:cubicBezTo>
                      <a:pt x="46" y="73"/>
                      <a:pt x="43" y="58"/>
                      <a:pt x="43" y="56"/>
                    </a:cubicBezTo>
                    <a:cubicBezTo>
                      <a:pt x="43" y="54"/>
                      <a:pt x="42" y="53"/>
                      <a:pt x="42" y="51"/>
                    </a:cubicBezTo>
                    <a:cubicBezTo>
                      <a:pt x="42" y="50"/>
                      <a:pt x="41" y="35"/>
                      <a:pt x="40" y="34"/>
                    </a:cubicBezTo>
                    <a:cubicBezTo>
                      <a:pt x="40" y="31"/>
                      <a:pt x="39" y="28"/>
                      <a:pt x="39" y="26"/>
                    </a:cubicBezTo>
                    <a:cubicBezTo>
                      <a:pt x="38" y="24"/>
                      <a:pt x="34" y="8"/>
                      <a:pt x="34" y="7"/>
                    </a:cubicBezTo>
                    <a:cubicBezTo>
                      <a:pt x="33" y="5"/>
                      <a:pt x="32" y="4"/>
                      <a:pt x="31" y="3"/>
                    </a:cubicBezTo>
                    <a:cubicBezTo>
                      <a:pt x="30" y="2"/>
                      <a:pt x="30" y="2"/>
                      <a:pt x="29" y="1"/>
                    </a:cubicBezTo>
                    <a:cubicBezTo>
                      <a:pt x="29" y="1"/>
                      <a:pt x="26" y="0"/>
                      <a:pt x="25" y="2"/>
                    </a:cubicBezTo>
                    <a:cubicBezTo>
                      <a:pt x="24" y="4"/>
                      <a:pt x="24" y="7"/>
                      <a:pt x="23" y="9"/>
                    </a:cubicBezTo>
                    <a:cubicBezTo>
                      <a:pt x="22" y="12"/>
                      <a:pt x="14" y="31"/>
                      <a:pt x="13" y="38"/>
                    </a:cubicBezTo>
                    <a:cubicBezTo>
                      <a:pt x="12" y="45"/>
                      <a:pt x="10" y="50"/>
                      <a:pt x="8" y="56"/>
                    </a:cubicBezTo>
                    <a:cubicBezTo>
                      <a:pt x="6" y="60"/>
                      <a:pt x="4" y="63"/>
                      <a:pt x="3" y="69"/>
                    </a:cubicBezTo>
                    <a:cubicBezTo>
                      <a:pt x="2" y="73"/>
                      <a:pt x="1" y="127"/>
                      <a:pt x="0" y="131"/>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15" name="Freeform 354">
                <a:extLst>
                  <a:ext uri="{FF2B5EF4-FFF2-40B4-BE49-F238E27FC236}">
                    <a16:creationId xmlns:a16="http://schemas.microsoft.com/office/drawing/2014/main" id="{E82107C9-B56D-4C93-88DA-1A59AE6923B8}"/>
                  </a:ext>
                </a:extLst>
              </p:cNvPr>
              <p:cNvSpPr>
                <a:spLocks/>
              </p:cNvSpPr>
              <p:nvPr/>
            </p:nvSpPr>
            <p:spPr bwMode="auto">
              <a:xfrm>
                <a:off x="8247063" y="2430463"/>
                <a:ext cx="82550" cy="195263"/>
              </a:xfrm>
              <a:custGeom>
                <a:avLst/>
                <a:gdLst>
                  <a:gd name="T0" fmla="*/ 0 w 21"/>
                  <a:gd name="T1" fmla="*/ 44 h 49"/>
                  <a:gd name="T2" fmla="*/ 0 w 21"/>
                  <a:gd name="T3" fmla="*/ 47 h 49"/>
                  <a:gd name="T4" fmla="*/ 4 w 21"/>
                  <a:gd name="T5" fmla="*/ 48 h 49"/>
                  <a:gd name="T6" fmla="*/ 8 w 21"/>
                  <a:gd name="T7" fmla="*/ 49 h 49"/>
                  <a:gd name="T8" fmla="*/ 12 w 21"/>
                  <a:gd name="T9" fmla="*/ 48 h 49"/>
                  <a:gd name="T10" fmla="*/ 17 w 21"/>
                  <a:gd name="T11" fmla="*/ 48 h 49"/>
                  <a:gd name="T12" fmla="*/ 19 w 21"/>
                  <a:gd name="T13" fmla="*/ 48 h 49"/>
                  <a:gd name="T14" fmla="*/ 20 w 21"/>
                  <a:gd name="T15" fmla="*/ 48 h 49"/>
                  <a:gd name="T16" fmla="*/ 21 w 21"/>
                  <a:gd name="T17" fmla="*/ 48 h 49"/>
                  <a:gd name="T18" fmla="*/ 20 w 21"/>
                  <a:gd name="T19" fmla="*/ 43 h 49"/>
                  <a:gd name="T20" fmla="*/ 19 w 21"/>
                  <a:gd name="T21" fmla="*/ 37 h 49"/>
                  <a:gd name="T22" fmla="*/ 19 w 21"/>
                  <a:gd name="T23" fmla="*/ 26 h 49"/>
                  <a:gd name="T24" fmla="*/ 19 w 21"/>
                  <a:gd name="T25" fmla="*/ 21 h 49"/>
                  <a:gd name="T26" fmla="*/ 19 w 21"/>
                  <a:gd name="T27" fmla="*/ 15 h 49"/>
                  <a:gd name="T28" fmla="*/ 19 w 21"/>
                  <a:gd name="T29" fmla="*/ 4 h 49"/>
                  <a:gd name="T30" fmla="*/ 19 w 21"/>
                  <a:gd name="T31" fmla="*/ 4 h 49"/>
                  <a:gd name="T32" fmla="*/ 19 w 21"/>
                  <a:gd name="T33" fmla="*/ 3 h 49"/>
                  <a:gd name="T34" fmla="*/ 15 w 21"/>
                  <a:gd name="T35" fmla="*/ 2 h 49"/>
                  <a:gd name="T36" fmla="*/ 11 w 21"/>
                  <a:gd name="T37" fmla="*/ 0 h 49"/>
                  <a:gd name="T38" fmla="*/ 7 w 21"/>
                  <a:gd name="T39" fmla="*/ 0 h 49"/>
                  <a:gd name="T40" fmla="*/ 4 w 21"/>
                  <a:gd name="T41" fmla="*/ 1 h 49"/>
                  <a:gd name="T42" fmla="*/ 2 w 21"/>
                  <a:gd name="T43" fmla="*/ 3 h 49"/>
                  <a:gd name="T44" fmla="*/ 2 w 21"/>
                  <a:gd name="T45" fmla="*/ 17 h 49"/>
                  <a:gd name="T46" fmla="*/ 2 w 21"/>
                  <a:gd name="T47" fmla="*/ 24 h 49"/>
                  <a:gd name="T48" fmla="*/ 2 w 21"/>
                  <a:gd name="T49" fmla="*/ 31 h 49"/>
                  <a:gd name="T50" fmla="*/ 1 w 21"/>
                  <a:gd name="T51" fmla="*/ 38 h 49"/>
                  <a:gd name="T52" fmla="*/ 0 w 21"/>
                  <a:gd name="T53" fmla="*/ 4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49">
                    <a:moveTo>
                      <a:pt x="0" y="44"/>
                    </a:moveTo>
                    <a:cubicBezTo>
                      <a:pt x="0" y="45"/>
                      <a:pt x="0" y="47"/>
                      <a:pt x="0" y="47"/>
                    </a:cubicBezTo>
                    <a:cubicBezTo>
                      <a:pt x="1" y="48"/>
                      <a:pt x="3" y="48"/>
                      <a:pt x="4" y="48"/>
                    </a:cubicBezTo>
                    <a:cubicBezTo>
                      <a:pt x="5" y="48"/>
                      <a:pt x="7" y="49"/>
                      <a:pt x="8" y="49"/>
                    </a:cubicBezTo>
                    <a:cubicBezTo>
                      <a:pt x="10" y="49"/>
                      <a:pt x="11" y="49"/>
                      <a:pt x="12" y="48"/>
                    </a:cubicBezTo>
                    <a:cubicBezTo>
                      <a:pt x="14" y="48"/>
                      <a:pt x="16" y="48"/>
                      <a:pt x="17" y="48"/>
                    </a:cubicBezTo>
                    <a:cubicBezTo>
                      <a:pt x="18" y="48"/>
                      <a:pt x="18" y="48"/>
                      <a:pt x="19" y="48"/>
                    </a:cubicBezTo>
                    <a:cubicBezTo>
                      <a:pt x="19" y="48"/>
                      <a:pt x="20" y="48"/>
                      <a:pt x="20" y="48"/>
                    </a:cubicBezTo>
                    <a:cubicBezTo>
                      <a:pt x="21" y="48"/>
                      <a:pt x="21" y="48"/>
                      <a:pt x="21" y="48"/>
                    </a:cubicBezTo>
                    <a:cubicBezTo>
                      <a:pt x="21" y="46"/>
                      <a:pt x="20" y="44"/>
                      <a:pt x="20" y="43"/>
                    </a:cubicBezTo>
                    <a:cubicBezTo>
                      <a:pt x="19" y="41"/>
                      <a:pt x="19" y="39"/>
                      <a:pt x="19" y="37"/>
                    </a:cubicBezTo>
                    <a:cubicBezTo>
                      <a:pt x="19" y="34"/>
                      <a:pt x="19" y="30"/>
                      <a:pt x="19" y="26"/>
                    </a:cubicBezTo>
                    <a:cubicBezTo>
                      <a:pt x="19" y="24"/>
                      <a:pt x="19" y="23"/>
                      <a:pt x="19" y="21"/>
                    </a:cubicBezTo>
                    <a:cubicBezTo>
                      <a:pt x="19" y="19"/>
                      <a:pt x="19" y="17"/>
                      <a:pt x="19" y="15"/>
                    </a:cubicBezTo>
                    <a:cubicBezTo>
                      <a:pt x="19" y="12"/>
                      <a:pt x="19" y="8"/>
                      <a:pt x="19" y="4"/>
                    </a:cubicBezTo>
                    <a:cubicBezTo>
                      <a:pt x="19" y="4"/>
                      <a:pt x="19" y="4"/>
                      <a:pt x="19" y="4"/>
                    </a:cubicBezTo>
                    <a:cubicBezTo>
                      <a:pt x="19" y="3"/>
                      <a:pt x="19" y="3"/>
                      <a:pt x="19" y="3"/>
                    </a:cubicBezTo>
                    <a:cubicBezTo>
                      <a:pt x="18" y="2"/>
                      <a:pt x="17" y="2"/>
                      <a:pt x="15" y="2"/>
                    </a:cubicBezTo>
                    <a:cubicBezTo>
                      <a:pt x="14" y="1"/>
                      <a:pt x="13" y="1"/>
                      <a:pt x="11" y="0"/>
                    </a:cubicBezTo>
                    <a:cubicBezTo>
                      <a:pt x="10" y="0"/>
                      <a:pt x="9" y="0"/>
                      <a:pt x="7" y="0"/>
                    </a:cubicBezTo>
                    <a:cubicBezTo>
                      <a:pt x="6" y="0"/>
                      <a:pt x="5" y="0"/>
                      <a:pt x="4" y="1"/>
                    </a:cubicBezTo>
                    <a:cubicBezTo>
                      <a:pt x="3" y="1"/>
                      <a:pt x="2" y="2"/>
                      <a:pt x="2" y="3"/>
                    </a:cubicBezTo>
                    <a:cubicBezTo>
                      <a:pt x="2" y="8"/>
                      <a:pt x="2" y="13"/>
                      <a:pt x="2" y="17"/>
                    </a:cubicBezTo>
                    <a:cubicBezTo>
                      <a:pt x="2" y="20"/>
                      <a:pt x="2" y="22"/>
                      <a:pt x="2" y="24"/>
                    </a:cubicBezTo>
                    <a:cubicBezTo>
                      <a:pt x="2" y="26"/>
                      <a:pt x="2" y="28"/>
                      <a:pt x="2" y="31"/>
                    </a:cubicBezTo>
                    <a:cubicBezTo>
                      <a:pt x="2" y="33"/>
                      <a:pt x="1" y="36"/>
                      <a:pt x="1" y="38"/>
                    </a:cubicBezTo>
                    <a:cubicBezTo>
                      <a:pt x="1" y="40"/>
                      <a:pt x="0" y="42"/>
                      <a:pt x="0" y="4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16" name="Freeform 355">
                <a:extLst>
                  <a:ext uri="{FF2B5EF4-FFF2-40B4-BE49-F238E27FC236}">
                    <a16:creationId xmlns:a16="http://schemas.microsoft.com/office/drawing/2014/main" id="{BC4A9446-7299-4127-97CA-8C146DCA8D3F}"/>
                  </a:ext>
                </a:extLst>
              </p:cNvPr>
              <p:cNvSpPr>
                <a:spLocks/>
              </p:cNvSpPr>
              <p:nvPr/>
            </p:nvSpPr>
            <p:spPr bwMode="auto">
              <a:xfrm>
                <a:off x="8247063" y="2430463"/>
                <a:ext cx="82550" cy="195263"/>
              </a:xfrm>
              <a:custGeom>
                <a:avLst/>
                <a:gdLst>
                  <a:gd name="T0" fmla="*/ 0 w 21"/>
                  <a:gd name="T1" fmla="*/ 44 h 49"/>
                  <a:gd name="T2" fmla="*/ 0 w 21"/>
                  <a:gd name="T3" fmla="*/ 47 h 49"/>
                  <a:gd name="T4" fmla="*/ 4 w 21"/>
                  <a:gd name="T5" fmla="*/ 48 h 49"/>
                  <a:gd name="T6" fmla="*/ 8 w 21"/>
                  <a:gd name="T7" fmla="*/ 49 h 49"/>
                  <a:gd name="T8" fmla="*/ 12 w 21"/>
                  <a:gd name="T9" fmla="*/ 48 h 49"/>
                  <a:gd name="T10" fmla="*/ 17 w 21"/>
                  <a:gd name="T11" fmla="*/ 48 h 49"/>
                  <a:gd name="T12" fmla="*/ 19 w 21"/>
                  <a:gd name="T13" fmla="*/ 48 h 49"/>
                  <a:gd name="T14" fmla="*/ 20 w 21"/>
                  <a:gd name="T15" fmla="*/ 48 h 49"/>
                  <a:gd name="T16" fmla="*/ 21 w 21"/>
                  <a:gd name="T17" fmla="*/ 48 h 49"/>
                  <a:gd name="T18" fmla="*/ 20 w 21"/>
                  <a:gd name="T19" fmla="*/ 43 h 49"/>
                  <a:gd name="T20" fmla="*/ 19 w 21"/>
                  <a:gd name="T21" fmla="*/ 37 h 49"/>
                  <a:gd name="T22" fmla="*/ 19 w 21"/>
                  <a:gd name="T23" fmla="*/ 26 h 49"/>
                  <a:gd name="T24" fmla="*/ 19 w 21"/>
                  <a:gd name="T25" fmla="*/ 21 h 49"/>
                  <a:gd name="T26" fmla="*/ 19 w 21"/>
                  <a:gd name="T27" fmla="*/ 15 h 49"/>
                  <a:gd name="T28" fmla="*/ 19 w 21"/>
                  <a:gd name="T29" fmla="*/ 4 h 49"/>
                  <a:gd name="T30" fmla="*/ 19 w 21"/>
                  <a:gd name="T31" fmla="*/ 4 h 49"/>
                  <a:gd name="T32" fmla="*/ 19 w 21"/>
                  <a:gd name="T33" fmla="*/ 3 h 49"/>
                  <a:gd name="T34" fmla="*/ 15 w 21"/>
                  <a:gd name="T35" fmla="*/ 2 h 49"/>
                  <a:gd name="T36" fmla="*/ 11 w 21"/>
                  <a:gd name="T37" fmla="*/ 0 h 49"/>
                  <a:gd name="T38" fmla="*/ 7 w 21"/>
                  <a:gd name="T39" fmla="*/ 0 h 49"/>
                  <a:gd name="T40" fmla="*/ 4 w 21"/>
                  <a:gd name="T41" fmla="*/ 1 h 49"/>
                  <a:gd name="T42" fmla="*/ 2 w 21"/>
                  <a:gd name="T43" fmla="*/ 3 h 49"/>
                  <a:gd name="T44" fmla="*/ 2 w 21"/>
                  <a:gd name="T45" fmla="*/ 17 h 49"/>
                  <a:gd name="T46" fmla="*/ 2 w 21"/>
                  <a:gd name="T47" fmla="*/ 24 h 49"/>
                  <a:gd name="T48" fmla="*/ 2 w 21"/>
                  <a:gd name="T49" fmla="*/ 31 h 49"/>
                  <a:gd name="T50" fmla="*/ 1 w 21"/>
                  <a:gd name="T51" fmla="*/ 38 h 49"/>
                  <a:gd name="T52" fmla="*/ 0 w 21"/>
                  <a:gd name="T53" fmla="*/ 4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49">
                    <a:moveTo>
                      <a:pt x="0" y="44"/>
                    </a:moveTo>
                    <a:cubicBezTo>
                      <a:pt x="0" y="45"/>
                      <a:pt x="0" y="47"/>
                      <a:pt x="0" y="47"/>
                    </a:cubicBezTo>
                    <a:cubicBezTo>
                      <a:pt x="1" y="48"/>
                      <a:pt x="3" y="48"/>
                      <a:pt x="4" y="48"/>
                    </a:cubicBezTo>
                    <a:cubicBezTo>
                      <a:pt x="5" y="48"/>
                      <a:pt x="7" y="49"/>
                      <a:pt x="8" y="49"/>
                    </a:cubicBezTo>
                    <a:cubicBezTo>
                      <a:pt x="10" y="49"/>
                      <a:pt x="11" y="49"/>
                      <a:pt x="12" y="48"/>
                    </a:cubicBezTo>
                    <a:cubicBezTo>
                      <a:pt x="14" y="48"/>
                      <a:pt x="16" y="48"/>
                      <a:pt x="17" y="48"/>
                    </a:cubicBezTo>
                    <a:cubicBezTo>
                      <a:pt x="18" y="48"/>
                      <a:pt x="18" y="48"/>
                      <a:pt x="19" y="48"/>
                    </a:cubicBezTo>
                    <a:cubicBezTo>
                      <a:pt x="19" y="48"/>
                      <a:pt x="20" y="48"/>
                      <a:pt x="20" y="48"/>
                    </a:cubicBezTo>
                    <a:cubicBezTo>
                      <a:pt x="21" y="48"/>
                      <a:pt x="21" y="48"/>
                      <a:pt x="21" y="48"/>
                    </a:cubicBezTo>
                    <a:cubicBezTo>
                      <a:pt x="21" y="46"/>
                      <a:pt x="20" y="44"/>
                      <a:pt x="20" y="43"/>
                    </a:cubicBezTo>
                    <a:cubicBezTo>
                      <a:pt x="19" y="41"/>
                      <a:pt x="19" y="39"/>
                      <a:pt x="19" y="37"/>
                    </a:cubicBezTo>
                    <a:cubicBezTo>
                      <a:pt x="19" y="34"/>
                      <a:pt x="19" y="30"/>
                      <a:pt x="19" y="26"/>
                    </a:cubicBezTo>
                    <a:cubicBezTo>
                      <a:pt x="19" y="24"/>
                      <a:pt x="19" y="23"/>
                      <a:pt x="19" y="21"/>
                    </a:cubicBezTo>
                    <a:cubicBezTo>
                      <a:pt x="19" y="19"/>
                      <a:pt x="19" y="17"/>
                      <a:pt x="19" y="15"/>
                    </a:cubicBezTo>
                    <a:cubicBezTo>
                      <a:pt x="19" y="12"/>
                      <a:pt x="19" y="8"/>
                      <a:pt x="19" y="4"/>
                    </a:cubicBezTo>
                    <a:cubicBezTo>
                      <a:pt x="19" y="4"/>
                      <a:pt x="19" y="4"/>
                      <a:pt x="19" y="4"/>
                    </a:cubicBezTo>
                    <a:cubicBezTo>
                      <a:pt x="19" y="3"/>
                      <a:pt x="19" y="3"/>
                      <a:pt x="19" y="3"/>
                    </a:cubicBezTo>
                    <a:cubicBezTo>
                      <a:pt x="18" y="2"/>
                      <a:pt x="17" y="2"/>
                      <a:pt x="15" y="2"/>
                    </a:cubicBezTo>
                    <a:cubicBezTo>
                      <a:pt x="14" y="1"/>
                      <a:pt x="13" y="1"/>
                      <a:pt x="11" y="0"/>
                    </a:cubicBezTo>
                    <a:cubicBezTo>
                      <a:pt x="10" y="0"/>
                      <a:pt x="9" y="0"/>
                      <a:pt x="7" y="0"/>
                    </a:cubicBezTo>
                    <a:cubicBezTo>
                      <a:pt x="6" y="0"/>
                      <a:pt x="5" y="0"/>
                      <a:pt x="4" y="1"/>
                    </a:cubicBezTo>
                    <a:cubicBezTo>
                      <a:pt x="3" y="1"/>
                      <a:pt x="2" y="2"/>
                      <a:pt x="2" y="3"/>
                    </a:cubicBezTo>
                    <a:cubicBezTo>
                      <a:pt x="2" y="8"/>
                      <a:pt x="2" y="13"/>
                      <a:pt x="2" y="17"/>
                    </a:cubicBezTo>
                    <a:cubicBezTo>
                      <a:pt x="2" y="20"/>
                      <a:pt x="2" y="22"/>
                      <a:pt x="2" y="24"/>
                    </a:cubicBezTo>
                    <a:cubicBezTo>
                      <a:pt x="2" y="26"/>
                      <a:pt x="2" y="28"/>
                      <a:pt x="2" y="31"/>
                    </a:cubicBezTo>
                    <a:cubicBezTo>
                      <a:pt x="2" y="33"/>
                      <a:pt x="1" y="36"/>
                      <a:pt x="1" y="38"/>
                    </a:cubicBezTo>
                    <a:cubicBezTo>
                      <a:pt x="1" y="40"/>
                      <a:pt x="0" y="42"/>
                      <a:pt x="0" y="4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17" name="Freeform 356">
                <a:extLst>
                  <a:ext uri="{FF2B5EF4-FFF2-40B4-BE49-F238E27FC236}">
                    <a16:creationId xmlns:a16="http://schemas.microsoft.com/office/drawing/2014/main" id="{BA5EE320-7FC9-4C62-8F85-10C25D09DE04}"/>
                  </a:ext>
                </a:extLst>
              </p:cNvPr>
              <p:cNvSpPr>
                <a:spLocks/>
              </p:cNvSpPr>
              <p:nvPr/>
            </p:nvSpPr>
            <p:spPr bwMode="auto">
              <a:xfrm>
                <a:off x="8031163" y="1982788"/>
                <a:ext cx="501650" cy="495300"/>
              </a:xfrm>
              <a:custGeom>
                <a:avLst/>
                <a:gdLst>
                  <a:gd name="T0" fmla="*/ 1 w 126"/>
                  <a:gd name="T1" fmla="*/ 87 h 125"/>
                  <a:gd name="T2" fmla="*/ 1 w 126"/>
                  <a:gd name="T3" fmla="*/ 94 h 125"/>
                  <a:gd name="T4" fmla="*/ 11 w 126"/>
                  <a:gd name="T5" fmla="*/ 108 h 125"/>
                  <a:gd name="T6" fmla="*/ 18 w 126"/>
                  <a:gd name="T7" fmla="*/ 114 h 125"/>
                  <a:gd name="T8" fmla="*/ 23 w 126"/>
                  <a:gd name="T9" fmla="*/ 120 h 125"/>
                  <a:gd name="T10" fmla="*/ 30 w 126"/>
                  <a:gd name="T11" fmla="*/ 122 h 125"/>
                  <a:gd name="T12" fmla="*/ 38 w 126"/>
                  <a:gd name="T13" fmla="*/ 123 h 125"/>
                  <a:gd name="T14" fmla="*/ 43 w 126"/>
                  <a:gd name="T15" fmla="*/ 122 h 125"/>
                  <a:gd name="T16" fmla="*/ 48 w 126"/>
                  <a:gd name="T17" fmla="*/ 123 h 125"/>
                  <a:gd name="T18" fmla="*/ 57 w 126"/>
                  <a:gd name="T19" fmla="*/ 123 h 125"/>
                  <a:gd name="T20" fmla="*/ 76 w 126"/>
                  <a:gd name="T21" fmla="*/ 124 h 125"/>
                  <a:gd name="T22" fmla="*/ 80 w 126"/>
                  <a:gd name="T23" fmla="*/ 123 h 125"/>
                  <a:gd name="T24" fmla="*/ 84 w 126"/>
                  <a:gd name="T25" fmla="*/ 121 h 125"/>
                  <a:gd name="T26" fmla="*/ 93 w 126"/>
                  <a:gd name="T27" fmla="*/ 119 h 125"/>
                  <a:gd name="T28" fmla="*/ 103 w 126"/>
                  <a:gd name="T29" fmla="*/ 119 h 125"/>
                  <a:gd name="T30" fmla="*/ 112 w 126"/>
                  <a:gd name="T31" fmla="*/ 118 h 125"/>
                  <a:gd name="T32" fmla="*/ 120 w 126"/>
                  <a:gd name="T33" fmla="*/ 115 h 125"/>
                  <a:gd name="T34" fmla="*/ 125 w 126"/>
                  <a:gd name="T35" fmla="*/ 110 h 125"/>
                  <a:gd name="T36" fmla="*/ 126 w 126"/>
                  <a:gd name="T37" fmla="*/ 102 h 125"/>
                  <a:gd name="T38" fmla="*/ 124 w 126"/>
                  <a:gd name="T39" fmla="*/ 93 h 125"/>
                  <a:gd name="T40" fmla="*/ 120 w 126"/>
                  <a:gd name="T41" fmla="*/ 85 h 125"/>
                  <a:gd name="T42" fmla="*/ 123 w 126"/>
                  <a:gd name="T43" fmla="*/ 76 h 125"/>
                  <a:gd name="T44" fmla="*/ 124 w 126"/>
                  <a:gd name="T45" fmla="*/ 72 h 125"/>
                  <a:gd name="T46" fmla="*/ 124 w 126"/>
                  <a:gd name="T47" fmla="*/ 68 h 125"/>
                  <a:gd name="T48" fmla="*/ 124 w 126"/>
                  <a:gd name="T49" fmla="*/ 63 h 125"/>
                  <a:gd name="T50" fmla="*/ 124 w 126"/>
                  <a:gd name="T51" fmla="*/ 59 h 125"/>
                  <a:gd name="T52" fmla="*/ 121 w 126"/>
                  <a:gd name="T53" fmla="*/ 51 h 125"/>
                  <a:gd name="T54" fmla="*/ 115 w 126"/>
                  <a:gd name="T55" fmla="*/ 45 h 125"/>
                  <a:gd name="T56" fmla="*/ 111 w 126"/>
                  <a:gd name="T57" fmla="*/ 42 h 125"/>
                  <a:gd name="T58" fmla="*/ 110 w 126"/>
                  <a:gd name="T59" fmla="*/ 37 h 125"/>
                  <a:gd name="T60" fmla="*/ 108 w 126"/>
                  <a:gd name="T61" fmla="*/ 34 h 125"/>
                  <a:gd name="T62" fmla="*/ 106 w 126"/>
                  <a:gd name="T63" fmla="*/ 30 h 125"/>
                  <a:gd name="T64" fmla="*/ 106 w 126"/>
                  <a:gd name="T65" fmla="*/ 25 h 125"/>
                  <a:gd name="T66" fmla="*/ 104 w 126"/>
                  <a:gd name="T67" fmla="*/ 22 h 125"/>
                  <a:gd name="T68" fmla="*/ 99 w 126"/>
                  <a:gd name="T69" fmla="*/ 17 h 125"/>
                  <a:gd name="T70" fmla="*/ 95 w 126"/>
                  <a:gd name="T71" fmla="*/ 14 h 125"/>
                  <a:gd name="T72" fmla="*/ 93 w 126"/>
                  <a:gd name="T73" fmla="*/ 10 h 125"/>
                  <a:gd name="T74" fmla="*/ 90 w 126"/>
                  <a:gd name="T75" fmla="*/ 7 h 125"/>
                  <a:gd name="T76" fmla="*/ 88 w 126"/>
                  <a:gd name="T77" fmla="*/ 4 h 125"/>
                  <a:gd name="T78" fmla="*/ 79 w 126"/>
                  <a:gd name="T79" fmla="*/ 1 h 125"/>
                  <a:gd name="T80" fmla="*/ 75 w 126"/>
                  <a:gd name="T81" fmla="*/ 0 h 125"/>
                  <a:gd name="T82" fmla="*/ 65 w 126"/>
                  <a:gd name="T83" fmla="*/ 1 h 125"/>
                  <a:gd name="T84" fmla="*/ 59 w 126"/>
                  <a:gd name="T85" fmla="*/ 5 h 125"/>
                  <a:gd name="T86" fmla="*/ 51 w 126"/>
                  <a:gd name="T87" fmla="*/ 10 h 125"/>
                  <a:gd name="T88" fmla="*/ 44 w 126"/>
                  <a:gd name="T89" fmla="*/ 14 h 125"/>
                  <a:gd name="T90" fmla="*/ 33 w 126"/>
                  <a:gd name="T91" fmla="*/ 25 h 125"/>
                  <a:gd name="T92" fmla="*/ 20 w 126"/>
                  <a:gd name="T93" fmla="*/ 37 h 125"/>
                  <a:gd name="T94" fmla="*/ 8 w 126"/>
                  <a:gd name="T95" fmla="*/ 46 h 125"/>
                  <a:gd name="T96" fmla="*/ 4 w 126"/>
                  <a:gd name="T97" fmla="*/ 53 h 125"/>
                  <a:gd name="T98" fmla="*/ 2 w 126"/>
                  <a:gd name="T99" fmla="*/ 61 h 125"/>
                  <a:gd name="T100" fmla="*/ 1 w 126"/>
                  <a:gd name="T101" fmla="*/ 78 h 125"/>
                  <a:gd name="T102" fmla="*/ 1 w 126"/>
                  <a:gd name="T103" fmla="*/ 8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6" h="125">
                    <a:moveTo>
                      <a:pt x="1" y="87"/>
                    </a:moveTo>
                    <a:cubicBezTo>
                      <a:pt x="0" y="90"/>
                      <a:pt x="0" y="92"/>
                      <a:pt x="1" y="94"/>
                    </a:cubicBezTo>
                    <a:cubicBezTo>
                      <a:pt x="3" y="100"/>
                      <a:pt x="6" y="104"/>
                      <a:pt x="11" y="108"/>
                    </a:cubicBezTo>
                    <a:cubicBezTo>
                      <a:pt x="13" y="110"/>
                      <a:pt x="16" y="112"/>
                      <a:pt x="18" y="114"/>
                    </a:cubicBezTo>
                    <a:cubicBezTo>
                      <a:pt x="19" y="116"/>
                      <a:pt x="21" y="119"/>
                      <a:pt x="23" y="120"/>
                    </a:cubicBezTo>
                    <a:cubicBezTo>
                      <a:pt x="25" y="121"/>
                      <a:pt x="28" y="122"/>
                      <a:pt x="30" y="122"/>
                    </a:cubicBezTo>
                    <a:cubicBezTo>
                      <a:pt x="33" y="122"/>
                      <a:pt x="35" y="123"/>
                      <a:pt x="38" y="123"/>
                    </a:cubicBezTo>
                    <a:cubicBezTo>
                      <a:pt x="40" y="123"/>
                      <a:pt x="41" y="122"/>
                      <a:pt x="43" y="122"/>
                    </a:cubicBezTo>
                    <a:cubicBezTo>
                      <a:pt x="45" y="122"/>
                      <a:pt x="46" y="123"/>
                      <a:pt x="48" y="123"/>
                    </a:cubicBezTo>
                    <a:cubicBezTo>
                      <a:pt x="57" y="123"/>
                      <a:pt x="57" y="123"/>
                      <a:pt x="57" y="123"/>
                    </a:cubicBezTo>
                    <a:cubicBezTo>
                      <a:pt x="63" y="123"/>
                      <a:pt x="69" y="125"/>
                      <a:pt x="76" y="124"/>
                    </a:cubicBezTo>
                    <a:cubicBezTo>
                      <a:pt x="77" y="124"/>
                      <a:pt x="79" y="124"/>
                      <a:pt x="80" y="123"/>
                    </a:cubicBezTo>
                    <a:cubicBezTo>
                      <a:pt x="81" y="122"/>
                      <a:pt x="83" y="121"/>
                      <a:pt x="84" y="121"/>
                    </a:cubicBezTo>
                    <a:cubicBezTo>
                      <a:pt x="87" y="119"/>
                      <a:pt x="90" y="118"/>
                      <a:pt x="93" y="119"/>
                    </a:cubicBezTo>
                    <a:cubicBezTo>
                      <a:pt x="96" y="119"/>
                      <a:pt x="100" y="119"/>
                      <a:pt x="103" y="119"/>
                    </a:cubicBezTo>
                    <a:cubicBezTo>
                      <a:pt x="106" y="119"/>
                      <a:pt x="109" y="119"/>
                      <a:pt x="112" y="118"/>
                    </a:cubicBezTo>
                    <a:cubicBezTo>
                      <a:pt x="115" y="117"/>
                      <a:pt x="118" y="117"/>
                      <a:pt x="120" y="115"/>
                    </a:cubicBezTo>
                    <a:cubicBezTo>
                      <a:pt x="122" y="114"/>
                      <a:pt x="124" y="112"/>
                      <a:pt x="125" y="110"/>
                    </a:cubicBezTo>
                    <a:cubicBezTo>
                      <a:pt x="126" y="108"/>
                      <a:pt x="126" y="105"/>
                      <a:pt x="126" y="102"/>
                    </a:cubicBezTo>
                    <a:cubicBezTo>
                      <a:pt x="126" y="99"/>
                      <a:pt x="125" y="96"/>
                      <a:pt x="124" y="93"/>
                    </a:cubicBezTo>
                    <a:cubicBezTo>
                      <a:pt x="123" y="90"/>
                      <a:pt x="120" y="88"/>
                      <a:pt x="120" y="85"/>
                    </a:cubicBezTo>
                    <a:cubicBezTo>
                      <a:pt x="120" y="81"/>
                      <a:pt x="121" y="79"/>
                      <a:pt x="123" y="76"/>
                    </a:cubicBezTo>
                    <a:cubicBezTo>
                      <a:pt x="124" y="75"/>
                      <a:pt x="124" y="73"/>
                      <a:pt x="124" y="72"/>
                    </a:cubicBezTo>
                    <a:cubicBezTo>
                      <a:pt x="125" y="71"/>
                      <a:pt x="124" y="69"/>
                      <a:pt x="124" y="68"/>
                    </a:cubicBezTo>
                    <a:cubicBezTo>
                      <a:pt x="124" y="66"/>
                      <a:pt x="124" y="65"/>
                      <a:pt x="124" y="63"/>
                    </a:cubicBezTo>
                    <a:cubicBezTo>
                      <a:pt x="124" y="62"/>
                      <a:pt x="125" y="60"/>
                      <a:pt x="124" y="59"/>
                    </a:cubicBezTo>
                    <a:cubicBezTo>
                      <a:pt x="124" y="56"/>
                      <a:pt x="123" y="53"/>
                      <a:pt x="121" y="51"/>
                    </a:cubicBezTo>
                    <a:cubicBezTo>
                      <a:pt x="119" y="48"/>
                      <a:pt x="117" y="47"/>
                      <a:pt x="115" y="45"/>
                    </a:cubicBezTo>
                    <a:cubicBezTo>
                      <a:pt x="114" y="44"/>
                      <a:pt x="113" y="43"/>
                      <a:pt x="111" y="42"/>
                    </a:cubicBezTo>
                    <a:cubicBezTo>
                      <a:pt x="110" y="40"/>
                      <a:pt x="110" y="39"/>
                      <a:pt x="110" y="37"/>
                    </a:cubicBezTo>
                    <a:cubicBezTo>
                      <a:pt x="109" y="36"/>
                      <a:pt x="109" y="35"/>
                      <a:pt x="108" y="34"/>
                    </a:cubicBezTo>
                    <a:cubicBezTo>
                      <a:pt x="108" y="33"/>
                      <a:pt x="106" y="32"/>
                      <a:pt x="106" y="30"/>
                    </a:cubicBezTo>
                    <a:cubicBezTo>
                      <a:pt x="106" y="29"/>
                      <a:pt x="106" y="27"/>
                      <a:pt x="106" y="25"/>
                    </a:cubicBezTo>
                    <a:cubicBezTo>
                      <a:pt x="106" y="24"/>
                      <a:pt x="105" y="23"/>
                      <a:pt x="104" y="22"/>
                    </a:cubicBezTo>
                    <a:cubicBezTo>
                      <a:pt x="103" y="20"/>
                      <a:pt x="101" y="18"/>
                      <a:pt x="99" y="17"/>
                    </a:cubicBezTo>
                    <a:cubicBezTo>
                      <a:pt x="98" y="16"/>
                      <a:pt x="96" y="15"/>
                      <a:pt x="95" y="14"/>
                    </a:cubicBezTo>
                    <a:cubicBezTo>
                      <a:pt x="94" y="13"/>
                      <a:pt x="94" y="12"/>
                      <a:pt x="93" y="10"/>
                    </a:cubicBezTo>
                    <a:cubicBezTo>
                      <a:pt x="92" y="9"/>
                      <a:pt x="91" y="8"/>
                      <a:pt x="90" y="7"/>
                    </a:cubicBezTo>
                    <a:cubicBezTo>
                      <a:pt x="89" y="6"/>
                      <a:pt x="89" y="5"/>
                      <a:pt x="88" y="4"/>
                    </a:cubicBezTo>
                    <a:cubicBezTo>
                      <a:pt x="85" y="2"/>
                      <a:pt x="82" y="2"/>
                      <a:pt x="79" y="1"/>
                    </a:cubicBezTo>
                    <a:cubicBezTo>
                      <a:pt x="78" y="1"/>
                      <a:pt x="76" y="1"/>
                      <a:pt x="75" y="0"/>
                    </a:cubicBezTo>
                    <a:cubicBezTo>
                      <a:pt x="75" y="0"/>
                      <a:pt x="67" y="0"/>
                      <a:pt x="65" y="1"/>
                    </a:cubicBezTo>
                    <a:cubicBezTo>
                      <a:pt x="63" y="2"/>
                      <a:pt x="61" y="4"/>
                      <a:pt x="59" y="5"/>
                    </a:cubicBezTo>
                    <a:cubicBezTo>
                      <a:pt x="56" y="7"/>
                      <a:pt x="54" y="9"/>
                      <a:pt x="51" y="10"/>
                    </a:cubicBezTo>
                    <a:cubicBezTo>
                      <a:pt x="49" y="11"/>
                      <a:pt x="46" y="12"/>
                      <a:pt x="44" y="14"/>
                    </a:cubicBezTo>
                    <a:cubicBezTo>
                      <a:pt x="39" y="17"/>
                      <a:pt x="36" y="21"/>
                      <a:pt x="33" y="25"/>
                    </a:cubicBezTo>
                    <a:cubicBezTo>
                      <a:pt x="30" y="30"/>
                      <a:pt x="25" y="33"/>
                      <a:pt x="20" y="37"/>
                    </a:cubicBezTo>
                    <a:cubicBezTo>
                      <a:pt x="16" y="40"/>
                      <a:pt x="11" y="41"/>
                      <a:pt x="8" y="46"/>
                    </a:cubicBezTo>
                    <a:cubicBezTo>
                      <a:pt x="6" y="48"/>
                      <a:pt x="5" y="51"/>
                      <a:pt x="4" y="53"/>
                    </a:cubicBezTo>
                    <a:cubicBezTo>
                      <a:pt x="3" y="56"/>
                      <a:pt x="2" y="58"/>
                      <a:pt x="2" y="61"/>
                    </a:cubicBezTo>
                    <a:cubicBezTo>
                      <a:pt x="0" y="67"/>
                      <a:pt x="1" y="73"/>
                      <a:pt x="1" y="78"/>
                    </a:cubicBezTo>
                    <a:cubicBezTo>
                      <a:pt x="2" y="81"/>
                      <a:pt x="2" y="84"/>
                      <a:pt x="1" y="8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18" name="Freeform 357">
                <a:extLst>
                  <a:ext uri="{FF2B5EF4-FFF2-40B4-BE49-F238E27FC236}">
                    <a16:creationId xmlns:a16="http://schemas.microsoft.com/office/drawing/2014/main" id="{9EE44DDD-534E-4E1D-BAEF-8B92ACFB0BA5}"/>
                  </a:ext>
                </a:extLst>
              </p:cNvPr>
              <p:cNvSpPr>
                <a:spLocks/>
              </p:cNvSpPr>
              <p:nvPr/>
            </p:nvSpPr>
            <p:spPr bwMode="auto">
              <a:xfrm>
                <a:off x="8031163" y="1982788"/>
                <a:ext cx="501650" cy="495300"/>
              </a:xfrm>
              <a:custGeom>
                <a:avLst/>
                <a:gdLst>
                  <a:gd name="T0" fmla="*/ 1 w 126"/>
                  <a:gd name="T1" fmla="*/ 87 h 125"/>
                  <a:gd name="T2" fmla="*/ 1 w 126"/>
                  <a:gd name="T3" fmla="*/ 94 h 125"/>
                  <a:gd name="T4" fmla="*/ 11 w 126"/>
                  <a:gd name="T5" fmla="*/ 108 h 125"/>
                  <a:gd name="T6" fmla="*/ 18 w 126"/>
                  <a:gd name="T7" fmla="*/ 114 h 125"/>
                  <a:gd name="T8" fmla="*/ 23 w 126"/>
                  <a:gd name="T9" fmla="*/ 120 h 125"/>
                  <a:gd name="T10" fmla="*/ 30 w 126"/>
                  <a:gd name="T11" fmla="*/ 122 h 125"/>
                  <a:gd name="T12" fmla="*/ 38 w 126"/>
                  <a:gd name="T13" fmla="*/ 123 h 125"/>
                  <a:gd name="T14" fmla="*/ 43 w 126"/>
                  <a:gd name="T15" fmla="*/ 122 h 125"/>
                  <a:gd name="T16" fmla="*/ 48 w 126"/>
                  <a:gd name="T17" fmla="*/ 123 h 125"/>
                  <a:gd name="T18" fmla="*/ 57 w 126"/>
                  <a:gd name="T19" fmla="*/ 123 h 125"/>
                  <a:gd name="T20" fmla="*/ 76 w 126"/>
                  <a:gd name="T21" fmla="*/ 124 h 125"/>
                  <a:gd name="T22" fmla="*/ 80 w 126"/>
                  <a:gd name="T23" fmla="*/ 123 h 125"/>
                  <a:gd name="T24" fmla="*/ 84 w 126"/>
                  <a:gd name="T25" fmla="*/ 121 h 125"/>
                  <a:gd name="T26" fmla="*/ 93 w 126"/>
                  <a:gd name="T27" fmla="*/ 119 h 125"/>
                  <a:gd name="T28" fmla="*/ 103 w 126"/>
                  <a:gd name="T29" fmla="*/ 119 h 125"/>
                  <a:gd name="T30" fmla="*/ 112 w 126"/>
                  <a:gd name="T31" fmla="*/ 118 h 125"/>
                  <a:gd name="T32" fmla="*/ 120 w 126"/>
                  <a:gd name="T33" fmla="*/ 115 h 125"/>
                  <a:gd name="T34" fmla="*/ 125 w 126"/>
                  <a:gd name="T35" fmla="*/ 110 h 125"/>
                  <a:gd name="T36" fmla="*/ 126 w 126"/>
                  <a:gd name="T37" fmla="*/ 102 h 125"/>
                  <a:gd name="T38" fmla="*/ 124 w 126"/>
                  <a:gd name="T39" fmla="*/ 93 h 125"/>
                  <a:gd name="T40" fmla="*/ 120 w 126"/>
                  <a:gd name="T41" fmla="*/ 85 h 125"/>
                  <a:gd name="T42" fmla="*/ 123 w 126"/>
                  <a:gd name="T43" fmla="*/ 76 h 125"/>
                  <a:gd name="T44" fmla="*/ 124 w 126"/>
                  <a:gd name="T45" fmla="*/ 72 h 125"/>
                  <a:gd name="T46" fmla="*/ 124 w 126"/>
                  <a:gd name="T47" fmla="*/ 68 h 125"/>
                  <a:gd name="T48" fmla="*/ 124 w 126"/>
                  <a:gd name="T49" fmla="*/ 63 h 125"/>
                  <a:gd name="T50" fmla="*/ 124 w 126"/>
                  <a:gd name="T51" fmla="*/ 59 h 125"/>
                  <a:gd name="T52" fmla="*/ 121 w 126"/>
                  <a:gd name="T53" fmla="*/ 51 h 125"/>
                  <a:gd name="T54" fmla="*/ 115 w 126"/>
                  <a:gd name="T55" fmla="*/ 45 h 125"/>
                  <a:gd name="T56" fmla="*/ 111 w 126"/>
                  <a:gd name="T57" fmla="*/ 42 h 125"/>
                  <a:gd name="T58" fmla="*/ 110 w 126"/>
                  <a:gd name="T59" fmla="*/ 37 h 125"/>
                  <a:gd name="T60" fmla="*/ 108 w 126"/>
                  <a:gd name="T61" fmla="*/ 34 h 125"/>
                  <a:gd name="T62" fmla="*/ 106 w 126"/>
                  <a:gd name="T63" fmla="*/ 30 h 125"/>
                  <a:gd name="T64" fmla="*/ 106 w 126"/>
                  <a:gd name="T65" fmla="*/ 25 h 125"/>
                  <a:gd name="T66" fmla="*/ 104 w 126"/>
                  <a:gd name="T67" fmla="*/ 22 h 125"/>
                  <a:gd name="T68" fmla="*/ 99 w 126"/>
                  <a:gd name="T69" fmla="*/ 17 h 125"/>
                  <a:gd name="T70" fmla="*/ 95 w 126"/>
                  <a:gd name="T71" fmla="*/ 14 h 125"/>
                  <a:gd name="T72" fmla="*/ 93 w 126"/>
                  <a:gd name="T73" fmla="*/ 10 h 125"/>
                  <a:gd name="T74" fmla="*/ 90 w 126"/>
                  <a:gd name="T75" fmla="*/ 7 h 125"/>
                  <a:gd name="T76" fmla="*/ 88 w 126"/>
                  <a:gd name="T77" fmla="*/ 4 h 125"/>
                  <a:gd name="T78" fmla="*/ 79 w 126"/>
                  <a:gd name="T79" fmla="*/ 1 h 125"/>
                  <a:gd name="T80" fmla="*/ 75 w 126"/>
                  <a:gd name="T81" fmla="*/ 0 h 125"/>
                  <a:gd name="T82" fmla="*/ 65 w 126"/>
                  <a:gd name="T83" fmla="*/ 1 h 125"/>
                  <a:gd name="T84" fmla="*/ 59 w 126"/>
                  <a:gd name="T85" fmla="*/ 5 h 125"/>
                  <a:gd name="T86" fmla="*/ 51 w 126"/>
                  <a:gd name="T87" fmla="*/ 10 h 125"/>
                  <a:gd name="T88" fmla="*/ 44 w 126"/>
                  <a:gd name="T89" fmla="*/ 14 h 125"/>
                  <a:gd name="T90" fmla="*/ 33 w 126"/>
                  <a:gd name="T91" fmla="*/ 25 h 125"/>
                  <a:gd name="T92" fmla="*/ 20 w 126"/>
                  <a:gd name="T93" fmla="*/ 37 h 125"/>
                  <a:gd name="T94" fmla="*/ 8 w 126"/>
                  <a:gd name="T95" fmla="*/ 46 h 125"/>
                  <a:gd name="T96" fmla="*/ 4 w 126"/>
                  <a:gd name="T97" fmla="*/ 53 h 125"/>
                  <a:gd name="T98" fmla="*/ 2 w 126"/>
                  <a:gd name="T99" fmla="*/ 61 h 125"/>
                  <a:gd name="T100" fmla="*/ 1 w 126"/>
                  <a:gd name="T101" fmla="*/ 78 h 125"/>
                  <a:gd name="T102" fmla="*/ 1 w 126"/>
                  <a:gd name="T103" fmla="*/ 8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6" h="125">
                    <a:moveTo>
                      <a:pt x="1" y="87"/>
                    </a:moveTo>
                    <a:cubicBezTo>
                      <a:pt x="0" y="90"/>
                      <a:pt x="0" y="92"/>
                      <a:pt x="1" y="94"/>
                    </a:cubicBezTo>
                    <a:cubicBezTo>
                      <a:pt x="3" y="100"/>
                      <a:pt x="6" y="104"/>
                      <a:pt x="11" y="108"/>
                    </a:cubicBezTo>
                    <a:cubicBezTo>
                      <a:pt x="13" y="110"/>
                      <a:pt x="16" y="112"/>
                      <a:pt x="18" y="114"/>
                    </a:cubicBezTo>
                    <a:cubicBezTo>
                      <a:pt x="19" y="116"/>
                      <a:pt x="21" y="119"/>
                      <a:pt x="23" y="120"/>
                    </a:cubicBezTo>
                    <a:cubicBezTo>
                      <a:pt x="25" y="121"/>
                      <a:pt x="28" y="122"/>
                      <a:pt x="30" y="122"/>
                    </a:cubicBezTo>
                    <a:cubicBezTo>
                      <a:pt x="33" y="122"/>
                      <a:pt x="35" y="123"/>
                      <a:pt x="38" y="123"/>
                    </a:cubicBezTo>
                    <a:cubicBezTo>
                      <a:pt x="40" y="123"/>
                      <a:pt x="41" y="122"/>
                      <a:pt x="43" y="122"/>
                    </a:cubicBezTo>
                    <a:cubicBezTo>
                      <a:pt x="45" y="122"/>
                      <a:pt x="46" y="123"/>
                      <a:pt x="48" y="123"/>
                    </a:cubicBezTo>
                    <a:cubicBezTo>
                      <a:pt x="57" y="123"/>
                      <a:pt x="57" y="123"/>
                      <a:pt x="57" y="123"/>
                    </a:cubicBezTo>
                    <a:cubicBezTo>
                      <a:pt x="63" y="123"/>
                      <a:pt x="69" y="125"/>
                      <a:pt x="76" y="124"/>
                    </a:cubicBezTo>
                    <a:cubicBezTo>
                      <a:pt x="77" y="124"/>
                      <a:pt x="79" y="124"/>
                      <a:pt x="80" y="123"/>
                    </a:cubicBezTo>
                    <a:cubicBezTo>
                      <a:pt x="81" y="122"/>
                      <a:pt x="83" y="121"/>
                      <a:pt x="84" y="121"/>
                    </a:cubicBezTo>
                    <a:cubicBezTo>
                      <a:pt x="87" y="119"/>
                      <a:pt x="90" y="118"/>
                      <a:pt x="93" y="119"/>
                    </a:cubicBezTo>
                    <a:cubicBezTo>
                      <a:pt x="96" y="119"/>
                      <a:pt x="100" y="119"/>
                      <a:pt x="103" y="119"/>
                    </a:cubicBezTo>
                    <a:cubicBezTo>
                      <a:pt x="106" y="119"/>
                      <a:pt x="109" y="119"/>
                      <a:pt x="112" y="118"/>
                    </a:cubicBezTo>
                    <a:cubicBezTo>
                      <a:pt x="115" y="117"/>
                      <a:pt x="118" y="117"/>
                      <a:pt x="120" y="115"/>
                    </a:cubicBezTo>
                    <a:cubicBezTo>
                      <a:pt x="122" y="114"/>
                      <a:pt x="124" y="112"/>
                      <a:pt x="125" y="110"/>
                    </a:cubicBezTo>
                    <a:cubicBezTo>
                      <a:pt x="126" y="108"/>
                      <a:pt x="126" y="105"/>
                      <a:pt x="126" y="102"/>
                    </a:cubicBezTo>
                    <a:cubicBezTo>
                      <a:pt x="126" y="99"/>
                      <a:pt x="125" y="96"/>
                      <a:pt x="124" y="93"/>
                    </a:cubicBezTo>
                    <a:cubicBezTo>
                      <a:pt x="123" y="90"/>
                      <a:pt x="120" y="88"/>
                      <a:pt x="120" y="85"/>
                    </a:cubicBezTo>
                    <a:cubicBezTo>
                      <a:pt x="120" y="81"/>
                      <a:pt x="121" y="79"/>
                      <a:pt x="123" y="76"/>
                    </a:cubicBezTo>
                    <a:cubicBezTo>
                      <a:pt x="124" y="75"/>
                      <a:pt x="124" y="73"/>
                      <a:pt x="124" y="72"/>
                    </a:cubicBezTo>
                    <a:cubicBezTo>
                      <a:pt x="125" y="71"/>
                      <a:pt x="124" y="69"/>
                      <a:pt x="124" y="68"/>
                    </a:cubicBezTo>
                    <a:cubicBezTo>
                      <a:pt x="124" y="66"/>
                      <a:pt x="124" y="65"/>
                      <a:pt x="124" y="63"/>
                    </a:cubicBezTo>
                    <a:cubicBezTo>
                      <a:pt x="124" y="62"/>
                      <a:pt x="125" y="60"/>
                      <a:pt x="124" y="59"/>
                    </a:cubicBezTo>
                    <a:cubicBezTo>
                      <a:pt x="124" y="56"/>
                      <a:pt x="123" y="53"/>
                      <a:pt x="121" y="51"/>
                    </a:cubicBezTo>
                    <a:cubicBezTo>
                      <a:pt x="119" y="48"/>
                      <a:pt x="117" y="47"/>
                      <a:pt x="115" y="45"/>
                    </a:cubicBezTo>
                    <a:cubicBezTo>
                      <a:pt x="114" y="44"/>
                      <a:pt x="113" y="43"/>
                      <a:pt x="111" y="42"/>
                    </a:cubicBezTo>
                    <a:cubicBezTo>
                      <a:pt x="110" y="40"/>
                      <a:pt x="110" y="39"/>
                      <a:pt x="110" y="37"/>
                    </a:cubicBezTo>
                    <a:cubicBezTo>
                      <a:pt x="109" y="36"/>
                      <a:pt x="109" y="35"/>
                      <a:pt x="108" y="34"/>
                    </a:cubicBezTo>
                    <a:cubicBezTo>
                      <a:pt x="108" y="33"/>
                      <a:pt x="106" y="32"/>
                      <a:pt x="106" y="30"/>
                    </a:cubicBezTo>
                    <a:cubicBezTo>
                      <a:pt x="106" y="29"/>
                      <a:pt x="106" y="27"/>
                      <a:pt x="106" y="25"/>
                    </a:cubicBezTo>
                    <a:cubicBezTo>
                      <a:pt x="106" y="24"/>
                      <a:pt x="105" y="23"/>
                      <a:pt x="104" y="22"/>
                    </a:cubicBezTo>
                    <a:cubicBezTo>
                      <a:pt x="103" y="20"/>
                      <a:pt x="101" y="18"/>
                      <a:pt x="99" y="17"/>
                    </a:cubicBezTo>
                    <a:cubicBezTo>
                      <a:pt x="98" y="16"/>
                      <a:pt x="96" y="15"/>
                      <a:pt x="95" y="14"/>
                    </a:cubicBezTo>
                    <a:cubicBezTo>
                      <a:pt x="94" y="13"/>
                      <a:pt x="94" y="12"/>
                      <a:pt x="93" y="10"/>
                    </a:cubicBezTo>
                    <a:cubicBezTo>
                      <a:pt x="92" y="9"/>
                      <a:pt x="91" y="8"/>
                      <a:pt x="90" y="7"/>
                    </a:cubicBezTo>
                    <a:cubicBezTo>
                      <a:pt x="89" y="6"/>
                      <a:pt x="89" y="5"/>
                      <a:pt x="88" y="4"/>
                    </a:cubicBezTo>
                    <a:cubicBezTo>
                      <a:pt x="85" y="2"/>
                      <a:pt x="82" y="2"/>
                      <a:pt x="79" y="1"/>
                    </a:cubicBezTo>
                    <a:cubicBezTo>
                      <a:pt x="78" y="1"/>
                      <a:pt x="76" y="1"/>
                      <a:pt x="75" y="0"/>
                    </a:cubicBezTo>
                    <a:cubicBezTo>
                      <a:pt x="75" y="0"/>
                      <a:pt x="67" y="0"/>
                      <a:pt x="65" y="1"/>
                    </a:cubicBezTo>
                    <a:cubicBezTo>
                      <a:pt x="63" y="2"/>
                      <a:pt x="61" y="4"/>
                      <a:pt x="59" y="5"/>
                    </a:cubicBezTo>
                    <a:cubicBezTo>
                      <a:pt x="56" y="7"/>
                      <a:pt x="54" y="9"/>
                      <a:pt x="51" y="10"/>
                    </a:cubicBezTo>
                    <a:cubicBezTo>
                      <a:pt x="49" y="11"/>
                      <a:pt x="46" y="12"/>
                      <a:pt x="44" y="14"/>
                    </a:cubicBezTo>
                    <a:cubicBezTo>
                      <a:pt x="39" y="17"/>
                      <a:pt x="36" y="21"/>
                      <a:pt x="33" y="25"/>
                    </a:cubicBezTo>
                    <a:cubicBezTo>
                      <a:pt x="30" y="30"/>
                      <a:pt x="25" y="33"/>
                      <a:pt x="20" y="37"/>
                    </a:cubicBezTo>
                    <a:cubicBezTo>
                      <a:pt x="16" y="40"/>
                      <a:pt x="11" y="41"/>
                      <a:pt x="8" y="46"/>
                    </a:cubicBezTo>
                    <a:cubicBezTo>
                      <a:pt x="6" y="48"/>
                      <a:pt x="5" y="51"/>
                      <a:pt x="4" y="53"/>
                    </a:cubicBezTo>
                    <a:cubicBezTo>
                      <a:pt x="3" y="56"/>
                      <a:pt x="2" y="58"/>
                      <a:pt x="2" y="61"/>
                    </a:cubicBezTo>
                    <a:cubicBezTo>
                      <a:pt x="0" y="67"/>
                      <a:pt x="1" y="73"/>
                      <a:pt x="1" y="78"/>
                    </a:cubicBezTo>
                    <a:cubicBezTo>
                      <a:pt x="2" y="81"/>
                      <a:pt x="2" y="84"/>
                      <a:pt x="1" y="8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19" name="Freeform 358">
                <a:extLst>
                  <a:ext uri="{FF2B5EF4-FFF2-40B4-BE49-F238E27FC236}">
                    <a16:creationId xmlns:a16="http://schemas.microsoft.com/office/drawing/2014/main" id="{1C171737-8510-4A43-BE18-F120816B79A3}"/>
                  </a:ext>
                </a:extLst>
              </p:cNvPr>
              <p:cNvSpPr>
                <a:spLocks/>
              </p:cNvSpPr>
              <p:nvPr/>
            </p:nvSpPr>
            <p:spPr bwMode="auto">
              <a:xfrm>
                <a:off x="8934451" y="2398713"/>
                <a:ext cx="82550" cy="195263"/>
              </a:xfrm>
              <a:custGeom>
                <a:avLst/>
                <a:gdLst>
                  <a:gd name="T0" fmla="*/ 0 w 21"/>
                  <a:gd name="T1" fmla="*/ 44 h 49"/>
                  <a:gd name="T2" fmla="*/ 1 w 21"/>
                  <a:gd name="T3" fmla="*/ 47 h 49"/>
                  <a:gd name="T4" fmla="*/ 4 w 21"/>
                  <a:gd name="T5" fmla="*/ 48 h 49"/>
                  <a:gd name="T6" fmla="*/ 8 w 21"/>
                  <a:gd name="T7" fmla="*/ 49 h 49"/>
                  <a:gd name="T8" fmla="*/ 13 w 21"/>
                  <a:gd name="T9" fmla="*/ 49 h 49"/>
                  <a:gd name="T10" fmla="*/ 17 w 21"/>
                  <a:gd name="T11" fmla="*/ 48 h 49"/>
                  <a:gd name="T12" fmla="*/ 19 w 21"/>
                  <a:gd name="T13" fmla="*/ 48 h 49"/>
                  <a:gd name="T14" fmla="*/ 21 w 21"/>
                  <a:gd name="T15" fmla="*/ 48 h 49"/>
                  <a:gd name="T16" fmla="*/ 21 w 21"/>
                  <a:gd name="T17" fmla="*/ 48 h 49"/>
                  <a:gd name="T18" fmla="*/ 20 w 21"/>
                  <a:gd name="T19" fmla="*/ 43 h 49"/>
                  <a:gd name="T20" fmla="*/ 19 w 21"/>
                  <a:gd name="T21" fmla="*/ 38 h 49"/>
                  <a:gd name="T22" fmla="*/ 19 w 21"/>
                  <a:gd name="T23" fmla="*/ 26 h 49"/>
                  <a:gd name="T24" fmla="*/ 19 w 21"/>
                  <a:gd name="T25" fmla="*/ 21 h 49"/>
                  <a:gd name="T26" fmla="*/ 19 w 21"/>
                  <a:gd name="T27" fmla="*/ 16 h 49"/>
                  <a:gd name="T28" fmla="*/ 19 w 21"/>
                  <a:gd name="T29" fmla="*/ 4 h 49"/>
                  <a:gd name="T30" fmla="*/ 19 w 21"/>
                  <a:gd name="T31" fmla="*/ 4 h 49"/>
                  <a:gd name="T32" fmla="*/ 19 w 21"/>
                  <a:gd name="T33" fmla="*/ 3 h 49"/>
                  <a:gd name="T34" fmla="*/ 16 w 21"/>
                  <a:gd name="T35" fmla="*/ 2 h 49"/>
                  <a:gd name="T36" fmla="*/ 11 w 21"/>
                  <a:gd name="T37" fmla="*/ 0 h 49"/>
                  <a:gd name="T38" fmla="*/ 8 w 21"/>
                  <a:gd name="T39" fmla="*/ 0 h 49"/>
                  <a:gd name="T40" fmla="*/ 4 w 21"/>
                  <a:gd name="T41" fmla="*/ 1 h 49"/>
                  <a:gd name="T42" fmla="*/ 2 w 21"/>
                  <a:gd name="T43" fmla="*/ 3 h 49"/>
                  <a:gd name="T44" fmla="*/ 2 w 21"/>
                  <a:gd name="T45" fmla="*/ 17 h 49"/>
                  <a:gd name="T46" fmla="*/ 2 w 21"/>
                  <a:gd name="T47" fmla="*/ 24 h 49"/>
                  <a:gd name="T48" fmla="*/ 2 w 21"/>
                  <a:gd name="T49" fmla="*/ 31 h 49"/>
                  <a:gd name="T50" fmla="*/ 1 w 21"/>
                  <a:gd name="T51" fmla="*/ 38 h 49"/>
                  <a:gd name="T52" fmla="*/ 0 w 21"/>
                  <a:gd name="T53" fmla="*/ 4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49">
                    <a:moveTo>
                      <a:pt x="0" y="44"/>
                    </a:moveTo>
                    <a:cubicBezTo>
                      <a:pt x="0" y="45"/>
                      <a:pt x="0" y="47"/>
                      <a:pt x="1" y="47"/>
                    </a:cubicBezTo>
                    <a:cubicBezTo>
                      <a:pt x="2" y="48"/>
                      <a:pt x="3" y="48"/>
                      <a:pt x="4" y="48"/>
                    </a:cubicBezTo>
                    <a:cubicBezTo>
                      <a:pt x="5" y="48"/>
                      <a:pt x="7" y="49"/>
                      <a:pt x="8" y="49"/>
                    </a:cubicBezTo>
                    <a:cubicBezTo>
                      <a:pt x="10" y="49"/>
                      <a:pt x="11" y="49"/>
                      <a:pt x="13" y="49"/>
                    </a:cubicBezTo>
                    <a:cubicBezTo>
                      <a:pt x="14" y="49"/>
                      <a:pt x="16" y="48"/>
                      <a:pt x="17" y="48"/>
                    </a:cubicBezTo>
                    <a:cubicBezTo>
                      <a:pt x="18" y="48"/>
                      <a:pt x="18" y="48"/>
                      <a:pt x="19" y="48"/>
                    </a:cubicBezTo>
                    <a:cubicBezTo>
                      <a:pt x="20" y="48"/>
                      <a:pt x="20" y="49"/>
                      <a:pt x="21" y="48"/>
                    </a:cubicBezTo>
                    <a:cubicBezTo>
                      <a:pt x="21" y="48"/>
                      <a:pt x="21" y="48"/>
                      <a:pt x="21" y="48"/>
                    </a:cubicBezTo>
                    <a:cubicBezTo>
                      <a:pt x="21" y="46"/>
                      <a:pt x="20" y="45"/>
                      <a:pt x="20" y="43"/>
                    </a:cubicBezTo>
                    <a:cubicBezTo>
                      <a:pt x="20" y="41"/>
                      <a:pt x="19" y="39"/>
                      <a:pt x="19" y="38"/>
                    </a:cubicBezTo>
                    <a:cubicBezTo>
                      <a:pt x="19" y="34"/>
                      <a:pt x="19" y="30"/>
                      <a:pt x="19" y="26"/>
                    </a:cubicBezTo>
                    <a:cubicBezTo>
                      <a:pt x="19" y="25"/>
                      <a:pt x="19" y="23"/>
                      <a:pt x="19" y="21"/>
                    </a:cubicBezTo>
                    <a:cubicBezTo>
                      <a:pt x="19" y="19"/>
                      <a:pt x="19" y="17"/>
                      <a:pt x="19" y="16"/>
                    </a:cubicBezTo>
                    <a:cubicBezTo>
                      <a:pt x="19" y="12"/>
                      <a:pt x="19" y="8"/>
                      <a:pt x="19" y="4"/>
                    </a:cubicBezTo>
                    <a:cubicBezTo>
                      <a:pt x="19" y="4"/>
                      <a:pt x="19" y="4"/>
                      <a:pt x="19" y="4"/>
                    </a:cubicBezTo>
                    <a:cubicBezTo>
                      <a:pt x="19" y="4"/>
                      <a:pt x="19" y="3"/>
                      <a:pt x="19" y="3"/>
                    </a:cubicBezTo>
                    <a:cubicBezTo>
                      <a:pt x="18" y="2"/>
                      <a:pt x="17" y="2"/>
                      <a:pt x="16" y="2"/>
                    </a:cubicBezTo>
                    <a:cubicBezTo>
                      <a:pt x="14" y="2"/>
                      <a:pt x="13" y="1"/>
                      <a:pt x="11" y="0"/>
                    </a:cubicBezTo>
                    <a:cubicBezTo>
                      <a:pt x="10" y="0"/>
                      <a:pt x="9" y="0"/>
                      <a:pt x="8" y="0"/>
                    </a:cubicBezTo>
                    <a:cubicBezTo>
                      <a:pt x="6" y="0"/>
                      <a:pt x="5" y="1"/>
                      <a:pt x="4" y="1"/>
                    </a:cubicBezTo>
                    <a:cubicBezTo>
                      <a:pt x="3" y="1"/>
                      <a:pt x="2" y="2"/>
                      <a:pt x="2" y="3"/>
                    </a:cubicBezTo>
                    <a:cubicBezTo>
                      <a:pt x="2" y="8"/>
                      <a:pt x="2" y="13"/>
                      <a:pt x="2" y="17"/>
                    </a:cubicBezTo>
                    <a:cubicBezTo>
                      <a:pt x="2" y="20"/>
                      <a:pt x="2" y="22"/>
                      <a:pt x="2" y="24"/>
                    </a:cubicBezTo>
                    <a:cubicBezTo>
                      <a:pt x="2" y="27"/>
                      <a:pt x="2" y="29"/>
                      <a:pt x="2" y="31"/>
                    </a:cubicBezTo>
                    <a:cubicBezTo>
                      <a:pt x="2" y="33"/>
                      <a:pt x="1" y="36"/>
                      <a:pt x="1" y="38"/>
                    </a:cubicBezTo>
                    <a:cubicBezTo>
                      <a:pt x="1" y="40"/>
                      <a:pt x="0" y="42"/>
                      <a:pt x="0" y="4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20" name="Freeform 359">
                <a:extLst>
                  <a:ext uri="{FF2B5EF4-FFF2-40B4-BE49-F238E27FC236}">
                    <a16:creationId xmlns:a16="http://schemas.microsoft.com/office/drawing/2014/main" id="{B07C99F5-F307-4721-84A3-570F0D990E64}"/>
                  </a:ext>
                </a:extLst>
              </p:cNvPr>
              <p:cNvSpPr>
                <a:spLocks/>
              </p:cNvSpPr>
              <p:nvPr/>
            </p:nvSpPr>
            <p:spPr bwMode="auto">
              <a:xfrm>
                <a:off x="8934451" y="2398713"/>
                <a:ext cx="82550" cy="195263"/>
              </a:xfrm>
              <a:custGeom>
                <a:avLst/>
                <a:gdLst>
                  <a:gd name="T0" fmla="*/ 0 w 21"/>
                  <a:gd name="T1" fmla="*/ 44 h 49"/>
                  <a:gd name="T2" fmla="*/ 1 w 21"/>
                  <a:gd name="T3" fmla="*/ 47 h 49"/>
                  <a:gd name="T4" fmla="*/ 4 w 21"/>
                  <a:gd name="T5" fmla="*/ 48 h 49"/>
                  <a:gd name="T6" fmla="*/ 8 w 21"/>
                  <a:gd name="T7" fmla="*/ 49 h 49"/>
                  <a:gd name="T8" fmla="*/ 13 w 21"/>
                  <a:gd name="T9" fmla="*/ 49 h 49"/>
                  <a:gd name="T10" fmla="*/ 17 w 21"/>
                  <a:gd name="T11" fmla="*/ 48 h 49"/>
                  <a:gd name="T12" fmla="*/ 19 w 21"/>
                  <a:gd name="T13" fmla="*/ 48 h 49"/>
                  <a:gd name="T14" fmla="*/ 21 w 21"/>
                  <a:gd name="T15" fmla="*/ 48 h 49"/>
                  <a:gd name="T16" fmla="*/ 21 w 21"/>
                  <a:gd name="T17" fmla="*/ 48 h 49"/>
                  <a:gd name="T18" fmla="*/ 20 w 21"/>
                  <a:gd name="T19" fmla="*/ 43 h 49"/>
                  <a:gd name="T20" fmla="*/ 19 w 21"/>
                  <a:gd name="T21" fmla="*/ 38 h 49"/>
                  <a:gd name="T22" fmla="*/ 19 w 21"/>
                  <a:gd name="T23" fmla="*/ 26 h 49"/>
                  <a:gd name="T24" fmla="*/ 19 w 21"/>
                  <a:gd name="T25" fmla="*/ 21 h 49"/>
                  <a:gd name="T26" fmla="*/ 19 w 21"/>
                  <a:gd name="T27" fmla="*/ 16 h 49"/>
                  <a:gd name="T28" fmla="*/ 19 w 21"/>
                  <a:gd name="T29" fmla="*/ 4 h 49"/>
                  <a:gd name="T30" fmla="*/ 19 w 21"/>
                  <a:gd name="T31" fmla="*/ 4 h 49"/>
                  <a:gd name="T32" fmla="*/ 19 w 21"/>
                  <a:gd name="T33" fmla="*/ 3 h 49"/>
                  <a:gd name="T34" fmla="*/ 16 w 21"/>
                  <a:gd name="T35" fmla="*/ 2 h 49"/>
                  <a:gd name="T36" fmla="*/ 11 w 21"/>
                  <a:gd name="T37" fmla="*/ 0 h 49"/>
                  <a:gd name="T38" fmla="*/ 8 w 21"/>
                  <a:gd name="T39" fmla="*/ 0 h 49"/>
                  <a:gd name="T40" fmla="*/ 4 w 21"/>
                  <a:gd name="T41" fmla="*/ 1 h 49"/>
                  <a:gd name="T42" fmla="*/ 2 w 21"/>
                  <a:gd name="T43" fmla="*/ 3 h 49"/>
                  <a:gd name="T44" fmla="*/ 2 w 21"/>
                  <a:gd name="T45" fmla="*/ 17 h 49"/>
                  <a:gd name="T46" fmla="*/ 2 w 21"/>
                  <a:gd name="T47" fmla="*/ 24 h 49"/>
                  <a:gd name="T48" fmla="*/ 2 w 21"/>
                  <a:gd name="T49" fmla="*/ 31 h 49"/>
                  <a:gd name="T50" fmla="*/ 1 w 21"/>
                  <a:gd name="T51" fmla="*/ 38 h 49"/>
                  <a:gd name="T52" fmla="*/ 0 w 21"/>
                  <a:gd name="T53" fmla="*/ 4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49">
                    <a:moveTo>
                      <a:pt x="0" y="44"/>
                    </a:moveTo>
                    <a:cubicBezTo>
                      <a:pt x="0" y="45"/>
                      <a:pt x="0" y="47"/>
                      <a:pt x="1" y="47"/>
                    </a:cubicBezTo>
                    <a:cubicBezTo>
                      <a:pt x="2" y="48"/>
                      <a:pt x="3" y="48"/>
                      <a:pt x="4" y="48"/>
                    </a:cubicBezTo>
                    <a:cubicBezTo>
                      <a:pt x="5" y="48"/>
                      <a:pt x="7" y="49"/>
                      <a:pt x="8" y="49"/>
                    </a:cubicBezTo>
                    <a:cubicBezTo>
                      <a:pt x="10" y="49"/>
                      <a:pt x="11" y="49"/>
                      <a:pt x="13" y="49"/>
                    </a:cubicBezTo>
                    <a:cubicBezTo>
                      <a:pt x="14" y="49"/>
                      <a:pt x="16" y="48"/>
                      <a:pt x="17" y="48"/>
                    </a:cubicBezTo>
                    <a:cubicBezTo>
                      <a:pt x="18" y="48"/>
                      <a:pt x="18" y="48"/>
                      <a:pt x="19" y="48"/>
                    </a:cubicBezTo>
                    <a:cubicBezTo>
                      <a:pt x="20" y="48"/>
                      <a:pt x="20" y="49"/>
                      <a:pt x="21" y="48"/>
                    </a:cubicBezTo>
                    <a:cubicBezTo>
                      <a:pt x="21" y="48"/>
                      <a:pt x="21" y="48"/>
                      <a:pt x="21" y="48"/>
                    </a:cubicBezTo>
                    <a:cubicBezTo>
                      <a:pt x="21" y="46"/>
                      <a:pt x="20" y="45"/>
                      <a:pt x="20" y="43"/>
                    </a:cubicBezTo>
                    <a:cubicBezTo>
                      <a:pt x="20" y="41"/>
                      <a:pt x="19" y="39"/>
                      <a:pt x="19" y="38"/>
                    </a:cubicBezTo>
                    <a:cubicBezTo>
                      <a:pt x="19" y="34"/>
                      <a:pt x="19" y="30"/>
                      <a:pt x="19" y="26"/>
                    </a:cubicBezTo>
                    <a:cubicBezTo>
                      <a:pt x="19" y="25"/>
                      <a:pt x="19" y="23"/>
                      <a:pt x="19" y="21"/>
                    </a:cubicBezTo>
                    <a:cubicBezTo>
                      <a:pt x="19" y="19"/>
                      <a:pt x="19" y="17"/>
                      <a:pt x="19" y="16"/>
                    </a:cubicBezTo>
                    <a:cubicBezTo>
                      <a:pt x="19" y="12"/>
                      <a:pt x="19" y="8"/>
                      <a:pt x="19" y="4"/>
                    </a:cubicBezTo>
                    <a:cubicBezTo>
                      <a:pt x="19" y="4"/>
                      <a:pt x="19" y="4"/>
                      <a:pt x="19" y="4"/>
                    </a:cubicBezTo>
                    <a:cubicBezTo>
                      <a:pt x="19" y="4"/>
                      <a:pt x="19" y="3"/>
                      <a:pt x="19" y="3"/>
                    </a:cubicBezTo>
                    <a:cubicBezTo>
                      <a:pt x="18" y="2"/>
                      <a:pt x="17" y="2"/>
                      <a:pt x="16" y="2"/>
                    </a:cubicBezTo>
                    <a:cubicBezTo>
                      <a:pt x="14" y="2"/>
                      <a:pt x="13" y="1"/>
                      <a:pt x="11" y="0"/>
                    </a:cubicBezTo>
                    <a:cubicBezTo>
                      <a:pt x="10" y="0"/>
                      <a:pt x="9" y="0"/>
                      <a:pt x="8" y="0"/>
                    </a:cubicBezTo>
                    <a:cubicBezTo>
                      <a:pt x="6" y="0"/>
                      <a:pt x="5" y="1"/>
                      <a:pt x="4" y="1"/>
                    </a:cubicBezTo>
                    <a:cubicBezTo>
                      <a:pt x="3" y="1"/>
                      <a:pt x="2" y="2"/>
                      <a:pt x="2" y="3"/>
                    </a:cubicBezTo>
                    <a:cubicBezTo>
                      <a:pt x="2" y="8"/>
                      <a:pt x="2" y="13"/>
                      <a:pt x="2" y="17"/>
                    </a:cubicBezTo>
                    <a:cubicBezTo>
                      <a:pt x="2" y="20"/>
                      <a:pt x="2" y="22"/>
                      <a:pt x="2" y="24"/>
                    </a:cubicBezTo>
                    <a:cubicBezTo>
                      <a:pt x="2" y="27"/>
                      <a:pt x="2" y="29"/>
                      <a:pt x="2" y="31"/>
                    </a:cubicBezTo>
                    <a:cubicBezTo>
                      <a:pt x="2" y="33"/>
                      <a:pt x="1" y="36"/>
                      <a:pt x="1" y="38"/>
                    </a:cubicBezTo>
                    <a:cubicBezTo>
                      <a:pt x="1" y="40"/>
                      <a:pt x="0" y="42"/>
                      <a:pt x="0" y="4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21" name="Freeform 360">
                <a:extLst>
                  <a:ext uri="{FF2B5EF4-FFF2-40B4-BE49-F238E27FC236}">
                    <a16:creationId xmlns:a16="http://schemas.microsoft.com/office/drawing/2014/main" id="{BBF94AF3-EBD0-4AA5-AB09-A63A970F5308}"/>
                  </a:ext>
                </a:extLst>
              </p:cNvPr>
              <p:cNvSpPr>
                <a:spLocks/>
              </p:cNvSpPr>
              <p:nvPr/>
            </p:nvSpPr>
            <p:spPr bwMode="auto">
              <a:xfrm>
                <a:off x="8718551" y="1951038"/>
                <a:ext cx="501650" cy="495300"/>
              </a:xfrm>
              <a:custGeom>
                <a:avLst/>
                <a:gdLst>
                  <a:gd name="T0" fmla="*/ 1 w 126"/>
                  <a:gd name="T1" fmla="*/ 87 h 125"/>
                  <a:gd name="T2" fmla="*/ 1 w 126"/>
                  <a:gd name="T3" fmla="*/ 94 h 125"/>
                  <a:gd name="T4" fmla="*/ 11 w 126"/>
                  <a:gd name="T5" fmla="*/ 108 h 125"/>
                  <a:gd name="T6" fmla="*/ 18 w 126"/>
                  <a:gd name="T7" fmla="*/ 115 h 125"/>
                  <a:gd name="T8" fmla="*/ 23 w 126"/>
                  <a:gd name="T9" fmla="*/ 120 h 125"/>
                  <a:gd name="T10" fmla="*/ 30 w 126"/>
                  <a:gd name="T11" fmla="*/ 122 h 125"/>
                  <a:gd name="T12" fmla="*/ 38 w 126"/>
                  <a:gd name="T13" fmla="*/ 123 h 125"/>
                  <a:gd name="T14" fmla="*/ 43 w 126"/>
                  <a:gd name="T15" fmla="*/ 122 h 125"/>
                  <a:gd name="T16" fmla="*/ 48 w 126"/>
                  <a:gd name="T17" fmla="*/ 123 h 125"/>
                  <a:gd name="T18" fmla="*/ 57 w 126"/>
                  <a:gd name="T19" fmla="*/ 123 h 125"/>
                  <a:gd name="T20" fmla="*/ 76 w 126"/>
                  <a:gd name="T21" fmla="*/ 124 h 125"/>
                  <a:gd name="T22" fmla="*/ 80 w 126"/>
                  <a:gd name="T23" fmla="*/ 123 h 125"/>
                  <a:gd name="T24" fmla="*/ 84 w 126"/>
                  <a:gd name="T25" fmla="*/ 121 h 125"/>
                  <a:gd name="T26" fmla="*/ 93 w 126"/>
                  <a:gd name="T27" fmla="*/ 119 h 125"/>
                  <a:gd name="T28" fmla="*/ 103 w 126"/>
                  <a:gd name="T29" fmla="*/ 119 h 125"/>
                  <a:gd name="T30" fmla="*/ 112 w 126"/>
                  <a:gd name="T31" fmla="*/ 118 h 125"/>
                  <a:gd name="T32" fmla="*/ 120 w 126"/>
                  <a:gd name="T33" fmla="*/ 116 h 125"/>
                  <a:gd name="T34" fmla="*/ 125 w 126"/>
                  <a:gd name="T35" fmla="*/ 110 h 125"/>
                  <a:gd name="T36" fmla="*/ 126 w 126"/>
                  <a:gd name="T37" fmla="*/ 102 h 125"/>
                  <a:gd name="T38" fmla="*/ 124 w 126"/>
                  <a:gd name="T39" fmla="*/ 93 h 125"/>
                  <a:gd name="T40" fmla="*/ 120 w 126"/>
                  <a:gd name="T41" fmla="*/ 85 h 125"/>
                  <a:gd name="T42" fmla="*/ 123 w 126"/>
                  <a:gd name="T43" fmla="*/ 76 h 125"/>
                  <a:gd name="T44" fmla="*/ 125 w 126"/>
                  <a:gd name="T45" fmla="*/ 72 h 125"/>
                  <a:gd name="T46" fmla="*/ 124 w 126"/>
                  <a:gd name="T47" fmla="*/ 68 h 125"/>
                  <a:gd name="T48" fmla="*/ 124 w 126"/>
                  <a:gd name="T49" fmla="*/ 64 h 125"/>
                  <a:gd name="T50" fmla="*/ 125 w 126"/>
                  <a:gd name="T51" fmla="*/ 59 h 125"/>
                  <a:gd name="T52" fmla="*/ 121 w 126"/>
                  <a:gd name="T53" fmla="*/ 51 h 125"/>
                  <a:gd name="T54" fmla="*/ 115 w 126"/>
                  <a:gd name="T55" fmla="*/ 45 h 125"/>
                  <a:gd name="T56" fmla="*/ 112 w 126"/>
                  <a:gd name="T57" fmla="*/ 42 h 125"/>
                  <a:gd name="T58" fmla="*/ 110 w 126"/>
                  <a:gd name="T59" fmla="*/ 37 h 125"/>
                  <a:gd name="T60" fmla="*/ 108 w 126"/>
                  <a:gd name="T61" fmla="*/ 34 h 125"/>
                  <a:gd name="T62" fmla="*/ 106 w 126"/>
                  <a:gd name="T63" fmla="*/ 31 h 125"/>
                  <a:gd name="T64" fmla="*/ 106 w 126"/>
                  <a:gd name="T65" fmla="*/ 26 h 125"/>
                  <a:gd name="T66" fmla="*/ 104 w 126"/>
                  <a:gd name="T67" fmla="*/ 22 h 125"/>
                  <a:gd name="T68" fmla="*/ 99 w 126"/>
                  <a:gd name="T69" fmla="*/ 17 h 125"/>
                  <a:gd name="T70" fmla="*/ 95 w 126"/>
                  <a:gd name="T71" fmla="*/ 14 h 125"/>
                  <a:gd name="T72" fmla="*/ 93 w 126"/>
                  <a:gd name="T73" fmla="*/ 11 h 125"/>
                  <a:gd name="T74" fmla="*/ 90 w 126"/>
                  <a:gd name="T75" fmla="*/ 7 h 125"/>
                  <a:gd name="T76" fmla="*/ 88 w 126"/>
                  <a:gd name="T77" fmla="*/ 4 h 125"/>
                  <a:gd name="T78" fmla="*/ 79 w 126"/>
                  <a:gd name="T79" fmla="*/ 1 h 125"/>
                  <a:gd name="T80" fmla="*/ 75 w 126"/>
                  <a:gd name="T81" fmla="*/ 0 h 125"/>
                  <a:gd name="T82" fmla="*/ 65 w 126"/>
                  <a:gd name="T83" fmla="*/ 1 h 125"/>
                  <a:gd name="T84" fmla="*/ 59 w 126"/>
                  <a:gd name="T85" fmla="*/ 5 h 125"/>
                  <a:gd name="T86" fmla="*/ 51 w 126"/>
                  <a:gd name="T87" fmla="*/ 10 h 125"/>
                  <a:gd name="T88" fmla="*/ 44 w 126"/>
                  <a:gd name="T89" fmla="*/ 14 h 125"/>
                  <a:gd name="T90" fmla="*/ 33 w 126"/>
                  <a:gd name="T91" fmla="*/ 25 h 125"/>
                  <a:gd name="T92" fmla="*/ 20 w 126"/>
                  <a:gd name="T93" fmla="*/ 37 h 125"/>
                  <a:gd name="T94" fmla="*/ 8 w 126"/>
                  <a:gd name="T95" fmla="*/ 46 h 125"/>
                  <a:gd name="T96" fmla="*/ 4 w 126"/>
                  <a:gd name="T97" fmla="*/ 53 h 125"/>
                  <a:gd name="T98" fmla="*/ 2 w 126"/>
                  <a:gd name="T99" fmla="*/ 61 h 125"/>
                  <a:gd name="T100" fmla="*/ 1 w 126"/>
                  <a:gd name="T101" fmla="*/ 78 h 125"/>
                  <a:gd name="T102" fmla="*/ 1 w 126"/>
                  <a:gd name="T103" fmla="*/ 8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6" h="125">
                    <a:moveTo>
                      <a:pt x="1" y="87"/>
                    </a:moveTo>
                    <a:cubicBezTo>
                      <a:pt x="0" y="90"/>
                      <a:pt x="0" y="92"/>
                      <a:pt x="1" y="94"/>
                    </a:cubicBezTo>
                    <a:cubicBezTo>
                      <a:pt x="3" y="100"/>
                      <a:pt x="6" y="104"/>
                      <a:pt x="11" y="108"/>
                    </a:cubicBezTo>
                    <a:cubicBezTo>
                      <a:pt x="13" y="110"/>
                      <a:pt x="16" y="112"/>
                      <a:pt x="18" y="115"/>
                    </a:cubicBezTo>
                    <a:cubicBezTo>
                      <a:pt x="20" y="116"/>
                      <a:pt x="21" y="119"/>
                      <a:pt x="23" y="120"/>
                    </a:cubicBezTo>
                    <a:cubicBezTo>
                      <a:pt x="25" y="121"/>
                      <a:pt x="28" y="122"/>
                      <a:pt x="30" y="122"/>
                    </a:cubicBezTo>
                    <a:cubicBezTo>
                      <a:pt x="33" y="122"/>
                      <a:pt x="35" y="124"/>
                      <a:pt x="38" y="123"/>
                    </a:cubicBezTo>
                    <a:cubicBezTo>
                      <a:pt x="40" y="123"/>
                      <a:pt x="42" y="122"/>
                      <a:pt x="43" y="122"/>
                    </a:cubicBezTo>
                    <a:cubicBezTo>
                      <a:pt x="45" y="122"/>
                      <a:pt x="46" y="123"/>
                      <a:pt x="48" y="123"/>
                    </a:cubicBezTo>
                    <a:cubicBezTo>
                      <a:pt x="57" y="123"/>
                      <a:pt x="57" y="123"/>
                      <a:pt x="57" y="123"/>
                    </a:cubicBezTo>
                    <a:cubicBezTo>
                      <a:pt x="63" y="123"/>
                      <a:pt x="70" y="125"/>
                      <a:pt x="76" y="124"/>
                    </a:cubicBezTo>
                    <a:cubicBezTo>
                      <a:pt x="77" y="124"/>
                      <a:pt x="79" y="124"/>
                      <a:pt x="80" y="123"/>
                    </a:cubicBezTo>
                    <a:cubicBezTo>
                      <a:pt x="82" y="122"/>
                      <a:pt x="83" y="121"/>
                      <a:pt x="84" y="121"/>
                    </a:cubicBezTo>
                    <a:cubicBezTo>
                      <a:pt x="87" y="119"/>
                      <a:pt x="90" y="119"/>
                      <a:pt x="93" y="119"/>
                    </a:cubicBezTo>
                    <a:cubicBezTo>
                      <a:pt x="97" y="119"/>
                      <a:pt x="100" y="119"/>
                      <a:pt x="103" y="119"/>
                    </a:cubicBezTo>
                    <a:cubicBezTo>
                      <a:pt x="106" y="119"/>
                      <a:pt x="109" y="119"/>
                      <a:pt x="112" y="118"/>
                    </a:cubicBezTo>
                    <a:cubicBezTo>
                      <a:pt x="115" y="118"/>
                      <a:pt x="118" y="117"/>
                      <a:pt x="120" y="116"/>
                    </a:cubicBezTo>
                    <a:cubicBezTo>
                      <a:pt x="123" y="114"/>
                      <a:pt x="124" y="113"/>
                      <a:pt x="125" y="110"/>
                    </a:cubicBezTo>
                    <a:cubicBezTo>
                      <a:pt x="126" y="108"/>
                      <a:pt x="126" y="105"/>
                      <a:pt x="126" y="102"/>
                    </a:cubicBezTo>
                    <a:cubicBezTo>
                      <a:pt x="126" y="99"/>
                      <a:pt x="125" y="96"/>
                      <a:pt x="124" y="93"/>
                    </a:cubicBezTo>
                    <a:cubicBezTo>
                      <a:pt x="123" y="90"/>
                      <a:pt x="120" y="88"/>
                      <a:pt x="120" y="85"/>
                    </a:cubicBezTo>
                    <a:cubicBezTo>
                      <a:pt x="120" y="81"/>
                      <a:pt x="122" y="79"/>
                      <a:pt x="123" y="76"/>
                    </a:cubicBezTo>
                    <a:cubicBezTo>
                      <a:pt x="124" y="75"/>
                      <a:pt x="124" y="73"/>
                      <a:pt x="125" y="72"/>
                    </a:cubicBezTo>
                    <a:cubicBezTo>
                      <a:pt x="125" y="71"/>
                      <a:pt x="124" y="69"/>
                      <a:pt x="124" y="68"/>
                    </a:cubicBezTo>
                    <a:cubicBezTo>
                      <a:pt x="124" y="66"/>
                      <a:pt x="124" y="65"/>
                      <a:pt x="124" y="64"/>
                    </a:cubicBezTo>
                    <a:cubicBezTo>
                      <a:pt x="124" y="62"/>
                      <a:pt x="125" y="61"/>
                      <a:pt x="125" y="59"/>
                    </a:cubicBezTo>
                    <a:cubicBezTo>
                      <a:pt x="124" y="56"/>
                      <a:pt x="123" y="53"/>
                      <a:pt x="121" y="51"/>
                    </a:cubicBezTo>
                    <a:cubicBezTo>
                      <a:pt x="119" y="49"/>
                      <a:pt x="117" y="47"/>
                      <a:pt x="115" y="45"/>
                    </a:cubicBezTo>
                    <a:cubicBezTo>
                      <a:pt x="114" y="44"/>
                      <a:pt x="113" y="43"/>
                      <a:pt x="112" y="42"/>
                    </a:cubicBezTo>
                    <a:cubicBezTo>
                      <a:pt x="110" y="40"/>
                      <a:pt x="111" y="39"/>
                      <a:pt x="110" y="37"/>
                    </a:cubicBezTo>
                    <a:cubicBezTo>
                      <a:pt x="110" y="36"/>
                      <a:pt x="109" y="35"/>
                      <a:pt x="108" y="34"/>
                    </a:cubicBezTo>
                    <a:cubicBezTo>
                      <a:pt x="108" y="33"/>
                      <a:pt x="107" y="32"/>
                      <a:pt x="106" y="31"/>
                    </a:cubicBezTo>
                    <a:cubicBezTo>
                      <a:pt x="106" y="29"/>
                      <a:pt x="106" y="27"/>
                      <a:pt x="106" y="26"/>
                    </a:cubicBezTo>
                    <a:cubicBezTo>
                      <a:pt x="106" y="24"/>
                      <a:pt x="105" y="23"/>
                      <a:pt x="104" y="22"/>
                    </a:cubicBezTo>
                    <a:cubicBezTo>
                      <a:pt x="103" y="20"/>
                      <a:pt x="101" y="18"/>
                      <a:pt x="99" y="17"/>
                    </a:cubicBezTo>
                    <a:cubicBezTo>
                      <a:pt x="98" y="16"/>
                      <a:pt x="97" y="15"/>
                      <a:pt x="95" y="14"/>
                    </a:cubicBezTo>
                    <a:cubicBezTo>
                      <a:pt x="94" y="13"/>
                      <a:pt x="94" y="12"/>
                      <a:pt x="93" y="11"/>
                    </a:cubicBezTo>
                    <a:cubicBezTo>
                      <a:pt x="92" y="9"/>
                      <a:pt x="91" y="8"/>
                      <a:pt x="90" y="7"/>
                    </a:cubicBezTo>
                    <a:cubicBezTo>
                      <a:pt x="89" y="6"/>
                      <a:pt x="89" y="5"/>
                      <a:pt x="88" y="4"/>
                    </a:cubicBezTo>
                    <a:cubicBezTo>
                      <a:pt x="85" y="3"/>
                      <a:pt x="82" y="2"/>
                      <a:pt x="79" y="1"/>
                    </a:cubicBezTo>
                    <a:cubicBezTo>
                      <a:pt x="78" y="1"/>
                      <a:pt x="76" y="1"/>
                      <a:pt x="75" y="0"/>
                    </a:cubicBezTo>
                    <a:cubicBezTo>
                      <a:pt x="75" y="0"/>
                      <a:pt x="67" y="0"/>
                      <a:pt x="65" y="1"/>
                    </a:cubicBezTo>
                    <a:cubicBezTo>
                      <a:pt x="63" y="2"/>
                      <a:pt x="61" y="4"/>
                      <a:pt x="59" y="5"/>
                    </a:cubicBezTo>
                    <a:cubicBezTo>
                      <a:pt x="56" y="7"/>
                      <a:pt x="54" y="9"/>
                      <a:pt x="51" y="10"/>
                    </a:cubicBezTo>
                    <a:cubicBezTo>
                      <a:pt x="49" y="11"/>
                      <a:pt x="46" y="12"/>
                      <a:pt x="44" y="14"/>
                    </a:cubicBezTo>
                    <a:cubicBezTo>
                      <a:pt x="40" y="17"/>
                      <a:pt x="36" y="21"/>
                      <a:pt x="33" y="25"/>
                    </a:cubicBezTo>
                    <a:cubicBezTo>
                      <a:pt x="30" y="30"/>
                      <a:pt x="25" y="33"/>
                      <a:pt x="20" y="37"/>
                    </a:cubicBezTo>
                    <a:cubicBezTo>
                      <a:pt x="16" y="40"/>
                      <a:pt x="11" y="42"/>
                      <a:pt x="8" y="46"/>
                    </a:cubicBezTo>
                    <a:cubicBezTo>
                      <a:pt x="6" y="48"/>
                      <a:pt x="5" y="51"/>
                      <a:pt x="4" y="53"/>
                    </a:cubicBezTo>
                    <a:cubicBezTo>
                      <a:pt x="3" y="56"/>
                      <a:pt x="2" y="59"/>
                      <a:pt x="2" y="61"/>
                    </a:cubicBezTo>
                    <a:cubicBezTo>
                      <a:pt x="1" y="67"/>
                      <a:pt x="1" y="73"/>
                      <a:pt x="1" y="78"/>
                    </a:cubicBezTo>
                    <a:cubicBezTo>
                      <a:pt x="2" y="81"/>
                      <a:pt x="2" y="85"/>
                      <a:pt x="1" y="8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22" name="Freeform 361">
                <a:extLst>
                  <a:ext uri="{FF2B5EF4-FFF2-40B4-BE49-F238E27FC236}">
                    <a16:creationId xmlns:a16="http://schemas.microsoft.com/office/drawing/2014/main" id="{92F7E953-ACC0-474B-ADE2-B7F5146BCEC8}"/>
                  </a:ext>
                </a:extLst>
              </p:cNvPr>
              <p:cNvSpPr>
                <a:spLocks/>
              </p:cNvSpPr>
              <p:nvPr/>
            </p:nvSpPr>
            <p:spPr bwMode="auto">
              <a:xfrm>
                <a:off x="8718551" y="1951038"/>
                <a:ext cx="501650" cy="495300"/>
              </a:xfrm>
              <a:custGeom>
                <a:avLst/>
                <a:gdLst>
                  <a:gd name="T0" fmla="*/ 1 w 126"/>
                  <a:gd name="T1" fmla="*/ 87 h 125"/>
                  <a:gd name="T2" fmla="*/ 1 w 126"/>
                  <a:gd name="T3" fmla="*/ 94 h 125"/>
                  <a:gd name="T4" fmla="*/ 11 w 126"/>
                  <a:gd name="T5" fmla="*/ 108 h 125"/>
                  <a:gd name="T6" fmla="*/ 18 w 126"/>
                  <a:gd name="T7" fmla="*/ 115 h 125"/>
                  <a:gd name="T8" fmla="*/ 23 w 126"/>
                  <a:gd name="T9" fmla="*/ 120 h 125"/>
                  <a:gd name="T10" fmla="*/ 30 w 126"/>
                  <a:gd name="T11" fmla="*/ 122 h 125"/>
                  <a:gd name="T12" fmla="*/ 38 w 126"/>
                  <a:gd name="T13" fmla="*/ 123 h 125"/>
                  <a:gd name="T14" fmla="*/ 43 w 126"/>
                  <a:gd name="T15" fmla="*/ 122 h 125"/>
                  <a:gd name="T16" fmla="*/ 48 w 126"/>
                  <a:gd name="T17" fmla="*/ 123 h 125"/>
                  <a:gd name="T18" fmla="*/ 57 w 126"/>
                  <a:gd name="T19" fmla="*/ 123 h 125"/>
                  <a:gd name="T20" fmla="*/ 76 w 126"/>
                  <a:gd name="T21" fmla="*/ 124 h 125"/>
                  <a:gd name="T22" fmla="*/ 80 w 126"/>
                  <a:gd name="T23" fmla="*/ 123 h 125"/>
                  <a:gd name="T24" fmla="*/ 84 w 126"/>
                  <a:gd name="T25" fmla="*/ 121 h 125"/>
                  <a:gd name="T26" fmla="*/ 93 w 126"/>
                  <a:gd name="T27" fmla="*/ 119 h 125"/>
                  <a:gd name="T28" fmla="*/ 103 w 126"/>
                  <a:gd name="T29" fmla="*/ 119 h 125"/>
                  <a:gd name="T30" fmla="*/ 112 w 126"/>
                  <a:gd name="T31" fmla="*/ 118 h 125"/>
                  <a:gd name="T32" fmla="*/ 120 w 126"/>
                  <a:gd name="T33" fmla="*/ 116 h 125"/>
                  <a:gd name="T34" fmla="*/ 125 w 126"/>
                  <a:gd name="T35" fmla="*/ 110 h 125"/>
                  <a:gd name="T36" fmla="*/ 126 w 126"/>
                  <a:gd name="T37" fmla="*/ 102 h 125"/>
                  <a:gd name="T38" fmla="*/ 124 w 126"/>
                  <a:gd name="T39" fmla="*/ 93 h 125"/>
                  <a:gd name="T40" fmla="*/ 120 w 126"/>
                  <a:gd name="T41" fmla="*/ 85 h 125"/>
                  <a:gd name="T42" fmla="*/ 123 w 126"/>
                  <a:gd name="T43" fmla="*/ 76 h 125"/>
                  <a:gd name="T44" fmla="*/ 125 w 126"/>
                  <a:gd name="T45" fmla="*/ 72 h 125"/>
                  <a:gd name="T46" fmla="*/ 124 w 126"/>
                  <a:gd name="T47" fmla="*/ 68 h 125"/>
                  <a:gd name="T48" fmla="*/ 124 w 126"/>
                  <a:gd name="T49" fmla="*/ 64 h 125"/>
                  <a:gd name="T50" fmla="*/ 125 w 126"/>
                  <a:gd name="T51" fmla="*/ 59 h 125"/>
                  <a:gd name="T52" fmla="*/ 121 w 126"/>
                  <a:gd name="T53" fmla="*/ 51 h 125"/>
                  <a:gd name="T54" fmla="*/ 115 w 126"/>
                  <a:gd name="T55" fmla="*/ 45 h 125"/>
                  <a:gd name="T56" fmla="*/ 112 w 126"/>
                  <a:gd name="T57" fmla="*/ 42 h 125"/>
                  <a:gd name="T58" fmla="*/ 110 w 126"/>
                  <a:gd name="T59" fmla="*/ 37 h 125"/>
                  <a:gd name="T60" fmla="*/ 108 w 126"/>
                  <a:gd name="T61" fmla="*/ 34 h 125"/>
                  <a:gd name="T62" fmla="*/ 106 w 126"/>
                  <a:gd name="T63" fmla="*/ 31 h 125"/>
                  <a:gd name="T64" fmla="*/ 106 w 126"/>
                  <a:gd name="T65" fmla="*/ 26 h 125"/>
                  <a:gd name="T66" fmla="*/ 104 w 126"/>
                  <a:gd name="T67" fmla="*/ 22 h 125"/>
                  <a:gd name="T68" fmla="*/ 99 w 126"/>
                  <a:gd name="T69" fmla="*/ 17 h 125"/>
                  <a:gd name="T70" fmla="*/ 95 w 126"/>
                  <a:gd name="T71" fmla="*/ 14 h 125"/>
                  <a:gd name="T72" fmla="*/ 93 w 126"/>
                  <a:gd name="T73" fmla="*/ 11 h 125"/>
                  <a:gd name="T74" fmla="*/ 90 w 126"/>
                  <a:gd name="T75" fmla="*/ 7 h 125"/>
                  <a:gd name="T76" fmla="*/ 88 w 126"/>
                  <a:gd name="T77" fmla="*/ 4 h 125"/>
                  <a:gd name="T78" fmla="*/ 79 w 126"/>
                  <a:gd name="T79" fmla="*/ 1 h 125"/>
                  <a:gd name="T80" fmla="*/ 75 w 126"/>
                  <a:gd name="T81" fmla="*/ 0 h 125"/>
                  <a:gd name="T82" fmla="*/ 65 w 126"/>
                  <a:gd name="T83" fmla="*/ 1 h 125"/>
                  <a:gd name="T84" fmla="*/ 59 w 126"/>
                  <a:gd name="T85" fmla="*/ 5 h 125"/>
                  <a:gd name="T86" fmla="*/ 51 w 126"/>
                  <a:gd name="T87" fmla="*/ 10 h 125"/>
                  <a:gd name="T88" fmla="*/ 44 w 126"/>
                  <a:gd name="T89" fmla="*/ 14 h 125"/>
                  <a:gd name="T90" fmla="*/ 33 w 126"/>
                  <a:gd name="T91" fmla="*/ 25 h 125"/>
                  <a:gd name="T92" fmla="*/ 20 w 126"/>
                  <a:gd name="T93" fmla="*/ 37 h 125"/>
                  <a:gd name="T94" fmla="*/ 8 w 126"/>
                  <a:gd name="T95" fmla="*/ 46 h 125"/>
                  <a:gd name="T96" fmla="*/ 4 w 126"/>
                  <a:gd name="T97" fmla="*/ 53 h 125"/>
                  <a:gd name="T98" fmla="*/ 2 w 126"/>
                  <a:gd name="T99" fmla="*/ 61 h 125"/>
                  <a:gd name="T100" fmla="*/ 1 w 126"/>
                  <a:gd name="T101" fmla="*/ 78 h 125"/>
                  <a:gd name="T102" fmla="*/ 1 w 126"/>
                  <a:gd name="T103" fmla="*/ 8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6" h="125">
                    <a:moveTo>
                      <a:pt x="1" y="87"/>
                    </a:moveTo>
                    <a:cubicBezTo>
                      <a:pt x="0" y="90"/>
                      <a:pt x="0" y="92"/>
                      <a:pt x="1" y="94"/>
                    </a:cubicBezTo>
                    <a:cubicBezTo>
                      <a:pt x="3" y="100"/>
                      <a:pt x="6" y="104"/>
                      <a:pt x="11" y="108"/>
                    </a:cubicBezTo>
                    <a:cubicBezTo>
                      <a:pt x="13" y="110"/>
                      <a:pt x="16" y="112"/>
                      <a:pt x="18" y="115"/>
                    </a:cubicBezTo>
                    <a:cubicBezTo>
                      <a:pt x="20" y="116"/>
                      <a:pt x="21" y="119"/>
                      <a:pt x="23" y="120"/>
                    </a:cubicBezTo>
                    <a:cubicBezTo>
                      <a:pt x="25" y="121"/>
                      <a:pt x="28" y="122"/>
                      <a:pt x="30" y="122"/>
                    </a:cubicBezTo>
                    <a:cubicBezTo>
                      <a:pt x="33" y="122"/>
                      <a:pt x="35" y="124"/>
                      <a:pt x="38" y="123"/>
                    </a:cubicBezTo>
                    <a:cubicBezTo>
                      <a:pt x="40" y="123"/>
                      <a:pt x="42" y="122"/>
                      <a:pt x="43" y="122"/>
                    </a:cubicBezTo>
                    <a:cubicBezTo>
                      <a:pt x="45" y="122"/>
                      <a:pt x="46" y="123"/>
                      <a:pt x="48" y="123"/>
                    </a:cubicBezTo>
                    <a:cubicBezTo>
                      <a:pt x="57" y="123"/>
                      <a:pt x="57" y="123"/>
                      <a:pt x="57" y="123"/>
                    </a:cubicBezTo>
                    <a:cubicBezTo>
                      <a:pt x="63" y="123"/>
                      <a:pt x="70" y="125"/>
                      <a:pt x="76" y="124"/>
                    </a:cubicBezTo>
                    <a:cubicBezTo>
                      <a:pt x="77" y="124"/>
                      <a:pt x="79" y="124"/>
                      <a:pt x="80" y="123"/>
                    </a:cubicBezTo>
                    <a:cubicBezTo>
                      <a:pt x="82" y="122"/>
                      <a:pt x="83" y="121"/>
                      <a:pt x="84" y="121"/>
                    </a:cubicBezTo>
                    <a:cubicBezTo>
                      <a:pt x="87" y="119"/>
                      <a:pt x="90" y="119"/>
                      <a:pt x="93" y="119"/>
                    </a:cubicBezTo>
                    <a:cubicBezTo>
                      <a:pt x="97" y="119"/>
                      <a:pt x="100" y="119"/>
                      <a:pt x="103" y="119"/>
                    </a:cubicBezTo>
                    <a:cubicBezTo>
                      <a:pt x="106" y="119"/>
                      <a:pt x="109" y="119"/>
                      <a:pt x="112" y="118"/>
                    </a:cubicBezTo>
                    <a:cubicBezTo>
                      <a:pt x="115" y="118"/>
                      <a:pt x="118" y="117"/>
                      <a:pt x="120" y="116"/>
                    </a:cubicBezTo>
                    <a:cubicBezTo>
                      <a:pt x="123" y="114"/>
                      <a:pt x="124" y="113"/>
                      <a:pt x="125" y="110"/>
                    </a:cubicBezTo>
                    <a:cubicBezTo>
                      <a:pt x="126" y="108"/>
                      <a:pt x="126" y="105"/>
                      <a:pt x="126" y="102"/>
                    </a:cubicBezTo>
                    <a:cubicBezTo>
                      <a:pt x="126" y="99"/>
                      <a:pt x="125" y="96"/>
                      <a:pt x="124" y="93"/>
                    </a:cubicBezTo>
                    <a:cubicBezTo>
                      <a:pt x="123" y="90"/>
                      <a:pt x="120" y="88"/>
                      <a:pt x="120" y="85"/>
                    </a:cubicBezTo>
                    <a:cubicBezTo>
                      <a:pt x="120" y="81"/>
                      <a:pt x="122" y="79"/>
                      <a:pt x="123" y="76"/>
                    </a:cubicBezTo>
                    <a:cubicBezTo>
                      <a:pt x="124" y="75"/>
                      <a:pt x="124" y="73"/>
                      <a:pt x="125" y="72"/>
                    </a:cubicBezTo>
                    <a:cubicBezTo>
                      <a:pt x="125" y="71"/>
                      <a:pt x="124" y="69"/>
                      <a:pt x="124" y="68"/>
                    </a:cubicBezTo>
                    <a:cubicBezTo>
                      <a:pt x="124" y="66"/>
                      <a:pt x="124" y="65"/>
                      <a:pt x="124" y="64"/>
                    </a:cubicBezTo>
                    <a:cubicBezTo>
                      <a:pt x="124" y="62"/>
                      <a:pt x="125" y="61"/>
                      <a:pt x="125" y="59"/>
                    </a:cubicBezTo>
                    <a:cubicBezTo>
                      <a:pt x="124" y="56"/>
                      <a:pt x="123" y="53"/>
                      <a:pt x="121" y="51"/>
                    </a:cubicBezTo>
                    <a:cubicBezTo>
                      <a:pt x="119" y="49"/>
                      <a:pt x="117" y="47"/>
                      <a:pt x="115" y="45"/>
                    </a:cubicBezTo>
                    <a:cubicBezTo>
                      <a:pt x="114" y="44"/>
                      <a:pt x="113" y="43"/>
                      <a:pt x="112" y="42"/>
                    </a:cubicBezTo>
                    <a:cubicBezTo>
                      <a:pt x="110" y="40"/>
                      <a:pt x="111" y="39"/>
                      <a:pt x="110" y="37"/>
                    </a:cubicBezTo>
                    <a:cubicBezTo>
                      <a:pt x="110" y="36"/>
                      <a:pt x="109" y="35"/>
                      <a:pt x="108" y="34"/>
                    </a:cubicBezTo>
                    <a:cubicBezTo>
                      <a:pt x="108" y="33"/>
                      <a:pt x="107" y="32"/>
                      <a:pt x="106" y="31"/>
                    </a:cubicBezTo>
                    <a:cubicBezTo>
                      <a:pt x="106" y="29"/>
                      <a:pt x="106" y="27"/>
                      <a:pt x="106" y="26"/>
                    </a:cubicBezTo>
                    <a:cubicBezTo>
                      <a:pt x="106" y="24"/>
                      <a:pt x="105" y="23"/>
                      <a:pt x="104" y="22"/>
                    </a:cubicBezTo>
                    <a:cubicBezTo>
                      <a:pt x="103" y="20"/>
                      <a:pt x="101" y="18"/>
                      <a:pt x="99" y="17"/>
                    </a:cubicBezTo>
                    <a:cubicBezTo>
                      <a:pt x="98" y="16"/>
                      <a:pt x="97" y="15"/>
                      <a:pt x="95" y="14"/>
                    </a:cubicBezTo>
                    <a:cubicBezTo>
                      <a:pt x="94" y="13"/>
                      <a:pt x="94" y="12"/>
                      <a:pt x="93" y="11"/>
                    </a:cubicBezTo>
                    <a:cubicBezTo>
                      <a:pt x="92" y="9"/>
                      <a:pt x="91" y="8"/>
                      <a:pt x="90" y="7"/>
                    </a:cubicBezTo>
                    <a:cubicBezTo>
                      <a:pt x="89" y="6"/>
                      <a:pt x="89" y="5"/>
                      <a:pt x="88" y="4"/>
                    </a:cubicBezTo>
                    <a:cubicBezTo>
                      <a:pt x="85" y="3"/>
                      <a:pt x="82" y="2"/>
                      <a:pt x="79" y="1"/>
                    </a:cubicBezTo>
                    <a:cubicBezTo>
                      <a:pt x="78" y="1"/>
                      <a:pt x="76" y="1"/>
                      <a:pt x="75" y="0"/>
                    </a:cubicBezTo>
                    <a:cubicBezTo>
                      <a:pt x="75" y="0"/>
                      <a:pt x="67" y="0"/>
                      <a:pt x="65" y="1"/>
                    </a:cubicBezTo>
                    <a:cubicBezTo>
                      <a:pt x="63" y="2"/>
                      <a:pt x="61" y="4"/>
                      <a:pt x="59" y="5"/>
                    </a:cubicBezTo>
                    <a:cubicBezTo>
                      <a:pt x="56" y="7"/>
                      <a:pt x="54" y="9"/>
                      <a:pt x="51" y="10"/>
                    </a:cubicBezTo>
                    <a:cubicBezTo>
                      <a:pt x="49" y="11"/>
                      <a:pt x="46" y="12"/>
                      <a:pt x="44" y="14"/>
                    </a:cubicBezTo>
                    <a:cubicBezTo>
                      <a:pt x="40" y="17"/>
                      <a:pt x="36" y="21"/>
                      <a:pt x="33" y="25"/>
                    </a:cubicBezTo>
                    <a:cubicBezTo>
                      <a:pt x="30" y="30"/>
                      <a:pt x="25" y="33"/>
                      <a:pt x="20" y="37"/>
                    </a:cubicBezTo>
                    <a:cubicBezTo>
                      <a:pt x="16" y="40"/>
                      <a:pt x="11" y="42"/>
                      <a:pt x="8" y="46"/>
                    </a:cubicBezTo>
                    <a:cubicBezTo>
                      <a:pt x="6" y="48"/>
                      <a:pt x="5" y="51"/>
                      <a:pt x="4" y="53"/>
                    </a:cubicBezTo>
                    <a:cubicBezTo>
                      <a:pt x="3" y="56"/>
                      <a:pt x="2" y="59"/>
                      <a:pt x="2" y="61"/>
                    </a:cubicBezTo>
                    <a:cubicBezTo>
                      <a:pt x="1" y="67"/>
                      <a:pt x="1" y="73"/>
                      <a:pt x="1" y="78"/>
                    </a:cubicBezTo>
                    <a:cubicBezTo>
                      <a:pt x="2" y="81"/>
                      <a:pt x="2" y="85"/>
                      <a:pt x="1" y="8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23" name="Freeform 362">
                <a:extLst>
                  <a:ext uri="{FF2B5EF4-FFF2-40B4-BE49-F238E27FC236}">
                    <a16:creationId xmlns:a16="http://schemas.microsoft.com/office/drawing/2014/main" id="{DD847B7C-B07B-4CCF-986E-C8155EB6D744}"/>
                  </a:ext>
                </a:extLst>
              </p:cNvPr>
              <p:cNvSpPr>
                <a:spLocks/>
              </p:cNvSpPr>
              <p:nvPr/>
            </p:nvSpPr>
            <p:spPr bwMode="auto">
              <a:xfrm>
                <a:off x="8520113" y="2493963"/>
                <a:ext cx="47625" cy="163513"/>
              </a:xfrm>
              <a:custGeom>
                <a:avLst/>
                <a:gdLst>
                  <a:gd name="T0" fmla="*/ 11 w 12"/>
                  <a:gd name="T1" fmla="*/ 36 h 41"/>
                  <a:gd name="T2" fmla="*/ 11 w 12"/>
                  <a:gd name="T3" fmla="*/ 32 h 41"/>
                  <a:gd name="T4" fmla="*/ 11 w 12"/>
                  <a:gd name="T5" fmla="*/ 22 h 41"/>
                  <a:gd name="T6" fmla="*/ 11 w 12"/>
                  <a:gd name="T7" fmla="*/ 17 h 41"/>
                  <a:gd name="T8" fmla="*/ 11 w 12"/>
                  <a:gd name="T9" fmla="*/ 13 h 41"/>
                  <a:gd name="T10" fmla="*/ 11 w 12"/>
                  <a:gd name="T11" fmla="*/ 3 h 41"/>
                  <a:gd name="T12" fmla="*/ 11 w 12"/>
                  <a:gd name="T13" fmla="*/ 3 h 41"/>
                  <a:gd name="T14" fmla="*/ 11 w 12"/>
                  <a:gd name="T15" fmla="*/ 2 h 41"/>
                  <a:gd name="T16" fmla="*/ 9 w 12"/>
                  <a:gd name="T17" fmla="*/ 1 h 41"/>
                  <a:gd name="T18" fmla="*/ 6 w 12"/>
                  <a:gd name="T19" fmla="*/ 0 h 41"/>
                  <a:gd name="T20" fmla="*/ 4 w 12"/>
                  <a:gd name="T21" fmla="*/ 0 h 41"/>
                  <a:gd name="T22" fmla="*/ 2 w 12"/>
                  <a:gd name="T23" fmla="*/ 0 h 41"/>
                  <a:gd name="T24" fmla="*/ 1 w 12"/>
                  <a:gd name="T25" fmla="*/ 2 h 41"/>
                  <a:gd name="T26" fmla="*/ 1 w 12"/>
                  <a:gd name="T27" fmla="*/ 14 h 41"/>
                  <a:gd name="T28" fmla="*/ 1 w 12"/>
                  <a:gd name="T29" fmla="*/ 20 h 41"/>
                  <a:gd name="T30" fmla="*/ 1 w 12"/>
                  <a:gd name="T31" fmla="*/ 26 h 41"/>
                  <a:gd name="T32" fmla="*/ 1 w 12"/>
                  <a:gd name="T33" fmla="*/ 32 h 41"/>
                  <a:gd name="T34" fmla="*/ 0 w 12"/>
                  <a:gd name="T35" fmla="*/ 37 h 41"/>
                  <a:gd name="T36" fmla="*/ 0 w 12"/>
                  <a:gd name="T37" fmla="*/ 40 h 41"/>
                  <a:gd name="T38" fmla="*/ 2 w 12"/>
                  <a:gd name="T39" fmla="*/ 41 h 41"/>
                  <a:gd name="T40" fmla="*/ 5 w 12"/>
                  <a:gd name="T41" fmla="*/ 41 h 41"/>
                  <a:gd name="T42" fmla="*/ 7 w 12"/>
                  <a:gd name="T43" fmla="*/ 41 h 41"/>
                  <a:gd name="T44" fmla="*/ 10 w 12"/>
                  <a:gd name="T45" fmla="*/ 41 h 41"/>
                  <a:gd name="T46" fmla="*/ 11 w 12"/>
                  <a:gd name="T47" fmla="*/ 41 h 41"/>
                  <a:gd name="T48" fmla="*/ 11 w 12"/>
                  <a:gd name="T49" fmla="*/ 41 h 41"/>
                  <a:gd name="T50" fmla="*/ 12 w 12"/>
                  <a:gd name="T51" fmla="*/ 40 h 41"/>
                  <a:gd name="T52" fmla="*/ 11 w 12"/>
                  <a:gd name="T53"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 h="41">
                    <a:moveTo>
                      <a:pt x="11" y="36"/>
                    </a:moveTo>
                    <a:cubicBezTo>
                      <a:pt x="11" y="35"/>
                      <a:pt x="11" y="33"/>
                      <a:pt x="11" y="32"/>
                    </a:cubicBezTo>
                    <a:cubicBezTo>
                      <a:pt x="11" y="28"/>
                      <a:pt x="11" y="25"/>
                      <a:pt x="11" y="22"/>
                    </a:cubicBezTo>
                    <a:cubicBezTo>
                      <a:pt x="11" y="21"/>
                      <a:pt x="11" y="19"/>
                      <a:pt x="11" y="17"/>
                    </a:cubicBezTo>
                    <a:cubicBezTo>
                      <a:pt x="11" y="16"/>
                      <a:pt x="11" y="14"/>
                      <a:pt x="11" y="13"/>
                    </a:cubicBezTo>
                    <a:cubicBezTo>
                      <a:pt x="11" y="10"/>
                      <a:pt x="10" y="6"/>
                      <a:pt x="11" y="3"/>
                    </a:cubicBezTo>
                    <a:cubicBezTo>
                      <a:pt x="11" y="3"/>
                      <a:pt x="11" y="3"/>
                      <a:pt x="11" y="3"/>
                    </a:cubicBezTo>
                    <a:cubicBezTo>
                      <a:pt x="11" y="3"/>
                      <a:pt x="11" y="2"/>
                      <a:pt x="11" y="2"/>
                    </a:cubicBezTo>
                    <a:cubicBezTo>
                      <a:pt x="10" y="1"/>
                      <a:pt x="9" y="1"/>
                      <a:pt x="9" y="1"/>
                    </a:cubicBezTo>
                    <a:cubicBezTo>
                      <a:pt x="8" y="1"/>
                      <a:pt x="7" y="0"/>
                      <a:pt x="6" y="0"/>
                    </a:cubicBezTo>
                    <a:cubicBezTo>
                      <a:pt x="6" y="0"/>
                      <a:pt x="5" y="0"/>
                      <a:pt x="4" y="0"/>
                    </a:cubicBezTo>
                    <a:cubicBezTo>
                      <a:pt x="3" y="0"/>
                      <a:pt x="3" y="0"/>
                      <a:pt x="2" y="0"/>
                    </a:cubicBezTo>
                    <a:cubicBezTo>
                      <a:pt x="2" y="0"/>
                      <a:pt x="1" y="1"/>
                      <a:pt x="1" y="2"/>
                    </a:cubicBezTo>
                    <a:cubicBezTo>
                      <a:pt x="1" y="6"/>
                      <a:pt x="1" y="10"/>
                      <a:pt x="1" y="14"/>
                    </a:cubicBezTo>
                    <a:cubicBezTo>
                      <a:pt x="1" y="16"/>
                      <a:pt x="1" y="18"/>
                      <a:pt x="1" y="20"/>
                    </a:cubicBezTo>
                    <a:cubicBezTo>
                      <a:pt x="1" y="22"/>
                      <a:pt x="1" y="24"/>
                      <a:pt x="1" y="26"/>
                    </a:cubicBezTo>
                    <a:cubicBezTo>
                      <a:pt x="1" y="28"/>
                      <a:pt x="1" y="30"/>
                      <a:pt x="1" y="32"/>
                    </a:cubicBezTo>
                    <a:cubicBezTo>
                      <a:pt x="0" y="34"/>
                      <a:pt x="0" y="35"/>
                      <a:pt x="0" y="37"/>
                    </a:cubicBezTo>
                    <a:cubicBezTo>
                      <a:pt x="0" y="38"/>
                      <a:pt x="0" y="39"/>
                      <a:pt x="0" y="40"/>
                    </a:cubicBezTo>
                    <a:cubicBezTo>
                      <a:pt x="1" y="40"/>
                      <a:pt x="1" y="41"/>
                      <a:pt x="2" y="41"/>
                    </a:cubicBezTo>
                    <a:cubicBezTo>
                      <a:pt x="3" y="41"/>
                      <a:pt x="4" y="41"/>
                      <a:pt x="5" y="41"/>
                    </a:cubicBezTo>
                    <a:cubicBezTo>
                      <a:pt x="5" y="41"/>
                      <a:pt x="6" y="41"/>
                      <a:pt x="7" y="41"/>
                    </a:cubicBezTo>
                    <a:cubicBezTo>
                      <a:pt x="8" y="41"/>
                      <a:pt x="9" y="41"/>
                      <a:pt x="10" y="41"/>
                    </a:cubicBezTo>
                    <a:cubicBezTo>
                      <a:pt x="10" y="41"/>
                      <a:pt x="10" y="41"/>
                      <a:pt x="11" y="41"/>
                    </a:cubicBezTo>
                    <a:cubicBezTo>
                      <a:pt x="11" y="41"/>
                      <a:pt x="11" y="41"/>
                      <a:pt x="11" y="41"/>
                    </a:cubicBezTo>
                    <a:cubicBezTo>
                      <a:pt x="12" y="41"/>
                      <a:pt x="12" y="41"/>
                      <a:pt x="12" y="40"/>
                    </a:cubicBezTo>
                    <a:cubicBezTo>
                      <a:pt x="12" y="39"/>
                      <a:pt x="11" y="38"/>
                      <a:pt x="11" y="36"/>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24" name="Freeform 363">
                <a:extLst>
                  <a:ext uri="{FF2B5EF4-FFF2-40B4-BE49-F238E27FC236}">
                    <a16:creationId xmlns:a16="http://schemas.microsoft.com/office/drawing/2014/main" id="{D26F482C-1CDF-4FFF-AF35-B82B46637D0E}"/>
                  </a:ext>
                </a:extLst>
              </p:cNvPr>
              <p:cNvSpPr>
                <a:spLocks/>
              </p:cNvSpPr>
              <p:nvPr/>
            </p:nvSpPr>
            <p:spPr bwMode="auto">
              <a:xfrm>
                <a:off x="8520113" y="2493963"/>
                <a:ext cx="47625" cy="163513"/>
              </a:xfrm>
              <a:custGeom>
                <a:avLst/>
                <a:gdLst>
                  <a:gd name="T0" fmla="*/ 11 w 12"/>
                  <a:gd name="T1" fmla="*/ 36 h 41"/>
                  <a:gd name="T2" fmla="*/ 11 w 12"/>
                  <a:gd name="T3" fmla="*/ 32 h 41"/>
                  <a:gd name="T4" fmla="*/ 11 w 12"/>
                  <a:gd name="T5" fmla="*/ 22 h 41"/>
                  <a:gd name="T6" fmla="*/ 11 w 12"/>
                  <a:gd name="T7" fmla="*/ 17 h 41"/>
                  <a:gd name="T8" fmla="*/ 11 w 12"/>
                  <a:gd name="T9" fmla="*/ 13 h 41"/>
                  <a:gd name="T10" fmla="*/ 11 w 12"/>
                  <a:gd name="T11" fmla="*/ 3 h 41"/>
                  <a:gd name="T12" fmla="*/ 11 w 12"/>
                  <a:gd name="T13" fmla="*/ 3 h 41"/>
                  <a:gd name="T14" fmla="*/ 11 w 12"/>
                  <a:gd name="T15" fmla="*/ 2 h 41"/>
                  <a:gd name="T16" fmla="*/ 9 w 12"/>
                  <a:gd name="T17" fmla="*/ 1 h 41"/>
                  <a:gd name="T18" fmla="*/ 6 w 12"/>
                  <a:gd name="T19" fmla="*/ 0 h 41"/>
                  <a:gd name="T20" fmla="*/ 4 w 12"/>
                  <a:gd name="T21" fmla="*/ 0 h 41"/>
                  <a:gd name="T22" fmla="*/ 2 w 12"/>
                  <a:gd name="T23" fmla="*/ 0 h 41"/>
                  <a:gd name="T24" fmla="*/ 1 w 12"/>
                  <a:gd name="T25" fmla="*/ 2 h 41"/>
                  <a:gd name="T26" fmla="*/ 1 w 12"/>
                  <a:gd name="T27" fmla="*/ 14 h 41"/>
                  <a:gd name="T28" fmla="*/ 1 w 12"/>
                  <a:gd name="T29" fmla="*/ 20 h 41"/>
                  <a:gd name="T30" fmla="*/ 1 w 12"/>
                  <a:gd name="T31" fmla="*/ 26 h 41"/>
                  <a:gd name="T32" fmla="*/ 1 w 12"/>
                  <a:gd name="T33" fmla="*/ 32 h 41"/>
                  <a:gd name="T34" fmla="*/ 0 w 12"/>
                  <a:gd name="T35" fmla="*/ 37 h 41"/>
                  <a:gd name="T36" fmla="*/ 0 w 12"/>
                  <a:gd name="T37" fmla="*/ 40 h 41"/>
                  <a:gd name="T38" fmla="*/ 2 w 12"/>
                  <a:gd name="T39" fmla="*/ 41 h 41"/>
                  <a:gd name="T40" fmla="*/ 5 w 12"/>
                  <a:gd name="T41" fmla="*/ 41 h 41"/>
                  <a:gd name="T42" fmla="*/ 7 w 12"/>
                  <a:gd name="T43" fmla="*/ 41 h 41"/>
                  <a:gd name="T44" fmla="*/ 10 w 12"/>
                  <a:gd name="T45" fmla="*/ 41 h 41"/>
                  <a:gd name="T46" fmla="*/ 11 w 12"/>
                  <a:gd name="T47" fmla="*/ 41 h 41"/>
                  <a:gd name="T48" fmla="*/ 11 w 12"/>
                  <a:gd name="T49" fmla="*/ 41 h 41"/>
                  <a:gd name="T50" fmla="*/ 12 w 12"/>
                  <a:gd name="T51" fmla="*/ 40 h 41"/>
                  <a:gd name="T52" fmla="*/ 11 w 12"/>
                  <a:gd name="T53"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 h="41">
                    <a:moveTo>
                      <a:pt x="11" y="36"/>
                    </a:moveTo>
                    <a:cubicBezTo>
                      <a:pt x="11" y="35"/>
                      <a:pt x="11" y="33"/>
                      <a:pt x="11" y="32"/>
                    </a:cubicBezTo>
                    <a:cubicBezTo>
                      <a:pt x="11" y="28"/>
                      <a:pt x="11" y="25"/>
                      <a:pt x="11" y="22"/>
                    </a:cubicBezTo>
                    <a:cubicBezTo>
                      <a:pt x="11" y="21"/>
                      <a:pt x="11" y="19"/>
                      <a:pt x="11" y="17"/>
                    </a:cubicBezTo>
                    <a:cubicBezTo>
                      <a:pt x="11" y="16"/>
                      <a:pt x="11" y="14"/>
                      <a:pt x="11" y="13"/>
                    </a:cubicBezTo>
                    <a:cubicBezTo>
                      <a:pt x="11" y="10"/>
                      <a:pt x="10" y="6"/>
                      <a:pt x="11" y="3"/>
                    </a:cubicBezTo>
                    <a:cubicBezTo>
                      <a:pt x="11" y="3"/>
                      <a:pt x="11" y="3"/>
                      <a:pt x="11" y="3"/>
                    </a:cubicBezTo>
                    <a:cubicBezTo>
                      <a:pt x="11" y="3"/>
                      <a:pt x="11" y="2"/>
                      <a:pt x="11" y="2"/>
                    </a:cubicBezTo>
                    <a:cubicBezTo>
                      <a:pt x="10" y="1"/>
                      <a:pt x="9" y="1"/>
                      <a:pt x="9" y="1"/>
                    </a:cubicBezTo>
                    <a:cubicBezTo>
                      <a:pt x="8" y="1"/>
                      <a:pt x="7" y="0"/>
                      <a:pt x="6" y="0"/>
                    </a:cubicBezTo>
                    <a:cubicBezTo>
                      <a:pt x="6" y="0"/>
                      <a:pt x="5" y="0"/>
                      <a:pt x="4" y="0"/>
                    </a:cubicBezTo>
                    <a:cubicBezTo>
                      <a:pt x="3" y="0"/>
                      <a:pt x="3" y="0"/>
                      <a:pt x="2" y="0"/>
                    </a:cubicBezTo>
                    <a:cubicBezTo>
                      <a:pt x="2" y="0"/>
                      <a:pt x="1" y="1"/>
                      <a:pt x="1" y="2"/>
                    </a:cubicBezTo>
                    <a:cubicBezTo>
                      <a:pt x="1" y="6"/>
                      <a:pt x="1" y="10"/>
                      <a:pt x="1" y="14"/>
                    </a:cubicBezTo>
                    <a:cubicBezTo>
                      <a:pt x="1" y="16"/>
                      <a:pt x="1" y="18"/>
                      <a:pt x="1" y="20"/>
                    </a:cubicBezTo>
                    <a:cubicBezTo>
                      <a:pt x="1" y="22"/>
                      <a:pt x="1" y="24"/>
                      <a:pt x="1" y="26"/>
                    </a:cubicBezTo>
                    <a:cubicBezTo>
                      <a:pt x="1" y="28"/>
                      <a:pt x="1" y="30"/>
                      <a:pt x="1" y="32"/>
                    </a:cubicBezTo>
                    <a:cubicBezTo>
                      <a:pt x="0" y="34"/>
                      <a:pt x="0" y="35"/>
                      <a:pt x="0" y="37"/>
                    </a:cubicBezTo>
                    <a:cubicBezTo>
                      <a:pt x="0" y="38"/>
                      <a:pt x="0" y="39"/>
                      <a:pt x="0" y="40"/>
                    </a:cubicBezTo>
                    <a:cubicBezTo>
                      <a:pt x="1" y="40"/>
                      <a:pt x="1" y="41"/>
                      <a:pt x="2" y="41"/>
                    </a:cubicBezTo>
                    <a:cubicBezTo>
                      <a:pt x="3" y="41"/>
                      <a:pt x="4" y="41"/>
                      <a:pt x="5" y="41"/>
                    </a:cubicBezTo>
                    <a:cubicBezTo>
                      <a:pt x="5" y="41"/>
                      <a:pt x="6" y="41"/>
                      <a:pt x="7" y="41"/>
                    </a:cubicBezTo>
                    <a:cubicBezTo>
                      <a:pt x="8" y="41"/>
                      <a:pt x="9" y="41"/>
                      <a:pt x="10" y="41"/>
                    </a:cubicBezTo>
                    <a:cubicBezTo>
                      <a:pt x="10" y="41"/>
                      <a:pt x="10" y="41"/>
                      <a:pt x="11" y="41"/>
                    </a:cubicBezTo>
                    <a:cubicBezTo>
                      <a:pt x="11" y="41"/>
                      <a:pt x="11" y="41"/>
                      <a:pt x="11" y="41"/>
                    </a:cubicBezTo>
                    <a:cubicBezTo>
                      <a:pt x="12" y="41"/>
                      <a:pt x="12" y="41"/>
                      <a:pt x="12" y="40"/>
                    </a:cubicBezTo>
                    <a:cubicBezTo>
                      <a:pt x="12" y="39"/>
                      <a:pt x="11" y="38"/>
                      <a:pt x="11" y="36"/>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25" name="Freeform 364">
                <a:extLst>
                  <a:ext uri="{FF2B5EF4-FFF2-40B4-BE49-F238E27FC236}">
                    <a16:creationId xmlns:a16="http://schemas.microsoft.com/office/drawing/2014/main" id="{16618710-D659-4957-95A3-BC144BD58D1D}"/>
                  </a:ext>
                </a:extLst>
              </p:cNvPr>
              <p:cNvSpPr>
                <a:spLocks/>
              </p:cNvSpPr>
              <p:nvPr/>
            </p:nvSpPr>
            <p:spPr bwMode="auto">
              <a:xfrm>
                <a:off x="8445501" y="1795463"/>
                <a:ext cx="193675" cy="738188"/>
              </a:xfrm>
              <a:custGeom>
                <a:avLst/>
                <a:gdLst>
                  <a:gd name="T0" fmla="*/ 1 w 49"/>
                  <a:gd name="T1" fmla="*/ 130 h 186"/>
                  <a:gd name="T2" fmla="*/ 1 w 49"/>
                  <a:gd name="T3" fmla="*/ 141 h 186"/>
                  <a:gd name="T4" fmla="*/ 5 w 49"/>
                  <a:gd name="T5" fmla="*/ 161 h 186"/>
                  <a:gd name="T6" fmla="*/ 8 w 49"/>
                  <a:gd name="T7" fmla="*/ 171 h 186"/>
                  <a:gd name="T8" fmla="*/ 12 w 49"/>
                  <a:gd name="T9" fmla="*/ 182 h 186"/>
                  <a:gd name="T10" fmla="*/ 30 w 49"/>
                  <a:gd name="T11" fmla="*/ 185 h 186"/>
                  <a:gd name="T12" fmla="*/ 44 w 49"/>
                  <a:gd name="T13" fmla="*/ 176 h 186"/>
                  <a:gd name="T14" fmla="*/ 49 w 49"/>
                  <a:gd name="T15" fmla="*/ 164 h 186"/>
                  <a:gd name="T16" fmla="*/ 49 w 49"/>
                  <a:gd name="T17" fmla="*/ 152 h 186"/>
                  <a:gd name="T18" fmla="*/ 49 w 49"/>
                  <a:gd name="T19" fmla="*/ 139 h 186"/>
                  <a:gd name="T20" fmla="*/ 47 w 49"/>
                  <a:gd name="T21" fmla="*/ 126 h 186"/>
                  <a:gd name="T22" fmla="*/ 48 w 49"/>
                  <a:gd name="T23" fmla="*/ 113 h 186"/>
                  <a:gd name="T24" fmla="*/ 49 w 49"/>
                  <a:gd name="T25" fmla="*/ 95 h 186"/>
                  <a:gd name="T26" fmla="*/ 49 w 49"/>
                  <a:gd name="T27" fmla="*/ 88 h 186"/>
                  <a:gd name="T28" fmla="*/ 47 w 49"/>
                  <a:gd name="T29" fmla="*/ 76 h 186"/>
                  <a:gd name="T30" fmla="*/ 43 w 49"/>
                  <a:gd name="T31" fmla="*/ 55 h 186"/>
                  <a:gd name="T32" fmla="*/ 43 w 49"/>
                  <a:gd name="T33" fmla="*/ 51 h 186"/>
                  <a:gd name="T34" fmla="*/ 41 w 49"/>
                  <a:gd name="T35" fmla="*/ 33 h 186"/>
                  <a:gd name="T36" fmla="*/ 39 w 49"/>
                  <a:gd name="T37" fmla="*/ 25 h 186"/>
                  <a:gd name="T38" fmla="*/ 35 w 49"/>
                  <a:gd name="T39" fmla="*/ 7 h 186"/>
                  <a:gd name="T40" fmla="*/ 31 w 49"/>
                  <a:gd name="T41" fmla="*/ 2 h 186"/>
                  <a:gd name="T42" fmla="*/ 30 w 49"/>
                  <a:gd name="T43" fmla="*/ 0 h 186"/>
                  <a:gd name="T44" fmla="*/ 26 w 49"/>
                  <a:gd name="T45" fmla="*/ 2 h 186"/>
                  <a:gd name="T46" fmla="*/ 23 w 49"/>
                  <a:gd name="T47" fmla="*/ 8 h 186"/>
                  <a:gd name="T48" fmla="*/ 13 w 49"/>
                  <a:gd name="T49" fmla="*/ 37 h 186"/>
                  <a:gd name="T50" fmla="*/ 8 w 49"/>
                  <a:gd name="T51" fmla="*/ 55 h 186"/>
                  <a:gd name="T52" fmla="*/ 4 w 49"/>
                  <a:gd name="T53" fmla="*/ 69 h 186"/>
                  <a:gd name="T54" fmla="*/ 1 w 49"/>
                  <a:gd name="T55" fmla="*/ 13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 h="186">
                    <a:moveTo>
                      <a:pt x="1" y="130"/>
                    </a:moveTo>
                    <a:cubicBezTo>
                      <a:pt x="0" y="134"/>
                      <a:pt x="0" y="137"/>
                      <a:pt x="1" y="141"/>
                    </a:cubicBezTo>
                    <a:cubicBezTo>
                      <a:pt x="2" y="149"/>
                      <a:pt x="3" y="155"/>
                      <a:pt x="5" y="161"/>
                    </a:cubicBezTo>
                    <a:cubicBezTo>
                      <a:pt x="6" y="164"/>
                      <a:pt x="7" y="167"/>
                      <a:pt x="8" y="171"/>
                    </a:cubicBezTo>
                    <a:cubicBezTo>
                      <a:pt x="8" y="173"/>
                      <a:pt x="11" y="182"/>
                      <a:pt x="12" y="182"/>
                    </a:cubicBezTo>
                    <a:cubicBezTo>
                      <a:pt x="13" y="182"/>
                      <a:pt x="27" y="186"/>
                      <a:pt x="30" y="185"/>
                    </a:cubicBezTo>
                    <a:cubicBezTo>
                      <a:pt x="31" y="185"/>
                      <a:pt x="43" y="177"/>
                      <a:pt x="44" y="176"/>
                    </a:cubicBezTo>
                    <a:cubicBezTo>
                      <a:pt x="45" y="175"/>
                      <a:pt x="49" y="168"/>
                      <a:pt x="49" y="164"/>
                    </a:cubicBezTo>
                    <a:cubicBezTo>
                      <a:pt x="49" y="160"/>
                      <a:pt x="49" y="156"/>
                      <a:pt x="49" y="152"/>
                    </a:cubicBezTo>
                    <a:cubicBezTo>
                      <a:pt x="49" y="147"/>
                      <a:pt x="49" y="143"/>
                      <a:pt x="49" y="139"/>
                    </a:cubicBezTo>
                    <a:cubicBezTo>
                      <a:pt x="48" y="134"/>
                      <a:pt x="47" y="131"/>
                      <a:pt x="47" y="126"/>
                    </a:cubicBezTo>
                    <a:cubicBezTo>
                      <a:pt x="47" y="121"/>
                      <a:pt x="48" y="118"/>
                      <a:pt x="48" y="113"/>
                    </a:cubicBezTo>
                    <a:cubicBezTo>
                      <a:pt x="48" y="111"/>
                      <a:pt x="49" y="97"/>
                      <a:pt x="49" y="95"/>
                    </a:cubicBezTo>
                    <a:cubicBezTo>
                      <a:pt x="49" y="93"/>
                      <a:pt x="49" y="90"/>
                      <a:pt x="49" y="88"/>
                    </a:cubicBezTo>
                    <a:cubicBezTo>
                      <a:pt x="49" y="84"/>
                      <a:pt x="48" y="80"/>
                      <a:pt x="47" y="76"/>
                    </a:cubicBezTo>
                    <a:cubicBezTo>
                      <a:pt x="47" y="72"/>
                      <a:pt x="43" y="58"/>
                      <a:pt x="43" y="55"/>
                    </a:cubicBezTo>
                    <a:cubicBezTo>
                      <a:pt x="43" y="54"/>
                      <a:pt x="43" y="52"/>
                      <a:pt x="43" y="51"/>
                    </a:cubicBezTo>
                    <a:cubicBezTo>
                      <a:pt x="42" y="49"/>
                      <a:pt x="41" y="35"/>
                      <a:pt x="41" y="33"/>
                    </a:cubicBezTo>
                    <a:cubicBezTo>
                      <a:pt x="40" y="30"/>
                      <a:pt x="40" y="27"/>
                      <a:pt x="39" y="25"/>
                    </a:cubicBezTo>
                    <a:cubicBezTo>
                      <a:pt x="39" y="24"/>
                      <a:pt x="35" y="7"/>
                      <a:pt x="35" y="7"/>
                    </a:cubicBezTo>
                    <a:cubicBezTo>
                      <a:pt x="34" y="4"/>
                      <a:pt x="32" y="4"/>
                      <a:pt x="31" y="2"/>
                    </a:cubicBezTo>
                    <a:cubicBezTo>
                      <a:pt x="31" y="2"/>
                      <a:pt x="30" y="1"/>
                      <a:pt x="30" y="0"/>
                    </a:cubicBezTo>
                    <a:cubicBezTo>
                      <a:pt x="29" y="0"/>
                      <a:pt x="27" y="0"/>
                      <a:pt x="26" y="2"/>
                    </a:cubicBezTo>
                    <a:cubicBezTo>
                      <a:pt x="25" y="4"/>
                      <a:pt x="24" y="6"/>
                      <a:pt x="23" y="8"/>
                    </a:cubicBezTo>
                    <a:cubicBezTo>
                      <a:pt x="22" y="11"/>
                      <a:pt x="15" y="31"/>
                      <a:pt x="13" y="37"/>
                    </a:cubicBezTo>
                    <a:cubicBezTo>
                      <a:pt x="12" y="45"/>
                      <a:pt x="10" y="50"/>
                      <a:pt x="8" y="55"/>
                    </a:cubicBezTo>
                    <a:cubicBezTo>
                      <a:pt x="7" y="59"/>
                      <a:pt x="5" y="62"/>
                      <a:pt x="4" y="69"/>
                    </a:cubicBezTo>
                    <a:cubicBezTo>
                      <a:pt x="3" y="72"/>
                      <a:pt x="1" y="126"/>
                      <a:pt x="1" y="13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26" name="Freeform 365">
                <a:extLst>
                  <a:ext uri="{FF2B5EF4-FFF2-40B4-BE49-F238E27FC236}">
                    <a16:creationId xmlns:a16="http://schemas.microsoft.com/office/drawing/2014/main" id="{7A179E74-00DC-4427-93DE-79CB0F377067}"/>
                  </a:ext>
                </a:extLst>
              </p:cNvPr>
              <p:cNvSpPr>
                <a:spLocks/>
              </p:cNvSpPr>
              <p:nvPr/>
            </p:nvSpPr>
            <p:spPr bwMode="auto">
              <a:xfrm>
                <a:off x="8445501" y="1795463"/>
                <a:ext cx="193675" cy="738188"/>
              </a:xfrm>
              <a:custGeom>
                <a:avLst/>
                <a:gdLst>
                  <a:gd name="T0" fmla="*/ 1 w 49"/>
                  <a:gd name="T1" fmla="*/ 130 h 186"/>
                  <a:gd name="T2" fmla="*/ 1 w 49"/>
                  <a:gd name="T3" fmla="*/ 141 h 186"/>
                  <a:gd name="T4" fmla="*/ 5 w 49"/>
                  <a:gd name="T5" fmla="*/ 161 h 186"/>
                  <a:gd name="T6" fmla="*/ 8 w 49"/>
                  <a:gd name="T7" fmla="*/ 171 h 186"/>
                  <a:gd name="T8" fmla="*/ 12 w 49"/>
                  <a:gd name="T9" fmla="*/ 182 h 186"/>
                  <a:gd name="T10" fmla="*/ 30 w 49"/>
                  <a:gd name="T11" fmla="*/ 185 h 186"/>
                  <a:gd name="T12" fmla="*/ 44 w 49"/>
                  <a:gd name="T13" fmla="*/ 176 h 186"/>
                  <a:gd name="T14" fmla="*/ 49 w 49"/>
                  <a:gd name="T15" fmla="*/ 164 h 186"/>
                  <a:gd name="T16" fmla="*/ 49 w 49"/>
                  <a:gd name="T17" fmla="*/ 152 h 186"/>
                  <a:gd name="T18" fmla="*/ 49 w 49"/>
                  <a:gd name="T19" fmla="*/ 139 h 186"/>
                  <a:gd name="T20" fmla="*/ 47 w 49"/>
                  <a:gd name="T21" fmla="*/ 126 h 186"/>
                  <a:gd name="T22" fmla="*/ 48 w 49"/>
                  <a:gd name="T23" fmla="*/ 113 h 186"/>
                  <a:gd name="T24" fmla="*/ 49 w 49"/>
                  <a:gd name="T25" fmla="*/ 95 h 186"/>
                  <a:gd name="T26" fmla="*/ 49 w 49"/>
                  <a:gd name="T27" fmla="*/ 88 h 186"/>
                  <a:gd name="T28" fmla="*/ 47 w 49"/>
                  <a:gd name="T29" fmla="*/ 76 h 186"/>
                  <a:gd name="T30" fmla="*/ 43 w 49"/>
                  <a:gd name="T31" fmla="*/ 55 h 186"/>
                  <a:gd name="T32" fmla="*/ 43 w 49"/>
                  <a:gd name="T33" fmla="*/ 51 h 186"/>
                  <a:gd name="T34" fmla="*/ 41 w 49"/>
                  <a:gd name="T35" fmla="*/ 33 h 186"/>
                  <a:gd name="T36" fmla="*/ 39 w 49"/>
                  <a:gd name="T37" fmla="*/ 25 h 186"/>
                  <a:gd name="T38" fmla="*/ 35 w 49"/>
                  <a:gd name="T39" fmla="*/ 7 h 186"/>
                  <a:gd name="T40" fmla="*/ 31 w 49"/>
                  <a:gd name="T41" fmla="*/ 2 h 186"/>
                  <a:gd name="T42" fmla="*/ 30 w 49"/>
                  <a:gd name="T43" fmla="*/ 0 h 186"/>
                  <a:gd name="T44" fmla="*/ 26 w 49"/>
                  <a:gd name="T45" fmla="*/ 2 h 186"/>
                  <a:gd name="T46" fmla="*/ 23 w 49"/>
                  <a:gd name="T47" fmla="*/ 8 h 186"/>
                  <a:gd name="T48" fmla="*/ 13 w 49"/>
                  <a:gd name="T49" fmla="*/ 37 h 186"/>
                  <a:gd name="T50" fmla="*/ 8 w 49"/>
                  <a:gd name="T51" fmla="*/ 55 h 186"/>
                  <a:gd name="T52" fmla="*/ 4 w 49"/>
                  <a:gd name="T53" fmla="*/ 69 h 186"/>
                  <a:gd name="T54" fmla="*/ 1 w 49"/>
                  <a:gd name="T55" fmla="*/ 13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 h="186">
                    <a:moveTo>
                      <a:pt x="1" y="130"/>
                    </a:moveTo>
                    <a:cubicBezTo>
                      <a:pt x="0" y="134"/>
                      <a:pt x="0" y="137"/>
                      <a:pt x="1" y="141"/>
                    </a:cubicBezTo>
                    <a:cubicBezTo>
                      <a:pt x="2" y="149"/>
                      <a:pt x="3" y="155"/>
                      <a:pt x="5" y="161"/>
                    </a:cubicBezTo>
                    <a:cubicBezTo>
                      <a:pt x="6" y="164"/>
                      <a:pt x="7" y="167"/>
                      <a:pt x="8" y="171"/>
                    </a:cubicBezTo>
                    <a:cubicBezTo>
                      <a:pt x="8" y="173"/>
                      <a:pt x="11" y="182"/>
                      <a:pt x="12" y="182"/>
                    </a:cubicBezTo>
                    <a:cubicBezTo>
                      <a:pt x="13" y="182"/>
                      <a:pt x="27" y="186"/>
                      <a:pt x="30" y="185"/>
                    </a:cubicBezTo>
                    <a:cubicBezTo>
                      <a:pt x="31" y="185"/>
                      <a:pt x="43" y="177"/>
                      <a:pt x="44" y="176"/>
                    </a:cubicBezTo>
                    <a:cubicBezTo>
                      <a:pt x="45" y="175"/>
                      <a:pt x="49" y="168"/>
                      <a:pt x="49" y="164"/>
                    </a:cubicBezTo>
                    <a:cubicBezTo>
                      <a:pt x="49" y="160"/>
                      <a:pt x="49" y="156"/>
                      <a:pt x="49" y="152"/>
                    </a:cubicBezTo>
                    <a:cubicBezTo>
                      <a:pt x="49" y="147"/>
                      <a:pt x="49" y="143"/>
                      <a:pt x="49" y="139"/>
                    </a:cubicBezTo>
                    <a:cubicBezTo>
                      <a:pt x="48" y="134"/>
                      <a:pt x="47" y="131"/>
                      <a:pt x="47" y="126"/>
                    </a:cubicBezTo>
                    <a:cubicBezTo>
                      <a:pt x="47" y="121"/>
                      <a:pt x="48" y="118"/>
                      <a:pt x="48" y="113"/>
                    </a:cubicBezTo>
                    <a:cubicBezTo>
                      <a:pt x="48" y="111"/>
                      <a:pt x="49" y="97"/>
                      <a:pt x="49" y="95"/>
                    </a:cubicBezTo>
                    <a:cubicBezTo>
                      <a:pt x="49" y="93"/>
                      <a:pt x="49" y="90"/>
                      <a:pt x="49" y="88"/>
                    </a:cubicBezTo>
                    <a:cubicBezTo>
                      <a:pt x="49" y="84"/>
                      <a:pt x="48" y="80"/>
                      <a:pt x="47" y="76"/>
                    </a:cubicBezTo>
                    <a:cubicBezTo>
                      <a:pt x="47" y="72"/>
                      <a:pt x="43" y="58"/>
                      <a:pt x="43" y="55"/>
                    </a:cubicBezTo>
                    <a:cubicBezTo>
                      <a:pt x="43" y="54"/>
                      <a:pt x="43" y="52"/>
                      <a:pt x="43" y="51"/>
                    </a:cubicBezTo>
                    <a:cubicBezTo>
                      <a:pt x="42" y="49"/>
                      <a:pt x="41" y="35"/>
                      <a:pt x="41" y="33"/>
                    </a:cubicBezTo>
                    <a:cubicBezTo>
                      <a:pt x="40" y="30"/>
                      <a:pt x="40" y="27"/>
                      <a:pt x="39" y="25"/>
                    </a:cubicBezTo>
                    <a:cubicBezTo>
                      <a:pt x="39" y="24"/>
                      <a:pt x="35" y="7"/>
                      <a:pt x="35" y="7"/>
                    </a:cubicBezTo>
                    <a:cubicBezTo>
                      <a:pt x="34" y="4"/>
                      <a:pt x="32" y="4"/>
                      <a:pt x="31" y="2"/>
                    </a:cubicBezTo>
                    <a:cubicBezTo>
                      <a:pt x="31" y="2"/>
                      <a:pt x="30" y="1"/>
                      <a:pt x="30" y="0"/>
                    </a:cubicBezTo>
                    <a:cubicBezTo>
                      <a:pt x="29" y="0"/>
                      <a:pt x="27" y="0"/>
                      <a:pt x="26" y="2"/>
                    </a:cubicBezTo>
                    <a:cubicBezTo>
                      <a:pt x="25" y="4"/>
                      <a:pt x="24" y="6"/>
                      <a:pt x="23" y="8"/>
                    </a:cubicBezTo>
                    <a:cubicBezTo>
                      <a:pt x="22" y="11"/>
                      <a:pt x="15" y="31"/>
                      <a:pt x="13" y="37"/>
                    </a:cubicBezTo>
                    <a:cubicBezTo>
                      <a:pt x="12" y="45"/>
                      <a:pt x="10" y="50"/>
                      <a:pt x="8" y="55"/>
                    </a:cubicBezTo>
                    <a:cubicBezTo>
                      <a:pt x="7" y="59"/>
                      <a:pt x="5" y="62"/>
                      <a:pt x="4" y="69"/>
                    </a:cubicBezTo>
                    <a:cubicBezTo>
                      <a:pt x="3" y="72"/>
                      <a:pt x="1" y="126"/>
                      <a:pt x="1" y="13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27" name="Freeform 366">
                <a:extLst>
                  <a:ext uri="{FF2B5EF4-FFF2-40B4-BE49-F238E27FC236}">
                    <a16:creationId xmlns:a16="http://schemas.microsoft.com/office/drawing/2014/main" id="{39F35488-148D-49DC-9A06-27CB265A69ED}"/>
                  </a:ext>
                </a:extLst>
              </p:cNvPr>
              <p:cNvSpPr>
                <a:spLocks/>
              </p:cNvSpPr>
              <p:nvPr/>
            </p:nvSpPr>
            <p:spPr bwMode="auto">
              <a:xfrm>
                <a:off x="8775701" y="2509838"/>
                <a:ext cx="87313" cy="195263"/>
              </a:xfrm>
              <a:custGeom>
                <a:avLst/>
                <a:gdLst>
                  <a:gd name="T0" fmla="*/ 1 w 22"/>
                  <a:gd name="T1" fmla="*/ 44 h 49"/>
                  <a:gd name="T2" fmla="*/ 1 w 22"/>
                  <a:gd name="T3" fmla="*/ 47 h 49"/>
                  <a:gd name="T4" fmla="*/ 4 w 22"/>
                  <a:gd name="T5" fmla="*/ 48 h 49"/>
                  <a:gd name="T6" fmla="*/ 9 w 22"/>
                  <a:gd name="T7" fmla="*/ 49 h 49"/>
                  <a:gd name="T8" fmla="*/ 13 w 22"/>
                  <a:gd name="T9" fmla="*/ 49 h 49"/>
                  <a:gd name="T10" fmla="*/ 18 w 22"/>
                  <a:gd name="T11" fmla="*/ 48 h 49"/>
                  <a:gd name="T12" fmla="*/ 20 w 22"/>
                  <a:gd name="T13" fmla="*/ 48 h 49"/>
                  <a:gd name="T14" fmla="*/ 21 w 22"/>
                  <a:gd name="T15" fmla="*/ 48 h 49"/>
                  <a:gd name="T16" fmla="*/ 22 w 22"/>
                  <a:gd name="T17" fmla="*/ 48 h 49"/>
                  <a:gd name="T18" fmla="*/ 21 w 22"/>
                  <a:gd name="T19" fmla="*/ 43 h 49"/>
                  <a:gd name="T20" fmla="*/ 20 w 22"/>
                  <a:gd name="T21" fmla="*/ 37 h 49"/>
                  <a:gd name="T22" fmla="*/ 20 w 22"/>
                  <a:gd name="T23" fmla="*/ 26 h 49"/>
                  <a:gd name="T24" fmla="*/ 20 w 22"/>
                  <a:gd name="T25" fmla="*/ 21 h 49"/>
                  <a:gd name="T26" fmla="*/ 20 w 22"/>
                  <a:gd name="T27" fmla="*/ 15 h 49"/>
                  <a:gd name="T28" fmla="*/ 20 w 22"/>
                  <a:gd name="T29" fmla="*/ 4 h 49"/>
                  <a:gd name="T30" fmla="*/ 20 w 22"/>
                  <a:gd name="T31" fmla="*/ 4 h 49"/>
                  <a:gd name="T32" fmla="*/ 20 w 22"/>
                  <a:gd name="T33" fmla="*/ 3 h 49"/>
                  <a:gd name="T34" fmla="*/ 16 w 22"/>
                  <a:gd name="T35" fmla="*/ 2 h 49"/>
                  <a:gd name="T36" fmla="*/ 12 w 22"/>
                  <a:gd name="T37" fmla="*/ 0 h 49"/>
                  <a:gd name="T38" fmla="*/ 8 w 22"/>
                  <a:gd name="T39" fmla="*/ 0 h 49"/>
                  <a:gd name="T40" fmla="*/ 4 w 22"/>
                  <a:gd name="T41" fmla="*/ 1 h 49"/>
                  <a:gd name="T42" fmla="*/ 3 w 22"/>
                  <a:gd name="T43" fmla="*/ 3 h 49"/>
                  <a:gd name="T44" fmla="*/ 3 w 22"/>
                  <a:gd name="T45" fmla="*/ 17 h 49"/>
                  <a:gd name="T46" fmla="*/ 3 w 22"/>
                  <a:gd name="T47" fmla="*/ 24 h 49"/>
                  <a:gd name="T48" fmla="*/ 2 w 22"/>
                  <a:gd name="T49" fmla="*/ 31 h 49"/>
                  <a:gd name="T50" fmla="*/ 2 w 22"/>
                  <a:gd name="T51" fmla="*/ 38 h 49"/>
                  <a:gd name="T52" fmla="*/ 1 w 22"/>
                  <a:gd name="T53" fmla="*/ 4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 h="49">
                    <a:moveTo>
                      <a:pt x="1" y="44"/>
                    </a:moveTo>
                    <a:cubicBezTo>
                      <a:pt x="1" y="45"/>
                      <a:pt x="0" y="47"/>
                      <a:pt x="1" y="47"/>
                    </a:cubicBezTo>
                    <a:cubicBezTo>
                      <a:pt x="2" y="48"/>
                      <a:pt x="3" y="48"/>
                      <a:pt x="4" y="48"/>
                    </a:cubicBezTo>
                    <a:cubicBezTo>
                      <a:pt x="6" y="48"/>
                      <a:pt x="7" y="49"/>
                      <a:pt x="9" y="49"/>
                    </a:cubicBezTo>
                    <a:cubicBezTo>
                      <a:pt x="10" y="49"/>
                      <a:pt x="12" y="49"/>
                      <a:pt x="13" y="49"/>
                    </a:cubicBezTo>
                    <a:cubicBezTo>
                      <a:pt x="15" y="48"/>
                      <a:pt x="16" y="48"/>
                      <a:pt x="18" y="48"/>
                    </a:cubicBezTo>
                    <a:cubicBezTo>
                      <a:pt x="18" y="48"/>
                      <a:pt x="19" y="48"/>
                      <a:pt x="20" y="48"/>
                    </a:cubicBezTo>
                    <a:cubicBezTo>
                      <a:pt x="20" y="48"/>
                      <a:pt x="21" y="49"/>
                      <a:pt x="21" y="48"/>
                    </a:cubicBezTo>
                    <a:cubicBezTo>
                      <a:pt x="21" y="48"/>
                      <a:pt x="21" y="48"/>
                      <a:pt x="22" y="48"/>
                    </a:cubicBezTo>
                    <a:cubicBezTo>
                      <a:pt x="22" y="46"/>
                      <a:pt x="21" y="45"/>
                      <a:pt x="21" y="43"/>
                    </a:cubicBezTo>
                    <a:cubicBezTo>
                      <a:pt x="20" y="41"/>
                      <a:pt x="20" y="39"/>
                      <a:pt x="20" y="37"/>
                    </a:cubicBezTo>
                    <a:cubicBezTo>
                      <a:pt x="20" y="34"/>
                      <a:pt x="20" y="30"/>
                      <a:pt x="20" y="26"/>
                    </a:cubicBezTo>
                    <a:cubicBezTo>
                      <a:pt x="20" y="25"/>
                      <a:pt x="20" y="23"/>
                      <a:pt x="20" y="21"/>
                    </a:cubicBezTo>
                    <a:cubicBezTo>
                      <a:pt x="20" y="19"/>
                      <a:pt x="20" y="17"/>
                      <a:pt x="20" y="15"/>
                    </a:cubicBezTo>
                    <a:cubicBezTo>
                      <a:pt x="20" y="12"/>
                      <a:pt x="19" y="8"/>
                      <a:pt x="20" y="4"/>
                    </a:cubicBezTo>
                    <a:cubicBezTo>
                      <a:pt x="20" y="4"/>
                      <a:pt x="20" y="4"/>
                      <a:pt x="20" y="4"/>
                    </a:cubicBezTo>
                    <a:cubicBezTo>
                      <a:pt x="20" y="4"/>
                      <a:pt x="20" y="3"/>
                      <a:pt x="20" y="3"/>
                    </a:cubicBezTo>
                    <a:cubicBezTo>
                      <a:pt x="18" y="2"/>
                      <a:pt x="17" y="2"/>
                      <a:pt x="16" y="2"/>
                    </a:cubicBezTo>
                    <a:cubicBezTo>
                      <a:pt x="15" y="1"/>
                      <a:pt x="13" y="1"/>
                      <a:pt x="12" y="0"/>
                    </a:cubicBezTo>
                    <a:cubicBezTo>
                      <a:pt x="11" y="0"/>
                      <a:pt x="9" y="0"/>
                      <a:pt x="8" y="0"/>
                    </a:cubicBezTo>
                    <a:cubicBezTo>
                      <a:pt x="7" y="0"/>
                      <a:pt x="6" y="0"/>
                      <a:pt x="4" y="1"/>
                    </a:cubicBezTo>
                    <a:cubicBezTo>
                      <a:pt x="4" y="1"/>
                      <a:pt x="3" y="2"/>
                      <a:pt x="3" y="3"/>
                    </a:cubicBezTo>
                    <a:cubicBezTo>
                      <a:pt x="3" y="8"/>
                      <a:pt x="3" y="13"/>
                      <a:pt x="3" y="17"/>
                    </a:cubicBezTo>
                    <a:cubicBezTo>
                      <a:pt x="3" y="20"/>
                      <a:pt x="3" y="22"/>
                      <a:pt x="3" y="24"/>
                    </a:cubicBezTo>
                    <a:cubicBezTo>
                      <a:pt x="2" y="26"/>
                      <a:pt x="2" y="29"/>
                      <a:pt x="2" y="31"/>
                    </a:cubicBezTo>
                    <a:cubicBezTo>
                      <a:pt x="2" y="33"/>
                      <a:pt x="2" y="36"/>
                      <a:pt x="2" y="38"/>
                    </a:cubicBezTo>
                    <a:cubicBezTo>
                      <a:pt x="1" y="40"/>
                      <a:pt x="1" y="42"/>
                      <a:pt x="1" y="4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28" name="Freeform 367">
                <a:extLst>
                  <a:ext uri="{FF2B5EF4-FFF2-40B4-BE49-F238E27FC236}">
                    <a16:creationId xmlns:a16="http://schemas.microsoft.com/office/drawing/2014/main" id="{A55C01EC-911C-4AEA-9675-D8A5179CEDC4}"/>
                  </a:ext>
                </a:extLst>
              </p:cNvPr>
              <p:cNvSpPr>
                <a:spLocks/>
              </p:cNvSpPr>
              <p:nvPr/>
            </p:nvSpPr>
            <p:spPr bwMode="auto">
              <a:xfrm>
                <a:off x="8775701" y="2509838"/>
                <a:ext cx="87313" cy="195263"/>
              </a:xfrm>
              <a:custGeom>
                <a:avLst/>
                <a:gdLst>
                  <a:gd name="T0" fmla="*/ 1 w 22"/>
                  <a:gd name="T1" fmla="*/ 44 h 49"/>
                  <a:gd name="T2" fmla="*/ 1 w 22"/>
                  <a:gd name="T3" fmla="*/ 47 h 49"/>
                  <a:gd name="T4" fmla="*/ 4 w 22"/>
                  <a:gd name="T5" fmla="*/ 48 h 49"/>
                  <a:gd name="T6" fmla="*/ 9 w 22"/>
                  <a:gd name="T7" fmla="*/ 49 h 49"/>
                  <a:gd name="T8" fmla="*/ 13 w 22"/>
                  <a:gd name="T9" fmla="*/ 49 h 49"/>
                  <a:gd name="T10" fmla="*/ 18 w 22"/>
                  <a:gd name="T11" fmla="*/ 48 h 49"/>
                  <a:gd name="T12" fmla="*/ 20 w 22"/>
                  <a:gd name="T13" fmla="*/ 48 h 49"/>
                  <a:gd name="T14" fmla="*/ 21 w 22"/>
                  <a:gd name="T15" fmla="*/ 48 h 49"/>
                  <a:gd name="T16" fmla="*/ 22 w 22"/>
                  <a:gd name="T17" fmla="*/ 48 h 49"/>
                  <a:gd name="T18" fmla="*/ 21 w 22"/>
                  <a:gd name="T19" fmla="*/ 43 h 49"/>
                  <a:gd name="T20" fmla="*/ 20 w 22"/>
                  <a:gd name="T21" fmla="*/ 37 h 49"/>
                  <a:gd name="T22" fmla="*/ 20 w 22"/>
                  <a:gd name="T23" fmla="*/ 26 h 49"/>
                  <a:gd name="T24" fmla="*/ 20 w 22"/>
                  <a:gd name="T25" fmla="*/ 21 h 49"/>
                  <a:gd name="T26" fmla="*/ 20 w 22"/>
                  <a:gd name="T27" fmla="*/ 15 h 49"/>
                  <a:gd name="T28" fmla="*/ 20 w 22"/>
                  <a:gd name="T29" fmla="*/ 4 h 49"/>
                  <a:gd name="T30" fmla="*/ 20 w 22"/>
                  <a:gd name="T31" fmla="*/ 4 h 49"/>
                  <a:gd name="T32" fmla="*/ 20 w 22"/>
                  <a:gd name="T33" fmla="*/ 3 h 49"/>
                  <a:gd name="T34" fmla="*/ 16 w 22"/>
                  <a:gd name="T35" fmla="*/ 2 h 49"/>
                  <a:gd name="T36" fmla="*/ 12 w 22"/>
                  <a:gd name="T37" fmla="*/ 0 h 49"/>
                  <a:gd name="T38" fmla="*/ 8 w 22"/>
                  <a:gd name="T39" fmla="*/ 0 h 49"/>
                  <a:gd name="T40" fmla="*/ 4 w 22"/>
                  <a:gd name="T41" fmla="*/ 1 h 49"/>
                  <a:gd name="T42" fmla="*/ 3 w 22"/>
                  <a:gd name="T43" fmla="*/ 3 h 49"/>
                  <a:gd name="T44" fmla="*/ 3 w 22"/>
                  <a:gd name="T45" fmla="*/ 17 h 49"/>
                  <a:gd name="T46" fmla="*/ 3 w 22"/>
                  <a:gd name="T47" fmla="*/ 24 h 49"/>
                  <a:gd name="T48" fmla="*/ 2 w 22"/>
                  <a:gd name="T49" fmla="*/ 31 h 49"/>
                  <a:gd name="T50" fmla="*/ 2 w 22"/>
                  <a:gd name="T51" fmla="*/ 38 h 49"/>
                  <a:gd name="T52" fmla="*/ 1 w 22"/>
                  <a:gd name="T53" fmla="*/ 4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 h="49">
                    <a:moveTo>
                      <a:pt x="1" y="44"/>
                    </a:moveTo>
                    <a:cubicBezTo>
                      <a:pt x="1" y="45"/>
                      <a:pt x="0" y="47"/>
                      <a:pt x="1" y="47"/>
                    </a:cubicBezTo>
                    <a:cubicBezTo>
                      <a:pt x="2" y="48"/>
                      <a:pt x="3" y="48"/>
                      <a:pt x="4" y="48"/>
                    </a:cubicBezTo>
                    <a:cubicBezTo>
                      <a:pt x="6" y="48"/>
                      <a:pt x="7" y="49"/>
                      <a:pt x="9" y="49"/>
                    </a:cubicBezTo>
                    <a:cubicBezTo>
                      <a:pt x="10" y="49"/>
                      <a:pt x="12" y="49"/>
                      <a:pt x="13" y="49"/>
                    </a:cubicBezTo>
                    <a:cubicBezTo>
                      <a:pt x="15" y="48"/>
                      <a:pt x="16" y="48"/>
                      <a:pt x="18" y="48"/>
                    </a:cubicBezTo>
                    <a:cubicBezTo>
                      <a:pt x="18" y="48"/>
                      <a:pt x="19" y="48"/>
                      <a:pt x="20" y="48"/>
                    </a:cubicBezTo>
                    <a:cubicBezTo>
                      <a:pt x="20" y="48"/>
                      <a:pt x="21" y="49"/>
                      <a:pt x="21" y="48"/>
                    </a:cubicBezTo>
                    <a:cubicBezTo>
                      <a:pt x="21" y="48"/>
                      <a:pt x="21" y="48"/>
                      <a:pt x="22" y="48"/>
                    </a:cubicBezTo>
                    <a:cubicBezTo>
                      <a:pt x="22" y="46"/>
                      <a:pt x="21" y="45"/>
                      <a:pt x="21" y="43"/>
                    </a:cubicBezTo>
                    <a:cubicBezTo>
                      <a:pt x="20" y="41"/>
                      <a:pt x="20" y="39"/>
                      <a:pt x="20" y="37"/>
                    </a:cubicBezTo>
                    <a:cubicBezTo>
                      <a:pt x="20" y="34"/>
                      <a:pt x="20" y="30"/>
                      <a:pt x="20" y="26"/>
                    </a:cubicBezTo>
                    <a:cubicBezTo>
                      <a:pt x="20" y="25"/>
                      <a:pt x="20" y="23"/>
                      <a:pt x="20" y="21"/>
                    </a:cubicBezTo>
                    <a:cubicBezTo>
                      <a:pt x="20" y="19"/>
                      <a:pt x="20" y="17"/>
                      <a:pt x="20" y="15"/>
                    </a:cubicBezTo>
                    <a:cubicBezTo>
                      <a:pt x="20" y="12"/>
                      <a:pt x="19" y="8"/>
                      <a:pt x="20" y="4"/>
                    </a:cubicBezTo>
                    <a:cubicBezTo>
                      <a:pt x="20" y="4"/>
                      <a:pt x="20" y="4"/>
                      <a:pt x="20" y="4"/>
                    </a:cubicBezTo>
                    <a:cubicBezTo>
                      <a:pt x="20" y="4"/>
                      <a:pt x="20" y="3"/>
                      <a:pt x="20" y="3"/>
                    </a:cubicBezTo>
                    <a:cubicBezTo>
                      <a:pt x="18" y="2"/>
                      <a:pt x="17" y="2"/>
                      <a:pt x="16" y="2"/>
                    </a:cubicBezTo>
                    <a:cubicBezTo>
                      <a:pt x="15" y="1"/>
                      <a:pt x="13" y="1"/>
                      <a:pt x="12" y="0"/>
                    </a:cubicBezTo>
                    <a:cubicBezTo>
                      <a:pt x="11" y="0"/>
                      <a:pt x="9" y="0"/>
                      <a:pt x="8" y="0"/>
                    </a:cubicBezTo>
                    <a:cubicBezTo>
                      <a:pt x="7" y="0"/>
                      <a:pt x="6" y="0"/>
                      <a:pt x="4" y="1"/>
                    </a:cubicBezTo>
                    <a:cubicBezTo>
                      <a:pt x="4" y="1"/>
                      <a:pt x="3" y="2"/>
                      <a:pt x="3" y="3"/>
                    </a:cubicBezTo>
                    <a:cubicBezTo>
                      <a:pt x="3" y="8"/>
                      <a:pt x="3" y="13"/>
                      <a:pt x="3" y="17"/>
                    </a:cubicBezTo>
                    <a:cubicBezTo>
                      <a:pt x="3" y="20"/>
                      <a:pt x="3" y="22"/>
                      <a:pt x="3" y="24"/>
                    </a:cubicBezTo>
                    <a:cubicBezTo>
                      <a:pt x="2" y="26"/>
                      <a:pt x="2" y="29"/>
                      <a:pt x="2" y="31"/>
                    </a:cubicBezTo>
                    <a:cubicBezTo>
                      <a:pt x="2" y="33"/>
                      <a:pt x="2" y="36"/>
                      <a:pt x="2" y="38"/>
                    </a:cubicBezTo>
                    <a:cubicBezTo>
                      <a:pt x="1" y="40"/>
                      <a:pt x="1" y="42"/>
                      <a:pt x="1" y="4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29" name="Freeform 368">
                <a:extLst>
                  <a:ext uri="{FF2B5EF4-FFF2-40B4-BE49-F238E27FC236}">
                    <a16:creationId xmlns:a16="http://schemas.microsoft.com/office/drawing/2014/main" id="{7F1FD373-2C51-45DC-8043-39D14336C025}"/>
                  </a:ext>
                </a:extLst>
              </p:cNvPr>
              <p:cNvSpPr>
                <a:spLocks/>
              </p:cNvSpPr>
              <p:nvPr/>
            </p:nvSpPr>
            <p:spPr bwMode="auto">
              <a:xfrm>
                <a:off x="8559801" y="2062163"/>
                <a:ext cx="504825" cy="495300"/>
              </a:xfrm>
              <a:custGeom>
                <a:avLst/>
                <a:gdLst>
                  <a:gd name="T0" fmla="*/ 1 w 127"/>
                  <a:gd name="T1" fmla="*/ 87 h 125"/>
                  <a:gd name="T2" fmla="*/ 1 w 127"/>
                  <a:gd name="T3" fmla="*/ 94 h 125"/>
                  <a:gd name="T4" fmla="*/ 12 w 127"/>
                  <a:gd name="T5" fmla="*/ 108 h 125"/>
                  <a:gd name="T6" fmla="*/ 19 w 127"/>
                  <a:gd name="T7" fmla="*/ 115 h 125"/>
                  <a:gd name="T8" fmla="*/ 24 w 127"/>
                  <a:gd name="T9" fmla="*/ 120 h 125"/>
                  <a:gd name="T10" fmla="*/ 31 w 127"/>
                  <a:gd name="T11" fmla="*/ 122 h 125"/>
                  <a:gd name="T12" fmla="*/ 39 w 127"/>
                  <a:gd name="T13" fmla="*/ 123 h 125"/>
                  <a:gd name="T14" fmla="*/ 44 w 127"/>
                  <a:gd name="T15" fmla="*/ 122 h 125"/>
                  <a:gd name="T16" fmla="*/ 48 w 127"/>
                  <a:gd name="T17" fmla="*/ 123 h 125"/>
                  <a:gd name="T18" fmla="*/ 58 w 127"/>
                  <a:gd name="T19" fmla="*/ 123 h 125"/>
                  <a:gd name="T20" fmla="*/ 76 w 127"/>
                  <a:gd name="T21" fmla="*/ 124 h 125"/>
                  <a:gd name="T22" fmla="*/ 81 w 127"/>
                  <a:gd name="T23" fmla="*/ 123 h 125"/>
                  <a:gd name="T24" fmla="*/ 85 w 127"/>
                  <a:gd name="T25" fmla="*/ 121 h 125"/>
                  <a:gd name="T26" fmla="*/ 94 w 127"/>
                  <a:gd name="T27" fmla="*/ 119 h 125"/>
                  <a:gd name="T28" fmla="*/ 104 w 127"/>
                  <a:gd name="T29" fmla="*/ 119 h 125"/>
                  <a:gd name="T30" fmla="*/ 113 w 127"/>
                  <a:gd name="T31" fmla="*/ 118 h 125"/>
                  <a:gd name="T32" fmla="*/ 121 w 127"/>
                  <a:gd name="T33" fmla="*/ 116 h 125"/>
                  <a:gd name="T34" fmla="*/ 126 w 127"/>
                  <a:gd name="T35" fmla="*/ 110 h 125"/>
                  <a:gd name="T36" fmla="*/ 127 w 127"/>
                  <a:gd name="T37" fmla="*/ 102 h 125"/>
                  <a:gd name="T38" fmla="*/ 125 w 127"/>
                  <a:gd name="T39" fmla="*/ 93 h 125"/>
                  <a:gd name="T40" fmla="*/ 121 w 127"/>
                  <a:gd name="T41" fmla="*/ 85 h 125"/>
                  <a:gd name="T42" fmla="*/ 124 w 127"/>
                  <a:gd name="T43" fmla="*/ 76 h 125"/>
                  <a:gd name="T44" fmla="*/ 125 w 127"/>
                  <a:gd name="T45" fmla="*/ 72 h 125"/>
                  <a:gd name="T46" fmla="*/ 125 w 127"/>
                  <a:gd name="T47" fmla="*/ 68 h 125"/>
                  <a:gd name="T48" fmla="*/ 125 w 127"/>
                  <a:gd name="T49" fmla="*/ 63 h 125"/>
                  <a:gd name="T50" fmla="*/ 125 w 127"/>
                  <a:gd name="T51" fmla="*/ 59 h 125"/>
                  <a:gd name="T52" fmla="*/ 122 w 127"/>
                  <a:gd name="T53" fmla="*/ 51 h 125"/>
                  <a:gd name="T54" fmla="*/ 116 w 127"/>
                  <a:gd name="T55" fmla="*/ 45 h 125"/>
                  <a:gd name="T56" fmla="*/ 112 w 127"/>
                  <a:gd name="T57" fmla="*/ 42 h 125"/>
                  <a:gd name="T58" fmla="*/ 111 w 127"/>
                  <a:gd name="T59" fmla="*/ 37 h 125"/>
                  <a:gd name="T60" fmla="*/ 109 w 127"/>
                  <a:gd name="T61" fmla="*/ 34 h 125"/>
                  <a:gd name="T62" fmla="*/ 107 w 127"/>
                  <a:gd name="T63" fmla="*/ 30 h 125"/>
                  <a:gd name="T64" fmla="*/ 107 w 127"/>
                  <a:gd name="T65" fmla="*/ 25 h 125"/>
                  <a:gd name="T66" fmla="*/ 105 w 127"/>
                  <a:gd name="T67" fmla="*/ 22 h 125"/>
                  <a:gd name="T68" fmla="*/ 100 w 127"/>
                  <a:gd name="T69" fmla="*/ 17 h 125"/>
                  <a:gd name="T70" fmla="*/ 96 w 127"/>
                  <a:gd name="T71" fmla="*/ 14 h 125"/>
                  <a:gd name="T72" fmla="*/ 93 w 127"/>
                  <a:gd name="T73" fmla="*/ 10 h 125"/>
                  <a:gd name="T74" fmla="*/ 91 w 127"/>
                  <a:gd name="T75" fmla="*/ 7 h 125"/>
                  <a:gd name="T76" fmla="*/ 88 w 127"/>
                  <a:gd name="T77" fmla="*/ 4 h 125"/>
                  <a:gd name="T78" fmla="*/ 80 w 127"/>
                  <a:gd name="T79" fmla="*/ 1 h 125"/>
                  <a:gd name="T80" fmla="*/ 76 w 127"/>
                  <a:gd name="T81" fmla="*/ 0 h 125"/>
                  <a:gd name="T82" fmla="*/ 65 w 127"/>
                  <a:gd name="T83" fmla="*/ 1 h 125"/>
                  <a:gd name="T84" fmla="*/ 60 w 127"/>
                  <a:gd name="T85" fmla="*/ 5 h 125"/>
                  <a:gd name="T86" fmla="*/ 52 w 127"/>
                  <a:gd name="T87" fmla="*/ 10 h 125"/>
                  <a:gd name="T88" fmla="*/ 45 w 127"/>
                  <a:gd name="T89" fmla="*/ 14 h 125"/>
                  <a:gd name="T90" fmla="*/ 34 w 127"/>
                  <a:gd name="T91" fmla="*/ 25 h 125"/>
                  <a:gd name="T92" fmla="*/ 21 w 127"/>
                  <a:gd name="T93" fmla="*/ 37 h 125"/>
                  <a:gd name="T94" fmla="*/ 9 w 127"/>
                  <a:gd name="T95" fmla="*/ 46 h 125"/>
                  <a:gd name="T96" fmla="*/ 5 w 127"/>
                  <a:gd name="T97" fmla="*/ 53 h 125"/>
                  <a:gd name="T98" fmla="*/ 2 w 127"/>
                  <a:gd name="T99" fmla="*/ 61 h 125"/>
                  <a:gd name="T100" fmla="*/ 2 w 127"/>
                  <a:gd name="T101" fmla="*/ 78 h 125"/>
                  <a:gd name="T102" fmla="*/ 1 w 127"/>
                  <a:gd name="T103" fmla="*/ 8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7" h="125">
                    <a:moveTo>
                      <a:pt x="1" y="87"/>
                    </a:moveTo>
                    <a:cubicBezTo>
                      <a:pt x="1" y="90"/>
                      <a:pt x="0" y="92"/>
                      <a:pt x="1" y="94"/>
                    </a:cubicBezTo>
                    <a:cubicBezTo>
                      <a:pt x="3" y="100"/>
                      <a:pt x="7" y="104"/>
                      <a:pt x="12" y="108"/>
                    </a:cubicBezTo>
                    <a:cubicBezTo>
                      <a:pt x="14" y="110"/>
                      <a:pt x="17" y="112"/>
                      <a:pt x="19" y="115"/>
                    </a:cubicBezTo>
                    <a:cubicBezTo>
                      <a:pt x="20" y="116"/>
                      <a:pt x="22" y="119"/>
                      <a:pt x="24" y="120"/>
                    </a:cubicBezTo>
                    <a:cubicBezTo>
                      <a:pt x="26" y="121"/>
                      <a:pt x="28" y="122"/>
                      <a:pt x="31" y="122"/>
                    </a:cubicBezTo>
                    <a:cubicBezTo>
                      <a:pt x="34" y="122"/>
                      <a:pt x="36" y="123"/>
                      <a:pt x="39" y="123"/>
                    </a:cubicBezTo>
                    <a:cubicBezTo>
                      <a:pt x="41" y="123"/>
                      <a:pt x="42" y="122"/>
                      <a:pt x="44" y="122"/>
                    </a:cubicBezTo>
                    <a:cubicBezTo>
                      <a:pt x="45" y="122"/>
                      <a:pt x="47" y="123"/>
                      <a:pt x="48" y="123"/>
                    </a:cubicBezTo>
                    <a:cubicBezTo>
                      <a:pt x="58" y="123"/>
                      <a:pt x="58" y="123"/>
                      <a:pt x="58" y="123"/>
                    </a:cubicBezTo>
                    <a:cubicBezTo>
                      <a:pt x="64" y="123"/>
                      <a:pt x="70" y="125"/>
                      <a:pt x="76" y="124"/>
                    </a:cubicBezTo>
                    <a:cubicBezTo>
                      <a:pt x="78" y="124"/>
                      <a:pt x="80" y="124"/>
                      <a:pt x="81" y="123"/>
                    </a:cubicBezTo>
                    <a:cubicBezTo>
                      <a:pt x="82" y="122"/>
                      <a:pt x="83" y="121"/>
                      <a:pt x="85" y="121"/>
                    </a:cubicBezTo>
                    <a:cubicBezTo>
                      <a:pt x="88" y="119"/>
                      <a:pt x="91" y="119"/>
                      <a:pt x="94" y="119"/>
                    </a:cubicBezTo>
                    <a:cubicBezTo>
                      <a:pt x="97" y="119"/>
                      <a:pt x="100" y="119"/>
                      <a:pt x="104" y="119"/>
                    </a:cubicBezTo>
                    <a:cubicBezTo>
                      <a:pt x="107" y="119"/>
                      <a:pt x="110" y="119"/>
                      <a:pt x="113" y="118"/>
                    </a:cubicBezTo>
                    <a:cubicBezTo>
                      <a:pt x="115" y="118"/>
                      <a:pt x="118" y="117"/>
                      <a:pt x="121" y="116"/>
                    </a:cubicBezTo>
                    <a:cubicBezTo>
                      <a:pt x="123" y="114"/>
                      <a:pt x="125" y="112"/>
                      <a:pt x="126" y="110"/>
                    </a:cubicBezTo>
                    <a:cubicBezTo>
                      <a:pt x="127" y="108"/>
                      <a:pt x="127" y="105"/>
                      <a:pt x="127" y="102"/>
                    </a:cubicBezTo>
                    <a:cubicBezTo>
                      <a:pt x="126" y="99"/>
                      <a:pt x="126" y="96"/>
                      <a:pt x="125" y="93"/>
                    </a:cubicBezTo>
                    <a:cubicBezTo>
                      <a:pt x="124" y="90"/>
                      <a:pt x="121" y="88"/>
                      <a:pt x="121" y="85"/>
                    </a:cubicBezTo>
                    <a:cubicBezTo>
                      <a:pt x="121" y="81"/>
                      <a:pt x="122" y="79"/>
                      <a:pt x="124" y="76"/>
                    </a:cubicBezTo>
                    <a:cubicBezTo>
                      <a:pt x="124" y="75"/>
                      <a:pt x="125" y="73"/>
                      <a:pt x="125" y="72"/>
                    </a:cubicBezTo>
                    <a:cubicBezTo>
                      <a:pt x="125" y="71"/>
                      <a:pt x="125" y="69"/>
                      <a:pt x="125" y="68"/>
                    </a:cubicBezTo>
                    <a:cubicBezTo>
                      <a:pt x="125" y="66"/>
                      <a:pt x="125" y="65"/>
                      <a:pt x="125" y="63"/>
                    </a:cubicBezTo>
                    <a:cubicBezTo>
                      <a:pt x="125" y="62"/>
                      <a:pt x="125" y="60"/>
                      <a:pt x="125" y="59"/>
                    </a:cubicBezTo>
                    <a:cubicBezTo>
                      <a:pt x="124" y="56"/>
                      <a:pt x="124" y="53"/>
                      <a:pt x="122" y="51"/>
                    </a:cubicBezTo>
                    <a:cubicBezTo>
                      <a:pt x="120" y="48"/>
                      <a:pt x="118" y="47"/>
                      <a:pt x="116" y="45"/>
                    </a:cubicBezTo>
                    <a:cubicBezTo>
                      <a:pt x="115" y="44"/>
                      <a:pt x="113" y="43"/>
                      <a:pt x="112" y="42"/>
                    </a:cubicBezTo>
                    <a:cubicBezTo>
                      <a:pt x="111" y="40"/>
                      <a:pt x="111" y="39"/>
                      <a:pt x="111" y="37"/>
                    </a:cubicBezTo>
                    <a:cubicBezTo>
                      <a:pt x="110" y="36"/>
                      <a:pt x="109" y="35"/>
                      <a:pt x="109" y="34"/>
                    </a:cubicBezTo>
                    <a:cubicBezTo>
                      <a:pt x="108" y="33"/>
                      <a:pt x="107" y="32"/>
                      <a:pt x="107" y="30"/>
                    </a:cubicBezTo>
                    <a:cubicBezTo>
                      <a:pt x="107" y="29"/>
                      <a:pt x="107" y="27"/>
                      <a:pt x="107" y="25"/>
                    </a:cubicBezTo>
                    <a:cubicBezTo>
                      <a:pt x="106" y="24"/>
                      <a:pt x="105" y="23"/>
                      <a:pt x="105" y="22"/>
                    </a:cubicBezTo>
                    <a:cubicBezTo>
                      <a:pt x="103" y="20"/>
                      <a:pt x="102" y="18"/>
                      <a:pt x="100" y="17"/>
                    </a:cubicBezTo>
                    <a:cubicBezTo>
                      <a:pt x="99" y="16"/>
                      <a:pt x="97" y="15"/>
                      <a:pt x="96" y="14"/>
                    </a:cubicBezTo>
                    <a:cubicBezTo>
                      <a:pt x="95" y="13"/>
                      <a:pt x="94" y="12"/>
                      <a:pt x="93" y="10"/>
                    </a:cubicBezTo>
                    <a:cubicBezTo>
                      <a:pt x="93" y="9"/>
                      <a:pt x="92" y="8"/>
                      <a:pt x="91" y="7"/>
                    </a:cubicBezTo>
                    <a:cubicBezTo>
                      <a:pt x="90" y="6"/>
                      <a:pt x="89" y="5"/>
                      <a:pt x="88" y="4"/>
                    </a:cubicBezTo>
                    <a:cubicBezTo>
                      <a:pt x="86" y="3"/>
                      <a:pt x="83" y="2"/>
                      <a:pt x="80" y="1"/>
                    </a:cubicBezTo>
                    <a:cubicBezTo>
                      <a:pt x="79" y="1"/>
                      <a:pt x="77" y="1"/>
                      <a:pt x="76" y="0"/>
                    </a:cubicBezTo>
                    <a:cubicBezTo>
                      <a:pt x="75" y="0"/>
                      <a:pt x="68" y="0"/>
                      <a:pt x="65" y="1"/>
                    </a:cubicBezTo>
                    <a:cubicBezTo>
                      <a:pt x="63" y="2"/>
                      <a:pt x="61" y="4"/>
                      <a:pt x="60" y="5"/>
                    </a:cubicBezTo>
                    <a:cubicBezTo>
                      <a:pt x="57" y="7"/>
                      <a:pt x="55" y="9"/>
                      <a:pt x="52" y="10"/>
                    </a:cubicBezTo>
                    <a:cubicBezTo>
                      <a:pt x="49" y="11"/>
                      <a:pt x="47" y="12"/>
                      <a:pt x="45" y="14"/>
                    </a:cubicBezTo>
                    <a:cubicBezTo>
                      <a:pt x="40" y="17"/>
                      <a:pt x="37" y="21"/>
                      <a:pt x="34" y="25"/>
                    </a:cubicBezTo>
                    <a:cubicBezTo>
                      <a:pt x="30" y="30"/>
                      <a:pt x="25" y="33"/>
                      <a:pt x="21" y="37"/>
                    </a:cubicBezTo>
                    <a:cubicBezTo>
                      <a:pt x="16" y="40"/>
                      <a:pt x="11" y="42"/>
                      <a:pt x="9" y="46"/>
                    </a:cubicBezTo>
                    <a:cubicBezTo>
                      <a:pt x="7" y="48"/>
                      <a:pt x="6" y="51"/>
                      <a:pt x="5" y="53"/>
                    </a:cubicBezTo>
                    <a:cubicBezTo>
                      <a:pt x="4" y="56"/>
                      <a:pt x="3" y="58"/>
                      <a:pt x="2" y="61"/>
                    </a:cubicBezTo>
                    <a:cubicBezTo>
                      <a:pt x="1" y="67"/>
                      <a:pt x="2" y="73"/>
                      <a:pt x="2" y="78"/>
                    </a:cubicBezTo>
                    <a:cubicBezTo>
                      <a:pt x="2" y="81"/>
                      <a:pt x="2" y="85"/>
                      <a:pt x="1" y="8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30" name="Freeform 369">
                <a:extLst>
                  <a:ext uri="{FF2B5EF4-FFF2-40B4-BE49-F238E27FC236}">
                    <a16:creationId xmlns:a16="http://schemas.microsoft.com/office/drawing/2014/main" id="{B6DE9A4D-FC46-4080-92A7-8075B9C29551}"/>
                  </a:ext>
                </a:extLst>
              </p:cNvPr>
              <p:cNvSpPr>
                <a:spLocks/>
              </p:cNvSpPr>
              <p:nvPr/>
            </p:nvSpPr>
            <p:spPr bwMode="auto">
              <a:xfrm>
                <a:off x="8559801" y="2062163"/>
                <a:ext cx="504825" cy="495300"/>
              </a:xfrm>
              <a:custGeom>
                <a:avLst/>
                <a:gdLst>
                  <a:gd name="T0" fmla="*/ 1 w 127"/>
                  <a:gd name="T1" fmla="*/ 87 h 125"/>
                  <a:gd name="T2" fmla="*/ 1 w 127"/>
                  <a:gd name="T3" fmla="*/ 94 h 125"/>
                  <a:gd name="T4" fmla="*/ 12 w 127"/>
                  <a:gd name="T5" fmla="*/ 108 h 125"/>
                  <a:gd name="T6" fmla="*/ 19 w 127"/>
                  <a:gd name="T7" fmla="*/ 115 h 125"/>
                  <a:gd name="T8" fmla="*/ 24 w 127"/>
                  <a:gd name="T9" fmla="*/ 120 h 125"/>
                  <a:gd name="T10" fmla="*/ 31 w 127"/>
                  <a:gd name="T11" fmla="*/ 122 h 125"/>
                  <a:gd name="T12" fmla="*/ 39 w 127"/>
                  <a:gd name="T13" fmla="*/ 123 h 125"/>
                  <a:gd name="T14" fmla="*/ 44 w 127"/>
                  <a:gd name="T15" fmla="*/ 122 h 125"/>
                  <a:gd name="T16" fmla="*/ 48 w 127"/>
                  <a:gd name="T17" fmla="*/ 123 h 125"/>
                  <a:gd name="T18" fmla="*/ 58 w 127"/>
                  <a:gd name="T19" fmla="*/ 123 h 125"/>
                  <a:gd name="T20" fmla="*/ 76 w 127"/>
                  <a:gd name="T21" fmla="*/ 124 h 125"/>
                  <a:gd name="T22" fmla="*/ 81 w 127"/>
                  <a:gd name="T23" fmla="*/ 123 h 125"/>
                  <a:gd name="T24" fmla="*/ 85 w 127"/>
                  <a:gd name="T25" fmla="*/ 121 h 125"/>
                  <a:gd name="T26" fmla="*/ 94 w 127"/>
                  <a:gd name="T27" fmla="*/ 119 h 125"/>
                  <a:gd name="T28" fmla="*/ 104 w 127"/>
                  <a:gd name="T29" fmla="*/ 119 h 125"/>
                  <a:gd name="T30" fmla="*/ 113 w 127"/>
                  <a:gd name="T31" fmla="*/ 118 h 125"/>
                  <a:gd name="T32" fmla="*/ 121 w 127"/>
                  <a:gd name="T33" fmla="*/ 116 h 125"/>
                  <a:gd name="T34" fmla="*/ 126 w 127"/>
                  <a:gd name="T35" fmla="*/ 110 h 125"/>
                  <a:gd name="T36" fmla="*/ 127 w 127"/>
                  <a:gd name="T37" fmla="*/ 102 h 125"/>
                  <a:gd name="T38" fmla="*/ 125 w 127"/>
                  <a:gd name="T39" fmla="*/ 93 h 125"/>
                  <a:gd name="T40" fmla="*/ 121 w 127"/>
                  <a:gd name="T41" fmla="*/ 85 h 125"/>
                  <a:gd name="T42" fmla="*/ 124 w 127"/>
                  <a:gd name="T43" fmla="*/ 76 h 125"/>
                  <a:gd name="T44" fmla="*/ 125 w 127"/>
                  <a:gd name="T45" fmla="*/ 72 h 125"/>
                  <a:gd name="T46" fmla="*/ 125 w 127"/>
                  <a:gd name="T47" fmla="*/ 68 h 125"/>
                  <a:gd name="T48" fmla="*/ 125 w 127"/>
                  <a:gd name="T49" fmla="*/ 63 h 125"/>
                  <a:gd name="T50" fmla="*/ 125 w 127"/>
                  <a:gd name="T51" fmla="*/ 59 h 125"/>
                  <a:gd name="T52" fmla="*/ 122 w 127"/>
                  <a:gd name="T53" fmla="*/ 51 h 125"/>
                  <a:gd name="T54" fmla="*/ 116 w 127"/>
                  <a:gd name="T55" fmla="*/ 45 h 125"/>
                  <a:gd name="T56" fmla="*/ 112 w 127"/>
                  <a:gd name="T57" fmla="*/ 42 h 125"/>
                  <a:gd name="T58" fmla="*/ 111 w 127"/>
                  <a:gd name="T59" fmla="*/ 37 h 125"/>
                  <a:gd name="T60" fmla="*/ 109 w 127"/>
                  <a:gd name="T61" fmla="*/ 34 h 125"/>
                  <a:gd name="T62" fmla="*/ 107 w 127"/>
                  <a:gd name="T63" fmla="*/ 30 h 125"/>
                  <a:gd name="T64" fmla="*/ 107 w 127"/>
                  <a:gd name="T65" fmla="*/ 25 h 125"/>
                  <a:gd name="T66" fmla="*/ 105 w 127"/>
                  <a:gd name="T67" fmla="*/ 22 h 125"/>
                  <a:gd name="T68" fmla="*/ 100 w 127"/>
                  <a:gd name="T69" fmla="*/ 17 h 125"/>
                  <a:gd name="T70" fmla="*/ 96 w 127"/>
                  <a:gd name="T71" fmla="*/ 14 h 125"/>
                  <a:gd name="T72" fmla="*/ 93 w 127"/>
                  <a:gd name="T73" fmla="*/ 10 h 125"/>
                  <a:gd name="T74" fmla="*/ 91 w 127"/>
                  <a:gd name="T75" fmla="*/ 7 h 125"/>
                  <a:gd name="T76" fmla="*/ 88 w 127"/>
                  <a:gd name="T77" fmla="*/ 4 h 125"/>
                  <a:gd name="T78" fmla="*/ 80 w 127"/>
                  <a:gd name="T79" fmla="*/ 1 h 125"/>
                  <a:gd name="T80" fmla="*/ 76 w 127"/>
                  <a:gd name="T81" fmla="*/ 0 h 125"/>
                  <a:gd name="T82" fmla="*/ 65 w 127"/>
                  <a:gd name="T83" fmla="*/ 1 h 125"/>
                  <a:gd name="T84" fmla="*/ 60 w 127"/>
                  <a:gd name="T85" fmla="*/ 5 h 125"/>
                  <a:gd name="T86" fmla="*/ 52 w 127"/>
                  <a:gd name="T87" fmla="*/ 10 h 125"/>
                  <a:gd name="T88" fmla="*/ 45 w 127"/>
                  <a:gd name="T89" fmla="*/ 14 h 125"/>
                  <a:gd name="T90" fmla="*/ 34 w 127"/>
                  <a:gd name="T91" fmla="*/ 25 h 125"/>
                  <a:gd name="T92" fmla="*/ 21 w 127"/>
                  <a:gd name="T93" fmla="*/ 37 h 125"/>
                  <a:gd name="T94" fmla="*/ 9 w 127"/>
                  <a:gd name="T95" fmla="*/ 46 h 125"/>
                  <a:gd name="T96" fmla="*/ 5 w 127"/>
                  <a:gd name="T97" fmla="*/ 53 h 125"/>
                  <a:gd name="T98" fmla="*/ 2 w 127"/>
                  <a:gd name="T99" fmla="*/ 61 h 125"/>
                  <a:gd name="T100" fmla="*/ 2 w 127"/>
                  <a:gd name="T101" fmla="*/ 78 h 125"/>
                  <a:gd name="T102" fmla="*/ 1 w 127"/>
                  <a:gd name="T103" fmla="*/ 8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7" h="125">
                    <a:moveTo>
                      <a:pt x="1" y="87"/>
                    </a:moveTo>
                    <a:cubicBezTo>
                      <a:pt x="1" y="90"/>
                      <a:pt x="0" y="92"/>
                      <a:pt x="1" y="94"/>
                    </a:cubicBezTo>
                    <a:cubicBezTo>
                      <a:pt x="3" y="100"/>
                      <a:pt x="7" y="104"/>
                      <a:pt x="12" y="108"/>
                    </a:cubicBezTo>
                    <a:cubicBezTo>
                      <a:pt x="14" y="110"/>
                      <a:pt x="17" y="112"/>
                      <a:pt x="19" y="115"/>
                    </a:cubicBezTo>
                    <a:cubicBezTo>
                      <a:pt x="20" y="116"/>
                      <a:pt x="22" y="119"/>
                      <a:pt x="24" y="120"/>
                    </a:cubicBezTo>
                    <a:cubicBezTo>
                      <a:pt x="26" y="121"/>
                      <a:pt x="28" y="122"/>
                      <a:pt x="31" y="122"/>
                    </a:cubicBezTo>
                    <a:cubicBezTo>
                      <a:pt x="34" y="122"/>
                      <a:pt x="36" y="123"/>
                      <a:pt x="39" y="123"/>
                    </a:cubicBezTo>
                    <a:cubicBezTo>
                      <a:pt x="41" y="123"/>
                      <a:pt x="42" y="122"/>
                      <a:pt x="44" y="122"/>
                    </a:cubicBezTo>
                    <a:cubicBezTo>
                      <a:pt x="45" y="122"/>
                      <a:pt x="47" y="123"/>
                      <a:pt x="48" y="123"/>
                    </a:cubicBezTo>
                    <a:cubicBezTo>
                      <a:pt x="58" y="123"/>
                      <a:pt x="58" y="123"/>
                      <a:pt x="58" y="123"/>
                    </a:cubicBezTo>
                    <a:cubicBezTo>
                      <a:pt x="64" y="123"/>
                      <a:pt x="70" y="125"/>
                      <a:pt x="76" y="124"/>
                    </a:cubicBezTo>
                    <a:cubicBezTo>
                      <a:pt x="78" y="124"/>
                      <a:pt x="80" y="124"/>
                      <a:pt x="81" y="123"/>
                    </a:cubicBezTo>
                    <a:cubicBezTo>
                      <a:pt x="82" y="122"/>
                      <a:pt x="83" y="121"/>
                      <a:pt x="85" y="121"/>
                    </a:cubicBezTo>
                    <a:cubicBezTo>
                      <a:pt x="88" y="119"/>
                      <a:pt x="91" y="119"/>
                      <a:pt x="94" y="119"/>
                    </a:cubicBezTo>
                    <a:cubicBezTo>
                      <a:pt x="97" y="119"/>
                      <a:pt x="100" y="119"/>
                      <a:pt x="104" y="119"/>
                    </a:cubicBezTo>
                    <a:cubicBezTo>
                      <a:pt x="107" y="119"/>
                      <a:pt x="110" y="119"/>
                      <a:pt x="113" y="118"/>
                    </a:cubicBezTo>
                    <a:cubicBezTo>
                      <a:pt x="115" y="118"/>
                      <a:pt x="118" y="117"/>
                      <a:pt x="121" y="116"/>
                    </a:cubicBezTo>
                    <a:cubicBezTo>
                      <a:pt x="123" y="114"/>
                      <a:pt x="125" y="112"/>
                      <a:pt x="126" y="110"/>
                    </a:cubicBezTo>
                    <a:cubicBezTo>
                      <a:pt x="127" y="108"/>
                      <a:pt x="127" y="105"/>
                      <a:pt x="127" y="102"/>
                    </a:cubicBezTo>
                    <a:cubicBezTo>
                      <a:pt x="126" y="99"/>
                      <a:pt x="126" y="96"/>
                      <a:pt x="125" y="93"/>
                    </a:cubicBezTo>
                    <a:cubicBezTo>
                      <a:pt x="124" y="90"/>
                      <a:pt x="121" y="88"/>
                      <a:pt x="121" y="85"/>
                    </a:cubicBezTo>
                    <a:cubicBezTo>
                      <a:pt x="121" y="81"/>
                      <a:pt x="122" y="79"/>
                      <a:pt x="124" y="76"/>
                    </a:cubicBezTo>
                    <a:cubicBezTo>
                      <a:pt x="124" y="75"/>
                      <a:pt x="125" y="73"/>
                      <a:pt x="125" y="72"/>
                    </a:cubicBezTo>
                    <a:cubicBezTo>
                      <a:pt x="125" y="71"/>
                      <a:pt x="125" y="69"/>
                      <a:pt x="125" y="68"/>
                    </a:cubicBezTo>
                    <a:cubicBezTo>
                      <a:pt x="125" y="66"/>
                      <a:pt x="125" y="65"/>
                      <a:pt x="125" y="63"/>
                    </a:cubicBezTo>
                    <a:cubicBezTo>
                      <a:pt x="125" y="62"/>
                      <a:pt x="125" y="60"/>
                      <a:pt x="125" y="59"/>
                    </a:cubicBezTo>
                    <a:cubicBezTo>
                      <a:pt x="124" y="56"/>
                      <a:pt x="124" y="53"/>
                      <a:pt x="122" y="51"/>
                    </a:cubicBezTo>
                    <a:cubicBezTo>
                      <a:pt x="120" y="48"/>
                      <a:pt x="118" y="47"/>
                      <a:pt x="116" y="45"/>
                    </a:cubicBezTo>
                    <a:cubicBezTo>
                      <a:pt x="115" y="44"/>
                      <a:pt x="113" y="43"/>
                      <a:pt x="112" y="42"/>
                    </a:cubicBezTo>
                    <a:cubicBezTo>
                      <a:pt x="111" y="40"/>
                      <a:pt x="111" y="39"/>
                      <a:pt x="111" y="37"/>
                    </a:cubicBezTo>
                    <a:cubicBezTo>
                      <a:pt x="110" y="36"/>
                      <a:pt x="109" y="35"/>
                      <a:pt x="109" y="34"/>
                    </a:cubicBezTo>
                    <a:cubicBezTo>
                      <a:pt x="108" y="33"/>
                      <a:pt x="107" y="32"/>
                      <a:pt x="107" y="30"/>
                    </a:cubicBezTo>
                    <a:cubicBezTo>
                      <a:pt x="107" y="29"/>
                      <a:pt x="107" y="27"/>
                      <a:pt x="107" y="25"/>
                    </a:cubicBezTo>
                    <a:cubicBezTo>
                      <a:pt x="106" y="24"/>
                      <a:pt x="105" y="23"/>
                      <a:pt x="105" y="22"/>
                    </a:cubicBezTo>
                    <a:cubicBezTo>
                      <a:pt x="103" y="20"/>
                      <a:pt x="102" y="18"/>
                      <a:pt x="100" y="17"/>
                    </a:cubicBezTo>
                    <a:cubicBezTo>
                      <a:pt x="99" y="16"/>
                      <a:pt x="97" y="15"/>
                      <a:pt x="96" y="14"/>
                    </a:cubicBezTo>
                    <a:cubicBezTo>
                      <a:pt x="95" y="13"/>
                      <a:pt x="94" y="12"/>
                      <a:pt x="93" y="10"/>
                    </a:cubicBezTo>
                    <a:cubicBezTo>
                      <a:pt x="93" y="9"/>
                      <a:pt x="92" y="8"/>
                      <a:pt x="91" y="7"/>
                    </a:cubicBezTo>
                    <a:cubicBezTo>
                      <a:pt x="90" y="6"/>
                      <a:pt x="89" y="5"/>
                      <a:pt x="88" y="4"/>
                    </a:cubicBezTo>
                    <a:cubicBezTo>
                      <a:pt x="86" y="3"/>
                      <a:pt x="83" y="2"/>
                      <a:pt x="80" y="1"/>
                    </a:cubicBezTo>
                    <a:cubicBezTo>
                      <a:pt x="79" y="1"/>
                      <a:pt x="77" y="1"/>
                      <a:pt x="76" y="0"/>
                    </a:cubicBezTo>
                    <a:cubicBezTo>
                      <a:pt x="75" y="0"/>
                      <a:pt x="68" y="0"/>
                      <a:pt x="65" y="1"/>
                    </a:cubicBezTo>
                    <a:cubicBezTo>
                      <a:pt x="63" y="2"/>
                      <a:pt x="61" y="4"/>
                      <a:pt x="60" y="5"/>
                    </a:cubicBezTo>
                    <a:cubicBezTo>
                      <a:pt x="57" y="7"/>
                      <a:pt x="55" y="9"/>
                      <a:pt x="52" y="10"/>
                    </a:cubicBezTo>
                    <a:cubicBezTo>
                      <a:pt x="49" y="11"/>
                      <a:pt x="47" y="12"/>
                      <a:pt x="45" y="14"/>
                    </a:cubicBezTo>
                    <a:cubicBezTo>
                      <a:pt x="40" y="17"/>
                      <a:pt x="37" y="21"/>
                      <a:pt x="34" y="25"/>
                    </a:cubicBezTo>
                    <a:cubicBezTo>
                      <a:pt x="30" y="30"/>
                      <a:pt x="25" y="33"/>
                      <a:pt x="21" y="37"/>
                    </a:cubicBezTo>
                    <a:cubicBezTo>
                      <a:pt x="16" y="40"/>
                      <a:pt x="11" y="42"/>
                      <a:pt x="9" y="46"/>
                    </a:cubicBezTo>
                    <a:cubicBezTo>
                      <a:pt x="7" y="48"/>
                      <a:pt x="6" y="51"/>
                      <a:pt x="5" y="53"/>
                    </a:cubicBezTo>
                    <a:cubicBezTo>
                      <a:pt x="4" y="56"/>
                      <a:pt x="3" y="58"/>
                      <a:pt x="2" y="61"/>
                    </a:cubicBezTo>
                    <a:cubicBezTo>
                      <a:pt x="1" y="67"/>
                      <a:pt x="2" y="73"/>
                      <a:pt x="2" y="78"/>
                    </a:cubicBezTo>
                    <a:cubicBezTo>
                      <a:pt x="2" y="81"/>
                      <a:pt x="2" y="85"/>
                      <a:pt x="1" y="8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31" name="Freeform 370">
                <a:extLst>
                  <a:ext uri="{FF2B5EF4-FFF2-40B4-BE49-F238E27FC236}">
                    <a16:creationId xmlns:a16="http://schemas.microsoft.com/office/drawing/2014/main" id="{54608229-8DA7-4E8B-B88B-730D3B98499C}"/>
                  </a:ext>
                </a:extLst>
              </p:cNvPr>
              <p:cNvSpPr>
                <a:spLocks/>
              </p:cNvSpPr>
              <p:nvPr/>
            </p:nvSpPr>
            <p:spPr bwMode="auto">
              <a:xfrm>
                <a:off x="9120188" y="2605088"/>
                <a:ext cx="84138" cy="190500"/>
              </a:xfrm>
              <a:custGeom>
                <a:avLst/>
                <a:gdLst>
                  <a:gd name="T0" fmla="*/ 0 w 21"/>
                  <a:gd name="T1" fmla="*/ 44 h 48"/>
                  <a:gd name="T2" fmla="*/ 1 w 21"/>
                  <a:gd name="T3" fmla="*/ 47 h 48"/>
                  <a:gd name="T4" fmla="*/ 4 w 21"/>
                  <a:gd name="T5" fmla="*/ 48 h 48"/>
                  <a:gd name="T6" fmla="*/ 8 w 21"/>
                  <a:gd name="T7" fmla="*/ 48 h 48"/>
                  <a:gd name="T8" fmla="*/ 13 w 21"/>
                  <a:gd name="T9" fmla="*/ 48 h 48"/>
                  <a:gd name="T10" fmla="*/ 17 w 21"/>
                  <a:gd name="T11" fmla="*/ 48 h 48"/>
                  <a:gd name="T12" fmla="*/ 19 w 21"/>
                  <a:gd name="T13" fmla="*/ 48 h 48"/>
                  <a:gd name="T14" fmla="*/ 21 w 21"/>
                  <a:gd name="T15" fmla="*/ 48 h 48"/>
                  <a:gd name="T16" fmla="*/ 21 w 21"/>
                  <a:gd name="T17" fmla="*/ 47 h 48"/>
                  <a:gd name="T18" fmla="*/ 20 w 21"/>
                  <a:gd name="T19" fmla="*/ 43 h 48"/>
                  <a:gd name="T20" fmla="*/ 20 w 21"/>
                  <a:gd name="T21" fmla="*/ 37 h 48"/>
                  <a:gd name="T22" fmla="*/ 20 w 21"/>
                  <a:gd name="T23" fmla="*/ 26 h 48"/>
                  <a:gd name="T24" fmla="*/ 20 w 21"/>
                  <a:gd name="T25" fmla="*/ 21 h 48"/>
                  <a:gd name="T26" fmla="*/ 19 w 21"/>
                  <a:gd name="T27" fmla="*/ 15 h 48"/>
                  <a:gd name="T28" fmla="*/ 19 w 21"/>
                  <a:gd name="T29" fmla="*/ 4 h 48"/>
                  <a:gd name="T30" fmla="*/ 19 w 21"/>
                  <a:gd name="T31" fmla="*/ 4 h 48"/>
                  <a:gd name="T32" fmla="*/ 19 w 21"/>
                  <a:gd name="T33" fmla="*/ 2 h 48"/>
                  <a:gd name="T34" fmla="*/ 16 w 21"/>
                  <a:gd name="T35" fmla="*/ 1 h 48"/>
                  <a:gd name="T36" fmla="*/ 12 w 21"/>
                  <a:gd name="T37" fmla="*/ 0 h 48"/>
                  <a:gd name="T38" fmla="*/ 8 w 21"/>
                  <a:gd name="T39" fmla="*/ 0 h 48"/>
                  <a:gd name="T40" fmla="*/ 4 w 21"/>
                  <a:gd name="T41" fmla="*/ 0 h 48"/>
                  <a:gd name="T42" fmla="*/ 3 w 21"/>
                  <a:gd name="T43" fmla="*/ 3 h 48"/>
                  <a:gd name="T44" fmla="*/ 3 w 21"/>
                  <a:gd name="T45" fmla="*/ 17 h 48"/>
                  <a:gd name="T46" fmla="*/ 2 w 21"/>
                  <a:gd name="T47" fmla="*/ 24 h 48"/>
                  <a:gd name="T48" fmla="*/ 2 w 21"/>
                  <a:gd name="T49" fmla="*/ 30 h 48"/>
                  <a:gd name="T50" fmla="*/ 1 w 21"/>
                  <a:gd name="T51" fmla="*/ 37 h 48"/>
                  <a:gd name="T52" fmla="*/ 0 w 21"/>
                  <a:gd name="T53"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48">
                    <a:moveTo>
                      <a:pt x="0" y="44"/>
                    </a:moveTo>
                    <a:cubicBezTo>
                      <a:pt x="0" y="45"/>
                      <a:pt x="0" y="46"/>
                      <a:pt x="1" y="47"/>
                    </a:cubicBezTo>
                    <a:cubicBezTo>
                      <a:pt x="2" y="47"/>
                      <a:pt x="3" y="48"/>
                      <a:pt x="4" y="48"/>
                    </a:cubicBezTo>
                    <a:cubicBezTo>
                      <a:pt x="6" y="48"/>
                      <a:pt x="7" y="48"/>
                      <a:pt x="8" y="48"/>
                    </a:cubicBezTo>
                    <a:cubicBezTo>
                      <a:pt x="10" y="48"/>
                      <a:pt x="11" y="48"/>
                      <a:pt x="13" y="48"/>
                    </a:cubicBezTo>
                    <a:cubicBezTo>
                      <a:pt x="14" y="48"/>
                      <a:pt x="16" y="48"/>
                      <a:pt x="17" y="48"/>
                    </a:cubicBezTo>
                    <a:cubicBezTo>
                      <a:pt x="18" y="48"/>
                      <a:pt x="19" y="48"/>
                      <a:pt x="19" y="48"/>
                    </a:cubicBezTo>
                    <a:cubicBezTo>
                      <a:pt x="20" y="48"/>
                      <a:pt x="20" y="48"/>
                      <a:pt x="21" y="48"/>
                    </a:cubicBezTo>
                    <a:cubicBezTo>
                      <a:pt x="21" y="48"/>
                      <a:pt x="21" y="48"/>
                      <a:pt x="21" y="47"/>
                    </a:cubicBezTo>
                    <a:cubicBezTo>
                      <a:pt x="21" y="46"/>
                      <a:pt x="20" y="44"/>
                      <a:pt x="20" y="43"/>
                    </a:cubicBezTo>
                    <a:cubicBezTo>
                      <a:pt x="20" y="41"/>
                      <a:pt x="20" y="39"/>
                      <a:pt x="20" y="37"/>
                    </a:cubicBezTo>
                    <a:cubicBezTo>
                      <a:pt x="20" y="33"/>
                      <a:pt x="20" y="30"/>
                      <a:pt x="20" y="26"/>
                    </a:cubicBezTo>
                    <a:cubicBezTo>
                      <a:pt x="20" y="24"/>
                      <a:pt x="20" y="22"/>
                      <a:pt x="20" y="21"/>
                    </a:cubicBezTo>
                    <a:cubicBezTo>
                      <a:pt x="20" y="19"/>
                      <a:pt x="19" y="17"/>
                      <a:pt x="19" y="15"/>
                    </a:cubicBezTo>
                    <a:cubicBezTo>
                      <a:pt x="19" y="11"/>
                      <a:pt x="19" y="8"/>
                      <a:pt x="19" y="4"/>
                    </a:cubicBezTo>
                    <a:cubicBezTo>
                      <a:pt x="19" y="4"/>
                      <a:pt x="19" y="4"/>
                      <a:pt x="19" y="4"/>
                    </a:cubicBezTo>
                    <a:cubicBezTo>
                      <a:pt x="20" y="3"/>
                      <a:pt x="20" y="2"/>
                      <a:pt x="19" y="2"/>
                    </a:cubicBezTo>
                    <a:cubicBezTo>
                      <a:pt x="18" y="2"/>
                      <a:pt x="17" y="2"/>
                      <a:pt x="16" y="1"/>
                    </a:cubicBezTo>
                    <a:cubicBezTo>
                      <a:pt x="14" y="1"/>
                      <a:pt x="13" y="0"/>
                      <a:pt x="12" y="0"/>
                    </a:cubicBezTo>
                    <a:cubicBezTo>
                      <a:pt x="10" y="0"/>
                      <a:pt x="9" y="0"/>
                      <a:pt x="8" y="0"/>
                    </a:cubicBezTo>
                    <a:cubicBezTo>
                      <a:pt x="7" y="0"/>
                      <a:pt x="5" y="0"/>
                      <a:pt x="4" y="0"/>
                    </a:cubicBezTo>
                    <a:cubicBezTo>
                      <a:pt x="3" y="1"/>
                      <a:pt x="3" y="1"/>
                      <a:pt x="3" y="3"/>
                    </a:cubicBezTo>
                    <a:cubicBezTo>
                      <a:pt x="3" y="7"/>
                      <a:pt x="3" y="12"/>
                      <a:pt x="3" y="17"/>
                    </a:cubicBezTo>
                    <a:cubicBezTo>
                      <a:pt x="3" y="19"/>
                      <a:pt x="2" y="22"/>
                      <a:pt x="2" y="24"/>
                    </a:cubicBezTo>
                    <a:cubicBezTo>
                      <a:pt x="2" y="26"/>
                      <a:pt x="2" y="28"/>
                      <a:pt x="2" y="30"/>
                    </a:cubicBezTo>
                    <a:cubicBezTo>
                      <a:pt x="2" y="33"/>
                      <a:pt x="2" y="35"/>
                      <a:pt x="1" y="37"/>
                    </a:cubicBezTo>
                    <a:cubicBezTo>
                      <a:pt x="1" y="40"/>
                      <a:pt x="1" y="42"/>
                      <a:pt x="0" y="4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32" name="Freeform 371">
                <a:extLst>
                  <a:ext uri="{FF2B5EF4-FFF2-40B4-BE49-F238E27FC236}">
                    <a16:creationId xmlns:a16="http://schemas.microsoft.com/office/drawing/2014/main" id="{1F0D1919-D54E-43D6-919B-49735EB14509}"/>
                  </a:ext>
                </a:extLst>
              </p:cNvPr>
              <p:cNvSpPr>
                <a:spLocks/>
              </p:cNvSpPr>
              <p:nvPr/>
            </p:nvSpPr>
            <p:spPr bwMode="auto">
              <a:xfrm>
                <a:off x="9120188" y="2605088"/>
                <a:ext cx="84138" cy="190500"/>
              </a:xfrm>
              <a:custGeom>
                <a:avLst/>
                <a:gdLst>
                  <a:gd name="T0" fmla="*/ 0 w 21"/>
                  <a:gd name="T1" fmla="*/ 44 h 48"/>
                  <a:gd name="T2" fmla="*/ 1 w 21"/>
                  <a:gd name="T3" fmla="*/ 47 h 48"/>
                  <a:gd name="T4" fmla="*/ 4 w 21"/>
                  <a:gd name="T5" fmla="*/ 48 h 48"/>
                  <a:gd name="T6" fmla="*/ 8 w 21"/>
                  <a:gd name="T7" fmla="*/ 48 h 48"/>
                  <a:gd name="T8" fmla="*/ 13 w 21"/>
                  <a:gd name="T9" fmla="*/ 48 h 48"/>
                  <a:gd name="T10" fmla="*/ 17 w 21"/>
                  <a:gd name="T11" fmla="*/ 48 h 48"/>
                  <a:gd name="T12" fmla="*/ 19 w 21"/>
                  <a:gd name="T13" fmla="*/ 48 h 48"/>
                  <a:gd name="T14" fmla="*/ 21 w 21"/>
                  <a:gd name="T15" fmla="*/ 48 h 48"/>
                  <a:gd name="T16" fmla="*/ 21 w 21"/>
                  <a:gd name="T17" fmla="*/ 47 h 48"/>
                  <a:gd name="T18" fmla="*/ 20 w 21"/>
                  <a:gd name="T19" fmla="*/ 43 h 48"/>
                  <a:gd name="T20" fmla="*/ 20 w 21"/>
                  <a:gd name="T21" fmla="*/ 37 h 48"/>
                  <a:gd name="T22" fmla="*/ 20 w 21"/>
                  <a:gd name="T23" fmla="*/ 26 h 48"/>
                  <a:gd name="T24" fmla="*/ 20 w 21"/>
                  <a:gd name="T25" fmla="*/ 21 h 48"/>
                  <a:gd name="T26" fmla="*/ 19 w 21"/>
                  <a:gd name="T27" fmla="*/ 15 h 48"/>
                  <a:gd name="T28" fmla="*/ 19 w 21"/>
                  <a:gd name="T29" fmla="*/ 4 h 48"/>
                  <a:gd name="T30" fmla="*/ 19 w 21"/>
                  <a:gd name="T31" fmla="*/ 4 h 48"/>
                  <a:gd name="T32" fmla="*/ 19 w 21"/>
                  <a:gd name="T33" fmla="*/ 2 h 48"/>
                  <a:gd name="T34" fmla="*/ 16 w 21"/>
                  <a:gd name="T35" fmla="*/ 1 h 48"/>
                  <a:gd name="T36" fmla="*/ 12 w 21"/>
                  <a:gd name="T37" fmla="*/ 0 h 48"/>
                  <a:gd name="T38" fmla="*/ 8 w 21"/>
                  <a:gd name="T39" fmla="*/ 0 h 48"/>
                  <a:gd name="T40" fmla="*/ 4 w 21"/>
                  <a:gd name="T41" fmla="*/ 0 h 48"/>
                  <a:gd name="T42" fmla="*/ 3 w 21"/>
                  <a:gd name="T43" fmla="*/ 3 h 48"/>
                  <a:gd name="T44" fmla="*/ 3 w 21"/>
                  <a:gd name="T45" fmla="*/ 17 h 48"/>
                  <a:gd name="T46" fmla="*/ 2 w 21"/>
                  <a:gd name="T47" fmla="*/ 24 h 48"/>
                  <a:gd name="T48" fmla="*/ 2 w 21"/>
                  <a:gd name="T49" fmla="*/ 30 h 48"/>
                  <a:gd name="T50" fmla="*/ 1 w 21"/>
                  <a:gd name="T51" fmla="*/ 37 h 48"/>
                  <a:gd name="T52" fmla="*/ 0 w 21"/>
                  <a:gd name="T53"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48">
                    <a:moveTo>
                      <a:pt x="0" y="44"/>
                    </a:moveTo>
                    <a:cubicBezTo>
                      <a:pt x="0" y="45"/>
                      <a:pt x="0" y="46"/>
                      <a:pt x="1" y="47"/>
                    </a:cubicBezTo>
                    <a:cubicBezTo>
                      <a:pt x="2" y="47"/>
                      <a:pt x="3" y="48"/>
                      <a:pt x="4" y="48"/>
                    </a:cubicBezTo>
                    <a:cubicBezTo>
                      <a:pt x="6" y="48"/>
                      <a:pt x="7" y="48"/>
                      <a:pt x="8" y="48"/>
                    </a:cubicBezTo>
                    <a:cubicBezTo>
                      <a:pt x="10" y="48"/>
                      <a:pt x="11" y="48"/>
                      <a:pt x="13" y="48"/>
                    </a:cubicBezTo>
                    <a:cubicBezTo>
                      <a:pt x="14" y="48"/>
                      <a:pt x="16" y="48"/>
                      <a:pt x="17" y="48"/>
                    </a:cubicBezTo>
                    <a:cubicBezTo>
                      <a:pt x="18" y="48"/>
                      <a:pt x="19" y="48"/>
                      <a:pt x="19" y="48"/>
                    </a:cubicBezTo>
                    <a:cubicBezTo>
                      <a:pt x="20" y="48"/>
                      <a:pt x="20" y="48"/>
                      <a:pt x="21" y="48"/>
                    </a:cubicBezTo>
                    <a:cubicBezTo>
                      <a:pt x="21" y="48"/>
                      <a:pt x="21" y="48"/>
                      <a:pt x="21" y="47"/>
                    </a:cubicBezTo>
                    <a:cubicBezTo>
                      <a:pt x="21" y="46"/>
                      <a:pt x="20" y="44"/>
                      <a:pt x="20" y="43"/>
                    </a:cubicBezTo>
                    <a:cubicBezTo>
                      <a:pt x="20" y="41"/>
                      <a:pt x="20" y="39"/>
                      <a:pt x="20" y="37"/>
                    </a:cubicBezTo>
                    <a:cubicBezTo>
                      <a:pt x="20" y="33"/>
                      <a:pt x="20" y="30"/>
                      <a:pt x="20" y="26"/>
                    </a:cubicBezTo>
                    <a:cubicBezTo>
                      <a:pt x="20" y="24"/>
                      <a:pt x="20" y="22"/>
                      <a:pt x="20" y="21"/>
                    </a:cubicBezTo>
                    <a:cubicBezTo>
                      <a:pt x="20" y="19"/>
                      <a:pt x="19" y="17"/>
                      <a:pt x="19" y="15"/>
                    </a:cubicBezTo>
                    <a:cubicBezTo>
                      <a:pt x="19" y="11"/>
                      <a:pt x="19" y="8"/>
                      <a:pt x="19" y="4"/>
                    </a:cubicBezTo>
                    <a:cubicBezTo>
                      <a:pt x="19" y="4"/>
                      <a:pt x="19" y="4"/>
                      <a:pt x="19" y="4"/>
                    </a:cubicBezTo>
                    <a:cubicBezTo>
                      <a:pt x="20" y="3"/>
                      <a:pt x="20" y="2"/>
                      <a:pt x="19" y="2"/>
                    </a:cubicBezTo>
                    <a:cubicBezTo>
                      <a:pt x="18" y="2"/>
                      <a:pt x="17" y="2"/>
                      <a:pt x="16" y="1"/>
                    </a:cubicBezTo>
                    <a:cubicBezTo>
                      <a:pt x="14" y="1"/>
                      <a:pt x="13" y="0"/>
                      <a:pt x="12" y="0"/>
                    </a:cubicBezTo>
                    <a:cubicBezTo>
                      <a:pt x="10" y="0"/>
                      <a:pt x="9" y="0"/>
                      <a:pt x="8" y="0"/>
                    </a:cubicBezTo>
                    <a:cubicBezTo>
                      <a:pt x="7" y="0"/>
                      <a:pt x="5" y="0"/>
                      <a:pt x="4" y="0"/>
                    </a:cubicBezTo>
                    <a:cubicBezTo>
                      <a:pt x="3" y="1"/>
                      <a:pt x="3" y="1"/>
                      <a:pt x="3" y="3"/>
                    </a:cubicBezTo>
                    <a:cubicBezTo>
                      <a:pt x="3" y="7"/>
                      <a:pt x="3" y="12"/>
                      <a:pt x="3" y="17"/>
                    </a:cubicBezTo>
                    <a:cubicBezTo>
                      <a:pt x="3" y="19"/>
                      <a:pt x="2" y="22"/>
                      <a:pt x="2" y="24"/>
                    </a:cubicBezTo>
                    <a:cubicBezTo>
                      <a:pt x="2" y="26"/>
                      <a:pt x="2" y="28"/>
                      <a:pt x="2" y="30"/>
                    </a:cubicBezTo>
                    <a:cubicBezTo>
                      <a:pt x="2" y="33"/>
                      <a:pt x="2" y="35"/>
                      <a:pt x="1" y="37"/>
                    </a:cubicBezTo>
                    <a:cubicBezTo>
                      <a:pt x="1" y="40"/>
                      <a:pt x="1" y="42"/>
                      <a:pt x="0" y="4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33" name="Freeform 372">
                <a:extLst>
                  <a:ext uri="{FF2B5EF4-FFF2-40B4-BE49-F238E27FC236}">
                    <a16:creationId xmlns:a16="http://schemas.microsoft.com/office/drawing/2014/main" id="{15947FB8-9430-4304-854E-4B9A47AAB413}"/>
                  </a:ext>
                </a:extLst>
              </p:cNvPr>
              <p:cNvSpPr>
                <a:spLocks/>
              </p:cNvSpPr>
              <p:nvPr/>
            </p:nvSpPr>
            <p:spPr bwMode="auto">
              <a:xfrm>
                <a:off x="8905876" y="2152650"/>
                <a:ext cx="501650" cy="500063"/>
              </a:xfrm>
              <a:custGeom>
                <a:avLst/>
                <a:gdLst>
                  <a:gd name="T0" fmla="*/ 1 w 126"/>
                  <a:gd name="T1" fmla="*/ 88 h 126"/>
                  <a:gd name="T2" fmla="*/ 1 w 126"/>
                  <a:gd name="T3" fmla="*/ 95 h 126"/>
                  <a:gd name="T4" fmla="*/ 11 w 126"/>
                  <a:gd name="T5" fmla="*/ 108 h 126"/>
                  <a:gd name="T6" fmla="*/ 18 w 126"/>
                  <a:gd name="T7" fmla="*/ 115 h 126"/>
                  <a:gd name="T8" fmla="*/ 23 w 126"/>
                  <a:gd name="T9" fmla="*/ 120 h 126"/>
                  <a:gd name="T10" fmla="*/ 30 w 126"/>
                  <a:gd name="T11" fmla="*/ 123 h 126"/>
                  <a:gd name="T12" fmla="*/ 38 w 126"/>
                  <a:gd name="T13" fmla="*/ 124 h 126"/>
                  <a:gd name="T14" fmla="*/ 44 w 126"/>
                  <a:gd name="T15" fmla="*/ 123 h 126"/>
                  <a:gd name="T16" fmla="*/ 48 w 126"/>
                  <a:gd name="T17" fmla="*/ 123 h 126"/>
                  <a:gd name="T18" fmla="*/ 57 w 126"/>
                  <a:gd name="T19" fmla="*/ 123 h 126"/>
                  <a:gd name="T20" fmla="*/ 76 w 126"/>
                  <a:gd name="T21" fmla="*/ 125 h 126"/>
                  <a:gd name="T22" fmla="*/ 80 w 126"/>
                  <a:gd name="T23" fmla="*/ 124 h 126"/>
                  <a:gd name="T24" fmla="*/ 84 w 126"/>
                  <a:gd name="T25" fmla="*/ 121 h 126"/>
                  <a:gd name="T26" fmla="*/ 93 w 126"/>
                  <a:gd name="T27" fmla="*/ 119 h 126"/>
                  <a:gd name="T28" fmla="*/ 103 w 126"/>
                  <a:gd name="T29" fmla="*/ 119 h 126"/>
                  <a:gd name="T30" fmla="*/ 112 w 126"/>
                  <a:gd name="T31" fmla="*/ 119 h 126"/>
                  <a:gd name="T32" fmla="*/ 121 w 126"/>
                  <a:gd name="T33" fmla="*/ 116 h 126"/>
                  <a:gd name="T34" fmla="*/ 125 w 126"/>
                  <a:gd name="T35" fmla="*/ 111 h 126"/>
                  <a:gd name="T36" fmla="*/ 126 w 126"/>
                  <a:gd name="T37" fmla="*/ 102 h 126"/>
                  <a:gd name="T38" fmla="*/ 124 w 126"/>
                  <a:gd name="T39" fmla="*/ 94 h 126"/>
                  <a:gd name="T40" fmla="*/ 121 w 126"/>
                  <a:gd name="T41" fmla="*/ 85 h 126"/>
                  <a:gd name="T42" fmla="*/ 123 w 126"/>
                  <a:gd name="T43" fmla="*/ 77 h 126"/>
                  <a:gd name="T44" fmla="*/ 125 w 126"/>
                  <a:gd name="T45" fmla="*/ 73 h 126"/>
                  <a:gd name="T46" fmla="*/ 125 w 126"/>
                  <a:gd name="T47" fmla="*/ 68 h 126"/>
                  <a:gd name="T48" fmla="*/ 124 w 126"/>
                  <a:gd name="T49" fmla="*/ 64 h 126"/>
                  <a:gd name="T50" fmla="*/ 125 w 126"/>
                  <a:gd name="T51" fmla="*/ 60 h 126"/>
                  <a:gd name="T52" fmla="*/ 121 w 126"/>
                  <a:gd name="T53" fmla="*/ 51 h 126"/>
                  <a:gd name="T54" fmla="*/ 115 w 126"/>
                  <a:gd name="T55" fmla="*/ 46 h 126"/>
                  <a:gd name="T56" fmla="*/ 112 w 126"/>
                  <a:gd name="T57" fmla="*/ 42 h 126"/>
                  <a:gd name="T58" fmla="*/ 110 w 126"/>
                  <a:gd name="T59" fmla="*/ 37 h 126"/>
                  <a:gd name="T60" fmla="*/ 108 w 126"/>
                  <a:gd name="T61" fmla="*/ 34 h 126"/>
                  <a:gd name="T62" fmla="*/ 107 w 126"/>
                  <a:gd name="T63" fmla="*/ 31 h 126"/>
                  <a:gd name="T64" fmla="*/ 106 w 126"/>
                  <a:gd name="T65" fmla="*/ 26 h 126"/>
                  <a:gd name="T66" fmla="*/ 104 w 126"/>
                  <a:gd name="T67" fmla="*/ 23 h 126"/>
                  <a:gd name="T68" fmla="*/ 99 w 126"/>
                  <a:gd name="T69" fmla="*/ 17 h 126"/>
                  <a:gd name="T70" fmla="*/ 96 w 126"/>
                  <a:gd name="T71" fmla="*/ 14 h 126"/>
                  <a:gd name="T72" fmla="*/ 93 w 126"/>
                  <a:gd name="T73" fmla="*/ 11 h 126"/>
                  <a:gd name="T74" fmla="*/ 90 w 126"/>
                  <a:gd name="T75" fmla="*/ 8 h 126"/>
                  <a:gd name="T76" fmla="*/ 88 w 126"/>
                  <a:gd name="T77" fmla="*/ 5 h 126"/>
                  <a:gd name="T78" fmla="*/ 80 w 126"/>
                  <a:gd name="T79" fmla="*/ 2 h 126"/>
                  <a:gd name="T80" fmla="*/ 75 w 126"/>
                  <a:gd name="T81" fmla="*/ 1 h 126"/>
                  <a:gd name="T82" fmla="*/ 65 w 126"/>
                  <a:gd name="T83" fmla="*/ 2 h 126"/>
                  <a:gd name="T84" fmla="*/ 59 w 126"/>
                  <a:gd name="T85" fmla="*/ 6 h 126"/>
                  <a:gd name="T86" fmla="*/ 51 w 126"/>
                  <a:gd name="T87" fmla="*/ 11 h 126"/>
                  <a:gd name="T88" fmla="*/ 44 w 126"/>
                  <a:gd name="T89" fmla="*/ 14 h 126"/>
                  <a:gd name="T90" fmla="*/ 33 w 126"/>
                  <a:gd name="T91" fmla="*/ 25 h 126"/>
                  <a:gd name="T92" fmla="*/ 20 w 126"/>
                  <a:gd name="T93" fmla="*/ 37 h 126"/>
                  <a:gd name="T94" fmla="*/ 8 w 126"/>
                  <a:gd name="T95" fmla="*/ 46 h 126"/>
                  <a:gd name="T96" fmla="*/ 5 w 126"/>
                  <a:gd name="T97" fmla="*/ 54 h 126"/>
                  <a:gd name="T98" fmla="*/ 2 w 126"/>
                  <a:gd name="T99" fmla="*/ 62 h 126"/>
                  <a:gd name="T100" fmla="*/ 2 w 126"/>
                  <a:gd name="T101" fmla="*/ 79 h 126"/>
                  <a:gd name="T102" fmla="*/ 1 w 126"/>
                  <a:gd name="T103" fmla="*/ 8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6" h="126">
                    <a:moveTo>
                      <a:pt x="1" y="88"/>
                    </a:moveTo>
                    <a:cubicBezTo>
                      <a:pt x="0" y="90"/>
                      <a:pt x="0" y="93"/>
                      <a:pt x="1" y="95"/>
                    </a:cubicBezTo>
                    <a:cubicBezTo>
                      <a:pt x="3" y="101"/>
                      <a:pt x="7" y="105"/>
                      <a:pt x="11" y="108"/>
                    </a:cubicBezTo>
                    <a:cubicBezTo>
                      <a:pt x="14" y="110"/>
                      <a:pt x="17" y="113"/>
                      <a:pt x="18" y="115"/>
                    </a:cubicBezTo>
                    <a:cubicBezTo>
                      <a:pt x="20" y="117"/>
                      <a:pt x="21" y="119"/>
                      <a:pt x="23" y="120"/>
                    </a:cubicBezTo>
                    <a:cubicBezTo>
                      <a:pt x="26" y="121"/>
                      <a:pt x="28" y="123"/>
                      <a:pt x="30" y="123"/>
                    </a:cubicBezTo>
                    <a:cubicBezTo>
                      <a:pt x="33" y="123"/>
                      <a:pt x="36" y="124"/>
                      <a:pt x="38" y="124"/>
                    </a:cubicBezTo>
                    <a:cubicBezTo>
                      <a:pt x="40" y="123"/>
                      <a:pt x="42" y="123"/>
                      <a:pt x="44" y="123"/>
                    </a:cubicBezTo>
                    <a:cubicBezTo>
                      <a:pt x="45" y="123"/>
                      <a:pt x="46" y="123"/>
                      <a:pt x="48" y="123"/>
                    </a:cubicBezTo>
                    <a:cubicBezTo>
                      <a:pt x="57" y="123"/>
                      <a:pt x="57" y="123"/>
                      <a:pt x="57" y="123"/>
                    </a:cubicBezTo>
                    <a:cubicBezTo>
                      <a:pt x="63" y="123"/>
                      <a:pt x="70" y="126"/>
                      <a:pt x="76" y="125"/>
                    </a:cubicBezTo>
                    <a:cubicBezTo>
                      <a:pt x="78" y="125"/>
                      <a:pt x="79" y="124"/>
                      <a:pt x="80" y="124"/>
                    </a:cubicBezTo>
                    <a:cubicBezTo>
                      <a:pt x="82" y="123"/>
                      <a:pt x="83" y="122"/>
                      <a:pt x="84" y="121"/>
                    </a:cubicBezTo>
                    <a:cubicBezTo>
                      <a:pt x="87" y="120"/>
                      <a:pt x="90" y="119"/>
                      <a:pt x="93" y="119"/>
                    </a:cubicBezTo>
                    <a:cubicBezTo>
                      <a:pt x="97" y="119"/>
                      <a:pt x="100" y="119"/>
                      <a:pt x="103" y="119"/>
                    </a:cubicBezTo>
                    <a:cubicBezTo>
                      <a:pt x="106" y="119"/>
                      <a:pt x="109" y="120"/>
                      <a:pt x="112" y="119"/>
                    </a:cubicBezTo>
                    <a:cubicBezTo>
                      <a:pt x="115" y="118"/>
                      <a:pt x="118" y="117"/>
                      <a:pt x="121" y="116"/>
                    </a:cubicBezTo>
                    <a:cubicBezTo>
                      <a:pt x="123" y="115"/>
                      <a:pt x="124" y="113"/>
                      <a:pt x="125" y="111"/>
                    </a:cubicBezTo>
                    <a:cubicBezTo>
                      <a:pt x="126" y="108"/>
                      <a:pt x="126" y="105"/>
                      <a:pt x="126" y="102"/>
                    </a:cubicBezTo>
                    <a:cubicBezTo>
                      <a:pt x="126" y="99"/>
                      <a:pt x="125" y="97"/>
                      <a:pt x="124" y="94"/>
                    </a:cubicBezTo>
                    <a:cubicBezTo>
                      <a:pt x="123" y="91"/>
                      <a:pt x="121" y="89"/>
                      <a:pt x="121" y="85"/>
                    </a:cubicBezTo>
                    <a:cubicBezTo>
                      <a:pt x="121" y="82"/>
                      <a:pt x="122" y="79"/>
                      <a:pt x="123" y="77"/>
                    </a:cubicBezTo>
                    <a:cubicBezTo>
                      <a:pt x="124" y="75"/>
                      <a:pt x="124" y="74"/>
                      <a:pt x="125" y="73"/>
                    </a:cubicBezTo>
                    <a:cubicBezTo>
                      <a:pt x="125" y="71"/>
                      <a:pt x="125" y="70"/>
                      <a:pt x="125" y="68"/>
                    </a:cubicBezTo>
                    <a:cubicBezTo>
                      <a:pt x="124" y="67"/>
                      <a:pt x="124" y="65"/>
                      <a:pt x="124" y="64"/>
                    </a:cubicBezTo>
                    <a:cubicBezTo>
                      <a:pt x="124" y="63"/>
                      <a:pt x="125" y="61"/>
                      <a:pt x="125" y="60"/>
                    </a:cubicBezTo>
                    <a:cubicBezTo>
                      <a:pt x="124" y="57"/>
                      <a:pt x="123" y="54"/>
                      <a:pt x="121" y="51"/>
                    </a:cubicBezTo>
                    <a:cubicBezTo>
                      <a:pt x="120" y="49"/>
                      <a:pt x="118" y="47"/>
                      <a:pt x="115" y="46"/>
                    </a:cubicBezTo>
                    <a:cubicBezTo>
                      <a:pt x="114" y="45"/>
                      <a:pt x="113" y="44"/>
                      <a:pt x="112" y="42"/>
                    </a:cubicBezTo>
                    <a:cubicBezTo>
                      <a:pt x="110" y="41"/>
                      <a:pt x="111" y="39"/>
                      <a:pt x="110" y="37"/>
                    </a:cubicBezTo>
                    <a:cubicBezTo>
                      <a:pt x="110" y="36"/>
                      <a:pt x="109" y="35"/>
                      <a:pt x="108" y="34"/>
                    </a:cubicBezTo>
                    <a:cubicBezTo>
                      <a:pt x="108" y="33"/>
                      <a:pt x="107" y="32"/>
                      <a:pt x="107" y="31"/>
                    </a:cubicBezTo>
                    <a:cubicBezTo>
                      <a:pt x="106" y="29"/>
                      <a:pt x="107" y="28"/>
                      <a:pt x="106" y="26"/>
                    </a:cubicBezTo>
                    <a:cubicBezTo>
                      <a:pt x="106" y="25"/>
                      <a:pt x="105" y="24"/>
                      <a:pt x="104" y="23"/>
                    </a:cubicBezTo>
                    <a:cubicBezTo>
                      <a:pt x="103" y="21"/>
                      <a:pt x="102" y="19"/>
                      <a:pt x="99" y="17"/>
                    </a:cubicBezTo>
                    <a:cubicBezTo>
                      <a:pt x="98" y="16"/>
                      <a:pt x="97" y="15"/>
                      <a:pt x="96" y="14"/>
                    </a:cubicBezTo>
                    <a:cubicBezTo>
                      <a:pt x="95" y="13"/>
                      <a:pt x="94" y="12"/>
                      <a:pt x="93" y="11"/>
                    </a:cubicBezTo>
                    <a:cubicBezTo>
                      <a:pt x="92" y="10"/>
                      <a:pt x="91" y="9"/>
                      <a:pt x="90" y="8"/>
                    </a:cubicBezTo>
                    <a:cubicBezTo>
                      <a:pt x="90" y="7"/>
                      <a:pt x="89" y="5"/>
                      <a:pt x="88" y="5"/>
                    </a:cubicBezTo>
                    <a:cubicBezTo>
                      <a:pt x="85" y="3"/>
                      <a:pt x="83" y="3"/>
                      <a:pt x="80" y="2"/>
                    </a:cubicBezTo>
                    <a:cubicBezTo>
                      <a:pt x="78" y="2"/>
                      <a:pt x="77" y="1"/>
                      <a:pt x="75" y="1"/>
                    </a:cubicBezTo>
                    <a:cubicBezTo>
                      <a:pt x="75" y="0"/>
                      <a:pt x="67" y="0"/>
                      <a:pt x="65" y="2"/>
                    </a:cubicBezTo>
                    <a:cubicBezTo>
                      <a:pt x="63" y="3"/>
                      <a:pt x="61" y="4"/>
                      <a:pt x="59" y="6"/>
                    </a:cubicBezTo>
                    <a:cubicBezTo>
                      <a:pt x="57" y="8"/>
                      <a:pt x="54" y="9"/>
                      <a:pt x="51" y="11"/>
                    </a:cubicBezTo>
                    <a:cubicBezTo>
                      <a:pt x="49" y="12"/>
                      <a:pt x="46" y="13"/>
                      <a:pt x="44" y="14"/>
                    </a:cubicBezTo>
                    <a:cubicBezTo>
                      <a:pt x="40" y="17"/>
                      <a:pt x="36" y="21"/>
                      <a:pt x="33" y="25"/>
                    </a:cubicBezTo>
                    <a:cubicBezTo>
                      <a:pt x="30" y="30"/>
                      <a:pt x="25" y="34"/>
                      <a:pt x="20" y="37"/>
                    </a:cubicBezTo>
                    <a:cubicBezTo>
                      <a:pt x="16" y="40"/>
                      <a:pt x="11" y="42"/>
                      <a:pt x="8" y="46"/>
                    </a:cubicBezTo>
                    <a:cubicBezTo>
                      <a:pt x="7" y="49"/>
                      <a:pt x="6" y="51"/>
                      <a:pt x="5" y="54"/>
                    </a:cubicBezTo>
                    <a:cubicBezTo>
                      <a:pt x="4" y="57"/>
                      <a:pt x="3" y="59"/>
                      <a:pt x="2" y="62"/>
                    </a:cubicBezTo>
                    <a:cubicBezTo>
                      <a:pt x="1" y="67"/>
                      <a:pt x="1" y="73"/>
                      <a:pt x="2" y="79"/>
                    </a:cubicBezTo>
                    <a:cubicBezTo>
                      <a:pt x="2" y="82"/>
                      <a:pt x="2" y="85"/>
                      <a:pt x="1" y="88"/>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34" name="Freeform 373">
                <a:extLst>
                  <a:ext uri="{FF2B5EF4-FFF2-40B4-BE49-F238E27FC236}">
                    <a16:creationId xmlns:a16="http://schemas.microsoft.com/office/drawing/2014/main" id="{83BB7233-6307-433F-A783-7C34B7C3DD54}"/>
                  </a:ext>
                </a:extLst>
              </p:cNvPr>
              <p:cNvSpPr>
                <a:spLocks/>
              </p:cNvSpPr>
              <p:nvPr/>
            </p:nvSpPr>
            <p:spPr bwMode="auto">
              <a:xfrm>
                <a:off x="8905876" y="2152650"/>
                <a:ext cx="501650" cy="500063"/>
              </a:xfrm>
              <a:custGeom>
                <a:avLst/>
                <a:gdLst>
                  <a:gd name="T0" fmla="*/ 1 w 126"/>
                  <a:gd name="T1" fmla="*/ 88 h 126"/>
                  <a:gd name="T2" fmla="*/ 1 w 126"/>
                  <a:gd name="T3" fmla="*/ 95 h 126"/>
                  <a:gd name="T4" fmla="*/ 11 w 126"/>
                  <a:gd name="T5" fmla="*/ 108 h 126"/>
                  <a:gd name="T6" fmla="*/ 18 w 126"/>
                  <a:gd name="T7" fmla="*/ 115 h 126"/>
                  <a:gd name="T8" fmla="*/ 23 w 126"/>
                  <a:gd name="T9" fmla="*/ 120 h 126"/>
                  <a:gd name="T10" fmla="*/ 30 w 126"/>
                  <a:gd name="T11" fmla="*/ 123 h 126"/>
                  <a:gd name="T12" fmla="*/ 38 w 126"/>
                  <a:gd name="T13" fmla="*/ 124 h 126"/>
                  <a:gd name="T14" fmla="*/ 44 w 126"/>
                  <a:gd name="T15" fmla="*/ 123 h 126"/>
                  <a:gd name="T16" fmla="*/ 48 w 126"/>
                  <a:gd name="T17" fmla="*/ 123 h 126"/>
                  <a:gd name="T18" fmla="*/ 57 w 126"/>
                  <a:gd name="T19" fmla="*/ 123 h 126"/>
                  <a:gd name="T20" fmla="*/ 76 w 126"/>
                  <a:gd name="T21" fmla="*/ 125 h 126"/>
                  <a:gd name="T22" fmla="*/ 80 w 126"/>
                  <a:gd name="T23" fmla="*/ 124 h 126"/>
                  <a:gd name="T24" fmla="*/ 84 w 126"/>
                  <a:gd name="T25" fmla="*/ 121 h 126"/>
                  <a:gd name="T26" fmla="*/ 93 w 126"/>
                  <a:gd name="T27" fmla="*/ 119 h 126"/>
                  <a:gd name="T28" fmla="*/ 103 w 126"/>
                  <a:gd name="T29" fmla="*/ 119 h 126"/>
                  <a:gd name="T30" fmla="*/ 112 w 126"/>
                  <a:gd name="T31" fmla="*/ 119 h 126"/>
                  <a:gd name="T32" fmla="*/ 121 w 126"/>
                  <a:gd name="T33" fmla="*/ 116 h 126"/>
                  <a:gd name="T34" fmla="*/ 125 w 126"/>
                  <a:gd name="T35" fmla="*/ 111 h 126"/>
                  <a:gd name="T36" fmla="*/ 126 w 126"/>
                  <a:gd name="T37" fmla="*/ 102 h 126"/>
                  <a:gd name="T38" fmla="*/ 124 w 126"/>
                  <a:gd name="T39" fmla="*/ 94 h 126"/>
                  <a:gd name="T40" fmla="*/ 121 w 126"/>
                  <a:gd name="T41" fmla="*/ 85 h 126"/>
                  <a:gd name="T42" fmla="*/ 123 w 126"/>
                  <a:gd name="T43" fmla="*/ 77 h 126"/>
                  <a:gd name="T44" fmla="*/ 125 w 126"/>
                  <a:gd name="T45" fmla="*/ 73 h 126"/>
                  <a:gd name="T46" fmla="*/ 125 w 126"/>
                  <a:gd name="T47" fmla="*/ 68 h 126"/>
                  <a:gd name="T48" fmla="*/ 124 w 126"/>
                  <a:gd name="T49" fmla="*/ 64 h 126"/>
                  <a:gd name="T50" fmla="*/ 125 w 126"/>
                  <a:gd name="T51" fmla="*/ 60 h 126"/>
                  <a:gd name="T52" fmla="*/ 121 w 126"/>
                  <a:gd name="T53" fmla="*/ 51 h 126"/>
                  <a:gd name="T54" fmla="*/ 115 w 126"/>
                  <a:gd name="T55" fmla="*/ 46 h 126"/>
                  <a:gd name="T56" fmla="*/ 112 w 126"/>
                  <a:gd name="T57" fmla="*/ 42 h 126"/>
                  <a:gd name="T58" fmla="*/ 110 w 126"/>
                  <a:gd name="T59" fmla="*/ 37 h 126"/>
                  <a:gd name="T60" fmla="*/ 108 w 126"/>
                  <a:gd name="T61" fmla="*/ 34 h 126"/>
                  <a:gd name="T62" fmla="*/ 107 w 126"/>
                  <a:gd name="T63" fmla="*/ 31 h 126"/>
                  <a:gd name="T64" fmla="*/ 106 w 126"/>
                  <a:gd name="T65" fmla="*/ 26 h 126"/>
                  <a:gd name="T66" fmla="*/ 104 w 126"/>
                  <a:gd name="T67" fmla="*/ 23 h 126"/>
                  <a:gd name="T68" fmla="*/ 99 w 126"/>
                  <a:gd name="T69" fmla="*/ 17 h 126"/>
                  <a:gd name="T70" fmla="*/ 96 w 126"/>
                  <a:gd name="T71" fmla="*/ 14 h 126"/>
                  <a:gd name="T72" fmla="*/ 93 w 126"/>
                  <a:gd name="T73" fmla="*/ 11 h 126"/>
                  <a:gd name="T74" fmla="*/ 90 w 126"/>
                  <a:gd name="T75" fmla="*/ 8 h 126"/>
                  <a:gd name="T76" fmla="*/ 88 w 126"/>
                  <a:gd name="T77" fmla="*/ 5 h 126"/>
                  <a:gd name="T78" fmla="*/ 80 w 126"/>
                  <a:gd name="T79" fmla="*/ 2 h 126"/>
                  <a:gd name="T80" fmla="*/ 75 w 126"/>
                  <a:gd name="T81" fmla="*/ 1 h 126"/>
                  <a:gd name="T82" fmla="*/ 65 w 126"/>
                  <a:gd name="T83" fmla="*/ 2 h 126"/>
                  <a:gd name="T84" fmla="*/ 59 w 126"/>
                  <a:gd name="T85" fmla="*/ 6 h 126"/>
                  <a:gd name="T86" fmla="*/ 51 w 126"/>
                  <a:gd name="T87" fmla="*/ 11 h 126"/>
                  <a:gd name="T88" fmla="*/ 44 w 126"/>
                  <a:gd name="T89" fmla="*/ 14 h 126"/>
                  <a:gd name="T90" fmla="*/ 33 w 126"/>
                  <a:gd name="T91" fmla="*/ 25 h 126"/>
                  <a:gd name="T92" fmla="*/ 20 w 126"/>
                  <a:gd name="T93" fmla="*/ 37 h 126"/>
                  <a:gd name="T94" fmla="*/ 8 w 126"/>
                  <a:gd name="T95" fmla="*/ 46 h 126"/>
                  <a:gd name="T96" fmla="*/ 5 w 126"/>
                  <a:gd name="T97" fmla="*/ 54 h 126"/>
                  <a:gd name="T98" fmla="*/ 2 w 126"/>
                  <a:gd name="T99" fmla="*/ 62 h 126"/>
                  <a:gd name="T100" fmla="*/ 2 w 126"/>
                  <a:gd name="T101" fmla="*/ 79 h 126"/>
                  <a:gd name="T102" fmla="*/ 1 w 126"/>
                  <a:gd name="T103" fmla="*/ 8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6" h="126">
                    <a:moveTo>
                      <a:pt x="1" y="88"/>
                    </a:moveTo>
                    <a:cubicBezTo>
                      <a:pt x="0" y="90"/>
                      <a:pt x="0" y="93"/>
                      <a:pt x="1" y="95"/>
                    </a:cubicBezTo>
                    <a:cubicBezTo>
                      <a:pt x="3" y="101"/>
                      <a:pt x="7" y="105"/>
                      <a:pt x="11" y="108"/>
                    </a:cubicBezTo>
                    <a:cubicBezTo>
                      <a:pt x="14" y="110"/>
                      <a:pt x="17" y="113"/>
                      <a:pt x="18" y="115"/>
                    </a:cubicBezTo>
                    <a:cubicBezTo>
                      <a:pt x="20" y="117"/>
                      <a:pt x="21" y="119"/>
                      <a:pt x="23" y="120"/>
                    </a:cubicBezTo>
                    <a:cubicBezTo>
                      <a:pt x="26" y="121"/>
                      <a:pt x="28" y="123"/>
                      <a:pt x="30" y="123"/>
                    </a:cubicBezTo>
                    <a:cubicBezTo>
                      <a:pt x="33" y="123"/>
                      <a:pt x="36" y="124"/>
                      <a:pt x="38" y="124"/>
                    </a:cubicBezTo>
                    <a:cubicBezTo>
                      <a:pt x="40" y="123"/>
                      <a:pt x="42" y="123"/>
                      <a:pt x="44" y="123"/>
                    </a:cubicBezTo>
                    <a:cubicBezTo>
                      <a:pt x="45" y="123"/>
                      <a:pt x="46" y="123"/>
                      <a:pt x="48" y="123"/>
                    </a:cubicBezTo>
                    <a:cubicBezTo>
                      <a:pt x="57" y="123"/>
                      <a:pt x="57" y="123"/>
                      <a:pt x="57" y="123"/>
                    </a:cubicBezTo>
                    <a:cubicBezTo>
                      <a:pt x="63" y="123"/>
                      <a:pt x="70" y="126"/>
                      <a:pt x="76" y="125"/>
                    </a:cubicBezTo>
                    <a:cubicBezTo>
                      <a:pt x="78" y="125"/>
                      <a:pt x="79" y="124"/>
                      <a:pt x="80" y="124"/>
                    </a:cubicBezTo>
                    <a:cubicBezTo>
                      <a:pt x="82" y="123"/>
                      <a:pt x="83" y="122"/>
                      <a:pt x="84" y="121"/>
                    </a:cubicBezTo>
                    <a:cubicBezTo>
                      <a:pt x="87" y="120"/>
                      <a:pt x="90" y="119"/>
                      <a:pt x="93" y="119"/>
                    </a:cubicBezTo>
                    <a:cubicBezTo>
                      <a:pt x="97" y="119"/>
                      <a:pt x="100" y="119"/>
                      <a:pt x="103" y="119"/>
                    </a:cubicBezTo>
                    <a:cubicBezTo>
                      <a:pt x="106" y="119"/>
                      <a:pt x="109" y="120"/>
                      <a:pt x="112" y="119"/>
                    </a:cubicBezTo>
                    <a:cubicBezTo>
                      <a:pt x="115" y="118"/>
                      <a:pt x="118" y="117"/>
                      <a:pt x="121" y="116"/>
                    </a:cubicBezTo>
                    <a:cubicBezTo>
                      <a:pt x="123" y="115"/>
                      <a:pt x="124" y="113"/>
                      <a:pt x="125" y="111"/>
                    </a:cubicBezTo>
                    <a:cubicBezTo>
                      <a:pt x="126" y="108"/>
                      <a:pt x="126" y="105"/>
                      <a:pt x="126" y="102"/>
                    </a:cubicBezTo>
                    <a:cubicBezTo>
                      <a:pt x="126" y="99"/>
                      <a:pt x="125" y="97"/>
                      <a:pt x="124" y="94"/>
                    </a:cubicBezTo>
                    <a:cubicBezTo>
                      <a:pt x="123" y="91"/>
                      <a:pt x="121" y="89"/>
                      <a:pt x="121" y="85"/>
                    </a:cubicBezTo>
                    <a:cubicBezTo>
                      <a:pt x="121" y="82"/>
                      <a:pt x="122" y="79"/>
                      <a:pt x="123" y="77"/>
                    </a:cubicBezTo>
                    <a:cubicBezTo>
                      <a:pt x="124" y="75"/>
                      <a:pt x="124" y="74"/>
                      <a:pt x="125" y="73"/>
                    </a:cubicBezTo>
                    <a:cubicBezTo>
                      <a:pt x="125" y="71"/>
                      <a:pt x="125" y="70"/>
                      <a:pt x="125" y="68"/>
                    </a:cubicBezTo>
                    <a:cubicBezTo>
                      <a:pt x="124" y="67"/>
                      <a:pt x="124" y="65"/>
                      <a:pt x="124" y="64"/>
                    </a:cubicBezTo>
                    <a:cubicBezTo>
                      <a:pt x="124" y="63"/>
                      <a:pt x="125" y="61"/>
                      <a:pt x="125" y="60"/>
                    </a:cubicBezTo>
                    <a:cubicBezTo>
                      <a:pt x="124" y="57"/>
                      <a:pt x="123" y="54"/>
                      <a:pt x="121" y="51"/>
                    </a:cubicBezTo>
                    <a:cubicBezTo>
                      <a:pt x="120" y="49"/>
                      <a:pt x="118" y="47"/>
                      <a:pt x="115" y="46"/>
                    </a:cubicBezTo>
                    <a:cubicBezTo>
                      <a:pt x="114" y="45"/>
                      <a:pt x="113" y="44"/>
                      <a:pt x="112" y="42"/>
                    </a:cubicBezTo>
                    <a:cubicBezTo>
                      <a:pt x="110" y="41"/>
                      <a:pt x="111" y="39"/>
                      <a:pt x="110" y="37"/>
                    </a:cubicBezTo>
                    <a:cubicBezTo>
                      <a:pt x="110" y="36"/>
                      <a:pt x="109" y="35"/>
                      <a:pt x="108" y="34"/>
                    </a:cubicBezTo>
                    <a:cubicBezTo>
                      <a:pt x="108" y="33"/>
                      <a:pt x="107" y="32"/>
                      <a:pt x="107" y="31"/>
                    </a:cubicBezTo>
                    <a:cubicBezTo>
                      <a:pt x="106" y="29"/>
                      <a:pt x="107" y="28"/>
                      <a:pt x="106" y="26"/>
                    </a:cubicBezTo>
                    <a:cubicBezTo>
                      <a:pt x="106" y="25"/>
                      <a:pt x="105" y="24"/>
                      <a:pt x="104" y="23"/>
                    </a:cubicBezTo>
                    <a:cubicBezTo>
                      <a:pt x="103" y="21"/>
                      <a:pt x="102" y="19"/>
                      <a:pt x="99" y="17"/>
                    </a:cubicBezTo>
                    <a:cubicBezTo>
                      <a:pt x="98" y="16"/>
                      <a:pt x="97" y="15"/>
                      <a:pt x="96" y="14"/>
                    </a:cubicBezTo>
                    <a:cubicBezTo>
                      <a:pt x="95" y="13"/>
                      <a:pt x="94" y="12"/>
                      <a:pt x="93" y="11"/>
                    </a:cubicBezTo>
                    <a:cubicBezTo>
                      <a:pt x="92" y="10"/>
                      <a:pt x="91" y="9"/>
                      <a:pt x="90" y="8"/>
                    </a:cubicBezTo>
                    <a:cubicBezTo>
                      <a:pt x="90" y="7"/>
                      <a:pt x="89" y="5"/>
                      <a:pt x="88" y="5"/>
                    </a:cubicBezTo>
                    <a:cubicBezTo>
                      <a:pt x="85" y="3"/>
                      <a:pt x="83" y="3"/>
                      <a:pt x="80" y="2"/>
                    </a:cubicBezTo>
                    <a:cubicBezTo>
                      <a:pt x="78" y="2"/>
                      <a:pt x="77" y="1"/>
                      <a:pt x="75" y="1"/>
                    </a:cubicBezTo>
                    <a:cubicBezTo>
                      <a:pt x="75" y="0"/>
                      <a:pt x="67" y="0"/>
                      <a:pt x="65" y="2"/>
                    </a:cubicBezTo>
                    <a:cubicBezTo>
                      <a:pt x="63" y="3"/>
                      <a:pt x="61" y="4"/>
                      <a:pt x="59" y="6"/>
                    </a:cubicBezTo>
                    <a:cubicBezTo>
                      <a:pt x="57" y="8"/>
                      <a:pt x="54" y="9"/>
                      <a:pt x="51" y="11"/>
                    </a:cubicBezTo>
                    <a:cubicBezTo>
                      <a:pt x="49" y="12"/>
                      <a:pt x="46" y="13"/>
                      <a:pt x="44" y="14"/>
                    </a:cubicBezTo>
                    <a:cubicBezTo>
                      <a:pt x="40" y="17"/>
                      <a:pt x="36" y="21"/>
                      <a:pt x="33" y="25"/>
                    </a:cubicBezTo>
                    <a:cubicBezTo>
                      <a:pt x="30" y="30"/>
                      <a:pt x="25" y="34"/>
                      <a:pt x="20" y="37"/>
                    </a:cubicBezTo>
                    <a:cubicBezTo>
                      <a:pt x="16" y="40"/>
                      <a:pt x="11" y="42"/>
                      <a:pt x="8" y="46"/>
                    </a:cubicBezTo>
                    <a:cubicBezTo>
                      <a:pt x="7" y="49"/>
                      <a:pt x="6" y="51"/>
                      <a:pt x="5" y="54"/>
                    </a:cubicBezTo>
                    <a:cubicBezTo>
                      <a:pt x="4" y="57"/>
                      <a:pt x="3" y="59"/>
                      <a:pt x="2" y="62"/>
                    </a:cubicBezTo>
                    <a:cubicBezTo>
                      <a:pt x="1" y="67"/>
                      <a:pt x="1" y="73"/>
                      <a:pt x="2" y="79"/>
                    </a:cubicBezTo>
                    <a:cubicBezTo>
                      <a:pt x="2" y="82"/>
                      <a:pt x="2" y="85"/>
                      <a:pt x="1" y="88"/>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35" name="Freeform 374">
                <a:extLst>
                  <a:ext uri="{FF2B5EF4-FFF2-40B4-BE49-F238E27FC236}">
                    <a16:creationId xmlns:a16="http://schemas.microsoft.com/office/drawing/2014/main" id="{935151D4-BCD9-4BD8-830D-467426C30742}"/>
                  </a:ext>
                </a:extLst>
              </p:cNvPr>
              <p:cNvSpPr>
                <a:spLocks/>
              </p:cNvSpPr>
              <p:nvPr/>
            </p:nvSpPr>
            <p:spPr bwMode="auto">
              <a:xfrm>
                <a:off x="8540751" y="2620963"/>
                <a:ext cx="82550" cy="195263"/>
              </a:xfrm>
              <a:custGeom>
                <a:avLst/>
                <a:gdLst>
                  <a:gd name="T0" fmla="*/ 1 w 21"/>
                  <a:gd name="T1" fmla="*/ 44 h 49"/>
                  <a:gd name="T2" fmla="*/ 1 w 21"/>
                  <a:gd name="T3" fmla="*/ 47 h 49"/>
                  <a:gd name="T4" fmla="*/ 4 w 21"/>
                  <a:gd name="T5" fmla="*/ 48 h 49"/>
                  <a:gd name="T6" fmla="*/ 9 w 21"/>
                  <a:gd name="T7" fmla="*/ 49 h 49"/>
                  <a:gd name="T8" fmla="*/ 13 w 21"/>
                  <a:gd name="T9" fmla="*/ 49 h 49"/>
                  <a:gd name="T10" fmla="*/ 18 w 21"/>
                  <a:gd name="T11" fmla="*/ 48 h 49"/>
                  <a:gd name="T12" fmla="*/ 19 w 21"/>
                  <a:gd name="T13" fmla="*/ 48 h 49"/>
                  <a:gd name="T14" fmla="*/ 21 w 21"/>
                  <a:gd name="T15" fmla="*/ 49 h 49"/>
                  <a:gd name="T16" fmla="*/ 21 w 21"/>
                  <a:gd name="T17" fmla="*/ 48 h 49"/>
                  <a:gd name="T18" fmla="*/ 20 w 21"/>
                  <a:gd name="T19" fmla="*/ 43 h 49"/>
                  <a:gd name="T20" fmla="*/ 20 w 21"/>
                  <a:gd name="T21" fmla="*/ 38 h 49"/>
                  <a:gd name="T22" fmla="*/ 20 w 21"/>
                  <a:gd name="T23" fmla="*/ 27 h 49"/>
                  <a:gd name="T24" fmla="*/ 20 w 21"/>
                  <a:gd name="T25" fmla="*/ 21 h 49"/>
                  <a:gd name="T26" fmla="*/ 20 w 21"/>
                  <a:gd name="T27" fmla="*/ 16 h 49"/>
                  <a:gd name="T28" fmla="*/ 20 w 21"/>
                  <a:gd name="T29" fmla="*/ 4 h 49"/>
                  <a:gd name="T30" fmla="*/ 20 w 21"/>
                  <a:gd name="T31" fmla="*/ 4 h 49"/>
                  <a:gd name="T32" fmla="*/ 19 w 21"/>
                  <a:gd name="T33" fmla="*/ 3 h 49"/>
                  <a:gd name="T34" fmla="*/ 16 w 21"/>
                  <a:gd name="T35" fmla="*/ 2 h 49"/>
                  <a:gd name="T36" fmla="*/ 12 w 21"/>
                  <a:gd name="T37" fmla="*/ 0 h 49"/>
                  <a:gd name="T38" fmla="*/ 8 w 21"/>
                  <a:gd name="T39" fmla="*/ 1 h 49"/>
                  <a:gd name="T40" fmla="*/ 4 w 21"/>
                  <a:gd name="T41" fmla="*/ 1 h 49"/>
                  <a:gd name="T42" fmla="*/ 3 w 21"/>
                  <a:gd name="T43" fmla="*/ 3 h 49"/>
                  <a:gd name="T44" fmla="*/ 3 w 21"/>
                  <a:gd name="T45" fmla="*/ 17 h 49"/>
                  <a:gd name="T46" fmla="*/ 2 w 21"/>
                  <a:gd name="T47" fmla="*/ 24 h 49"/>
                  <a:gd name="T48" fmla="*/ 2 w 21"/>
                  <a:gd name="T49" fmla="*/ 31 h 49"/>
                  <a:gd name="T50" fmla="*/ 1 w 21"/>
                  <a:gd name="T51" fmla="*/ 38 h 49"/>
                  <a:gd name="T52" fmla="*/ 1 w 21"/>
                  <a:gd name="T53" fmla="*/ 4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49">
                    <a:moveTo>
                      <a:pt x="1" y="44"/>
                    </a:moveTo>
                    <a:cubicBezTo>
                      <a:pt x="0" y="45"/>
                      <a:pt x="0" y="47"/>
                      <a:pt x="1" y="47"/>
                    </a:cubicBezTo>
                    <a:cubicBezTo>
                      <a:pt x="2" y="48"/>
                      <a:pt x="3" y="48"/>
                      <a:pt x="4" y="48"/>
                    </a:cubicBezTo>
                    <a:cubicBezTo>
                      <a:pt x="6" y="49"/>
                      <a:pt x="7" y="49"/>
                      <a:pt x="9" y="49"/>
                    </a:cubicBezTo>
                    <a:cubicBezTo>
                      <a:pt x="10" y="49"/>
                      <a:pt x="12" y="49"/>
                      <a:pt x="13" y="49"/>
                    </a:cubicBezTo>
                    <a:cubicBezTo>
                      <a:pt x="15" y="49"/>
                      <a:pt x="16" y="48"/>
                      <a:pt x="18" y="48"/>
                    </a:cubicBezTo>
                    <a:cubicBezTo>
                      <a:pt x="18" y="48"/>
                      <a:pt x="19" y="48"/>
                      <a:pt x="19" y="48"/>
                    </a:cubicBezTo>
                    <a:cubicBezTo>
                      <a:pt x="20" y="48"/>
                      <a:pt x="20" y="49"/>
                      <a:pt x="21" y="49"/>
                    </a:cubicBezTo>
                    <a:cubicBezTo>
                      <a:pt x="21" y="49"/>
                      <a:pt x="21" y="48"/>
                      <a:pt x="21" y="48"/>
                    </a:cubicBezTo>
                    <a:cubicBezTo>
                      <a:pt x="21" y="46"/>
                      <a:pt x="21" y="45"/>
                      <a:pt x="20" y="43"/>
                    </a:cubicBezTo>
                    <a:cubicBezTo>
                      <a:pt x="20" y="42"/>
                      <a:pt x="20" y="40"/>
                      <a:pt x="20" y="38"/>
                    </a:cubicBezTo>
                    <a:cubicBezTo>
                      <a:pt x="20" y="34"/>
                      <a:pt x="20" y="30"/>
                      <a:pt x="20" y="27"/>
                    </a:cubicBezTo>
                    <a:cubicBezTo>
                      <a:pt x="20" y="25"/>
                      <a:pt x="20" y="23"/>
                      <a:pt x="20" y="21"/>
                    </a:cubicBezTo>
                    <a:cubicBezTo>
                      <a:pt x="20" y="19"/>
                      <a:pt x="20" y="17"/>
                      <a:pt x="20" y="16"/>
                    </a:cubicBezTo>
                    <a:cubicBezTo>
                      <a:pt x="20" y="12"/>
                      <a:pt x="19" y="8"/>
                      <a:pt x="20" y="4"/>
                    </a:cubicBezTo>
                    <a:cubicBezTo>
                      <a:pt x="20" y="4"/>
                      <a:pt x="20" y="4"/>
                      <a:pt x="20" y="4"/>
                    </a:cubicBezTo>
                    <a:cubicBezTo>
                      <a:pt x="20" y="4"/>
                      <a:pt x="20" y="3"/>
                      <a:pt x="19" y="3"/>
                    </a:cubicBezTo>
                    <a:cubicBezTo>
                      <a:pt x="18" y="2"/>
                      <a:pt x="17" y="2"/>
                      <a:pt x="16" y="2"/>
                    </a:cubicBezTo>
                    <a:cubicBezTo>
                      <a:pt x="15" y="2"/>
                      <a:pt x="13" y="1"/>
                      <a:pt x="12" y="0"/>
                    </a:cubicBezTo>
                    <a:cubicBezTo>
                      <a:pt x="11" y="0"/>
                      <a:pt x="9" y="0"/>
                      <a:pt x="8" y="1"/>
                    </a:cubicBezTo>
                    <a:cubicBezTo>
                      <a:pt x="7" y="1"/>
                      <a:pt x="5" y="1"/>
                      <a:pt x="4" y="1"/>
                    </a:cubicBezTo>
                    <a:cubicBezTo>
                      <a:pt x="3" y="1"/>
                      <a:pt x="3" y="2"/>
                      <a:pt x="3" y="3"/>
                    </a:cubicBezTo>
                    <a:cubicBezTo>
                      <a:pt x="3" y="8"/>
                      <a:pt x="3" y="13"/>
                      <a:pt x="3" y="17"/>
                    </a:cubicBezTo>
                    <a:cubicBezTo>
                      <a:pt x="3" y="20"/>
                      <a:pt x="3" y="22"/>
                      <a:pt x="2" y="24"/>
                    </a:cubicBezTo>
                    <a:cubicBezTo>
                      <a:pt x="2" y="27"/>
                      <a:pt x="2" y="29"/>
                      <a:pt x="2" y="31"/>
                    </a:cubicBezTo>
                    <a:cubicBezTo>
                      <a:pt x="2" y="33"/>
                      <a:pt x="2" y="36"/>
                      <a:pt x="1" y="38"/>
                    </a:cubicBezTo>
                    <a:cubicBezTo>
                      <a:pt x="1" y="40"/>
                      <a:pt x="1" y="42"/>
                      <a:pt x="1" y="4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36" name="Freeform 375">
                <a:extLst>
                  <a:ext uri="{FF2B5EF4-FFF2-40B4-BE49-F238E27FC236}">
                    <a16:creationId xmlns:a16="http://schemas.microsoft.com/office/drawing/2014/main" id="{2DE6B607-0BA5-4BE9-ACB1-723288DDDE49}"/>
                  </a:ext>
                </a:extLst>
              </p:cNvPr>
              <p:cNvSpPr>
                <a:spLocks/>
              </p:cNvSpPr>
              <p:nvPr/>
            </p:nvSpPr>
            <p:spPr bwMode="auto">
              <a:xfrm>
                <a:off x="8540751" y="2620963"/>
                <a:ext cx="82550" cy="195263"/>
              </a:xfrm>
              <a:custGeom>
                <a:avLst/>
                <a:gdLst>
                  <a:gd name="T0" fmla="*/ 1 w 21"/>
                  <a:gd name="T1" fmla="*/ 44 h 49"/>
                  <a:gd name="T2" fmla="*/ 1 w 21"/>
                  <a:gd name="T3" fmla="*/ 47 h 49"/>
                  <a:gd name="T4" fmla="*/ 4 w 21"/>
                  <a:gd name="T5" fmla="*/ 48 h 49"/>
                  <a:gd name="T6" fmla="*/ 9 w 21"/>
                  <a:gd name="T7" fmla="*/ 49 h 49"/>
                  <a:gd name="T8" fmla="*/ 13 w 21"/>
                  <a:gd name="T9" fmla="*/ 49 h 49"/>
                  <a:gd name="T10" fmla="*/ 18 w 21"/>
                  <a:gd name="T11" fmla="*/ 48 h 49"/>
                  <a:gd name="T12" fmla="*/ 19 w 21"/>
                  <a:gd name="T13" fmla="*/ 48 h 49"/>
                  <a:gd name="T14" fmla="*/ 21 w 21"/>
                  <a:gd name="T15" fmla="*/ 49 h 49"/>
                  <a:gd name="T16" fmla="*/ 21 w 21"/>
                  <a:gd name="T17" fmla="*/ 48 h 49"/>
                  <a:gd name="T18" fmla="*/ 20 w 21"/>
                  <a:gd name="T19" fmla="*/ 43 h 49"/>
                  <a:gd name="T20" fmla="*/ 20 w 21"/>
                  <a:gd name="T21" fmla="*/ 38 h 49"/>
                  <a:gd name="T22" fmla="*/ 20 w 21"/>
                  <a:gd name="T23" fmla="*/ 27 h 49"/>
                  <a:gd name="T24" fmla="*/ 20 w 21"/>
                  <a:gd name="T25" fmla="*/ 21 h 49"/>
                  <a:gd name="T26" fmla="*/ 20 w 21"/>
                  <a:gd name="T27" fmla="*/ 16 h 49"/>
                  <a:gd name="T28" fmla="*/ 20 w 21"/>
                  <a:gd name="T29" fmla="*/ 4 h 49"/>
                  <a:gd name="T30" fmla="*/ 20 w 21"/>
                  <a:gd name="T31" fmla="*/ 4 h 49"/>
                  <a:gd name="T32" fmla="*/ 19 w 21"/>
                  <a:gd name="T33" fmla="*/ 3 h 49"/>
                  <a:gd name="T34" fmla="*/ 16 w 21"/>
                  <a:gd name="T35" fmla="*/ 2 h 49"/>
                  <a:gd name="T36" fmla="*/ 12 w 21"/>
                  <a:gd name="T37" fmla="*/ 0 h 49"/>
                  <a:gd name="T38" fmla="*/ 8 w 21"/>
                  <a:gd name="T39" fmla="*/ 1 h 49"/>
                  <a:gd name="T40" fmla="*/ 4 w 21"/>
                  <a:gd name="T41" fmla="*/ 1 h 49"/>
                  <a:gd name="T42" fmla="*/ 3 w 21"/>
                  <a:gd name="T43" fmla="*/ 3 h 49"/>
                  <a:gd name="T44" fmla="*/ 3 w 21"/>
                  <a:gd name="T45" fmla="*/ 17 h 49"/>
                  <a:gd name="T46" fmla="*/ 2 w 21"/>
                  <a:gd name="T47" fmla="*/ 24 h 49"/>
                  <a:gd name="T48" fmla="*/ 2 w 21"/>
                  <a:gd name="T49" fmla="*/ 31 h 49"/>
                  <a:gd name="T50" fmla="*/ 1 w 21"/>
                  <a:gd name="T51" fmla="*/ 38 h 49"/>
                  <a:gd name="T52" fmla="*/ 1 w 21"/>
                  <a:gd name="T53" fmla="*/ 4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49">
                    <a:moveTo>
                      <a:pt x="1" y="44"/>
                    </a:moveTo>
                    <a:cubicBezTo>
                      <a:pt x="0" y="45"/>
                      <a:pt x="0" y="47"/>
                      <a:pt x="1" y="47"/>
                    </a:cubicBezTo>
                    <a:cubicBezTo>
                      <a:pt x="2" y="48"/>
                      <a:pt x="3" y="48"/>
                      <a:pt x="4" y="48"/>
                    </a:cubicBezTo>
                    <a:cubicBezTo>
                      <a:pt x="6" y="49"/>
                      <a:pt x="7" y="49"/>
                      <a:pt x="9" y="49"/>
                    </a:cubicBezTo>
                    <a:cubicBezTo>
                      <a:pt x="10" y="49"/>
                      <a:pt x="12" y="49"/>
                      <a:pt x="13" y="49"/>
                    </a:cubicBezTo>
                    <a:cubicBezTo>
                      <a:pt x="15" y="49"/>
                      <a:pt x="16" y="48"/>
                      <a:pt x="18" y="48"/>
                    </a:cubicBezTo>
                    <a:cubicBezTo>
                      <a:pt x="18" y="48"/>
                      <a:pt x="19" y="48"/>
                      <a:pt x="19" y="48"/>
                    </a:cubicBezTo>
                    <a:cubicBezTo>
                      <a:pt x="20" y="48"/>
                      <a:pt x="20" y="49"/>
                      <a:pt x="21" y="49"/>
                    </a:cubicBezTo>
                    <a:cubicBezTo>
                      <a:pt x="21" y="49"/>
                      <a:pt x="21" y="48"/>
                      <a:pt x="21" y="48"/>
                    </a:cubicBezTo>
                    <a:cubicBezTo>
                      <a:pt x="21" y="46"/>
                      <a:pt x="21" y="45"/>
                      <a:pt x="20" y="43"/>
                    </a:cubicBezTo>
                    <a:cubicBezTo>
                      <a:pt x="20" y="42"/>
                      <a:pt x="20" y="40"/>
                      <a:pt x="20" y="38"/>
                    </a:cubicBezTo>
                    <a:cubicBezTo>
                      <a:pt x="20" y="34"/>
                      <a:pt x="20" y="30"/>
                      <a:pt x="20" y="27"/>
                    </a:cubicBezTo>
                    <a:cubicBezTo>
                      <a:pt x="20" y="25"/>
                      <a:pt x="20" y="23"/>
                      <a:pt x="20" y="21"/>
                    </a:cubicBezTo>
                    <a:cubicBezTo>
                      <a:pt x="20" y="19"/>
                      <a:pt x="20" y="17"/>
                      <a:pt x="20" y="16"/>
                    </a:cubicBezTo>
                    <a:cubicBezTo>
                      <a:pt x="20" y="12"/>
                      <a:pt x="19" y="8"/>
                      <a:pt x="20" y="4"/>
                    </a:cubicBezTo>
                    <a:cubicBezTo>
                      <a:pt x="20" y="4"/>
                      <a:pt x="20" y="4"/>
                      <a:pt x="20" y="4"/>
                    </a:cubicBezTo>
                    <a:cubicBezTo>
                      <a:pt x="20" y="4"/>
                      <a:pt x="20" y="3"/>
                      <a:pt x="19" y="3"/>
                    </a:cubicBezTo>
                    <a:cubicBezTo>
                      <a:pt x="18" y="2"/>
                      <a:pt x="17" y="2"/>
                      <a:pt x="16" y="2"/>
                    </a:cubicBezTo>
                    <a:cubicBezTo>
                      <a:pt x="15" y="2"/>
                      <a:pt x="13" y="1"/>
                      <a:pt x="12" y="0"/>
                    </a:cubicBezTo>
                    <a:cubicBezTo>
                      <a:pt x="11" y="0"/>
                      <a:pt x="9" y="0"/>
                      <a:pt x="8" y="1"/>
                    </a:cubicBezTo>
                    <a:cubicBezTo>
                      <a:pt x="7" y="1"/>
                      <a:pt x="5" y="1"/>
                      <a:pt x="4" y="1"/>
                    </a:cubicBezTo>
                    <a:cubicBezTo>
                      <a:pt x="3" y="1"/>
                      <a:pt x="3" y="2"/>
                      <a:pt x="3" y="3"/>
                    </a:cubicBezTo>
                    <a:cubicBezTo>
                      <a:pt x="3" y="8"/>
                      <a:pt x="3" y="13"/>
                      <a:pt x="3" y="17"/>
                    </a:cubicBezTo>
                    <a:cubicBezTo>
                      <a:pt x="3" y="20"/>
                      <a:pt x="3" y="22"/>
                      <a:pt x="2" y="24"/>
                    </a:cubicBezTo>
                    <a:cubicBezTo>
                      <a:pt x="2" y="27"/>
                      <a:pt x="2" y="29"/>
                      <a:pt x="2" y="31"/>
                    </a:cubicBezTo>
                    <a:cubicBezTo>
                      <a:pt x="2" y="33"/>
                      <a:pt x="2" y="36"/>
                      <a:pt x="1" y="38"/>
                    </a:cubicBezTo>
                    <a:cubicBezTo>
                      <a:pt x="1" y="40"/>
                      <a:pt x="1" y="42"/>
                      <a:pt x="1" y="4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37" name="Freeform 376">
                <a:extLst>
                  <a:ext uri="{FF2B5EF4-FFF2-40B4-BE49-F238E27FC236}">
                    <a16:creationId xmlns:a16="http://schemas.microsoft.com/office/drawing/2014/main" id="{6593FBB5-D085-4F1D-8B33-E311EB945488}"/>
                  </a:ext>
                </a:extLst>
              </p:cNvPr>
              <p:cNvSpPr>
                <a:spLocks/>
              </p:cNvSpPr>
              <p:nvPr/>
            </p:nvSpPr>
            <p:spPr bwMode="auto">
              <a:xfrm>
                <a:off x="8326438" y="2173288"/>
                <a:ext cx="504825" cy="495300"/>
              </a:xfrm>
              <a:custGeom>
                <a:avLst/>
                <a:gdLst>
                  <a:gd name="T0" fmla="*/ 1 w 127"/>
                  <a:gd name="T1" fmla="*/ 88 h 125"/>
                  <a:gd name="T2" fmla="*/ 1 w 127"/>
                  <a:gd name="T3" fmla="*/ 95 h 125"/>
                  <a:gd name="T4" fmla="*/ 11 w 127"/>
                  <a:gd name="T5" fmla="*/ 108 h 125"/>
                  <a:gd name="T6" fmla="*/ 19 w 127"/>
                  <a:gd name="T7" fmla="*/ 115 h 125"/>
                  <a:gd name="T8" fmla="*/ 24 w 127"/>
                  <a:gd name="T9" fmla="*/ 120 h 125"/>
                  <a:gd name="T10" fmla="*/ 31 w 127"/>
                  <a:gd name="T11" fmla="*/ 122 h 125"/>
                  <a:gd name="T12" fmla="*/ 39 w 127"/>
                  <a:gd name="T13" fmla="*/ 123 h 125"/>
                  <a:gd name="T14" fmla="*/ 44 w 127"/>
                  <a:gd name="T15" fmla="*/ 122 h 125"/>
                  <a:gd name="T16" fmla="*/ 48 w 127"/>
                  <a:gd name="T17" fmla="*/ 123 h 125"/>
                  <a:gd name="T18" fmla="*/ 57 w 127"/>
                  <a:gd name="T19" fmla="*/ 123 h 125"/>
                  <a:gd name="T20" fmla="*/ 76 w 127"/>
                  <a:gd name="T21" fmla="*/ 124 h 125"/>
                  <a:gd name="T22" fmla="*/ 81 w 127"/>
                  <a:gd name="T23" fmla="*/ 123 h 125"/>
                  <a:gd name="T24" fmla="*/ 84 w 127"/>
                  <a:gd name="T25" fmla="*/ 121 h 125"/>
                  <a:gd name="T26" fmla="*/ 94 w 127"/>
                  <a:gd name="T27" fmla="*/ 119 h 125"/>
                  <a:gd name="T28" fmla="*/ 104 w 127"/>
                  <a:gd name="T29" fmla="*/ 119 h 125"/>
                  <a:gd name="T30" fmla="*/ 112 w 127"/>
                  <a:gd name="T31" fmla="*/ 118 h 125"/>
                  <a:gd name="T32" fmla="*/ 121 w 127"/>
                  <a:gd name="T33" fmla="*/ 116 h 125"/>
                  <a:gd name="T34" fmla="*/ 125 w 127"/>
                  <a:gd name="T35" fmla="*/ 110 h 125"/>
                  <a:gd name="T36" fmla="*/ 126 w 127"/>
                  <a:gd name="T37" fmla="*/ 102 h 125"/>
                  <a:gd name="T38" fmla="*/ 124 w 127"/>
                  <a:gd name="T39" fmla="*/ 93 h 125"/>
                  <a:gd name="T40" fmla="*/ 121 w 127"/>
                  <a:gd name="T41" fmla="*/ 85 h 125"/>
                  <a:gd name="T42" fmla="*/ 123 w 127"/>
                  <a:gd name="T43" fmla="*/ 76 h 125"/>
                  <a:gd name="T44" fmla="*/ 125 w 127"/>
                  <a:gd name="T45" fmla="*/ 72 h 125"/>
                  <a:gd name="T46" fmla="*/ 125 w 127"/>
                  <a:gd name="T47" fmla="*/ 68 h 125"/>
                  <a:gd name="T48" fmla="*/ 124 w 127"/>
                  <a:gd name="T49" fmla="*/ 64 h 125"/>
                  <a:gd name="T50" fmla="*/ 125 w 127"/>
                  <a:gd name="T51" fmla="*/ 59 h 125"/>
                  <a:gd name="T52" fmla="*/ 121 w 127"/>
                  <a:gd name="T53" fmla="*/ 51 h 125"/>
                  <a:gd name="T54" fmla="*/ 116 w 127"/>
                  <a:gd name="T55" fmla="*/ 45 h 125"/>
                  <a:gd name="T56" fmla="*/ 112 w 127"/>
                  <a:gd name="T57" fmla="*/ 42 h 125"/>
                  <a:gd name="T58" fmla="*/ 110 w 127"/>
                  <a:gd name="T59" fmla="*/ 37 h 125"/>
                  <a:gd name="T60" fmla="*/ 109 w 127"/>
                  <a:gd name="T61" fmla="*/ 34 h 125"/>
                  <a:gd name="T62" fmla="*/ 107 w 127"/>
                  <a:gd name="T63" fmla="*/ 31 h 125"/>
                  <a:gd name="T64" fmla="*/ 106 w 127"/>
                  <a:gd name="T65" fmla="*/ 26 h 125"/>
                  <a:gd name="T66" fmla="*/ 104 w 127"/>
                  <a:gd name="T67" fmla="*/ 22 h 125"/>
                  <a:gd name="T68" fmla="*/ 100 w 127"/>
                  <a:gd name="T69" fmla="*/ 17 h 125"/>
                  <a:gd name="T70" fmla="*/ 96 w 127"/>
                  <a:gd name="T71" fmla="*/ 14 h 125"/>
                  <a:gd name="T72" fmla="*/ 93 w 127"/>
                  <a:gd name="T73" fmla="*/ 11 h 125"/>
                  <a:gd name="T74" fmla="*/ 90 w 127"/>
                  <a:gd name="T75" fmla="*/ 7 h 125"/>
                  <a:gd name="T76" fmla="*/ 88 w 127"/>
                  <a:gd name="T77" fmla="*/ 4 h 125"/>
                  <a:gd name="T78" fmla="*/ 80 w 127"/>
                  <a:gd name="T79" fmla="*/ 2 h 125"/>
                  <a:gd name="T80" fmla="*/ 76 w 127"/>
                  <a:gd name="T81" fmla="*/ 0 h 125"/>
                  <a:gd name="T82" fmla="*/ 65 w 127"/>
                  <a:gd name="T83" fmla="*/ 1 h 125"/>
                  <a:gd name="T84" fmla="*/ 59 w 127"/>
                  <a:gd name="T85" fmla="*/ 5 h 125"/>
                  <a:gd name="T86" fmla="*/ 51 w 127"/>
                  <a:gd name="T87" fmla="*/ 10 h 125"/>
                  <a:gd name="T88" fmla="*/ 44 w 127"/>
                  <a:gd name="T89" fmla="*/ 14 h 125"/>
                  <a:gd name="T90" fmla="*/ 34 w 127"/>
                  <a:gd name="T91" fmla="*/ 25 h 125"/>
                  <a:gd name="T92" fmla="*/ 20 w 127"/>
                  <a:gd name="T93" fmla="*/ 37 h 125"/>
                  <a:gd name="T94" fmla="*/ 8 w 127"/>
                  <a:gd name="T95" fmla="*/ 46 h 125"/>
                  <a:gd name="T96" fmla="*/ 5 w 127"/>
                  <a:gd name="T97" fmla="*/ 53 h 125"/>
                  <a:gd name="T98" fmla="*/ 2 w 127"/>
                  <a:gd name="T99" fmla="*/ 61 h 125"/>
                  <a:gd name="T100" fmla="*/ 2 w 127"/>
                  <a:gd name="T101" fmla="*/ 78 h 125"/>
                  <a:gd name="T102" fmla="*/ 1 w 127"/>
                  <a:gd name="T103" fmla="*/ 8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7" h="125">
                    <a:moveTo>
                      <a:pt x="1" y="88"/>
                    </a:moveTo>
                    <a:cubicBezTo>
                      <a:pt x="0" y="90"/>
                      <a:pt x="0" y="92"/>
                      <a:pt x="1" y="95"/>
                    </a:cubicBezTo>
                    <a:cubicBezTo>
                      <a:pt x="3" y="100"/>
                      <a:pt x="7" y="104"/>
                      <a:pt x="11" y="108"/>
                    </a:cubicBezTo>
                    <a:cubicBezTo>
                      <a:pt x="14" y="110"/>
                      <a:pt x="17" y="112"/>
                      <a:pt x="19" y="115"/>
                    </a:cubicBezTo>
                    <a:cubicBezTo>
                      <a:pt x="20" y="117"/>
                      <a:pt x="21" y="119"/>
                      <a:pt x="24" y="120"/>
                    </a:cubicBezTo>
                    <a:cubicBezTo>
                      <a:pt x="26" y="121"/>
                      <a:pt x="28" y="122"/>
                      <a:pt x="31" y="122"/>
                    </a:cubicBezTo>
                    <a:cubicBezTo>
                      <a:pt x="33" y="122"/>
                      <a:pt x="36" y="124"/>
                      <a:pt x="39" y="123"/>
                    </a:cubicBezTo>
                    <a:cubicBezTo>
                      <a:pt x="40" y="123"/>
                      <a:pt x="42" y="122"/>
                      <a:pt x="44" y="122"/>
                    </a:cubicBezTo>
                    <a:cubicBezTo>
                      <a:pt x="45" y="122"/>
                      <a:pt x="47" y="123"/>
                      <a:pt x="48" y="123"/>
                    </a:cubicBezTo>
                    <a:cubicBezTo>
                      <a:pt x="57" y="123"/>
                      <a:pt x="57" y="123"/>
                      <a:pt x="57" y="123"/>
                    </a:cubicBezTo>
                    <a:cubicBezTo>
                      <a:pt x="64" y="123"/>
                      <a:pt x="70" y="125"/>
                      <a:pt x="76" y="124"/>
                    </a:cubicBezTo>
                    <a:cubicBezTo>
                      <a:pt x="78" y="124"/>
                      <a:pt x="79" y="124"/>
                      <a:pt x="81" y="123"/>
                    </a:cubicBezTo>
                    <a:cubicBezTo>
                      <a:pt x="82" y="122"/>
                      <a:pt x="83" y="122"/>
                      <a:pt x="84" y="121"/>
                    </a:cubicBezTo>
                    <a:cubicBezTo>
                      <a:pt x="87" y="119"/>
                      <a:pt x="90" y="119"/>
                      <a:pt x="94" y="119"/>
                    </a:cubicBezTo>
                    <a:cubicBezTo>
                      <a:pt x="97" y="119"/>
                      <a:pt x="100" y="119"/>
                      <a:pt x="104" y="119"/>
                    </a:cubicBezTo>
                    <a:cubicBezTo>
                      <a:pt x="106" y="119"/>
                      <a:pt x="110" y="119"/>
                      <a:pt x="112" y="118"/>
                    </a:cubicBezTo>
                    <a:cubicBezTo>
                      <a:pt x="115" y="118"/>
                      <a:pt x="118" y="117"/>
                      <a:pt x="121" y="116"/>
                    </a:cubicBezTo>
                    <a:cubicBezTo>
                      <a:pt x="123" y="114"/>
                      <a:pt x="124" y="113"/>
                      <a:pt x="125" y="110"/>
                    </a:cubicBezTo>
                    <a:cubicBezTo>
                      <a:pt x="127" y="108"/>
                      <a:pt x="127" y="105"/>
                      <a:pt x="126" y="102"/>
                    </a:cubicBezTo>
                    <a:cubicBezTo>
                      <a:pt x="126" y="99"/>
                      <a:pt x="125" y="96"/>
                      <a:pt x="124" y="93"/>
                    </a:cubicBezTo>
                    <a:cubicBezTo>
                      <a:pt x="123" y="90"/>
                      <a:pt x="121" y="88"/>
                      <a:pt x="121" y="85"/>
                    </a:cubicBezTo>
                    <a:cubicBezTo>
                      <a:pt x="121" y="81"/>
                      <a:pt x="122" y="79"/>
                      <a:pt x="123" y="76"/>
                    </a:cubicBezTo>
                    <a:cubicBezTo>
                      <a:pt x="124" y="75"/>
                      <a:pt x="125" y="74"/>
                      <a:pt x="125" y="72"/>
                    </a:cubicBezTo>
                    <a:cubicBezTo>
                      <a:pt x="125" y="71"/>
                      <a:pt x="125" y="69"/>
                      <a:pt x="125" y="68"/>
                    </a:cubicBezTo>
                    <a:cubicBezTo>
                      <a:pt x="125" y="66"/>
                      <a:pt x="124" y="65"/>
                      <a:pt x="124" y="64"/>
                    </a:cubicBezTo>
                    <a:cubicBezTo>
                      <a:pt x="125" y="62"/>
                      <a:pt x="125" y="61"/>
                      <a:pt x="125" y="59"/>
                    </a:cubicBezTo>
                    <a:cubicBezTo>
                      <a:pt x="124" y="56"/>
                      <a:pt x="123" y="53"/>
                      <a:pt x="121" y="51"/>
                    </a:cubicBezTo>
                    <a:cubicBezTo>
                      <a:pt x="120" y="49"/>
                      <a:pt x="118" y="47"/>
                      <a:pt x="116" y="45"/>
                    </a:cubicBezTo>
                    <a:cubicBezTo>
                      <a:pt x="114" y="44"/>
                      <a:pt x="113" y="43"/>
                      <a:pt x="112" y="42"/>
                    </a:cubicBezTo>
                    <a:cubicBezTo>
                      <a:pt x="111" y="40"/>
                      <a:pt x="111" y="39"/>
                      <a:pt x="110" y="37"/>
                    </a:cubicBezTo>
                    <a:cubicBezTo>
                      <a:pt x="110" y="36"/>
                      <a:pt x="109" y="35"/>
                      <a:pt x="109" y="34"/>
                    </a:cubicBezTo>
                    <a:cubicBezTo>
                      <a:pt x="108" y="33"/>
                      <a:pt x="107" y="32"/>
                      <a:pt x="107" y="31"/>
                    </a:cubicBezTo>
                    <a:cubicBezTo>
                      <a:pt x="106" y="29"/>
                      <a:pt x="107" y="27"/>
                      <a:pt x="106" y="26"/>
                    </a:cubicBezTo>
                    <a:cubicBezTo>
                      <a:pt x="106" y="25"/>
                      <a:pt x="105" y="23"/>
                      <a:pt x="104" y="22"/>
                    </a:cubicBezTo>
                    <a:cubicBezTo>
                      <a:pt x="103" y="20"/>
                      <a:pt x="102" y="18"/>
                      <a:pt x="100" y="17"/>
                    </a:cubicBezTo>
                    <a:cubicBezTo>
                      <a:pt x="98" y="16"/>
                      <a:pt x="97" y="15"/>
                      <a:pt x="96" y="14"/>
                    </a:cubicBezTo>
                    <a:cubicBezTo>
                      <a:pt x="95" y="13"/>
                      <a:pt x="94" y="12"/>
                      <a:pt x="93" y="11"/>
                    </a:cubicBezTo>
                    <a:cubicBezTo>
                      <a:pt x="92" y="9"/>
                      <a:pt x="91" y="8"/>
                      <a:pt x="90" y="7"/>
                    </a:cubicBezTo>
                    <a:cubicBezTo>
                      <a:pt x="90" y="6"/>
                      <a:pt x="89" y="5"/>
                      <a:pt x="88" y="4"/>
                    </a:cubicBezTo>
                    <a:cubicBezTo>
                      <a:pt x="86" y="3"/>
                      <a:pt x="83" y="2"/>
                      <a:pt x="80" y="2"/>
                    </a:cubicBezTo>
                    <a:cubicBezTo>
                      <a:pt x="78" y="1"/>
                      <a:pt x="77" y="1"/>
                      <a:pt x="76" y="0"/>
                    </a:cubicBezTo>
                    <a:cubicBezTo>
                      <a:pt x="75" y="0"/>
                      <a:pt x="68" y="0"/>
                      <a:pt x="65" y="1"/>
                    </a:cubicBezTo>
                    <a:cubicBezTo>
                      <a:pt x="63" y="2"/>
                      <a:pt x="61" y="4"/>
                      <a:pt x="59" y="5"/>
                    </a:cubicBezTo>
                    <a:cubicBezTo>
                      <a:pt x="57" y="7"/>
                      <a:pt x="54" y="9"/>
                      <a:pt x="51" y="10"/>
                    </a:cubicBezTo>
                    <a:cubicBezTo>
                      <a:pt x="49" y="11"/>
                      <a:pt x="47" y="12"/>
                      <a:pt x="44" y="14"/>
                    </a:cubicBezTo>
                    <a:cubicBezTo>
                      <a:pt x="40" y="17"/>
                      <a:pt x="37" y="21"/>
                      <a:pt x="34" y="25"/>
                    </a:cubicBezTo>
                    <a:cubicBezTo>
                      <a:pt x="30" y="30"/>
                      <a:pt x="25" y="33"/>
                      <a:pt x="20" y="37"/>
                    </a:cubicBezTo>
                    <a:cubicBezTo>
                      <a:pt x="16" y="40"/>
                      <a:pt x="11" y="42"/>
                      <a:pt x="8" y="46"/>
                    </a:cubicBezTo>
                    <a:cubicBezTo>
                      <a:pt x="7" y="48"/>
                      <a:pt x="6" y="51"/>
                      <a:pt x="5" y="53"/>
                    </a:cubicBezTo>
                    <a:cubicBezTo>
                      <a:pt x="4" y="56"/>
                      <a:pt x="3" y="59"/>
                      <a:pt x="2" y="61"/>
                    </a:cubicBezTo>
                    <a:cubicBezTo>
                      <a:pt x="1" y="67"/>
                      <a:pt x="1" y="73"/>
                      <a:pt x="2" y="78"/>
                    </a:cubicBezTo>
                    <a:cubicBezTo>
                      <a:pt x="2" y="81"/>
                      <a:pt x="2" y="85"/>
                      <a:pt x="1" y="88"/>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38" name="Freeform 377">
                <a:extLst>
                  <a:ext uri="{FF2B5EF4-FFF2-40B4-BE49-F238E27FC236}">
                    <a16:creationId xmlns:a16="http://schemas.microsoft.com/office/drawing/2014/main" id="{6D557A3F-4F4B-4172-83A7-D6EA5069BB56}"/>
                  </a:ext>
                </a:extLst>
              </p:cNvPr>
              <p:cNvSpPr>
                <a:spLocks/>
              </p:cNvSpPr>
              <p:nvPr/>
            </p:nvSpPr>
            <p:spPr bwMode="auto">
              <a:xfrm>
                <a:off x="8326438" y="2173288"/>
                <a:ext cx="504825" cy="495300"/>
              </a:xfrm>
              <a:custGeom>
                <a:avLst/>
                <a:gdLst>
                  <a:gd name="T0" fmla="*/ 1 w 127"/>
                  <a:gd name="T1" fmla="*/ 88 h 125"/>
                  <a:gd name="T2" fmla="*/ 1 w 127"/>
                  <a:gd name="T3" fmla="*/ 95 h 125"/>
                  <a:gd name="T4" fmla="*/ 11 w 127"/>
                  <a:gd name="T5" fmla="*/ 108 h 125"/>
                  <a:gd name="T6" fmla="*/ 19 w 127"/>
                  <a:gd name="T7" fmla="*/ 115 h 125"/>
                  <a:gd name="T8" fmla="*/ 24 w 127"/>
                  <a:gd name="T9" fmla="*/ 120 h 125"/>
                  <a:gd name="T10" fmla="*/ 31 w 127"/>
                  <a:gd name="T11" fmla="*/ 122 h 125"/>
                  <a:gd name="T12" fmla="*/ 39 w 127"/>
                  <a:gd name="T13" fmla="*/ 123 h 125"/>
                  <a:gd name="T14" fmla="*/ 44 w 127"/>
                  <a:gd name="T15" fmla="*/ 122 h 125"/>
                  <a:gd name="T16" fmla="*/ 48 w 127"/>
                  <a:gd name="T17" fmla="*/ 123 h 125"/>
                  <a:gd name="T18" fmla="*/ 57 w 127"/>
                  <a:gd name="T19" fmla="*/ 123 h 125"/>
                  <a:gd name="T20" fmla="*/ 76 w 127"/>
                  <a:gd name="T21" fmla="*/ 124 h 125"/>
                  <a:gd name="T22" fmla="*/ 81 w 127"/>
                  <a:gd name="T23" fmla="*/ 123 h 125"/>
                  <a:gd name="T24" fmla="*/ 84 w 127"/>
                  <a:gd name="T25" fmla="*/ 121 h 125"/>
                  <a:gd name="T26" fmla="*/ 94 w 127"/>
                  <a:gd name="T27" fmla="*/ 119 h 125"/>
                  <a:gd name="T28" fmla="*/ 104 w 127"/>
                  <a:gd name="T29" fmla="*/ 119 h 125"/>
                  <a:gd name="T30" fmla="*/ 112 w 127"/>
                  <a:gd name="T31" fmla="*/ 118 h 125"/>
                  <a:gd name="T32" fmla="*/ 121 w 127"/>
                  <a:gd name="T33" fmla="*/ 116 h 125"/>
                  <a:gd name="T34" fmla="*/ 125 w 127"/>
                  <a:gd name="T35" fmla="*/ 110 h 125"/>
                  <a:gd name="T36" fmla="*/ 126 w 127"/>
                  <a:gd name="T37" fmla="*/ 102 h 125"/>
                  <a:gd name="T38" fmla="*/ 124 w 127"/>
                  <a:gd name="T39" fmla="*/ 93 h 125"/>
                  <a:gd name="T40" fmla="*/ 121 w 127"/>
                  <a:gd name="T41" fmla="*/ 85 h 125"/>
                  <a:gd name="T42" fmla="*/ 123 w 127"/>
                  <a:gd name="T43" fmla="*/ 76 h 125"/>
                  <a:gd name="T44" fmla="*/ 125 w 127"/>
                  <a:gd name="T45" fmla="*/ 72 h 125"/>
                  <a:gd name="T46" fmla="*/ 125 w 127"/>
                  <a:gd name="T47" fmla="*/ 68 h 125"/>
                  <a:gd name="T48" fmla="*/ 124 w 127"/>
                  <a:gd name="T49" fmla="*/ 64 h 125"/>
                  <a:gd name="T50" fmla="*/ 125 w 127"/>
                  <a:gd name="T51" fmla="*/ 59 h 125"/>
                  <a:gd name="T52" fmla="*/ 121 w 127"/>
                  <a:gd name="T53" fmla="*/ 51 h 125"/>
                  <a:gd name="T54" fmla="*/ 116 w 127"/>
                  <a:gd name="T55" fmla="*/ 45 h 125"/>
                  <a:gd name="T56" fmla="*/ 112 w 127"/>
                  <a:gd name="T57" fmla="*/ 42 h 125"/>
                  <a:gd name="T58" fmla="*/ 110 w 127"/>
                  <a:gd name="T59" fmla="*/ 37 h 125"/>
                  <a:gd name="T60" fmla="*/ 109 w 127"/>
                  <a:gd name="T61" fmla="*/ 34 h 125"/>
                  <a:gd name="T62" fmla="*/ 107 w 127"/>
                  <a:gd name="T63" fmla="*/ 31 h 125"/>
                  <a:gd name="T64" fmla="*/ 106 w 127"/>
                  <a:gd name="T65" fmla="*/ 26 h 125"/>
                  <a:gd name="T66" fmla="*/ 104 w 127"/>
                  <a:gd name="T67" fmla="*/ 22 h 125"/>
                  <a:gd name="T68" fmla="*/ 100 w 127"/>
                  <a:gd name="T69" fmla="*/ 17 h 125"/>
                  <a:gd name="T70" fmla="*/ 96 w 127"/>
                  <a:gd name="T71" fmla="*/ 14 h 125"/>
                  <a:gd name="T72" fmla="*/ 93 w 127"/>
                  <a:gd name="T73" fmla="*/ 11 h 125"/>
                  <a:gd name="T74" fmla="*/ 90 w 127"/>
                  <a:gd name="T75" fmla="*/ 7 h 125"/>
                  <a:gd name="T76" fmla="*/ 88 w 127"/>
                  <a:gd name="T77" fmla="*/ 4 h 125"/>
                  <a:gd name="T78" fmla="*/ 80 w 127"/>
                  <a:gd name="T79" fmla="*/ 2 h 125"/>
                  <a:gd name="T80" fmla="*/ 76 w 127"/>
                  <a:gd name="T81" fmla="*/ 0 h 125"/>
                  <a:gd name="T82" fmla="*/ 65 w 127"/>
                  <a:gd name="T83" fmla="*/ 1 h 125"/>
                  <a:gd name="T84" fmla="*/ 59 w 127"/>
                  <a:gd name="T85" fmla="*/ 5 h 125"/>
                  <a:gd name="T86" fmla="*/ 51 w 127"/>
                  <a:gd name="T87" fmla="*/ 10 h 125"/>
                  <a:gd name="T88" fmla="*/ 44 w 127"/>
                  <a:gd name="T89" fmla="*/ 14 h 125"/>
                  <a:gd name="T90" fmla="*/ 34 w 127"/>
                  <a:gd name="T91" fmla="*/ 25 h 125"/>
                  <a:gd name="T92" fmla="*/ 20 w 127"/>
                  <a:gd name="T93" fmla="*/ 37 h 125"/>
                  <a:gd name="T94" fmla="*/ 8 w 127"/>
                  <a:gd name="T95" fmla="*/ 46 h 125"/>
                  <a:gd name="T96" fmla="*/ 5 w 127"/>
                  <a:gd name="T97" fmla="*/ 53 h 125"/>
                  <a:gd name="T98" fmla="*/ 2 w 127"/>
                  <a:gd name="T99" fmla="*/ 61 h 125"/>
                  <a:gd name="T100" fmla="*/ 2 w 127"/>
                  <a:gd name="T101" fmla="*/ 78 h 125"/>
                  <a:gd name="T102" fmla="*/ 1 w 127"/>
                  <a:gd name="T103" fmla="*/ 8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7" h="125">
                    <a:moveTo>
                      <a:pt x="1" y="88"/>
                    </a:moveTo>
                    <a:cubicBezTo>
                      <a:pt x="0" y="90"/>
                      <a:pt x="0" y="92"/>
                      <a:pt x="1" y="95"/>
                    </a:cubicBezTo>
                    <a:cubicBezTo>
                      <a:pt x="3" y="100"/>
                      <a:pt x="7" y="104"/>
                      <a:pt x="11" y="108"/>
                    </a:cubicBezTo>
                    <a:cubicBezTo>
                      <a:pt x="14" y="110"/>
                      <a:pt x="17" y="112"/>
                      <a:pt x="19" y="115"/>
                    </a:cubicBezTo>
                    <a:cubicBezTo>
                      <a:pt x="20" y="117"/>
                      <a:pt x="21" y="119"/>
                      <a:pt x="24" y="120"/>
                    </a:cubicBezTo>
                    <a:cubicBezTo>
                      <a:pt x="26" y="121"/>
                      <a:pt x="28" y="122"/>
                      <a:pt x="31" y="122"/>
                    </a:cubicBezTo>
                    <a:cubicBezTo>
                      <a:pt x="33" y="122"/>
                      <a:pt x="36" y="124"/>
                      <a:pt x="39" y="123"/>
                    </a:cubicBezTo>
                    <a:cubicBezTo>
                      <a:pt x="40" y="123"/>
                      <a:pt x="42" y="122"/>
                      <a:pt x="44" y="122"/>
                    </a:cubicBezTo>
                    <a:cubicBezTo>
                      <a:pt x="45" y="122"/>
                      <a:pt x="47" y="123"/>
                      <a:pt x="48" y="123"/>
                    </a:cubicBezTo>
                    <a:cubicBezTo>
                      <a:pt x="57" y="123"/>
                      <a:pt x="57" y="123"/>
                      <a:pt x="57" y="123"/>
                    </a:cubicBezTo>
                    <a:cubicBezTo>
                      <a:pt x="64" y="123"/>
                      <a:pt x="70" y="125"/>
                      <a:pt x="76" y="124"/>
                    </a:cubicBezTo>
                    <a:cubicBezTo>
                      <a:pt x="78" y="124"/>
                      <a:pt x="79" y="124"/>
                      <a:pt x="81" y="123"/>
                    </a:cubicBezTo>
                    <a:cubicBezTo>
                      <a:pt x="82" y="122"/>
                      <a:pt x="83" y="122"/>
                      <a:pt x="84" y="121"/>
                    </a:cubicBezTo>
                    <a:cubicBezTo>
                      <a:pt x="87" y="119"/>
                      <a:pt x="90" y="119"/>
                      <a:pt x="94" y="119"/>
                    </a:cubicBezTo>
                    <a:cubicBezTo>
                      <a:pt x="97" y="119"/>
                      <a:pt x="100" y="119"/>
                      <a:pt x="104" y="119"/>
                    </a:cubicBezTo>
                    <a:cubicBezTo>
                      <a:pt x="106" y="119"/>
                      <a:pt x="110" y="119"/>
                      <a:pt x="112" y="118"/>
                    </a:cubicBezTo>
                    <a:cubicBezTo>
                      <a:pt x="115" y="118"/>
                      <a:pt x="118" y="117"/>
                      <a:pt x="121" y="116"/>
                    </a:cubicBezTo>
                    <a:cubicBezTo>
                      <a:pt x="123" y="114"/>
                      <a:pt x="124" y="113"/>
                      <a:pt x="125" y="110"/>
                    </a:cubicBezTo>
                    <a:cubicBezTo>
                      <a:pt x="127" y="108"/>
                      <a:pt x="127" y="105"/>
                      <a:pt x="126" y="102"/>
                    </a:cubicBezTo>
                    <a:cubicBezTo>
                      <a:pt x="126" y="99"/>
                      <a:pt x="125" y="96"/>
                      <a:pt x="124" y="93"/>
                    </a:cubicBezTo>
                    <a:cubicBezTo>
                      <a:pt x="123" y="90"/>
                      <a:pt x="121" y="88"/>
                      <a:pt x="121" y="85"/>
                    </a:cubicBezTo>
                    <a:cubicBezTo>
                      <a:pt x="121" y="81"/>
                      <a:pt x="122" y="79"/>
                      <a:pt x="123" y="76"/>
                    </a:cubicBezTo>
                    <a:cubicBezTo>
                      <a:pt x="124" y="75"/>
                      <a:pt x="125" y="74"/>
                      <a:pt x="125" y="72"/>
                    </a:cubicBezTo>
                    <a:cubicBezTo>
                      <a:pt x="125" y="71"/>
                      <a:pt x="125" y="69"/>
                      <a:pt x="125" y="68"/>
                    </a:cubicBezTo>
                    <a:cubicBezTo>
                      <a:pt x="125" y="66"/>
                      <a:pt x="124" y="65"/>
                      <a:pt x="124" y="64"/>
                    </a:cubicBezTo>
                    <a:cubicBezTo>
                      <a:pt x="125" y="62"/>
                      <a:pt x="125" y="61"/>
                      <a:pt x="125" y="59"/>
                    </a:cubicBezTo>
                    <a:cubicBezTo>
                      <a:pt x="124" y="56"/>
                      <a:pt x="123" y="53"/>
                      <a:pt x="121" y="51"/>
                    </a:cubicBezTo>
                    <a:cubicBezTo>
                      <a:pt x="120" y="49"/>
                      <a:pt x="118" y="47"/>
                      <a:pt x="116" y="45"/>
                    </a:cubicBezTo>
                    <a:cubicBezTo>
                      <a:pt x="114" y="44"/>
                      <a:pt x="113" y="43"/>
                      <a:pt x="112" y="42"/>
                    </a:cubicBezTo>
                    <a:cubicBezTo>
                      <a:pt x="111" y="40"/>
                      <a:pt x="111" y="39"/>
                      <a:pt x="110" y="37"/>
                    </a:cubicBezTo>
                    <a:cubicBezTo>
                      <a:pt x="110" y="36"/>
                      <a:pt x="109" y="35"/>
                      <a:pt x="109" y="34"/>
                    </a:cubicBezTo>
                    <a:cubicBezTo>
                      <a:pt x="108" y="33"/>
                      <a:pt x="107" y="32"/>
                      <a:pt x="107" y="31"/>
                    </a:cubicBezTo>
                    <a:cubicBezTo>
                      <a:pt x="106" y="29"/>
                      <a:pt x="107" y="27"/>
                      <a:pt x="106" y="26"/>
                    </a:cubicBezTo>
                    <a:cubicBezTo>
                      <a:pt x="106" y="25"/>
                      <a:pt x="105" y="23"/>
                      <a:pt x="104" y="22"/>
                    </a:cubicBezTo>
                    <a:cubicBezTo>
                      <a:pt x="103" y="20"/>
                      <a:pt x="102" y="18"/>
                      <a:pt x="100" y="17"/>
                    </a:cubicBezTo>
                    <a:cubicBezTo>
                      <a:pt x="98" y="16"/>
                      <a:pt x="97" y="15"/>
                      <a:pt x="96" y="14"/>
                    </a:cubicBezTo>
                    <a:cubicBezTo>
                      <a:pt x="95" y="13"/>
                      <a:pt x="94" y="12"/>
                      <a:pt x="93" y="11"/>
                    </a:cubicBezTo>
                    <a:cubicBezTo>
                      <a:pt x="92" y="9"/>
                      <a:pt x="91" y="8"/>
                      <a:pt x="90" y="7"/>
                    </a:cubicBezTo>
                    <a:cubicBezTo>
                      <a:pt x="90" y="6"/>
                      <a:pt x="89" y="5"/>
                      <a:pt x="88" y="4"/>
                    </a:cubicBezTo>
                    <a:cubicBezTo>
                      <a:pt x="86" y="3"/>
                      <a:pt x="83" y="2"/>
                      <a:pt x="80" y="2"/>
                    </a:cubicBezTo>
                    <a:cubicBezTo>
                      <a:pt x="78" y="1"/>
                      <a:pt x="77" y="1"/>
                      <a:pt x="76" y="0"/>
                    </a:cubicBezTo>
                    <a:cubicBezTo>
                      <a:pt x="75" y="0"/>
                      <a:pt x="68" y="0"/>
                      <a:pt x="65" y="1"/>
                    </a:cubicBezTo>
                    <a:cubicBezTo>
                      <a:pt x="63" y="2"/>
                      <a:pt x="61" y="4"/>
                      <a:pt x="59" y="5"/>
                    </a:cubicBezTo>
                    <a:cubicBezTo>
                      <a:pt x="57" y="7"/>
                      <a:pt x="54" y="9"/>
                      <a:pt x="51" y="10"/>
                    </a:cubicBezTo>
                    <a:cubicBezTo>
                      <a:pt x="49" y="11"/>
                      <a:pt x="47" y="12"/>
                      <a:pt x="44" y="14"/>
                    </a:cubicBezTo>
                    <a:cubicBezTo>
                      <a:pt x="40" y="17"/>
                      <a:pt x="37" y="21"/>
                      <a:pt x="34" y="25"/>
                    </a:cubicBezTo>
                    <a:cubicBezTo>
                      <a:pt x="30" y="30"/>
                      <a:pt x="25" y="33"/>
                      <a:pt x="20" y="37"/>
                    </a:cubicBezTo>
                    <a:cubicBezTo>
                      <a:pt x="16" y="40"/>
                      <a:pt x="11" y="42"/>
                      <a:pt x="8" y="46"/>
                    </a:cubicBezTo>
                    <a:cubicBezTo>
                      <a:pt x="7" y="48"/>
                      <a:pt x="6" y="51"/>
                      <a:pt x="5" y="53"/>
                    </a:cubicBezTo>
                    <a:cubicBezTo>
                      <a:pt x="4" y="56"/>
                      <a:pt x="3" y="59"/>
                      <a:pt x="2" y="61"/>
                    </a:cubicBezTo>
                    <a:cubicBezTo>
                      <a:pt x="1" y="67"/>
                      <a:pt x="1" y="73"/>
                      <a:pt x="2" y="78"/>
                    </a:cubicBezTo>
                    <a:cubicBezTo>
                      <a:pt x="2" y="81"/>
                      <a:pt x="2" y="85"/>
                      <a:pt x="1" y="88"/>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39" name="Freeform 378">
                <a:extLst>
                  <a:ext uri="{FF2B5EF4-FFF2-40B4-BE49-F238E27FC236}">
                    <a16:creationId xmlns:a16="http://schemas.microsoft.com/office/drawing/2014/main" id="{625469DA-593C-44D6-B015-925F511701E5}"/>
                  </a:ext>
                </a:extLst>
              </p:cNvPr>
              <p:cNvSpPr>
                <a:spLocks/>
              </p:cNvSpPr>
              <p:nvPr/>
            </p:nvSpPr>
            <p:spPr bwMode="auto">
              <a:xfrm>
                <a:off x="8847138" y="2752725"/>
                <a:ext cx="47625" cy="161925"/>
              </a:xfrm>
              <a:custGeom>
                <a:avLst/>
                <a:gdLst>
                  <a:gd name="T0" fmla="*/ 12 w 12"/>
                  <a:gd name="T1" fmla="*/ 36 h 41"/>
                  <a:gd name="T2" fmla="*/ 11 w 12"/>
                  <a:gd name="T3" fmla="*/ 32 h 41"/>
                  <a:gd name="T4" fmla="*/ 11 w 12"/>
                  <a:gd name="T5" fmla="*/ 22 h 41"/>
                  <a:gd name="T6" fmla="*/ 11 w 12"/>
                  <a:gd name="T7" fmla="*/ 17 h 41"/>
                  <a:gd name="T8" fmla="*/ 11 w 12"/>
                  <a:gd name="T9" fmla="*/ 13 h 41"/>
                  <a:gd name="T10" fmla="*/ 11 w 12"/>
                  <a:gd name="T11" fmla="*/ 3 h 41"/>
                  <a:gd name="T12" fmla="*/ 11 w 12"/>
                  <a:gd name="T13" fmla="*/ 3 h 41"/>
                  <a:gd name="T14" fmla="*/ 11 w 12"/>
                  <a:gd name="T15" fmla="*/ 2 h 41"/>
                  <a:gd name="T16" fmla="*/ 9 w 12"/>
                  <a:gd name="T17" fmla="*/ 1 h 41"/>
                  <a:gd name="T18" fmla="*/ 7 w 12"/>
                  <a:gd name="T19" fmla="*/ 0 h 41"/>
                  <a:gd name="T20" fmla="*/ 5 w 12"/>
                  <a:gd name="T21" fmla="*/ 0 h 41"/>
                  <a:gd name="T22" fmla="*/ 2 w 12"/>
                  <a:gd name="T23" fmla="*/ 0 h 41"/>
                  <a:gd name="T24" fmla="*/ 2 w 12"/>
                  <a:gd name="T25" fmla="*/ 2 h 41"/>
                  <a:gd name="T26" fmla="*/ 2 w 12"/>
                  <a:gd name="T27" fmla="*/ 14 h 41"/>
                  <a:gd name="T28" fmla="*/ 1 w 12"/>
                  <a:gd name="T29" fmla="*/ 20 h 41"/>
                  <a:gd name="T30" fmla="*/ 1 w 12"/>
                  <a:gd name="T31" fmla="*/ 26 h 41"/>
                  <a:gd name="T32" fmla="*/ 1 w 12"/>
                  <a:gd name="T33" fmla="*/ 32 h 41"/>
                  <a:gd name="T34" fmla="*/ 0 w 12"/>
                  <a:gd name="T35" fmla="*/ 37 h 41"/>
                  <a:gd name="T36" fmla="*/ 1 w 12"/>
                  <a:gd name="T37" fmla="*/ 40 h 41"/>
                  <a:gd name="T38" fmla="*/ 3 w 12"/>
                  <a:gd name="T39" fmla="*/ 41 h 41"/>
                  <a:gd name="T40" fmla="*/ 5 w 12"/>
                  <a:gd name="T41" fmla="*/ 41 h 41"/>
                  <a:gd name="T42" fmla="*/ 7 w 12"/>
                  <a:gd name="T43" fmla="*/ 41 h 41"/>
                  <a:gd name="T44" fmla="*/ 10 w 12"/>
                  <a:gd name="T45" fmla="*/ 41 h 41"/>
                  <a:gd name="T46" fmla="*/ 11 w 12"/>
                  <a:gd name="T47" fmla="*/ 41 h 41"/>
                  <a:gd name="T48" fmla="*/ 12 w 12"/>
                  <a:gd name="T49" fmla="*/ 41 h 41"/>
                  <a:gd name="T50" fmla="*/ 12 w 12"/>
                  <a:gd name="T51" fmla="*/ 40 h 41"/>
                  <a:gd name="T52" fmla="*/ 12 w 12"/>
                  <a:gd name="T53"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 h="41">
                    <a:moveTo>
                      <a:pt x="12" y="36"/>
                    </a:moveTo>
                    <a:cubicBezTo>
                      <a:pt x="11" y="35"/>
                      <a:pt x="11" y="33"/>
                      <a:pt x="11" y="32"/>
                    </a:cubicBezTo>
                    <a:cubicBezTo>
                      <a:pt x="11" y="28"/>
                      <a:pt x="11" y="25"/>
                      <a:pt x="11" y="22"/>
                    </a:cubicBezTo>
                    <a:cubicBezTo>
                      <a:pt x="11" y="21"/>
                      <a:pt x="11" y="19"/>
                      <a:pt x="11" y="17"/>
                    </a:cubicBezTo>
                    <a:cubicBezTo>
                      <a:pt x="11" y="16"/>
                      <a:pt x="11" y="14"/>
                      <a:pt x="11" y="13"/>
                    </a:cubicBezTo>
                    <a:cubicBezTo>
                      <a:pt x="11" y="10"/>
                      <a:pt x="11" y="6"/>
                      <a:pt x="11" y="3"/>
                    </a:cubicBezTo>
                    <a:cubicBezTo>
                      <a:pt x="11" y="3"/>
                      <a:pt x="11" y="3"/>
                      <a:pt x="11" y="3"/>
                    </a:cubicBezTo>
                    <a:cubicBezTo>
                      <a:pt x="11" y="3"/>
                      <a:pt x="11" y="2"/>
                      <a:pt x="11" y="2"/>
                    </a:cubicBezTo>
                    <a:cubicBezTo>
                      <a:pt x="10" y="1"/>
                      <a:pt x="10" y="1"/>
                      <a:pt x="9" y="1"/>
                    </a:cubicBezTo>
                    <a:cubicBezTo>
                      <a:pt x="8" y="1"/>
                      <a:pt x="8" y="0"/>
                      <a:pt x="7" y="0"/>
                    </a:cubicBezTo>
                    <a:cubicBezTo>
                      <a:pt x="6" y="0"/>
                      <a:pt x="5" y="0"/>
                      <a:pt x="5" y="0"/>
                    </a:cubicBezTo>
                    <a:cubicBezTo>
                      <a:pt x="4" y="0"/>
                      <a:pt x="3" y="0"/>
                      <a:pt x="2" y="0"/>
                    </a:cubicBezTo>
                    <a:cubicBezTo>
                      <a:pt x="2" y="0"/>
                      <a:pt x="2" y="1"/>
                      <a:pt x="2" y="2"/>
                    </a:cubicBezTo>
                    <a:cubicBezTo>
                      <a:pt x="2" y="6"/>
                      <a:pt x="2" y="10"/>
                      <a:pt x="2" y="14"/>
                    </a:cubicBezTo>
                    <a:cubicBezTo>
                      <a:pt x="2" y="16"/>
                      <a:pt x="2" y="18"/>
                      <a:pt x="1" y="20"/>
                    </a:cubicBezTo>
                    <a:cubicBezTo>
                      <a:pt x="1" y="22"/>
                      <a:pt x="1" y="24"/>
                      <a:pt x="1" y="26"/>
                    </a:cubicBezTo>
                    <a:cubicBezTo>
                      <a:pt x="1" y="28"/>
                      <a:pt x="1" y="30"/>
                      <a:pt x="1" y="32"/>
                    </a:cubicBezTo>
                    <a:cubicBezTo>
                      <a:pt x="1" y="34"/>
                      <a:pt x="1" y="35"/>
                      <a:pt x="0" y="37"/>
                    </a:cubicBezTo>
                    <a:cubicBezTo>
                      <a:pt x="0" y="38"/>
                      <a:pt x="0" y="39"/>
                      <a:pt x="1" y="40"/>
                    </a:cubicBezTo>
                    <a:cubicBezTo>
                      <a:pt x="1" y="40"/>
                      <a:pt x="2" y="41"/>
                      <a:pt x="3" y="41"/>
                    </a:cubicBezTo>
                    <a:cubicBezTo>
                      <a:pt x="3" y="41"/>
                      <a:pt x="4" y="41"/>
                      <a:pt x="5" y="41"/>
                    </a:cubicBezTo>
                    <a:cubicBezTo>
                      <a:pt x="6" y="41"/>
                      <a:pt x="7" y="41"/>
                      <a:pt x="7" y="41"/>
                    </a:cubicBezTo>
                    <a:cubicBezTo>
                      <a:pt x="8" y="41"/>
                      <a:pt x="9" y="41"/>
                      <a:pt x="10" y="41"/>
                    </a:cubicBezTo>
                    <a:cubicBezTo>
                      <a:pt x="10" y="41"/>
                      <a:pt x="11" y="41"/>
                      <a:pt x="11" y="41"/>
                    </a:cubicBezTo>
                    <a:cubicBezTo>
                      <a:pt x="11" y="41"/>
                      <a:pt x="12" y="41"/>
                      <a:pt x="12" y="41"/>
                    </a:cubicBezTo>
                    <a:cubicBezTo>
                      <a:pt x="12" y="41"/>
                      <a:pt x="12" y="41"/>
                      <a:pt x="12" y="40"/>
                    </a:cubicBezTo>
                    <a:cubicBezTo>
                      <a:pt x="12" y="39"/>
                      <a:pt x="12" y="38"/>
                      <a:pt x="12" y="36"/>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40" name="Freeform 379">
                <a:extLst>
                  <a:ext uri="{FF2B5EF4-FFF2-40B4-BE49-F238E27FC236}">
                    <a16:creationId xmlns:a16="http://schemas.microsoft.com/office/drawing/2014/main" id="{DEC0CE6A-3BD3-4BAD-98FB-03E2F2245EE3}"/>
                  </a:ext>
                </a:extLst>
              </p:cNvPr>
              <p:cNvSpPr>
                <a:spLocks/>
              </p:cNvSpPr>
              <p:nvPr/>
            </p:nvSpPr>
            <p:spPr bwMode="auto">
              <a:xfrm>
                <a:off x="8847138" y="2752725"/>
                <a:ext cx="47625" cy="161925"/>
              </a:xfrm>
              <a:custGeom>
                <a:avLst/>
                <a:gdLst>
                  <a:gd name="T0" fmla="*/ 12 w 12"/>
                  <a:gd name="T1" fmla="*/ 36 h 41"/>
                  <a:gd name="T2" fmla="*/ 11 w 12"/>
                  <a:gd name="T3" fmla="*/ 32 h 41"/>
                  <a:gd name="T4" fmla="*/ 11 w 12"/>
                  <a:gd name="T5" fmla="*/ 22 h 41"/>
                  <a:gd name="T6" fmla="*/ 11 w 12"/>
                  <a:gd name="T7" fmla="*/ 17 h 41"/>
                  <a:gd name="T8" fmla="*/ 11 w 12"/>
                  <a:gd name="T9" fmla="*/ 13 h 41"/>
                  <a:gd name="T10" fmla="*/ 11 w 12"/>
                  <a:gd name="T11" fmla="*/ 3 h 41"/>
                  <a:gd name="T12" fmla="*/ 11 w 12"/>
                  <a:gd name="T13" fmla="*/ 3 h 41"/>
                  <a:gd name="T14" fmla="*/ 11 w 12"/>
                  <a:gd name="T15" fmla="*/ 2 h 41"/>
                  <a:gd name="T16" fmla="*/ 9 w 12"/>
                  <a:gd name="T17" fmla="*/ 1 h 41"/>
                  <a:gd name="T18" fmla="*/ 7 w 12"/>
                  <a:gd name="T19" fmla="*/ 0 h 41"/>
                  <a:gd name="T20" fmla="*/ 5 w 12"/>
                  <a:gd name="T21" fmla="*/ 0 h 41"/>
                  <a:gd name="T22" fmla="*/ 2 w 12"/>
                  <a:gd name="T23" fmla="*/ 0 h 41"/>
                  <a:gd name="T24" fmla="*/ 2 w 12"/>
                  <a:gd name="T25" fmla="*/ 2 h 41"/>
                  <a:gd name="T26" fmla="*/ 2 w 12"/>
                  <a:gd name="T27" fmla="*/ 14 h 41"/>
                  <a:gd name="T28" fmla="*/ 1 w 12"/>
                  <a:gd name="T29" fmla="*/ 20 h 41"/>
                  <a:gd name="T30" fmla="*/ 1 w 12"/>
                  <a:gd name="T31" fmla="*/ 26 h 41"/>
                  <a:gd name="T32" fmla="*/ 1 w 12"/>
                  <a:gd name="T33" fmla="*/ 32 h 41"/>
                  <a:gd name="T34" fmla="*/ 0 w 12"/>
                  <a:gd name="T35" fmla="*/ 37 h 41"/>
                  <a:gd name="T36" fmla="*/ 1 w 12"/>
                  <a:gd name="T37" fmla="*/ 40 h 41"/>
                  <a:gd name="T38" fmla="*/ 3 w 12"/>
                  <a:gd name="T39" fmla="*/ 41 h 41"/>
                  <a:gd name="T40" fmla="*/ 5 w 12"/>
                  <a:gd name="T41" fmla="*/ 41 h 41"/>
                  <a:gd name="T42" fmla="*/ 7 w 12"/>
                  <a:gd name="T43" fmla="*/ 41 h 41"/>
                  <a:gd name="T44" fmla="*/ 10 w 12"/>
                  <a:gd name="T45" fmla="*/ 41 h 41"/>
                  <a:gd name="T46" fmla="*/ 11 w 12"/>
                  <a:gd name="T47" fmla="*/ 41 h 41"/>
                  <a:gd name="T48" fmla="*/ 12 w 12"/>
                  <a:gd name="T49" fmla="*/ 41 h 41"/>
                  <a:gd name="T50" fmla="*/ 12 w 12"/>
                  <a:gd name="T51" fmla="*/ 40 h 41"/>
                  <a:gd name="T52" fmla="*/ 12 w 12"/>
                  <a:gd name="T53"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 h="41">
                    <a:moveTo>
                      <a:pt x="12" y="36"/>
                    </a:moveTo>
                    <a:cubicBezTo>
                      <a:pt x="11" y="35"/>
                      <a:pt x="11" y="33"/>
                      <a:pt x="11" y="32"/>
                    </a:cubicBezTo>
                    <a:cubicBezTo>
                      <a:pt x="11" y="28"/>
                      <a:pt x="11" y="25"/>
                      <a:pt x="11" y="22"/>
                    </a:cubicBezTo>
                    <a:cubicBezTo>
                      <a:pt x="11" y="21"/>
                      <a:pt x="11" y="19"/>
                      <a:pt x="11" y="17"/>
                    </a:cubicBezTo>
                    <a:cubicBezTo>
                      <a:pt x="11" y="16"/>
                      <a:pt x="11" y="14"/>
                      <a:pt x="11" y="13"/>
                    </a:cubicBezTo>
                    <a:cubicBezTo>
                      <a:pt x="11" y="10"/>
                      <a:pt x="11" y="6"/>
                      <a:pt x="11" y="3"/>
                    </a:cubicBezTo>
                    <a:cubicBezTo>
                      <a:pt x="11" y="3"/>
                      <a:pt x="11" y="3"/>
                      <a:pt x="11" y="3"/>
                    </a:cubicBezTo>
                    <a:cubicBezTo>
                      <a:pt x="11" y="3"/>
                      <a:pt x="11" y="2"/>
                      <a:pt x="11" y="2"/>
                    </a:cubicBezTo>
                    <a:cubicBezTo>
                      <a:pt x="10" y="1"/>
                      <a:pt x="10" y="1"/>
                      <a:pt x="9" y="1"/>
                    </a:cubicBezTo>
                    <a:cubicBezTo>
                      <a:pt x="8" y="1"/>
                      <a:pt x="8" y="0"/>
                      <a:pt x="7" y="0"/>
                    </a:cubicBezTo>
                    <a:cubicBezTo>
                      <a:pt x="6" y="0"/>
                      <a:pt x="5" y="0"/>
                      <a:pt x="5" y="0"/>
                    </a:cubicBezTo>
                    <a:cubicBezTo>
                      <a:pt x="4" y="0"/>
                      <a:pt x="3" y="0"/>
                      <a:pt x="2" y="0"/>
                    </a:cubicBezTo>
                    <a:cubicBezTo>
                      <a:pt x="2" y="0"/>
                      <a:pt x="2" y="1"/>
                      <a:pt x="2" y="2"/>
                    </a:cubicBezTo>
                    <a:cubicBezTo>
                      <a:pt x="2" y="6"/>
                      <a:pt x="2" y="10"/>
                      <a:pt x="2" y="14"/>
                    </a:cubicBezTo>
                    <a:cubicBezTo>
                      <a:pt x="2" y="16"/>
                      <a:pt x="2" y="18"/>
                      <a:pt x="1" y="20"/>
                    </a:cubicBezTo>
                    <a:cubicBezTo>
                      <a:pt x="1" y="22"/>
                      <a:pt x="1" y="24"/>
                      <a:pt x="1" y="26"/>
                    </a:cubicBezTo>
                    <a:cubicBezTo>
                      <a:pt x="1" y="28"/>
                      <a:pt x="1" y="30"/>
                      <a:pt x="1" y="32"/>
                    </a:cubicBezTo>
                    <a:cubicBezTo>
                      <a:pt x="1" y="34"/>
                      <a:pt x="1" y="35"/>
                      <a:pt x="0" y="37"/>
                    </a:cubicBezTo>
                    <a:cubicBezTo>
                      <a:pt x="0" y="38"/>
                      <a:pt x="0" y="39"/>
                      <a:pt x="1" y="40"/>
                    </a:cubicBezTo>
                    <a:cubicBezTo>
                      <a:pt x="1" y="40"/>
                      <a:pt x="2" y="41"/>
                      <a:pt x="3" y="41"/>
                    </a:cubicBezTo>
                    <a:cubicBezTo>
                      <a:pt x="3" y="41"/>
                      <a:pt x="4" y="41"/>
                      <a:pt x="5" y="41"/>
                    </a:cubicBezTo>
                    <a:cubicBezTo>
                      <a:pt x="6" y="41"/>
                      <a:pt x="7" y="41"/>
                      <a:pt x="7" y="41"/>
                    </a:cubicBezTo>
                    <a:cubicBezTo>
                      <a:pt x="8" y="41"/>
                      <a:pt x="9" y="41"/>
                      <a:pt x="10" y="41"/>
                    </a:cubicBezTo>
                    <a:cubicBezTo>
                      <a:pt x="10" y="41"/>
                      <a:pt x="11" y="41"/>
                      <a:pt x="11" y="41"/>
                    </a:cubicBezTo>
                    <a:cubicBezTo>
                      <a:pt x="11" y="41"/>
                      <a:pt x="12" y="41"/>
                      <a:pt x="12" y="41"/>
                    </a:cubicBezTo>
                    <a:cubicBezTo>
                      <a:pt x="12" y="41"/>
                      <a:pt x="12" y="41"/>
                      <a:pt x="12" y="40"/>
                    </a:cubicBezTo>
                    <a:cubicBezTo>
                      <a:pt x="12" y="39"/>
                      <a:pt x="12" y="38"/>
                      <a:pt x="12" y="36"/>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41" name="Freeform 380">
                <a:extLst>
                  <a:ext uri="{FF2B5EF4-FFF2-40B4-BE49-F238E27FC236}">
                    <a16:creationId xmlns:a16="http://schemas.microsoft.com/office/drawing/2014/main" id="{B964204E-F213-4CA4-A272-302CC80FF8C2}"/>
                  </a:ext>
                </a:extLst>
              </p:cNvPr>
              <p:cNvSpPr>
                <a:spLocks/>
              </p:cNvSpPr>
              <p:nvPr/>
            </p:nvSpPr>
            <p:spPr bwMode="auto">
              <a:xfrm>
                <a:off x="8775701" y="2054225"/>
                <a:ext cx="193675" cy="738188"/>
              </a:xfrm>
              <a:custGeom>
                <a:avLst/>
                <a:gdLst>
                  <a:gd name="T0" fmla="*/ 0 w 49"/>
                  <a:gd name="T1" fmla="*/ 130 h 186"/>
                  <a:gd name="T2" fmla="*/ 0 w 49"/>
                  <a:gd name="T3" fmla="*/ 141 h 186"/>
                  <a:gd name="T4" fmla="*/ 4 w 49"/>
                  <a:gd name="T5" fmla="*/ 161 h 186"/>
                  <a:gd name="T6" fmla="*/ 7 w 49"/>
                  <a:gd name="T7" fmla="*/ 171 h 186"/>
                  <a:gd name="T8" fmla="*/ 12 w 49"/>
                  <a:gd name="T9" fmla="*/ 182 h 186"/>
                  <a:gd name="T10" fmla="*/ 29 w 49"/>
                  <a:gd name="T11" fmla="*/ 185 h 186"/>
                  <a:gd name="T12" fmla="*/ 43 w 49"/>
                  <a:gd name="T13" fmla="*/ 176 h 186"/>
                  <a:gd name="T14" fmla="*/ 48 w 49"/>
                  <a:gd name="T15" fmla="*/ 164 h 186"/>
                  <a:gd name="T16" fmla="*/ 49 w 49"/>
                  <a:gd name="T17" fmla="*/ 152 h 186"/>
                  <a:gd name="T18" fmla="*/ 48 w 49"/>
                  <a:gd name="T19" fmla="*/ 139 h 186"/>
                  <a:gd name="T20" fmla="*/ 47 w 49"/>
                  <a:gd name="T21" fmla="*/ 126 h 186"/>
                  <a:gd name="T22" fmla="*/ 48 w 49"/>
                  <a:gd name="T23" fmla="*/ 113 h 186"/>
                  <a:gd name="T24" fmla="*/ 48 w 49"/>
                  <a:gd name="T25" fmla="*/ 95 h 186"/>
                  <a:gd name="T26" fmla="*/ 48 w 49"/>
                  <a:gd name="T27" fmla="*/ 88 h 186"/>
                  <a:gd name="T28" fmla="*/ 47 w 49"/>
                  <a:gd name="T29" fmla="*/ 76 h 186"/>
                  <a:gd name="T30" fmla="*/ 43 w 49"/>
                  <a:gd name="T31" fmla="*/ 55 h 186"/>
                  <a:gd name="T32" fmla="*/ 42 w 49"/>
                  <a:gd name="T33" fmla="*/ 51 h 186"/>
                  <a:gd name="T34" fmla="*/ 40 w 49"/>
                  <a:gd name="T35" fmla="*/ 33 h 186"/>
                  <a:gd name="T36" fmla="*/ 38 w 49"/>
                  <a:gd name="T37" fmla="*/ 25 h 186"/>
                  <a:gd name="T38" fmla="*/ 34 w 49"/>
                  <a:gd name="T39" fmla="*/ 7 h 186"/>
                  <a:gd name="T40" fmla="*/ 31 w 49"/>
                  <a:gd name="T41" fmla="*/ 2 h 186"/>
                  <a:gd name="T42" fmla="*/ 29 w 49"/>
                  <a:gd name="T43" fmla="*/ 0 h 186"/>
                  <a:gd name="T44" fmla="*/ 25 w 49"/>
                  <a:gd name="T45" fmla="*/ 2 h 186"/>
                  <a:gd name="T46" fmla="*/ 23 w 49"/>
                  <a:gd name="T47" fmla="*/ 8 h 186"/>
                  <a:gd name="T48" fmla="*/ 13 w 49"/>
                  <a:gd name="T49" fmla="*/ 37 h 186"/>
                  <a:gd name="T50" fmla="*/ 8 w 49"/>
                  <a:gd name="T51" fmla="*/ 55 h 186"/>
                  <a:gd name="T52" fmla="*/ 3 w 49"/>
                  <a:gd name="T53" fmla="*/ 69 h 186"/>
                  <a:gd name="T54" fmla="*/ 0 w 49"/>
                  <a:gd name="T55" fmla="*/ 13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 h="186">
                    <a:moveTo>
                      <a:pt x="0" y="130"/>
                    </a:moveTo>
                    <a:cubicBezTo>
                      <a:pt x="0" y="134"/>
                      <a:pt x="0" y="137"/>
                      <a:pt x="0" y="141"/>
                    </a:cubicBezTo>
                    <a:cubicBezTo>
                      <a:pt x="1" y="149"/>
                      <a:pt x="2" y="155"/>
                      <a:pt x="4" y="161"/>
                    </a:cubicBezTo>
                    <a:cubicBezTo>
                      <a:pt x="5" y="164"/>
                      <a:pt x="6" y="167"/>
                      <a:pt x="7" y="171"/>
                    </a:cubicBezTo>
                    <a:cubicBezTo>
                      <a:pt x="8" y="173"/>
                      <a:pt x="11" y="182"/>
                      <a:pt x="12" y="182"/>
                    </a:cubicBezTo>
                    <a:cubicBezTo>
                      <a:pt x="13" y="182"/>
                      <a:pt x="27" y="186"/>
                      <a:pt x="29" y="185"/>
                    </a:cubicBezTo>
                    <a:cubicBezTo>
                      <a:pt x="30" y="185"/>
                      <a:pt x="42" y="177"/>
                      <a:pt x="43" y="176"/>
                    </a:cubicBezTo>
                    <a:cubicBezTo>
                      <a:pt x="44" y="175"/>
                      <a:pt x="48" y="168"/>
                      <a:pt x="48" y="164"/>
                    </a:cubicBezTo>
                    <a:cubicBezTo>
                      <a:pt x="49" y="160"/>
                      <a:pt x="49" y="156"/>
                      <a:pt x="49" y="152"/>
                    </a:cubicBezTo>
                    <a:cubicBezTo>
                      <a:pt x="49" y="147"/>
                      <a:pt x="48" y="143"/>
                      <a:pt x="48" y="139"/>
                    </a:cubicBezTo>
                    <a:cubicBezTo>
                      <a:pt x="48" y="134"/>
                      <a:pt x="47" y="131"/>
                      <a:pt x="47" y="126"/>
                    </a:cubicBezTo>
                    <a:cubicBezTo>
                      <a:pt x="47" y="121"/>
                      <a:pt x="47" y="118"/>
                      <a:pt x="48" y="113"/>
                    </a:cubicBezTo>
                    <a:cubicBezTo>
                      <a:pt x="48" y="111"/>
                      <a:pt x="48" y="97"/>
                      <a:pt x="48" y="95"/>
                    </a:cubicBezTo>
                    <a:cubicBezTo>
                      <a:pt x="48" y="93"/>
                      <a:pt x="48" y="90"/>
                      <a:pt x="48" y="88"/>
                    </a:cubicBezTo>
                    <a:cubicBezTo>
                      <a:pt x="48" y="84"/>
                      <a:pt x="48" y="80"/>
                      <a:pt x="47" y="76"/>
                    </a:cubicBezTo>
                    <a:cubicBezTo>
                      <a:pt x="46" y="72"/>
                      <a:pt x="43" y="58"/>
                      <a:pt x="43" y="55"/>
                    </a:cubicBezTo>
                    <a:cubicBezTo>
                      <a:pt x="42" y="54"/>
                      <a:pt x="42" y="52"/>
                      <a:pt x="42" y="51"/>
                    </a:cubicBezTo>
                    <a:cubicBezTo>
                      <a:pt x="42" y="49"/>
                      <a:pt x="41" y="35"/>
                      <a:pt x="40" y="33"/>
                    </a:cubicBezTo>
                    <a:cubicBezTo>
                      <a:pt x="40" y="30"/>
                      <a:pt x="39" y="27"/>
                      <a:pt x="38" y="25"/>
                    </a:cubicBezTo>
                    <a:cubicBezTo>
                      <a:pt x="38" y="24"/>
                      <a:pt x="34" y="7"/>
                      <a:pt x="34" y="7"/>
                    </a:cubicBezTo>
                    <a:cubicBezTo>
                      <a:pt x="33" y="4"/>
                      <a:pt x="32" y="4"/>
                      <a:pt x="31" y="2"/>
                    </a:cubicBezTo>
                    <a:cubicBezTo>
                      <a:pt x="30" y="2"/>
                      <a:pt x="30" y="1"/>
                      <a:pt x="29" y="0"/>
                    </a:cubicBezTo>
                    <a:cubicBezTo>
                      <a:pt x="29" y="0"/>
                      <a:pt x="26" y="0"/>
                      <a:pt x="25" y="2"/>
                    </a:cubicBezTo>
                    <a:cubicBezTo>
                      <a:pt x="24" y="4"/>
                      <a:pt x="24" y="6"/>
                      <a:pt x="23" y="8"/>
                    </a:cubicBezTo>
                    <a:cubicBezTo>
                      <a:pt x="22" y="11"/>
                      <a:pt x="14" y="31"/>
                      <a:pt x="13" y="37"/>
                    </a:cubicBezTo>
                    <a:cubicBezTo>
                      <a:pt x="11" y="45"/>
                      <a:pt x="10" y="50"/>
                      <a:pt x="8" y="55"/>
                    </a:cubicBezTo>
                    <a:cubicBezTo>
                      <a:pt x="6" y="59"/>
                      <a:pt x="4" y="62"/>
                      <a:pt x="3" y="69"/>
                    </a:cubicBezTo>
                    <a:cubicBezTo>
                      <a:pt x="2" y="72"/>
                      <a:pt x="1" y="126"/>
                      <a:pt x="0" y="13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42" name="Freeform 381">
                <a:extLst>
                  <a:ext uri="{FF2B5EF4-FFF2-40B4-BE49-F238E27FC236}">
                    <a16:creationId xmlns:a16="http://schemas.microsoft.com/office/drawing/2014/main" id="{F3D82475-B994-47F5-AE67-CA167DB2C0B8}"/>
                  </a:ext>
                </a:extLst>
              </p:cNvPr>
              <p:cNvSpPr>
                <a:spLocks/>
              </p:cNvSpPr>
              <p:nvPr/>
            </p:nvSpPr>
            <p:spPr bwMode="auto">
              <a:xfrm>
                <a:off x="8775701" y="2054225"/>
                <a:ext cx="193675" cy="738188"/>
              </a:xfrm>
              <a:custGeom>
                <a:avLst/>
                <a:gdLst>
                  <a:gd name="T0" fmla="*/ 0 w 49"/>
                  <a:gd name="T1" fmla="*/ 130 h 186"/>
                  <a:gd name="T2" fmla="*/ 0 w 49"/>
                  <a:gd name="T3" fmla="*/ 141 h 186"/>
                  <a:gd name="T4" fmla="*/ 4 w 49"/>
                  <a:gd name="T5" fmla="*/ 161 h 186"/>
                  <a:gd name="T6" fmla="*/ 7 w 49"/>
                  <a:gd name="T7" fmla="*/ 171 h 186"/>
                  <a:gd name="T8" fmla="*/ 12 w 49"/>
                  <a:gd name="T9" fmla="*/ 182 h 186"/>
                  <a:gd name="T10" fmla="*/ 29 w 49"/>
                  <a:gd name="T11" fmla="*/ 185 h 186"/>
                  <a:gd name="T12" fmla="*/ 43 w 49"/>
                  <a:gd name="T13" fmla="*/ 176 h 186"/>
                  <a:gd name="T14" fmla="*/ 48 w 49"/>
                  <a:gd name="T15" fmla="*/ 164 h 186"/>
                  <a:gd name="T16" fmla="*/ 49 w 49"/>
                  <a:gd name="T17" fmla="*/ 152 h 186"/>
                  <a:gd name="T18" fmla="*/ 48 w 49"/>
                  <a:gd name="T19" fmla="*/ 139 h 186"/>
                  <a:gd name="T20" fmla="*/ 47 w 49"/>
                  <a:gd name="T21" fmla="*/ 126 h 186"/>
                  <a:gd name="T22" fmla="*/ 48 w 49"/>
                  <a:gd name="T23" fmla="*/ 113 h 186"/>
                  <a:gd name="T24" fmla="*/ 48 w 49"/>
                  <a:gd name="T25" fmla="*/ 95 h 186"/>
                  <a:gd name="T26" fmla="*/ 48 w 49"/>
                  <a:gd name="T27" fmla="*/ 88 h 186"/>
                  <a:gd name="T28" fmla="*/ 47 w 49"/>
                  <a:gd name="T29" fmla="*/ 76 h 186"/>
                  <a:gd name="T30" fmla="*/ 43 w 49"/>
                  <a:gd name="T31" fmla="*/ 55 h 186"/>
                  <a:gd name="T32" fmla="*/ 42 w 49"/>
                  <a:gd name="T33" fmla="*/ 51 h 186"/>
                  <a:gd name="T34" fmla="*/ 40 w 49"/>
                  <a:gd name="T35" fmla="*/ 33 h 186"/>
                  <a:gd name="T36" fmla="*/ 38 w 49"/>
                  <a:gd name="T37" fmla="*/ 25 h 186"/>
                  <a:gd name="T38" fmla="*/ 34 w 49"/>
                  <a:gd name="T39" fmla="*/ 7 h 186"/>
                  <a:gd name="T40" fmla="*/ 31 w 49"/>
                  <a:gd name="T41" fmla="*/ 2 h 186"/>
                  <a:gd name="T42" fmla="*/ 29 w 49"/>
                  <a:gd name="T43" fmla="*/ 0 h 186"/>
                  <a:gd name="T44" fmla="*/ 25 w 49"/>
                  <a:gd name="T45" fmla="*/ 2 h 186"/>
                  <a:gd name="T46" fmla="*/ 23 w 49"/>
                  <a:gd name="T47" fmla="*/ 8 h 186"/>
                  <a:gd name="T48" fmla="*/ 13 w 49"/>
                  <a:gd name="T49" fmla="*/ 37 h 186"/>
                  <a:gd name="T50" fmla="*/ 8 w 49"/>
                  <a:gd name="T51" fmla="*/ 55 h 186"/>
                  <a:gd name="T52" fmla="*/ 3 w 49"/>
                  <a:gd name="T53" fmla="*/ 69 h 186"/>
                  <a:gd name="T54" fmla="*/ 0 w 49"/>
                  <a:gd name="T55" fmla="*/ 13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 h="186">
                    <a:moveTo>
                      <a:pt x="0" y="130"/>
                    </a:moveTo>
                    <a:cubicBezTo>
                      <a:pt x="0" y="134"/>
                      <a:pt x="0" y="137"/>
                      <a:pt x="0" y="141"/>
                    </a:cubicBezTo>
                    <a:cubicBezTo>
                      <a:pt x="1" y="149"/>
                      <a:pt x="2" y="155"/>
                      <a:pt x="4" y="161"/>
                    </a:cubicBezTo>
                    <a:cubicBezTo>
                      <a:pt x="5" y="164"/>
                      <a:pt x="6" y="167"/>
                      <a:pt x="7" y="171"/>
                    </a:cubicBezTo>
                    <a:cubicBezTo>
                      <a:pt x="8" y="173"/>
                      <a:pt x="11" y="182"/>
                      <a:pt x="12" y="182"/>
                    </a:cubicBezTo>
                    <a:cubicBezTo>
                      <a:pt x="13" y="182"/>
                      <a:pt x="27" y="186"/>
                      <a:pt x="29" y="185"/>
                    </a:cubicBezTo>
                    <a:cubicBezTo>
                      <a:pt x="30" y="185"/>
                      <a:pt x="42" y="177"/>
                      <a:pt x="43" y="176"/>
                    </a:cubicBezTo>
                    <a:cubicBezTo>
                      <a:pt x="44" y="175"/>
                      <a:pt x="48" y="168"/>
                      <a:pt x="48" y="164"/>
                    </a:cubicBezTo>
                    <a:cubicBezTo>
                      <a:pt x="49" y="160"/>
                      <a:pt x="49" y="156"/>
                      <a:pt x="49" y="152"/>
                    </a:cubicBezTo>
                    <a:cubicBezTo>
                      <a:pt x="49" y="147"/>
                      <a:pt x="48" y="143"/>
                      <a:pt x="48" y="139"/>
                    </a:cubicBezTo>
                    <a:cubicBezTo>
                      <a:pt x="48" y="134"/>
                      <a:pt x="47" y="131"/>
                      <a:pt x="47" y="126"/>
                    </a:cubicBezTo>
                    <a:cubicBezTo>
                      <a:pt x="47" y="121"/>
                      <a:pt x="47" y="118"/>
                      <a:pt x="48" y="113"/>
                    </a:cubicBezTo>
                    <a:cubicBezTo>
                      <a:pt x="48" y="111"/>
                      <a:pt x="48" y="97"/>
                      <a:pt x="48" y="95"/>
                    </a:cubicBezTo>
                    <a:cubicBezTo>
                      <a:pt x="48" y="93"/>
                      <a:pt x="48" y="90"/>
                      <a:pt x="48" y="88"/>
                    </a:cubicBezTo>
                    <a:cubicBezTo>
                      <a:pt x="48" y="84"/>
                      <a:pt x="48" y="80"/>
                      <a:pt x="47" y="76"/>
                    </a:cubicBezTo>
                    <a:cubicBezTo>
                      <a:pt x="46" y="72"/>
                      <a:pt x="43" y="58"/>
                      <a:pt x="43" y="55"/>
                    </a:cubicBezTo>
                    <a:cubicBezTo>
                      <a:pt x="42" y="54"/>
                      <a:pt x="42" y="52"/>
                      <a:pt x="42" y="51"/>
                    </a:cubicBezTo>
                    <a:cubicBezTo>
                      <a:pt x="42" y="49"/>
                      <a:pt x="41" y="35"/>
                      <a:pt x="40" y="33"/>
                    </a:cubicBezTo>
                    <a:cubicBezTo>
                      <a:pt x="40" y="30"/>
                      <a:pt x="39" y="27"/>
                      <a:pt x="38" y="25"/>
                    </a:cubicBezTo>
                    <a:cubicBezTo>
                      <a:pt x="38" y="24"/>
                      <a:pt x="34" y="7"/>
                      <a:pt x="34" y="7"/>
                    </a:cubicBezTo>
                    <a:cubicBezTo>
                      <a:pt x="33" y="4"/>
                      <a:pt x="32" y="4"/>
                      <a:pt x="31" y="2"/>
                    </a:cubicBezTo>
                    <a:cubicBezTo>
                      <a:pt x="30" y="2"/>
                      <a:pt x="30" y="1"/>
                      <a:pt x="29" y="0"/>
                    </a:cubicBezTo>
                    <a:cubicBezTo>
                      <a:pt x="29" y="0"/>
                      <a:pt x="26" y="0"/>
                      <a:pt x="25" y="2"/>
                    </a:cubicBezTo>
                    <a:cubicBezTo>
                      <a:pt x="24" y="4"/>
                      <a:pt x="24" y="6"/>
                      <a:pt x="23" y="8"/>
                    </a:cubicBezTo>
                    <a:cubicBezTo>
                      <a:pt x="22" y="11"/>
                      <a:pt x="14" y="31"/>
                      <a:pt x="13" y="37"/>
                    </a:cubicBezTo>
                    <a:cubicBezTo>
                      <a:pt x="11" y="45"/>
                      <a:pt x="10" y="50"/>
                      <a:pt x="8" y="55"/>
                    </a:cubicBezTo>
                    <a:cubicBezTo>
                      <a:pt x="6" y="59"/>
                      <a:pt x="4" y="62"/>
                      <a:pt x="3" y="69"/>
                    </a:cubicBezTo>
                    <a:cubicBezTo>
                      <a:pt x="2" y="72"/>
                      <a:pt x="1" y="126"/>
                      <a:pt x="0" y="13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43" name="Freeform 382">
                <a:extLst>
                  <a:ext uri="{FF2B5EF4-FFF2-40B4-BE49-F238E27FC236}">
                    <a16:creationId xmlns:a16="http://schemas.microsoft.com/office/drawing/2014/main" id="{A7A19056-0C55-4584-BCD4-CDC5A607D404}"/>
                  </a:ext>
                </a:extLst>
              </p:cNvPr>
              <p:cNvSpPr>
                <a:spLocks/>
              </p:cNvSpPr>
              <p:nvPr/>
            </p:nvSpPr>
            <p:spPr bwMode="auto">
              <a:xfrm>
                <a:off x="8432801" y="2795588"/>
                <a:ext cx="322263" cy="211138"/>
              </a:xfrm>
              <a:custGeom>
                <a:avLst/>
                <a:gdLst>
                  <a:gd name="T0" fmla="*/ 18 w 81"/>
                  <a:gd name="T1" fmla="*/ 0 h 53"/>
                  <a:gd name="T2" fmla="*/ 81 w 81"/>
                  <a:gd name="T3" fmla="*/ 25 h 53"/>
                  <a:gd name="T4" fmla="*/ 80 w 81"/>
                  <a:gd name="T5" fmla="*/ 27 h 53"/>
                  <a:gd name="T6" fmla="*/ 69 w 81"/>
                  <a:gd name="T7" fmla="*/ 30 h 53"/>
                  <a:gd name="T8" fmla="*/ 67 w 81"/>
                  <a:gd name="T9" fmla="*/ 46 h 53"/>
                  <a:gd name="T10" fmla="*/ 73 w 81"/>
                  <a:gd name="T11" fmla="*/ 50 h 53"/>
                  <a:gd name="T12" fmla="*/ 72 w 81"/>
                  <a:gd name="T13" fmla="*/ 53 h 53"/>
                  <a:gd name="T14" fmla="*/ 8 w 81"/>
                  <a:gd name="T15" fmla="*/ 25 h 53"/>
                  <a:gd name="T16" fmla="*/ 18 w 81"/>
                  <a:gd name="T17"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53">
                    <a:moveTo>
                      <a:pt x="18" y="0"/>
                    </a:moveTo>
                    <a:cubicBezTo>
                      <a:pt x="81" y="25"/>
                      <a:pt x="81" y="25"/>
                      <a:pt x="81" y="25"/>
                    </a:cubicBezTo>
                    <a:cubicBezTo>
                      <a:pt x="80" y="27"/>
                      <a:pt x="80" y="27"/>
                      <a:pt x="80" y="27"/>
                    </a:cubicBezTo>
                    <a:cubicBezTo>
                      <a:pt x="77" y="26"/>
                      <a:pt x="73" y="26"/>
                      <a:pt x="69" y="30"/>
                    </a:cubicBezTo>
                    <a:cubicBezTo>
                      <a:pt x="64" y="35"/>
                      <a:pt x="63" y="41"/>
                      <a:pt x="67" y="46"/>
                    </a:cubicBezTo>
                    <a:cubicBezTo>
                      <a:pt x="69" y="48"/>
                      <a:pt x="71" y="50"/>
                      <a:pt x="73" y="50"/>
                    </a:cubicBezTo>
                    <a:cubicBezTo>
                      <a:pt x="72" y="53"/>
                      <a:pt x="72" y="53"/>
                      <a:pt x="72" y="53"/>
                    </a:cubicBezTo>
                    <a:cubicBezTo>
                      <a:pt x="8" y="25"/>
                      <a:pt x="8" y="25"/>
                      <a:pt x="8" y="25"/>
                    </a:cubicBezTo>
                    <a:cubicBezTo>
                      <a:pt x="0" y="17"/>
                      <a:pt x="3" y="3"/>
                      <a:pt x="18" y="0"/>
                    </a:cubicBez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44" name="Freeform 383">
                <a:extLst>
                  <a:ext uri="{FF2B5EF4-FFF2-40B4-BE49-F238E27FC236}">
                    <a16:creationId xmlns:a16="http://schemas.microsoft.com/office/drawing/2014/main" id="{B2FCE372-4041-4DAD-94AA-BF1BE1F82E69}"/>
                  </a:ext>
                </a:extLst>
              </p:cNvPr>
              <p:cNvSpPr>
                <a:spLocks/>
              </p:cNvSpPr>
              <p:nvPr/>
            </p:nvSpPr>
            <p:spPr bwMode="auto">
              <a:xfrm>
                <a:off x="8667751" y="2887663"/>
                <a:ext cx="131763" cy="130175"/>
              </a:xfrm>
              <a:custGeom>
                <a:avLst/>
                <a:gdLst>
                  <a:gd name="T0" fmla="*/ 6 w 33"/>
                  <a:gd name="T1" fmla="*/ 26 h 33"/>
                  <a:gd name="T2" fmla="*/ 28 w 33"/>
                  <a:gd name="T3" fmla="*/ 25 h 33"/>
                  <a:gd name="T4" fmla="*/ 33 w 33"/>
                  <a:gd name="T5" fmla="*/ 15 h 33"/>
                  <a:gd name="T6" fmla="*/ 25 w 33"/>
                  <a:gd name="T7" fmla="*/ 4 h 33"/>
                  <a:gd name="T8" fmla="*/ 8 w 33"/>
                  <a:gd name="T9" fmla="*/ 5 h 33"/>
                  <a:gd name="T10" fmla="*/ 6 w 33"/>
                  <a:gd name="T11" fmla="*/ 26 h 33"/>
                </a:gdLst>
                <a:ahLst/>
                <a:cxnLst>
                  <a:cxn ang="0">
                    <a:pos x="T0" y="T1"/>
                  </a:cxn>
                  <a:cxn ang="0">
                    <a:pos x="T2" y="T3"/>
                  </a:cxn>
                  <a:cxn ang="0">
                    <a:pos x="T4" y="T5"/>
                  </a:cxn>
                  <a:cxn ang="0">
                    <a:pos x="T6" y="T7"/>
                  </a:cxn>
                  <a:cxn ang="0">
                    <a:pos x="T8" y="T9"/>
                  </a:cxn>
                  <a:cxn ang="0">
                    <a:pos x="T10" y="T11"/>
                  </a:cxn>
                </a:cxnLst>
                <a:rect l="0" t="0" r="r" b="b"/>
                <a:pathLst>
                  <a:path w="33" h="33">
                    <a:moveTo>
                      <a:pt x="6" y="26"/>
                    </a:moveTo>
                    <a:cubicBezTo>
                      <a:pt x="12" y="33"/>
                      <a:pt x="22" y="32"/>
                      <a:pt x="28" y="25"/>
                    </a:cubicBezTo>
                    <a:cubicBezTo>
                      <a:pt x="31" y="23"/>
                      <a:pt x="33" y="19"/>
                      <a:pt x="33" y="15"/>
                    </a:cubicBezTo>
                    <a:cubicBezTo>
                      <a:pt x="32" y="11"/>
                      <a:pt x="25" y="4"/>
                      <a:pt x="25" y="4"/>
                    </a:cubicBezTo>
                    <a:cubicBezTo>
                      <a:pt x="21" y="0"/>
                      <a:pt x="13" y="0"/>
                      <a:pt x="8" y="5"/>
                    </a:cubicBezTo>
                    <a:cubicBezTo>
                      <a:pt x="1" y="11"/>
                      <a:pt x="0" y="20"/>
                      <a:pt x="6" y="26"/>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45" name="Freeform 384">
                <a:extLst>
                  <a:ext uri="{FF2B5EF4-FFF2-40B4-BE49-F238E27FC236}">
                    <a16:creationId xmlns:a16="http://schemas.microsoft.com/office/drawing/2014/main" id="{1E039DFC-057C-41B3-B499-A05722BBE2C1}"/>
                  </a:ext>
                </a:extLst>
              </p:cNvPr>
              <p:cNvSpPr>
                <a:spLocks/>
              </p:cNvSpPr>
              <p:nvPr/>
            </p:nvSpPr>
            <p:spPr bwMode="auto">
              <a:xfrm>
                <a:off x="8667751" y="2887663"/>
                <a:ext cx="131763" cy="130175"/>
              </a:xfrm>
              <a:custGeom>
                <a:avLst/>
                <a:gdLst>
                  <a:gd name="T0" fmla="*/ 6 w 33"/>
                  <a:gd name="T1" fmla="*/ 26 h 33"/>
                  <a:gd name="T2" fmla="*/ 28 w 33"/>
                  <a:gd name="T3" fmla="*/ 25 h 33"/>
                  <a:gd name="T4" fmla="*/ 33 w 33"/>
                  <a:gd name="T5" fmla="*/ 15 h 33"/>
                  <a:gd name="T6" fmla="*/ 25 w 33"/>
                  <a:gd name="T7" fmla="*/ 4 h 33"/>
                  <a:gd name="T8" fmla="*/ 8 w 33"/>
                  <a:gd name="T9" fmla="*/ 5 h 33"/>
                  <a:gd name="T10" fmla="*/ 6 w 33"/>
                  <a:gd name="T11" fmla="*/ 26 h 33"/>
                </a:gdLst>
                <a:ahLst/>
                <a:cxnLst>
                  <a:cxn ang="0">
                    <a:pos x="T0" y="T1"/>
                  </a:cxn>
                  <a:cxn ang="0">
                    <a:pos x="T2" y="T3"/>
                  </a:cxn>
                  <a:cxn ang="0">
                    <a:pos x="T4" y="T5"/>
                  </a:cxn>
                  <a:cxn ang="0">
                    <a:pos x="T6" y="T7"/>
                  </a:cxn>
                  <a:cxn ang="0">
                    <a:pos x="T8" y="T9"/>
                  </a:cxn>
                  <a:cxn ang="0">
                    <a:pos x="T10" y="T11"/>
                  </a:cxn>
                </a:cxnLst>
                <a:rect l="0" t="0" r="r" b="b"/>
                <a:pathLst>
                  <a:path w="33" h="33">
                    <a:moveTo>
                      <a:pt x="6" y="26"/>
                    </a:moveTo>
                    <a:cubicBezTo>
                      <a:pt x="12" y="33"/>
                      <a:pt x="22" y="32"/>
                      <a:pt x="28" y="25"/>
                    </a:cubicBezTo>
                    <a:cubicBezTo>
                      <a:pt x="31" y="23"/>
                      <a:pt x="33" y="19"/>
                      <a:pt x="33" y="15"/>
                    </a:cubicBezTo>
                    <a:cubicBezTo>
                      <a:pt x="32" y="11"/>
                      <a:pt x="25" y="4"/>
                      <a:pt x="25" y="4"/>
                    </a:cubicBezTo>
                    <a:cubicBezTo>
                      <a:pt x="21" y="0"/>
                      <a:pt x="13" y="0"/>
                      <a:pt x="8" y="5"/>
                    </a:cubicBezTo>
                    <a:cubicBezTo>
                      <a:pt x="1" y="11"/>
                      <a:pt x="0" y="20"/>
                      <a:pt x="6" y="26"/>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46" name="Freeform 385">
                <a:extLst>
                  <a:ext uri="{FF2B5EF4-FFF2-40B4-BE49-F238E27FC236}">
                    <a16:creationId xmlns:a16="http://schemas.microsoft.com/office/drawing/2014/main" id="{CFB34DEB-C7E2-43B9-84E7-41370C08215E}"/>
                  </a:ext>
                </a:extLst>
              </p:cNvPr>
              <p:cNvSpPr>
                <a:spLocks/>
              </p:cNvSpPr>
              <p:nvPr/>
            </p:nvSpPr>
            <p:spPr bwMode="auto">
              <a:xfrm>
                <a:off x="8683626" y="2874963"/>
                <a:ext cx="103188" cy="127000"/>
              </a:xfrm>
              <a:custGeom>
                <a:avLst/>
                <a:gdLst>
                  <a:gd name="T0" fmla="*/ 4 w 26"/>
                  <a:gd name="T1" fmla="*/ 27 h 32"/>
                  <a:gd name="T2" fmla="*/ 6 w 26"/>
                  <a:gd name="T3" fmla="*/ 10 h 32"/>
                  <a:gd name="T4" fmla="*/ 26 w 26"/>
                  <a:gd name="T5" fmla="*/ 20 h 32"/>
                  <a:gd name="T6" fmla="*/ 21 w 26"/>
                  <a:gd name="T7" fmla="*/ 27 h 32"/>
                  <a:gd name="T8" fmla="*/ 4 w 26"/>
                  <a:gd name="T9" fmla="*/ 27 h 32"/>
                </a:gdLst>
                <a:ahLst/>
                <a:cxnLst>
                  <a:cxn ang="0">
                    <a:pos x="T0" y="T1"/>
                  </a:cxn>
                  <a:cxn ang="0">
                    <a:pos x="T2" y="T3"/>
                  </a:cxn>
                  <a:cxn ang="0">
                    <a:pos x="T4" y="T5"/>
                  </a:cxn>
                  <a:cxn ang="0">
                    <a:pos x="T6" y="T7"/>
                  </a:cxn>
                  <a:cxn ang="0">
                    <a:pos x="T8" y="T9"/>
                  </a:cxn>
                </a:cxnLst>
                <a:rect l="0" t="0" r="r" b="b"/>
                <a:pathLst>
                  <a:path w="26" h="32">
                    <a:moveTo>
                      <a:pt x="4" y="27"/>
                    </a:moveTo>
                    <a:cubicBezTo>
                      <a:pt x="0" y="22"/>
                      <a:pt x="1" y="15"/>
                      <a:pt x="6" y="10"/>
                    </a:cubicBezTo>
                    <a:cubicBezTo>
                      <a:pt x="17" y="0"/>
                      <a:pt x="26" y="16"/>
                      <a:pt x="26" y="20"/>
                    </a:cubicBezTo>
                    <a:cubicBezTo>
                      <a:pt x="25" y="22"/>
                      <a:pt x="24" y="25"/>
                      <a:pt x="21" y="27"/>
                    </a:cubicBezTo>
                    <a:cubicBezTo>
                      <a:pt x="16" y="32"/>
                      <a:pt x="9" y="32"/>
                      <a:pt x="4" y="2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47" name="Freeform 386">
                <a:extLst>
                  <a:ext uri="{FF2B5EF4-FFF2-40B4-BE49-F238E27FC236}">
                    <a16:creationId xmlns:a16="http://schemas.microsoft.com/office/drawing/2014/main" id="{96F97C54-B5BF-4DD5-955F-5420FC5E9A93}"/>
                  </a:ext>
                </a:extLst>
              </p:cNvPr>
              <p:cNvSpPr>
                <a:spLocks/>
              </p:cNvSpPr>
              <p:nvPr/>
            </p:nvSpPr>
            <p:spPr bwMode="auto">
              <a:xfrm>
                <a:off x="8683626" y="2874963"/>
                <a:ext cx="103188" cy="127000"/>
              </a:xfrm>
              <a:custGeom>
                <a:avLst/>
                <a:gdLst>
                  <a:gd name="T0" fmla="*/ 4 w 26"/>
                  <a:gd name="T1" fmla="*/ 27 h 32"/>
                  <a:gd name="T2" fmla="*/ 6 w 26"/>
                  <a:gd name="T3" fmla="*/ 10 h 32"/>
                  <a:gd name="T4" fmla="*/ 26 w 26"/>
                  <a:gd name="T5" fmla="*/ 20 h 32"/>
                  <a:gd name="T6" fmla="*/ 21 w 26"/>
                  <a:gd name="T7" fmla="*/ 27 h 32"/>
                  <a:gd name="T8" fmla="*/ 4 w 26"/>
                  <a:gd name="T9" fmla="*/ 27 h 32"/>
                </a:gdLst>
                <a:ahLst/>
                <a:cxnLst>
                  <a:cxn ang="0">
                    <a:pos x="T0" y="T1"/>
                  </a:cxn>
                  <a:cxn ang="0">
                    <a:pos x="T2" y="T3"/>
                  </a:cxn>
                  <a:cxn ang="0">
                    <a:pos x="T4" y="T5"/>
                  </a:cxn>
                  <a:cxn ang="0">
                    <a:pos x="T6" y="T7"/>
                  </a:cxn>
                  <a:cxn ang="0">
                    <a:pos x="T8" y="T9"/>
                  </a:cxn>
                </a:cxnLst>
                <a:rect l="0" t="0" r="r" b="b"/>
                <a:pathLst>
                  <a:path w="26" h="32">
                    <a:moveTo>
                      <a:pt x="4" y="27"/>
                    </a:moveTo>
                    <a:cubicBezTo>
                      <a:pt x="0" y="22"/>
                      <a:pt x="1" y="15"/>
                      <a:pt x="6" y="10"/>
                    </a:cubicBezTo>
                    <a:cubicBezTo>
                      <a:pt x="17" y="0"/>
                      <a:pt x="26" y="16"/>
                      <a:pt x="26" y="20"/>
                    </a:cubicBezTo>
                    <a:cubicBezTo>
                      <a:pt x="25" y="22"/>
                      <a:pt x="24" y="25"/>
                      <a:pt x="21" y="27"/>
                    </a:cubicBezTo>
                    <a:cubicBezTo>
                      <a:pt x="16" y="32"/>
                      <a:pt x="9" y="32"/>
                      <a:pt x="4" y="2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48" name="Freeform 387">
                <a:extLst>
                  <a:ext uri="{FF2B5EF4-FFF2-40B4-BE49-F238E27FC236}">
                    <a16:creationId xmlns:a16="http://schemas.microsoft.com/office/drawing/2014/main" id="{5ADE7259-9F37-46A6-9F58-5C290FBAA7FD}"/>
                  </a:ext>
                </a:extLst>
              </p:cNvPr>
              <p:cNvSpPr>
                <a:spLocks/>
              </p:cNvSpPr>
              <p:nvPr/>
            </p:nvSpPr>
            <p:spPr bwMode="auto">
              <a:xfrm>
                <a:off x="8683626" y="2874963"/>
                <a:ext cx="103188" cy="127000"/>
              </a:xfrm>
              <a:custGeom>
                <a:avLst/>
                <a:gdLst>
                  <a:gd name="T0" fmla="*/ 4 w 26"/>
                  <a:gd name="T1" fmla="*/ 27 h 32"/>
                  <a:gd name="T2" fmla="*/ 21 w 26"/>
                  <a:gd name="T3" fmla="*/ 27 h 32"/>
                  <a:gd name="T4" fmla="*/ 26 w 26"/>
                  <a:gd name="T5" fmla="*/ 20 h 32"/>
                  <a:gd name="T6" fmla="*/ 6 w 26"/>
                  <a:gd name="T7" fmla="*/ 10 h 32"/>
                  <a:gd name="T8" fmla="*/ 4 w 26"/>
                  <a:gd name="T9" fmla="*/ 27 h 32"/>
                </a:gdLst>
                <a:ahLst/>
                <a:cxnLst>
                  <a:cxn ang="0">
                    <a:pos x="T0" y="T1"/>
                  </a:cxn>
                  <a:cxn ang="0">
                    <a:pos x="T2" y="T3"/>
                  </a:cxn>
                  <a:cxn ang="0">
                    <a:pos x="T4" y="T5"/>
                  </a:cxn>
                  <a:cxn ang="0">
                    <a:pos x="T6" y="T7"/>
                  </a:cxn>
                  <a:cxn ang="0">
                    <a:pos x="T8" y="T9"/>
                  </a:cxn>
                </a:cxnLst>
                <a:rect l="0" t="0" r="r" b="b"/>
                <a:pathLst>
                  <a:path w="26" h="32">
                    <a:moveTo>
                      <a:pt x="4" y="27"/>
                    </a:moveTo>
                    <a:cubicBezTo>
                      <a:pt x="9" y="32"/>
                      <a:pt x="16" y="32"/>
                      <a:pt x="21" y="27"/>
                    </a:cubicBezTo>
                    <a:cubicBezTo>
                      <a:pt x="24" y="25"/>
                      <a:pt x="25" y="22"/>
                      <a:pt x="26" y="20"/>
                    </a:cubicBezTo>
                    <a:cubicBezTo>
                      <a:pt x="26" y="16"/>
                      <a:pt x="17" y="0"/>
                      <a:pt x="6" y="10"/>
                    </a:cubicBezTo>
                    <a:cubicBezTo>
                      <a:pt x="1" y="15"/>
                      <a:pt x="0" y="22"/>
                      <a:pt x="4" y="27"/>
                    </a:cubicBez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49" name="Freeform 388">
                <a:extLst>
                  <a:ext uri="{FF2B5EF4-FFF2-40B4-BE49-F238E27FC236}">
                    <a16:creationId xmlns:a16="http://schemas.microsoft.com/office/drawing/2014/main" id="{2997F381-D996-448C-A3A4-E30D6C2CE4D6}"/>
                  </a:ext>
                </a:extLst>
              </p:cNvPr>
              <p:cNvSpPr>
                <a:spLocks/>
              </p:cNvSpPr>
              <p:nvPr/>
            </p:nvSpPr>
            <p:spPr bwMode="auto">
              <a:xfrm>
                <a:off x="8699501" y="2898775"/>
                <a:ext cx="71438" cy="84138"/>
              </a:xfrm>
              <a:custGeom>
                <a:avLst/>
                <a:gdLst>
                  <a:gd name="T0" fmla="*/ 3 w 18"/>
                  <a:gd name="T1" fmla="*/ 18 h 21"/>
                  <a:gd name="T2" fmla="*/ 4 w 18"/>
                  <a:gd name="T3" fmla="*/ 7 h 21"/>
                  <a:gd name="T4" fmla="*/ 18 w 18"/>
                  <a:gd name="T5" fmla="*/ 13 h 21"/>
                  <a:gd name="T6" fmla="*/ 15 w 18"/>
                  <a:gd name="T7" fmla="*/ 18 h 21"/>
                  <a:gd name="T8" fmla="*/ 3 w 18"/>
                  <a:gd name="T9" fmla="*/ 18 h 21"/>
                </a:gdLst>
                <a:ahLst/>
                <a:cxnLst>
                  <a:cxn ang="0">
                    <a:pos x="T0" y="T1"/>
                  </a:cxn>
                  <a:cxn ang="0">
                    <a:pos x="T2" y="T3"/>
                  </a:cxn>
                  <a:cxn ang="0">
                    <a:pos x="T4" y="T5"/>
                  </a:cxn>
                  <a:cxn ang="0">
                    <a:pos x="T6" y="T7"/>
                  </a:cxn>
                  <a:cxn ang="0">
                    <a:pos x="T8" y="T9"/>
                  </a:cxn>
                </a:cxnLst>
                <a:rect l="0" t="0" r="r" b="b"/>
                <a:pathLst>
                  <a:path w="18" h="21">
                    <a:moveTo>
                      <a:pt x="3" y="18"/>
                    </a:moveTo>
                    <a:cubicBezTo>
                      <a:pt x="0" y="14"/>
                      <a:pt x="1" y="10"/>
                      <a:pt x="4" y="7"/>
                    </a:cubicBezTo>
                    <a:cubicBezTo>
                      <a:pt x="12" y="0"/>
                      <a:pt x="18" y="11"/>
                      <a:pt x="18" y="13"/>
                    </a:cubicBezTo>
                    <a:cubicBezTo>
                      <a:pt x="17" y="15"/>
                      <a:pt x="16" y="17"/>
                      <a:pt x="15" y="18"/>
                    </a:cubicBezTo>
                    <a:cubicBezTo>
                      <a:pt x="11" y="21"/>
                      <a:pt x="7" y="21"/>
                      <a:pt x="3" y="18"/>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50" name="Freeform 389">
                <a:extLst>
                  <a:ext uri="{FF2B5EF4-FFF2-40B4-BE49-F238E27FC236}">
                    <a16:creationId xmlns:a16="http://schemas.microsoft.com/office/drawing/2014/main" id="{5720B34C-EF19-40A5-9B88-70A4BC837AC4}"/>
                  </a:ext>
                </a:extLst>
              </p:cNvPr>
              <p:cNvSpPr>
                <a:spLocks/>
              </p:cNvSpPr>
              <p:nvPr/>
            </p:nvSpPr>
            <p:spPr bwMode="auto">
              <a:xfrm>
                <a:off x="8699501" y="2898775"/>
                <a:ext cx="71438" cy="84138"/>
              </a:xfrm>
              <a:custGeom>
                <a:avLst/>
                <a:gdLst>
                  <a:gd name="T0" fmla="*/ 3 w 18"/>
                  <a:gd name="T1" fmla="*/ 18 h 21"/>
                  <a:gd name="T2" fmla="*/ 4 w 18"/>
                  <a:gd name="T3" fmla="*/ 7 h 21"/>
                  <a:gd name="T4" fmla="*/ 18 w 18"/>
                  <a:gd name="T5" fmla="*/ 13 h 21"/>
                  <a:gd name="T6" fmla="*/ 15 w 18"/>
                  <a:gd name="T7" fmla="*/ 18 h 21"/>
                  <a:gd name="T8" fmla="*/ 3 w 18"/>
                  <a:gd name="T9" fmla="*/ 18 h 21"/>
                </a:gdLst>
                <a:ahLst/>
                <a:cxnLst>
                  <a:cxn ang="0">
                    <a:pos x="T0" y="T1"/>
                  </a:cxn>
                  <a:cxn ang="0">
                    <a:pos x="T2" y="T3"/>
                  </a:cxn>
                  <a:cxn ang="0">
                    <a:pos x="T4" y="T5"/>
                  </a:cxn>
                  <a:cxn ang="0">
                    <a:pos x="T6" y="T7"/>
                  </a:cxn>
                  <a:cxn ang="0">
                    <a:pos x="T8" y="T9"/>
                  </a:cxn>
                </a:cxnLst>
                <a:rect l="0" t="0" r="r" b="b"/>
                <a:pathLst>
                  <a:path w="18" h="21">
                    <a:moveTo>
                      <a:pt x="3" y="18"/>
                    </a:moveTo>
                    <a:cubicBezTo>
                      <a:pt x="0" y="14"/>
                      <a:pt x="1" y="10"/>
                      <a:pt x="4" y="7"/>
                    </a:cubicBezTo>
                    <a:cubicBezTo>
                      <a:pt x="12" y="0"/>
                      <a:pt x="18" y="11"/>
                      <a:pt x="18" y="13"/>
                    </a:cubicBezTo>
                    <a:cubicBezTo>
                      <a:pt x="17" y="15"/>
                      <a:pt x="16" y="17"/>
                      <a:pt x="15" y="18"/>
                    </a:cubicBezTo>
                    <a:cubicBezTo>
                      <a:pt x="11" y="21"/>
                      <a:pt x="7" y="21"/>
                      <a:pt x="3" y="18"/>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51" name="Freeform 390">
                <a:extLst>
                  <a:ext uri="{FF2B5EF4-FFF2-40B4-BE49-F238E27FC236}">
                    <a16:creationId xmlns:a16="http://schemas.microsoft.com/office/drawing/2014/main" id="{BE9DB3DF-48CE-4E11-AFCE-002DFB3670B9}"/>
                  </a:ext>
                </a:extLst>
              </p:cNvPr>
              <p:cNvSpPr>
                <a:spLocks/>
              </p:cNvSpPr>
              <p:nvPr/>
            </p:nvSpPr>
            <p:spPr bwMode="auto">
              <a:xfrm>
                <a:off x="8321676" y="2795588"/>
                <a:ext cx="317500" cy="211138"/>
              </a:xfrm>
              <a:custGeom>
                <a:avLst/>
                <a:gdLst>
                  <a:gd name="T0" fmla="*/ 17 w 80"/>
                  <a:gd name="T1" fmla="*/ 0 h 53"/>
                  <a:gd name="T2" fmla="*/ 80 w 80"/>
                  <a:gd name="T3" fmla="*/ 24 h 53"/>
                  <a:gd name="T4" fmla="*/ 79 w 80"/>
                  <a:gd name="T5" fmla="*/ 27 h 53"/>
                  <a:gd name="T6" fmla="*/ 68 w 80"/>
                  <a:gd name="T7" fmla="*/ 30 h 53"/>
                  <a:gd name="T8" fmla="*/ 67 w 80"/>
                  <a:gd name="T9" fmla="*/ 46 h 53"/>
                  <a:gd name="T10" fmla="*/ 72 w 80"/>
                  <a:gd name="T11" fmla="*/ 50 h 53"/>
                  <a:gd name="T12" fmla="*/ 71 w 80"/>
                  <a:gd name="T13" fmla="*/ 53 h 53"/>
                  <a:gd name="T14" fmla="*/ 7 w 80"/>
                  <a:gd name="T15" fmla="*/ 24 h 53"/>
                  <a:gd name="T16" fmla="*/ 17 w 80"/>
                  <a:gd name="T17"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53">
                    <a:moveTo>
                      <a:pt x="17" y="0"/>
                    </a:moveTo>
                    <a:cubicBezTo>
                      <a:pt x="80" y="24"/>
                      <a:pt x="80" y="24"/>
                      <a:pt x="80" y="24"/>
                    </a:cubicBezTo>
                    <a:cubicBezTo>
                      <a:pt x="79" y="27"/>
                      <a:pt x="79" y="27"/>
                      <a:pt x="79" y="27"/>
                    </a:cubicBezTo>
                    <a:cubicBezTo>
                      <a:pt x="76" y="26"/>
                      <a:pt x="72" y="26"/>
                      <a:pt x="68" y="30"/>
                    </a:cubicBezTo>
                    <a:cubicBezTo>
                      <a:pt x="63" y="35"/>
                      <a:pt x="62" y="41"/>
                      <a:pt x="67" y="46"/>
                    </a:cubicBezTo>
                    <a:cubicBezTo>
                      <a:pt x="68" y="48"/>
                      <a:pt x="70" y="49"/>
                      <a:pt x="72" y="50"/>
                    </a:cubicBezTo>
                    <a:cubicBezTo>
                      <a:pt x="71" y="53"/>
                      <a:pt x="71" y="53"/>
                      <a:pt x="71" y="53"/>
                    </a:cubicBezTo>
                    <a:cubicBezTo>
                      <a:pt x="7" y="24"/>
                      <a:pt x="7" y="24"/>
                      <a:pt x="7" y="24"/>
                    </a:cubicBezTo>
                    <a:cubicBezTo>
                      <a:pt x="0" y="17"/>
                      <a:pt x="3" y="3"/>
                      <a:pt x="17" y="0"/>
                    </a:cubicBez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52" name="Freeform 391">
                <a:extLst>
                  <a:ext uri="{FF2B5EF4-FFF2-40B4-BE49-F238E27FC236}">
                    <a16:creationId xmlns:a16="http://schemas.microsoft.com/office/drawing/2014/main" id="{3301F011-C892-4107-9931-893BD1F27FE8}"/>
                  </a:ext>
                </a:extLst>
              </p:cNvPr>
              <p:cNvSpPr>
                <a:spLocks/>
              </p:cNvSpPr>
              <p:nvPr/>
            </p:nvSpPr>
            <p:spPr bwMode="auto">
              <a:xfrm>
                <a:off x="8556626" y="2887663"/>
                <a:ext cx="127000" cy="127000"/>
              </a:xfrm>
              <a:custGeom>
                <a:avLst/>
                <a:gdLst>
                  <a:gd name="T0" fmla="*/ 6 w 32"/>
                  <a:gd name="T1" fmla="*/ 26 h 32"/>
                  <a:gd name="T2" fmla="*/ 27 w 32"/>
                  <a:gd name="T3" fmla="*/ 25 h 32"/>
                  <a:gd name="T4" fmla="*/ 32 w 32"/>
                  <a:gd name="T5" fmla="*/ 15 h 32"/>
                  <a:gd name="T6" fmla="*/ 24 w 32"/>
                  <a:gd name="T7" fmla="*/ 3 h 32"/>
                  <a:gd name="T8" fmla="*/ 7 w 32"/>
                  <a:gd name="T9" fmla="*/ 5 h 32"/>
                  <a:gd name="T10" fmla="*/ 6 w 32"/>
                  <a:gd name="T11" fmla="*/ 26 h 32"/>
                </a:gdLst>
                <a:ahLst/>
                <a:cxnLst>
                  <a:cxn ang="0">
                    <a:pos x="T0" y="T1"/>
                  </a:cxn>
                  <a:cxn ang="0">
                    <a:pos x="T2" y="T3"/>
                  </a:cxn>
                  <a:cxn ang="0">
                    <a:pos x="T4" y="T5"/>
                  </a:cxn>
                  <a:cxn ang="0">
                    <a:pos x="T6" y="T7"/>
                  </a:cxn>
                  <a:cxn ang="0">
                    <a:pos x="T8" y="T9"/>
                  </a:cxn>
                  <a:cxn ang="0">
                    <a:pos x="T10" y="T11"/>
                  </a:cxn>
                </a:cxnLst>
                <a:rect l="0" t="0" r="r" b="b"/>
                <a:pathLst>
                  <a:path w="32" h="32">
                    <a:moveTo>
                      <a:pt x="6" y="26"/>
                    </a:moveTo>
                    <a:cubicBezTo>
                      <a:pt x="12" y="32"/>
                      <a:pt x="21" y="32"/>
                      <a:pt x="27" y="25"/>
                    </a:cubicBezTo>
                    <a:cubicBezTo>
                      <a:pt x="30" y="22"/>
                      <a:pt x="32" y="19"/>
                      <a:pt x="32" y="15"/>
                    </a:cubicBezTo>
                    <a:cubicBezTo>
                      <a:pt x="32" y="11"/>
                      <a:pt x="25" y="4"/>
                      <a:pt x="24" y="3"/>
                    </a:cubicBezTo>
                    <a:cubicBezTo>
                      <a:pt x="20" y="0"/>
                      <a:pt x="13" y="0"/>
                      <a:pt x="7" y="5"/>
                    </a:cubicBezTo>
                    <a:cubicBezTo>
                      <a:pt x="1" y="11"/>
                      <a:pt x="0" y="20"/>
                      <a:pt x="6" y="26"/>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53" name="Freeform 392">
                <a:extLst>
                  <a:ext uri="{FF2B5EF4-FFF2-40B4-BE49-F238E27FC236}">
                    <a16:creationId xmlns:a16="http://schemas.microsoft.com/office/drawing/2014/main" id="{7F2B9A8E-CABA-4680-98C8-82D8E45EDD8E}"/>
                  </a:ext>
                </a:extLst>
              </p:cNvPr>
              <p:cNvSpPr>
                <a:spLocks/>
              </p:cNvSpPr>
              <p:nvPr/>
            </p:nvSpPr>
            <p:spPr bwMode="auto">
              <a:xfrm>
                <a:off x="8556626" y="2887663"/>
                <a:ext cx="127000" cy="127000"/>
              </a:xfrm>
              <a:custGeom>
                <a:avLst/>
                <a:gdLst>
                  <a:gd name="T0" fmla="*/ 6 w 32"/>
                  <a:gd name="T1" fmla="*/ 26 h 32"/>
                  <a:gd name="T2" fmla="*/ 27 w 32"/>
                  <a:gd name="T3" fmla="*/ 25 h 32"/>
                  <a:gd name="T4" fmla="*/ 32 w 32"/>
                  <a:gd name="T5" fmla="*/ 15 h 32"/>
                  <a:gd name="T6" fmla="*/ 24 w 32"/>
                  <a:gd name="T7" fmla="*/ 3 h 32"/>
                  <a:gd name="T8" fmla="*/ 7 w 32"/>
                  <a:gd name="T9" fmla="*/ 5 h 32"/>
                  <a:gd name="T10" fmla="*/ 6 w 32"/>
                  <a:gd name="T11" fmla="*/ 26 h 32"/>
                </a:gdLst>
                <a:ahLst/>
                <a:cxnLst>
                  <a:cxn ang="0">
                    <a:pos x="T0" y="T1"/>
                  </a:cxn>
                  <a:cxn ang="0">
                    <a:pos x="T2" y="T3"/>
                  </a:cxn>
                  <a:cxn ang="0">
                    <a:pos x="T4" y="T5"/>
                  </a:cxn>
                  <a:cxn ang="0">
                    <a:pos x="T6" y="T7"/>
                  </a:cxn>
                  <a:cxn ang="0">
                    <a:pos x="T8" y="T9"/>
                  </a:cxn>
                  <a:cxn ang="0">
                    <a:pos x="T10" y="T11"/>
                  </a:cxn>
                </a:cxnLst>
                <a:rect l="0" t="0" r="r" b="b"/>
                <a:pathLst>
                  <a:path w="32" h="32">
                    <a:moveTo>
                      <a:pt x="6" y="26"/>
                    </a:moveTo>
                    <a:cubicBezTo>
                      <a:pt x="12" y="32"/>
                      <a:pt x="21" y="32"/>
                      <a:pt x="27" y="25"/>
                    </a:cubicBezTo>
                    <a:cubicBezTo>
                      <a:pt x="30" y="22"/>
                      <a:pt x="32" y="19"/>
                      <a:pt x="32" y="15"/>
                    </a:cubicBezTo>
                    <a:cubicBezTo>
                      <a:pt x="32" y="11"/>
                      <a:pt x="25" y="4"/>
                      <a:pt x="24" y="3"/>
                    </a:cubicBezTo>
                    <a:cubicBezTo>
                      <a:pt x="20" y="0"/>
                      <a:pt x="13" y="0"/>
                      <a:pt x="7" y="5"/>
                    </a:cubicBezTo>
                    <a:cubicBezTo>
                      <a:pt x="1" y="11"/>
                      <a:pt x="0" y="20"/>
                      <a:pt x="6" y="26"/>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54" name="Freeform 393">
                <a:extLst>
                  <a:ext uri="{FF2B5EF4-FFF2-40B4-BE49-F238E27FC236}">
                    <a16:creationId xmlns:a16="http://schemas.microsoft.com/office/drawing/2014/main" id="{C09E01EB-61B4-4799-B2BB-7847F5960050}"/>
                  </a:ext>
                </a:extLst>
              </p:cNvPr>
              <p:cNvSpPr>
                <a:spLocks/>
              </p:cNvSpPr>
              <p:nvPr/>
            </p:nvSpPr>
            <p:spPr bwMode="auto">
              <a:xfrm>
                <a:off x="8567738" y="2871788"/>
                <a:ext cx="107950" cy="130175"/>
              </a:xfrm>
              <a:custGeom>
                <a:avLst/>
                <a:gdLst>
                  <a:gd name="T0" fmla="*/ 5 w 27"/>
                  <a:gd name="T1" fmla="*/ 28 h 33"/>
                  <a:gd name="T2" fmla="*/ 6 w 27"/>
                  <a:gd name="T3" fmla="*/ 11 h 33"/>
                  <a:gd name="T4" fmla="*/ 26 w 27"/>
                  <a:gd name="T5" fmla="*/ 20 h 33"/>
                  <a:gd name="T6" fmla="*/ 22 w 27"/>
                  <a:gd name="T7" fmla="*/ 28 h 33"/>
                  <a:gd name="T8" fmla="*/ 5 w 27"/>
                  <a:gd name="T9" fmla="*/ 28 h 33"/>
                </a:gdLst>
                <a:ahLst/>
                <a:cxnLst>
                  <a:cxn ang="0">
                    <a:pos x="T0" y="T1"/>
                  </a:cxn>
                  <a:cxn ang="0">
                    <a:pos x="T2" y="T3"/>
                  </a:cxn>
                  <a:cxn ang="0">
                    <a:pos x="T4" y="T5"/>
                  </a:cxn>
                  <a:cxn ang="0">
                    <a:pos x="T6" y="T7"/>
                  </a:cxn>
                  <a:cxn ang="0">
                    <a:pos x="T8" y="T9"/>
                  </a:cxn>
                </a:cxnLst>
                <a:rect l="0" t="0" r="r" b="b"/>
                <a:pathLst>
                  <a:path w="27" h="33">
                    <a:moveTo>
                      <a:pt x="5" y="28"/>
                    </a:moveTo>
                    <a:cubicBezTo>
                      <a:pt x="0" y="23"/>
                      <a:pt x="1" y="16"/>
                      <a:pt x="6" y="11"/>
                    </a:cubicBezTo>
                    <a:cubicBezTo>
                      <a:pt x="17" y="0"/>
                      <a:pt x="27" y="17"/>
                      <a:pt x="26" y="20"/>
                    </a:cubicBezTo>
                    <a:cubicBezTo>
                      <a:pt x="26" y="23"/>
                      <a:pt x="24" y="26"/>
                      <a:pt x="22" y="28"/>
                    </a:cubicBezTo>
                    <a:cubicBezTo>
                      <a:pt x="16" y="32"/>
                      <a:pt x="9" y="33"/>
                      <a:pt x="5" y="28"/>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55" name="Freeform 394">
                <a:extLst>
                  <a:ext uri="{FF2B5EF4-FFF2-40B4-BE49-F238E27FC236}">
                    <a16:creationId xmlns:a16="http://schemas.microsoft.com/office/drawing/2014/main" id="{47485212-25C1-46C4-A258-5EEB515E7E48}"/>
                  </a:ext>
                </a:extLst>
              </p:cNvPr>
              <p:cNvSpPr>
                <a:spLocks/>
              </p:cNvSpPr>
              <p:nvPr/>
            </p:nvSpPr>
            <p:spPr bwMode="auto">
              <a:xfrm>
                <a:off x="8567738" y="2871788"/>
                <a:ext cx="107950" cy="130175"/>
              </a:xfrm>
              <a:custGeom>
                <a:avLst/>
                <a:gdLst>
                  <a:gd name="T0" fmla="*/ 5 w 27"/>
                  <a:gd name="T1" fmla="*/ 28 h 33"/>
                  <a:gd name="T2" fmla="*/ 6 w 27"/>
                  <a:gd name="T3" fmla="*/ 11 h 33"/>
                  <a:gd name="T4" fmla="*/ 26 w 27"/>
                  <a:gd name="T5" fmla="*/ 20 h 33"/>
                  <a:gd name="T6" fmla="*/ 22 w 27"/>
                  <a:gd name="T7" fmla="*/ 28 h 33"/>
                  <a:gd name="T8" fmla="*/ 5 w 27"/>
                  <a:gd name="T9" fmla="*/ 28 h 33"/>
                </a:gdLst>
                <a:ahLst/>
                <a:cxnLst>
                  <a:cxn ang="0">
                    <a:pos x="T0" y="T1"/>
                  </a:cxn>
                  <a:cxn ang="0">
                    <a:pos x="T2" y="T3"/>
                  </a:cxn>
                  <a:cxn ang="0">
                    <a:pos x="T4" y="T5"/>
                  </a:cxn>
                  <a:cxn ang="0">
                    <a:pos x="T6" y="T7"/>
                  </a:cxn>
                  <a:cxn ang="0">
                    <a:pos x="T8" y="T9"/>
                  </a:cxn>
                </a:cxnLst>
                <a:rect l="0" t="0" r="r" b="b"/>
                <a:pathLst>
                  <a:path w="27" h="33">
                    <a:moveTo>
                      <a:pt x="5" y="28"/>
                    </a:moveTo>
                    <a:cubicBezTo>
                      <a:pt x="0" y="23"/>
                      <a:pt x="1" y="16"/>
                      <a:pt x="6" y="11"/>
                    </a:cubicBezTo>
                    <a:cubicBezTo>
                      <a:pt x="17" y="0"/>
                      <a:pt x="27" y="17"/>
                      <a:pt x="26" y="20"/>
                    </a:cubicBezTo>
                    <a:cubicBezTo>
                      <a:pt x="26" y="23"/>
                      <a:pt x="24" y="26"/>
                      <a:pt x="22" y="28"/>
                    </a:cubicBezTo>
                    <a:cubicBezTo>
                      <a:pt x="16" y="32"/>
                      <a:pt x="9" y="33"/>
                      <a:pt x="5" y="28"/>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56" name="Freeform 395">
                <a:extLst>
                  <a:ext uri="{FF2B5EF4-FFF2-40B4-BE49-F238E27FC236}">
                    <a16:creationId xmlns:a16="http://schemas.microsoft.com/office/drawing/2014/main" id="{02B079A1-1B9D-4D5E-8ACC-CCF0C8BDDA8F}"/>
                  </a:ext>
                </a:extLst>
              </p:cNvPr>
              <p:cNvSpPr>
                <a:spLocks/>
              </p:cNvSpPr>
              <p:nvPr/>
            </p:nvSpPr>
            <p:spPr bwMode="auto">
              <a:xfrm>
                <a:off x="8567738" y="2871788"/>
                <a:ext cx="107950" cy="130175"/>
              </a:xfrm>
              <a:custGeom>
                <a:avLst/>
                <a:gdLst>
                  <a:gd name="T0" fmla="*/ 5 w 27"/>
                  <a:gd name="T1" fmla="*/ 28 h 33"/>
                  <a:gd name="T2" fmla="*/ 22 w 27"/>
                  <a:gd name="T3" fmla="*/ 28 h 33"/>
                  <a:gd name="T4" fmla="*/ 26 w 27"/>
                  <a:gd name="T5" fmla="*/ 20 h 33"/>
                  <a:gd name="T6" fmla="*/ 6 w 27"/>
                  <a:gd name="T7" fmla="*/ 11 h 33"/>
                  <a:gd name="T8" fmla="*/ 5 w 27"/>
                  <a:gd name="T9" fmla="*/ 28 h 33"/>
                </a:gdLst>
                <a:ahLst/>
                <a:cxnLst>
                  <a:cxn ang="0">
                    <a:pos x="T0" y="T1"/>
                  </a:cxn>
                  <a:cxn ang="0">
                    <a:pos x="T2" y="T3"/>
                  </a:cxn>
                  <a:cxn ang="0">
                    <a:pos x="T4" y="T5"/>
                  </a:cxn>
                  <a:cxn ang="0">
                    <a:pos x="T6" y="T7"/>
                  </a:cxn>
                  <a:cxn ang="0">
                    <a:pos x="T8" y="T9"/>
                  </a:cxn>
                </a:cxnLst>
                <a:rect l="0" t="0" r="r" b="b"/>
                <a:pathLst>
                  <a:path w="27" h="33">
                    <a:moveTo>
                      <a:pt x="5" y="28"/>
                    </a:moveTo>
                    <a:cubicBezTo>
                      <a:pt x="9" y="33"/>
                      <a:pt x="16" y="32"/>
                      <a:pt x="22" y="28"/>
                    </a:cubicBezTo>
                    <a:cubicBezTo>
                      <a:pt x="24" y="26"/>
                      <a:pt x="26" y="23"/>
                      <a:pt x="26" y="20"/>
                    </a:cubicBezTo>
                    <a:cubicBezTo>
                      <a:pt x="27" y="17"/>
                      <a:pt x="17" y="0"/>
                      <a:pt x="6" y="11"/>
                    </a:cubicBezTo>
                    <a:cubicBezTo>
                      <a:pt x="1" y="16"/>
                      <a:pt x="0" y="23"/>
                      <a:pt x="5" y="28"/>
                    </a:cubicBez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57" name="Freeform 396">
                <a:extLst>
                  <a:ext uri="{FF2B5EF4-FFF2-40B4-BE49-F238E27FC236}">
                    <a16:creationId xmlns:a16="http://schemas.microsoft.com/office/drawing/2014/main" id="{59BBC6DF-AD77-4423-9594-D3C45BC8A05F}"/>
                  </a:ext>
                </a:extLst>
              </p:cNvPr>
              <p:cNvSpPr>
                <a:spLocks/>
              </p:cNvSpPr>
              <p:nvPr/>
            </p:nvSpPr>
            <p:spPr bwMode="auto">
              <a:xfrm>
                <a:off x="8588376" y="2898775"/>
                <a:ext cx="66675" cy="84138"/>
              </a:xfrm>
              <a:custGeom>
                <a:avLst/>
                <a:gdLst>
                  <a:gd name="T0" fmla="*/ 3 w 17"/>
                  <a:gd name="T1" fmla="*/ 18 h 21"/>
                  <a:gd name="T2" fmla="*/ 4 w 17"/>
                  <a:gd name="T3" fmla="*/ 7 h 21"/>
                  <a:gd name="T4" fmla="*/ 17 w 17"/>
                  <a:gd name="T5" fmla="*/ 13 h 21"/>
                  <a:gd name="T6" fmla="*/ 14 w 17"/>
                  <a:gd name="T7" fmla="*/ 18 h 21"/>
                  <a:gd name="T8" fmla="*/ 3 w 17"/>
                  <a:gd name="T9" fmla="*/ 18 h 21"/>
                </a:gdLst>
                <a:ahLst/>
                <a:cxnLst>
                  <a:cxn ang="0">
                    <a:pos x="T0" y="T1"/>
                  </a:cxn>
                  <a:cxn ang="0">
                    <a:pos x="T2" y="T3"/>
                  </a:cxn>
                  <a:cxn ang="0">
                    <a:pos x="T4" y="T5"/>
                  </a:cxn>
                  <a:cxn ang="0">
                    <a:pos x="T6" y="T7"/>
                  </a:cxn>
                  <a:cxn ang="0">
                    <a:pos x="T8" y="T9"/>
                  </a:cxn>
                </a:cxnLst>
                <a:rect l="0" t="0" r="r" b="b"/>
                <a:pathLst>
                  <a:path w="17" h="21">
                    <a:moveTo>
                      <a:pt x="3" y="18"/>
                    </a:moveTo>
                    <a:cubicBezTo>
                      <a:pt x="0" y="14"/>
                      <a:pt x="0" y="10"/>
                      <a:pt x="4" y="7"/>
                    </a:cubicBezTo>
                    <a:cubicBezTo>
                      <a:pt x="11" y="0"/>
                      <a:pt x="17" y="10"/>
                      <a:pt x="17" y="13"/>
                    </a:cubicBezTo>
                    <a:cubicBezTo>
                      <a:pt x="17" y="15"/>
                      <a:pt x="15" y="16"/>
                      <a:pt x="14" y="18"/>
                    </a:cubicBezTo>
                    <a:cubicBezTo>
                      <a:pt x="10" y="21"/>
                      <a:pt x="6" y="21"/>
                      <a:pt x="3" y="18"/>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58" name="Freeform 397">
                <a:extLst>
                  <a:ext uri="{FF2B5EF4-FFF2-40B4-BE49-F238E27FC236}">
                    <a16:creationId xmlns:a16="http://schemas.microsoft.com/office/drawing/2014/main" id="{0EBDB8EB-3F88-426E-8FD2-068DA15F37BC}"/>
                  </a:ext>
                </a:extLst>
              </p:cNvPr>
              <p:cNvSpPr>
                <a:spLocks/>
              </p:cNvSpPr>
              <p:nvPr/>
            </p:nvSpPr>
            <p:spPr bwMode="auto">
              <a:xfrm>
                <a:off x="8588376" y="2898775"/>
                <a:ext cx="66675" cy="84138"/>
              </a:xfrm>
              <a:custGeom>
                <a:avLst/>
                <a:gdLst>
                  <a:gd name="T0" fmla="*/ 3 w 17"/>
                  <a:gd name="T1" fmla="*/ 18 h 21"/>
                  <a:gd name="T2" fmla="*/ 4 w 17"/>
                  <a:gd name="T3" fmla="*/ 7 h 21"/>
                  <a:gd name="T4" fmla="*/ 17 w 17"/>
                  <a:gd name="T5" fmla="*/ 13 h 21"/>
                  <a:gd name="T6" fmla="*/ 14 w 17"/>
                  <a:gd name="T7" fmla="*/ 18 h 21"/>
                  <a:gd name="T8" fmla="*/ 3 w 17"/>
                  <a:gd name="T9" fmla="*/ 18 h 21"/>
                </a:gdLst>
                <a:ahLst/>
                <a:cxnLst>
                  <a:cxn ang="0">
                    <a:pos x="T0" y="T1"/>
                  </a:cxn>
                  <a:cxn ang="0">
                    <a:pos x="T2" y="T3"/>
                  </a:cxn>
                  <a:cxn ang="0">
                    <a:pos x="T4" y="T5"/>
                  </a:cxn>
                  <a:cxn ang="0">
                    <a:pos x="T6" y="T7"/>
                  </a:cxn>
                  <a:cxn ang="0">
                    <a:pos x="T8" y="T9"/>
                  </a:cxn>
                </a:cxnLst>
                <a:rect l="0" t="0" r="r" b="b"/>
                <a:pathLst>
                  <a:path w="17" h="21">
                    <a:moveTo>
                      <a:pt x="3" y="18"/>
                    </a:moveTo>
                    <a:cubicBezTo>
                      <a:pt x="0" y="14"/>
                      <a:pt x="0" y="10"/>
                      <a:pt x="4" y="7"/>
                    </a:cubicBezTo>
                    <a:cubicBezTo>
                      <a:pt x="11" y="0"/>
                      <a:pt x="17" y="10"/>
                      <a:pt x="17" y="13"/>
                    </a:cubicBezTo>
                    <a:cubicBezTo>
                      <a:pt x="17" y="15"/>
                      <a:pt x="15" y="16"/>
                      <a:pt x="14" y="18"/>
                    </a:cubicBezTo>
                    <a:cubicBezTo>
                      <a:pt x="10" y="21"/>
                      <a:pt x="6" y="21"/>
                      <a:pt x="3" y="18"/>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59" name="Freeform 398">
                <a:extLst>
                  <a:ext uri="{FF2B5EF4-FFF2-40B4-BE49-F238E27FC236}">
                    <a16:creationId xmlns:a16="http://schemas.microsoft.com/office/drawing/2014/main" id="{98D76A53-BA02-4085-86B0-1F15825D9216}"/>
                  </a:ext>
                </a:extLst>
              </p:cNvPr>
              <p:cNvSpPr>
                <a:spLocks/>
              </p:cNvSpPr>
              <p:nvPr/>
            </p:nvSpPr>
            <p:spPr bwMode="auto">
              <a:xfrm>
                <a:off x="8361363" y="2697163"/>
                <a:ext cx="333375" cy="214313"/>
              </a:xfrm>
              <a:custGeom>
                <a:avLst/>
                <a:gdLst>
                  <a:gd name="T0" fmla="*/ 18 w 84"/>
                  <a:gd name="T1" fmla="*/ 0 h 54"/>
                  <a:gd name="T2" fmla="*/ 84 w 84"/>
                  <a:gd name="T3" fmla="*/ 25 h 54"/>
                  <a:gd name="T4" fmla="*/ 83 w 84"/>
                  <a:gd name="T5" fmla="*/ 28 h 54"/>
                  <a:gd name="T6" fmla="*/ 72 w 84"/>
                  <a:gd name="T7" fmla="*/ 30 h 54"/>
                  <a:gd name="T8" fmla="*/ 70 w 84"/>
                  <a:gd name="T9" fmla="*/ 47 h 54"/>
                  <a:gd name="T10" fmla="*/ 76 w 84"/>
                  <a:gd name="T11" fmla="*/ 51 h 54"/>
                  <a:gd name="T12" fmla="*/ 75 w 84"/>
                  <a:gd name="T13" fmla="*/ 54 h 54"/>
                  <a:gd name="T14" fmla="*/ 8 w 84"/>
                  <a:gd name="T15" fmla="*/ 24 h 54"/>
                  <a:gd name="T16" fmla="*/ 18 w 84"/>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54">
                    <a:moveTo>
                      <a:pt x="18" y="0"/>
                    </a:moveTo>
                    <a:cubicBezTo>
                      <a:pt x="84" y="25"/>
                      <a:pt x="84" y="25"/>
                      <a:pt x="84" y="25"/>
                    </a:cubicBezTo>
                    <a:cubicBezTo>
                      <a:pt x="83" y="28"/>
                      <a:pt x="83" y="28"/>
                      <a:pt x="83" y="28"/>
                    </a:cubicBezTo>
                    <a:cubicBezTo>
                      <a:pt x="80" y="26"/>
                      <a:pt x="76" y="27"/>
                      <a:pt x="72" y="30"/>
                    </a:cubicBezTo>
                    <a:cubicBezTo>
                      <a:pt x="66" y="35"/>
                      <a:pt x="66" y="42"/>
                      <a:pt x="70" y="47"/>
                    </a:cubicBezTo>
                    <a:cubicBezTo>
                      <a:pt x="72" y="49"/>
                      <a:pt x="74" y="50"/>
                      <a:pt x="76" y="51"/>
                    </a:cubicBezTo>
                    <a:cubicBezTo>
                      <a:pt x="75" y="54"/>
                      <a:pt x="75" y="54"/>
                      <a:pt x="75" y="54"/>
                    </a:cubicBezTo>
                    <a:cubicBezTo>
                      <a:pt x="8" y="24"/>
                      <a:pt x="8" y="24"/>
                      <a:pt x="8" y="24"/>
                    </a:cubicBezTo>
                    <a:cubicBezTo>
                      <a:pt x="0" y="17"/>
                      <a:pt x="3" y="2"/>
                      <a:pt x="18" y="0"/>
                    </a:cubicBez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60" name="Freeform 399">
                <a:extLst>
                  <a:ext uri="{FF2B5EF4-FFF2-40B4-BE49-F238E27FC236}">
                    <a16:creationId xmlns:a16="http://schemas.microsoft.com/office/drawing/2014/main" id="{FF557FD2-16E2-4301-AD15-ABC95F647E5F}"/>
                  </a:ext>
                </a:extLst>
              </p:cNvPr>
              <p:cNvSpPr>
                <a:spLocks/>
              </p:cNvSpPr>
              <p:nvPr/>
            </p:nvSpPr>
            <p:spPr bwMode="auto">
              <a:xfrm>
                <a:off x="8607426" y="2792413"/>
                <a:ext cx="136525" cy="127000"/>
              </a:xfrm>
              <a:custGeom>
                <a:avLst/>
                <a:gdLst>
                  <a:gd name="T0" fmla="*/ 6 w 34"/>
                  <a:gd name="T1" fmla="*/ 26 h 32"/>
                  <a:gd name="T2" fmla="*/ 29 w 34"/>
                  <a:gd name="T3" fmla="*/ 25 h 32"/>
                  <a:gd name="T4" fmla="*/ 34 w 34"/>
                  <a:gd name="T5" fmla="*/ 15 h 32"/>
                  <a:gd name="T6" fmla="*/ 26 w 34"/>
                  <a:gd name="T7" fmla="*/ 3 h 32"/>
                  <a:gd name="T8" fmla="*/ 7 w 34"/>
                  <a:gd name="T9" fmla="*/ 5 h 32"/>
                  <a:gd name="T10" fmla="*/ 6 w 34"/>
                  <a:gd name="T11" fmla="*/ 26 h 32"/>
                </a:gdLst>
                <a:ahLst/>
                <a:cxnLst>
                  <a:cxn ang="0">
                    <a:pos x="T0" y="T1"/>
                  </a:cxn>
                  <a:cxn ang="0">
                    <a:pos x="T2" y="T3"/>
                  </a:cxn>
                  <a:cxn ang="0">
                    <a:pos x="T4" y="T5"/>
                  </a:cxn>
                  <a:cxn ang="0">
                    <a:pos x="T6" y="T7"/>
                  </a:cxn>
                  <a:cxn ang="0">
                    <a:pos x="T8" y="T9"/>
                  </a:cxn>
                  <a:cxn ang="0">
                    <a:pos x="T10" y="T11"/>
                  </a:cxn>
                </a:cxnLst>
                <a:rect l="0" t="0" r="r" b="b"/>
                <a:pathLst>
                  <a:path w="34" h="32">
                    <a:moveTo>
                      <a:pt x="6" y="26"/>
                    </a:moveTo>
                    <a:cubicBezTo>
                      <a:pt x="13" y="32"/>
                      <a:pt x="22" y="32"/>
                      <a:pt x="29" y="25"/>
                    </a:cubicBezTo>
                    <a:cubicBezTo>
                      <a:pt x="32" y="22"/>
                      <a:pt x="34" y="19"/>
                      <a:pt x="34" y="15"/>
                    </a:cubicBezTo>
                    <a:cubicBezTo>
                      <a:pt x="33" y="11"/>
                      <a:pt x="26" y="4"/>
                      <a:pt x="26" y="3"/>
                    </a:cubicBezTo>
                    <a:cubicBezTo>
                      <a:pt x="21" y="0"/>
                      <a:pt x="13" y="0"/>
                      <a:pt x="7" y="5"/>
                    </a:cubicBezTo>
                    <a:cubicBezTo>
                      <a:pt x="1" y="11"/>
                      <a:pt x="0" y="20"/>
                      <a:pt x="6" y="26"/>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61" name="Freeform 400">
                <a:extLst>
                  <a:ext uri="{FF2B5EF4-FFF2-40B4-BE49-F238E27FC236}">
                    <a16:creationId xmlns:a16="http://schemas.microsoft.com/office/drawing/2014/main" id="{4944E488-46BE-4811-99A4-C454E59ABA9F}"/>
                  </a:ext>
                </a:extLst>
              </p:cNvPr>
              <p:cNvSpPr>
                <a:spLocks/>
              </p:cNvSpPr>
              <p:nvPr/>
            </p:nvSpPr>
            <p:spPr bwMode="auto">
              <a:xfrm>
                <a:off x="8607426" y="2792413"/>
                <a:ext cx="136525" cy="127000"/>
              </a:xfrm>
              <a:custGeom>
                <a:avLst/>
                <a:gdLst>
                  <a:gd name="T0" fmla="*/ 6 w 34"/>
                  <a:gd name="T1" fmla="*/ 26 h 32"/>
                  <a:gd name="T2" fmla="*/ 29 w 34"/>
                  <a:gd name="T3" fmla="*/ 25 h 32"/>
                  <a:gd name="T4" fmla="*/ 34 w 34"/>
                  <a:gd name="T5" fmla="*/ 15 h 32"/>
                  <a:gd name="T6" fmla="*/ 26 w 34"/>
                  <a:gd name="T7" fmla="*/ 3 h 32"/>
                  <a:gd name="T8" fmla="*/ 7 w 34"/>
                  <a:gd name="T9" fmla="*/ 5 h 32"/>
                  <a:gd name="T10" fmla="*/ 6 w 34"/>
                  <a:gd name="T11" fmla="*/ 26 h 32"/>
                </a:gdLst>
                <a:ahLst/>
                <a:cxnLst>
                  <a:cxn ang="0">
                    <a:pos x="T0" y="T1"/>
                  </a:cxn>
                  <a:cxn ang="0">
                    <a:pos x="T2" y="T3"/>
                  </a:cxn>
                  <a:cxn ang="0">
                    <a:pos x="T4" y="T5"/>
                  </a:cxn>
                  <a:cxn ang="0">
                    <a:pos x="T6" y="T7"/>
                  </a:cxn>
                  <a:cxn ang="0">
                    <a:pos x="T8" y="T9"/>
                  </a:cxn>
                  <a:cxn ang="0">
                    <a:pos x="T10" y="T11"/>
                  </a:cxn>
                </a:cxnLst>
                <a:rect l="0" t="0" r="r" b="b"/>
                <a:pathLst>
                  <a:path w="34" h="32">
                    <a:moveTo>
                      <a:pt x="6" y="26"/>
                    </a:moveTo>
                    <a:cubicBezTo>
                      <a:pt x="13" y="32"/>
                      <a:pt x="22" y="32"/>
                      <a:pt x="29" y="25"/>
                    </a:cubicBezTo>
                    <a:cubicBezTo>
                      <a:pt x="32" y="22"/>
                      <a:pt x="34" y="19"/>
                      <a:pt x="34" y="15"/>
                    </a:cubicBezTo>
                    <a:cubicBezTo>
                      <a:pt x="33" y="11"/>
                      <a:pt x="26" y="4"/>
                      <a:pt x="26" y="3"/>
                    </a:cubicBezTo>
                    <a:cubicBezTo>
                      <a:pt x="21" y="0"/>
                      <a:pt x="13" y="0"/>
                      <a:pt x="7" y="5"/>
                    </a:cubicBezTo>
                    <a:cubicBezTo>
                      <a:pt x="1" y="11"/>
                      <a:pt x="0" y="20"/>
                      <a:pt x="6" y="26"/>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62" name="Freeform 401">
                <a:extLst>
                  <a:ext uri="{FF2B5EF4-FFF2-40B4-BE49-F238E27FC236}">
                    <a16:creationId xmlns:a16="http://schemas.microsoft.com/office/drawing/2014/main" id="{95D802CE-D182-407A-BA9C-FB4F757089F0}"/>
                  </a:ext>
                </a:extLst>
              </p:cNvPr>
              <p:cNvSpPr>
                <a:spLocks/>
              </p:cNvSpPr>
              <p:nvPr/>
            </p:nvSpPr>
            <p:spPr bwMode="auto">
              <a:xfrm>
                <a:off x="8620126" y="2776538"/>
                <a:ext cx="111125" cy="130175"/>
              </a:xfrm>
              <a:custGeom>
                <a:avLst/>
                <a:gdLst>
                  <a:gd name="T0" fmla="*/ 5 w 28"/>
                  <a:gd name="T1" fmla="*/ 27 h 33"/>
                  <a:gd name="T2" fmla="*/ 7 w 28"/>
                  <a:gd name="T3" fmla="*/ 11 h 33"/>
                  <a:gd name="T4" fmla="*/ 28 w 28"/>
                  <a:gd name="T5" fmla="*/ 20 h 33"/>
                  <a:gd name="T6" fmla="*/ 23 w 28"/>
                  <a:gd name="T7" fmla="*/ 28 h 33"/>
                  <a:gd name="T8" fmla="*/ 5 w 28"/>
                  <a:gd name="T9" fmla="*/ 27 h 33"/>
                </a:gdLst>
                <a:ahLst/>
                <a:cxnLst>
                  <a:cxn ang="0">
                    <a:pos x="T0" y="T1"/>
                  </a:cxn>
                  <a:cxn ang="0">
                    <a:pos x="T2" y="T3"/>
                  </a:cxn>
                  <a:cxn ang="0">
                    <a:pos x="T4" y="T5"/>
                  </a:cxn>
                  <a:cxn ang="0">
                    <a:pos x="T6" y="T7"/>
                  </a:cxn>
                  <a:cxn ang="0">
                    <a:pos x="T8" y="T9"/>
                  </a:cxn>
                </a:cxnLst>
                <a:rect l="0" t="0" r="r" b="b"/>
                <a:pathLst>
                  <a:path w="28" h="33">
                    <a:moveTo>
                      <a:pt x="5" y="27"/>
                    </a:moveTo>
                    <a:cubicBezTo>
                      <a:pt x="0" y="22"/>
                      <a:pt x="1" y="16"/>
                      <a:pt x="7" y="11"/>
                    </a:cubicBezTo>
                    <a:cubicBezTo>
                      <a:pt x="18" y="0"/>
                      <a:pt x="28" y="17"/>
                      <a:pt x="28" y="20"/>
                    </a:cubicBezTo>
                    <a:cubicBezTo>
                      <a:pt x="27" y="23"/>
                      <a:pt x="25" y="26"/>
                      <a:pt x="23" y="28"/>
                    </a:cubicBezTo>
                    <a:cubicBezTo>
                      <a:pt x="18" y="32"/>
                      <a:pt x="10" y="33"/>
                      <a:pt x="5" y="2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63" name="Freeform 402">
                <a:extLst>
                  <a:ext uri="{FF2B5EF4-FFF2-40B4-BE49-F238E27FC236}">
                    <a16:creationId xmlns:a16="http://schemas.microsoft.com/office/drawing/2014/main" id="{C81A89EE-6CEF-4B68-AC21-14B203DD4436}"/>
                  </a:ext>
                </a:extLst>
              </p:cNvPr>
              <p:cNvSpPr>
                <a:spLocks/>
              </p:cNvSpPr>
              <p:nvPr/>
            </p:nvSpPr>
            <p:spPr bwMode="auto">
              <a:xfrm>
                <a:off x="8620126" y="2776538"/>
                <a:ext cx="111125" cy="130175"/>
              </a:xfrm>
              <a:custGeom>
                <a:avLst/>
                <a:gdLst>
                  <a:gd name="T0" fmla="*/ 5 w 28"/>
                  <a:gd name="T1" fmla="*/ 27 h 33"/>
                  <a:gd name="T2" fmla="*/ 7 w 28"/>
                  <a:gd name="T3" fmla="*/ 11 h 33"/>
                  <a:gd name="T4" fmla="*/ 28 w 28"/>
                  <a:gd name="T5" fmla="*/ 20 h 33"/>
                  <a:gd name="T6" fmla="*/ 23 w 28"/>
                  <a:gd name="T7" fmla="*/ 28 h 33"/>
                  <a:gd name="T8" fmla="*/ 5 w 28"/>
                  <a:gd name="T9" fmla="*/ 27 h 33"/>
                </a:gdLst>
                <a:ahLst/>
                <a:cxnLst>
                  <a:cxn ang="0">
                    <a:pos x="T0" y="T1"/>
                  </a:cxn>
                  <a:cxn ang="0">
                    <a:pos x="T2" y="T3"/>
                  </a:cxn>
                  <a:cxn ang="0">
                    <a:pos x="T4" y="T5"/>
                  </a:cxn>
                  <a:cxn ang="0">
                    <a:pos x="T6" y="T7"/>
                  </a:cxn>
                  <a:cxn ang="0">
                    <a:pos x="T8" y="T9"/>
                  </a:cxn>
                </a:cxnLst>
                <a:rect l="0" t="0" r="r" b="b"/>
                <a:pathLst>
                  <a:path w="28" h="33">
                    <a:moveTo>
                      <a:pt x="5" y="27"/>
                    </a:moveTo>
                    <a:cubicBezTo>
                      <a:pt x="0" y="22"/>
                      <a:pt x="1" y="16"/>
                      <a:pt x="7" y="11"/>
                    </a:cubicBezTo>
                    <a:cubicBezTo>
                      <a:pt x="18" y="0"/>
                      <a:pt x="28" y="17"/>
                      <a:pt x="28" y="20"/>
                    </a:cubicBezTo>
                    <a:cubicBezTo>
                      <a:pt x="27" y="23"/>
                      <a:pt x="25" y="26"/>
                      <a:pt x="23" y="28"/>
                    </a:cubicBezTo>
                    <a:cubicBezTo>
                      <a:pt x="18" y="32"/>
                      <a:pt x="10" y="33"/>
                      <a:pt x="5" y="2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64" name="Freeform 403">
                <a:extLst>
                  <a:ext uri="{FF2B5EF4-FFF2-40B4-BE49-F238E27FC236}">
                    <a16:creationId xmlns:a16="http://schemas.microsoft.com/office/drawing/2014/main" id="{168804B9-957F-4A13-A80B-A15BC212D6BD}"/>
                  </a:ext>
                </a:extLst>
              </p:cNvPr>
              <p:cNvSpPr>
                <a:spLocks/>
              </p:cNvSpPr>
              <p:nvPr/>
            </p:nvSpPr>
            <p:spPr bwMode="auto">
              <a:xfrm>
                <a:off x="8620126" y="2776538"/>
                <a:ext cx="111125" cy="130175"/>
              </a:xfrm>
              <a:custGeom>
                <a:avLst/>
                <a:gdLst>
                  <a:gd name="T0" fmla="*/ 5 w 28"/>
                  <a:gd name="T1" fmla="*/ 27 h 33"/>
                  <a:gd name="T2" fmla="*/ 23 w 28"/>
                  <a:gd name="T3" fmla="*/ 28 h 33"/>
                  <a:gd name="T4" fmla="*/ 28 w 28"/>
                  <a:gd name="T5" fmla="*/ 20 h 33"/>
                  <a:gd name="T6" fmla="*/ 7 w 28"/>
                  <a:gd name="T7" fmla="*/ 11 h 33"/>
                  <a:gd name="T8" fmla="*/ 5 w 28"/>
                  <a:gd name="T9" fmla="*/ 27 h 33"/>
                </a:gdLst>
                <a:ahLst/>
                <a:cxnLst>
                  <a:cxn ang="0">
                    <a:pos x="T0" y="T1"/>
                  </a:cxn>
                  <a:cxn ang="0">
                    <a:pos x="T2" y="T3"/>
                  </a:cxn>
                  <a:cxn ang="0">
                    <a:pos x="T4" y="T5"/>
                  </a:cxn>
                  <a:cxn ang="0">
                    <a:pos x="T6" y="T7"/>
                  </a:cxn>
                  <a:cxn ang="0">
                    <a:pos x="T8" y="T9"/>
                  </a:cxn>
                </a:cxnLst>
                <a:rect l="0" t="0" r="r" b="b"/>
                <a:pathLst>
                  <a:path w="28" h="33">
                    <a:moveTo>
                      <a:pt x="5" y="27"/>
                    </a:moveTo>
                    <a:cubicBezTo>
                      <a:pt x="10" y="33"/>
                      <a:pt x="18" y="32"/>
                      <a:pt x="23" y="28"/>
                    </a:cubicBezTo>
                    <a:cubicBezTo>
                      <a:pt x="25" y="26"/>
                      <a:pt x="27" y="23"/>
                      <a:pt x="28" y="20"/>
                    </a:cubicBezTo>
                    <a:cubicBezTo>
                      <a:pt x="28" y="17"/>
                      <a:pt x="18" y="0"/>
                      <a:pt x="7" y="11"/>
                    </a:cubicBezTo>
                    <a:cubicBezTo>
                      <a:pt x="1" y="16"/>
                      <a:pt x="0" y="22"/>
                      <a:pt x="5" y="27"/>
                    </a:cubicBez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65" name="Freeform 404">
                <a:extLst>
                  <a:ext uri="{FF2B5EF4-FFF2-40B4-BE49-F238E27FC236}">
                    <a16:creationId xmlns:a16="http://schemas.microsoft.com/office/drawing/2014/main" id="{3B184739-235A-40FE-B2FA-16AA5AEDE9B8}"/>
                  </a:ext>
                </a:extLst>
              </p:cNvPr>
              <p:cNvSpPr>
                <a:spLocks/>
              </p:cNvSpPr>
              <p:nvPr/>
            </p:nvSpPr>
            <p:spPr bwMode="auto">
              <a:xfrm>
                <a:off x="8639176" y="2803525"/>
                <a:ext cx="76200" cy="84138"/>
              </a:xfrm>
              <a:custGeom>
                <a:avLst/>
                <a:gdLst>
                  <a:gd name="T0" fmla="*/ 3 w 19"/>
                  <a:gd name="T1" fmla="*/ 17 h 21"/>
                  <a:gd name="T2" fmla="*/ 4 w 19"/>
                  <a:gd name="T3" fmla="*/ 6 h 21"/>
                  <a:gd name="T4" fmla="*/ 18 w 19"/>
                  <a:gd name="T5" fmla="*/ 13 h 21"/>
                  <a:gd name="T6" fmla="*/ 15 w 19"/>
                  <a:gd name="T7" fmla="*/ 18 h 21"/>
                  <a:gd name="T8" fmla="*/ 3 w 19"/>
                  <a:gd name="T9" fmla="*/ 17 h 21"/>
                </a:gdLst>
                <a:ahLst/>
                <a:cxnLst>
                  <a:cxn ang="0">
                    <a:pos x="T0" y="T1"/>
                  </a:cxn>
                  <a:cxn ang="0">
                    <a:pos x="T2" y="T3"/>
                  </a:cxn>
                  <a:cxn ang="0">
                    <a:pos x="T4" y="T5"/>
                  </a:cxn>
                  <a:cxn ang="0">
                    <a:pos x="T6" y="T7"/>
                  </a:cxn>
                  <a:cxn ang="0">
                    <a:pos x="T8" y="T9"/>
                  </a:cxn>
                </a:cxnLst>
                <a:rect l="0" t="0" r="r" b="b"/>
                <a:pathLst>
                  <a:path w="19" h="21">
                    <a:moveTo>
                      <a:pt x="3" y="17"/>
                    </a:moveTo>
                    <a:cubicBezTo>
                      <a:pt x="0" y="14"/>
                      <a:pt x="1" y="10"/>
                      <a:pt x="4" y="6"/>
                    </a:cubicBezTo>
                    <a:cubicBezTo>
                      <a:pt x="12" y="0"/>
                      <a:pt x="19" y="10"/>
                      <a:pt x="18" y="13"/>
                    </a:cubicBezTo>
                    <a:cubicBezTo>
                      <a:pt x="18" y="15"/>
                      <a:pt x="17" y="16"/>
                      <a:pt x="15" y="18"/>
                    </a:cubicBezTo>
                    <a:cubicBezTo>
                      <a:pt x="12" y="21"/>
                      <a:pt x="7" y="21"/>
                      <a:pt x="3" y="1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466" name="Freeform 405">
                <a:extLst>
                  <a:ext uri="{FF2B5EF4-FFF2-40B4-BE49-F238E27FC236}">
                    <a16:creationId xmlns:a16="http://schemas.microsoft.com/office/drawing/2014/main" id="{05F677E4-267C-4AE1-815B-876E7FB361C0}"/>
                  </a:ext>
                </a:extLst>
              </p:cNvPr>
              <p:cNvSpPr>
                <a:spLocks/>
              </p:cNvSpPr>
              <p:nvPr/>
            </p:nvSpPr>
            <p:spPr bwMode="auto">
              <a:xfrm>
                <a:off x="8639176" y="2803525"/>
                <a:ext cx="76200" cy="84138"/>
              </a:xfrm>
              <a:custGeom>
                <a:avLst/>
                <a:gdLst>
                  <a:gd name="T0" fmla="*/ 3 w 19"/>
                  <a:gd name="T1" fmla="*/ 17 h 21"/>
                  <a:gd name="T2" fmla="*/ 4 w 19"/>
                  <a:gd name="T3" fmla="*/ 6 h 21"/>
                  <a:gd name="T4" fmla="*/ 18 w 19"/>
                  <a:gd name="T5" fmla="*/ 13 h 21"/>
                  <a:gd name="T6" fmla="*/ 15 w 19"/>
                  <a:gd name="T7" fmla="*/ 18 h 21"/>
                  <a:gd name="T8" fmla="*/ 3 w 19"/>
                  <a:gd name="T9" fmla="*/ 17 h 21"/>
                </a:gdLst>
                <a:ahLst/>
                <a:cxnLst>
                  <a:cxn ang="0">
                    <a:pos x="T0" y="T1"/>
                  </a:cxn>
                  <a:cxn ang="0">
                    <a:pos x="T2" y="T3"/>
                  </a:cxn>
                  <a:cxn ang="0">
                    <a:pos x="T4" y="T5"/>
                  </a:cxn>
                  <a:cxn ang="0">
                    <a:pos x="T6" y="T7"/>
                  </a:cxn>
                  <a:cxn ang="0">
                    <a:pos x="T8" y="T9"/>
                  </a:cxn>
                </a:cxnLst>
                <a:rect l="0" t="0" r="r" b="b"/>
                <a:pathLst>
                  <a:path w="19" h="21">
                    <a:moveTo>
                      <a:pt x="3" y="17"/>
                    </a:moveTo>
                    <a:cubicBezTo>
                      <a:pt x="0" y="14"/>
                      <a:pt x="1" y="10"/>
                      <a:pt x="4" y="6"/>
                    </a:cubicBezTo>
                    <a:cubicBezTo>
                      <a:pt x="12" y="0"/>
                      <a:pt x="19" y="10"/>
                      <a:pt x="18" y="13"/>
                    </a:cubicBezTo>
                    <a:cubicBezTo>
                      <a:pt x="18" y="15"/>
                      <a:pt x="17" y="16"/>
                      <a:pt x="15" y="18"/>
                    </a:cubicBezTo>
                    <a:cubicBezTo>
                      <a:pt x="12" y="21"/>
                      <a:pt x="7" y="21"/>
                      <a:pt x="3" y="1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grpSp>
        <p:sp>
          <p:nvSpPr>
            <p:cNvPr id="381" name="TextBox 380">
              <a:extLst>
                <a:ext uri="{FF2B5EF4-FFF2-40B4-BE49-F238E27FC236}">
                  <a16:creationId xmlns:a16="http://schemas.microsoft.com/office/drawing/2014/main" id="{6FD9F21A-AF35-40D3-BD14-95E91C8453C9}"/>
                </a:ext>
              </a:extLst>
            </p:cNvPr>
            <p:cNvSpPr txBox="1"/>
            <p:nvPr/>
          </p:nvSpPr>
          <p:spPr>
            <a:xfrm>
              <a:off x="5549554" y="1396704"/>
              <a:ext cx="1824605" cy="326243"/>
            </a:xfrm>
            <a:prstGeom prst="rect">
              <a:avLst/>
            </a:prstGeom>
            <a:noFill/>
          </p:spPr>
          <p:txBody>
            <a:bodyPr wrap="square" rtlCol="0">
              <a:spAutoFit/>
            </a:bodyPr>
            <a:lstStyle/>
            <a:p>
              <a:pPr algn="l">
                <a:lnSpc>
                  <a:spcPct val="95000"/>
                </a:lnSpc>
              </a:pPr>
              <a:r>
                <a:rPr lang="en-US" sz="1600" dirty="0"/>
                <a:t>Source</a:t>
              </a:r>
            </a:p>
          </p:txBody>
        </p:sp>
        <p:cxnSp>
          <p:nvCxnSpPr>
            <p:cNvPr id="382" name="Straight Arrow Connector 381">
              <a:extLst>
                <a:ext uri="{FF2B5EF4-FFF2-40B4-BE49-F238E27FC236}">
                  <a16:creationId xmlns:a16="http://schemas.microsoft.com/office/drawing/2014/main" id="{EEA6D110-D9F5-4D5B-A13D-E006CFB1F32D}"/>
                </a:ext>
              </a:extLst>
            </p:cNvPr>
            <p:cNvCxnSpPr>
              <a:cxnSpLocks/>
            </p:cNvCxnSpPr>
            <p:nvPr/>
          </p:nvCxnSpPr>
          <p:spPr>
            <a:xfrm>
              <a:off x="6181823" y="2520893"/>
              <a:ext cx="509201" cy="603869"/>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63" name="Group 662">
            <a:extLst>
              <a:ext uri="{FF2B5EF4-FFF2-40B4-BE49-F238E27FC236}">
                <a16:creationId xmlns:a16="http://schemas.microsoft.com/office/drawing/2014/main" id="{A7A3D80E-04EC-49EE-8157-340337D33B5E}"/>
              </a:ext>
            </a:extLst>
          </p:cNvPr>
          <p:cNvGrpSpPr/>
          <p:nvPr/>
        </p:nvGrpSpPr>
        <p:grpSpPr>
          <a:xfrm>
            <a:off x="7545138" y="3423474"/>
            <a:ext cx="1981729" cy="1729817"/>
            <a:chOff x="7104815" y="1375599"/>
            <a:chExt cx="1981729" cy="1729817"/>
          </a:xfrm>
        </p:grpSpPr>
        <p:sp>
          <p:nvSpPr>
            <p:cNvPr id="664" name="TextBox 663">
              <a:extLst>
                <a:ext uri="{FF2B5EF4-FFF2-40B4-BE49-F238E27FC236}">
                  <a16:creationId xmlns:a16="http://schemas.microsoft.com/office/drawing/2014/main" id="{6334BE78-9068-4624-97A4-0384B4EE5035}"/>
                </a:ext>
              </a:extLst>
            </p:cNvPr>
            <p:cNvSpPr txBox="1"/>
            <p:nvPr/>
          </p:nvSpPr>
          <p:spPr>
            <a:xfrm>
              <a:off x="7261939" y="1375599"/>
              <a:ext cx="1824605" cy="326243"/>
            </a:xfrm>
            <a:prstGeom prst="rect">
              <a:avLst/>
            </a:prstGeom>
            <a:noFill/>
          </p:spPr>
          <p:txBody>
            <a:bodyPr wrap="square" rtlCol="0">
              <a:spAutoFit/>
            </a:bodyPr>
            <a:lstStyle/>
            <a:p>
              <a:pPr algn="l">
                <a:lnSpc>
                  <a:spcPct val="95000"/>
                </a:lnSpc>
              </a:pPr>
              <a:r>
                <a:rPr lang="en-US" sz="1600" dirty="0"/>
                <a:t>Sinks</a:t>
              </a:r>
            </a:p>
          </p:txBody>
        </p:sp>
        <p:grpSp>
          <p:nvGrpSpPr>
            <p:cNvPr id="665" name="Gruppieren 36">
              <a:extLst>
                <a:ext uri="{FF2B5EF4-FFF2-40B4-BE49-F238E27FC236}">
                  <a16:creationId xmlns:a16="http://schemas.microsoft.com/office/drawing/2014/main" id="{0BF7038F-215D-40DC-AB77-385D54444B21}"/>
                </a:ext>
              </a:extLst>
            </p:cNvPr>
            <p:cNvGrpSpPr/>
            <p:nvPr/>
          </p:nvGrpSpPr>
          <p:grpSpPr>
            <a:xfrm>
              <a:off x="7142493" y="1752527"/>
              <a:ext cx="363575" cy="415906"/>
              <a:chOff x="1619672" y="2348884"/>
              <a:chExt cx="2092337" cy="3532450"/>
            </a:xfrm>
          </p:grpSpPr>
          <p:sp>
            <p:nvSpPr>
              <p:cNvPr id="739" name="Freeform 285">
                <a:extLst>
                  <a:ext uri="{FF2B5EF4-FFF2-40B4-BE49-F238E27FC236}">
                    <a16:creationId xmlns:a16="http://schemas.microsoft.com/office/drawing/2014/main" id="{7222BC7A-BB68-459E-85A6-200D0A98A47F}"/>
                  </a:ext>
                </a:extLst>
              </p:cNvPr>
              <p:cNvSpPr>
                <a:spLocks/>
              </p:cNvSpPr>
              <p:nvPr/>
            </p:nvSpPr>
            <p:spPr bwMode="auto">
              <a:xfrm>
                <a:off x="1619672" y="2362207"/>
                <a:ext cx="473108" cy="3375060"/>
              </a:xfrm>
              <a:custGeom>
                <a:avLst/>
                <a:gdLst>
                  <a:gd name="T0" fmla="*/ 0 w 142"/>
                  <a:gd name="T1" fmla="*/ 754 h 1013"/>
                  <a:gd name="T2" fmla="*/ 142 w 142"/>
                  <a:gd name="T3" fmla="*/ 1013 h 1013"/>
                  <a:gd name="T4" fmla="*/ 142 w 142"/>
                  <a:gd name="T5" fmla="*/ 218 h 1013"/>
                  <a:gd name="T6" fmla="*/ 0 w 142"/>
                  <a:gd name="T7" fmla="*/ 0 h 1013"/>
                  <a:gd name="T8" fmla="*/ 0 w 142"/>
                  <a:gd name="T9" fmla="*/ 754 h 1013"/>
                </a:gdLst>
                <a:ahLst/>
                <a:cxnLst>
                  <a:cxn ang="0">
                    <a:pos x="T0" y="T1"/>
                  </a:cxn>
                  <a:cxn ang="0">
                    <a:pos x="T2" y="T3"/>
                  </a:cxn>
                  <a:cxn ang="0">
                    <a:pos x="T4" y="T5"/>
                  </a:cxn>
                  <a:cxn ang="0">
                    <a:pos x="T6" y="T7"/>
                  </a:cxn>
                  <a:cxn ang="0">
                    <a:pos x="T8" y="T9"/>
                  </a:cxn>
                </a:cxnLst>
                <a:rect l="0" t="0" r="r" b="b"/>
                <a:pathLst>
                  <a:path w="142" h="1013">
                    <a:moveTo>
                      <a:pt x="0" y="754"/>
                    </a:moveTo>
                    <a:lnTo>
                      <a:pt x="142" y="1013"/>
                    </a:lnTo>
                    <a:lnTo>
                      <a:pt x="142" y="218"/>
                    </a:lnTo>
                    <a:lnTo>
                      <a:pt x="0" y="0"/>
                    </a:lnTo>
                    <a:lnTo>
                      <a:pt x="0" y="754"/>
                    </a:lnTo>
                    <a:close/>
                  </a:path>
                </a:pathLst>
              </a:custGeom>
              <a:solidFill>
                <a:schemeClr val="accent1"/>
              </a:solidFill>
              <a:ln w="254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40" name="Freeform 286">
                <a:extLst>
                  <a:ext uri="{FF2B5EF4-FFF2-40B4-BE49-F238E27FC236}">
                    <a16:creationId xmlns:a16="http://schemas.microsoft.com/office/drawing/2014/main" id="{A870F572-C1AB-480D-B196-DC5F0039D156}"/>
                  </a:ext>
                </a:extLst>
              </p:cNvPr>
              <p:cNvSpPr>
                <a:spLocks/>
              </p:cNvSpPr>
              <p:nvPr/>
            </p:nvSpPr>
            <p:spPr bwMode="auto">
              <a:xfrm>
                <a:off x="1619672" y="2348884"/>
                <a:ext cx="2092336" cy="739648"/>
              </a:xfrm>
              <a:custGeom>
                <a:avLst/>
                <a:gdLst>
                  <a:gd name="T0" fmla="*/ 628 w 628"/>
                  <a:gd name="T1" fmla="*/ 222 h 222"/>
                  <a:gd name="T2" fmla="*/ 482 w 628"/>
                  <a:gd name="T3" fmla="*/ 0 h 222"/>
                  <a:gd name="T4" fmla="*/ 0 w 628"/>
                  <a:gd name="T5" fmla="*/ 4 h 222"/>
                  <a:gd name="T6" fmla="*/ 142 w 628"/>
                  <a:gd name="T7" fmla="*/ 222 h 222"/>
                  <a:gd name="T8" fmla="*/ 628 w 628"/>
                  <a:gd name="T9" fmla="*/ 222 h 222"/>
                </a:gdLst>
                <a:ahLst/>
                <a:cxnLst>
                  <a:cxn ang="0">
                    <a:pos x="T0" y="T1"/>
                  </a:cxn>
                  <a:cxn ang="0">
                    <a:pos x="T2" y="T3"/>
                  </a:cxn>
                  <a:cxn ang="0">
                    <a:pos x="T4" y="T5"/>
                  </a:cxn>
                  <a:cxn ang="0">
                    <a:pos x="T6" y="T7"/>
                  </a:cxn>
                  <a:cxn ang="0">
                    <a:pos x="T8" y="T9"/>
                  </a:cxn>
                </a:cxnLst>
                <a:rect l="0" t="0" r="r" b="b"/>
                <a:pathLst>
                  <a:path w="628" h="222">
                    <a:moveTo>
                      <a:pt x="628" y="222"/>
                    </a:moveTo>
                    <a:lnTo>
                      <a:pt x="482" y="0"/>
                    </a:lnTo>
                    <a:lnTo>
                      <a:pt x="0" y="4"/>
                    </a:lnTo>
                    <a:lnTo>
                      <a:pt x="142" y="222"/>
                    </a:lnTo>
                    <a:lnTo>
                      <a:pt x="628" y="222"/>
                    </a:lnTo>
                    <a:close/>
                  </a:path>
                </a:pathLst>
              </a:custGeom>
              <a:solidFill>
                <a:schemeClr val="accent1"/>
              </a:solidFill>
              <a:ln w="254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41" name="Rechteck 8">
                <a:extLst>
                  <a:ext uri="{FF2B5EF4-FFF2-40B4-BE49-F238E27FC236}">
                    <a16:creationId xmlns:a16="http://schemas.microsoft.com/office/drawing/2014/main" id="{0190D7E9-92BB-4A1C-A028-4CD756FBC9A6}"/>
                  </a:ext>
                </a:extLst>
              </p:cNvPr>
              <p:cNvSpPr/>
              <p:nvPr/>
            </p:nvSpPr>
            <p:spPr>
              <a:xfrm>
                <a:off x="2092781" y="3088532"/>
                <a:ext cx="1619228" cy="2648735"/>
              </a:xfrm>
              <a:prstGeom prst="rect">
                <a:avLst/>
              </a:prstGeom>
              <a:solidFill>
                <a:schemeClr val="accent1"/>
              </a:solidFill>
              <a:ln w="254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742" name="Freeform 630">
                <a:extLst>
                  <a:ext uri="{FF2B5EF4-FFF2-40B4-BE49-F238E27FC236}">
                    <a16:creationId xmlns:a16="http://schemas.microsoft.com/office/drawing/2014/main" id="{E4217699-27C0-445A-A282-054CD5D59B45}"/>
                  </a:ext>
                </a:extLst>
              </p:cNvPr>
              <p:cNvSpPr>
                <a:spLocks noEditPoints="1"/>
              </p:cNvSpPr>
              <p:nvPr/>
            </p:nvSpPr>
            <p:spPr bwMode="auto">
              <a:xfrm>
                <a:off x="2489186" y="3732659"/>
                <a:ext cx="826417" cy="2148675"/>
              </a:xfrm>
              <a:custGeom>
                <a:avLst/>
                <a:gdLst>
                  <a:gd name="T0" fmla="*/ 13 w 18"/>
                  <a:gd name="T1" fmla="*/ 4 h 47"/>
                  <a:gd name="T2" fmla="*/ 13 w 18"/>
                  <a:gd name="T3" fmla="*/ 4 h 47"/>
                  <a:gd name="T4" fmla="*/ 13 w 18"/>
                  <a:gd name="T5" fmla="*/ 1 h 47"/>
                  <a:gd name="T6" fmla="*/ 12 w 18"/>
                  <a:gd name="T7" fmla="*/ 0 h 47"/>
                  <a:gd name="T8" fmla="*/ 11 w 18"/>
                  <a:gd name="T9" fmla="*/ 1 h 47"/>
                  <a:gd name="T10" fmla="*/ 11 w 18"/>
                  <a:gd name="T11" fmla="*/ 4 h 47"/>
                  <a:gd name="T12" fmla="*/ 7 w 18"/>
                  <a:gd name="T13" fmla="*/ 4 h 47"/>
                  <a:gd name="T14" fmla="*/ 7 w 18"/>
                  <a:gd name="T15" fmla="*/ 1 h 47"/>
                  <a:gd name="T16" fmla="*/ 6 w 18"/>
                  <a:gd name="T17" fmla="*/ 0 h 47"/>
                  <a:gd name="T18" fmla="*/ 5 w 18"/>
                  <a:gd name="T19" fmla="*/ 1 h 47"/>
                  <a:gd name="T20" fmla="*/ 5 w 18"/>
                  <a:gd name="T21" fmla="*/ 4 h 47"/>
                  <a:gd name="T22" fmla="*/ 4 w 18"/>
                  <a:gd name="T23" fmla="*/ 4 h 47"/>
                  <a:gd name="T24" fmla="*/ 0 w 18"/>
                  <a:gd name="T25" fmla="*/ 9 h 47"/>
                  <a:gd name="T26" fmla="*/ 0 w 18"/>
                  <a:gd name="T27" fmla="*/ 11 h 47"/>
                  <a:gd name="T28" fmla="*/ 4 w 18"/>
                  <a:gd name="T29" fmla="*/ 15 h 47"/>
                  <a:gd name="T30" fmla="*/ 8 w 18"/>
                  <a:gd name="T31" fmla="*/ 15 h 47"/>
                  <a:gd name="T32" fmla="*/ 7 w 18"/>
                  <a:gd name="T33" fmla="*/ 31 h 47"/>
                  <a:gd name="T34" fmla="*/ 3 w 18"/>
                  <a:gd name="T35" fmla="*/ 47 h 47"/>
                  <a:gd name="T36" fmla="*/ 5 w 18"/>
                  <a:gd name="T37" fmla="*/ 46 h 47"/>
                  <a:gd name="T38" fmla="*/ 8 w 18"/>
                  <a:gd name="T39" fmla="*/ 33 h 47"/>
                  <a:gd name="T40" fmla="*/ 10 w 18"/>
                  <a:gd name="T41" fmla="*/ 15 h 47"/>
                  <a:gd name="T42" fmla="*/ 13 w 18"/>
                  <a:gd name="T43" fmla="*/ 15 h 47"/>
                  <a:gd name="T44" fmla="*/ 18 w 18"/>
                  <a:gd name="T45" fmla="*/ 11 h 47"/>
                  <a:gd name="T46" fmla="*/ 18 w 18"/>
                  <a:gd name="T47" fmla="*/ 9 h 47"/>
                  <a:gd name="T48" fmla="*/ 13 w 18"/>
                  <a:gd name="T49" fmla="*/ 4 h 47"/>
                  <a:gd name="T50" fmla="*/ 15 w 18"/>
                  <a:gd name="T51" fmla="*/ 11 h 47"/>
                  <a:gd name="T52" fmla="*/ 13 w 18"/>
                  <a:gd name="T53" fmla="*/ 13 h 47"/>
                  <a:gd name="T54" fmla="*/ 4 w 18"/>
                  <a:gd name="T55" fmla="*/ 13 h 47"/>
                  <a:gd name="T56" fmla="*/ 2 w 18"/>
                  <a:gd name="T57" fmla="*/ 11 h 47"/>
                  <a:gd name="T58" fmla="*/ 2 w 18"/>
                  <a:gd name="T59" fmla="*/ 9 h 47"/>
                  <a:gd name="T60" fmla="*/ 4 w 18"/>
                  <a:gd name="T61" fmla="*/ 7 h 47"/>
                  <a:gd name="T62" fmla="*/ 13 w 18"/>
                  <a:gd name="T63" fmla="*/ 7 h 47"/>
                  <a:gd name="T64" fmla="*/ 15 w 18"/>
                  <a:gd name="T65" fmla="*/ 9 h 47"/>
                  <a:gd name="T66" fmla="*/ 15 w 18"/>
                  <a:gd name="T67" fmla="*/ 1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47">
                    <a:moveTo>
                      <a:pt x="13" y="4"/>
                    </a:moveTo>
                    <a:cubicBezTo>
                      <a:pt x="13" y="4"/>
                      <a:pt x="13" y="4"/>
                      <a:pt x="13" y="4"/>
                    </a:cubicBezTo>
                    <a:cubicBezTo>
                      <a:pt x="13" y="1"/>
                      <a:pt x="13" y="1"/>
                      <a:pt x="13" y="1"/>
                    </a:cubicBezTo>
                    <a:cubicBezTo>
                      <a:pt x="13" y="0"/>
                      <a:pt x="12" y="0"/>
                      <a:pt x="12" y="0"/>
                    </a:cubicBezTo>
                    <a:cubicBezTo>
                      <a:pt x="11" y="0"/>
                      <a:pt x="11" y="0"/>
                      <a:pt x="11" y="1"/>
                    </a:cubicBezTo>
                    <a:cubicBezTo>
                      <a:pt x="11" y="4"/>
                      <a:pt x="11" y="4"/>
                      <a:pt x="11" y="4"/>
                    </a:cubicBezTo>
                    <a:cubicBezTo>
                      <a:pt x="7" y="4"/>
                      <a:pt x="7" y="4"/>
                      <a:pt x="7" y="4"/>
                    </a:cubicBezTo>
                    <a:cubicBezTo>
                      <a:pt x="7" y="1"/>
                      <a:pt x="7" y="1"/>
                      <a:pt x="7" y="1"/>
                    </a:cubicBezTo>
                    <a:cubicBezTo>
                      <a:pt x="7" y="0"/>
                      <a:pt x="6" y="0"/>
                      <a:pt x="6" y="0"/>
                    </a:cubicBezTo>
                    <a:cubicBezTo>
                      <a:pt x="5" y="0"/>
                      <a:pt x="5" y="0"/>
                      <a:pt x="5" y="1"/>
                    </a:cubicBezTo>
                    <a:cubicBezTo>
                      <a:pt x="5" y="4"/>
                      <a:pt x="5" y="4"/>
                      <a:pt x="5" y="4"/>
                    </a:cubicBezTo>
                    <a:cubicBezTo>
                      <a:pt x="4" y="4"/>
                      <a:pt x="4" y="4"/>
                      <a:pt x="4" y="4"/>
                    </a:cubicBezTo>
                    <a:cubicBezTo>
                      <a:pt x="1" y="4"/>
                      <a:pt x="0" y="6"/>
                      <a:pt x="0" y="9"/>
                    </a:cubicBezTo>
                    <a:cubicBezTo>
                      <a:pt x="0" y="11"/>
                      <a:pt x="0" y="11"/>
                      <a:pt x="0" y="11"/>
                    </a:cubicBezTo>
                    <a:cubicBezTo>
                      <a:pt x="0" y="14"/>
                      <a:pt x="1" y="15"/>
                      <a:pt x="4" y="15"/>
                    </a:cubicBezTo>
                    <a:cubicBezTo>
                      <a:pt x="8" y="15"/>
                      <a:pt x="8" y="15"/>
                      <a:pt x="8" y="15"/>
                    </a:cubicBezTo>
                    <a:cubicBezTo>
                      <a:pt x="9" y="20"/>
                      <a:pt x="10" y="29"/>
                      <a:pt x="7" y="31"/>
                    </a:cubicBezTo>
                    <a:cubicBezTo>
                      <a:pt x="0" y="34"/>
                      <a:pt x="3" y="46"/>
                      <a:pt x="3" y="47"/>
                    </a:cubicBezTo>
                    <a:cubicBezTo>
                      <a:pt x="5" y="46"/>
                      <a:pt x="5" y="46"/>
                      <a:pt x="5" y="46"/>
                    </a:cubicBezTo>
                    <a:cubicBezTo>
                      <a:pt x="5" y="43"/>
                      <a:pt x="4" y="35"/>
                      <a:pt x="8" y="33"/>
                    </a:cubicBezTo>
                    <a:cubicBezTo>
                      <a:pt x="13" y="31"/>
                      <a:pt x="11" y="20"/>
                      <a:pt x="10" y="15"/>
                    </a:cubicBezTo>
                    <a:cubicBezTo>
                      <a:pt x="13" y="15"/>
                      <a:pt x="13" y="15"/>
                      <a:pt x="13" y="15"/>
                    </a:cubicBezTo>
                    <a:cubicBezTo>
                      <a:pt x="16" y="15"/>
                      <a:pt x="18" y="14"/>
                      <a:pt x="18" y="11"/>
                    </a:cubicBezTo>
                    <a:cubicBezTo>
                      <a:pt x="18" y="9"/>
                      <a:pt x="18" y="9"/>
                      <a:pt x="18" y="9"/>
                    </a:cubicBezTo>
                    <a:cubicBezTo>
                      <a:pt x="18" y="6"/>
                      <a:pt x="16" y="4"/>
                      <a:pt x="13" y="4"/>
                    </a:cubicBezTo>
                    <a:close/>
                    <a:moveTo>
                      <a:pt x="15" y="11"/>
                    </a:moveTo>
                    <a:cubicBezTo>
                      <a:pt x="15" y="12"/>
                      <a:pt x="15" y="13"/>
                      <a:pt x="13" y="13"/>
                    </a:cubicBezTo>
                    <a:cubicBezTo>
                      <a:pt x="4" y="13"/>
                      <a:pt x="4" y="13"/>
                      <a:pt x="4" y="13"/>
                    </a:cubicBezTo>
                    <a:cubicBezTo>
                      <a:pt x="3" y="13"/>
                      <a:pt x="2" y="12"/>
                      <a:pt x="2" y="11"/>
                    </a:cubicBezTo>
                    <a:cubicBezTo>
                      <a:pt x="2" y="9"/>
                      <a:pt x="2" y="9"/>
                      <a:pt x="2" y="9"/>
                    </a:cubicBezTo>
                    <a:cubicBezTo>
                      <a:pt x="2" y="8"/>
                      <a:pt x="3" y="7"/>
                      <a:pt x="4" y="7"/>
                    </a:cubicBezTo>
                    <a:cubicBezTo>
                      <a:pt x="13" y="7"/>
                      <a:pt x="13" y="7"/>
                      <a:pt x="13" y="7"/>
                    </a:cubicBezTo>
                    <a:cubicBezTo>
                      <a:pt x="15" y="7"/>
                      <a:pt x="15" y="8"/>
                      <a:pt x="15" y="9"/>
                    </a:cubicBezTo>
                    <a:lnTo>
                      <a:pt x="15" y="11"/>
                    </a:lnTo>
                    <a:close/>
                  </a:path>
                </a:pathLst>
              </a:custGeom>
              <a:solidFill>
                <a:schemeClr val="bg1"/>
              </a:solid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grpSp>
        <p:grpSp>
          <p:nvGrpSpPr>
            <p:cNvPr id="666" name="Gruppieren 1">
              <a:extLst>
                <a:ext uri="{FF2B5EF4-FFF2-40B4-BE49-F238E27FC236}">
                  <a16:creationId xmlns:a16="http://schemas.microsoft.com/office/drawing/2014/main" id="{B075CE47-CD22-4858-9FBE-65D3605C184A}"/>
                </a:ext>
              </a:extLst>
            </p:cNvPr>
            <p:cNvGrpSpPr/>
            <p:nvPr/>
          </p:nvGrpSpPr>
          <p:grpSpPr>
            <a:xfrm>
              <a:off x="7622305" y="1733608"/>
              <a:ext cx="829209" cy="409572"/>
              <a:chOff x="1979712" y="2132859"/>
              <a:chExt cx="5378301" cy="3486275"/>
            </a:xfrm>
            <a:solidFill>
              <a:schemeClr val="accent1"/>
            </a:solidFill>
          </p:grpSpPr>
          <p:sp>
            <p:nvSpPr>
              <p:cNvPr id="727" name="Freeform 584">
                <a:extLst>
                  <a:ext uri="{FF2B5EF4-FFF2-40B4-BE49-F238E27FC236}">
                    <a16:creationId xmlns:a16="http://schemas.microsoft.com/office/drawing/2014/main" id="{CE2335C0-0041-4C27-B2E3-B38F341FD67F}"/>
                  </a:ext>
                </a:extLst>
              </p:cNvPr>
              <p:cNvSpPr>
                <a:spLocks/>
              </p:cNvSpPr>
              <p:nvPr/>
            </p:nvSpPr>
            <p:spPr bwMode="auto">
              <a:xfrm>
                <a:off x="4484912" y="3954818"/>
                <a:ext cx="324102" cy="788350"/>
              </a:xfrm>
              <a:custGeom>
                <a:avLst/>
                <a:gdLst>
                  <a:gd name="T0" fmla="*/ 15 w 15"/>
                  <a:gd name="T1" fmla="*/ 32 h 36"/>
                  <a:gd name="T2" fmla="*/ 15 w 15"/>
                  <a:gd name="T3" fmla="*/ 35 h 36"/>
                  <a:gd name="T4" fmla="*/ 12 w 15"/>
                  <a:gd name="T5" fmla="*/ 36 h 36"/>
                  <a:gd name="T6" fmla="*/ 9 w 15"/>
                  <a:gd name="T7" fmla="*/ 36 h 36"/>
                  <a:gd name="T8" fmla="*/ 6 w 15"/>
                  <a:gd name="T9" fmla="*/ 36 h 36"/>
                  <a:gd name="T10" fmla="*/ 2 w 15"/>
                  <a:gd name="T11" fmla="*/ 36 h 36"/>
                  <a:gd name="T12" fmla="*/ 1 w 15"/>
                  <a:gd name="T13" fmla="*/ 36 h 36"/>
                  <a:gd name="T14" fmla="*/ 0 w 15"/>
                  <a:gd name="T15" fmla="*/ 36 h 36"/>
                  <a:gd name="T16" fmla="*/ 0 w 15"/>
                  <a:gd name="T17" fmla="*/ 35 h 36"/>
                  <a:gd name="T18" fmla="*/ 0 w 15"/>
                  <a:gd name="T19" fmla="*/ 32 h 36"/>
                  <a:gd name="T20" fmla="*/ 1 w 15"/>
                  <a:gd name="T21" fmla="*/ 28 h 36"/>
                  <a:gd name="T22" fmla="*/ 1 w 15"/>
                  <a:gd name="T23" fmla="*/ 20 h 36"/>
                  <a:gd name="T24" fmla="*/ 1 w 15"/>
                  <a:gd name="T25" fmla="*/ 16 h 36"/>
                  <a:gd name="T26" fmla="*/ 1 w 15"/>
                  <a:gd name="T27" fmla="*/ 12 h 36"/>
                  <a:gd name="T28" fmla="*/ 1 w 15"/>
                  <a:gd name="T29" fmla="*/ 3 h 36"/>
                  <a:gd name="T30" fmla="*/ 1 w 15"/>
                  <a:gd name="T31" fmla="*/ 3 h 36"/>
                  <a:gd name="T32" fmla="*/ 1 w 15"/>
                  <a:gd name="T33" fmla="*/ 2 h 36"/>
                  <a:gd name="T34" fmla="*/ 4 w 15"/>
                  <a:gd name="T35" fmla="*/ 1 h 36"/>
                  <a:gd name="T36" fmla="*/ 7 w 15"/>
                  <a:gd name="T37" fmla="*/ 0 h 36"/>
                  <a:gd name="T38" fmla="*/ 9 w 15"/>
                  <a:gd name="T39" fmla="*/ 0 h 36"/>
                  <a:gd name="T40" fmla="*/ 12 w 15"/>
                  <a:gd name="T41" fmla="*/ 1 h 36"/>
                  <a:gd name="T42" fmla="*/ 13 w 15"/>
                  <a:gd name="T43" fmla="*/ 2 h 36"/>
                  <a:gd name="T44" fmla="*/ 13 w 15"/>
                  <a:gd name="T45" fmla="*/ 13 h 36"/>
                  <a:gd name="T46" fmla="*/ 14 w 15"/>
                  <a:gd name="T47" fmla="*/ 18 h 36"/>
                  <a:gd name="T48" fmla="*/ 14 w 15"/>
                  <a:gd name="T49" fmla="*/ 23 h 36"/>
                  <a:gd name="T50" fmla="*/ 14 w 15"/>
                  <a:gd name="T51" fmla="*/ 28 h 36"/>
                  <a:gd name="T52" fmla="*/ 15 w 15"/>
                  <a:gd name="T53"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 h="36">
                    <a:moveTo>
                      <a:pt x="15" y="32"/>
                    </a:moveTo>
                    <a:cubicBezTo>
                      <a:pt x="15" y="33"/>
                      <a:pt x="15" y="34"/>
                      <a:pt x="15" y="35"/>
                    </a:cubicBezTo>
                    <a:cubicBezTo>
                      <a:pt x="14" y="35"/>
                      <a:pt x="13" y="35"/>
                      <a:pt x="12" y="36"/>
                    </a:cubicBezTo>
                    <a:cubicBezTo>
                      <a:pt x="11" y="36"/>
                      <a:pt x="10" y="36"/>
                      <a:pt x="9" y="36"/>
                    </a:cubicBezTo>
                    <a:cubicBezTo>
                      <a:pt x="8" y="36"/>
                      <a:pt x="7" y="36"/>
                      <a:pt x="6" y="36"/>
                    </a:cubicBezTo>
                    <a:cubicBezTo>
                      <a:pt x="5" y="36"/>
                      <a:pt x="4" y="36"/>
                      <a:pt x="2" y="36"/>
                    </a:cubicBezTo>
                    <a:cubicBezTo>
                      <a:pt x="2" y="36"/>
                      <a:pt x="2" y="35"/>
                      <a:pt x="1" y="36"/>
                    </a:cubicBezTo>
                    <a:cubicBezTo>
                      <a:pt x="1" y="36"/>
                      <a:pt x="0" y="36"/>
                      <a:pt x="0" y="36"/>
                    </a:cubicBezTo>
                    <a:cubicBezTo>
                      <a:pt x="0" y="36"/>
                      <a:pt x="0" y="35"/>
                      <a:pt x="0" y="35"/>
                    </a:cubicBezTo>
                    <a:cubicBezTo>
                      <a:pt x="0" y="34"/>
                      <a:pt x="0" y="33"/>
                      <a:pt x="0" y="32"/>
                    </a:cubicBezTo>
                    <a:cubicBezTo>
                      <a:pt x="1" y="31"/>
                      <a:pt x="1" y="29"/>
                      <a:pt x="1" y="28"/>
                    </a:cubicBezTo>
                    <a:cubicBezTo>
                      <a:pt x="1" y="25"/>
                      <a:pt x="1" y="22"/>
                      <a:pt x="1" y="20"/>
                    </a:cubicBezTo>
                    <a:cubicBezTo>
                      <a:pt x="1" y="18"/>
                      <a:pt x="1" y="17"/>
                      <a:pt x="1" y="16"/>
                    </a:cubicBezTo>
                    <a:cubicBezTo>
                      <a:pt x="1" y="14"/>
                      <a:pt x="1" y="13"/>
                      <a:pt x="1" y="12"/>
                    </a:cubicBezTo>
                    <a:cubicBezTo>
                      <a:pt x="1" y="9"/>
                      <a:pt x="1" y="6"/>
                      <a:pt x="1" y="3"/>
                    </a:cubicBezTo>
                    <a:cubicBezTo>
                      <a:pt x="1" y="3"/>
                      <a:pt x="1" y="3"/>
                      <a:pt x="1" y="3"/>
                    </a:cubicBezTo>
                    <a:cubicBezTo>
                      <a:pt x="1" y="3"/>
                      <a:pt x="1" y="2"/>
                      <a:pt x="1" y="2"/>
                    </a:cubicBezTo>
                    <a:cubicBezTo>
                      <a:pt x="2" y="2"/>
                      <a:pt x="3" y="2"/>
                      <a:pt x="4" y="1"/>
                    </a:cubicBezTo>
                    <a:cubicBezTo>
                      <a:pt x="5" y="1"/>
                      <a:pt x="6" y="1"/>
                      <a:pt x="7" y="0"/>
                    </a:cubicBezTo>
                    <a:cubicBezTo>
                      <a:pt x="8" y="0"/>
                      <a:pt x="9" y="0"/>
                      <a:pt x="9" y="0"/>
                    </a:cubicBezTo>
                    <a:cubicBezTo>
                      <a:pt x="10" y="0"/>
                      <a:pt x="11" y="0"/>
                      <a:pt x="12" y="1"/>
                    </a:cubicBezTo>
                    <a:cubicBezTo>
                      <a:pt x="13" y="1"/>
                      <a:pt x="13" y="1"/>
                      <a:pt x="13" y="2"/>
                    </a:cubicBezTo>
                    <a:cubicBezTo>
                      <a:pt x="13" y="6"/>
                      <a:pt x="13" y="9"/>
                      <a:pt x="13" y="13"/>
                    </a:cubicBezTo>
                    <a:cubicBezTo>
                      <a:pt x="13" y="15"/>
                      <a:pt x="13" y="16"/>
                      <a:pt x="14" y="18"/>
                    </a:cubicBezTo>
                    <a:cubicBezTo>
                      <a:pt x="14" y="20"/>
                      <a:pt x="14" y="21"/>
                      <a:pt x="14" y="23"/>
                    </a:cubicBezTo>
                    <a:cubicBezTo>
                      <a:pt x="14" y="24"/>
                      <a:pt x="14" y="26"/>
                      <a:pt x="14" y="28"/>
                    </a:cubicBezTo>
                    <a:cubicBezTo>
                      <a:pt x="15" y="29"/>
                      <a:pt x="15" y="31"/>
                      <a:pt x="15" y="32"/>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28" name="Freeform 585">
                <a:extLst>
                  <a:ext uri="{FF2B5EF4-FFF2-40B4-BE49-F238E27FC236}">
                    <a16:creationId xmlns:a16="http://schemas.microsoft.com/office/drawing/2014/main" id="{1D84AE7F-7CF1-4898-A1D7-18E689537A43}"/>
                  </a:ext>
                </a:extLst>
              </p:cNvPr>
              <p:cNvSpPr>
                <a:spLocks/>
              </p:cNvSpPr>
              <p:nvPr/>
            </p:nvSpPr>
            <p:spPr bwMode="auto">
              <a:xfrm>
                <a:off x="4484912" y="3954818"/>
                <a:ext cx="324102" cy="788350"/>
              </a:xfrm>
              <a:custGeom>
                <a:avLst/>
                <a:gdLst>
                  <a:gd name="T0" fmla="*/ 15 w 15"/>
                  <a:gd name="T1" fmla="*/ 32 h 36"/>
                  <a:gd name="T2" fmla="*/ 15 w 15"/>
                  <a:gd name="T3" fmla="*/ 35 h 36"/>
                  <a:gd name="T4" fmla="*/ 12 w 15"/>
                  <a:gd name="T5" fmla="*/ 36 h 36"/>
                  <a:gd name="T6" fmla="*/ 9 w 15"/>
                  <a:gd name="T7" fmla="*/ 36 h 36"/>
                  <a:gd name="T8" fmla="*/ 6 w 15"/>
                  <a:gd name="T9" fmla="*/ 36 h 36"/>
                  <a:gd name="T10" fmla="*/ 2 w 15"/>
                  <a:gd name="T11" fmla="*/ 36 h 36"/>
                  <a:gd name="T12" fmla="*/ 1 w 15"/>
                  <a:gd name="T13" fmla="*/ 36 h 36"/>
                  <a:gd name="T14" fmla="*/ 0 w 15"/>
                  <a:gd name="T15" fmla="*/ 36 h 36"/>
                  <a:gd name="T16" fmla="*/ 0 w 15"/>
                  <a:gd name="T17" fmla="*/ 35 h 36"/>
                  <a:gd name="T18" fmla="*/ 0 w 15"/>
                  <a:gd name="T19" fmla="*/ 32 h 36"/>
                  <a:gd name="T20" fmla="*/ 1 w 15"/>
                  <a:gd name="T21" fmla="*/ 28 h 36"/>
                  <a:gd name="T22" fmla="*/ 1 w 15"/>
                  <a:gd name="T23" fmla="*/ 20 h 36"/>
                  <a:gd name="T24" fmla="*/ 1 w 15"/>
                  <a:gd name="T25" fmla="*/ 16 h 36"/>
                  <a:gd name="T26" fmla="*/ 1 w 15"/>
                  <a:gd name="T27" fmla="*/ 12 h 36"/>
                  <a:gd name="T28" fmla="*/ 1 w 15"/>
                  <a:gd name="T29" fmla="*/ 3 h 36"/>
                  <a:gd name="T30" fmla="*/ 1 w 15"/>
                  <a:gd name="T31" fmla="*/ 3 h 36"/>
                  <a:gd name="T32" fmla="*/ 1 w 15"/>
                  <a:gd name="T33" fmla="*/ 2 h 36"/>
                  <a:gd name="T34" fmla="*/ 4 w 15"/>
                  <a:gd name="T35" fmla="*/ 1 h 36"/>
                  <a:gd name="T36" fmla="*/ 7 w 15"/>
                  <a:gd name="T37" fmla="*/ 0 h 36"/>
                  <a:gd name="T38" fmla="*/ 9 w 15"/>
                  <a:gd name="T39" fmla="*/ 0 h 36"/>
                  <a:gd name="T40" fmla="*/ 12 w 15"/>
                  <a:gd name="T41" fmla="*/ 1 h 36"/>
                  <a:gd name="T42" fmla="*/ 13 w 15"/>
                  <a:gd name="T43" fmla="*/ 2 h 36"/>
                  <a:gd name="T44" fmla="*/ 13 w 15"/>
                  <a:gd name="T45" fmla="*/ 13 h 36"/>
                  <a:gd name="T46" fmla="*/ 14 w 15"/>
                  <a:gd name="T47" fmla="*/ 18 h 36"/>
                  <a:gd name="T48" fmla="*/ 14 w 15"/>
                  <a:gd name="T49" fmla="*/ 23 h 36"/>
                  <a:gd name="T50" fmla="*/ 14 w 15"/>
                  <a:gd name="T51" fmla="*/ 28 h 36"/>
                  <a:gd name="T52" fmla="*/ 15 w 15"/>
                  <a:gd name="T53"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 h="36">
                    <a:moveTo>
                      <a:pt x="15" y="32"/>
                    </a:moveTo>
                    <a:cubicBezTo>
                      <a:pt x="15" y="33"/>
                      <a:pt x="15" y="34"/>
                      <a:pt x="15" y="35"/>
                    </a:cubicBezTo>
                    <a:cubicBezTo>
                      <a:pt x="14" y="35"/>
                      <a:pt x="13" y="35"/>
                      <a:pt x="12" y="36"/>
                    </a:cubicBezTo>
                    <a:cubicBezTo>
                      <a:pt x="11" y="36"/>
                      <a:pt x="10" y="36"/>
                      <a:pt x="9" y="36"/>
                    </a:cubicBezTo>
                    <a:cubicBezTo>
                      <a:pt x="8" y="36"/>
                      <a:pt x="7" y="36"/>
                      <a:pt x="6" y="36"/>
                    </a:cubicBezTo>
                    <a:cubicBezTo>
                      <a:pt x="5" y="36"/>
                      <a:pt x="4" y="36"/>
                      <a:pt x="2" y="36"/>
                    </a:cubicBezTo>
                    <a:cubicBezTo>
                      <a:pt x="2" y="36"/>
                      <a:pt x="2" y="35"/>
                      <a:pt x="1" y="36"/>
                    </a:cubicBezTo>
                    <a:cubicBezTo>
                      <a:pt x="1" y="36"/>
                      <a:pt x="0" y="36"/>
                      <a:pt x="0" y="36"/>
                    </a:cubicBezTo>
                    <a:cubicBezTo>
                      <a:pt x="0" y="36"/>
                      <a:pt x="0" y="35"/>
                      <a:pt x="0" y="35"/>
                    </a:cubicBezTo>
                    <a:cubicBezTo>
                      <a:pt x="0" y="34"/>
                      <a:pt x="0" y="33"/>
                      <a:pt x="0" y="32"/>
                    </a:cubicBezTo>
                    <a:cubicBezTo>
                      <a:pt x="1" y="31"/>
                      <a:pt x="1" y="29"/>
                      <a:pt x="1" y="28"/>
                    </a:cubicBezTo>
                    <a:cubicBezTo>
                      <a:pt x="1" y="25"/>
                      <a:pt x="1" y="22"/>
                      <a:pt x="1" y="20"/>
                    </a:cubicBezTo>
                    <a:cubicBezTo>
                      <a:pt x="1" y="18"/>
                      <a:pt x="1" y="17"/>
                      <a:pt x="1" y="16"/>
                    </a:cubicBezTo>
                    <a:cubicBezTo>
                      <a:pt x="1" y="14"/>
                      <a:pt x="1" y="13"/>
                      <a:pt x="1" y="12"/>
                    </a:cubicBezTo>
                    <a:cubicBezTo>
                      <a:pt x="1" y="9"/>
                      <a:pt x="1" y="6"/>
                      <a:pt x="1" y="3"/>
                    </a:cubicBezTo>
                    <a:cubicBezTo>
                      <a:pt x="1" y="3"/>
                      <a:pt x="1" y="3"/>
                      <a:pt x="1" y="3"/>
                    </a:cubicBezTo>
                    <a:cubicBezTo>
                      <a:pt x="1" y="3"/>
                      <a:pt x="1" y="2"/>
                      <a:pt x="1" y="2"/>
                    </a:cubicBezTo>
                    <a:cubicBezTo>
                      <a:pt x="2" y="2"/>
                      <a:pt x="3" y="2"/>
                      <a:pt x="4" y="1"/>
                    </a:cubicBezTo>
                    <a:cubicBezTo>
                      <a:pt x="5" y="1"/>
                      <a:pt x="6" y="1"/>
                      <a:pt x="7" y="0"/>
                    </a:cubicBezTo>
                    <a:cubicBezTo>
                      <a:pt x="8" y="0"/>
                      <a:pt x="9" y="0"/>
                      <a:pt x="9" y="0"/>
                    </a:cubicBezTo>
                    <a:cubicBezTo>
                      <a:pt x="10" y="0"/>
                      <a:pt x="11" y="0"/>
                      <a:pt x="12" y="1"/>
                    </a:cubicBezTo>
                    <a:cubicBezTo>
                      <a:pt x="13" y="1"/>
                      <a:pt x="13" y="1"/>
                      <a:pt x="13" y="2"/>
                    </a:cubicBezTo>
                    <a:cubicBezTo>
                      <a:pt x="13" y="6"/>
                      <a:pt x="13" y="9"/>
                      <a:pt x="13" y="13"/>
                    </a:cubicBezTo>
                    <a:cubicBezTo>
                      <a:pt x="13" y="15"/>
                      <a:pt x="13" y="16"/>
                      <a:pt x="14" y="18"/>
                    </a:cubicBezTo>
                    <a:cubicBezTo>
                      <a:pt x="14" y="20"/>
                      <a:pt x="14" y="21"/>
                      <a:pt x="14" y="23"/>
                    </a:cubicBezTo>
                    <a:cubicBezTo>
                      <a:pt x="14" y="24"/>
                      <a:pt x="14" y="26"/>
                      <a:pt x="14" y="28"/>
                    </a:cubicBezTo>
                    <a:cubicBezTo>
                      <a:pt x="15" y="29"/>
                      <a:pt x="15" y="31"/>
                      <a:pt x="15" y="32"/>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29" name="Freeform 586">
                <a:extLst>
                  <a:ext uri="{FF2B5EF4-FFF2-40B4-BE49-F238E27FC236}">
                    <a16:creationId xmlns:a16="http://schemas.microsoft.com/office/drawing/2014/main" id="{AC682736-B538-43A4-9E08-67997AB74107}"/>
                  </a:ext>
                </a:extLst>
              </p:cNvPr>
              <p:cNvSpPr>
                <a:spLocks/>
              </p:cNvSpPr>
              <p:nvPr/>
            </p:nvSpPr>
            <p:spPr bwMode="auto">
              <a:xfrm>
                <a:off x="3644005" y="2132859"/>
                <a:ext cx="2040952" cy="2014672"/>
              </a:xfrm>
              <a:custGeom>
                <a:avLst/>
                <a:gdLst>
                  <a:gd name="T0" fmla="*/ 92 w 93"/>
                  <a:gd name="T1" fmla="*/ 64 h 92"/>
                  <a:gd name="T2" fmla="*/ 92 w 93"/>
                  <a:gd name="T3" fmla="*/ 70 h 92"/>
                  <a:gd name="T4" fmla="*/ 85 w 93"/>
                  <a:gd name="T5" fmla="*/ 79 h 92"/>
                  <a:gd name="T6" fmla="*/ 79 w 93"/>
                  <a:gd name="T7" fmla="*/ 84 h 92"/>
                  <a:gd name="T8" fmla="*/ 76 w 93"/>
                  <a:gd name="T9" fmla="*/ 88 h 92"/>
                  <a:gd name="T10" fmla="*/ 71 w 93"/>
                  <a:gd name="T11" fmla="*/ 90 h 92"/>
                  <a:gd name="T12" fmla="*/ 65 w 93"/>
                  <a:gd name="T13" fmla="*/ 91 h 92"/>
                  <a:gd name="T14" fmla="*/ 61 w 93"/>
                  <a:gd name="T15" fmla="*/ 90 h 92"/>
                  <a:gd name="T16" fmla="*/ 58 w 93"/>
                  <a:gd name="T17" fmla="*/ 90 h 92"/>
                  <a:gd name="T18" fmla="*/ 51 w 93"/>
                  <a:gd name="T19" fmla="*/ 90 h 92"/>
                  <a:gd name="T20" fmla="*/ 37 w 93"/>
                  <a:gd name="T21" fmla="*/ 91 h 92"/>
                  <a:gd name="T22" fmla="*/ 34 w 93"/>
                  <a:gd name="T23" fmla="*/ 90 h 92"/>
                  <a:gd name="T24" fmla="*/ 31 w 93"/>
                  <a:gd name="T25" fmla="*/ 89 h 92"/>
                  <a:gd name="T26" fmla="*/ 24 w 93"/>
                  <a:gd name="T27" fmla="*/ 87 h 92"/>
                  <a:gd name="T28" fmla="*/ 17 w 93"/>
                  <a:gd name="T29" fmla="*/ 87 h 92"/>
                  <a:gd name="T30" fmla="*/ 11 w 93"/>
                  <a:gd name="T31" fmla="*/ 87 h 92"/>
                  <a:gd name="T32" fmla="*/ 4 w 93"/>
                  <a:gd name="T33" fmla="*/ 85 h 92"/>
                  <a:gd name="T34" fmla="*/ 1 w 93"/>
                  <a:gd name="T35" fmla="*/ 81 h 92"/>
                  <a:gd name="T36" fmla="*/ 0 w 93"/>
                  <a:gd name="T37" fmla="*/ 75 h 92"/>
                  <a:gd name="T38" fmla="*/ 2 w 93"/>
                  <a:gd name="T39" fmla="*/ 69 h 92"/>
                  <a:gd name="T40" fmla="*/ 4 w 93"/>
                  <a:gd name="T41" fmla="*/ 62 h 92"/>
                  <a:gd name="T42" fmla="*/ 2 w 93"/>
                  <a:gd name="T43" fmla="*/ 56 h 92"/>
                  <a:gd name="T44" fmla="*/ 1 w 93"/>
                  <a:gd name="T45" fmla="*/ 53 h 92"/>
                  <a:gd name="T46" fmla="*/ 1 w 93"/>
                  <a:gd name="T47" fmla="*/ 50 h 92"/>
                  <a:gd name="T48" fmla="*/ 2 w 93"/>
                  <a:gd name="T49" fmla="*/ 47 h 92"/>
                  <a:gd name="T50" fmla="*/ 1 w 93"/>
                  <a:gd name="T51" fmla="*/ 44 h 92"/>
                  <a:gd name="T52" fmla="*/ 4 w 93"/>
                  <a:gd name="T53" fmla="*/ 37 h 92"/>
                  <a:gd name="T54" fmla="*/ 8 w 93"/>
                  <a:gd name="T55" fmla="*/ 33 h 92"/>
                  <a:gd name="T56" fmla="*/ 11 w 93"/>
                  <a:gd name="T57" fmla="*/ 31 h 92"/>
                  <a:gd name="T58" fmla="*/ 12 w 93"/>
                  <a:gd name="T59" fmla="*/ 27 h 92"/>
                  <a:gd name="T60" fmla="*/ 13 w 93"/>
                  <a:gd name="T61" fmla="*/ 25 h 92"/>
                  <a:gd name="T62" fmla="*/ 15 w 93"/>
                  <a:gd name="T63" fmla="*/ 23 h 92"/>
                  <a:gd name="T64" fmla="*/ 15 w 93"/>
                  <a:gd name="T65" fmla="*/ 19 h 92"/>
                  <a:gd name="T66" fmla="*/ 16 w 93"/>
                  <a:gd name="T67" fmla="*/ 17 h 92"/>
                  <a:gd name="T68" fmla="*/ 20 w 93"/>
                  <a:gd name="T69" fmla="*/ 12 h 92"/>
                  <a:gd name="T70" fmla="*/ 23 w 93"/>
                  <a:gd name="T71" fmla="*/ 10 h 92"/>
                  <a:gd name="T72" fmla="*/ 25 w 93"/>
                  <a:gd name="T73" fmla="*/ 8 h 92"/>
                  <a:gd name="T74" fmla="*/ 27 w 93"/>
                  <a:gd name="T75" fmla="*/ 5 h 92"/>
                  <a:gd name="T76" fmla="*/ 28 w 93"/>
                  <a:gd name="T77" fmla="*/ 3 h 92"/>
                  <a:gd name="T78" fmla="*/ 34 w 93"/>
                  <a:gd name="T79" fmla="*/ 1 h 92"/>
                  <a:gd name="T80" fmla="*/ 38 w 93"/>
                  <a:gd name="T81" fmla="*/ 0 h 92"/>
                  <a:gd name="T82" fmla="*/ 45 w 93"/>
                  <a:gd name="T83" fmla="*/ 1 h 92"/>
                  <a:gd name="T84" fmla="*/ 49 w 93"/>
                  <a:gd name="T85" fmla="*/ 4 h 92"/>
                  <a:gd name="T86" fmla="*/ 55 w 93"/>
                  <a:gd name="T87" fmla="*/ 8 h 92"/>
                  <a:gd name="T88" fmla="*/ 60 w 93"/>
                  <a:gd name="T89" fmla="*/ 10 h 92"/>
                  <a:gd name="T90" fmla="*/ 68 w 93"/>
                  <a:gd name="T91" fmla="*/ 18 h 92"/>
                  <a:gd name="T92" fmla="*/ 78 w 93"/>
                  <a:gd name="T93" fmla="*/ 27 h 92"/>
                  <a:gd name="T94" fmla="*/ 87 w 93"/>
                  <a:gd name="T95" fmla="*/ 34 h 92"/>
                  <a:gd name="T96" fmla="*/ 89 w 93"/>
                  <a:gd name="T97" fmla="*/ 39 h 92"/>
                  <a:gd name="T98" fmla="*/ 91 w 93"/>
                  <a:gd name="T99" fmla="*/ 45 h 92"/>
                  <a:gd name="T100" fmla="*/ 92 w 93"/>
                  <a:gd name="T101" fmla="*/ 58 h 92"/>
                  <a:gd name="T102" fmla="*/ 92 w 93"/>
                  <a:gd name="T103" fmla="*/ 6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 h="92">
                    <a:moveTo>
                      <a:pt x="92" y="64"/>
                    </a:moveTo>
                    <a:cubicBezTo>
                      <a:pt x="93" y="66"/>
                      <a:pt x="93" y="68"/>
                      <a:pt x="92" y="70"/>
                    </a:cubicBezTo>
                    <a:cubicBezTo>
                      <a:pt x="91" y="74"/>
                      <a:pt x="88" y="77"/>
                      <a:pt x="85" y="79"/>
                    </a:cubicBezTo>
                    <a:cubicBezTo>
                      <a:pt x="83" y="81"/>
                      <a:pt x="81" y="82"/>
                      <a:pt x="79" y="84"/>
                    </a:cubicBezTo>
                    <a:cubicBezTo>
                      <a:pt x="78" y="86"/>
                      <a:pt x="77" y="87"/>
                      <a:pt x="76" y="88"/>
                    </a:cubicBezTo>
                    <a:cubicBezTo>
                      <a:pt x="74" y="89"/>
                      <a:pt x="72" y="90"/>
                      <a:pt x="71" y="90"/>
                    </a:cubicBezTo>
                    <a:cubicBezTo>
                      <a:pt x="69" y="90"/>
                      <a:pt x="67" y="91"/>
                      <a:pt x="65" y="91"/>
                    </a:cubicBezTo>
                    <a:cubicBezTo>
                      <a:pt x="63" y="90"/>
                      <a:pt x="62" y="90"/>
                      <a:pt x="61" y="90"/>
                    </a:cubicBezTo>
                    <a:cubicBezTo>
                      <a:pt x="60" y="90"/>
                      <a:pt x="59" y="90"/>
                      <a:pt x="58" y="90"/>
                    </a:cubicBezTo>
                    <a:cubicBezTo>
                      <a:pt x="51" y="90"/>
                      <a:pt x="51" y="90"/>
                      <a:pt x="51" y="90"/>
                    </a:cubicBezTo>
                    <a:cubicBezTo>
                      <a:pt x="46" y="90"/>
                      <a:pt x="42" y="92"/>
                      <a:pt x="37" y="91"/>
                    </a:cubicBezTo>
                    <a:cubicBezTo>
                      <a:pt x="36" y="91"/>
                      <a:pt x="35" y="91"/>
                      <a:pt x="34" y="90"/>
                    </a:cubicBezTo>
                    <a:cubicBezTo>
                      <a:pt x="33" y="90"/>
                      <a:pt x="32" y="89"/>
                      <a:pt x="31" y="89"/>
                    </a:cubicBezTo>
                    <a:cubicBezTo>
                      <a:pt x="29" y="88"/>
                      <a:pt x="27" y="87"/>
                      <a:pt x="24" y="87"/>
                    </a:cubicBezTo>
                    <a:cubicBezTo>
                      <a:pt x="22" y="87"/>
                      <a:pt x="19" y="87"/>
                      <a:pt x="17" y="87"/>
                    </a:cubicBezTo>
                    <a:cubicBezTo>
                      <a:pt x="15" y="87"/>
                      <a:pt x="13" y="88"/>
                      <a:pt x="11" y="87"/>
                    </a:cubicBezTo>
                    <a:cubicBezTo>
                      <a:pt x="9" y="86"/>
                      <a:pt x="6" y="86"/>
                      <a:pt x="4" y="85"/>
                    </a:cubicBezTo>
                    <a:cubicBezTo>
                      <a:pt x="3" y="84"/>
                      <a:pt x="2" y="83"/>
                      <a:pt x="1" y="81"/>
                    </a:cubicBezTo>
                    <a:cubicBezTo>
                      <a:pt x="0" y="79"/>
                      <a:pt x="0" y="77"/>
                      <a:pt x="0" y="75"/>
                    </a:cubicBezTo>
                    <a:cubicBezTo>
                      <a:pt x="0" y="73"/>
                      <a:pt x="1" y="71"/>
                      <a:pt x="2" y="69"/>
                    </a:cubicBezTo>
                    <a:cubicBezTo>
                      <a:pt x="2" y="66"/>
                      <a:pt x="4" y="65"/>
                      <a:pt x="4" y="62"/>
                    </a:cubicBezTo>
                    <a:cubicBezTo>
                      <a:pt x="4" y="60"/>
                      <a:pt x="3" y="58"/>
                      <a:pt x="2" y="56"/>
                    </a:cubicBezTo>
                    <a:cubicBezTo>
                      <a:pt x="2" y="55"/>
                      <a:pt x="2" y="54"/>
                      <a:pt x="1" y="53"/>
                    </a:cubicBezTo>
                    <a:cubicBezTo>
                      <a:pt x="1" y="52"/>
                      <a:pt x="1" y="51"/>
                      <a:pt x="1" y="50"/>
                    </a:cubicBezTo>
                    <a:cubicBezTo>
                      <a:pt x="1" y="49"/>
                      <a:pt x="2" y="48"/>
                      <a:pt x="2" y="47"/>
                    </a:cubicBezTo>
                    <a:cubicBezTo>
                      <a:pt x="2" y="46"/>
                      <a:pt x="1" y="45"/>
                      <a:pt x="1" y="44"/>
                    </a:cubicBezTo>
                    <a:cubicBezTo>
                      <a:pt x="2" y="41"/>
                      <a:pt x="2" y="39"/>
                      <a:pt x="4" y="37"/>
                    </a:cubicBezTo>
                    <a:cubicBezTo>
                      <a:pt x="5" y="36"/>
                      <a:pt x="7" y="35"/>
                      <a:pt x="8" y="33"/>
                    </a:cubicBezTo>
                    <a:cubicBezTo>
                      <a:pt x="9" y="33"/>
                      <a:pt x="10" y="32"/>
                      <a:pt x="11" y="31"/>
                    </a:cubicBezTo>
                    <a:cubicBezTo>
                      <a:pt x="12" y="30"/>
                      <a:pt x="12" y="29"/>
                      <a:pt x="12" y="27"/>
                    </a:cubicBezTo>
                    <a:cubicBezTo>
                      <a:pt x="12" y="26"/>
                      <a:pt x="13" y="26"/>
                      <a:pt x="13" y="25"/>
                    </a:cubicBezTo>
                    <a:cubicBezTo>
                      <a:pt x="14" y="24"/>
                      <a:pt x="14" y="23"/>
                      <a:pt x="15" y="23"/>
                    </a:cubicBezTo>
                    <a:cubicBezTo>
                      <a:pt x="15" y="21"/>
                      <a:pt x="15" y="20"/>
                      <a:pt x="15" y="19"/>
                    </a:cubicBezTo>
                    <a:cubicBezTo>
                      <a:pt x="15" y="18"/>
                      <a:pt x="16" y="17"/>
                      <a:pt x="16" y="17"/>
                    </a:cubicBezTo>
                    <a:cubicBezTo>
                      <a:pt x="17" y="15"/>
                      <a:pt x="18" y="13"/>
                      <a:pt x="20" y="12"/>
                    </a:cubicBezTo>
                    <a:cubicBezTo>
                      <a:pt x="21" y="12"/>
                      <a:pt x="22" y="11"/>
                      <a:pt x="23" y="10"/>
                    </a:cubicBezTo>
                    <a:cubicBezTo>
                      <a:pt x="23" y="10"/>
                      <a:pt x="24" y="9"/>
                      <a:pt x="25" y="8"/>
                    </a:cubicBezTo>
                    <a:cubicBezTo>
                      <a:pt x="25" y="7"/>
                      <a:pt x="26" y="6"/>
                      <a:pt x="27" y="5"/>
                    </a:cubicBezTo>
                    <a:cubicBezTo>
                      <a:pt x="27" y="5"/>
                      <a:pt x="28" y="4"/>
                      <a:pt x="28" y="3"/>
                    </a:cubicBezTo>
                    <a:cubicBezTo>
                      <a:pt x="30" y="2"/>
                      <a:pt x="32" y="2"/>
                      <a:pt x="34" y="1"/>
                    </a:cubicBezTo>
                    <a:cubicBezTo>
                      <a:pt x="35" y="1"/>
                      <a:pt x="37" y="1"/>
                      <a:pt x="38" y="0"/>
                    </a:cubicBezTo>
                    <a:cubicBezTo>
                      <a:pt x="38" y="0"/>
                      <a:pt x="43" y="0"/>
                      <a:pt x="45" y="1"/>
                    </a:cubicBezTo>
                    <a:cubicBezTo>
                      <a:pt x="47" y="2"/>
                      <a:pt x="48" y="3"/>
                      <a:pt x="49" y="4"/>
                    </a:cubicBezTo>
                    <a:cubicBezTo>
                      <a:pt x="51" y="6"/>
                      <a:pt x="53" y="7"/>
                      <a:pt x="55" y="8"/>
                    </a:cubicBezTo>
                    <a:cubicBezTo>
                      <a:pt x="57" y="8"/>
                      <a:pt x="59" y="9"/>
                      <a:pt x="60" y="10"/>
                    </a:cubicBezTo>
                    <a:cubicBezTo>
                      <a:pt x="64" y="12"/>
                      <a:pt x="66" y="15"/>
                      <a:pt x="68" y="18"/>
                    </a:cubicBezTo>
                    <a:cubicBezTo>
                      <a:pt x="71" y="22"/>
                      <a:pt x="74" y="25"/>
                      <a:pt x="78" y="27"/>
                    </a:cubicBezTo>
                    <a:cubicBezTo>
                      <a:pt x="81" y="29"/>
                      <a:pt x="85" y="31"/>
                      <a:pt x="87" y="34"/>
                    </a:cubicBezTo>
                    <a:cubicBezTo>
                      <a:pt x="88" y="36"/>
                      <a:pt x="89" y="37"/>
                      <a:pt x="89" y="39"/>
                    </a:cubicBezTo>
                    <a:cubicBezTo>
                      <a:pt x="90" y="41"/>
                      <a:pt x="91" y="43"/>
                      <a:pt x="91" y="45"/>
                    </a:cubicBezTo>
                    <a:cubicBezTo>
                      <a:pt x="92" y="49"/>
                      <a:pt x="92" y="54"/>
                      <a:pt x="92" y="58"/>
                    </a:cubicBezTo>
                    <a:cubicBezTo>
                      <a:pt x="91" y="60"/>
                      <a:pt x="91" y="62"/>
                      <a:pt x="92" y="6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30" name="Freeform 587">
                <a:extLst>
                  <a:ext uri="{FF2B5EF4-FFF2-40B4-BE49-F238E27FC236}">
                    <a16:creationId xmlns:a16="http://schemas.microsoft.com/office/drawing/2014/main" id="{6AEF8EDF-7DEF-414A-8724-A52550E0C75B}"/>
                  </a:ext>
                </a:extLst>
              </p:cNvPr>
              <p:cNvSpPr>
                <a:spLocks/>
              </p:cNvSpPr>
              <p:nvPr/>
            </p:nvSpPr>
            <p:spPr bwMode="auto">
              <a:xfrm>
                <a:off x="3644005" y="2132865"/>
                <a:ext cx="2040952" cy="2014672"/>
              </a:xfrm>
              <a:custGeom>
                <a:avLst/>
                <a:gdLst>
                  <a:gd name="T0" fmla="*/ 92 w 93"/>
                  <a:gd name="T1" fmla="*/ 64 h 92"/>
                  <a:gd name="T2" fmla="*/ 92 w 93"/>
                  <a:gd name="T3" fmla="*/ 70 h 92"/>
                  <a:gd name="T4" fmla="*/ 85 w 93"/>
                  <a:gd name="T5" fmla="*/ 79 h 92"/>
                  <a:gd name="T6" fmla="*/ 79 w 93"/>
                  <a:gd name="T7" fmla="*/ 84 h 92"/>
                  <a:gd name="T8" fmla="*/ 76 w 93"/>
                  <a:gd name="T9" fmla="*/ 88 h 92"/>
                  <a:gd name="T10" fmla="*/ 71 w 93"/>
                  <a:gd name="T11" fmla="*/ 90 h 92"/>
                  <a:gd name="T12" fmla="*/ 65 w 93"/>
                  <a:gd name="T13" fmla="*/ 91 h 92"/>
                  <a:gd name="T14" fmla="*/ 61 w 93"/>
                  <a:gd name="T15" fmla="*/ 90 h 92"/>
                  <a:gd name="T16" fmla="*/ 58 w 93"/>
                  <a:gd name="T17" fmla="*/ 90 h 92"/>
                  <a:gd name="T18" fmla="*/ 51 w 93"/>
                  <a:gd name="T19" fmla="*/ 90 h 92"/>
                  <a:gd name="T20" fmla="*/ 37 w 93"/>
                  <a:gd name="T21" fmla="*/ 91 h 92"/>
                  <a:gd name="T22" fmla="*/ 34 w 93"/>
                  <a:gd name="T23" fmla="*/ 90 h 92"/>
                  <a:gd name="T24" fmla="*/ 31 w 93"/>
                  <a:gd name="T25" fmla="*/ 89 h 92"/>
                  <a:gd name="T26" fmla="*/ 24 w 93"/>
                  <a:gd name="T27" fmla="*/ 87 h 92"/>
                  <a:gd name="T28" fmla="*/ 17 w 93"/>
                  <a:gd name="T29" fmla="*/ 87 h 92"/>
                  <a:gd name="T30" fmla="*/ 11 w 93"/>
                  <a:gd name="T31" fmla="*/ 87 h 92"/>
                  <a:gd name="T32" fmla="*/ 4 w 93"/>
                  <a:gd name="T33" fmla="*/ 85 h 92"/>
                  <a:gd name="T34" fmla="*/ 1 w 93"/>
                  <a:gd name="T35" fmla="*/ 81 h 92"/>
                  <a:gd name="T36" fmla="*/ 0 w 93"/>
                  <a:gd name="T37" fmla="*/ 75 h 92"/>
                  <a:gd name="T38" fmla="*/ 2 w 93"/>
                  <a:gd name="T39" fmla="*/ 69 h 92"/>
                  <a:gd name="T40" fmla="*/ 4 w 93"/>
                  <a:gd name="T41" fmla="*/ 62 h 92"/>
                  <a:gd name="T42" fmla="*/ 2 w 93"/>
                  <a:gd name="T43" fmla="*/ 56 h 92"/>
                  <a:gd name="T44" fmla="*/ 1 w 93"/>
                  <a:gd name="T45" fmla="*/ 53 h 92"/>
                  <a:gd name="T46" fmla="*/ 1 w 93"/>
                  <a:gd name="T47" fmla="*/ 50 h 92"/>
                  <a:gd name="T48" fmla="*/ 2 w 93"/>
                  <a:gd name="T49" fmla="*/ 47 h 92"/>
                  <a:gd name="T50" fmla="*/ 1 w 93"/>
                  <a:gd name="T51" fmla="*/ 44 h 92"/>
                  <a:gd name="T52" fmla="*/ 4 w 93"/>
                  <a:gd name="T53" fmla="*/ 37 h 92"/>
                  <a:gd name="T54" fmla="*/ 8 w 93"/>
                  <a:gd name="T55" fmla="*/ 33 h 92"/>
                  <a:gd name="T56" fmla="*/ 11 w 93"/>
                  <a:gd name="T57" fmla="*/ 31 h 92"/>
                  <a:gd name="T58" fmla="*/ 12 w 93"/>
                  <a:gd name="T59" fmla="*/ 27 h 92"/>
                  <a:gd name="T60" fmla="*/ 13 w 93"/>
                  <a:gd name="T61" fmla="*/ 25 h 92"/>
                  <a:gd name="T62" fmla="*/ 15 w 93"/>
                  <a:gd name="T63" fmla="*/ 23 h 92"/>
                  <a:gd name="T64" fmla="*/ 15 w 93"/>
                  <a:gd name="T65" fmla="*/ 19 h 92"/>
                  <a:gd name="T66" fmla="*/ 16 w 93"/>
                  <a:gd name="T67" fmla="*/ 17 h 92"/>
                  <a:gd name="T68" fmla="*/ 20 w 93"/>
                  <a:gd name="T69" fmla="*/ 12 h 92"/>
                  <a:gd name="T70" fmla="*/ 23 w 93"/>
                  <a:gd name="T71" fmla="*/ 10 h 92"/>
                  <a:gd name="T72" fmla="*/ 25 w 93"/>
                  <a:gd name="T73" fmla="*/ 8 h 92"/>
                  <a:gd name="T74" fmla="*/ 27 w 93"/>
                  <a:gd name="T75" fmla="*/ 5 h 92"/>
                  <a:gd name="T76" fmla="*/ 28 w 93"/>
                  <a:gd name="T77" fmla="*/ 3 h 92"/>
                  <a:gd name="T78" fmla="*/ 34 w 93"/>
                  <a:gd name="T79" fmla="*/ 1 h 92"/>
                  <a:gd name="T80" fmla="*/ 38 w 93"/>
                  <a:gd name="T81" fmla="*/ 0 h 92"/>
                  <a:gd name="T82" fmla="*/ 45 w 93"/>
                  <a:gd name="T83" fmla="*/ 1 h 92"/>
                  <a:gd name="T84" fmla="*/ 49 w 93"/>
                  <a:gd name="T85" fmla="*/ 4 h 92"/>
                  <a:gd name="T86" fmla="*/ 55 w 93"/>
                  <a:gd name="T87" fmla="*/ 8 h 92"/>
                  <a:gd name="T88" fmla="*/ 60 w 93"/>
                  <a:gd name="T89" fmla="*/ 10 h 92"/>
                  <a:gd name="T90" fmla="*/ 68 w 93"/>
                  <a:gd name="T91" fmla="*/ 18 h 92"/>
                  <a:gd name="T92" fmla="*/ 78 w 93"/>
                  <a:gd name="T93" fmla="*/ 27 h 92"/>
                  <a:gd name="T94" fmla="*/ 87 w 93"/>
                  <a:gd name="T95" fmla="*/ 34 h 92"/>
                  <a:gd name="T96" fmla="*/ 89 w 93"/>
                  <a:gd name="T97" fmla="*/ 39 h 92"/>
                  <a:gd name="T98" fmla="*/ 91 w 93"/>
                  <a:gd name="T99" fmla="*/ 45 h 92"/>
                  <a:gd name="T100" fmla="*/ 92 w 93"/>
                  <a:gd name="T101" fmla="*/ 58 h 92"/>
                  <a:gd name="T102" fmla="*/ 92 w 93"/>
                  <a:gd name="T103" fmla="*/ 6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 h="92">
                    <a:moveTo>
                      <a:pt x="92" y="64"/>
                    </a:moveTo>
                    <a:cubicBezTo>
                      <a:pt x="93" y="66"/>
                      <a:pt x="93" y="68"/>
                      <a:pt x="92" y="70"/>
                    </a:cubicBezTo>
                    <a:cubicBezTo>
                      <a:pt x="91" y="74"/>
                      <a:pt x="88" y="77"/>
                      <a:pt x="85" y="79"/>
                    </a:cubicBezTo>
                    <a:cubicBezTo>
                      <a:pt x="83" y="81"/>
                      <a:pt x="81" y="82"/>
                      <a:pt x="79" y="84"/>
                    </a:cubicBezTo>
                    <a:cubicBezTo>
                      <a:pt x="78" y="86"/>
                      <a:pt x="77" y="87"/>
                      <a:pt x="76" y="88"/>
                    </a:cubicBezTo>
                    <a:cubicBezTo>
                      <a:pt x="74" y="89"/>
                      <a:pt x="72" y="90"/>
                      <a:pt x="71" y="90"/>
                    </a:cubicBezTo>
                    <a:cubicBezTo>
                      <a:pt x="69" y="90"/>
                      <a:pt x="67" y="91"/>
                      <a:pt x="65" y="91"/>
                    </a:cubicBezTo>
                    <a:cubicBezTo>
                      <a:pt x="63" y="90"/>
                      <a:pt x="62" y="90"/>
                      <a:pt x="61" y="90"/>
                    </a:cubicBezTo>
                    <a:cubicBezTo>
                      <a:pt x="60" y="90"/>
                      <a:pt x="59" y="90"/>
                      <a:pt x="58" y="90"/>
                    </a:cubicBezTo>
                    <a:cubicBezTo>
                      <a:pt x="51" y="90"/>
                      <a:pt x="51" y="90"/>
                      <a:pt x="51" y="90"/>
                    </a:cubicBezTo>
                    <a:cubicBezTo>
                      <a:pt x="46" y="90"/>
                      <a:pt x="42" y="92"/>
                      <a:pt x="37" y="91"/>
                    </a:cubicBezTo>
                    <a:cubicBezTo>
                      <a:pt x="36" y="91"/>
                      <a:pt x="35" y="91"/>
                      <a:pt x="34" y="90"/>
                    </a:cubicBezTo>
                    <a:cubicBezTo>
                      <a:pt x="33" y="90"/>
                      <a:pt x="32" y="89"/>
                      <a:pt x="31" y="89"/>
                    </a:cubicBezTo>
                    <a:cubicBezTo>
                      <a:pt x="29" y="88"/>
                      <a:pt x="27" y="87"/>
                      <a:pt x="24" y="87"/>
                    </a:cubicBezTo>
                    <a:cubicBezTo>
                      <a:pt x="22" y="87"/>
                      <a:pt x="19" y="87"/>
                      <a:pt x="17" y="87"/>
                    </a:cubicBezTo>
                    <a:cubicBezTo>
                      <a:pt x="15" y="87"/>
                      <a:pt x="13" y="88"/>
                      <a:pt x="11" y="87"/>
                    </a:cubicBezTo>
                    <a:cubicBezTo>
                      <a:pt x="9" y="86"/>
                      <a:pt x="6" y="86"/>
                      <a:pt x="4" y="85"/>
                    </a:cubicBezTo>
                    <a:cubicBezTo>
                      <a:pt x="3" y="84"/>
                      <a:pt x="2" y="83"/>
                      <a:pt x="1" y="81"/>
                    </a:cubicBezTo>
                    <a:cubicBezTo>
                      <a:pt x="0" y="79"/>
                      <a:pt x="0" y="77"/>
                      <a:pt x="0" y="75"/>
                    </a:cubicBezTo>
                    <a:cubicBezTo>
                      <a:pt x="0" y="73"/>
                      <a:pt x="1" y="71"/>
                      <a:pt x="2" y="69"/>
                    </a:cubicBezTo>
                    <a:cubicBezTo>
                      <a:pt x="2" y="66"/>
                      <a:pt x="4" y="65"/>
                      <a:pt x="4" y="62"/>
                    </a:cubicBezTo>
                    <a:cubicBezTo>
                      <a:pt x="4" y="60"/>
                      <a:pt x="3" y="58"/>
                      <a:pt x="2" y="56"/>
                    </a:cubicBezTo>
                    <a:cubicBezTo>
                      <a:pt x="2" y="55"/>
                      <a:pt x="2" y="54"/>
                      <a:pt x="1" y="53"/>
                    </a:cubicBezTo>
                    <a:cubicBezTo>
                      <a:pt x="1" y="52"/>
                      <a:pt x="1" y="51"/>
                      <a:pt x="1" y="50"/>
                    </a:cubicBezTo>
                    <a:cubicBezTo>
                      <a:pt x="1" y="49"/>
                      <a:pt x="2" y="48"/>
                      <a:pt x="2" y="47"/>
                    </a:cubicBezTo>
                    <a:cubicBezTo>
                      <a:pt x="2" y="46"/>
                      <a:pt x="1" y="45"/>
                      <a:pt x="1" y="44"/>
                    </a:cubicBezTo>
                    <a:cubicBezTo>
                      <a:pt x="2" y="41"/>
                      <a:pt x="2" y="39"/>
                      <a:pt x="4" y="37"/>
                    </a:cubicBezTo>
                    <a:cubicBezTo>
                      <a:pt x="5" y="36"/>
                      <a:pt x="7" y="35"/>
                      <a:pt x="8" y="33"/>
                    </a:cubicBezTo>
                    <a:cubicBezTo>
                      <a:pt x="9" y="33"/>
                      <a:pt x="10" y="32"/>
                      <a:pt x="11" y="31"/>
                    </a:cubicBezTo>
                    <a:cubicBezTo>
                      <a:pt x="12" y="30"/>
                      <a:pt x="12" y="29"/>
                      <a:pt x="12" y="27"/>
                    </a:cubicBezTo>
                    <a:cubicBezTo>
                      <a:pt x="12" y="26"/>
                      <a:pt x="13" y="26"/>
                      <a:pt x="13" y="25"/>
                    </a:cubicBezTo>
                    <a:cubicBezTo>
                      <a:pt x="14" y="24"/>
                      <a:pt x="14" y="23"/>
                      <a:pt x="15" y="23"/>
                    </a:cubicBezTo>
                    <a:cubicBezTo>
                      <a:pt x="15" y="21"/>
                      <a:pt x="15" y="20"/>
                      <a:pt x="15" y="19"/>
                    </a:cubicBezTo>
                    <a:cubicBezTo>
                      <a:pt x="15" y="18"/>
                      <a:pt x="16" y="17"/>
                      <a:pt x="16" y="17"/>
                    </a:cubicBezTo>
                    <a:cubicBezTo>
                      <a:pt x="17" y="15"/>
                      <a:pt x="18" y="13"/>
                      <a:pt x="20" y="12"/>
                    </a:cubicBezTo>
                    <a:cubicBezTo>
                      <a:pt x="21" y="12"/>
                      <a:pt x="22" y="11"/>
                      <a:pt x="23" y="10"/>
                    </a:cubicBezTo>
                    <a:cubicBezTo>
                      <a:pt x="23" y="10"/>
                      <a:pt x="24" y="9"/>
                      <a:pt x="25" y="8"/>
                    </a:cubicBezTo>
                    <a:cubicBezTo>
                      <a:pt x="25" y="7"/>
                      <a:pt x="26" y="6"/>
                      <a:pt x="27" y="5"/>
                    </a:cubicBezTo>
                    <a:cubicBezTo>
                      <a:pt x="27" y="5"/>
                      <a:pt x="28" y="4"/>
                      <a:pt x="28" y="3"/>
                    </a:cubicBezTo>
                    <a:cubicBezTo>
                      <a:pt x="30" y="2"/>
                      <a:pt x="32" y="2"/>
                      <a:pt x="34" y="1"/>
                    </a:cubicBezTo>
                    <a:cubicBezTo>
                      <a:pt x="35" y="1"/>
                      <a:pt x="37" y="1"/>
                      <a:pt x="38" y="0"/>
                    </a:cubicBezTo>
                    <a:cubicBezTo>
                      <a:pt x="38" y="0"/>
                      <a:pt x="43" y="0"/>
                      <a:pt x="45" y="1"/>
                    </a:cubicBezTo>
                    <a:cubicBezTo>
                      <a:pt x="47" y="2"/>
                      <a:pt x="48" y="3"/>
                      <a:pt x="49" y="4"/>
                    </a:cubicBezTo>
                    <a:cubicBezTo>
                      <a:pt x="51" y="6"/>
                      <a:pt x="53" y="7"/>
                      <a:pt x="55" y="8"/>
                    </a:cubicBezTo>
                    <a:cubicBezTo>
                      <a:pt x="57" y="8"/>
                      <a:pt x="59" y="9"/>
                      <a:pt x="60" y="10"/>
                    </a:cubicBezTo>
                    <a:cubicBezTo>
                      <a:pt x="64" y="12"/>
                      <a:pt x="66" y="15"/>
                      <a:pt x="68" y="18"/>
                    </a:cubicBezTo>
                    <a:cubicBezTo>
                      <a:pt x="71" y="22"/>
                      <a:pt x="74" y="25"/>
                      <a:pt x="78" y="27"/>
                    </a:cubicBezTo>
                    <a:cubicBezTo>
                      <a:pt x="81" y="29"/>
                      <a:pt x="85" y="31"/>
                      <a:pt x="87" y="34"/>
                    </a:cubicBezTo>
                    <a:cubicBezTo>
                      <a:pt x="88" y="36"/>
                      <a:pt x="89" y="37"/>
                      <a:pt x="89" y="39"/>
                    </a:cubicBezTo>
                    <a:cubicBezTo>
                      <a:pt x="90" y="41"/>
                      <a:pt x="91" y="43"/>
                      <a:pt x="91" y="45"/>
                    </a:cubicBezTo>
                    <a:cubicBezTo>
                      <a:pt x="92" y="49"/>
                      <a:pt x="92" y="54"/>
                      <a:pt x="92" y="58"/>
                    </a:cubicBezTo>
                    <a:cubicBezTo>
                      <a:pt x="91" y="60"/>
                      <a:pt x="91" y="62"/>
                      <a:pt x="92" y="6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31" name="Freeform 588">
                <a:extLst>
                  <a:ext uri="{FF2B5EF4-FFF2-40B4-BE49-F238E27FC236}">
                    <a16:creationId xmlns:a16="http://schemas.microsoft.com/office/drawing/2014/main" id="{8374F91C-3C57-4785-8B15-173DFB8D7FC4}"/>
                  </a:ext>
                </a:extLst>
              </p:cNvPr>
              <p:cNvSpPr>
                <a:spLocks/>
              </p:cNvSpPr>
              <p:nvPr/>
            </p:nvSpPr>
            <p:spPr bwMode="auto">
              <a:xfrm>
                <a:off x="1979712" y="3490570"/>
                <a:ext cx="437972" cy="2084748"/>
              </a:xfrm>
              <a:custGeom>
                <a:avLst/>
                <a:gdLst>
                  <a:gd name="T0" fmla="*/ 0 w 50"/>
                  <a:gd name="T1" fmla="*/ 148 h 238"/>
                  <a:gd name="T2" fmla="*/ 50 w 50"/>
                  <a:gd name="T3" fmla="*/ 238 h 238"/>
                  <a:gd name="T4" fmla="*/ 50 w 50"/>
                  <a:gd name="T5" fmla="*/ 88 h 238"/>
                  <a:gd name="T6" fmla="*/ 0 w 50"/>
                  <a:gd name="T7" fmla="*/ 0 h 238"/>
                  <a:gd name="T8" fmla="*/ 0 w 50"/>
                  <a:gd name="T9" fmla="*/ 148 h 238"/>
                </a:gdLst>
                <a:ahLst/>
                <a:cxnLst>
                  <a:cxn ang="0">
                    <a:pos x="T0" y="T1"/>
                  </a:cxn>
                  <a:cxn ang="0">
                    <a:pos x="T2" y="T3"/>
                  </a:cxn>
                  <a:cxn ang="0">
                    <a:pos x="T4" y="T5"/>
                  </a:cxn>
                  <a:cxn ang="0">
                    <a:pos x="T6" y="T7"/>
                  </a:cxn>
                  <a:cxn ang="0">
                    <a:pos x="T8" y="T9"/>
                  </a:cxn>
                </a:cxnLst>
                <a:rect l="0" t="0" r="r" b="b"/>
                <a:pathLst>
                  <a:path w="50" h="238">
                    <a:moveTo>
                      <a:pt x="0" y="148"/>
                    </a:moveTo>
                    <a:lnTo>
                      <a:pt x="50" y="238"/>
                    </a:lnTo>
                    <a:lnTo>
                      <a:pt x="50" y="88"/>
                    </a:lnTo>
                    <a:lnTo>
                      <a:pt x="0" y="0"/>
                    </a:lnTo>
                    <a:lnTo>
                      <a:pt x="0" y="148"/>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32" name="Freeform 589">
                <a:extLst>
                  <a:ext uri="{FF2B5EF4-FFF2-40B4-BE49-F238E27FC236}">
                    <a16:creationId xmlns:a16="http://schemas.microsoft.com/office/drawing/2014/main" id="{F3AFC737-BBE1-4B0D-9620-8ED6E3C917B8}"/>
                  </a:ext>
                </a:extLst>
              </p:cNvPr>
              <p:cNvSpPr>
                <a:spLocks/>
              </p:cNvSpPr>
              <p:nvPr/>
            </p:nvSpPr>
            <p:spPr bwMode="auto">
              <a:xfrm>
                <a:off x="1979712" y="3035084"/>
                <a:ext cx="1296397" cy="1226322"/>
              </a:xfrm>
              <a:custGeom>
                <a:avLst/>
                <a:gdLst>
                  <a:gd name="T0" fmla="*/ 85 w 148"/>
                  <a:gd name="T1" fmla="*/ 0 h 140"/>
                  <a:gd name="T2" fmla="*/ 148 w 148"/>
                  <a:gd name="T3" fmla="*/ 80 h 140"/>
                  <a:gd name="T4" fmla="*/ 50 w 148"/>
                  <a:gd name="T5" fmla="*/ 140 h 140"/>
                  <a:gd name="T6" fmla="*/ 0 w 148"/>
                  <a:gd name="T7" fmla="*/ 52 h 140"/>
                  <a:gd name="T8" fmla="*/ 85 w 148"/>
                  <a:gd name="T9" fmla="*/ 0 h 140"/>
                </a:gdLst>
                <a:ahLst/>
                <a:cxnLst>
                  <a:cxn ang="0">
                    <a:pos x="T0" y="T1"/>
                  </a:cxn>
                  <a:cxn ang="0">
                    <a:pos x="T2" y="T3"/>
                  </a:cxn>
                  <a:cxn ang="0">
                    <a:pos x="T4" y="T5"/>
                  </a:cxn>
                  <a:cxn ang="0">
                    <a:pos x="T6" y="T7"/>
                  </a:cxn>
                  <a:cxn ang="0">
                    <a:pos x="T8" y="T9"/>
                  </a:cxn>
                </a:cxnLst>
                <a:rect l="0" t="0" r="r" b="b"/>
                <a:pathLst>
                  <a:path w="148" h="140">
                    <a:moveTo>
                      <a:pt x="85" y="0"/>
                    </a:moveTo>
                    <a:lnTo>
                      <a:pt x="148" y="80"/>
                    </a:lnTo>
                    <a:lnTo>
                      <a:pt x="50" y="140"/>
                    </a:lnTo>
                    <a:lnTo>
                      <a:pt x="0" y="52"/>
                    </a:lnTo>
                    <a:lnTo>
                      <a:pt x="85" y="0"/>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33" name="Freeform 590">
                <a:extLst>
                  <a:ext uri="{FF2B5EF4-FFF2-40B4-BE49-F238E27FC236}">
                    <a16:creationId xmlns:a16="http://schemas.microsoft.com/office/drawing/2014/main" id="{4A2BBCC6-3A58-46B0-BAC8-EF1045F61A12}"/>
                  </a:ext>
                </a:extLst>
              </p:cNvPr>
              <p:cNvSpPr>
                <a:spLocks/>
              </p:cNvSpPr>
              <p:nvPr/>
            </p:nvSpPr>
            <p:spPr bwMode="auto">
              <a:xfrm>
                <a:off x="2724267" y="3035090"/>
                <a:ext cx="1410272" cy="1226322"/>
              </a:xfrm>
              <a:custGeom>
                <a:avLst/>
                <a:gdLst>
                  <a:gd name="T0" fmla="*/ 0 w 161"/>
                  <a:gd name="T1" fmla="*/ 0 h 140"/>
                  <a:gd name="T2" fmla="*/ 63 w 161"/>
                  <a:gd name="T3" fmla="*/ 80 h 140"/>
                  <a:gd name="T4" fmla="*/ 161 w 161"/>
                  <a:gd name="T5" fmla="*/ 140 h 140"/>
                  <a:gd name="T6" fmla="*/ 68 w 161"/>
                  <a:gd name="T7" fmla="*/ 37 h 140"/>
                  <a:gd name="T8" fmla="*/ 0 w 161"/>
                  <a:gd name="T9" fmla="*/ 0 h 140"/>
                </a:gdLst>
                <a:ahLst/>
                <a:cxnLst>
                  <a:cxn ang="0">
                    <a:pos x="T0" y="T1"/>
                  </a:cxn>
                  <a:cxn ang="0">
                    <a:pos x="T2" y="T3"/>
                  </a:cxn>
                  <a:cxn ang="0">
                    <a:pos x="T4" y="T5"/>
                  </a:cxn>
                  <a:cxn ang="0">
                    <a:pos x="T6" y="T7"/>
                  </a:cxn>
                  <a:cxn ang="0">
                    <a:pos x="T8" y="T9"/>
                  </a:cxn>
                </a:cxnLst>
                <a:rect l="0" t="0" r="r" b="b"/>
                <a:pathLst>
                  <a:path w="161" h="140">
                    <a:moveTo>
                      <a:pt x="0" y="0"/>
                    </a:moveTo>
                    <a:lnTo>
                      <a:pt x="63" y="80"/>
                    </a:lnTo>
                    <a:lnTo>
                      <a:pt x="161" y="140"/>
                    </a:lnTo>
                    <a:lnTo>
                      <a:pt x="68" y="37"/>
                    </a:lnTo>
                    <a:lnTo>
                      <a:pt x="0" y="0"/>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34" name="Freeform 591">
                <a:extLst>
                  <a:ext uri="{FF2B5EF4-FFF2-40B4-BE49-F238E27FC236}">
                    <a16:creationId xmlns:a16="http://schemas.microsoft.com/office/drawing/2014/main" id="{093764E3-F413-4240-B520-83BEBF26F0AF}"/>
                  </a:ext>
                </a:extLst>
              </p:cNvPr>
              <p:cNvSpPr>
                <a:spLocks noEditPoints="1"/>
              </p:cNvSpPr>
              <p:nvPr/>
            </p:nvSpPr>
            <p:spPr bwMode="auto">
              <a:xfrm>
                <a:off x="2417684" y="3735845"/>
                <a:ext cx="1716850" cy="1839483"/>
              </a:xfrm>
              <a:custGeom>
                <a:avLst/>
                <a:gdLst>
                  <a:gd name="T0" fmla="*/ 98 w 196"/>
                  <a:gd name="T1" fmla="*/ 0 h 210"/>
                  <a:gd name="T2" fmla="*/ 0 w 196"/>
                  <a:gd name="T3" fmla="*/ 60 h 210"/>
                  <a:gd name="T4" fmla="*/ 0 w 196"/>
                  <a:gd name="T5" fmla="*/ 210 h 210"/>
                  <a:gd name="T6" fmla="*/ 113 w 196"/>
                  <a:gd name="T7" fmla="*/ 210 h 210"/>
                  <a:gd name="T8" fmla="*/ 113 w 196"/>
                  <a:gd name="T9" fmla="*/ 137 h 210"/>
                  <a:gd name="T10" fmla="*/ 171 w 196"/>
                  <a:gd name="T11" fmla="*/ 137 h 210"/>
                  <a:gd name="T12" fmla="*/ 171 w 196"/>
                  <a:gd name="T13" fmla="*/ 210 h 210"/>
                  <a:gd name="T14" fmla="*/ 196 w 196"/>
                  <a:gd name="T15" fmla="*/ 210 h 210"/>
                  <a:gd name="T16" fmla="*/ 196 w 196"/>
                  <a:gd name="T17" fmla="*/ 60 h 210"/>
                  <a:gd name="T18" fmla="*/ 98 w 196"/>
                  <a:gd name="T19" fmla="*/ 0 h 210"/>
                  <a:gd name="T20" fmla="*/ 95 w 196"/>
                  <a:gd name="T21" fmla="*/ 180 h 210"/>
                  <a:gd name="T22" fmla="*/ 38 w 196"/>
                  <a:gd name="T23" fmla="*/ 180 h 210"/>
                  <a:gd name="T24" fmla="*/ 38 w 196"/>
                  <a:gd name="T25" fmla="*/ 137 h 210"/>
                  <a:gd name="T26" fmla="*/ 95 w 196"/>
                  <a:gd name="T27" fmla="*/ 137 h 210"/>
                  <a:gd name="T28" fmla="*/ 95 w 196"/>
                  <a:gd name="T29" fmla="*/ 180 h 210"/>
                  <a:gd name="T30" fmla="*/ 95 w 196"/>
                  <a:gd name="T31" fmla="*/ 105 h 210"/>
                  <a:gd name="T32" fmla="*/ 38 w 196"/>
                  <a:gd name="T33" fmla="*/ 105 h 210"/>
                  <a:gd name="T34" fmla="*/ 38 w 196"/>
                  <a:gd name="T35" fmla="*/ 62 h 210"/>
                  <a:gd name="T36" fmla="*/ 95 w 196"/>
                  <a:gd name="T37" fmla="*/ 62 h 210"/>
                  <a:gd name="T38" fmla="*/ 95 w 196"/>
                  <a:gd name="T39" fmla="*/ 105 h 210"/>
                  <a:gd name="T40" fmla="*/ 171 w 196"/>
                  <a:gd name="T41" fmla="*/ 105 h 210"/>
                  <a:gd name="T42" fmla="*/ 113 w 196"/>
                  <a:gd name="T43" fmla="*/ 105 h 210"/>
                  <a:gd name="T44" fmla="*/ 113 w 196"/>
                  <a:gd name="T45" fmla="*/ 62 h 210"/>
                  <a:gd name="T46" fmla="*/ 171 w 196"/>
                  <a:gd name="T47" fmla="*/ 62 h 210"/>
                  <a:gd name="T48" fmla="*/ 171 w 196"/>
                  <a:gd name="T49"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6" h="210">
                    <a:moveTo>
                      <a:pt x="98" y="0"/>
                    </a:moveTo>
                    <a:lnTo>
                      <a:pt x="0" y="60"/>
                    </a:lnTo>
                    <a:lnTo>
                      <a:pt x="0" y="210"/>
                    </a:lnTo>
                    <a:lnTo>
                      <a:pt x="113" y="210"/>
                    </a:lnTo>
                    <a:lnTo>
                      <a:pt x="113" y="137"/>
                    </a:lnTo>
                    <a:lnTo>
                      <a:pt x="171" y="137"/>
                    </a:lnTo>
                    <a:lnTo>
                      <a:pt x="171" y="210"/>
                    </a:lnTo>
                    <a:lnTo>
                      <a:pt x="196" y="210"/>
                    </a:lnTo>
                    <a:lnTo>
                      <a:pt x="196" y="60"/>
                    </a:lnTo>
                    <a:lnTo>
                      <a:pt x="98" y="0"/>
                    </a:lnTo>
                    <a:close/>
                    <a:moveTo>
                      <a:pt x="95" y="180"/>
                    </a:moveTo>
                    <a:lnTo>
                      <a:pt x="38" y="180"/>
                    </a:lnTo>
                    <a:lnTo>
                      <a:pt x="38" y="137"/>
                    </a:lnTo>
                    <a:lnTo>
                      <a:pt x="95" y="137"/>
                    </a:lnTo>
                    <a:lnTo>
                      <a:pt x="95" y="180"/>
                    </a:lnTo>
                    <a:close/>
                    <a:moveTo>
                      <a:pt x="95" y="105"/>
                    </a:moveTo>
                    <a:lnTo>
                      <a:pt x="38" y="105"/>
                    </a:lnTo>
                    <a:lnTo>
                      <a:pt x="38" y="62"/>
                    </a:lnTo>
                    <a:lnTo>
                      <a:pt x="95" y="62"/>
                    </a:lnTo>
                    <a:lnTo>
                      <a:pt x="95" y="105"/>
                    </a:lnTo>
                    <a:close/>
                    <a:moveTo>
                      <a:pt x="171" y="105"/>
                    </a:moveTo>
                    <a:lnTo>
                      <a:pt x="113" y="105"/>
                    </a:lnTo>
                    <a:lnTo>
                      <a:pt x="113" y="62"/>
                    </a:lnTo>
                    <a:lnTo>
                      <a:pt x="171" y="62"/>
                    </a:lnTo>
                    <a:lnTo>
                      <a:pt x="171" y="105"/>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35" name="Freeform 592">
                <a:extLst>
                  <a:ext uri="{FF2B5EF4-FFF2-40B4-BE49-F238E27FC236}">
                    <a16:creationId xmlns:a16="http://schemas.microsoft.com/office/drawing/2014/main" id="{EE2EACAA-761C-48E3-BA24-21B9A87DDEC2}"/>
                  </a:ext>
                </a:extLst>
              </p:cNvPr>
              <p:cNvSpPr>
                <a:spLocks/>
              </p:cNvSpPr>
              <p:nvPr/>
            </p:nvSpPr>
            <p:spPr bwMode="auto">
              <a:xfrm>
                <a:off x="5185667" y="3534381"/>
                <a:ext cx="455491" cy="2084748"/>
              </a:xfrm>
              <a:custGeom>
                <a:avLst/>
                <a:gdLst>
                  <a:gd name="T0" fmla="*/ 0 w 52"/>
                  <a:gd name="T1" fmla="*/ 148 h 238"/>
                  <a:gd name="T2" fmla="*/ 52 w 52"/>
                  <a:gd name="T3" fmla="*/ 238 h 238"/>
                  <a:gd name="T4" fmla="*/ 52 w 52"/>
                  <a:gd name="T5" fmla="*/ 88 h 238"/>
                  <a:gd name="T6" fmla="*/ 0 w 52"/>
                  <a:gd name="T7" fmla="*/ 0 h 238"/>
                  <a:gd name="T8" fmla="*/ 0 w 52"/>
                  <a:gd name="T9" fmla="*/ 148 h 238"/>
                </a:gdLst>
                <a:ahLst/>
                <a:cxnLst>
                  <a:cxn ang="0">
                    <a:pos x="T0" y="T1"/>
                  </a:cxn>
                  <a:cxn ang="0">
                    <a:pos x="T2" y="T3"/>
                  </a:cxn>
                  <a:cxn ang="0">
                    <a:pos x="T4" y="T5"/>
                  </a:cxn>
                  <a:cxn ang="0">
                    <a:pos x="T6" y="T7"/>
                  </a:cxn>
                  <a:cxn ang="0">
                    <a:pos x="T8" y="T9"/>
                  </a:cxn>
                </a:cxnLst>
                <a:rect l="0" t="0" r="r" b="b"/>
                <a:pathLst>
                  <a:path w="52" h="238">
                    <a:moveTo>
                      <a:pt x="0" y="148"/>
                    </a:moveTo>
                    <a:lnTo>
                      <a:pt x="52" y="238"/>
                    </a:lnTo>
                    <a:lnTo>
                      <a:pt x="52" y="88"/>
                    </a:lnTo>
                    <a:lnTo>
                      <a:pt x="0" y="0"/>
                    </a:lnTo>
                    <a:lnTo>
                      <a:pt x="0" y="148"/>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36" name="Freeform 593">
                <a:extLst>
                  <a:ext uri="{FF2B5EF4-FFF2-40B4-BE49-F238E27FC236}">
                    <a16:creationId xmlns:a16="http://schemas.microsoft.com/office/drawing/2014/main" id="{4033BB99-1AB4-4E7A-962C-87F39ACE44BD}"/>
                  </a:ext>
                </a:extLst>
              </p:cNvPr>
              <p:cNvSpPr>
                <a:spLocks/>
              </p:cNvSpPr>
              <p:nvPr/>
            </p:nvSpPr>
            <p:spPr bwMode="auto">
              <a:xfrm>
                <a:off x="5185661" y="3078890"/>
                <a:ext cx="1313916" cy="1226322"/>
              </a:xfrm>
              <a:custGeom>
                <a:avLst/>
                <a:gdLst>
                  <a:gd name="T0" fmla="*/ 85 w 150"/>
                  <a:gd name="T1" fmla="*/ 0 h 140"/>
                  <a:gd name="T2" fmla="*/ 150 w 150"/>
                  <a:gd name="T3" fmla="*/ 80 h 140"/>
                  <a:gd name="T4" fmla="*/ 52 w 150"/>
                  <a:gd name="T5" fmla="*/ 140 h 140"/>
                  <a:gd name="T6" fmla="*/ 0 w 150"/>
                  <a:gd name="T7" fmla="*/ 52 h 140"/>
                  <a:gd name="T8" fmla="*/ 85 w 150"/>
                  <a:gd name="T9" fmla="*/ 0 h 140"/>
                </a:gdLst>
                <a:ahLst/>
                <a:cxnLst>
                  <a:cxn ang="0">
                    <a:pos x="T0" y="T1"/>
                  </a:cxn>
                  <a:cxn ang="0">
                    <a:pos x="T2" y="T3"/>
                  </a:cxn>
                  <a:cxn ang="0">
                    <a:pos x="T4" y="T5"/>
                  </a:cxn>
                  <a:cxn ang="0">
                    <a:pos x="T6" y="T7"/>
                  </a:cxn>
                  <a:cxn ang="0">
                    <a:pos x="T8" y="T9"/>
                  </a:cxn>
                </a:cxnLst>
                <a:rect l="0" t="0" r="r" b="b"/>
                <a:pathLst>
                  <a:path w="150" h="140">
                    <a:moveTo>
                      <a:pt x="85" y="0"/>
                    </a:moveTo>
                    <a:lnTo>
                      <a:pt x="150" y="80"/>
                    </a:lnTo>
                    <a:lnTo>
                      <a:pt x="52" y="140"/>
                    </a:lnTo>
                    <a:lnTo>
                      <a:pt x="0" y="52"/>
                    </a:lnTo>
                    <a:lnTo>
                      <a:pt x="85" y="0"/>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37" name="Freeform 594">
                <a:extLst>
                  <a:ext uri="{FF2B5EF4-FFF2-40B4-BE49-F238E27FC236}">
                    <a16:creationId xmlns:a16="http://schemas.microsoft.com/office/drawing/2014/main" id="{A9A15598-469F-4D9E-9A48-68AE28912211}"/>
                  </a:ext>
                </a:extLst>
              </p:cNvPr>
              <p:cNvSpPr>
                <a:spLocks/>
              </p:cNvSpPr>
              <p:nvPr/>
            </p:nvSpPr>
            <p:spPr bwMode="auto">
              <a:xfrm>
                <a:off x="5930222" y="3078890"/>
                <a:ext cx="1427791" cy="1226322"/>
              </a:xfrm>
              <a:custGeom>
                <a:avLst/>
                <a:gdLst>
                  <a:gd name="T0" fmla="*/ 0 w 163"/>
                  <a:gd name="T1" fmla="*/ 0 h 140"/>
                  <a:gd name="T2" fmla="*/ 65 w 163"/>
                  <a:gd name="T3" fmla="*/ 80 h 140"/>
                  <a:gd name="T4" fmla="*/ 163 w 163"/>
                  <a:gd name="T5" fmla="*/ 140 h 140"/>
                  <a:gd name="T6" fmla="*/ 70 w 163"/>
                  <a:gd name="T7" fmla="*/ 37 h 140"/>
                  <a:gd name="T8" fmla="*/ 0 w 163"/>
                  <a:gd name="T9" fmla="*/ 0 h 140"/>
                </a:gdLst>
                <a:ahLst/>
                <a:cxnLst>
                  <a:cxn ang="0">
                    <a:pos x="T0" y="T1"/>
                  </a:cxn>
                  <a:cxn ang="0">
                    <a:pos x="T2" y="T3"/>
                  </a:cxn>
                  <a:cxn ang="0">
                    <a:pos x="T4" y="T5"/>
                  </a:cxn>
                  <a:cxn ang="0">
                    <a:pos x="T6" y="T7"/>
                  </a:cxn>
                  <a:cxn ang="0">
                    <a:pos x="T8" y="T9"/>
                  </a:cxn>
                </a:cxnLst>
                <a:rect l="0" t="0" r="r" b="b"/>
                <a:pathLst>
                  <a:path w="163" h="140">
                    <a:moveTo>
                      <a:pt x="0" y="0"/>
                    </a:moveTo>
                    <a:lnTo>
                      <a:pt x="65" y="80"/>
                    </a:lnTo>
                    <a:lnTo>
                      <a:pt x="163" y="140"/>
                    </a:lnTo>
                    <a:lnTo>
                      <a:pt x="70" y="37"/>
                    </a:lnTo>
                    <a:lnTo>
                      <a:pt x="0" y="0"/>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38" name="Freeform 595">
                <a:extLst>
                  <a:ext uri="{FF2B5EF4-FFF2-40B4-BE49-F238E27FC236}">
                    <a16:creationId xmlns:a16="http://schemas.microsoft.com/office/drawing/2014/main" id="{99B49000-04D3-4014-A992-D999C0920F67}"/>
                  </a:ext>
                </a:extLst>
              </p:cNvPr>
              <p:cNvSpPr>
                <a:spLocks noEditPoints="1"/>
              </p:cNvSpPr>
              <p:nvPr/>
            </p:nvSpPr>
            <p:spPr bwMode="auto">
              <a:xfrm>
                <a:off x="5641157" y="3779651"/>
                <a:ext cx="1716850" cy="1839483"/>
              </a:xfrm>
              <a:custGeom>
                <a:avLst/>
                <a:gdLst>
                  <a:gd name="T0" fmla="*/ 98 w 196"/>
                  <a:gd name="T1" fmla="*/ 0 h 210"/>
                  <a:gd name="T2" fmla="*/ 0 w 196"/>
                  <a:gd name="T3" fmla="*/ 60 h 210"/>
                  <a:gd name="T4" fmla="*/ 0 w 196"/>
                  <a:gd name="T5" fmla="*/ 210 h 210"/>
                  <a:gd name="T6" fmla="*/ 110 w 196"/>
                  <a:gd name="T7" fmla="*/ 210 h 210"/>
                  <a:gd name="T8" fmla="*/ 110 w 196"/>
                  <a:gd name="T9" fmla="*/ 135 h 210"/>
                  <a:gd name="T10" fmla="*/ 168 w 196"/>
                  <a:gd name="T11" fmla="*/ 135 h 210"/>
                  <a:gd name="T12" fmla="*/ 168 w 196"/>
                  <a:gd name="T13" fmla="*/ 210 h 210"/>
                  <a:gd name="T14" fmla="*/ 196 w 196"/>
                  <a:gd name="T15" fmla="*/ 210 h 210"/>
                  <a:gd name="T16" fmla="*/ 196 w 196"/>
                  <a:gd name="T17" fmla="*/ 60 h 210"/>
                  <a:gd name="T18" fmla="*/ 98 w 196"/>
                  <a:gd name="T19" fmla="*/ 0 h 210"/>
                  <a:gd name="T20" fmla="*/ 95 w 196"/>
                  <a:gd name="T21" fmla="*/ 177 h 210"/>
                  <a:gd name="T22" fmla="*/ 38 w 196"/>
                  <a:gd name="T23" fmla="*/ 177 h 210"/>
                  <a:gd name="T24" fmla="*/ 38 w 196"/>
                  <a:gd name="T25" fmla="*/ 135 h 210"/>
                  <a:gd name="T26" fmla="*/ 95 w 196"/>
                  <a:gd name="T27" fmla="*/ 135 h 210"/>
                  <a:gd name="T28" fmla="*/ 95 w 196"/>
                  <a:gd name="T29" fmla="*/ 177 h 210"/>
                  <a:gd name="T30" fmla="*/ 95 w 196"/>
                  <a:gd name="T31" fmla="*/ 105 h 210"/>
                  <a:gd name="T32" fmla="*/ 38 w 196"/>
                  <a:gd name="T33" fmla="*/ 105 h 210"/>
                  <a:gd name="T34" fmla="*/ 38 w 196"/>
                  <a:gd name="T35" fmla="*/ 62 h 210"/>
                  <a:gd name="T36" fmla="*/ 95 w 196"/>
                  <a:gd name="T37" fmla="*/ 62 h 210"/>
                  <a:gd name="T38" fmla="*/ 95 w 196"/>
                  <a:gd name="T39" fmla="*/ 105 h 210"/>
                  <a:gd name="T40" fmla="*/ 168 w 196"/>
                  <a:gd name="T41" fmla="*/ 105 h 210"/>
                  <a:gd name="T42" fmla="*/ 110 w 196"/>
                  <a:gd name="T43" fmla="*/ 105 h 210"/>
                  <a:gd name="T44" fmla="*/ 110 w 196"/>
                  <a:gd name="T45" fmla="*/ 62 h 210"/>
                  <a:gd name="T46" fmla="*/ 168 w 196"/>
                  <a:gd name="T47" fmla="*/ 62 h 210"/>
                  <a:gd name="T48" fmla="*/ 168 w 196"/>
                  <a:gd name="T49"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6" h="210">
                    <a:moveTo>
                      <a:pt x="98" y="0"/>
                    </a:moveTo>
                    <a:lnTo>
                      <a:pt x="0" y="60"/>
                    </a:lnTo>
                    <a:lnTo>
                      <a:pt x="0" y="210"/>
                    </a:lnTo>
                    <a:lnTo>
                      <a:pt x="110" y="210"/>
                    </a:lnTo>
                    <a:lnTo>
                      <a:pt x="110" y="135"/>
                    </a:lnTo>
                    <a:lnTo>
                      <a:pt x="168" y="135"/>
                    </a:lnTo>
                    <a:lnTo>
                      <a:pt x="168" y="210"/>
                    </a:lnTo>
                    <a:lnTo>
                      <a:pt x="196" y="210"/>
                    </a:lnTo>
                    <a:lnTo>
                      <a:pt x="196" y="60"/>
                    </a:lnTo>
                    <a:lnTo>
                      <a:pt x="98" y="0"/>
                    </a:lnTo>
                    <a:close/>
                    <a:moveTo>
                      <a:pt x="95" y="177"/>
                    </a:moveTo>
                    <a:lnTo>
                      <a:pt x="38" y="177"/>
                    </a:lnTo>
                    <a:lnTo>
                      <a:pt x="38" y="135"/>
                    </a:lnTo>
                    <a:lnTo>
                      <a:pt x="95" y="135"/>
                    </a:lnTo>
                    <a:lnTo>
                      <a:pt x="95" y="177"/>
                    </a:lnTo>
                    <a:close/>
                    <a:moveTo>
                      <a:pt x="95" y="105"/>
                    </a:moveTo>
                    <a:lnTo>
                      <a:pt x="38" y="105"/>
                    </a:lnTo>
                    <a:lnTo>
                      <a:pt x="38" y="62"/>
                    </a:lnTo>
                    <a:lnTo>
                      <a:pt x="95" y="62"/>
                    </a:lnTo>
                    <a:lnTo>
                      <a:pt x="95" y="105"/>
                    </a:lnTo>
                    <a:close/>
                    <a:moveTo>
                      <a:pt x="168" y="105"/>
                    </a:moveTo>
                    <a:lnTo>
                      <a:pt x="110" y="105"/>
                    </a:lnTo>
                    <a:lnTo>
                      <a:pt x="110" y="62"/>
                    </a:lnTo>
                    <a:lnTo>
                      <a:pt x="168" y="62"/>
                    </a:lnTo>
                    <a:lnTo>
                      <a:pt x="168" y="105"/>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grpSp>
        <p:grpSp>
          <p:nvGrpSpPr>
            <p:cNvPr id="667" name="Gruppieren 5">
              <a:extLst>
                <a:ext uri="{FF2B5EF4-FFF2-40B4-BE49-F238E27FC236}">
                  <a16:creationId xmlns:a16="http://schemas.microsoft.com/office/drawing/2014/main" id="{262F129E-5687-481F-9289-2B14792EBD84}"/>
                </a:ext>
              </a:extLst>
            </p:cNvPr>
            <p:cNvGrpSpPr/>
            <p:nvPr/>
          </p:nvGrpSpPr>
          <p:grpSpPr>
            <a:xfrm>
              <a:off x="7501863" y="2078667"/>
              <a:ext cx="576763" cy="339731"/>
              <a:chOff x="2809876" y="5070475"/>
              <a:chExt cx="623888" cy="428625"/>
            </a:xfrm>
            <a:solidFill>
              <a:schemeClr val="accent1"/>
            </a:solidFill>
          </p:grpSpPr>
          <p:sp>
            <p:nvSpPr>
              <p:cNvPr id="669" name="Freeform 628">
                <a:extLst>
                  <a:ext uri="{FF2B5EF4-FFF2-40B4-BE49-F238E27FC236}">
                    <a16:creationId xmlns:a16="http://schemas.microsoft.com/office/drawing/2014/main" id="{8230AB47-419C-4586-88BC-971BF584BFE1}"/>
                  </a:ext>
                </a:extLst>
              </p:cNvPr>
              <p:cNvSpPr>
                <a:spLocks/>
              </p:cNvSpPr>
              <p:nvPr/>
            </p:nvSpPr>
            <p:spPr bwMode="auto">
              <a:xfrm>
                <a:off x="2809876" y="5070475"/>
                <a:ext cx="19050" cy="404813"/>
              </a:xfrm>
              <a:custGeom>
                <a:avLst/>
                <a:gdLst>
                  <a:gd name="T0" fmla="*/ 0 w 5"/>
                  <a:gd name="T1" fmla="*/ 95 h 102"/>
                  <a:gd name="T2" fmla="*/ 5 w 5"/>
                  <a:gd name="T3" fmla="*/ 102 h 102"/>
                  <a:gd name="T4" fmla="*/ 5 w 5"/>
                  <a:gd name="T5" fmla="*/ 9 h 102"/>
                  <a:gd name="T6" fmla="*/ 0 w 5"/>
                  <a:gd name="T7" fmla="*/ 5 h 102"/>
                  <a:gd name="T8" fmla="*/ 0 w 5"/>
                  <a:gd name="T9" fmla="*/ 95 h 102"/>
                </a:gdLst>
                <a:ahLst/>
                <a:cxnLst>
                  <a:cxn ang="0">
                    <a:pos x="T0" y="T1"/>
                  </a:cxn>
                  <a:cxn ang="0">
                    <a:pos x="T2" y="T3"/>
                  </a:cxn>
                  <a:cxn ang="0">
                    <a:pos x="T4" y="T5"/>
                  </a:cxn>
                  <a:cxn ang="0">
                    <a:pos x="T6" y="T7"/>
                  </a:cxn>
                  <a:cxn ang="0">
                    <a:pos x="T8" y="T9"/>
                  </a:cxn>
                </a:cxnLst>
                <a:rect l="0" t="0" r="r" b="b"/>
                <a:pathLst>
                  <a:path w="5" h="102">
                    <a:moveTo>
                      <a:pt x="0" y="95"/>
                    </a:moveTo>
                    <a:cubicBezTo>
                      <a:pt x="5" y="102"/>
                      <a:pt x="5" y="102"/>
                      <a:pt x="5" y="102"/>
                    </a:cubicBezTo>
                    <a:cubicBezTo>
                      <a:pt x="5" y="9"/>
                      <a:pt x="5" y="9"/>
                      <a:pt x="5" y="9"/>
                    </a:cubicBezTo>
                    <a:cubicBezTo>
                      <a:pt x="5" y="0"/>
                      <a:pt x="0" y="0"/>
                      <a:pt x="0" y="5"/>
                    </a:cubicBezTo>
                    <a:lnTo>
                      <a:pt x="0" y="95"/>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70" name="Freeform 629">
                <a:extLst>
                  <a:ext uri="{FF2B5EF4-FFF2-40B4-BE49-F238E27FC236}">
                    <a16:creationId xmlns:a16="http://schemas.microsoft.com/office/drawing/2014/main" id="{5C3A2F8A-6605-4B45-BE9D-DC2F1BEA4BBC}"/>
                  </a:ext>
                </a:extLst>
              </p:cNvPr>
              <p:cNvSpPr>
                <a:spLocks noEditPoints="1"/>
              </p:cNvSpPr>
              <p:nvPr/>
            </p:nvSpPr>
            <p:spPr bwMode="auto">
              <a:xfrm>
                <a:off x="2817813" y="5070475"/>
                <a:ext cx="134938" cy="401638"/>
              </a:xfrm>
              <a:custGeom>
                <a:avLst/>
                <a:gdLst>
                  <a:gd name="T0" fmla="*/ 30 w 34"/>
                  <a:gd name="T1" fmla="*/ 0 h 101"/>
                  <a:gd name="T2" fmla="*/ 30 w 34"/>
                  <a:gd name="T3" fmla="*/ 0 h 101"/>
                  <a:gd name="T4" fmla="*/ 0 w 34"/>
                  <a:gd name="T5" fmla="*/ 0 h 101"/>
                  <a:gd name="T6" fmla="*/ 3 w 34"/>
                  <a:gd name="T7" fmla="*/ 8 h 101"/>
                  <a:gd name="T8" fmla="*/ 3 w 34"/>
                  <a:gd name="T9" fmla="*/ 101 h 101"/>
                  <a:gd name="T10" fmla="*/ 34 w 34"/>
                  <a:gd name="T11" fmla="*/ 101 h 101"/>
                  <a:gd name="T12" fmla="*/ 34 w 34"/>
                  <a:gd name="T13" fmla="*/ 4 h 101"/>
                  <a:gd name="T14" fmla="*/ 30 w 34"/>
                  <a:gd name="T15" fmla="*/ 0 h 101"/>
                  <a:gd name="T16" fmla="*/ 29 w 34"/>
                  <a:gd name="T17" fmla="*/ 34 h 101"/>
                  <a:gd name="T18" fmla="*/ 7 w 34"/>
                  <a:gd name="T19" fmla="*/ 34 h 101"/>
                  <a:gd name="T20" fmla="*/ 7 w 34"/>
                  <a:gd name="T21" fmla="*/ 11 h 101"/>
                  <a:gd name="T22" fmla="*/ 29 w 34"/>
                  <a:gd name="T23" fmla="*/ 11 h 101"/>
                  <a:gd name="T24" fmla="*/ 29 w 34"/>
                  <a:gd name="T25" fmla="*/ 3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101">
                    <a:moveTo>
                      <a:pt x="30" y="0"/>
                    </a:moveTo>
                    <a:cubicBezTo>
                      <a:pt x="30" y="0"/>
                      <a:pt x="30" y="0"/>
                      <a:pt x="30" y="0"/>
                    </a:cubicBezTo>
                    <a:cubicBezTo>
                      <a:pt x="0" y="0"/>
                      <a:pt x="0" y="0"/>
                      <a:pt x="0" y="0"/>
                    </a:cubicBezTo>
                    <a:cubicBezTo>
                      <a:pt x="3" y="8"/>
                      <a:pt x="3" y="8"/>
                      <a:pt x="3" y="8"/>
                    </a:cubicBezTo>
                    <a:cubicBezTo>
                      <a:pt x="3" y="101"/>
                      <a:pt x="3" y="101"/>
                      <a:pt x="3" y="101"/>
                    </a:cubicBezTo>
                    <a:cubicBezTo>
                      <a:pt x="34" y="101"/>
                      <a:pt x="34" y="101"/>
                      <a:pt x="34" y="101"/>
                    </a:cubicBezTo>
                    <a:cubicBezTo>
                      <a:pt x="34" y="4"/>
                      <a:pt x="34" y="4"/>
                      <a:pt x="34" y="4"/>
                    </a:cubicBezTo>
                    <a:cubicBezTo>
                      <a:pt x="34" y="1"/>
                      <a:pt x="31" y="0"/>
                      <a:pt x="30" y="0"/>
                    </a:cubicBezTo>
                    <a:close/>
                    <a:moveTo>
                      <a:pt x="29" y="34"/>
                    </a:moveTo>
                    <a:cubicBezTo>
                      <a:pt x="7" y="34"/>
                      <a:pt x="7" y="34"/>
                      <a:pt x="7" y="34"/>
                    </a:cubicBezTo>
                    <a:cubicBezTo>
                      <a:pt x="7" y="11"/>
                      <a:pt x="7" y="11"/>
                      <a:pt x="7" y="11"/>
                    </a:cubicBezTo>
                    <a:cubicBezTo>
                      <a:pt x="29" y="11"/>
                      <a:pt x="29" y="11"/>
                      <a:pt x="29" y="11"/>
                    </a:cubicBezTo>
                    <a:lnTo>
                      <a:pt x="29" y="34"/>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71" name="Freeform 630">
                <a:extLst>
                  <a:ext uri="{FF2B5EF4-FFF2-40B4-BE49-F238E27FC236}">
                    <a16:creationId xmlns:a16="http://schemas.microsoft.com/office/drawing/2014/main" id="{3FEED3BF-AE29-4A6C-9D95-EC555AD905EF}"/>
                  </a:ext>
                </a:extLst>
              </p:cNvPr>
              <p:cNvSpPr>
                <a:spLocks noEditPoints="1"/>
              </p:cNvSpPr>
              <p:nvPr/>
            </p:nvSpPr>
            <p:spPr bwMode="auto">
              <a:xfrm>
                <a:off x="2865438" y="5289550"/>
                <a:ext cx="71438" cy="185738"/>
              </a:xfrm>
              <a:custGeom>
                <a:avLst/>
                <a:gdLst>
                  <a:gd name="T0" fmla="*/ 13 w 18"/>
                  <a:gd name="T1" fmla="*/ 4 h 47"/>
                  <a:gd name="T2" fmla="*/ 13 w 18"/>
                  <a:gd name="T3" fmla="*/ 4 h 47"/>
                  <a:gd name="T4" fmla="*/ 13 w 18"/>
                  <a:gd name="T5" fmla="*/ 1 h 47"/>
                  <a:gd name="T6" fmla="*/ 12 w 18"/>
                  <a:gd name="T7" fmla="*/ 0 h 47"/>
                  <a:gd name="T8" fmla="*/ 11 w 18"/>
                  <a:gd name="T9" fmla="*/ 1 h 47"/>
                  <a:gd name="T10" fmla="*/ 11 w 18"/>
                  <a:gd name="T11" fmla="*/ 4 h 47"/>
                  <a:gd name="T12" fmla="*/ 7 w 18"/>
                  <a:gd name="T13" fmla="*/ 4 h 47"/>
                  <a:gd name="T14" fmla="*/ 7 w 18"/>
                  <a:gd name="T15" fmla="*/ 1 h 47"/>
                  <a:gd name="T16" fmla="*/ 6 w 18"/>
                  <a:gd name="T17" fmla="*/ 0 h 47"/>
                  <a:gd name="T18" fmla="*/ 5 w 18"/>
                  <a:gd name="T19" fmla="*/ 1 h 47"/>
                  <a:gd name="T20" fmla="*/ 5 w 18"/>
                  <a:gd name="T21" fmla="*/ 4 h 47"/>
                  <a:gd name="T22" fmla="*/ 4 w 18"/>
                  <a:gd name="T23" fmla="*/ 4 h 47"/>
                  <a:gd name="T24" fmla="*/ 0 w 18"/>
                  <a:gd name="T25" fmla="*/ 9 h 47"/>
                  <a:gd name="T26" fmla="*/ 0 w 18"/>
                  <a:gd name="T27" fmla="*/ 11 h 47"/>
                  <a:gd name="T28" fmla="*/ 4 w 18"/>
                  <a:gd name="T29" fmla="*/ 15 h 47"/>
                  <a:gd name="T30" fmla="*/ 8 w 18"/>
                  <a:gd name="T31" fmla="*/ 15 h 47"/>
                  <a:gd name="T32" fmla="*/ 7 w 18"/>
                  <a:gd name="T33" fmla="*/ 31 h 47"/>
                  <a:gd name="T34" fmla="*/ 3 w 18"/>
                  <a:gd name="T35" fmla="*/ 47 h 47"/>
                  <a:gd name="T36" fmla="*/ 5 w 18"/>
                  <a:gd name="T37" fmla="*/ 46 h 47"/>
                  <a:gd name="T38" fmla="*/ 8 w 18"/>
                  <a:gd name="T39" fmla="*/ 33 h 47"/>
                  <a:gd name="T40" fmla="*/ 10 w 18"/>
                  <a:gd name="T41" fmla="*/ 15 h 47"/>
                  <a:gd name="T42" fmla="*/ 13 w 18"/>
                  <a:gd name="T43" fmla="*/ 15 h 47"/>
                  <a:gd name="T44" fmla="*/ 18 w 18"/>
                  <a:gd name="T45" fmla="*/ 11 h 47"/>
                  <a:gd name="T46" fmla="*/ 18 w 18"/>
                  <a:gd name="T47" fmla="*/ 9 h 47"/>
                  <a:gd name="T48" fmla="*/ 13 w 18"/>
                  <a:gd name="T49" fmla="*/ 4 h 47"/>
                  <a:gd name="T50" fmla="*/ 15 w 18"/>
                  <a:gd name="T51" fmla="*/ 11 h 47"/>
                  <a:gd name="T52" fmla="*/ 13 w 18"/>
                  <a:gd name="T53" fmla="*/ 13 h 47"/>
                  <a:gd name="T54" fmla="*/ 4 w 18"/>
                  <a:gd name="T55" fmla="*/ 13 h 47"/>
                  <a:gd name="T56" fmla="*/ 2 w 18"/>
                  <a:gd name="T57" fmla="*/ 11 h 47"/>
                  <a:gd name="T58" fmla="*/ 2 w 18"/>
                  <a:gd name="T59" fmla="*/ 9 h 47"/>
                  <a:gd name="T60" fmla="*/ 4 w 18"/>
                  <a:gd name="T61" fmla="*/ 7 h 47"/>
                  <a:gd name="T62" fmla="*/ 13 w 18"/>
                  <a:gd name="T63" fmla="*/ 7 h 47"/>
                  <a:gd name="T64" fmla="*/ 15 w 18"/>
                  <a:gd name="T65" fmla="*/ 9 h 47"/>
                  <a:gd name="T66" fmla="*/ 15 w 18"/>
                  <a:gd name="T67" fmla="*/ 1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47">
                    <a:moveTo>
                      <a:pt x="13" y="4"/>
                    </a:moveTo>
                    <a:cubicBezTo>
                      <a:pt x="13" y="4"/>
                      <a:pt x="13" y="4"/>
                      <a:pt x="13" y="4"/>
                    </a:cubicBezTo>
                    <a:cubicBezTo>
                      <a:pt x="13" y="1"/>
                      <a:pt x="13" y="1"/>
                      <a:pt x="13" y="1"/>
                    </a:cubicBezTo>
                    <a:cubicBezTo>
                      <a:pt x="13" y="0"/>
                      <a:pt x="12" y="0"/>
                      <a:pt x="12" y="0"/>
                    </a:cubicBezTo>
                    <a:cubicBezTo>
                      <a:pt x="11" y="0"/>
                      <a:pt x="11" y="0"/>
                      <a:pt x="11" y="1"/>
                    </a:cubicBezTo>
                    <a:cubicBezTo>
                      <a:pt x="11" y="4"/>
                      <a:pt x="11" y="4"/>
                      <a:pt x="11" y="4"/>
                    </a:cubicBezTo>
                    <a:cubicBezTo>
                      <a:pt x="7" y="4"/>
                      <a:pt x="7" y="4"/>
                      <a:pt x="7" y="4"/>
                    </a:cubicBezTo>
                    <a:cubicBezTo>
                      <a:pt x="7" y="1"/>
                      <a:pt x="7" y="1"/>
                      <a:pt x="7" y="1"/>
                    </a:cubicBezTo>
                    <a:cubicBezTo>
                      <a:pt x="7" y="0"/>
                      <a:pt x="6" y="0"/>
                      <a:pt x="6" y="0"/>
                    </a:cubicBezTo>
                    <a:cubicBezTo>
                      <a:pt x="5" y="0"/>
                      <a:pt x="5" y="0"/>
                      <a:pt x="5" y="1"/>
                    </a:cubicBezTo>
                    <a:cubicBezTo>
                      <a:pt x="5" y="4"/>
                      <a:pt x="5" y="4"/>
                      <a:pt x="5" y="4"/>
                    </a:cubicBezTo>
                    <a:cubicBezTo>
                      <a:pt x="4" y="4"/>
                      <a:pt x="4" y="4"/>
                      <a:pt x="4" y="4"/>
                    </a:cubicBezTo>
                    <a:cubicBezTo>
                      <a:pt x="1" y="4"/>
                      <a:pt x="0" y="6"/>
                      <a:pt x="0" y="9"/>
                    </a:cubicBezTo>
                    <a:cubicBezTo>
                      <a:pt x="0" y="11"/>
                      <a:pt x="0" y="11"/>
                      <a:pt x="0" y="11"/>
                    </a:cubicBezTo>
                    <a:cubicBezTo>
                      <a:pt x="0" y="14"/>
                      <a:pt x="1" y="15"/>
                      <a:pt x="4" y="15"/>
                    </a:cubicBezTo>
                    <a:cubicBezTo>
                      <a:pt x="8" y="15"/>
                      <a:pt x="8" y="15"/>
                      <a:pt x="8" y="15"/>
                    </a:cubicBezTo>
                    <a:cubicBezTo>
                      <a:pt x="9" y="20"/>
                      <a:pt x="10" y="29"/>
                      <a:pt x="7" y="31"/>
                    </a:cubicBezTo>
                    <a:cubicBezTo>
                      <a:pt x="0" y="34"/>
                      <a:pt x="3" y="46"/>
                      <a:pt x="3" y="47"/>
                    </a:cubicBezTo>
                    <a:cubicBezTo>
                      <a:pt x="5" y="46"/>
                      <a:pt x="5" y="46"/>
                      <a:pt x="5" y="46"/>
                    </a:cubicBezTo>
                    <a:cubicBezTo>
                      <a:pt x="5" y="43"/>
                      <a:pt x="4" y="35"/>
                      <a:pt x="8" y="33"/>
                    </a:cubicBezTo>
                    <a:cubicBezTo>
                      <a:pt x="13" y="31"/>
                      <a:pt x="11" y="20"/>
                      <a:pt x="10" y="15"/>
                    </a:cubicBezTo>
                    <a:cubicBezTo>
                      <a:pt x="13" y="15"/>
                      <a:pt x="13" y="15"/>
                      <a:pt x="13" y="15"/>
                    </a:cubicBezTo>
                    <a:cubicBezTo>
                      <a:pt x="16" y="15"/>
                      <a:pt x="18" y="14"/>
                      <a:pt x="18" y="11"/>
                    </a:cubicBezTo>
                    <a:cubicBezTo>
                      <a:pt x="18" y="9"/>
                      <a:pt x="18" y="9"/>
                      <a:pt x="18" y="9"/>
                    </a:cubicBezTo>
                    <a:cubicBezTo>
                      <a:pt x="18" y="6"/>
                      <a:pt x="16" y="4"/>
                      <a:pt x="13" y="4"/>
                    </a:cubicBezTo>
                    <a:close/>
                    <a:moveTo>
                      <a:pt x="15" y="11"/>
                    </a:moveTo>
                    <a:cubicBezTo>
                      <a:pt x="15" y="12"/>
                      <a:pt x="15" y="13"/>
                      <a:pt x="13" y="13"/>
                    </a:cubicBezTo>
                    <a:cubicBezTo>
                      <a:pt x="4" y="13"/>
                      <a:pt x="4" y="13"/>
                      <a:pt x="4" y="13"/>
                    </a:cubicBezTo>
                    <a:cubicBezTo>
                      <a:pt x="3" y="13"/>
                      <a:pt x="2" y="12"/>
                      <a:pt x="2" y="11"/>
                    </a:cubicBezTo>
                    <a:cubicBezTo>
                      <a:pt x="2" y="9"/>
                      <a:pt x="2" y="9"/>
                      <a:pt x="2" y="9"/>
                    </a:cubicBezTo>
                    <a:cubicBezTo>
                      <a:pt x="2" y="8"/>
                      <a:pt x="3" y="7"/>
                      <a:pt x="4" y="7"/>
                    </a:cubicBezTo>
                    <a:cubicBezTo>
                      <a:pt x="13" y="7"/>
                      <a:pt x="13" y="7"/>
                      <a:pt x="13" y="7"/>
                    </a:cubicBezTo>
                    <a:cubicBezTo>
                      <a:pt x="15" y="7"/>
                      <a:pt x="15" y="8"/>
                      <a:pt x="15" y="9"/>
                    </a:cubicBezTo>
                    <a:lnTo>
                      <a:pt x="15" y="11"/>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72" name="Freeform 631">
                <a:extLst>
                  <a:ext uri="{FF2B5EF4-FFF2-40B4-BE49-F238E27FC236}">
                    <a16:creationId xmlns:a16="http://schemas.microsoft.com/office/drawing/2014/main" id="{9D0591B6-BF7E-4089-8594-10C83E26DE68}"/>
                  </a:ext>
                </a:extLst>
              </p:cNvPr>
              <p:cNvSpPr>
                <a:spLocks/>
              </p:cNvSpPr>
              <p:nvPr/>
            </p:nvSpPr>
            <p:spPr bwMode="auto">
              <a:xfrm>
                <a:off x="2952751" y="5146675"/>
                <a:ext cx="233363" cy="177800"/>
              </a:xfrm>
              <a:custGeom>
                <a:avLst/>
                <a:gdLst>
                  <a:gd name="T0" fmla="*/ 39 w 59"/>
                  <a:gd name="T1" fmla="*/ 44 h 45"/>
                  <a:gd name="T2" fmla="*/ 59 w 59"/>
                  <a:gd name="T3" fmla="*/ 36 h 45"/>
                  <a:gd name="T4" fmla="*/ 59 w 59"/>
                  <a:gd name="T5" fmla="*/ 35 h 45"/>
                  <a:gd name="T6" fmla="*/ 34 w 59"/>
                  <a:gd name="T7" fmla="*/ 41 h 45"/>
                  <a:gd name="T8" fmla="*/ 30 w 59"/>
                  <a:gd name="T9" fmla="*/ 32 h 45"/>
                  <a:gd name="T10" fmla="*/ 0 w 59"/>
                  <a:gd name="T11" fmla="*/ 0 h 45"/>
                  <a:gd name="T12" fmla="*/ 0 w 59"/>
                  <a:gd name="T13" fmla="*/ 2 h 45"/>
                  <a:gd name="T14" fmla="*/ 28 w 59"/>
                  <a:gd name="T15" fmla="*/ 32 h 45"/>
                  <a:gd name="T16" fmla="*/ 33 w 59"/>
                  <a:gd name="T17" fmla="*/ 42 h 45"/>
                  <a:gd name="T18" fmla="*/ 39 w 59"/>
                  <a:gd name="T19"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5">
                    <a:moveTo>
                      <a:pt x="39" y="44"/>
                    </a:moveTo>
                    <a:cubicBezTo>
                      <a:pt x="48" y="44"/>
                      <a:pt x="59" y="37"/>
                      <a:pt x="59" y="36"/>
                    </a:cubicBezTo>
                    <a:cubicBezTo>
                      <a:pt x="59" y="35"/>
                      <a:pt x="59" y="35"/>
                      <a:pt x="59" y="35"/>
                    </a:cubicBezTo>
                    <a:cubicBezTo>
                      <a:pt x="58" y="35"/>
                      <a:pt x="42" y="45"/>
                      <a:pt x="34" y="41"/>
                    </a:cubicBezTo>
                    <a:cubicBezTo>
                      <a:pt x="32" y="40"/>
                      <a:pt x="30" y="37"/>
                      <a:pt x="30" y="32"/>
                    </a:cubicBezTo>
                    <a:cubicBezTo>
                      <a:pt x="28" y="4"/>
                      <a:pt x="0" y="0"/>
                      <a:pt x="0" y="0"/>
                    </a:cubicBezTo>
                    <a:cubicBezTo>
                      <a:pt x="0" y="2"/>
                      <a:pt x="0" y="2"/>
                      <a:pt x="0" y="2"/>
                    </a:cubicBezTo>
                    <a:cubicBezTo>
                      <a:pt x="1" y="2"/>
                      <a:pt x="27" y="5"/>
                      <a:pt x="28" y="32"/>
                    </a:cubicBezTo>
                    <a:cubicBezTo>
                      <a:pt x="29" y="37"/>
                      <a:pt x="30" y="41"/>
                      <a:pt x="33" y="42"/>
                    </a:cubicBezTo>
                    <a:cubicBezTo>
                      <a:pt x="35" y="43"/>
                      <a:pt x="37" y="44"/>
                      <a:pt x="39" y="44"/>
                    </a:cubicBez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73" name="Freeform 632">
                <a:extLst>
                  <a:ext uri="{FF2B5EF4-FFF2-40B4-BE49-F238E27FC236}">
                    <a16:creationId xmlns:a16="http://schemas.microsoft.com/office/drawing/2014/main" id="{BEC74B3E-2D83-4803-A641-66F8EF2F75FD}"/>
                  </a:ext>
                </a:extLst>
              </p:cNvPr>
              <p:cNvSpPr>
                <a:spLocks/>
              </p:cNvSpPr>
              <p:nvPr/>
            </p:nvSpPr>
            <p:spPr bwMode="auto">
              <a:xfrm>
                <a:off x="3362326" y="5376863"/>
                <a:ext cx="50800" cy="111125"/>
              </a:xfrm>
              <a:custGeom>
                <a:avLst/>
                <a:gdLst>
                  <a:gd name="T0" fmla="*/ 13 w 13"/>
                  <a:gd name="T1" fmla="*/ 19 h 28"/>
                  <a:gd name="T2" fmla="*/ 10 w 13"/>
                  <a:gd name="T3" fmla="*/ 28 h 28"/>
                  <a:gd name="T4" fmla="*/ 4 w 13"/>
                  <a:gd name="T5" fmla="*/ 28 h 28"/>
                  <a:gd name="T6" fmla="*/ 0 w 13"/>
                  <a:gd name="T7" fmla="*/ 14 h 28"/>
                  <a:gd name="T8" fmla="*/ 1 w 13"/>
                  <a:gd name="T9" fmla="*/ 1 h 28"/>
                  <a:gd name="T10" fmla="*/ 3 w 13"/>
                  <a:gd name="T11" fmla="*/ 1 h 28"/>
                  <a:gd name="T12" fmla="*/ 13 w 13"/>
                  <a:gd name="T13" fmla="*/ 19 h 28"/>
                </a:gdLst>
                <a:ahLst/>
                <a:cxnLst>
                  <a:cxn ang="0">
                    <a:pos x="T0" y="T1"/>
                  </a:cxn>
                  <a:cxn ang="0">
                    <a:pos x="T2" y="T3"/>
                  </a:cxn>
                  <a:cxn ang="0">
                    <a:pos x="T4" y="T5"/>
                  </a:cxn>
                  <a:cxn ang="0">
                    <a:pos x="T6" y="T7"/>
                  </a:cxn>
                  <a:cxn ang="0">
                    <a:pos x="T8" y="T9"/>
                  </a:cxn>
                  <a:cxn ang="0">
                    <a:pos x="T10" y="T11"/>
                  </a:cxn>
                  <a:cxn ang="0">
                    <a:pos x="T12" y="T13"/>
                  </a:cxn>
                </a:cxnLst>
                <a:rect l="0" t="0" r="r" b="b"/>
                <a:pathLst>
                  <a:path w="13" h="28">
                    <a:moveTo>
                      <a:pt x="13" y="19"/>
                    </a:moveTo>
                    <a:cubicBezTo>
                      <a:pt x="13" y="21"/>
                      <a:pt x="12" y="26"/>
                      <a:pt x="10" y="28"/>
                    </a:cubicBezTo>
                    <a:cubicBezTo>
                      <a:pt x="10" y="28"/>
                      <a:pt x="4" y="28"/>
                      <a:pt x="4" y="28"/>
                    </a:cubicBezTo>
                    <a:cubicBezTo>
                      <a:pt x="4" y="28"/>
                      <a:pt x="0" y="21"/>
                      <a:pt x="0" y="14"/>
                    </a:cubicBezTo>
                    <a:cubicBezTo>
                      <a:pt x="0" y="9"/>
                      <a:pt x="1" y="1"/>
                      <a:pt x="1" y="1"/>
                    </a:cubicBezTo>
                    <a:cubicBezTo>
                      <a:pt x="3" y="1"/>
                      <a:pt x="3" y="1"/>
                      <a:pt x="3" y="1"/>
                    </a:cubicBezTo>
                    <a:cubicBezTo>
                      <a:pt x="6" y="0"/>
                      <a:pt x="13" y="19"/>
                      <a:pt x="13" y="19"/>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74" name="Freeform 633">
                <a:extLst>
                  <a:ext uri="{FF2B5EF4-FFF2-40B4-BE49-F238E27FC236}">
                    <a16:creationId xmlns:a16="http://schemas.microsoft.com/office/drawing/2014/main" id="{314AF32E-2E70-442B-A8B9-856716FCB102}"/>
                  </a:ext>
                </a:extLst>
              </p:cNvPr>
              <p:cNvSpPr>
                <a:spLocks/>
              </p:cNvSpPr>
              <p:nvPr/>
            </p:nvSpPr>
            <p:spPr bwMode="auto">
              <a:xfrm>
                <a:off x="3362326" y="5376863"/>
                <a:ext cx="50800" cy="111125"/>
              </a:xfrm>
              <a:custGeom>
                <a:avLst/>
                <a:gdLst>
                  <a:gd name="T0" fmla="*/ 13 w 13"/>
                  <a:gd name="T1" fmla="*/ 19 h 28"/>
                  <a:gd name="T2" fmla="*/ 10 w 13"/>
                  <a:gd name="T3" fmla="*/ 28 h 28"/>
                  <a:gd name="T4" fmla="*/ 4 w 13"/>
                  <a:gd name="T5" fmla="*/ 28 h 28"/>
                  <a:gd name="T6" fmla="*/ 0 w 13"/>
                  <a:gd name="T7" fmla="*/ 14 h 28"/>
                  <a:gd name="T8" fmla="*/ 1 w 13"/>
                  <a:gd name="T9" fmla="*/ 1 h 28"/>
                  <a:gd name="T10" fmla="*/ 3 w 13"/>
                  <a:gd name="T11" fmla="*/ 1 h 28"/>
                  <a:gd name="T12" fmla="*/ 13 w 13"/>
                  <a:gd name="T13" fmla="*/ 19 h 28"/>
                </a:gdLst>
                <a:ahLst/>
                <a:cxnLst>
                  <a:cxn ang="0">
                    <a:pos x="T0" y="T1"/>
                  </a:cxn>
                  <a:cxn ang="0">
                    <a:pos x="T2" y="T3"/>
                  </a:cxn>
                  <a:cxn ang="0">
                    <a:pos x="T4" y="T5"/>
                  </a:cxn>
                  <a:cxn ang="0">
                    <a:pos x="T6" y="T7"/>
                  </a:cxn>
                  <a:cxn ang="0">
                    <a:pos x="T8" y="T9"/>
                  </a:cxn>
                  <a:cxn ang="0">
                    <a:pos x="T10" y="T11"/>
                  </a:cxn>
                  <a:cxn ang="0">
                    <a:pos x="T12" y="T13"/>
                  </a:cxn>
                </a:cxnLst>
                <a:rect l="0" t="0" r="r" b="b"/>
                <a:pathLst>
                  <a:path w="13" h="28">
                    <a:moveTo>
                      <a:pt x="13" y="19"/>
                    </a:moveTo>
                    <a:cubicBezTo>
                      <a:pt x="13" y="21"/>
                      <a:pt x="12" y="26"/>
                      <a:pt x="10" y="28"/>
                    </a:cubicBezTo>
                    <a:cubicBezTo>
                      <a:pt x="10" y="28"/>
                      <a:pt x="4" y="28"/>
                      <a:pt x="4" y="28"/>
                    </a:cubicBezTo>
                    <a:cubicBezTo>
                      <a:pt x="4" y="28"/>
                      <a:pt x="0" y="21"/>
                      <a:pt x="0" y="14"/>
                    </a:cubicBezTo>
                    <a:cubicBezTo>
                      <a:pt x="0" y="9"/>
                      <a:pt x="1" y="1"/>
                      <a:pt x="1" y="1"/>
                    </a:cubicBezTo>
                    <a:cubicBezTo>
                      <a:pt x="3" y="1"/>
                      <a:pt x="3" y="1"/>
                      <a:pt x="3" y="1"/>
                    </a:cubicBezTo>
                    <a:cubicBezTo>
                      <a:pt x="6" y="0"/>
                      <a:pt x="13" y="19"/>
                      <a:pt x="13" y="19"/>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75" name="Freeform 634">
                <a:extLst>
                  <a:ext uri="{FF2B5EF4-FFF2-40B4-BE49-F238E27FC236}">
                    <a16:creationId xmlns:a16="http://schemas.microsoft.com/office/drawing/2014/main" id="{179A7C1F-02F9-41EF-8943-0CB0681345E3}"/>
                  </a:ext>
                </a:extLst>
              </p:cNvPr>
              <p:cNvSpPr>
                <a:spLocks/>
              </p:cNvSpPr>
              <p:nvPr/>
            </p:nvSpPr>
            <p:spPr bwMode="auto">
              <a:xfrm>
                <a:off x="3346451" y="5380038"/>
                <a:ext cx="50800" cy="111125"/>
              </a:xfrm>
              <a:custGeom>
                <a:avLst/>
                <a:gdLst>
                  <a:gd name="T0" fmla="*/ 13 w 13"/>
                  <a:gd name="T1" fmla="*/ 13 h 28"/>
                  <a:gd name="T2" fmla="*/ 8 w 13"/>
                  <a:gd name="T3" fmla="*/ 27 h 28"/>
                  <a:gd name="T4" fmla="*/ 1 w 13"/>
                  <a:gd name="T5" fmla="*/ 14 h 28"/>
                  <a:gd name="T6" fmla="*/ 6 w 13"/>
                  <a:gd name="T7" fmla="*/ 0 h 28"/>
                  <a:gd name="T8" fmla="*/ 13 w 13"/>
                  <a:gd name="T9" fmla="*/ 13 h 28"/>
                </a:gdLst>
                <a:ahLst/>
                <a:cxnLst>
                  <a:cxn ang="0">
                    <a:pos x="T0" y="T1"/>
                  </a:cxn>
                  <a:cxn ang="0">
                    <a:pos x="T2" y="T3"/>
                  </a:cxn>
                  <a:cxn ang="0">
                    <a:pos x="T4" y="T5"/>
                  </a:cxn>
                  <a:cxn ang="0">
                    <a:pos x="T6" y="T7"/>
                  </a:cxn>
                  <a:cxn ang="0">
                    <a:pos x="T8" y="T9"/>
                  </a:cxn>
                </a:cxnLst>
                <a:rect l="0" t="0" r="r" b="b"/>
                <a:pathLst>
                  <a:path w="13" h="28">
                    <a:moveTo>
                      <a:pt x="13" y="13"/>
                    </a:moveTo>
                    <a:cubicBezTo>
                      <a:pt x="13" y="21"/>
                      <a:pt x="11" y="27"/>
                      <a:pt x="8" y="27"/>
                    </a:cubicBezTo>
                    <a:cubicBezTo>
                      <a:pt x="5" y="28"/>
                      <a:pt x="2" y="22"/>
                      <a:pt x="1" y="14"/>
                    </a:cubicBezTo>
                    <a:cubicBezTo>
                      <a:pt x="0" y="7"/>
                      <a:pt x="3" y="1"/>
                      <a:pt x="6" y="0"/>
                    </a:cubicBezTo>
                    <a:cubicBezTo>
                      <a:pt x="9" y="0"/>
                      <a:pt x="12" y="6"/>
                      <a:pt x="13" y="13"/>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76" name="Freeform 635">
                <a:extLst>
                  <a:ext uri="{FF2B5EF4-FFF2-40B4-BE49-F238E27FC236}">
                    <a16:creationId xmlns:a16="http://schemas.microsoft.com/office/drawing/2014/main" id="{BA1B9953-6B71-42C3-8D94-80516E0425ED}"/>
                  </a:ext>
                </a:extLst>
              </p:cNvPr>
              <p:cNvSpPr>
                <a:spLocks/>
              </p:cNvSpPr>
              <p:nvPr/>
            </p:nvSpPr>
            <p:spPr bwMode="auto">
              <a:xfrm>
                <a:off x="3346451" y="5380038"/>
                <a:ext cx="50800" cy="111125"/>
              </a:xfrm>
              <a:custGeom>
                <a:avLst/>
                <a:gdLst>
                  <a:gd name="T0" fmla="*/ 13 w 13"/>
                  <a:gd name="T1" fmla="*/ 13 h 28"/>
                  <a:gd name="T2" fmla="*/ 8 w 13"/>
                  <a:gd name="T3" fmla="*/ 27 h 28"/>
                  <a:gd name="T4" fmla="*/ 1 w 13"/>
                  <a:gd name="T5" fmla="*/ 14 h 28"/>
                  <a:gd name="T6" fmla="*/ 6 w 13"/>
                  <a:gd name="T7" fmla="*/ 0 h 28"/>
                  <a:gd name="T8" fmla="*/ 13 w 13"/>
                  <a:gd name="T9" fmla="*/ 13 h 28"/>
                </a:gdLst>
                <a:ahLst/>
                <a:cxnLst>
                  <a:cxn ang="0">
                    <a:pos x="T0" y="T1"/>
                  </a:cxn>
                  <a:cxn ang="0">
                    <a:pos x="T2" y="T3"/>
                  </a:cxn>
                  <a:cxn ang="0">
                    <a:pos x="T4" y="T5"/>
                  </a:cxn>
                  <a:cxn ang="0">
                    <a:pos x="T6" y="T7"/>
                  </a:cxn>
                  <a:cxn ang="0">
                    <a:pos x="T8" y="T9"/>
                  </a:cxn>
                </a:cxnLst>
                <a:rect l="0" t="0" r="r" b="b"/>
                <a:pathLst>
                  <a:path w="13" h="28">
                    <a:moveTo>
                      <a:pt x="13" y="13"/>
                    </a:moveTo>
                    <a:cubicBezTo>
                      <a:pt x="13" y="21"/>
                      <a:pt x="11" y="27"/>
                      <a:pt x="8" y="27"/>
                    </a:cubicBezTo>
                    <a:cubicBezTo>
                      <a:pt x="5" y="28"/>
                      <a:pt x="2" y="22"/>
                      <a:pt x="1" y="14"/>
                    </a:cubicBezTo>
                    <a:cubicBezTo>
                      <a:pt x="0" y="7"/>
                      <a:pt x="3" y="1"/>
                      <a:pt x="6" y="0"/>
                    </a:cubicBezTo>
                    <a:cubicBezTo>
                      <a:pt x="9" y="0"/>
                      <a:pt x="12" y="6"/>
                      <a:pt x="13" y="13"/>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77" name="Freeform 636">
                <a:extLst>
                  <a:ext uri="{FF2B5EF4-FFF2-40B4-BE49-F238E27FC236}">
                    <a16:creationId xmlns:a16="http://schemas.microsoft.com/office/drawing/2014/main" id="{04592097-610E-420E-9B86-AAE406623E3F}"/>
                  </a:ext>
                </a:extLst>
              </p:cNvPr>
              <p:cNvSpPr>
                <a:spLocks/>
              </p:cNvSpPr>
              <p:nvPr/>
            </p:nvSpPr>
            <p:spPr bwMode="auto">
              <a:xfrm>
                <a:off x="3381376" y="5364163"/>
                <a:ext cx="52388" cy="115888"/>
              </a:xfrm>
              <a:custGeom>
                <a:avLst/>
                <a:gdLst>
                  <a:gd name="T0" fmla="*/ 8 w 13"/>
                  <a:gd name="T1" fmla="*/ 28 h 29"/>
                  <a:gd name="T2" fmla="*/ 6 w 13"/>
                  <a:gd name="T3" fmla="*/ 3 h 29"/>
                  <a:gd name="T4" fmla="*/ 4 w 13"/>
                  <a:gd name="T5" fmla="*/ 4 h 29"/>
                  <a:gd name="T6" fmla="*/ 1 w 13"/>
                  <a:gd name="T7" fmla="*/ 28 h 29"/>
                  <a:gd name="T8" fmla="*/ 1 w 13"/>
                  <a:gd name="T9" fmla="*/ 29 h 29"/>
                  <a:gd name="T10" fmla="*/ 7 w 13"/>
                  <a:gd name="T11" fmla="*/ 28 h 29"/>
                  <a:gd name="T12" fmla="*/ 8 w 13"/>
                  <a:gd name="T13" fmla="*/ 28 h 29"/>
                </a:gdLst>
                <a:ahLst/>
                <a:cxnLst>
                  <a:cxn ang="0">
                    <a:pos x="T0" y="T1"/>
                  </a:cxn>
                  <a:cxn ang="0">
                    <a:pos x="T2" y="T3"/>
                  </a:cxn>
                  <a:cxn ang="0">
                    <a:pos x="T4" y="T5"/>
                  </a:cxn>
                  <a:cxn ang="0">
                    <a:pos x="T6" y="T7"/>
                  </a:cxn>
                  <a:cxn ang="0">
                    <a:pos x="T8" y="T9"/>
                  </a:cxn>
                  <a:cxn ang="0">
                    <a:pos x="T10" y="T11"/>
                  </a:cxn>
                  <a:cxn ang="0">
                    <a:pos x="T12" y="T13"/>
                  </a:cxn>
                </a:cxnLst>
                <a:rect l="0" t="0" r="r" b="b"/>
                <a:pathLst>
                  <a:path w="13" h="29">
                    <a:moveTo>
                      <a:pt x="8" y="28"/>
                    </a:moveTo>
                    <a:cubicBezTo>
                      <a:pt x="8" y="28"/>
                      <a:pt x="13" y="13"/>
                      <a:pt x="6" y="3"/>
                    </a:cubicBezTo>
                    <a:cubicBezTo>
                      <a:pt x="6" y="3"/>
                      <a:pt x="5" y="0"/>
                      <a:pt x="4" y="4"/>
                    </a:cubicBezTo>
                    <a:cubicBezTo>
                      <a:pt x="4" y="4"/>
                      <a:pt x="7" y="9"/>
                      <a:pt x="1" y="28"/>
                    </a:cubicBezTo>
                    <a:cubicBezTo>
                      <a:pt x="1" y="28"/>
                      <a:pt x="0" y="29"/>
                      <a:pt x="1" y="29"/>
                    </a:cubicBezTo>
                    <a:cubicBezTo>
                      <a:pt x="7" y="28"/>
                      <a:pt x="7" y="28"/>
                      <a:pt x="7" y="28"/>
                    </a:cubicBezTo>
                    <a:cubicBezTo>
                      <a:pt x="7" y="28"/>
                      <a:pt x="7" y="28"/>
                      <a:pt x="8" y="28"/>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78" name="Freeform 637">
                <a:extLst>
                  <a:ext uri="{FF2B5EF4-FFF2-40B4-BE49-F238E27FC236}">
                    <a16:creationId xmlns:a16="http://schemas.microsoft.com/office/drawing/2014/main" id="{4F8F5C49-AB4E-4C21-BB64-345A68264C8C}"/>
                  </a:ext>
                </a:extLst>
              </p:cNvPr>
              <p:cNvSpPr>
                <a:spLocks/>
              </p:cNvSpPr>
              <p:nvPr/>
            </p:nvSpPr>
            <p:spPr bwMode="auto">
              <a:xfrm>
                <a:off x="3381376" y="5364163"/>
                <a:ext cx="52388" cy="115888"/>
              </a:xfrm>
              <a:custGeom>
                <a:avLst/>
                <a:gdLst>
                  <a:gd name="T0" fmla="*/ 8 w 13"/>
                  <a:gd name="T1" fmla="*/ 28 h 29"/>
                  <a:gd name="T2" fmla="*/ 6 w 13"/>
                  <a:gd name="T3" fmla="*/ 3 h 29"/>
                  <a:gd name="T4" fmla="*/ 4 w 13"/>
                  <a:gd name="T5" fmla="*/ 4 h 29"/>
                  <a:gd name="T6" fmla="*/ 1 w 13"/>
                  <a:gd name="T7" fmla="*/ 28 h 29"/>
                  <a:gd name="T8" fmla="*/ 1 w 13"/>
                  <a:gd name="T9" fmla="*/ 29 h 29"/>
                  <a:gd name="T10" fmla="*/ 7 w 13"/>
                  <a:gd name="T11" fmla="*/ 28 h 29"/>
                  <a:gd name="T12" fmla="*/ 8 w 13"/>
                  <a:gd name="T13" fmla="*/ 28 h 29"/>
                </a:gdLst>
                <a:ahLst/>
                <a:cxnLst>
                  <a:cxn ang="0">
                    <a:pos x="T0" y="T1"/>
                  </a:cxn>
                  <a:cxn ang="0">
                    <a:pos x="T2" y="T3"/>
                  </a:cxn>
                  <a:cxn ang="0">
                    <a:pos x="T4" y="T5"/>
                  </a:cxn>
                  <a:cxn ang="0">
                    <a:pos x="T6" y="T7"/>
                  </a:cxn>
                  <a:cxn ang="0">
                    <a:pos x="T8" y="T9"/>
                  </a:cxn>
                  <a:cxn ang="0">
                    <a:pos x="T10" y="T11"/>
                  </a:cxn>
                  <a:cxn ang="0">
                    <a:pos x="T12" y="T13"/>
                  </a:cxn>
                </a:cxnLst>
                <a:rect l="0" t="0" r="r" b="b"/>
                <a:pathLst>
                  <a:path w="13" h="29">
                    <a:moveTo>
                      <a:pt x="8" y="28"/>
                    </a:moveTo>
                    <a:cubicBezTo>
                      <a:pt x="8" y="28"/>
                      <a:pt x="13" y="13"/>
                      <a:pt x="6" y="3"/>
                    </a:cubicBezTo>
                    <a:cubicBezTo>
                      <a:pt x="6" y="3"/>
                      <a:pt x="5" y="0"/>
                      <a:pt x="4" y="4"/>
                    </a:cubicBezTo>
                    <a:cubicBezTo>
                      <a:pt x="4" y="4"/>
                      <a:pt x="7" y="9"/>
                      <a:pt x="1" y="28"/>
                    </a:cubicBezTo>
                    <a:cubicBezTo>
                      <a:pt x="1" y="28"/>
                      <a:pt x="0" y="29"/>
                      <a:pt x="1" y="29"/>
                    </a:cubicBezTo>
                    <a:cubicBezTo>
                      <a:pt x="7" y="28"/>
                      <a:pt x="7" y="28"/>
                      <a:pt x="7" y="28"/>
                    </a:cubicBezTo>
                    <a:cubicBezTo>
                      <a:pt x="7" y="28"/>
                      <a:pt x="7" y="28"/>
                      <a:pt x="8" y="28"/>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79" name="Freeform 638">
                <a:extLst>
                  <a:ext uri="{FF2B5EF4-FFF2-40B4-BE49-F238E27FC236}">
                    <a16:creationId xmlns:a16="http://schemas.microsoft.com/office/drawing/2014/main" id="{A12B9B34-582E-46FD-8CF3-0CEFD47B1F5C}"/>
                  </a:ext>
                </a:extLst>
              </p:cNvPr>
              <p:cNvSpPr>
                <a:spLocks/>
              </p:cNvSpPr>
              <p:nvPr/>
            </p:nvSpPr>
            <p:spPr bwMode="auto">
              <a:xfrm>
                <a:off x="3074988" y="5218113"/>
                <a:ext cx="330200" cy="261938"/>
              </a:xfrm>
              <a:custGeom>
                <a:avLst/>
                <a:gdLst>
                  <a:gd name="T0" fmla="*/ 76 w 83"/>
                  <a:gd name="T1" fmla="*/ 27 h 66"/>
                  <a:gd name="T2" fmla="*/ 83 w 83"/>
                  <a:gd name="T3" fmla="*/ 39 h 66"/>
                  <a:gd name="T4" fmla="*/ 81 w 83"/>
                  <a:gd name="T5" fmla="*/ 55 h 66"/>
                  <a:gd name="T6" fmla="*/ 79 w 83"/>
                  <a:gd name="T7" fmla="*/ 61 h 66"/>
                  <a:gd name="T8" fmla="*/ 33 w 83"/>
                  <a:gd name="T9" fmla="*/ 65 h 66"/>
                  <a:gd name="T10" fmla="*/ 24 w 83"/>
                  <a:gd name="T11" fmla="*/ 44 h 66"/>
                  <a:gd name="T12" fmla="*/ 19 w 83"/>
                  <a:gd name="T13" fmla="*/ 60 h 66"/>
                  <a:gd name="T14" fmla="*/ 7 w 83"/>
                  <a:gd name="T15" fmla="*/ 54 h 66"/>
                  <a:gd name="T16" fmla="*/ 1 w 83"/>
                  <a:gd name="T17" fmla="*/ 36 h 66"/>
                  <a:gd name="T18" fmla="*/ 3 w 83"/>
                  <a:gd name="T19" fmla="*/ 21 h 66"/>
                  <a:gd name="T20" fmla="*/ 11 w 83"/>
                  <a:gd name="T21" fmla="*/ 5 h 66"/>
                  <a:gd name="T22" fmla="*/ 17 w 83"/>
                  <a:gd name="T23" fmla="*/ 4 h 66"/>
                  <a:gd name="T24" fmla="*/ 52 w 83"/>
                  <a:gd name="T25" fmla="*/ 3 h 66"/>
                  <a:gd name="T26" fmla="*/ 62 w 83"/>
                  <a:gd name="T27" fmla="*/ 8 h 66"/>
                  <a:gd name="T28" fmla="*/ 76 w 83"/>
                  <a:gd name="T29" fmla="*/ 2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3" h="66">
                    <a:moveTo>
                      <a:pt x="76" y="27"/>
                    </a:moveTo>
                    <a:cubicBezTo>
                      <a:pt x="76" y="27"/>
                      <a:pt x="81" y="29"/>
                      <a:pt x="83" y="39"/>
                    </a:cubicBezTo>
                    <a:cubicBezTo>
                      <a:pt x="83" y="39"/>
                      <a:pt x="83" y="45"/>
                      <a:pt x="81" y="55"/>
                    </a:cubicBezTo>
                    <a:cubicBezTo>
                      <a:pt x="81" y="57"/>
                      <a:pt x="79" y="61"/>
                      <a:pt x="79" y="61"/>
                    </a:cubicBezTo>
                    <a:cubicBezTo>
                      <a:pt x="79" y="61"/>
                      <a:pt x="52" y="66"/>
                      <a:pt x="33" y="65"/>
                    </a:cubicBezTo>
                    <a:cubicBezTo>
                      <a:pt x="33" y="65"/>
                      <a:pt x="30" y="46"/>
                      <a:pt x="24" y="44"/>
                    </a:cubicBezTo>
                    <a:cubicBezTo>
                      <a:pt x="18" y="42"/>
                      <a:pt x="19" y="56"/>
                      <a:pt x="19" y="60"/>
                    </a:cubicBezTo>
                    <a:cubicBezTo>
                      <a:pt x="7" y="54"/>
                      <a:pt x="7" y="54"/>
                      <a:pt x="7" y="54"/>
                    </a:cubicBezTo>
                    <a:cubicBezTo>
                      <a:pt x="7" y="54"/>
                      <a:pt x="3" y="37"/>
                      <a:pt x="1" y="36"/>
                    </a:cubicBezTo>
                    <a:cubicBezTo>
                      <a:pt x="1" y="36"/>
                      <a:pt x="0" y="25"/>
                      <a:pt x="3" y="21"/>
                    </a:cubicBezTo>
                    <a:cubicBezTo>
                      <a:pt x="3" y="21"/>
                      <a:pt x="7" y="6"/>
                      <a:pt x="11" y="5"/>
                    </a:cubicBezTo>
                    <a:cubicBezTo>
                      <a:pt x="15" y="3"/>
                      <a:pt x="17" y="4"/>
                      <a:pt x="17" y="4"/>
                    </a:cubicBezTo>
                    <a:cubicBezTo>
                      <a:pt x="17" y="4"/>
                      <a:pt x="27" y="0"/>
                      <a:pt x="52" y="3"/>
                    </a:cubicBezTo>
                    <a:cubicBezTo>
                      <a:pt x="52" y="3"/>
                      <a:pt x="58" y="3"/>
                      <a:pt x="62" y="8"/>
                    </a:cubicBezTo>
                    <a:cubicBezTo>
                      <a:pt x="62" y="8"/>
                      <a:pt x="74" y="21"/>
                      <a:pt x="76" y="2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80" name="Freeform 639">
                <a:extLst>
                  <a:ext uri="{FF2B5EF4-FFF2-40B4-BE49-F238E27FC236}">
                    <a16:creationId xmlns:a16="http://schemas.microsoft.com/office/drawing/2014/main" id="{DEC55FDB-AD7D-4FBB-BA23-9FE632C27816}"/>
                  </a:ext>
                </a:extLst>
              </p:cNvPr>
              <p:cNvSpPr>
                <a:spLocks/>
              </p:cNvSpPr>
              <p:nvPr/>
            </p:nvSpPr>
            <p:spPr bwMode="auto">
              <a:xfrm>
                <a:off x="3074988" y="5218113"/>
                <a:ext cx="330200" cy="261938"/>
              </a:xfrm>
              <a:custGeom>
                <a:avLst/>
                <a:gdLst>
                  <a:gd name="T0" fmla="*/ 76 w 83"/>
                  <a:gd name="T1" fmla="*/ 27 h 66"/>
                  <a:gd name="T2" fmla="*/ 83 w 83"/>
                  <a:gd name="T3" fmla="*/ 39 h 66"/>
                  <a:gd name="T4" fmla="*/ 81 w 83"/>
                  <a:gd name="T5" fmla="*/ 55 h 66"/>
                  <a:gd name="T6" fmla="*/ 79 w 83"/>
                  <a:gd name="T7" fmla="*/ 61 h 66"/>
                  <a:gd name="T8" fmla="*/ 33 w 83"/>
                  <a:gd name="T9" fmla="*/ 65 h 66"/>
                  <a:gd name="T10" fmla="*/ 24 w 83"/>
                  <a:gd name="T11" fmla="*/ 44 h 66"/>
                  <a:gd name="T12" fmla="*/ 19 w 83"/>
                  <a:gd name="T13" fmla="*/ 60 h 66"/>
                  <a:gd name="T14" fmla="*/ 7 w 83"/>
                  <a:gd name="T15" fmla="*/ 54 h 66"/>
                  <a:gd name="T16" fmla="*/ 1 w 83"/>
                  <a:gd name="T17" fmla="*/ 36 h 66"/>
                  <a:gd name="T18" fmla="*/ 3 w 83"/>
                  <a:gd name="T19" fmla="*/ 21 h 66"/>
                  <a:gd name="T20" fmla="*/ 11 w 83"/>
                  <a:gd name="T21" fmla="*/ 5 h 66"/>
                  <a:gd name="T22" fmla="*/ 17 w 83"/>
                  <a:gd name="T23" fmla="*/ 4 h 66"/>
                  <a:gd name="T24" fmla="*/ 52 w 83"/>
                  <a:gd name="T25" fmla="*/ 3 h 66"/>
                  <a:gd name="T26" fmla="*/ 62 w 83"/>
                  <a:gd name="T27" fmla="*/ 8 h 66"/>
                  <a:gd name="T28" fmla="*/ 76 w 83"/>
                  <a:gd name="T29" fmla="*/ 2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3" h="66">
                    <a:moveTo>
                      <a:pt x="76" y="27"/>
                    </a:moveTo>
                    <a:cubicBezTo>
                      <a:pt x="76" y="27"/>
                      <a:pt x="81" y="29"/>
                      <a:pt x="83" y="39"/>
                    </a:cubicBezTo>
                    <a:cubicBezTo>
                      <a:pt x="83" y="39"/>
                      <a:pt x="83" y="45"/>
                      <a:pt x="81" y="55"/>
                    </a:cubicBezTo>
                    <a:cubicBezTo>
                      <a:pt x="81" y="57"/>
                      <a:pt x="79" y="61"/>
                      <a:pt x="79" y="61"/>
                    </a:cubicBezTo>
                    <a:cubicBezTo>
                      <a:pt x="79" y="61"/>
                      <a:pt x="52" y="66"/>
                      <a:pt x="33" y="65"/>
                    </a:cubicBezTo>
                    <a:cubicBezTo>
                      <a:pt x="33" y="65"/>
                      <a:pt x="30" y="46"/>
                      <a:pt x="24" y="44"/>
                    </a:cubicBezTo>
                    <a:cubicBezTo>
                      <a:pt x="18" y="42"/>
                      <a:pt x="19" y="56"/>
                      <a:pt x="19" y="60"/>
                    </a:cubicBezTo>
                    <a:cubicBezTo>
                      <a:pt x="7" y="54"/>
                      <a:pt x="7" y="54"/>
                      <a:pt x="7" y="54"/>
                    </a:cubicBezTo>
                    <a:cubicBezTo>
                      <a:pt x="7" y="54"/>
                      <a:pt x="3" y="37"/>
                      <a:pt x="1" y="36"/>
                    </a:cubicBezTo>
                    <a:cubicBezTo>
                      <a:pt x="1" y="36"/>
                      <a:pt x="0" y="25"/>
                      <a:pt x="3" y="21"/>
                    </a:cubicBezTo>
                    <a:cubicBezTo>
                      <a:pt x="3" y="21"/>
                      <a:pt x="7" y="6"/>
                      <a:pt x="11" y="5"/>
                    </a:cubicBezTo>
                    <a:cubicBezTo>
                      <a:pt x="15" y="3"/>
                      <a:pt x="17" y="4"/>
                      <a:pt x="17" y="4"/>
                    </a:cubicBezTo>
                    <a:cubicBezTo>
                      <a:pt x="17" y="4"/>
                      <a:pt x="27" y="0"/>
                      <a:pt x="52" y="3"/>
                    </a:cubicBezTo>
                    <a:cubicBezTo>
                      <a:pt x="52" y="3"/>
                      <a:pt x="58" y="3"/>
                      <a:pt x="62" y="8"/>
                    </a:cubicBezTo>
                    <a:cubicBezTo>
                      <a:pt x="62" y="8"/>
                      <a:pt x="74" y="21"/>
                      <a:pt x="76" y="2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81" name="Freeform 640">
                <a:extLst>
                  <a:ext uri="{FF2B5EF4-FFF2-40B4-BE49-F238E27FC236}">
                    <a16:creationId xmlns:a16="http://schemas.microsoft.com/office/drawing/2014/main" id="{84D18D38-0959-4664-A762-771FAF00FEBB}"/>
                  </a:ext>
                </a:extLst>
              </p:cNvPr>
              <p:cNvSpPr>
                <a:spLocks/>
              </p:cNvSpPr>
              <p:nvPr/>
            </p:nvSpPr>
            <p:spPr bwMode="auto">
              <a:xfrm>
                <a:off x="3162301" y="5237163"/>
                <a:ext cx="215900" cy="107950"/>
              </a:xfrm>
              <a:custGeom>
                <a:avLst/>
                <a:gdLst>
                  <a:gd name="T0" fmla="*/ 37 w 54"/>
                  <a:gd name="T1" fmla="*/ 1 h 27"/>
                  <a:gd name="T2" fmla="*/ 52 w 54"/>
                  <a:gd name="T3" fmla="*/ 23 h 27"/>
                  <a:gd name="T4" fmla="*/ 4 w 54"/>
                  <a:gd name="T5" fmla="*/ 23 h 27"/>
                  <a:gd name="T6" fmla="*/ 0 w 54"/>
                  <a:gd name="T7" fmla="*/ 2 h 27"/>
                  <a:gd name="T8" fmla="*/ 37 w 54"/>
                  <a:gd name="T9" fmla="*/ 1 h 27"/>
                </a:gdLst>
                <a:ahLst/>
                <a:cxnLst>
                  <a:cxn ang="0">
                    <a:pos x="T0" y="T1"/>
                  </a:cxn>
                  <a:cxn ang="0">
                    <a:pos x="T2" y="T3"/>
                  </a:cxn>
                  <a:cxn ang="0">
                    <a:pos x="T4" y="T5"/>
                  </a:cxn>
                  <a:cxn ang="0">
                    <a:pos x="T6" y="T7"/>
                  </a:cxn>
                  <a:cxn ang="0">
                    <a:pos x="T8" y="T9"/>
                  </a:cxn>
                </a:cxnLst>
                <a:rect l="0" t="0" r="r" b="b"/>
                <a:pathLst>
                  <a:path w="54" h="27">
                    <a:moveTo>
                      <a:pt x="37" y="1"/>
                    </a:moveTo>
                    <a:cubicBezTo>
                      <a:pt x="37" y="1"/>
                      <a:pt x="54" y="21"/>
                      <a:pt x="52" y="23"/>
                    </a:cubicBezTo>
                    <a:cubicBezTo>
                      <a:pt x="50" y="25"/>
                      <a:pt x="20" y="27"/>
                      <a:pt x="4" y="23"/>
                    </a:cubicBezTo>
                    <a:cubicBezTo>
                      <a:pt x="0" y="2"/>
                      <a:pt x="0" y="2"/>
                      <a:pt x="0" y="2"/>
                    </a:cubicBezTo>
                    <a:cubicBezTo>
                      <a:pt x="0" y="2"/>
                      <a:pt x="26" y="0"/>
                      <a:pt x="37" y="1"/>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82" name="Freeform 641">
                <a:extLst>
                  <a:ext uri="{FF2B5EF4-FFF2-40B4-BE49-F238E27FC236}">
                    <a16:creationId xmlns:a16="http://schemas.microsoft.com/office/drawing/2014/main" id="{FAA8DA1C-181F-4FA2-B0C1-D5147E675EF1}"/>
                  </a:ext>
                </a:extLst>
              </p:cNvPr>
              <p:cNvSpPr>
                <a:spLocks/>
              </p:cNvSpPr>
              <p:nvPr/>
            </p:nvSpPr>
            <p:spPr bwMode="auto">
              <a:xfrm>
                <a:off x="3162301" y="5237163"/>
                <a:ext cx="215900" cy="107950"/>
              </a:xfrm>
              <a:custGeom>
                <a:avLst/>
                <a:gdLst>
                  <a:gd name="T0" fmla="*/ 37 w 54"/>
                  <a:gd name="T1" fmla="*/ 1 h 27"/>
                  <a:gd name="T2" fmla="*/ 52 w 54"/>
                  <a:gd name="T3" fmla="*/ 23 h 27"/>
                  <a:gd name="T4" fmla="*/ 4 w 54"/>
                  <a:gd name="T5" fmla="*/ 23 h 27"/>
                  <a:gd name="T6" fmla="*/ 0 w 54"/>
                  <a:gd name="T7" fmla="*/ 2 h 27"/>
                  <a:gd name="T8" fmla="*/ 37 w 54"/>
                  <a:gd name="T9" fmla="*/ 1 h 27"/>
                </a:gdLst>
                <a:ahLst/>
                <a:cxnLst>
                  <a:cxn ang="0">
                    <a:pos x="T0" y="T1"/>
                  </a:cxn>
                  <a:cxn ang="0">
                    <a:pos x="T2" y="T3"/>
                  </a:cxn>
                  <a:cxn ang="0">
                    <a:pos x="T4" y="T5"/>
                  </a:cxn>
                  <a:cxn ang="0">
                    <a:pos x="T6" y="T7"/>
                  </a:cxn>
                  <a:cxn ang="0">
                    <a:pos x="T8" y="T9"/>
                  </a:cxn>
                </a:cxnLst>
                <a:rect l="0" t="0" r="r" b="b"/>
                <a:pathLst>
                  <a:path w="54" h="27">
                    <a:moveTo>
                      <a:pt x="37" y="1"/>
                    </a:moveTo>
                    <a:cubicBezTo>
                      <a:pt x="37" y="1"/>
                      <a:pt x="54" y="21"/>
                      <a:pt x="52" y="23"/>
                    </a:cubicBezTo>
                    <a:cubicBezTo>
                      <a:pt x="50" y="25"/>
                      <a:pt x="20" y="27"/>
                      <a:pt x="4" y="23"/>
                    </a:cubicBezTo>
                    <a:cubicBezTo>
                      <a:pt x="0" y="2"/>
                      <a:pt x="0" y="2"/>
                      <a:pt x="0" y="2"/>
                    </a:cubicBezTo>
                    <a:cubicBezTo>
                      <a:pt x="0" y="2"/>
                      <a:pt x="26" y="0"/>
                      <a:pt x="37" y="1"/>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83" name="Freeform 642">
                <a:extLst>
                  <a:ext uri="{FF2B5EF4-FFF2-40B4-BE49-F238E27FC236}">
                    <a16:creationId xmlns:a16="http://schemas.microsoft.com/office/drawing/2014/main" id="{83843C2A-17AA-4D8A-A6F6-999E6BCD3F5B}"/>
                  </a:ext>
                </a:extLst>
              </p:cNvPr>
              <p:cNvSpPr>
                <a:spLocks/>
              </p:cNvSpPr>
              <p:nvPr/>
            </p:nvSpPr>
            <p:spPr bwMode="auto">
              <a:xfrm>
                <a:off x="3162301" y="5237163"/>
                <a:ext cx="215900" cy="107950"/>
              </a:xfrm>
              <a:custGeom>
                <a:avLst/>
                <a:gdLst>
                  <a:gd name="T0" fmla="*/ 37 w 54"/>
                  <a:gd name="T1" fmla="*/ 1 h 27"/>
                  <a:gd name="T2" fmla="*/ 52 w 54"/>
                  <a:gd name="T3" fmla="*/ 23 h 27"/>
                  <a:gd name="T4" fmla="*/ 4 w 54"/>
                  <a:gd name="T5" fmla="*/ 23 h 27"/>
                  <a:gd name="T6" fmla="*/ 0 w 54"/>
                  <a:gd name="T7" fmla="*/ 2 h 27"/>
                  <a:gd name="T8" fmla="*/ 37 w 54"/>
                  <a:gd name="T9" fmla="*/ 1 h 27"/>
                </a:gdLst>
                <a:ahLst/>
                <a:cxnLst>
                  <a:cxn ang="0">
                    <a:pos x="T0" y="T1"/>
                  </a:cxn>
                  <a:cxn ang="0">
                    <a:pos x="T2" y="T3"/>
                  </a:cxn>
                  <a:cxn ang="0">
                    <a:pos x="T4" y="T5"/>
                  </a:cxn>
                  <a:cxn ang="0">
                    <a:pos x="T6" y="T7"/>
                  </a:cxn>
                  <a:cxn ang="0">
                    <a:pos x="T8" y="T9"/>
                  </a:cxn>
                </a:cxnLst>
                <a:rect l="0" t="0" r="r" b="b"/>
                <a:pathLst>
                  <a:path w="54" h="27">
                    <a:moveTo>
                      <a:pt x="37" y="1"/>
                    </a:moveTo>
                    <a:cubicBezTo>
                      <a:pt x="37" y="1"/>
                      <a:pt x="54" y="21"/>
                      <a:pt x="52" y="23"/>
                    </a:cubicBezTo>
                    <a:cubicBezTo>
                      <a:pt x="50" y="25"/>
                      <a:pt x="20" y="27"/>
                      <a:pt x="4" y="23"/>
                    </a:cubicBezTo>
                    <a:cubicBezTo>
                      <a:pt x="0" y="2"/>
                      <a:pt x="0" y="2"/>
                      <a:pt x="0" y="2"/>
                    </a:cubicBezTo>
                    <a:cubicBezTo>
                      <a:pt x="0" y="2"/>
                      <a:pt x="26" y="0"/>
                      <a:pt x="37" y="1"/>
                    </a:cubicBez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84" name="Freeform 643">
                <a:extLst>
                  <a:ext uri="{FF2B5EF4-FFF2-40B4-BE49-F238E27FC236}">
                    <a16:creationId xmlns:a16="http://schemas.microsoft.com/office/drawing/2014/main" id="{3449FC27-FD7C-4974-A097-A5E0526B156A}"/>
                  </a:ext>
                </a:extLst>
              </p:cNvPr>
              <p:cNvSpPr>
                <a:spLocks/>
              </p:cNvSpPr>
              <p:nvPr/>
            </p:nvSpPr>
            <p:spPr bwMode="auto">
              <a:xfrm>
                <a:off x="3098801" y="5241925"/>
                <a:ext cx="63500" cy="79375"/>
              </a:xfrm>
              <a:custGeom>
                <a:avLst/>
                <a:gdLst>
                  <a:gd name="T0" fmla="*/ 16 w 16"/>
                  <a:gd name="T1" fmla="*/ 20 h 20"/>
                  <a:gd name="T2" fmla="*/ 13 w 16"/>
                  <a:gd name="T3" fmla="*/ 5 h 20"/>
                  <a:gd name="T4" fmla="*/ 8 w 16"/>
                  <a:gd name="T5" fmla="*/ 0 h 20"/>
                  <a:gd name="T6" fmla="*/ 0 w 16"/>
                  <a:gd name="T7" fmla="*/ 13 h 20"/>
                  <a:gd name="T8" fmla="*/ 16 w 16"/>
                  <a:gd name="T9" fmla="*/ 20 h 20"/>
                </a:gdLst>
                <a:ahLst/>
                <a:cxnLst>
                  <a:cxn ang="0">
                    <a:pos x="T0" y="T1"/>
                  </a:cxn>
                  <a:cxn ang="0">
                    <a:pos x="T2" y="T3"/>
                  </a:cxn>
                  <a:cxn ang="0">
                    <a:pos x="T4" y="T5"/>
                  </a:cxn>
                  <a:cxn ang="0">
                    <a:pos x="T6" y="T7"/>
                  </a:cxn>
                  <a:cxn ang="0">
                    <a:pos x="T8" y="T9"/>
                  </a:cxn>
                </a:cxnLst>
                <a:rect l="0" t="0" r="r" b="b"/>
                <a:pathLst>
                  <a:path w="16" h="20">
                    <a:moveTo>
                      <a:pt x="16" y="20"/>
                    </a:moveTo>
                    <a:cubicBezTo>
                      <a:pt x="13" y="5"/>
                      <a:pt x="13" y="5"/>
                      <a:pt x="13" y="5"/>
                    </a:cubicBezTo>
                    <a:cubicBezTo>
                      <a:pt x="13" y="5"/>
                      <a:pt x="13" y="0"/>
                      <a:pt x="8" y="0"/>
                    </a:cubicBezTo>
                    <a:cubicBezTo>
                      <a:pt x="8" y="0"/>
                      <a:pt x="5" y="0"/>
                      <a:pt x="0" y="13"/>
                    </a:cubicBezTo>
                    <a:cubicBezTo>
                      <a:pt x="16" y="20"/>
                      <a:pt x="16" y="20"/>
                      <a:pt x="16" y="20"/>
                    </a:cubicBez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85" name="Freeform 644">
                <a:extLst>
                  <a:ext uri="{FF2B5EF4-FFF2-40B4-BE49-F238E27FC236}">
                    <a16:creationId xmlns:a16="http://schemas.microsoft.com/office/drawing/2014/main" id="{2B8C1E78-C602-4541-A071-F42360181901}"/>
                  </a:ext>
                </a:extLst>
              </p:cNvPr>
              <p:cNvSpPr>
                <a:spLocks/>
              </p:cNvSpPr>
              <p:nvPr/>
            </p:nvSpPr>
            <p:spPr bwMode="auto">
              <a:xfrm>
                <a:off x="3098801" y="5241925"/>
                <a:ext cx="63500" cy="79375"/>
              </a:xfrm>
              <a:custGeom>
                <a:avLst/>
                <a:gdLst>
                  <a:gd name="T0" fmla="*/ 16 w 16"/>
                  <a:gd name="T1" fmla="*/ 20 h 20"/>
                  <a:gd name="T2" fmla="*/ 13 w 16"/>
                  <a:gd name="T3" fmla="*/ 5 h 20"/>
                  <a:gd name="T4" fmla="*/ 8 w 16"/>
                  <a:gd name="T5" fmla="*/ 0 h 20"/>
                  <a:gd name="T6" fmla="*/ 0 w 16"/>
                  <a:gd name="T7" fmla="*/ 13 h 20"/>
                  <a:gd name="T8" fmla="*/ 16 w 16"/>
                  <a:gd name="T9" fmla="*/ 20 h 20"/>
                </a:gdLst>
                <a:ahLst/>
                <a:cxnLst>
                  <a:cxn ang="0">
                    <a:pos x="T0" y="T1"/>
                  </a:cxn>
                  <a:cxn ang="0">
                    <a:pos x="T2" y="T3"/>
                  </a:cxn>
                  <a:cxn ang="0">
                    <a:pos x="T4" y="T5"/>
                  </a:cxn>
                  <a:cxn ang="0">
                    <a:pos x="T6" y="T7"/>
                  </a:cxn>
                  <a:cxn ang="0">
                    <a:pos x="T8" y="T9"/>
                  </a:cxn>
                </a:cxnLst>
                <a:rect l="0" t="0" r="r" b="b"/>
                <a:pathLst>
                  <a:path w="16" h="20">
                    <a:moveTo>
                      <a:pt x="16" y="20"/>
                    </a:moveTo>
                    <a:cubicBezTo>
                      <a:pt x="13" y="5"/>
                      <a:pt x="13" y="5"/>
                      <a:pt x="13" y="5"/>
                    </a:cubicBezTo>
                    <a:cubicBezTo>
                      <a:pt x="13" y="5"/>
                      <a:pt x="13" y="0"/>
                      <a:pt x="8" y="0"/>
                    </a:cubicBezTo>
                    <a:cubicBezTo>
                      <a:pt x="8" y="0"/>
                      <a:pt x="5" y="0"/>
                      <a:pt x="0" y="13"/>
                    </a:cubicBezTo>
                    <a:cubicBezTo>
                      <a:pt x="16" y="20"/>
                      <a:pt x="16" y="20"/>
                      <a:pt x="16" y="20"/>
                    </a:cubicBez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86" name="Freeform 645">
                <a:extLst>
                  <a:ext uri="{FF2B5EF4-FFF2-40B4-BE49-F238E27FC236}">
                    <a16:creationId xmlns:a16="http://schemas.microsoft.com/office/drawing/2014/main" id="{D5847674-6FA3-42E8-A24D-057997BA6279}"/>
                  </a:ext>
                </a:extLst>
              </p:cNvPr>
              <p:cNvSpPr>
                <a:spLocks/>
              </p:cNvSpPr>
              <p:nvPr/>
            </p:nvSpPr>
            <p:spPr bwMode="auto">
              <a:xfrm>
                <a:off x="3146426" y="5321300"/>
                <a:ext cx="7938" cy="138113"/>
              </a:xfrm>
              <a:custGeom>
                <a:avLst/>
                <a:gdLst>
                  <a:gd name="T0" fmla="*/ 1 w 2"/>
                  <a:gd name="T1" fmla="*/ 35 h 35"/>
                  <a:gd name="T2" fmla="*/ 0 w 2"/>
                  <a:gd name="T3" fmla="*/ 10 h 35"/>
                  <a:gd name="T4" fmla="*/ 2 w 2"/>
                  <a:gd name="T5" fmla="*/ 0 h 35"/>
                </a:gdLst>
                <a:ahLst/>
                <a:cxnLst>
                  <a:cxn ang="0">
                    <a:pos x="T0" y="T1"/>
                  </a:cxn>
                  <a:cxn ang="0">
                    <a:pos x="T2" y="T3"/>
                  </a:cxn>
                  <a:cxn ang="0">
                    <a:pos x="T4" y="T5"/>
                  </a:cxn>
                </a:cxnLst>
                <a:rect l="0" t="0" r="r" b="b"/>
                <a:pathLst>
                  <a:path w="2" h="35">
                    <a:moveTo>
                      <a:pt x="1" y="35"/>
                    </a:moveTo>
                    <a:cubicBezTo>
                      <a:pt x="0" y="10"/>
                      <a:pt x="0" y="10"/>
                      <a:pt x="0" y="10"/>
                    </a:cubicBezTo>
                    <a:cubicBezTo>
                      <a:pt x="0" y="10"/>
                      <a:pt x="0" y="4"/>
                      <a:pt x="2" y="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87" name="Freeform 646">
                <a:extLst>
                  <a:ext uri="{FF2B5EF4-FFF2-40B4-BE49-F238E27FC236}">
                    <a16:creationId xmlns:a16="http://schemas.microsoft.com/office/drawing/2014/main" id="{B93CF838-8B10-42F2-BC79-9B240BE0DB02}"/>
                  </a:ext>
                </a:extLst>
              </p:cNvPr>
              <p:cNvSpPr>
                <a:spLocks/>
              </p:cNvSpPr>
              <p:nvPr/>
            </p:nvSpPr>
            <p:spPr bwMode="auto">
              <a:xfrm>
                <a:off x="3146426" y="5321300"/>
                <a:ext cx="7938" cy="138113"/>
              </a:xfrm>
              <a:custGeom>
                <a:avLst/>
                <a:gdLst>
                  <a:gd name="T0" fmla="*/ 1 w 2"/>
                  <a:gd name="T1" fmla="*/ 35 h 35"/>
                  <a:gd name="T2" fmla="*/ 0 w 2"/>
                  <a:gd name="T3" fmla="*/ 10 h 35"/>
                  <a:gd name="T4" fmla="*/ 2 w 2"/>
                  <a:gd name="T5" fmla="*/ 0 h 35"/>
                </a:gdLst>
                <a:ahLst/>
                <a:cxnLst>
                  <a:cxn ang="0">
                    <a:pos x="T0" y="T1"/>
                  </a:cxn>
                  <a:cxn ang="0">
                    <a:pos x="T2" y="T3"/>
                  </a:cxn>
                  <a:cxn ang="0">
                    <a:pos x="T4" y="T5"/>
                  </a:cxn>
                </a:cxnLst>
                <a:rect l="0" t="0" r="r" b="b"/>
                <a:pathLst>
                  <a:path w="2" h="35">
                    <a:moveTo>
                      <a:pt x="1" y="35"/>
                    </a:moveTo>
                    <a:cubicBezTo>
                      <a:pt x="0" y="10"/>
                      <a:pt x="0" y="10"/>
                      <a:pt x="0" y="10"/>
                    </a:cubicBezTo>
                    <a:cubicBezTo>
                      <a:pt x="0" y="10"/>
                      <a:pt x="0" y="4"/>
                      <a:pt x="2" y="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88" name="Freeform 647">
                <a:extLst>
                  <a:ext uri="{FF2B5EF4-FFF2-40B4-BE49-F238E27FC236}">
                    <a16:creationId xmlns:a16="http://schemas.microsoft.com/office/drawing/2014/main" id="{CA0E7454-902D-4976-B7BD-4F888E77907D}"/>
                  </a:ext>
                </a:extLst>
              </p:cNvPr>
              <p:cNvSpPr>
                <a:spLocks/>
              </p:cNvSpPr>
              <p:nvPr/>
            </p:nvSpPr>
            <p:spPr bwMode="auto">
              <a:xfrm>
                <a:off x="3074988" y="5292725"/>
                <a:ext cx="31750" cy="127000"/>
              </a:xfrm>
              <a:custGeom>
                <a:avLst/>
                <a:gdLst>
                  <a:gd name="T0" fmla="*/ 6 w 8"/>
                  <a:gd name="T1" fmla="*/ 0 h 32"/>
                  <a:gd name="T2" fmla="*/ 8 w 8"/>
                  <a:gd name="T3" fmla="*/ 32 h 32"/>
                </a:gdLst>
                <a:ahLst/>
                <a:cxnLst>
                  <a:cxn ang="0">
                    <a:pos x="T0" y="T1"/>
                  </a:cxn>
                  <a:cxn ang="0">
                    <a:pos x="T2" y="T3"/>
                  </a:cxn>
                </a:cxnLst>
                <a:rect l="0" t="0" r="r" b="b"/>
                <a:pathLst>
                  <a:path w="8" h="32">
                    <a:moveTo>
                      <a:pt x="6" y="0"/>
                    </a:moveTo>
                    <a:cubicBezTo>
                      <a:pt x="6" y="0"/>
                      <a:pt x="0" y="9"/>
                      <a:pt x="8" y="32"/>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89" name="Freeform 648">
                <a:extLst>
                  <a:ext uri="{FF2B5EF4-FFF2-40B4-BE49-F238E27FC236}">
                    <a16:creationId xmlns:a16="http://schemas.microsoft.com/office/drawing/2014/main" id="{E16416B8-3038-4568-904F-27321DB394E2}"/>
                  </a:ext>
                </a:extLst>
              </p:cNvPr>
              <p:cNvSpPr>
                <a:spLocks/>
              </p:cNvSpPr>
              <p:nvPr/>
            </p:nvSpPr>
            <p:spPr bwMode="auto">
              <a:xfrm>
                <a:off x="3074988" y="5292725"/>
                <a:ext cx="31750" cy="127000"/>
              </a:xfrm>
              <a:custGeom>
                <a:avLst/>
                <a:gdLst>
                  <a:gd name="T0" fmla="*/ 6 w 8"/>
                  <a:gd name="T1" fmla="*/ 0 h 32"/>
                  <a:gd name="T2" fmla="*/ 8 w 8"/>
                  <a:gd name="T3" fmla="*/ 32 h 32"/>
                </a:gdLst>
                <a:ahLst/>
                <a:cxnLst>
                  <a:cxn ang="0">
                    <a:pos x="T0" y="T1"/>
                  </a:cxn>
                  <a:cxn ang="0">
                    <a:pos x="T2" y="T3"/>
                  </a:cxn>
                </a:cxnLst>
                <a:rect l="0" t="0" r="r" b="b"/>
                <a:pathLst>
                  <a:path w="8" h="32">
                    <a:moveTo>
                      <a:pt x="6" y="0"/>
                    </a:moveTo>
                    <a:cubicBezTo>
                      <a:pt x="6" y="0"/>
                      <a:pt x="0" y="9"/>
                      <a:pt x="8" y="32"/>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90" name="Freeform 649">
                <a:extLst>
                  <a:ext uri="{FF2B5EF4-FFF2-40B4-BE49-F238E27FC236}">
                    <a16:creationId xmlns:a16="http://schemas.microsoft.com/office/drawing/2014/main" id="{57406EEB-94B6-41F3-BD8D-081270154C62}"/>
                  </a:ext>
                </a:extLst>
              </p:cNvPr>
              <p:cNvSpPr>
                <a:spLocks/>
              </p:cNvSpPr>
              <p:nvPr/>
            </p:nvSpPr>
            <p:spPr bwMode="auto">
              <a:xfrm>
                <a:off x="3143251" y="5376863"/>
                <a:ext cx="39688" cy="87313"/>
              </a:xfrm>
              <a:custGeom>
                <a:avLst/>
                <a:gdLst>
                  <a:gd name="T0" fmla="*/ 2 w 10"/>
                  <a:gd name="T1" fmla="*/ 20 h 22"/>
                  <a:gd name="T2" fmla="*/ 6 w 10"/>
                  <a:gd name="T3" fmla="*/ 22 h 22"/>
                  <a:gd name="T4" fmla="*/ 10 w 10"/>
                  <a:gd name="T5" fmla="*/ 7 h 22"/>
                  <a:gd name="T6" fmla="*/ 2 w 10"/>
                  <a:gd name="T7" fmla="*/ 6 h 22"/>
                  <a:gd name="T8" fmla="*/ 2 w 10"/>
                  <a:gd name="T9" fmla="*/ 20 h 22"/>
                </a:gdLst>
                <a:ahLst/>
                <a:cxnLst>
                  <a:cxn ang="0">
                    <a:pos x="T0" y="T1"/>
                  </a:cxn>
                  <a:cxn ang="0">
                    <a:pos x="T2" y="T3"/>
                  </a:cxn>
                  <a:cxn ang="0">
                    <a:pos x="T4" y="T5"/>
                  </a:cxn>
                  <a:cxn ang="0">
                    <a:pos x="T6" y="T7"/>
                  </a:cxn>
                  <a:cxn ang="0">
                    <a:pos x="T8" y="T9"/>
                  </a:cxn>
                </a:cxnLst>
                <a:rect l="0" t="0" r="r" b="b"/>
                <a:pathLst>
                  <a:path w="10" h="22">
                    <a:moveTo>
                      <a:pt x="2" y="20"/>
                    </a:moveTo>
                    <a:cubicBezTo>
                      <a:pt x="6" y="22"/>
                      <a:pt x="6" y="22"/>
                      <a:pt x="6" y="22"/>
                    </a:cubicBezTo>
                    <a:cubicBezTo>
                      <a:pt x="10" y="7"/>
                      <a:pt x="10" y="7"/>
                      <a:pt x="10" y="7"/>
                    </a:cubicBezTo>
                    <a:cubicBezTo>
                      <a:pt x="10" y="7"/>
                      <a:pt x="5" y="0"/>
                      <a:pt x="2" y="6"/>
                    </a:cubicBezTo>
                    <a:cubicBezTo>
                      <a:pt x="0" y="12"/>
                      <a:pt x="2" y="20"/>
                      <a:pt x="2" y="2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91" name="Freeform 650">
                <a:extLst>
                  <a:ext uri="{FF2B5EF4-FFF2-40B4-BE49-F238E27FC236}">
                    <a16:creationId xmlns:a16="http://schemas.microsoft.com/office/drawing/2014/main" id="{C749016F-43BF-4E82-98A0-983695F60848}"/>
                  </a:ext>
                </a:extLst>
              </p:cNvPr>
              <p:cNvSpPr>
                <a:spLocks/>
              </p:cNvSpPr>
              <p:nvPr/>
            </p:nvSpPr>
            <p:spPr bwMode="auto">
              <a:xfrm>
                <a:off x="3143251" y="5376863"/>
                <a:ext cx="39688" cy="87313"/>
              </a:xfrm>
              <a:custGeom>
                <a:avLst/>
                <a:gdLst>
                  <a:gd name="T0" fmla="*/ 2 w 10"/>
                  <a:gd name="T1" fmla="*/ 20 h 22"/>
                  <a:gd name="T2" fmla="*/ 6 w 10"/>
                  <a:gd name="T3" fmla="*/ 22 h 22"/>
                  <a:gd name="T4" fmla="*/ 10 w 10"/>
                  <a:gd name="T5" fmla="*/ 7 h 22"/>
                  <a:gd name="T6" fmla="*/ 2 w 10"/>
                  <a:gd name="T7" fmla="*/ 6 h 22"/>
                  <a:gd name="T8" fmla="*/ 2 w 10"/>
                  <a:gd name="T9" fmla="*/ 20 h 22"/>
                </a:gdLst>
                <a:ahLst/>
                <a:cxnLst>
                  <a:cxn ang="0">
                    <a:pos x="T0" y="T1"/>
                  </a:cxn>
                  <a:cxn ang="0">
                    <a:pos x="T2" y="T3"/>
                  </a:cxn>
                  <a:cxn ang="0">
                    <a:pos x="T4" y="T5"/>
                  </a:cxn>
                  <a:cxn ang="0">
                    <a:pos x="T6" y="T7"/>
                  </a:cxn>
                  <a:cxn ang="0">
                    <a:pos x="T8" y="T9"/>
                  </a:cxn>
                </a:cxnLst>
                <a:rect l="0" t="0" r="r" b="b"/>
                <a:pathLst>
                  <a:path w="10" h="22">
                    <a:moveTo>
                      <a:pt x="2" y="20"/>
                    </a:moveTo>
                    <a:cubicBezTo>
                      <a:pt x="6" y="22"/>
                      <a:pt x="6" y="22"/>
                      <a:pt x="6" y="22"/>
                    </a:cubicBezTo>
                    <a:cubicBezTo>
                      <a:pt x="10" y="7"/>
                      <a:pt x="10" y="7"/>
                      <a:pt x="10" y="7"/>
                    </a:cubicBezTo>
                    <a:cubicBezTo>
                      <a:pt x="10" y="7"/>
                      <a:pt x="5" y="0"/>
                      <a:pt x="2" y="6"/>
                    </a:cubicBezTo>
                    <a:cubicBezTo>
                      <a:pt x="0" y="12"/>
                      <a:pt x="2" y="20"/>
                      <a:pt x="2" y="2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92" name="Freeform 651">
                <a:extLst>
                  <a:ext uri="{FF2B5EF4-FFF2-40B4-BE49-F238E27FC236}">
                    <a16:creationId xmlns:a16="http://schemas.microsoft.com/office/drawing/2014/main" id="{700F081B-0C03-44B1-9218-531260FF5754}"/>
                  </a:ext>
                </a:extLst>
              </p:cNvPr>
              <p:cNvSpPr>
                <a:spLocks/>
              </p:cNvSpPr>
              <p:nvPr/>
            </p:nvSpPr>
            <p:spPr bwMode="auto">
              <a:xfrm>
                <a:off x="3162301" y="5403850"/>
                <a:ext cx="47625" cy="95250"/>
              </a:xfrm>
              <a:custGeom>
                <a:avLst/>
                <a:gdLst>
                  <a:gd name="T0" fmla="*/ 11 w 12"/>
                  <a:gd name="T1" fmla="*/ 16 h 24"/>
                  <a:gd name="T2" fmla="*/ 9 w 12"/>
                  <a:gd name="T3" fmla="*/ 24 h 24"/>
                  <a:gd name="T4" fmla="*/ 4 w 12"/>
                  <a:gd name="T5" fmla="*/ 24 h 24"/>
                  <a:gd name="T6" fmla="*/ 0 w 12"/>
                  <a:gd name="T7" fmla="*/ 11 h 24"/>
                  <a:gd name="T8" fmla="*/ 1 w 12"/>
                  <a:gd name="T9" fmla="*/ 0 h 24"/>
                  <a:gd name="T10" fmla="*/ 3 w 12"/>
                  <a:gd name="T11" fmla="*/ 0 h 24"/>
                  <a:gd name="T12" fmla="*/ 11 w 12"/>
                  <a:gd name="T13" fmla="*/ 16 h 24"/>
                </a:gdLst>
                <a:ahLst/>
                <a:cxnLst>
                  <a:cxn ang="0">
                    <a:pos x="T0" y="T1"/>
                  </a:cxn>
                  <a:cxn ang="0">
                    <a:pos x="T2" y="T3"/>
                  </a:cxn>
                  <a:cxn ang="0">
                    <a:pos x="T4" y="T5"/>
                  </a:cxn>
                  <a:cxn ang="0">
                    <a:pos x="T6" y="T7"/>
                  </a:cxn>
                  <a:cxn ang="0">
                    <a:pos x="T8" y="T9"/>
                  </a:cxn>
                  <a:cxn ang="0">
                    <a:pos x="T10" y="T11"/>
                  </a:cxn>
                  <a:cxn ang="0">
                    <a:pos x="T12" y="T13"/>
                  </a:cxn>
                </a:cxnLst>
                <a:rect l="0" t="0" r="r" b="b"/>
                <a:pathLst>
                  <a:path w="12" h="24">
                    <a:moveTo>
                      <a:pt x="11" y="16"/>
                    </a:moveTo>
                    <a:cubicBezTo>
                      <a:pt x="12" y="17"/>
                      <a:pt x="11" y="22"/>
                      <a:pt x="9" y="24"/>
                    </a:cubicBezTo>
                    <a:cubicBezTo>
                      <a:pt x="9" y="24"/>
                      <a:pt x="4" y="24"/>
                      <a:pt x="4" y="24"/>
                    </a:cubicBezTo>
                    <a:cubicBezTo>
                      <a:pt x="4" y="24"/>
                      <a:pt x="1" y="17"/>
                      <a:pt x="0" y="11"/>
                    </a:cubicBezTo>
                    <a:cubicBezTo>
                      <a:pt x="0" y="7"/>
                      <a:pt x="1" y="0"/>
                      <a:pt x="1" y="0"/>
                    </a:cubicBezTo>
                    <a:cubicBezTo>
                      <a:pt x="3" y="0"/>
                      <a:pt x="3" y="0"/>
                      <a:pt x="3" y="0"/>
                    </a:cubicBezTo>
                    <a:cubicBezTo>
                      <a:pt x="6" y="0"/>
                      <a:pt x="11" y="16"/>
                      <a:pt x="11" y="16"/>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93" name="Freeform 652">
                <a:extLst>
                  <a:ext uri="{FF2B5EF4-FFF2-40B4-BE49-F238E27FC236}">
                    <a16:creationId xmlns:a16="http://schemas.microsoft.com/office/drawing/2014/main" id="{EF4C71F1-CD3C-42D2-AC5B-62785F9BC08C}"/>
                  </a:ext>
                </a:extLst>
              </p:cNvPr>
              <p:cNvSpPr>
                <a:spLocks/>
              </p:cNvSpPr>
              <p:nvPr/>
            </p:nvSpPr>
            <p:spPr bwMode="auto">
              <a:xfrm>
                <a:off x="3162301" y="5403850"/>
                <a:ext cx="47625" cy="95250"/>
              </a:xfrm>
              <a:custGeom>
                <a:avLst/>
                <a:gdLst>
                  <a:gd name="T0" fmla="*/ 11 w 12"/>
                  <a:gd name="T1" fmla="*/ 16 h 24"/>
                  <a:gd name="T2" fmla="*/ 9 w 12"/>
                  <a:gd name="T3" fmla="*/ 24 h 24"/>
                  <a:gd name="T4" fmla="*/ 4 w 12"/>
                  <a:gd name="T5" fmla="*/ 24 h 24"/>
                  <a:gd name="T6" fmla="*/ 0 w 12"/>
                  <a:gd name="T7" fmla="*/ 11 h 24"/>
                  <a:gd name="T8" fmla="*/ 1 w 12"/>
                  <a:gd name="T9" fmla="*/ 0 h 24"/>
                  <a:gd name="T10" fmla="*/ 3 w 12"/>
                  <a:gd name="T11" fmla="*/ 0 h 24"/>
                  <a:gd name="T12" fmla="*/ 11 w 12"/>
                  <a:gd name="T13" fmla="*/ 16 h 24"/>
                </a:gdLst>
                <a:ahLst/>
                <a:cxnLst>
                  <a:cxn ang="0">
                    <a:pos x="T0" y="T1"/>
                  </a:cxn>
                  <a:cxn ang="0">
                    <a:pos x="T2" y="T3"/>
                  </a:cxn>
                  <a:cxn ang="0">
                    <a:pos x="T4" y="T5"/>
                  </a:cxn>
                  <a:cxn ang="0">
                    <a:pos x="T6" y="T7"/>
                  </a:cxn>
                  <a:cxn ang="0">
                    <a:pos x="T8" y="T9"/>
                  </a:cxn>
                  <a:cxn ang="0">
                    <a:pos x="T10" y="T11"/>
                  </a:cxn>
                  <a:cxn ang="0">
                    <a:pos x="T12" y="T13"/>
                  </a:cxn>
                </a:cxnLst>
                <a:rect l="0" t="0" r="r" b="b"/>
                <a:pathLst>
                  <a:path w="12" h="24">
                    <a:moveTo>
                      <a:pt x="11" y="16"/>
                    </a:moveTo>
                    <a:cubicBezTo>
                      <a:pt x="12" y="17"/>
                      <a:pt x="11" y="22"/>
                      <a:pt x="9" y="24"/>
                    </a:cubicBezTo>
                    <a:cubicBezTo>
                      <a:pt x="9" y="24"/>
                      <a:pt x="4" y="24"/>
                      <a:pt x="4" y="24"/>
                    </a:cubicBezTo>
                    <a:cubicBezTo>
                      <a:pt x="4" y="24"/>
                      <a:pt x="1" y="17"/>
                      <a:pt x="0" y="11"/>
                    </a:cubicBezTo>
                    <a:cubicBezTo>
                      <a:pt x="0" y="7"/>
                      <a:pt x="1" y="0"/>
                      <a:pt x="1" y="0"/>
                    </a:cubicBezTo>
                    <a:cubicBezTo>
                      <a:pt x="3" y="0"/>
                      <a:pt x="3" y="0"/>
                      <a:pt x="3" y="0"/>
                    </a:cubicBezTo>
                    <a:cubicBezTo>
                      <a:pt x="6" y="0"/>
                      <a:pt x="11" y="16"/>
                      <a:pt x="11" y="16"/>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94" name="Freeform 653">
                <a:extLst>
                  <a:ext uri="{FF2B5EF4-FFF2-40B4-BE49-F238E27FC236}">
                    <a16:creationId xmlns:a16="http://schemas.microsoft.com/office/drawing/2014/main" id="{33EFB101-3292-4F82-AC30-43A25D21DCE2}"/>
                  </a:ext>
                </a:extLst>
              </p:cNvPr>
              <p:cNvSpPr>
                <a:spLocks/>
              </p:cNvSpPr>
              <p:nvPr/>
            </p:nvSpPr>
            <p:spPr bwMode="auto">
              <a:xfrm>
                <a:off x="3151188" y="5403850"/>
                <a:ext cx="42863" cy="95250"/>
              </a:xfrm>
              <a:custGeom>
                <a:avLst/>
                <a:gdLst>
                  <a:gd name="T0" fmla="*/ 11 w 11"/>
                  <a:gd name="T1" fmla="*/ 12 h 24"/>
                  <a:gd name="T2" fmla="*/ 7 w 11"/>
                  <a:gd name="T3" fmla="*/ 24 h 24"/>
                  <a:gd name="T4" fmla="*/ 1 w 11"/>
                  <a:gd name="T5" fmla="*/ 12 h 24"/>
                  <a:gd name="T6" fmla="*/ 5 w 11"/>
                  <a:gd name="T7" fmla="*/ 0 h 24"/>
                  <a:gd name="T8" fmla="*/ 11 w 11"/>
                  <a:gd name="T9" fmla="*/ 12 h 24"/>
                </a:gdLst>
                <a:ahLst/>
                <a:cxnLst>
                  <a:cxn ang="0">
                    <a:pos x="T0" y="T1"/>
                  </a:cxn>
                  <a:cxn ang="0">
                    <a:pos x="T2" y="T3"/>
                  </a:cxn>
                  <a:cxn ang="0">
                    <a:pos x="T4" y="T5"/>
                  </a:cxn>
                  <a:cxn ang="0">
                    <a:pos x="T6" y="T7"/>
                  </a:cxn>
                  <a:cxn ang="0">
                    <a:pos x="T8" y="T9"/>
                  </a:cxn>
                </a:cxnLst>
                <a:rect l="0" t="0" r="r" b="b"/>
                <a:pathLst>
                  <a:path w="11" h="24">
                    <a:moveTo>
                      <a:pt x="11" y="12"/>
                    </a:moveTo>
                    <a:cubicBezTo>
                      <a:pt x="11" y="18"/>
                      <a:pt x="10" y="24"/>
                      <a:pt x="7" y="24"/>
                    </a:cubicBezTo>
                    <a:cubicBezTo>
                      <a:pt x="4" y="24"/>
                      <a:pt x="1" y="19"/>
                      <a:pt x="1" y="12"/>
                    </a:cubicBezTo>
                    <a:cubicBezTo>
                      <a:pt x="0" y="6"/>
                      <a:pt x="2" y="0"/>
                      <a:pt x="5" y="0"/>
                    </a:cubicBezTo>
                    <a:cubicBezTo>
                      <a:pt x="8" y="0"/>
                      <a:pt x="10" y="5"/>
                      <a:pt x="11" y="12"/>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95" name="Freeform 654">
                <a:extLst>
                  <a:ext uri="{FF2B5EF4-FFF2-40B4-BE49-F238E27FC236}">
                    <a16:creationId xmlns:a16="http://schemas.microsoft.com/office/drawing/2014/main" id="{E6DA2327-041B-4A6F-B5FE-E86C0CEEC9B0}"/>
                  </a:ext>
                </a:extLst>
              </p:cNvPr>
              <p:cNvSpPr>
                <a:spLocks/>
              </p:cNvSpPr>
              <p:nvPr/>
            </p:nvSpPr>
            <p:spPr bwMode="auto">
              <a:xfrm>
                <a:off x="3151188" y="5403850"/>
                <a:ext cx="42863" cy="95250"/>
              </a:xfrm>
              <a:custGeom>
                <a:avLst/>
                <a:gdLst>
                  <a:gd name="T0" fmla="*/ 11 w 11"/>
                  <a:gd name="T1" fmla="*/ 12 h 24"/>
                  <a:gd name="T2" fmla="*/ 7 w 11"/>
                  <a:gd name="T3" fmla="*/ 24 h 24"/>
                  <a:gd name="T4" fmla="*/ 1 w 11"/>
                  <a:gd name="T5" fmla="*/ 12 h 24"/>
                  <a:gd name="T6" fmla="*/ 5 w 11"/>
                  <a:gd name="T7" fmla="*/ 0 h 24"/>
                  <a:gd name="T8" fmla="*/ 11 w 11"/>
                  <a:gd name="T9" fmla="*/ 12 h 24"/>
                </a:gdLst>
                <a:ahLst/>
                <a:cxnLst>
                  <a:cxn ang="0">
                    <a:pos x="T0" y="T1"/>
                  </a:cxn>
                  <a:cxn ang="0">
                    <a:pos x="T2" y="T3"/>
                  </a:cxn>
                  <a:cxn ang="0">
                    <a:pos x="T4" y="T5"/>
                  </a:cxn>
                  <a:cxn ang="0">
                    <a:pos x="T6" y="T7"/>
                  </a:cxn>
                  <a:cxn ang="0">
                    <a:pos x="T8" y="T9"/>
                  </a:cxn>
                </a:cxnLst>
                <a:rect l="0" t="0" r="r" b="b"/>
                <a:pathLst>
                  <a:path w="11" h="24">
                    <a:moveTo>
                      <a:pt x="11" y="12"/>
                    </a:moveTo>
                    <a:cubicBezTo>
                      <a:pt x="11" y="18"/>
                      <a:pt x="10" y="24"/>
                      <a:pt x="7" y="24"/>
                    </a:cubicBezTo>
                    <a:cubicBezTo>
                      <a:pt x="4" y="24"/>
                      <a:pt x="1" y="19"/>
                      <a:pt x="1" y="12"/>
                    </a:cubicBezTo>
                    <a:cubicBezTo>
                      <a:pt x="0" y="6"/>
                      <a:pt x="2" y="0"/>
                      <a:pt x="5" y="0"/>
                    </a:cubicBezTo>
                    <a:cubicBezTo>
                      <a:pt x="8" y="0"/>
                      <a:pt x="10" y="5"/>
                      <a:pt x="11" y="12"/>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96" name="Freeform 655">
                <a:extLst>
                  <a:ext uri="{FF2B5EF4-FFF2-40B4-BE49-F238E27FC236}">
                    <a16:creationId xmlns:a16="http://schemas.microsoft.com/office/drawing/2014/main" id="{7FC90A69-595C-4427-B21D-7AC3D42031F2}"/>
                  </a:ext>
                </a:extLst>
              </p:cNvPr>
              <p:cNvSpPr>
                <a:spLocks noEditPoints="1"/>
              </p:cNvSpPr>
              <p:nvPr/>
            </p:nvSpPr>
            <p:spPr bwMode="auto">
              <a:xfrm>
                <a:off x="3154363" y="5416550"/>
                <a:ext cx="31750" cy="74613"/>
              </a:xfrm>
              <a:custGeom>
                <a:avLst/>
                <a:gdLst>
                  <a:gd name="T0" fmla="*/ 5 w 8"/>
                  <a:gd name="T1" fmla="*/ 17 h 19"/>
                  <a:gd name="T2" fmla="*/ 5 w 8"/>
                  <a:gd name="T3" fmla="*/ 17 h 19"/>
                  <a:gd name="T4" fmla="*/ 4 w 8"/>
                  <a:gd name="T5" fmla="*/ 17 h 19"/>
                  <a:gd name="T6" fmla="*/ 2 w 8"/>
                  <a:gd name="T7" fmla="*/ 14 h 19"/>
                  <a:gd name="T8" fmla="*/ 4 w 8"/>
                  <a:gd name="T9" fmla="*/ 11 h 19"/>
                  <a:gd name="T10" fmla="*/ 5 w 8"/>
                  <a:gd name="T11" fmla="*/ 17 h 19"/>
                  <a:gd name="T12" fmla="*/ 5 w 8"/>
                  <a:gd name="T13" fmla="*/ 17 h 19"/>
                  <a:gd name="T14" fmla="*/ 7 w 8"/>
                  <a:gd name="T15" fmla="*/ 13 h 19"/>
                  <a:gd name="T16" fmla="*/ 5 w 8"/>
                  <a:gd name="T17" fmla="*/ 17 h 19"/>
                  <a:gd name="T18" fmla="*/ 5 w 8"/>
                  <a:gd name="T19" fmla="*/ 11 h 19"/>
                  <a:gd name="T20" fmla="*/ 7 w 8"/>
                  <a:gd name="T21" fmla="*/ 11 h 19"/>
                  <a:gd name="T22" fmla="*/ 7 w 8"/>
                  <a:gd name="T23" fmla="*/ 13 h 19"/>
                  <a:gd name="T24" fmla="*/ 2 w 8"/>
                  <a:gd name="T25" fmla="*/ 13 h 19"/>
                  <a:gd name="T26" fmla="*/ 2 w 8"/>
                  <a:gd name="T27" fmla="*/ 12 h 19"/>
                  <a:gd name="T28" fmla="*/ 1 w 8"/>
                  <a:gd name="T29" fmla="*/ 6 h 19"/>
                  <a:gd name="T30" fmla="*/ 2 w 8"/>
                  <a:gd name="T31" fmla="*/ 5 h 19"/>
                  <a:gd name="T32" fmla="*/ 4 w 8"/>
                  <a:gd name="T33" fmla="*/ 10 h 19"/>
                  <a:gd name="T34" fmla="*/ 2 w 8"/>
                  <a:gd name="T35" fmla="*/ 13 h 19"/>
                  <a:gd name="T36" fmla="*/ 7 w 8"/>
                  <a:gd name="T37" fmla="*/ 7 h 19"/>
                  <a:gd name="T38" fmla="*/ 7 w 8"/>
                  <a:gd name="T39" fmla="*/ 10 h 19"/>
                  <a:gd name="T40" fmla="*/ 5 w 8"/>
                  <a:gd name="T41" fmla="*/ 9 h 19"/>
                  <a:gd name="T42" fmla="*/ 5 w 8"/>
                  <a:gd name="T43" fmla="*/ 2 h 19"/>
                  <a:gd name="T44" fmla="*/ 7 w 8"/>
                  <a:gd name="T45" fmla="*/ 7 h 19"/>
                  <a:gd name="T46" fmla="*/ 4 w 8"/>
                  <a:gd name="T47" fmla="*/ 8 h 19"/>
                  <a:gd name="T48" fmla="*/ 2 w 8"/>
                  <a:gd name="T49" fmla="*/ 4 h 19"/>
                  <a:gd name="T50" fmla="*/ 4 w 8"/>
                  <a:gd name="T51" fmla="*/ 2 h 19"/>
                  <a:gd name="T52" fmla="*/ 5 w 8"/>
                  <a:gd name="T53" fmla="*/ 2 h 19"/>
                  <a:gd name="T54" fmla="*/ 4 w 8"/>
                  <a:gd name="T55" fmla="*/ 8 h 19"/>
                  <a:gd name="T56" fmla="*/ 5 w 8"/>
                  <a:gd name="T57" fmla="*/ 1 h 19"/>
                  <a:gd name="T58" fmla="*/ 4 w 8"/>
                  <a:gd name="T59" fmla="*/ 0 h 19"/>
                  <a:gd name="T60" fmla="*/ 4 w 8"/>
                  <a:gd name="T61" fmla="*/ 0 h 19"/>
                  <a:gd name="T62" fmla="*/ 1 w 8"/>
                  <a:gd name="T63" fmla="*/ 5 h 19"/>
                  <a:gd name="T64" fmla="*/ 3 w 8"/>
                  <a:gd name="T65" fmla="*/ 18 h 19"/>
                  <a:gd name="T66" fmla="*/ 5 w 8"/>
                  <a:gd name="T67" fmla="*/ 19 h 19"/>
                  <a:gd name="T68" fmla="*/ 8 w 8"/>
                  <a:gd name="T69" fmla="*/ 14 h 19"/>
                  <a:gd name="T70" fmla="*/ 5 w 8"/>
                  <a:gd name="T71"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 h="19">
                    <a:moveTo>
                      <a:pt x="5" y="17"/>
                    </a:moveTo>
                    <a:cubicBezTo>
                      <a:pt x="5" y="17"/>
                      <a:pt x="5" y="17"/>
                      <a:pt x="5" y="17"/>
                    </a:cubicBezTo>
                    <a:cubicBezTo>
                      <a:pt x="4" y="17"/>
                      <a:pt x="4" y="17"/>
                      <a:pt x="4" y="17"/>
                    </a:cubicBezTo>
                    <a:cubicBezTo>
                      <a:pt x="3" y="16"/>
                      <a:pt x="2" y="15"/>
                      <a:pt x="2" y="14"/>
                    </a:cubicBezTo>
                    <a:cubicBezTo>
                      <a:pt x="4" y="11"/>
                      <a:pt x="4" y="11"/>
                      <a:pt x="4" y="11"/>
                    </a:cubicBezTo>
                    <a:cubicBezTo>
                      <a:pt x="5" y="17"/>
                      <a:pt x="5" y="17"/>
                      <a:pt x="5" y="17"/>
                    </a:cubicBezTo>
                    <a:cubicBezTo>
                      <a:pt x="5" y="17"/>
                      <a:pt x="5" y="17"/>
                      <a:pt x="5" y="17"/>
                    </a:cubicBezTo>
                    <a:moveTo>
                      <a:pt x="7" y="13"/>
                    </a:moveTo>
                    <a:cubicBezTo>
                      <a:pt x="7" y="15"/>
                      <a:pt x="6" y="17"/>
                      <a:pt x="5" y="17"/>
                    </a:cubicBezTo>
                    <a:cubicBezTo>
                      <a:pt x="5" y="11"/>
                      <a:pt x="5" y="11"/>
                      <a:pt x="5" y="11"/>
                    </a:cubicBezTo>
                    <a:cubicBezTo>
                      <a:pt x="7" y="11"/>
                      <a:pt x="7" y="11"/>
                      <a:pt x="7" y="11"/>
                    </a:cubicBezTo>
                    <a:cubicBezTo>
                      <a:pt x="7" y="12"/>
                      <a:pt x="7" y="12"/>
                      <a:pt x="7" y="13"/>
                    </a:cubicBezTo>
                    <a:moveTo>
                      <a:pt x="2" y="13"/>
                    </a:moveTo>
                    <a:cubicBezTo>
                      <a:pt x="2" y="13"/>
                      <a:pt x="2" y="13"/>
                      <a:pt x="2" y="12"/>
                    </a:cubicBezTo>
                    <a:cubicBezTo>
                      <a:pt x="1" y="10"/>
                      <a:pt x="1" y="8"/>
                      <a:pt x="1" y="6"/>
                    </a:cubicBezTo>
                    <a:cubicBezTo>
                      <a:pt x="2" y="6"/>
                      <a:pt x="2" y="5"/>
                      <a:pt x="2" y="5"/>
                    </a:cubicBezTo>
                    <a:cubicBezTo>
                      <a:pt x="4" y="10"/>
                      <a:pt x="4" y="10"/>
                      <a:pt x="4" y="10"/>
                    </a:cubicBezTo>
                    <a:lnTo>
                      <a:pt x="2" y="13"/>
                    </a:lnTo>
                    <a:close/>
                    <a:moveTo>
                      <a:pt x="7" y="7"/>
                    </a:moveTo>
                    <a:cubicBezTo>
                      <a:pt x="7" y="8"/>
                      <a:pt x="7" y="9"/>
                      <a:pt x="7" y="10"/>
                    </a:cubicBezTo>
                    <a:cubicBezTo>
                      <a:pt x="5" y="9"/>
                      <a:pt x="5" y="9"/>
                      <a:pt x="5" y="9"/>
                    </a:cubicBezTo>
                    <a:cubicBezTo>
                      <a:pt x="5" y="2"/>
                      <a:pt x="5" y="2"/>
                      <a:pt x="5" y="2"/>
                    </a:cubicBezTo>
                    <a:cubicBezTo>
                      <a:pt x="6" y="3"/>
                      <a:pt x="6" y="5"/>
                      <a:pt x="7" y="7"/>
                    </a:cubicBezTo>
                    <a:moveTo>
                      <a:pt x="4" y="8"/>
                    </a:moveTo>
                    <a:cubicBezTo>
                      <a:pt x="2" y="4"/>
                      <a:pt x="2" y="4"/>
                      <a:pt x="2" y="4"/>
                    </a:cubicBezTo>
                    <a:cubicBezTo>
                      <a:pt x="2" y="2"/>
                      <a:pt x="3" y="2"/>
                      <a:pt x="4" y="2"/>
                    </a:cubicBezTo>
                    <a:cubicBezTo>
                      <a:pt x="4" y="1"/>
                      <a:pt x="5" y="2"/>
                      <a:pt x="5" y="2"/>
                    </a:cubicBezTo>
                    <a:lnTo>
                      <a:pt x="4" y="8"/>
                    </a:lnTo>
                    <a:close/>
                    <a:moveTo>
                      <a:pt x="5" y="1"/>
                    </a:moveTo>
                    <a:cubicBezTo>
                      <a:pt x="5" y="0"/>
                      <a:pt x="4" y="0"/>
                      <a:pt x="4" y="0"/>
                    </a:cubicBezTo>
                    <a:cubicBezTo>
                      <a:pt x="4" y="0"/>
                      <a:pt x="4" y="0"/>
                      <a:pt x="4" y="0"/>
                    </a:cubicBezTo>
                    <a:cubicBezTo>
                      <a:pt x="2" y="0"/>
                      <a:pt x="1" y="2"/>
                      <a:pt x="1" y="5"/>
                    </a:cubicBezTo>
                    <a:cubicBezTo>
                      <a:pt x="0" y="10"/>
                      <a:pt x="1" y="16"/>
                      <a:pt x="3" y="18"/>
                    </a:cubicBezTo>
                    <a:cubicBezTo>
                      <a:pt x="4" y="19"/>
                      <a:pt x="4" y="19"/>
                      <a:pt x="5" y="19"/>
                    </a:cubicBezTo>
                    <a:cubicBezTo>
                      <a:pt x="6" y="19"/>
                      <a:pt x="7" y="17"/>
                      <a:pt x="8" y="14"/>
                    </a:cubicBezTo>
                    <a:cubicBezTo>
                      <a:pt x="8" y="9"/>
                      <a:pt x="7" y="3"/>
                      <a:pt x="5" y="1"/>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97" name="Freeform 656">
                <a:extLst>
                  <a:ext uri="{FF2B5EF4-FFF2-40B4-BE49-F238E27FC236}">
                    <a16:creationId xmlns:a16="http://schemas.microsoft.com/office/drawing/2014/main" id="{12CEFDFE-4B37-45FA-834B-034A5CE5BD84}"/>
                  </a:ext>
                </a:extLst>
              </p:cNvPr>
              <p:cNvSpPr>
                <a:spLocks noEditPoints="1"/>
              </p:cNvSpPr>
              <p:nvPr/>
            </p:nvSpPr>
            <p:spPr bwMode="auto">
              <a:xfrm>
                <a:off x="3154363" y="5416550"/>
                <a:ext cx="31750" cy="74613"/>
              </a:xfrm>
              <a:custGeom>
                <a:avLst/>
                <a:gdLst>
                  <a:gd name="T0" fmla="*/ 5 w 8"/>
                  <a:gd name="T1" fmla="*/ 17 h 19"/>
                  <a:gd name="T2" fmla="*/ 5 w 8"/>
                  <a:gd name="T3" fmla="*/ 17 h 19"/>
                  <a:gd name="T4" fmla="*/ 4 w 8"/>
                  <a:gd name="T5" fmla="*/ 17 h 19"/>
                  <a:gd name="T6" fmla="*/ 2 w 8"/>
                  <a:gd name="T7" fmla="*/ 14 h 19"/>
                  <a:gd name="T8" fmla="*/ 4 w 8"/>
                  <a:gd name="T9" fmla="*/ 11 h 19"/>
                  <a:gd name="T10" fmla="*/ 5 w 8"/>
                  <a:gd name="T11" fmla="*/ 17 h 19"/>
                  <a:gd name="T12" fmla="*/ 5 w 8"/>
                  <a:gd name="T13" fmla="*/ 17 h 19"/>
                  <a:gd name="T14" fmla="*/ 7 w 8"/>
                  <a:gd name="T15" fmla="*/ 13 h 19"/>
                  <a:gd name="T16" fmla="*/ 5 w 8"/>
                  <a:gd name="T17" fmla="*/ 17 h 19"/>
                  <a:gd name="T18" fmla="*/ 5 w 8"/>
                  <a:gd name="T19" fmla="*/ 11 h 19"/>
                  <a:gd name="T20" fmla="*/ 7 w 8"/>
                  <a:gd name="T21" fmla="*/ 11 h 19"/>
                  <a:gd name="T22" fmla="*/ 7 w 8"/>
                  <a:gd name="T23" fmla="*/ 13 h 19"/>
                  <a:gd name="T24" fmla="*/ 2 w 8"/>
                  <a:gd name="T25" fmla="*/ 13 h 19"/>
                  <a:gd name="T26" fmla="*/ 2 w 8"/>
                  <a:gd name="T27" fmla="*/ 12 h 19"/>
                  <a:gd name="T28" fmla="*/ 1 w 8"/>
                  <a:gd name="T29" fmla="*/ 6 h 19"/>
                  <a:gd name="T30" fmla="*/ 2 w 8"/>
                  <a:gd name="T31" fmla="*/ 5 h 19"/>
                  <a:gd name="T32" fmla="*/ 4 w 8"/>
                  <a:gd name="T33" fmla="*/ 10 h 19"/>
                  <a:gd name="T34" fmla="*/ 2 w 8"/>
                  <a:gd name="T35" fmla="*/ 13 h 19"/>
                  <a:gd name="T36" fmla="*/ 7 w 8"/>
                  <a:gd name="T37" fmla="*/ 7 h 19"/>
                  <a:gd name="T38" fmla="*/ 7 w 8"/>
                  <a:gd name="T39" fmla="*/ 10 h 19"/>
                  <a:gd name="T40" fmla="*/ 5 w 8"/>
                  <a:gd name="T41" fmla="*/ 9 h 19"/>
                  <a:gd name="T42" fmla="*/ 5 w 8"/>
                  <a:gd name="T43" fmla="*/ 2 h 19"/>
                  <a:gd name="T44" fmla="*/ 7 w 8"/>
                  <a:gd name="T45" fmla="*/ 7 h 19"/>
                  <a:gd name="T46" fmla="*/ 4 w 8"/>
                  <a:gd name="T47" fmla="*/ 8 h 19"/>
                  <a:gd name="T48" fmla="*/ 2 w 8"/>
                  <a:gd name="T49" fmla="*/ 4 h 19"/>
                  <a:gd name="T50" fmla="*/ 4 w 8"/>
                  <a:gd name="T51" fmla="*/ 2 h 19"/>
                  <a:gd name="T52" fmla="*/ 5 w 8"/>
                  <a:gd name="T53" fmla="*/ 2 h 19"/>
                  <a:gd name="T54" fmla="*/ 4 w 8"/>
                  <a:gd name="T55" fmla="*/ 8 h 19"/>
                  <a:gd name="T56" fmla="*/ 5 w 8"/>
                  <a:gd name="T57" fmla="*/ 1 h 19"/>
                  <a:gd name="T58" fmla="*/ 4 w 8"/>
                  <a:gd name="T59" fmla="*/ 0 h 19"/>
                  <a:gd name="T60" fmla="*/ 4 w 8"/>
                  <a:gd name="T61" fmla="*/ 0 h 19"/>
                  <a:gd name="T62" fmla="*/ 1 w 8"/>
                  <a:gd name="T63" fmla="*/ 5 h 19"/>
                  <a:gd name="T64" fmla="*/ 3 w 8"/>
                  <a:gd name="T65" fmla="*/ 18 h 19"/>
                  <a:gd name="T66" fmla="*/ 5 w 8"/>
                  <a:gd name="T67" fmla="*/ 19 h 19"/>
                  <a:gd name="T68" fmla="*/ 8 w 8"/>
                  <a:gd name="T69" fmla="*/ 14 h 19"/>
                  <a:gd name="T70" fmla="*/ 5 w 8"/>
                  <a:gd name="T71"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 h="19">
                    <a:moveTo>
                      <a:pt x="5" y="17"/>
                    </a:moveTo>
                    <a:cubicBezTo>
                      <a:pt x="5" y="17"/>
                      <a:pt x="5" y="17"/>
                      <a:pt x="5" y="17"/>
                    </a:cubicBezTo>
                    <a:cubicBezTo>
                      <a:pt x="4" y="17"/>
                      <a:pt x="4" y="17"/>
                      <a:pt x="4" y="17"/>
                    </a:cubicBezTo>
                    <a:cubicBezTo>
                      <a:pt x="3" y="16"/>
                      <a:pt x="2" y="15"/>
                      <a:pt x="2" y="14"/>
                    </a:cubicBezTo>
                    <a:cubicBezTo>
                      <a:pt x="4" y="11"/>
                      <a:pt x="4" y="11"/>
                      <a:pt x="4" y="11"/>
                    </a:cubicBezTo>
                    <a:cubicBezTo>
                      <a:pt x="5" y="17"/>
                      <a:pt x="5" y="17"/>
                      <a:pt x="5" y="17"/>
                    </a:cubicBezTo>
                    <a:cubicBezTo>
                      <a:pt x="5" y="17"/>
                      <a:pt x="5" y="17"/>
                      <a:pt x="5" y="17"/>
                    </a:cubicBezTo>
                    <a:moveTo>
                      <a:pt x="7" y="13"/>
                    </a:moveTo>
                    <a:cubicBezTo>
                      <a:pt x="7" y="15"/>
                      <a:pt x="6" y="17"/>
                      <a:pt x="5" y="17"/>
                    </a:cubicBezTo>
                    <a:cubicBezTo>
                      <a:pt x="5" y="11"/>
                      <a:pt x="5" y="11"/>
                      <a:pt x="5" y="11"/>
                    </a:cubicBezTo>
                    <a:cubicBezTo>
                      <a:pt x="7" y="11"/>
                      <a:pt x="7" y="11"/>
                      <a:pt x="7" y="11"/>
                    </a:cubicBezTo>
                    <a:cubicBezTo>
                      <a:pt x="7" y="12"/>
                      <a:pt x="7" y="12"/>
                      <a:pt x="7" y="13"/>
                    </a:cubicBezTo>
                    <a:moveTo>
                      <a:pt x="2" y="13"/>
                    </a:moveTo>
                    <a:cubicBezTo>
                      <a:pt x="2" y="13"/>
                      <a:pt x="2" y="13"/>
                      <a:pt x="2" y="12"/>
                    </a:cubicBezTo>
                    <a:cubicBezTo>
                      <a:pt x="1" y="10"/>
                      <a:pt x="1" y="8"/>
                      <a:pt x="1" y="6"/>
                    </a:cubicBezTo>
                    <a:cubicBezTo>
                      <a:pt x="2" y="6"/>
                      <a:pt x="2" y="5"/>
                      <a:pt x="2" y="5"/>
                    </a:cubicBezTo>
                    <a:cubicBezTo>
                      <a:pt x="4" y="10"/>
                      <a:pt x="4" y="10"/>
                      <a:pt x="4" y="10"/>
                    </a:cubicBezTo>
                    <a:lnTo>
                      <a:pt x="2" y="13"/>
                    </a:lnTo>
                    <a:close/>
                    <a:moveTo>
                      <a:pt x="7" y="7"/>
                    </a:moveTo>
                    <a:cubicBezTo>
                      <a:pt x="7" y="8"/>
                      <a:pt x="7" y="9"/>
                      <a:pt x="7" y="10"/>
                    </a:cubicBezTo>
                    <a:cubicBezTo>
                      <a:pt x="5" y="9"/>
                      <a:pt x="5" y="9"/>
                      <a:pt x="5" y="9"/>
                    </a:cubicBezTo>
                    <a:cubicBezTo>
                      <a:pt x="5" y="2"/>
                      <a:pt x="5" y="2"/>
                      <a:pt x="5" y="2"/>
                    </a:cubicBezTo>
                    <a:cubicBezTo>
                      <a:pt x="6" y="3"/>
                      <a:pt x="6" y="5"/>
                      <a:pt x="7" y="7"/>
                    </a:cubicBezTo>
                    <a:moveTo>
                      <a:pt x="4" y="8"/>
                    </a:moveTo>
                    <a:cubicBezTo>
                      <a:pt x="2" y="4"/>
                      <a:pt x="2" y="4"/>
                      <a:pt x="2" y="4"/>
                    </a:cubicBezTo>
                    <a:cubicBezTo>
                      <a:pt x="2" y="2"/>
                      <a:pt x="3" y="2"/>
                      <a:pt x="4" y="2"/>
                    </a:cubicBezTo>
                    <a:cubicBezTo>
                      <a:pt x="4" y="1"/>
                      <a:pt x="5" y="2"/>
                      <a:pt x="5" y="2"/>
                    </a:cubicBezTo>
                    <a:lnTo>
                      <a:pt x="4" y="8"/>
                    </a:lnTo>
                    <a:close/>
                    <a:moveTo>
                      <a:pt x="5" y="1"/>
                    </a:moveTo>
                    <a:cubicBezTo>
                      <a:pt x="5" y="0"/>
                      <a:pt x="4" y="0"/>
                      <a:pt x="4" y="0"/>
                    </a:cubicBezTo>
                    <a:cubicBezTo>
                      <a:pt x="4" y="0"/>
                      <a:pt x="4" y="0"/>
                      <a:pt x="4" y="0"/>
                    </a:cubicBezTo>
                    <a:cubicBezTo>
                      <a:pt x="2" y="0"/>
                      <a:pt x="1" y="2"/>
                      <a:pt x="1" y="5"/>
                    </a:cubicBezTo>
                    <a:cubicBezTo>
                      <a:pt x="0" y="10"/>
                      <a:pt x="1" y="16"/>
                      <a:pt x="3" y="18"/>
                    </a:cubicBezTo>
                    <a:cubicBezTo>
                      <a:pt x="4" y="19"/>
                      <a:pt x="4" y="19"/>
                      <a:pt x="5" y="19"/>
                    </a:cubicBezTo>
                    <a:cubicBezTo>
                      <a:pt x="6" y="19"/>
                      <a:pt x="7" y="17"/>
                      <a:pt x="8" y="14"/>
                    </a:cubicBezTo>
                    <a:cubicBezTo>
                      <a:pt x="8" y="9"/>
                      <a:pt x="7" y="3"/>
                      <a:pt x="5" y="1"/>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98" name="Freeform 657">
                <a:extLst>
                  <a:ext uri="{FF2B5EF4-FFF2-40B4-BE49-F238E27FC236}">
                    <a16:creationId xmlns:a16="http://schemas.microsoft.com/office/drawing/2014/main" id="{22FBFF50-E632-441B-8090-33915994B06F}"/>
                  </a:ext>
                </a:extLst>
              </p:cNvPr>
              <p:cNvSpPr>
                <a:spLocks/>
              </p:cNvSpPr>
              <p:nvPr/>
            </p:nvSpPr>
            <p:spPr bwMode="auto">
              <a:xfrm>
                <a:off x="3138488" y="5372100"/>
                <a:ext cx="87313" cy="111125"/>
              </a:xfrm>
              <a:custGeom>
                <a:avLst/>
                <a:gdLst>
                  <a:gd name="T0" fmla="*/ 21 w 22"/>
                  <a:gd name="T1" fmla="*/ 27 h 28"/>
                  <a:gd name="T2" fmla="*/ 15 w 22"/>
                  <a:gd name="T3" fmla="*/ 5 h 28"/>
                  <a:gd name="T4" fmla="*/ 3 w 22"/>
                  <a:gd name="T5" fmla="*/ 6 h 28"/>
                  <a:gd name="T6" fmla="*/ 3 w 22"/>
                  <a:gd name="T7" fmla="*/ 21 h 28"/>
                  <a:gd name="T8" fmla="*/ 4 w 22"/>
                  <a:gd name="T9" fmla="*/ 22 h 28"/>
                  <a:gd name="T10" fmla="*/ 7 w 22"/>
                  <a:gd name="T11" fmla="*/ 7 h 28"/>
                  <a:gd name="T12" fmla="*/ 13 w 22"/>
                  <a:gd name="T13" fmla="*/ 23 h 28"/>
                  <a:gd name="T14" fmla="*/ 14 w 22"/>
                  <a:gd name="T15" fmla="*/ 28 h 28"/>
                  <a:gd name="T16" fmla="*/ 21 w 22"/>
                  <a:gd name="T17"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8">
                    <a:moveTo>
                      <a:pt x="21" y="27"/>
                    </a:moveTo>
                    <a:cubicBezTo>
                      <a:pt x="21" y="27"/>
                      <a:pt x="21" y="10"/>
                      <a:pt x="15" y="5"/>
                    </a:cubicBezTo>
                    <a:cubicBezTo>
                      <a:pt x="9" y="0"/>
                      <a:pt x="5" y="1"/>
                      <a:pt x="3" y="6"/>
                    </a:cubicBezTo>
                    <a:cubicBezTo>
                      <a:pt x="0" y="10"/>
                      <a:pt x="3" y="21"/>
                      <a:pt x="3" y="21"/>
                    </a:cubicBezTo>
                    <a:cubicBezTo>
                      <a:pt x="4" y="22"/>
                      <a:pt x="4" y="22"/>
                      <a:pt x="4" y="22"/>
                    </a:cubicBezTo>
                    <a:cubicBezTo>
                      <a:pt x="4" y="22"/>
                      <a:pt x="1" y="3"/>
                      <a:pt x="7" y="7"/>
                    </a:cubicBezTo>
                    <a:cubicBezTo>
                      <a:pt x="11" y="9"/>
                      <a:pt x="13" y="23"/>
                      <a:pt x="13" y="23"/>
                    </a:cubicBezTo>
                    <a:cubicBezTo>
                      <a:pt x="13" y="23"/>
                      <a:pt x="14" y="28"/>
                      <a:pt x="14" y="28"/>
                    </a:cubicBezTo>
                    <a:cubicBezTo>
                      <a:pt x="17" y="28"/>
                      <a:pt x="22" y="28"/>
                      <a:pt x="21" y="2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99" name="Freeform 658">
                <a:extLst>
                  <a:ext uri="{FF2B5EF4-FFF2-40B4-BE49-F238E27FC236}">
                    <a16:creationId xmlns:a16="http://schemas.microsoft.com/office/drawing/2014/main" id="{76CAC3A7-C8D8-426C-9C66-68E5C9730945}"/>
                  </a:ext>
                </a:extLst>
              </p:cNvPr>
              <p:cNvSpPr>
                <a:spLocks/>
              </p:cNvSpPr>
              <p:nvPr/>
            </p:nvSpPr>
            <p:spPr bwMode="auto">
              <a:xfrm>
                <a:off x="3138488" y="5372100"/>
                <a:ext cx="87313" cy="111125"/>
              </a:xfrm>
              <a:custGeom>
                <a:avLst/>
                <a:gdLst>
                  <a:gd name="T0" fmla="*/ 21 w 22"/>
                  <a:gd name="T1" fmla="*/ 27 h 28"/>
                  <a:gd name="T2" fmla="*/ 15 w 22"/>
                  <a:gd name="T3" fmla="*/ 5 h 28"/>
                  <a:gd name="T4" fmla="*/ 3 w 22"/>
                  <a:gd name="T5" fmla="*/ 6 h 28"/>
                  <a:gd name="T6" fmla="*/ 3 w 22"/>
                  <a:gd name="T7" fmla="*/ 21 h 28"/>
                  <a:gd name="T8" fmla="*/ 4 w 22"/>
                  <a:gd name="T9" fmla="*/ 22 h 28"/>
                  <a:gd name="T10" fmla="*/ 7 w 22"/>
                  <a:gd name="T11" fmla="*/ 7 h 28"/>
                  <a:gd name="T12" fmla="*/ 13 w 22"/>
                  <a:gd name="T13" fmla="*/ 23 h 28"/>
                  <a:gd name="T14" fmla="*/ 14 w 22"/>
                  <a:gd name="T15" fmla="*/ 28 h 28"/>
                  <a:gd name="T16" fmla="*/ 21 w 22"/>
                  <a:gd name="T17"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8">
                    <a:moveTo>
                      <a:pt x="21" y="27"/>
                    </a:moveTo>
                    <a:cubicBezTo>
                      <a:pt x="21" y="27"/>
                      <a:pt x="21" y="10"/>
                      <a:pt x="15" y="5"/>
                    </a:cubicBezTo>
                    <a:cubicBezTo>
                      <a:pt x="9" y="0"/>
                      <a:pt x="5" y="1"/>
                      <a:pt x="3" y="6"/>
                    </a:cubicBezTo>
                    <a:cubicBezTo>
                      <a:pt x="0" y="10"/>
                      <a:pt x="3" y="21"/>
                      <a:pt x="3" y="21"/>
                    </a:cubicBezTo>
                    <a:cubicBezTo>
                      <a:pt x="4" y="22"/>
                      <a:pt x="4" y="22"/>
                      <a:pt x="4" y="22"/>
                    </a:cubicBezTo>
                    <a:cubicBezTo>
                      <a:pt x="4" y="22"/>
                      <a:pt x="1" y="3"/>
                      <a:pt x="7" y="7"/>
                    </a:cubicBezTo>
                    <a:cubicBezTo>
                      <a:pt x="11" y="9"/>
                      <a:pt x="13" y="23"/>
                      <a:pt x="13" y="23"/>
                    </a:cubicBezTo>
                    <a:cubicBezTo>
                      <a:pt x="13" y="23"/>
                      <a:pt x="14" y="28"/>
                      <a:pt x="14" y="28"/>
                    </a:cubicBezTo>
                    <a:cubicBezTo>
                      <a:pt x="17" y="28"/>
                      <a:pt x="22" y="28"/>
                      <a:pt x="21" y="2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00" name="Freeform 659">
                <a:extLst>
                  <a:ext uri="{FF2B5EF4-FFF2-40B4-BE49-F238E27FC236}">
                    <a16:creationId xmlns:a16="http://schemas.microsoft.com/office/drawing/2014/main" id="{092783B5-8EFB-4668-8D5F-F41BB4DEB239}"/>
                  </a:ext>
                </a:extLst>
              </p:cNvPr>
              <p:cNvSpPr>
                <a:spLocks/>
              </p:cNvSpPr>
              <p:nvPr/>
            </p:nvSpPr>
            <p:spPr bwMode="auto">
              <a:xfrm>
                <a:off x="3063876" y="5340350"/>
                <a:ext cx="26988" cy="84138"/>
              </a:xfrm>
              <a:custGeom>
                <a:avLst/>
                <a:gdLst>
                  <a:gd name="T0" fmla="*/ 4 w 7"/>
                  <a:gd name="T1" fmla="*/ 19 h 21"/>
                  <a:gd name="T2" fmla="*/ 5 w 7"/>
                  <a:gd name="T3" fmla="*/ 21 h 21"/>
                  <a:gd name="T4" fmla="*/ 7 w 7"/>
                  <a:gd name="T5" fmla="*/ 8 h 21"/>
                  <a:gd name="T6" fmla="*/ 1 w 7"/>
                  <a:gd name="T7" fmla="*/ 6 h 21"/>
                  <a:gd name="T8" fmla="*/ 4 w 7"/>
                  <a:gd name="T9" fmla="*/ 19 h 21"/>
                </a:gdLst>
                <a:ahLst/>
                <a:cxnLst>
                  <a:cxn ang="0">
                    <a:pos x="T0" y="T1"/>
                  </a:cxn>
                  <a:cxn ang="0">
                    <a:pos x="T2" y="T3"/>
                  </a:cxn>
                  <a:cxn ang="0">
                    <a:pos x="T4" y="T5"/>
                  </a:cxn>
                  <a:cxn ang="0">
                    <a:pos x="T6" y="T7"/>
                  </a:cxn>
                  <a:cxn ang="0">
                    <a:pos x="T8" y="T9"/>
                  </a:cxn>
                </a:cxnLst>
                <a:rect l="0" t="0" r="r" b="b"/>
                <a:pathLst>
                  <a:path w="7" h="21">
                    <a:moveTo>
                      <a:pt x="4" y="19"/>
                    </a:moveTo>
                    <a:cubicBezTo>
                      <a:pt x="5" y="21"/>
                      <a:pt x="5" y="21"/>
                      <a:pt x="5" y="21"/>
                    </a:cubicBezTo>
                    <a:cubicBezTo>
                      <a:pt x="7" y="8"/>
                      <a:pt x="7" y="8"/>
                      <a:pt x="7" y="8"/>
                    </a:cubicBezTo>
                    <a:cubicBezTo>
                      <a:pt x="7" y="8"/>
                      <a:pt x="2" y="0"/>
                      <a:pt x="1" y="6"/>
                    </a:cubicBezTo>
                    <a:cubicBezTo>
                      <a:pt x="0" y="13"/>
                      <a:pt x="4" y="19"/>
                      <a:pt x="4" y="19"/>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01" name="Freeform 660">
                <a:extLst>
                  <a:ext uri="{FF2B5EF4-FFF2-40B4-BE49-F238E27FC236}">
                    <a16:creationId xmlns:a16="http://schemas.microsoft.com/office/drawing/2014/main" id="{74AFE7E9-C194-4285-99F6-1F2A37722262}"/>
                  </a:ext>
                </a:extLst>
              </p:cNvPr>
              <p:cNvSpPr>
                <a:spLocks/>
              </p:cNvSpPr>
              <p:nvPr/>
            </p:nvSpPr>
            <p:spPr bwMode="auto">
              <a:xfrm>
                <a:off x="3063876" y="5340350"/>
                <a:ext cx="26988" cy="84138"/>
              </a:xfrm>
              <a:custGeom>
                <a:avLst/>
                <a:gdLst>
                  <a:gd name="T0" fmla="*/ 4 w 7"/>
                  <a:gd name="T1" fmla="*/ 19 h 21"/>
                  <a:gd name="T2" fmla="*/ 5 w 7"/>
                  <a:gd name="T3" fmla="*/ 21 h 21"/>
                  <a:gd name="T4" fmla="*/ 7 w 7"/>
                  <a:gd name="T5" fmla="*/ 8 h 21"/>
                  <a:gd name="T6" fmla="*/ 1 w 7"/>
                  <a:gd name="T7" fmla="*/ 6 h 21"/>
                  <a:gd name="T8" fmla="*/ 4 w 7"/>
                  <a:gd name="T9" fmla="*/ 19 h 21"/>
                </a:gdLst>
                <a:ahLst/>
                <a:cxnLst>
                  <a:cxn ang="0">
                    <a:pos x="T0" y="T1"/>
                  </a:cxn>
                  <a:cxn ang="0">
                    <a:pos x="T2" y="T3"/>
                  </a:cxn>
                  <a:cxn ang="0">
                    <a:pos x="T4" y="T5"/>
                  </a:cxn>
                  <a:cxn ang="0">
                    <a:pos x="T6" y="T7"/>
                  </a:cxn>
                  <a:cxn ang="0">
                    <a:pos x="T8" y="T9"/>
                  </a:cxn>
                </a:cxnLst>
                <a:rect l="0" t="0" r="r" b="b"/>
                <a:pathLst>
                  <a:path w="7" h="21">
                    <a:moveTo>
                      <a:pt x="4" y="19"/>
                    </a:moveTo>
                    <a:cubicBezTo>
                      <a:pt x="5" y="21"/>
                      <a:pt x="5" y="21"/>
                      <a:pt x="5" y="21"/>
                    </a:cubicBezTo>
                    <a:cubicBezTo>
                      <a:pt x="7" y="8"/>
                      <a:pt x="7" y="8"/>
                      <a:pt x="7" y="8"/>
                    </a:cubicBezTo>
                    <a:cubicBezTo>
                      <a:pt x="7" y="8"/>
                      <a:pt x="2" y="0"/>
                      <a:pt x="1" y="6"/>
                    </a:cubicBezTo>
                    <a:cubicBezTo>
                      <a:pt x="0" y="13"/>
                      <a:pt x="4" y="19"/>
                      <a:pt x="4" y="19"/>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02" name="Freeform 661">
                <a:extLst>
                  <a:ext uri="{FF2B5EF4-FFF2-40B4-BE49-F238E27FC236}">
                    <a16:creationId xmlns:a16="http://schemas.microsoft.com/office/drawing/2014/main" id="{10A5C72E-853C-49FC-AAC3-CEF6101879AB}"/>
                  </a:ext>
                </a:extLst>
              </p:cNvPr>
              <p:cNvSpPr>
                <a:spLocks/>
              </p:cNvSpPr>
              <p:nvPr/>
            </p:nvSpPr>
            <p:spPr bwMode="auto">
              <a:xfrm>
                <a:off x="3074988" y="5372100"/>
                <a:ext cx="39688" cy="84138"/>
              </a:xfrm>
              <a:custGeom>
                <a:avLst/>
                <a:gdLst>
                  <a:gd name="T0" fmla="*/ 10 w 10"/>
                  <a:gd name="T1" fmla="*/ 14 h 21"/>
                  <a:gd name="T2" fmla="*/ 8 w 10"/>
                  <a:gd name="T3" fmla="*/ 21 h 21"/>
                  <a:gd name="T4" fmla="*/ 3 w 10"/>
                  <a:gd name="T5" fmla="*/ 21 h 21"/>
                  <a:gd name="T6" fmla="*/ 0 w 10"/>
                  <a:gd name="T7" fmla="*/ 10 h 21"/>
                  <a:gd name="T8" fmla="*/ 1 w 10"/>
                  <a:gd name="T9" fmla="*/ 0 h 21"/>
                  <a:gd name="T10" fmla="*/ 3 w 10"/>
                  <a:gd name="T11" fmla="*/ 0 h 21"/>
                  <a:gd name="T12" fmla="*/ 7 w 10"/>
                  <a:gd name="T13" fmla="*/ 10 h 21"/>
                  <a:gd name="T14" fmla="*/ 10 w 10"/>
                  <a:gd name="T15" fmla="*/ 14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1">
                    <a:moveTo>
                      <a:pt x="10" y="14"/>
                    </a:moveTo>
                    <a:cubicBezTo>
                      <a:pt x="10" y="15"/>
                      <a:pt x="9" y="19"/>
                      <a:pt x="8" y="21"/>
                    </a:cubicBezTo>
                    <a:cubicBezTo>
                      <a:pt x="7" y="21"/>
                      <a:pt x="3" y="21"/>
                      <a:pt x="3" y="21"/>
                    </a:cubicBezTo>
                    <a:cubicBezTo>
                      <a:pt x="3" y="21"/>
                      <a:pt x="0" y="15"/>
                      <a:pt x="0" y="10"/>
                    </a:cubicBezTo>
                    <a:cubicBezTo>
                      <a:pt x="0" y="6"/>
                      <a:pt x="1" y="0"/>
                      <a:pt x="1" y="0"/>
                    </a:cubicBezTo>
                    <a:cubicBezTo>
                      <a:pt x="3" y="0"/>
                      <a:pt x="3" y="0"/>
                      <a:pt x="3" y="0"/>
                    </a:cubicBezTo>
                    <a:cubicBezTo>
                      <a:pt x="4" y="0"/>
                      <a:pt x="5" y="7"/>
                      <a:pt x="7" y="10"/>
                    </a:cubicBezTo>
                    <a:cubicBezTo>
                      <a:pt x="8" y="14"/>
                      <a:pt x="10" y="14"/>
                      <a:pt x="10" y="1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03" name="Freeform 662">
                <a:extLst>
                  <a:ext uri="{FF2B5EF4-FFF2-40B4-BE49-F238E27FC236}">
                    <a16:creationId xmlns:a16="http://schemas.microsoft.com/office/drawing/2014/main" id="{07A1EC63-59B5-4A90-ACED-1DF019EB5B3B}"/>
                  </a:ext>
                </a:extLst>
              </p:cNvPr>
              <p:cNvSpPr>
                <a:spLocks/>
              </p:cNvSpPr>
              <p:nvPr/>
            </p:nvSpPr>
            <p:spPr bwMode="auto">
              <a:xfrm>
                <a:off x="3074988" y="5372100"/>
                <a:ext cx="39688" cy="84138"/>
              </a:xfrm>
              <a:custGeom>
                <a:avLst/>
                <a:gdLst>
                  <a:gd name="T0" fmla="*/ 10 w 10"/>
                  <a:gd name="T1" fmla="*/ 14 h 21"/>
                  <a:gd name="T2" fmla="*/ 8 w 10"/>
                  <a:gd name="T3" fmla="*/ 21 h 21"/>
                  <a:gd name="T4" fmla="*/ 3 w 10"/>
                  <a:gd name="T5" fmla="*/ 21 h 21"/>
                  <a:gd name="T6" fmla="*/ 0 w 10"/>
                  <a:gd name="T7" fmla="*/ 10 h 21"/>
                  <a:gd name="T8" fmla="*/ 1 w 10"/>
                  <a:gd name="T9" fmla="*/ 0 h 21"/>
                  <a:gd name="T10" fmla="*/ 3 w 10"/>
                  <a:gd name="T11" fmla="*/ 0 h 21"/>
                  <a:gd name="T12" fmla="*/ 7 w 10"/>
                  <a:gd name="T13" fmla="*/ 10 h 21"/>
                  <a:gd name="T14" fmla="*/ 10 w 10"/>
                  <a:gd name="T15" fmla="*/ 14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1">
                    <a:moveTo>
                      <a:pt x="10" y="14"/>
                    </a:moveTo>
                    <a:cubicBezTo>
                      <a:pt x="10" y="15"/>
                      <a:pt x="9" y="19"/>
                      <a:pt x="8" y="21"/>
                    </a:cubicBezTo>
                    <a:cubicBezTo>
                      <a:pt x="7" y="21"/>
                      <a:pt x="3" y="21"/>
                      <a:pt x="3" y="21"/>
                    </a:cubicBezTo>
                    <a:cubicBezTo>
                      <a:pt x="3" y="21"/>
                      <a:pt x="0" y="15"/>
                      <a:pt x="0" y="10"/>
                    </a:cubicBezTo>
                    <a:cubicBezTo>
                      <a:pt x="0" y="6"/>
                      <a:pt x="1" y="0"/>
                      <a:pt x="1" y="0"/>
                    </a:cubicBezTo>
                    <a:cubicBezTo>
                      <a:pt x="3" y="0"/>
                      <a:pt x="3" y="0"/>
                      <a:pt x="3" y="0"/>
                    </a:cubicBezTo>
                    <a:cubicBezTo>
                      <a:pt x="4" y="0"/>
                      <a:pt x="5" y="7"/>
                      <a:pt x="7" y="10"/>
                    </a:cubicBezTo>
                    <a:cubicBezTo>
                      <a:pt x="8" y="14"/>
                      <a:pt x="10" y="14"/>
                      <a:pt x="10" y="1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04" name="Freeform 663">
                <a:extLst>
                  <a:ext uri="{FF2B5EF4-FFF2-40B4-BE49-F238E27FC236}">
                    <a16:creationId xmlns:a16="http://schemas.microsoft.com/office/drawing/2014/main" id="{18447F8B-DA42-441B-991F-9A27DCEFC4B1}"/>
                  </a:ext>
                </a:extLst>
              </p:cNvPr>
              <p:cNvSpPr>
                <a:spLocks/>
              </p:cNvSpPr>
              <p:nvPr/>
            </p:nvSpPr>
            <p:spPr bwMode="auto">
              <a:xfrm>
                <a:off x="3063876" y="5372100"/>
                <a:ext cx="39688" cy="84138"/>
              </a:xfrm>
              <a:custGeom>
                <a:avLst/>
                <a:gdLst>
                  <a:gd name="T0" fmla="*/ 10 w 10"/>
                  <a:gd name="T1" fmla="*/ 10 h 21"/>
                  <a:gd name="T2" fmla="*/ 6 w 10"/>
                  <a:gd name="T3" fmla="*/ 21 h 21"/>
                  <a:gd name="T4" fmla="*/ 1 w 10"/>
                  <a:gd name="T5" fmla="*/ 11 h 21"/>
                  <a:gd name="T6" fmla="*/ 4 w 10"/>
                  <a:gd name="T7" fmla="*/ 0 h 21"/>
                  <a:gd name="T8" fmla="*/ 10 w 10"/>
                  <a:gd name="T9" fmla="*/ 10 h 21"/>
                </a:gdLst>
                <a:ahLst/>
                <a:cxnLst>
                  <a:cxn ang="0">
                    <a:pos x="T0" y="T1"/>
                  </a:cxn>
                  <a:cxn ang="0">
                    <a:pos x="T2" y="T3"/>
                  </a:cxn>
                  <a:cxn ang="0">
                    <a:pos x="T4" y="T5"/>
                  </a:cxn>
                  <a:cxn ang="0">
                    <a:pos x="T6" y="T7"/>
                  </a:cxn>
                  <a:cxn ang="0">
                    <a:pos x="T8" y="T9"/>
                  </a:cxn>
                </a:cxnLst>
                <a:rect l="0" t="0" r="r" b="b"/>
                <a:pathLst>
                  <a:path w="10" h="21">
                    <a:moveTo>
                      <a:pt x="10" y="10"/>
                    </a:moveTo>
                    <a:cubicBezTo>
                      <a:pt x="10" y="16"/>
                      <a:pt x="8" y="21"/>
                      <a:pt x="6" y="21"/>
                    </a:cubicBezTo>
                    <a:cubicBezTo>
                      <a:pt x="4" y="21"/>
                      <a:pt x="1" y="17"/>
                      <a:pt x="1" y="11"/>
                    </a:cubicBezTo>
                    <a:cubicBezTo>
                      <a:pt x="0" y="5"/>
                      <a:pt x="2" y="0"/>
                      <a:pt x="4" y="0"/>
                    </a:cubicBezTo>
                    <a:cubicBezTo>
                      <a:pt x="7" y="0"/>
                      <a:pt x="9" y="5"/>
                      <a:pt x="10" y="1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05" name="Freeform 664">
                <a:extLst>
                  <a:ext uri="{FF2B5EF4-FFF2-40B4-BE49-F238E27FC236}">
                    <a16:creationId xmlns:a16="http://schemas.microsoft.com/office/drawing/2014/main" id="{56F88A82-E217-426C-A675-AFEC25CA6EDD}"/>
                  </a:ext>
                </a:extLst>
              </p:cNvPr>
              <p:cNvSpPr>
                <a:spLocks/>
              </p:cNvSpPr>
              <p:nvPr/>
            </p:nvSpPr>
            <p:spPr bwMode="auto">
              <a:xfrm>
                <a:off x="3063876" y="5372100"/>
                <a:ext cx="39688" cy="84138"/>
              </a:xfrm>
              <a:custGeom>
                <a:avLst/>
                <a:gdLst>
                  <a:gd name="T0" fmla="*/ 10 w 10"/>
                  <a:gd name="T1" fmla="*/ 10 h 21"/>
                  <a:gd name="T2" fmla="*/ 6 w 10"/>
                  <a:gd name="T3" fmla="*/ 21 h 21"/>
                  <a:gd name="T4" fmla="*/ 1 w 10"/>
                  <a:gd name="T5" fmla="*/ 11 h 21"/>
                  <a:gd name="T6" fmla="*/ 4 w 10"/>
                  <a:gd name="T7" fmla="*/ 0 h 21"/>
                  <a:gd name="T8" fmla="*/ 10 w 10"/>
                  <a:gd name="T9" fmla="*/ 10 h 21"/>
                </a:gdLst>
                <a:ahLst/>
                <a:cxnLst>
                  <a:cxn ang="0">
                    <a:pos x="T0" y="T1"/>
                  </a:cxn>
                  <a:cxn ang="0">
                    <a:pos x="T2" y="T3"/>
                  </a:cxn>
                  <a:cxn ang="0">
                    <a:pos x="T4" y="T5"/>
                  </a:cxn>
                  <a:cxn ang="0">
                    <a:pos x="T6" y="T7"/>
                  </a:cxn>
                  <a:cxn ang="0">
                    <a:pos x="T8" y="T9"/>
                  </a:cxn>
                </a:cxnLst>
                <a:rect l="0" t="0" r="r" b="b"/>
                <a:pathLst>
                  <a:path w="10" h="21">
                    <a:moveTo>
                      <a:pt x="10" y="10"/>
                    </a:moveTo>
                    <a:cubicBezTo>
                      <a:pt x="10" y="16"/>
                      <a:pt x="8" y="21"/>
                      <a:pt x="6" y="21"/>
                    </a:cubicBezTo>
                    <a:cubicBezTo>
                      <a:pt x="4" y="21"/>
                      <a:pt x="1" y="17"/>
                      <a:pt x="1" y="11"/>
                    </a:cubicBezTo>
                    <a:cubicBezTo>
                      <a:pt x="0" y="5"/>
                      <a:pt x="2" y="0"/>
                      <a:pt x="4" y="0"/>
                    </a:cubicBezTo>
                    <a:cubicBezTo>
                      <a:pt x="7" y="0"/>
                      <a:pt x="9" y="5"/>
                      <a:pt x="10" y="1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06" name="Freeform 665">
                <a:extLst>
                  <a:ext uri="{FF2B5EF4-FFF2-40B4-BE49-F238E27FC236}">
                    <a16:creationId xmlns:a16="http://schemas.microsoft.com/office/drawing/2014/main" id="{7B516D04-C556-450C-A88B-F3370ACFB62E}"/>
                  </a:ext>
                </a:extLst>
              </p:cNvPr>
              <p:cNvSpPr>
                <a:spLocks noEditPoints="1"/>
              </p:cNvSpPr>
              <p:nvPr/>
            </p:nvSpPr>
            <p:spPr bwMode="auto">
              <a:xfrm>
                <a:off x="3067051" y="5384800"/>
                <a:ext cx="28575" cy="63500"/>
              </a:xfrm>
              <a:custGeom>
                <a:avLst/>
                <a:gdLst>
                  <a:gd name="T0" fmla="*/ 4 w 7"/>
                  <a:gd name="T1" fmla="*/ 15 h 16"/>
                  <a:gd name="T2" fmla="*/ 4 w 7"/>
                  <a:gd name="T3" fmla="*/ 15 h 16"/>
                  <a:gd name="T4" fmla="*/ 3 w 7"/>
                  <a:gd name="T5" fmla="*/ 14 h 16"/>
                  <a:gd name="T6" fmla="*/ 2 w 7"/>
                  <a:gd name="T7" fmla="*/ 12 h 16"/>
                  <a:gd name="T8" fmla="*/ 3 w 7"/>
                  <a:gd name="T9" fmla="*/ 10 h 16"/>
                  <a:gd name="T10" fmla="*/ 4 w 7"/>
                  <a:gd name="T11" fmla="*/ 15 h 16"/>
                  <a:gd name="T12" fmla="*/ 4 w 7"/>
                  <a:gd name="T13" fmla="*/ 15 h 16"/>
                  <a:gd name="T14" fmla="*/ 6 w 7"/>
                  <a:gd name="T15" fmla="*/ 11 h 16"/>
                  <a:gd name="T16" fmla="*/ 5 w 7"/>
                  <a:gd name="T17" fmla="*/ 15 h 16"/>
                  <a:gd name="T18" fmla="*/ 4 w 7"/>
                  <a:gd name="T19" fmla="*/ 9 h 16"/>
                  <a:gd name="T20" fmla="*/ 6 w 7"/>
                  <a:gd name="T21" fmla="*/ 9 h 16"/>
                  <a:gd name="T22" fmla="*/ 6 w 7"/>
                  <a:gd name="T23" fmla="*/ 11 h 16"/>
                  <a:gd name="T24" fmla="*/ 2 w 7"/>
                  <a:gd name="T25" fmla="*/ 11 h 16"/>
                  <a:gd name="T26" fmla="*/ 1 w 7"/>
                  <a:gd name="T27" fmla="*/ 10 h 16"/>
                  <a:gd name="T28" fmla="*/ 1 w 7"/>
                  <a:gd name="T29" fmla="*/ 5 h 16"/>
                  <a:gd name="T30" fmla="*/ 1 w 7"/>
                  <a:gd name="T31" fmla="*/ 4 h 16"/>
                  <a:gd name="T32" fmla="*/ 3 w 7"/>
                  <a:gd name="T33" fmla="*/ 8 h 16"/>
                  <a:gd name="T34" fmla="*/ 2 w 7"/>
                  <a:gd name="T35" fmla="*/ 11 h 16"/>
                  <a:gd name="T36" fmla="*/ 6 w 7"/>
                  <a:gd name="T37" fmla="*/ 6 h 16"/>
                  <a:gd name="T38" fmla="*/ 6 w 7"/>
                  <a:gd name="T39" fmla="*/ 9 h 16"/>
                  <a:gd name="T40" fmla="*/ 4 w 7"/>
                  <a:gd name="T41" fmla="*/ 7 h 16"/>
                  <a:gd name="T42" fmla="*/ 4 w 7"/>
                  <a:gd name="T43" fmla="*/ 2 h 16"/>
                  <a:gd name="T44" fmla="*/ 6 w 7"/>
                  <a:gd name="T45" fmla="*/ 6 h 16"/>
                  <a:gd name="T46" fmla="*/ 3 w 7"/>
                  <a:gd name="T47" fmla="*/ 7 h 16"/>
                  <a:gd name="T48" fmla="*/ 2 w 7"/>
                  <a:gd name="T49" fmla="*/ 3 h 16"/>
                  <a:gd name="T50" fmla="*/ 3 w 7"/>
                  <a:gd name="T51" fmla="*/ 1 h 16"/>
                  <a:gd name="T52" fmla="*/ 4 w 7"/>
                  <a:gd name="T53" fmla="*/ 1 h 16"/>
                  <a:gd name="T54" fmla="*/ 3 w 7"/>
                  <a:gd name="T55" fmla="*/ 7 h 16"/>
                  <a:gd name="T56" fmla="*/ 4 w 7"/>
                  <a:gd name="T57" fmla="*/ 0 h 16"/>
                  <a:gd name="T58" fmla="*/ 3 w 7"/>
                  <a:gd name="T59" fmla="*/ 0 h 16"/>
                  <a:gd name="T60" fmla="*/ 3 w 7"/>
                  <a:gd name="T61" fmla="*/ 0 h 16"/>
                  <a:gd name="T62" fmla="*/ 1 w 7"/>
                  <a:gd name="T63" fmla="*/ 4 h 16"/>
                  <a:gd name="T64" fmla="*/ 3 w 7"/>
                  <a:gd name="T65" fmla="*/ 16 h 16"/>
                  <a:gd name="T66" fmla="*/ 4 w 7"/>
                  <a:gd name="T67" fmla="*/ 16 h 16"/>
                  <a:gd name="T68" fmla="*/ 7 w 7"/>
                  <a:gd name="T69" fmla="*/ 12 h 16"/>
                  <a:gd name="T70" fmla="*/ 4 w 7"/>
                  <a:gd name="T7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 h="16">
                    <a:moveTo>
                      <a:pt x="4" y="15"/>
                    </a:moveTo>
                    <a:cubicBezTo>
                      <a:pt x="4" y="15"/>
                      <a:pt x="4" y="15"/>
                      <a:pt x="4" y="15"/>
                    </a:cubicBezTo>
                    <a:cubicBezTo>
                      <a:pt x="4" y="15"/>
                      <a:pt x="3" y="15"/>
                      <a:pt x="3" y="14"/>
                    </a:cubicBezTo>
                    <a:cubicBezTo>
                      <a:pt x="2" y="14"/>
                      <a:pt x="2" y="13"/>
                      <a:pt x="2" y="12"/>
                    </a:cubicBezTo>
                    <a:cubicBezTo>
                      <a:pt x="3" y="10"/>
                      <a:pt x="3" y="10"/>
                      <a:pt x="3" y="10"/>
                    </a:cubicBezTo>
                    <a:cubicBezTo>
                      <a:pt x="4" y="15"/>
                      <a:pt x="4" y="15"/>
                      <a:pt x="4" y="15"/>
                    </a:cubicBezTo>
                    <a:cubicBezTo>
                      <a:pt x="4" y="15"/>
                      <a:pt x="4" y="15"/>
                      <a:pt x="4" y="15"/>
                    </a:cubicBezTo>
                    <a:moveTo>
                      <a:pt x="6" y="11"/>
                    </a:moveTo>
                    <a:cubicBezTo>
                      <a:pt x="6" y="13"/>
                      <a:pt x="5" y="14"/>
                      <a:pt x="5" y="15"/>
                    </a:cubicBezTo>
                    <a:cubicBezTo>
                      <a:pt x="4" y="9"/>
                      <a:pt x="4" y="9"/>
                      <a:pt x="4" y="9"/>
                    </a:cubicBezTo>
                    <a:cubicBezTo>
                      <a:pt x="6" y="9"/>
                      <a:pt x="6" y="9"/>
                      <a:pt x="6" y="9"/>
                    </a:cubicBezTo>
                    <a:cubicBezTo>
                      <a:pt x="6" y="10"/>
                      <a:pt x="6" y="10"/>
                      <a:pt x="6" y="11"/>
                    </a:cubicBezTo>
                    <a:moveTo>
                      <a:pt x="2" y="11"/>
                    </a:moveTo>
                    <a:cubicBezTo>
                      <a:pt x="2" y="11"/>
                      <a:pt x="1" y="11"/>
                      <a:pt x="1" y="10"/>
                    </a:cubicBezTo>
                    <a:cubicBezTo>
                      <a:pt x="1" y="9"/>
                      <a:pt x="1" y="7"/>
                      <a:pt x="1" y="5"/>
                    </a:cubicBezTo>
                    <a:cubicBezTo>
                      <a:pt x="1" y="5"/>
                      <a:pt x="1" y="4"/>
                      <a:pt x="1" y="4"/>
                    </a:cubicBezTo>
                    <a:cubicBezTo>
                      <a:pt x="3" y="8"/>
                      <a:pt x="3" y="8"/>
                      <a:pt x="3" y="8"/>
                    </a:cubicBezTo>
                    <a:lnTo>
                      <a:pt x="2" y="11"/>
                    </a:lnTo>
                    <a:close/>
                    <a:moveTo>
                      <a:pt x="6" y="6"/>
                    </a:moveTo>
                    <a:cubicBezTo>
                      <a:pt x="6" y="7"/>
                      <a:pt x="6" y="8"/>
                      <a:pt x="6" y="9"/>
                    </a:cubicBezTo>
                    <a:cubicBezTo>
                      <a:pt x="4" y="7"/>
                      <a:pt x="4" y="7"/>
                      <a:pt x="4" y="7"/>
                    </a:cubicBezTo>
                    <a:cubicBezTo>
                      <a:pt x="4" y="2"/>
                      <a:pt x="4" y="2"/>
                      <a:pt x="4" y="2"/>
                    </a:cubicBezTo>
                    <a:cubicBezTo>
                      <a:pt x="5" y="3"/>
                      <a:pt x="6" y="4"/>
                      <a:pt x="6" y="6"/>
                    </a:cubicBezTo>
                    <a:moveTo>
                      <a:pt x="3" y="7"/>
                    </a:moveTo>
                    <a:cubicBezTo>
                      <a:pt x="2" y="3"/>
                      <a:pt x="2" y="3"/>
                      <a:pt x="2" y="3"/>
                    </a:cubicBezTo>
                    <a:cubicBezTo>
                      <a:pt x="2" y="2"/>
                      <a:pt x="2" y="1"/>
                      <a:pt x="3" y="1"/>
                    </a:cubicBezTo>
                    <a:cubicBezTo>
                      <a:pt x="4" y="1"/>
                      <a:pt x="4" y="1"/>
                      <a:pt x="4" y="1"/>
                    </a:cubicBezTo>
                    <a:lnTo>
                      <a:pt x="3" y="7"/>
                    </a:lnTo>
                    <a:close/>
                    <a:moveTo>
                      <a:pt x="4" y="0"/>
                    </a:moveTo>
                    <a:cubicBezTo>
                      <a:pt x="4" y="0"/>
                      <a:pt x="4" y="0"/>
                      <a:pt x="3" y="0"/>
                    </a:cubicBezTo>
                    <a:cubicBezTo>
                      <a:pt x="3" y="0"/>
                      <a:pt x="3" y="0"/>
                      <a:pt x="3" y="0"/>
                    </a:cubicBezTo>
                    <a:cubicBezTo>
                      <a:pt x="2" y="0"/>
                      <a:pt x="1" y="1"/>
                      <a:pt x="1" y="4"/>
                    </a:cubicBezTo>
                    <a:cubicBezTo>
                      <a:pt x="0" y="9"/>
                      <a:pt x="1" y="14"/>
                      <a:pt x="3" y="16"/>
                    </a:cubicBezTo>
                    <a:cubicBezTo>
                      <a:pt x="3" y="16"/>
                      <a:pt x="4" y="16"/>
                      <a:pt x="4" y="16"/>
                    </a:cubicBezTo>
                    <a:cubicBezTo>
                      <a:pt x="5" y="16"/>
                      <a:pt x="6" y="15"/>
                      <a:pt x="7" y="12"/>
                    </a:cubicBezTo>
                    <a:cubicBezTo>
                      <a:pt x="7" y="7"/>
                      <a:pt x="6" y="2"/>
                      <a:pt x="4" y="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07" name="Freeform 666">
                <a:extLst>
                  <a:ext uri="{FF2B5EF4-FFF2-40B4-BE49-F238E27FC236}">
                    <a16:creationId xmlns:a16="http://schemas.microsoft.com/office/drawing/2014/main" id="{60876CB2-C3DB-4D9A-9D3E-77DB14C672E6}"/>
                  </a:ext>
                </a:extLst>
              </p:cNvPr>
              <p:cNvSpPr>
                <a:spLocks noEditPoints="1"/>
              </p:cNvSpPr>
              <p:nvPr/>
            </p:nvSpPr>
            <p:spPr bwMode="auto">
              <a:xfrm>
                <a:off x="3067051" y="5384800"/>
                <a:ext cx="28575" cy="63500"/>
              </a:xfrm>
              <a:custGeom>
                <a:avLst/>
                <a:gdLst>
                  <a:gd name="T0" fmla="*/ 4 w 7"/>
                  <a:gd name="T1" fmla="*/ 15 h 16"/>
                  <a:gd name="T2" fmla="*/ 4 w 7"/>
                  <a:gd name="T3" fmla="*/ 15 h 16"/>
                  <a:gd name="T4" fmla="*/ 3 w 7"/>
                  <a:gd name="T5" fmla="*/ 14 h 16"/>
                  <a:gd name="T6" fmla="*/ 2 w 7"/>
                  <a:gd name="T7" fmla="*/ 12 h 16"/>
                  <a:gd name="T8" fmla="*/ 3 w 7"/>
                  <a:gd name="T9" fmla="*/ 10 h 16"/>
                  <a:gd name="T10" fmla="*/ 4 w 7"/>
                  <a:gd name="T11" fmla="*/ 15 h 16"/>
                  <a:gd name="T12" fmla="*/ 4 w 7"/>
                  <a:gd name="T13" fmla="*/ 15 h 16"/>
                  <a:gd name="T14" fmla="*/ 6 w 7"/>
                  <a:gd name="T15" fmla="*/ 11 h 16"/>
                  <a:gd name="T16" fmla="*/ 5 w 7"/>
                  <a:gd name="T17" fmla="*/ 15 h 16"/>
                  <a:gd name="T18" fmla="*/ 4 w 7"/>
                  <a:gd name="T19" fmla="*/ 9 h 16"/>
                  <a:gd name="T20" fmla="*/ 6 w 7"/>
                  <a:gd name="T21" fmla="*/ 9 h 16"/>
                  <a:gd name="T22" fmla="*/ 6 w 7"/>
                  <a:gd name="T23" fmla="*/ 11 h 16"/>
                  <a:gd name="T24" fmla="*/ 2 w 7"/>
                  <a:gd name="T25" fmla="*/ 11 h 16"/>
                  <a:gd name="T26" fmla="*/ 1 w 7"/>
                  <a:gd name="T27" fmla="*/ 10 h 16"/>
                  <a:gd name="T28" fmla="*/ 1 w 7"/>
                  <a:gd name="T29" fmla="*/ 5 h 16"/>
                  <a:gd name="T30" fmla="*/ 1 w 7"/>
                  <a:gd name="T31" fmla="*/ 4 h 16"/>
                  <a:gd name="T32" fmla="*/ 3 w 7"/>
                  <a:gd name="T33" fmla="*/ 8 h 16"/>
                  <a:gd name="T34" fmla="*/ 2 w 7"/>
                  <a:gd name="T35" fmla="*/ 11 h 16"/>
                  <a:gd name="T36" fmla="*/ 6 w 7"/>
                  <a:gd name="T37" fmla="*/ 6 h 16"/>
                  <a:gd name="T38" fmla="*/ 6 w 7"/>
                  <a:gd name="T39" fmla="*/ 9 h 16"/>
                  <a:gd name="T40" fmla="*/ 4 w 7"/>
                  <a:gd name="T41" fmla="*/ 7 h 16"/>
                  <a:gd name="T42" fmla="*/ 4 w 7"/>
                  <a:gd name="T43" fmla="*/ 2 h 16"/>
                  <a:gd name="T44" fmla="*/ 6 w 7"/>
                  <a:gd name="T45" fmla="*/ 6 h 16"/>
                  <a:gd name="T46" fmla="*/ 3 w 7"/>
                  <a:gd name="T47" fmla="*/ 7 h 16"/>
                  <a:gd name="T48" fmla="*/ 2 w 7"/>
                  <a:gd name="T49" fmla="*/ 3 h 16"/>
                  <a:gd name="T50" fmla="*/ 3 w 7"/>
                  <a:gd name="T51" fmla="*/ 1 h 16"/>
                  <a:gd name="T52" fmla="*/ 4 w 7"/>
                  <a:gd name="T53" fmla="*/ 1 h 16"/>
                  <a:gd name="T54" fmla="*/ 3 w 7"/>
                  <a:gd name="T55" fmla="*/ 7 h 16"/>
                  <a:gd name="T56" fmla="*/ 4 w 7"/>
                  <a:gd name="T57" fmla="*/ 0 h 16"/>
                  <a:gd name="T58" fmla="*/ 3 w 7"/>
                  <a:gd name="T59" fmla="*/ 0 h 16"/>
                  <a:gd name="T60" fmla="*/ 3 w 7"/>
                  <a:gd name="T61" fmla="*/ 0 h 16"/>
                  <a:gd name="T62" fmla="*/ 1 w 7"/>
                  <a:gd name="T63" fmla="*/ 4 h 16"/>
                  <a:gd name="T64" fmla="*/ 3 w 7"/>
                  <a:gd name="T65" fmla="*/ 16 h 16"/>
                  <a:gd name="T66" fmla="*/ 4 w 7"/>
                  <a:gd name="T67" fmla="*/ 16 h 16"/>
                  <a:gd name="T68" fmla="*/ 7 w 7"/>
                  <a:gd name="T69" fmla="*/ 12 h 16"/>
                  <a:gd name="T70" fmla="*/ 4 w 7"/>
                  <a:gd name="T7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 h="16">
                    <a:moveTo>
                      <a:pt x="4" y="15"/>
                    </a:moveTo>
                    <a:cubicBezTo>
                      <a:pt x="4" y="15"/>
                      <a:pt x="4" y="15"/>
                      <a:pt x="4" y="15"/>
                    </a:cubicBezTo>
                    <a:cubicBezTo>
                      <a:pt x="4" y="15"/>
                      <a:pt x="3" y="15"/>
                      <a:pt x="3" y="14"/>
                    </a:cubicBezTo>
                    <a:cubicBezTo>
                      <a:pt x="2" y="14"/>
                      <a:pt x="2" y="13"/>
                      <a:pt x="2" y="12"/>
                    </a:cubicBezTo>
                    <a:cubicBezTo>
                      <a:pt x="3" y="10"/>
                      <a:pt x="3" y="10"/>
                      <a:pt x="3" y="10"/>
                    </a:cubicBezTo>
                    <a:cubicBezTo>
                      <a:pt x="4" y="15"/>
                      <a:pt x="4" y="15"/>
                      <a:pt x="4" y="15"/>
                    </a:cubicBezTo>
                    <a:cubicBezTo>
                      <a:pt x="4" y="15"/>
                      <a:pt x="4" y="15"/>
                      <a:pt x="4" y="15"/>
                    </a:cubicBezTo>
                    <a:moveTo>
                      <a:pt x="6" y="11"/>
                    </a:moveTo>
                    <a:cubicBezTo>
                      <a:pt x="6" y="13"/>
                      <a:pt x="5" y="14"/>
                      <a:pt x="5" y="15"/>
                    </a:cubicBezTo>
                    <a:cubicBezTo>
                      <a:pt x="4" y="9"/>
                      <a:pt x="4" y="9"/>
                      <a:pt x="4" y="9"/>
                    </a:cubicBezTo>
                    <a:cubicBezTo>
                      <a:pt x="6" y="9"/>
                      <a:pt x="6" y="9"/>
                      <a:pt x="6" y="9"/>
                    </a:cubicBezTo>
                    <a:cubicBezTo>
                      <a:pt x="6" y="10"/>
                      <a:pt x="6" y="10"/>
                      <a:pt x="6" y="11"/>
                    </a:cubicBezTo>
                    <a:moveTo>
                      <a:pt x="2" y="11"/>
                    </a:moveTo>
                    <a:cubicBezTo>
                      <a:pt x="2" y="11"/>
                      <a:pt x="1" y="11"/>
                      <a:pt x="1" y="10"/>
                    </a:cubicBezTo>
                    <a:cubicBezTo>
                      <a:pt x="1" y="9"/>
                      <a:pt x="1" y="7"/>
                      <a:pt x="1" y="5"/>
                    </a:cubicBezTo>
                    <a:cubicBezTo>
                      <a:pt x="1" y="5"/>
                      <a:pt x="1" y="4"/>
                      <a:pt x="1" y="4"/>
                    </a:cubicBezTo>
                    <a:cubicBezTo>
                      <a:pt x="3" y="8"/>
                      <a:pt x="3" y="8"/>
                      <a:pt x="3" y="8"/>
                    </a:cubicBezTo>
                    <a:lnTo>
                      <a:pt x="2" y="11"/>
                    </a:lnTo>
                    <a:close/>
                    <a:moveTo>
                      <a:pt x="6" y="6"/>
                    </a:moveTo>
                    <a:cubicBezTo>
                      <a:pt x="6" y="7"/>
                      <a:pt x="6" y="8"/>
                      <a:pt x="6" y="9"/>
                    </a:cubicBezTo>
                    <a:cubicBezTo>
                      <a:pt x="4" y="7"/>
                      <a:pt x="4" y="7"/>
                      <a:pt x="4" y="7"/>
                    </a:cubicBezTo>
                    <a:cubicBezTo>
                      <a:pt x="4" y="2"/>
                      <a:pt x="4" y="2"/>
                      <a:pt x="4" y="2"/>
                    </a:cubicBezTo>
                    <a:cubicBezTo>
                      <a:pt x="5" y="3"/>
                      <a:pt x="6" y="4"/>
                      <a:pt x="6" y="6"/>
                    </a:cubicBezTo>
                    <a:moveTo>
                      <a:pt x="3" y="7"/>
                    </a:moveTo>
                    <a:cubicBezTo>
                      <a:pt x="2" y="3"/>
                      <a:pt x="2" y="3"/>
                      <a:pt x="2" y="3"/>
                    </a:cubicBezTo>
                    <a:cubicBezTo>
                      <a:pt x="2" y="2"/>
                      <a:pt x="2" y="1"/>
                      <a:pt x="3" y="1"/>
                    </a:cubicBezTo>
                    <a:cubicBezTo>
                      <a:pt x="4" y="1"/>
                      <a:pt x="4" y="1"/>
                      <a:pt x="4" y="1"/>
                    </a:cubicBezTo>
                    <a:lnTo>
                      <a:pt x="3" y="7"/>
                    </a:lnTo>
                    <a:close/>
                    <a:moveTo>
                      <a:pt x="4" y="0"/>
                    </a:moveTo>
                    <a:cubicBezTo>
                      <a:pt x="4" y="0"/>
                      <a:pt x="4" y="0"/>
                      <a:pt x="3" y="0"/>
                    </a:cubicBezTo>
                    <a:cubicBezTo>
                      <a:pt x="3" y="0"/>
                      <a:pt x="3" y="0"/>
                      <a:pt x="3" y="0"/>
                    </a:cubicBezTo>
                    <a:cubicBezTo>
                      <a:pt x="2" y="0"/>
                      <a:pt x="1" y="1"/>
                      <a:pt x="1" y="4"/>
                    </a:cubicBezTo>
                    <a:cubicBezTo>
                      <a:pt x="0" y="9"/>
                      <a:pt x="1" y="14"/>
                      <a:pt x="3" y="16"/>
                    </a:cubicBezTo>
                    <a:cubicBezTo>
                      <a:pt x="3" y="16"/>
                      <a:pt x="4" y="16"/>
                      <a:pt x="4" y="16"/>
                    </a:cubicBezTo>
                    <a:cubicBezTo>
                      <a:pt x="5" y="16"/>
                      <a:pt x="6" y="15"/>
                      <a:pt x="7" y="12"/>
                    </a:cubicBezTo>
                    <a:cubicBezTo>
                      <a:pt x="7" y="7"/>
                      <a:pt x="6" y="2"/>
                      <a:pt x="4" y="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08" name="Freeform 667">
                <a:extLst>
                  <a:ext uri="{FF2B5EF4-FFF2-40B4-BE49-F238E27FC236}">
                    <a16:creationId xmlns:a16="http://schemas.microsoft.com/office/drawing/2014/main" id="{452B2962-9307-447B-9A08-13EA7F39AC68}"/>
                  </a:ext>
                </a:extLst>
              </p:cNvPr>
              <p:cNvSpPr>
                <a:spLocks/>
              </p:cNvSpPr>
              <p:nvPr/>
            </p:nvSpPr>
            <p:spPr bwMode="auto">
              <a:xfrm>
                <a:off x="3063876" y="5340350"/>
                <a:ext cx="47625" cy="95250"/>
              </a:xfrm>
              <a:custGeom>
                <a:avLst/>
                <a:gdLst>
                  <a:gd name="T0" fmla="*/ 12 w 12"/>
                  <a:gd name="T1" fmla="*/ 24 h 24"/>
                  <a:gd name="T2" fmla="*/ 7 w 12"/>
                  <a:gd name="T3" fmla="*/ 4 h 24"/>
                  <a:gd name="T4" fmla="*/ 2 w 12"/>
                  <a:gd name="T5" fmla="*/ 2 h 24"/>
                  <a:gd name="T6" fmla="*/ 1 w 12"/>
                  <a:gd name="T7" fmla="*/ 13 h 24"/>
                  <a:gd name="T8" fmla="*/ 3 w 12"/>
                  <a:gd name="T9" fmla="*/ 6 h 24"/>
                  <a:gd name="T10" fmla="*/ 8 w 12"/>
                  <a:gd name="T11" fmla="*/ 22 h 24"/>
                  <a:gd name="T12" fmla="*/ 10 w 12"/>
                  <a:gd name="T13" fmla="*/ 24 h 24"/>
                  <a:gd name="T14" fmla="*/ 12 w 12"/>
                  <a:gd name="T15" fmla="*/ 24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4">
                    <a:moveTo>
                      <a:pt x="12" y="24"/>
                    </a:moveTo>
                    <a:cubicBezTo>
                      <a:pt x="12" y="24"/>
                      <a:pt x="10" y="7"/>
                      <a:pt x="7" y="4"/>
                    </a:cubicBezTo>
                    <a:cubicBezTo>
                      <a:pt x="4" y="0"/>
                      <a:pt x="3" y="2"/>
                      <a:pt x="2" y="2"/>
                    </a:cubicBezTo>
                    <a:cubicBezTo>
                      <a:pt x="1" y="3"/>
                      <a:pt x="0" y="9"/>
                      <a:pt x="1" y="13"/>
                    </a:cubicBezTo>
                    <a:cubicBezTo>
                      <a:pt x="1" y="13"/>
                      <a:pt x="0" y="4"/>
                      <a:pt x="3" y="6"/>
                    </a:cubicBezTo>
                    <a:cubicBezTo>
                      <a:pt x="6" y="7"/>
                      <a:pt x="8" y="22"/>
                      <a:pt x="8" y="22"/>
                    </a:cubicBezTo>
                    <a:cubicBezTo>
                      <a:pt x="8" y="22"/>
                      <a:pt x="8" y="23"/>
                      <a:pt x="10" y="24"/>
                    </a:cubicBezTo>
                    <a:cubicBezTo>
                      <a:pt x="11" y="24"/>
                      <a:pt x="11" y="24"/>
                      <a:pt x="12" y="2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09" name="Freeform 668">
                <a:extLst>
                  <a:ext uri="{FF2B5EF4-FFF2-40B4-BE49-F238E27FC236}">
                    <a16:creationId xmlns:a16="http://schemas.microsoft.com/office/drawing/2014/main" id="{A946B1CB-F192-45B0-9D21-D359CC7042C0}"/>
                  </a:ext>
                </a:extLst>
              </p:cNvPr>
              <p:cNvSpPr>
                <a:spLocks/>
              </p:cNvSpPr>
              <p:nvPr/>
            </p:nvSpPr>
            <p:spPr bwMode="auto">
              <a:xfrm>
                <a:off x="3063876" y="5340350"/>
                <a:ext cx="47625" cy="95250"/>
              </a:xfrm>
              <a:custGeom>
                <a:avLst/>
                <a:gdLst>
                  <a:gd name="T0" fmla="*/ 12 w 12"/>
                  <a:gd name="T1" fmla="*/ 24 h 24"/>
                  <a:gd name="T2" fmla="*/ 7 w 12"/>
                  <a:gd name="T3" fmla="*/ 4 h 24"/>
                  <a:gd name="T4" fmla="*/ 2 w 12"/>
                  <a:gd name="T5" fmla="*/ 2 h 24"/>
                  <a:gd name="T6" fmla="*/ 1 w 12"/>
                  <a:gd name="T7" fmla="*/ 13 h 24"/>
                  <a:gd name="T8" fmla="*/ 3 w 12"/>
                  <a:gd name="T9" fmla="*/ 6 h 24"/>
                  <a:gd name="T10" fmla="*/ 8 w 12"/>
                  <a:gd name="T11" fmla="*/ 22 h 24"/>
                  <a:gd name="T12" fmla="*/ 10 w 12"/>
                  <a:gd name="T13" fmla="*/ 24 h 24"/>
                  <a:gd name="T14" fmla="*/ 12 w 12"/>
                  <a:gd name="T15" fmla="*/ 24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4">
                    <a:moveTo>
                      <a:pt x="12" y="24"/>
                    </a:moveTo>
                    <a:cubicBezTo>
                      <a:pt x="12" y="24"/>
                      <a:pt x="10" y="7"/>
                      <a:pt x="7" y="4"/>
                    </a:cubicBezTo>
                    <a:cubicBezTo>
                      <a:pt x="4" y="0"/>
                      <a:pt x="3" y="2"/>
                      <a:pt x="2" y="2"/>
                    </a:cubicBezTo>
                    <a:cubicBezTo>
                      <a:pt x="1" y="3"/>
                      <a:pt x="0" y="9"/>
                      <a:pt x="1" y="13"/>
                    </a:cubicBezTo>
                    <a:cubicBezTo>
                      <a:pt x="1" y="13"/>
                      <a:pt x="0" y="4"/>
                      <a:pt x="3" y="6"/>
                    </a:cubicBezTo>
                    <a:cubicBezTo>
                      <a:pt x="6" y="7"/>
                      <a:pt x="8" y="22"/>
                      <a:pt x="8" y="22"/>
                    </a:cubicBezTo>
                    <a:cubicBezTo>
                      <a:pt x="8" y="22"/>
                      <a:pt x="8" y="23"/>
                      <a:pt x="10" y="24"/>
                    </a:cubicBezTo>
                    <a:cubicBezTo>
                      <a:pt x="11" y="24"/>
                      <a:pt x="11" y="24"/>
                      <a:pt x="12" y="24"/>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10" name="Freeform 669">
                <a:extLst>
                  <a:ext uri="{FF2B5EF4-FFF2-40B4-BE49-F238E27FC236}">
                    <a16:creationId xmlns:a16="http://schemas.microsoft.com/office/drawing/2014/main" id="{2A511511-9F22-4D69-BCD3-44D3DEDE2A4F}"/>
                  </a:ext>
                </a:extLst>
              </p:cNvPr>
              <p:cNvSpPr>
                <a:spLocks/>
              </p:cNvSpPr>
              <p:nvPr/>
            </p:nvSpPr>
            <p:spPr bwMode="auto">
              <a:xfrm>
                <a:off x="3098801" y="5419725"/>
                <a:ext cx="52388" cy="36513"/>
              </a:xfrm>
              <a:custGeom>
                <a:avLst/>
                <a:gdLst>
                  <a:gd name="T0" fmla="*/ 33 w 33"/>
                  <a:gd name="T1" fmla="*/ 13 h 23"/>
                  <a:gd name="T2" fmla="*/ 33 w 33"/>
                  <a:gd name="T3" fmla="*/ 23 h 23"/>
                  <a:gd name="T4" fmla="*/ 0 w 33"/>
                  <a:gd name="T5" fmla="*/ 8 h 23"/>
                  <a:gd name="T6" fmla="*/ 0 w 33"/>
                  <a:gd name="T7" fmla="*/ 0 h 23"/>
                  <a:gd name="T8" fmla="*/ 33 w 33"/>
                  <a:gd name="T9" fmla="*/ 13 h 23"/>
                </a:gdLst>
                <a:ahLst/>
                <a:cxnLst>
                  <a:cxn ang="0">
                    <a:pos x="T0" y="T1"/>
                  </a:cxn>
                  <a:cxn ang="0">
                    <a:pos x="T2" y="T3"/>
                  </a:cxn>
                  <a:cxn ang="0">
                    <a:pos x="T4" y="T5"/>
                  </a:cxn>
                  <a:cxn ang="0">
                    <a:pos x="T6" y="T7"/>
                  </a:cxn>
                  <a:cxn ang="0">
                    <a:pos x="T8" y="T9"/>
                  </a:cxn>
                </a:cxnLst>
                <a:rect l="0" t="0" r="r" b="b"/>
                <a:pathLst>
                  <a:path w="33" h="23">
                    <a:moveTo>
                      <a:pt x="33" y="13"/>
                    </a:moveTo>
                    <a:lnTo>
                      <a:pt x="33" y="23"/>
                    </a:lnTo>
                    <a:lnTo>
                      <a:pt x="0" y="8"/>
                    </a:lnTo>
                    <a:lnTo>
                      <a:pt x="0" y="0"/>
                    </a:lnTo>
                    <a:lnTo>
                      <a:pt x="33" y="13"/>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11" name="Freeform 670">
                <a:extLst>
                  <a:ext uri="{FF2B5EF4-FFF2-40B4-BE49-F238E27FC236}">
                    <a16:creationId xmlns:a16="http://schemas.microsoft.com/office/drawing/2014/main" id="{CF939684-D3E5-4D98-8F4C-EFD9925B0996}"/>
                  </a:ext>
                </a:extLst>
              </p:cNvPr>
              <p:cNvSpPr>
                <a:spLocks/>
              </p:cNvSpPr>
              <p:nvPr/>
            </p:nvSpPr>
            <p:spPr bwMode="auto">
              <a:xfrm>
                <a:off x="3098801" y="5300663"/>
                <a:ext cx="23813" cy="15875"/>
              </a:xfrm>
              <a:custGeom>
                <a:avLst/>
                <a:gdLst>
                  <a:gd name="T0" fmla="*/ 6 w 6"/>
                  <a:gd name="T1" fmla="*/ 3 h 4"/>
                  <a:gd name="T2" fmla="*/ 6 w 6"/>
                  <a:gd name="T3" fmla="*/ 4 h 4"/>
                  <a:gd name="T4" fmla="*/ 1 w 6"/>
                  <a:gd name="T5" fmla="*/ 1 h 4"/>
                  <a:gd name="T6" fmla="*/ 0 w 6"/>
                  <a:gd name="T7" fmla="*/ 1 h 4"/>
                  <a:gd name="T8" fmla="*/ 1 w 6"/>
                  <a:gd name="T9" fmla="*/ 0 h 4"/>
                  <a:gd name="T10" fmla="*/ 5 w 6"/>
                  <a:gd name="T11" fmla="*/ 3 h 4"/>
                  <a:gd name="T12" fmla="*/ 6 w 6"/>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6" y="3"/>
                    </a:moveTo>
                    <a:cubicBezTo>
                      <a:pt x="6" y="4"/>
                      <a:pt x="6" y="4"/>
                      <a:pt x="6" y="4"/>
                    </a:cubicBezTo>
                    <a:cubicBezTo>
                      <a:pt x="1" y="1"/>
                      <a:pt x="1" y="1"/>
                      <a:pt x="1" y="1"/>
                    </a:cubicBezTo>
                    <a:cubicBezTo>
                      <a:pt x="1" y="1"/>
                      <a:pt x="0" y="1"/>
                      <a:pt x="0" y="1"/>
                    </a:cubicBezTo>
                    <a:cubicBezTo>
                      <a:pt x="0" y="0"/>
                      <a:pt x="0" y="0"/>
                      <a:pt x="1" y="0"/>
                    </a:cubicBezTo>
                    <a:cubicBezTo>
                      <a:pt x="5" y="3"/>
                      <a:pt x="5" y="3"/>
                      <a:pt x="5" y="3"/>
                    </a:cubicBezTo>
                    <a:cubicBezTo>
                      <a:pt x="6" y="3"/>
                      <a:pt x="6" y="3"/>
                      <a:pt x="6" y="3"/>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12" name="Freeform 671">
                <a:extLst>
                  <a:ext uri="{FF2B5EF4-FFF2-40B4-BE49-F238E27FC236}">
                    <a16:creationId xmlns:a16="http://schemas.microsoft.com/office/drawing/2014/main" id="{B7C16FC9-D2D1-4C0E-BDAF-066F93CDC7B2}"/>
                  </a:ext>
                </a:extLst>
              </p:cNvPr>
              <p:cNvSpPr>
                <a:spLocks/>
              </p:cNvSpPr>
              <p:nvPr/>
            </p:nvSpPr>
            <p:spPr bwMode="auto">
              <a:xfrm>
                <a:off x="3098801" y="5300663"/>
                <a:ext cx="23813" cy="15875"/>
              </a:xfrm>
              <a:custGeom>
                <a:avLst/>
                <a:gdLst>
                  <a:gd name="T0" fmla="*/ 6 w 6"/>
                  <a:gd name="T1" fmla="*/ 3 h 4"/>
                  <a:gd name="T2" fmla="*/ 6 w 6"/>
                  <a:gd name="T3" fmla="*/ 4 h 4"/>
                  <a:gd name="T4" fmla="*/ 1 w 6"/>
                  <a:gd name="T5" fmla="*/ 1 h 4"/>
                  <a:gd name="T6" fmla="*/ 0 w 6"/>
                  <a:gd name="T7" fmla="*/ 1 h 4"/>
                  <a:gd name="T8" fmla="*/ 1 w 6"/>
                  <a:gd name="T9" fmla="*/ 0 h 4"/>
                  <a:gd name="T10" fmla="*/ 5 w 6"/>
                  <a:gd name="T11" fmla="*/ 3 h 4"/>
                  <a:gd name="T12" fmla="*/ 6 w 6"/>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6" y="3"/>
                    </a:moveTo>
                    <a:cubicBezTo>
                      <a:pt x="6" y="4"/>
                      <a:pt x="6" y="4"/>
                      <a:pt x="6" y="4"/>
                    </a:cubicBezTo>
                    <a:cubicBezTo>
                      <a:pt x="1" y="1"/>
                      <a:pt x="1" y="1"/>
                      <a:pt x="1" y="1"/>
                    </a:cubicBezTo>
                    <a:cubicBezTo>
                      <a:pt x="1" y="1"/>
                      <a:pt x="0" y="1"/>
                      <a:pt x="0" y="1"/>
                    </a:cubicBezTo>
                    <a:cubicBezTo>
                      <a:pt x="0" y="0"/>
                      <a:pt x="0" y="0"/>
                      <a:pt x="1" y="0"/>
                    </a:cubicBezTo>
                    <a:cubicBezTo>
                      <a:pt x="5" y="3"/>
                      <a:pt x="5" y="3"/>
                      <a:pt x="5" y="3"/>
                    </a:cubicBezTo>
                    <a:cubicBezTo>
                      <a:pt x="6" y="3"/>
                      <a:pt x="6" y="3"/>
                      <a:pt x="6" y="3"/>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13" name="Freeform 672">
                <a:extLst>
                  <a:ext uri="{FF2B5EF4-FFF2-40B4-BE49-F238E27FC236}">
                    <a16:creationId xmlns:a16="http://schemas.microsoft.com/office/drawing/2014/main" id="{D574035F-3E2F-424A-9585-CABFF9E4EE0B}"/>
                  </a:ext>
                </a:extLst>
              </p:cNvPr>
              <p:cNvSpPr>
                <a:spLocks/>
              </p:cNvSpPr>
              <p:nvPr/>
            </p:nvSpPr>
            <p:spPr bwMode="auto">
              <a:xfrm>
                <a:off x="3275013" y="5424488"/>
                <a:ext cx="82550" cy="23813"/>
              </a:xfrm>
              <a:custGeom>
                <a:avLst/>
                <a:gdLst>
                  <a:gd name="T0" fmla="*/ 52 w 52"/>
                  <a:gd name="T1" fmla="*/ 0 h 15"/>
                  <a:gd name="T2" fmla="*/ 52 w 52"/>
                  <a:gd name="T3" fmla="*/ 12 h 15"/>
                  <a:gd name="T4" fmla="*/ 0 w 52"/>
                  <a:gd name="T5" fmla="*/ 15 h 15"/>
                  <a:gd name="T6" fmla="*/ 0 w 52"/>
                  <a:gd name="T7" fmla="*/ 2 h 15"/>
                  <a:gd name="T8" fmla="*/ 52 w 52"/>
                  <a:gd name="T9" fmla="*/ 0 h 15"/>
                </a:gdLst>
                <a:ahLst/>
                <a:cxnLst>
                  <a:cxn ang="0">
                    <a:pos x="T0" y="T1"/>
                  </a:cxn>
                  <a:cxn ang="0">
                    <a:pos x="T2" y="T3"/>
                  </a:cxn>
                  <a:cxn ang="0">
                    <a:pos x="T4" y="T5"/>
                  </a:cxn>
                  <a:cxn ang="0">
                    <a:pos x="T6" y="T7"/>
                  </a:cxn>
                  <a:cxn ang="0">
                    <a:pos x="T8" y="T9"/>
                  </a:cxn>
                </a:cxnLst>
                <a:rect l="0" t="0" r="r" b="b"/>
                <a:pathLst>
                  <a:path w="52" h="15">
                    <a:moveTo>
                      <a:pt x="52" y="0"/>
                    </a:moveTo>
                    <a:lnTo>
                      <a:pt x="52" y="12"/>
                    </a:lnTo>
                    <a:lnTo>
                      <a:pt x="0" y="15"/>
                    </a:lnTo>
                    <a:lnTo>
                      <a:pt x="0" y="2"/>
                    </a:lnTo>
                    <a:lnTo>
                      <a:pt x="52" y="0"/>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14" name="Freeform 673">
                <a:extLst>
                  <a:ext uri="{FF2B5EF4-FFF2-40B4-BE49-F238E27FC236}">
                    <a16:creationId xmlns:a16="http://schemas.microsoft.com/office/drawing/2014/main" id="{6D3CCFC9-9B44-4CCC-AF47-F07B82470EB6}"/>
                  </a:ext>
                </a:extLst>
              </p:cNvPr>
              <p:cNvSpPr>
                <a:spLocks/>
              </p:cNvSpPr>
              <p:nvPr/>
            </p:nvSpPr>
            <p:spPr bwMode="auto">
              <a:xfrm>
                <a:off x="3230563" y="5387975"/>
                <a:ext cx="155575" cy="31750"/>
              </a:xfrm>
              <a:custGeom>
                <a:avLst/>
                <a:gdLst>
                  <a:gd name="T0" fmla="*/ 39 w 39"/>
                  <a:gd name="T1" fmla="*/ 1 h 8"/>
                  <a:gd name="T2" fmla="*/ 33 w 39"/>
                  <a:gd name="T3" fmla="*/ 6 h 8"/>
                  <a:gd name="T4" fmla="*/ 7 w 39"/>
                  <a:gd name="T5" fmla="*/ 7 h 8"/>
                  <a:gd name="T6" fmla="*/ 1 w 39"/>
                  <a:gd name="T7" fmla="*/ 3 h 8"/>
                  <a:gd name="T8" fmla="*/ 3 w 39"/>
                  <a:gd name="T9" fmla="*/ 2 h 8"/>
                  <a:gd name="T10" fmla="*/ 37 w 39"/>
                  <a:gd name="T11" fmla="*/ 0 h 8"/>
                  <a:gd name="T12" fmla="*/ 39 w 3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39" h="8">
                    <a:moveTo>
                      <a:pt x="39" y="1"/>
                    </a:moveTo>
                    <a:cubicBezTo>
                      <a:pt x="39" y="1"/>
                      <a:pt x="39" y="5"/>
                      <a:pt x="33" y="6"/>
                    </a:cubicBezTo>
                    <a:cubicBezTo>
                      <a:pt x="33" y="6"/>
                      <a:pt x="15" y="8"/>
                      <a:pt x="7" y="7"/>
                    </a:cubicBezTo>
                    <a:cubicBezTo>
                      <a:pt x="7" y="7"/>
                      <a:pt x="2" y="6"/>
                      <a:pt x="1" y="3"/>
                    </a:cubicBezTo>
                    <a:cubicBezTo>
                      <a:pt x="1" y="3"/>
                      <a:pt x="0" y="2"/>
                      <a:pt x="3" y="2"/>
                    </a:cubicBezTo>
                    <a:cubicBezTo>
                      <a:pt x="3" y="2"/>
                      <a:pt x="30" y="1"/>
                      <a:pt x="37" y="0"/>
                    </a:cubicBezTo>
                    <a:cubicBezTo>
                      <a:pt x="37" y="0"/>
                      <a:pt x="38" y="0"/>
                      <a:pt x="39" y="1"/>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15" name="Freeform 674">
                <a:extLst>
                  <a:ext uri="{FF2B5EF4-FFF2-40B4-BE49-F238E27FC236}">
                    <a16:creationId xmlns:a16="http://schemas.microsoft.com/office/drawing/2014/main" id="{099F9E3B-6837-43A6-A480-AA02E9B67BD8}"/>
                  </a:ext>
                </a:extLst>
              </p:cNvPr>
              <p:cNvSpPr>
                <a:spLocks/>
              </p:cNvSpPr>
              <p:nvPr/>
            </p:nvSpPr>
            <p:spPr bwMode="auto">
              <a:xfrm>
                <a:off x="3230563" y="5387975"/>
                <a:ext cx="155575" cy="31750"/>
              </a:xfrm>
              <a:custGeom>
                <a:avLst/>
                <a:gdLst>
                  <a:gd name="T0" fmla="*/ 39 w 39"/>
                  <a:gd name="T1" fmla="*/ 1 h 8"/>
                  <a:gd name="T2" fmla="*/ 33 w 39"/>
                  <a:gd name="T3" fmla="*/ 6 h 8"/>
                  <a:gd name="T4" fmla="*/ 7 w 39"/>
                  <a:gd name="T5" fmla="*/ 7 h 8"/>
                  <a:gd name="T6" fmla="*/ 1 w 39"/>
                  <a:gd name="T7" fmla="*/ 3 h 8"/>
                  <a:gd name="T8" fmla="*/ 3 w 39"/>
                  <a:gd name="T9" fmla="*/ 2 h 8"/>
                  <a:gd name="T10" fmla="*/ 37 w 39"/>
                  <a:gd name="T11" fmla="*/ 0 h 8"/>
                  <a:gd name="T12" fmla="*/ 39 w 3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39" h="8">
                    <a:moveTo>
                      <a:pt x="39" y="1"/>
                    </a:moveTo>
                    <a:cubicBezTo>
                      <a:pt x="39" y="1"/>
                      <a:pt x="39" y="5"/>
                      <a:pt x="33" y="6"/>
                    </a:cubicBezTo>
                    <a:cubicBezTo>
                      <a:pt x="33" y="6"/>
                      <a:pt x="15" y="8"/>
                      <a:pt x="7" y="7"/>
                    </a:cubicBezTo>
                    <a:cubicBezTo>
                      <a:pt x="7" y="7"/>
                      <a:pt x="2" y="6"/>
                      <a:pt x="1" y="3"/>
                    </a:cubicBezTo>
                    <a:cubicBezTo>
                      <a:pt x="1" y="3"/>
                      <a:pt x="0" y="2"/>
                      <a:pt x="3" y="2"/>
                    </a:cubicBezTo>
                    <a:cubicBezTo>
                      <a:pt x="3" y="2"/>
                      <a:pt x="30" y="1"/>
                      <a:pt x="37" y="0"/>
                    </a:cubicBezTo>
                    <a:cubicBezTo>
                      <a:pt x="37" y="0"/>
                      <a:pt x="38" y="0"/>
                      <a:pt x="39" y="1"/>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16" name="Freeform 675">
                <a:extLst>
                  <a:ext uri="{FF2B5EF4-FFF2-40B4-BE49-F238E27FC236}">
                    <a16:creationId xmlns:a16="http://schemas.microsoft.com/office/drawing/2014/main" id="{CE37DD5E-C9A7-40F0-8FE3-B3E70C704654}"/>
                  </a:ext>
                </a:extLst>
              </p:cNvPr>
              <p:cNvSpPr>
                <a:spLocks/>
              </p:cNvSpPr>
              <p:nvPr/>
            </p:nvSpPr>
            <p:spPr bwMode="auto">
              <a:xfrm>
                <a:off x="3241676" y="5392738"/>
                <a:ext cx="139700" cy="7938"/>
              </a:xfrm>
              <a:custGeom>
                <a:avLst/>
                <a:gdLst>
                  <a:gd name="T0" fmla="*/ 34 w 35"/>
                  <a:gd name="T1" fmla="*/ 0 h 2"/>
                  <a:gd name="T2" fmla="*/ 0 w 35"/>
                  <a:gd name="T3" fmla="*/ 1 h 2"/>
                  <a:gd name="T4" fmla="*/ 2 w 35"/>
                  <a:gd name="T5" fmla="*/ 2 h 2"/>
                  <a:gd name="T6" fmla="*/ 33 w 35"/>
                  <a:gd name="T7" fmla="*/ 1 h 2"/>
                  <a:gd name="T8" fmla="*/ 34 w 35"/>
                  <a:gd name="T9" fmla="*/ 0 h 2"/>
                </a:gdLst>
                <a:ahLst/>
                <a:cxnLst>
                  <a:cxn ang="0">
                    <a:pos x="T0" y="T1"/>
                  </a:cxn>
                  <a:cxn ang="0">
                    <a:pos x="T2" y="T3"/>
                  </a:cxn>
                  <a:cxn ang="0">
                    <a:pos x="T4" y="T5"/>
                  </a:cxn>
                  <a:cxn ang="0">
                    <a:pos x="T6" y="T7"/>
                  </a:cxn>
                  <a:cxn ang="0">
                    <a:pos x="T8" y="T9"/>
                  </a:cxn>
                </a:cxnLst>
                <a:rect l="0" t="0" r="r" b="b"/>
                <a:pathLst>
                  <a:path w="35" h="2">
                    <a:moveTo>
                      <a:pt x="34" y="0"/>
                    </a:moveTo>
                    <a:cubicBezTo>
                      <a:pt x="34" y="0"/>
                      <a:pt x="8" y="2"/>
                      <a:pt x="0" y="1"/>
                    </a:cubicBezTo>
                    <a:cubicBezTo>
                      <a:pt x="0" y="1"/>
                      <a:pt x="1" y="2"/>
                      <a:pt x="2" y="2"/>
                    </a:cubicBezTo>
                    <a:cubicBezTo>
                      <a:pt x="8" y="2"/>
                      <a:pt x="24" y="2"/>
                      <a:pt x="33" y="1"/>
                    </a:cubicBezTo>
                    <a:cubicBezTo>
                      <a:pt x="33" y="1"/>
                      <a:pt x="35" y="0"/>
                      <a:pt x="34" y="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17" name="Freeform 676">
                <a:extLst>
                  <a:ext uri="{FF2B5EF4-FFF2-40B4-BE49-F238E27FC236}">
                    <a16:creationId xmlns:a16="http://schemas.microsoft.com/office/drawing/2014/main" id="{A3504511-B299-43E1-8A82-AE2F0D4AAD77}"/>
                  </a:ext>
                </a:extLst>
              </p:cNvPr>
              <p:cNvSpPr>
                <a:spLocks/>
              </p:cNvSpPr>
              <p:nvPr/>
            </p:nvSpPr>
            <p:spPr bwMode="auto">
              <a:xfrm>
                <a:off x="3241676" y="5392738"/>
                <a:ext cx="139700" cy="7938"/>
              </a:xfrm>
              <a:custGeom>
                <a:avLst/>
                <a:gdLst>
                  <a:gd name="T0" fmla="*/ 34 w 35"/>
                  <a:gd name="T1" fmla="*/ 0 h 2"/>
                  <a:gd name="T2" fmla="*/ 0 w 35"/>
                  <a:gd name="T3" fmla="*/ 1 h 2"/>
                  <a:gd name="T4" fmla="*/ 2 w 35"/>
                  <a:gd name="T5" fmla="*/ 2 h 2"/>
                  <a:gd name="T6" fmla="*/ 33 w 35"/>
                  <a:gd name="T7" fmla="*/ 1 h 2"/>
                  <a:gd name="T8" fmla="*/ 34 w 35"/>
                  <a:gd name="T9" fmla="*/ 0 h 2"/>
                </a:gdLst>
                <a:ahLst/>
                <a:cxnLst>
                  <a:cxn ang="0">
                    <a:pos x="T0" y="T1"/>
                  </a:cxn>
                  <a:cxn ang="0">
                    <a:pos x="T2" y="T3"/>
                  </a:cxn>
                  <a:cxn ang="0">
                    <a:pos x="T4" y="T5"/>
                  </a:cxn>
                  <a:cxn ang="0">
                    <a:pos x="T6" y="T7"/>
                  </a:cxn>
                  <a:cxn ang="0">
                    <a:pos x="T8" y="T9"/>
                  </a:cxn>
                </a:cxnLst>
                <a:rect l="0" t="0" r="r" b="b"/>
                <a:pathLst>
                  <a:path w="35" h="2">
                    <a:moveTo>
                      <a:pt x="34" y="0"/>
                    </a:moveTo>
                    <a:cubicBezTo>
                      <a:pt x="34" y="0"/>
                      <a:pt x="8" y="2"/>
                      <a:pt x="0" y="1"/>
                    </a:cubicBezTo>
                    <a:cubicBezTo>
                      <a:pt x="0" y="1"/>
                      <a:pt x="1" y="2"/>
                      <a:pt x="2" y="2"/>
                    </a:cubicBezTo>
                    <a:cubicBezTo>
                      <a:pt x="8" y="2"/>
                      <a:pt x="24" y="2"/>
                      <a:pt x="33" y="1"/>
                    </a:cubicBezTo>
                    <a:cubicBezTo>
                      <a:pt x="33" y="1"/>
                      <a:pt x="35" y="0"/>
                      <a:pt x="34" y="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18" name="Freeform 677">
                <a:extLst>
                  <a:ext uri="{FF2B5EF4-FFF2-40B4-BE49-F238E27FC236}">
                    <a16:creationId xmlns:a16="http://schemas.microsoft.com/office/drawing/2014/main" id="{E4B8C855-FA5A-4D74-BA19-4A325F6D5B37}"/>
                  </a:ext>
                </a:extLst>
              </p:cNvPr>
              <p:cNvSpPr>
                <a:spLocks/>
              </p:cNvSpPr>
              <p:nvPr/>
            </p:nvSpPr>
            <p:spPr bwMode="auto">
              <a:xfrm>
                <a:off x="3257551" y="5400675"/>
                <a:ext cx="115888" cy="7938"/>
              </a:xfrm>
              <a:custGeom>
                <a:avLst/>
                <a:gdLst>
                  <a:gd name="T0" fmla="*/ 28 w 29"/>
                  <a:gd name="T1" fmla="*/ 0 h 2"/>
                  <a:gd name="T2" fmla="*/ 0 w 29"/>
                  <a:gd name="T3" fmla="*/ 1 h 2"/>
                  <a:gd name="T4" fmla="*/ 2 w 29"/>
                  <a:gd name="T5" fmla="*/ 2 h 2"/>
                  <a:gd name="T6" fmla="*/ 27 w 29"/>
                  <a:gd name="T7" fmla="*/ 1 h 2"/>
                  <a:gd name="T8" fmla="*/ 28 w 29"/>
                  <a:gd name="T9" fmla="*/ 0 h 2"/>
                </a:gdLst>
                <a:ahLst/>
                <a:cxnLst>
                  <a:cxn ang="0">
                    <a:pos x="T0" y="T1"/>
                  </a:cxn>
                  <a:cxn ang="0">
                    <a:pos x="T2" y="T3"/>
                  </a:cxn>
                  <a:cxn ang="0">
                    <a:pos x="T4" y="T5"/>
                  </a:cxn>
                  <a:cxn ang="0">
                    <a:pos x="T6" y="T7"/>
                  </a:cxn>
                  <a:cxn ang="0">
                    <a:pos x="T8" y="T9"/>
                  </a:cxn>
                </a:cxnLst>
                <a:rect l="0" t="0" r="r" b="b"/>
                <a:pathLst>
                  <a:path w="29" h="2">
                    <a:moveTo>
                      <a:pt x="28" y="0"/>
                    </a:moveTo>
                    <a:cubicBezTo>
                      <a:pt x="28" y="0"/>
                      <a:pt x="7" y="1"/>
                      <a:pt x="0" y="1"/>
                    </a:cubicBezTo>
                    <a:cubicBezTo>
                      <a:pt x="0" y="1"/>
                      <a:pt x="1" y="2"/>
                      <a:pt x="2" y="2"/>
                    </a:cubicBezTo>
                    <a:cubicBezTo>
                      <a:pt x="7" y="2"/>
                      <a:pt x="19" y="2"/>
                      <a:pt x="27" y="1"/>
                    </a:cubicBezTo>
                    <a:cubicBezTo>
                      <a:pt x="27" y="1"/>
                      <a:pt x="29" y="0"/>
                      <a:pt x="28" y="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19" name="Freeform 678">
                <a:extLst>
                  <a:ext uri="{FF2B5EF4-FFF2-40B4-BE49-F238E27FC236}">
                    <a16:creationId xmlns:a16="http://schemas.microsoft.com/office/drawing/2014/main" id="{A915411A-93E5-4B66-9FEE-968A9A5BF835}"/>
                  </a:ext>
                </a:extLst>
              </p:cNvPr>
              <p:cNvSpPr>
                <a:spLocks/>
              </p:cNvSpPr>
              <p:nvPr/>
            </p:nvSpPr>
            <p:spPr bwMode="auto">
              <a:xfrm>
                <a:off x="3257551" y="5400675"/>
                <a:ext cx="115888" cy="7938"/>
              </a:xfrm>
              <a:custGeom>
                <a:avLst/>
                <a:gdLst>
                  <a:gd name="T0" fmla="*/ 28 w 29"/>
                  <a:gd name="T1" fmla="*/ 0 h 2"/>
                  <a:gd name="T2" fmla="*/ 0 w 29"/>
                  <a:gd name="T3" fmla="*/ 1 h 2"/>
                  <a:gd name="T4" fmla="*/ 2 w 29"/>
                  <a:gd name="T5" fmla="*/ 2 h 2"/>
                  <a:gd name="T6" fmla="*/ 27 w 29"/>
                  <a:gd name="T7" fmla="*/ 1 h 2"/>
                  <a:gd name="T8" fmla="*/ 28 w 29"/>
                  <a:gd name="T9" fmla="*/ 0 h 2"/>
                </a:gdLst>
                <a:ahLst/>
                <a:cxnLst>
                  <a:cxn ang="0">
                    <a:pos x="T0" y="T1"/>
                  </a:cxn>
                  <a:cxn ang="0">
                    <a:pos x="T2" y="T3"/>
                  </a:cxn>
                  <a:cxn ang="0">
                    <a:pos x="T4" y="T5"/>
                  </a:cxn>
                  <a:cxn ang="0">
                    <a:pos x="T6" y="T7"/>
                  </a:cxn>
                  <a:cxn ang="0">
                    <a:pos x="T8" y="T9"/>
                  </a:cxn>
                </a:cxnLst>
                <a:rect l="0" t="0" r="r" b="b"/>
                <a:pathLst>
                  <a:path w="29" h="2">
                    <a:moveTo>
                      <a:pt x="28" y="0"/>
                    </a:moveTo>
                    <a:cubicBezTo>
                      <a:pt x="28" y="0"/>
                      <a:pt x="7" y="1"/>
                      <a:pt x="0" y="1"/>
                    </a:cubicBezTo>
                    <a:cubicBezTo>
                      <a:pt x="0" y="1"/>
                      <a:pt x="1" y="2"/>
                      <a:pt x="2" y="2"/>
                    </a:cubicBezTo>
                    <a:cubicBezTo>
                      <a:pt x="7" y="2"/>
                      <a:pt x="19" y="2"/>
                      <a:pt x="27" y="1"/>
                    </a:cubicBezTo>
                    <a:cubicBezTo>
                      <a:pt x="27" y="1"/>
                      <a:pt x="29" y="0"/>
                      <a:pt x="28" y="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20" name="Freeform 679">
                <a:extLst>
                  <a:ext uri="{FF2B5EF4-FFF2-40B4-BE49-F238E27FC236}">
                    <a16:creationId xmlns:a16="http://schemas.microsoft.com/office/drawing/2014/main" id="{0FF3F1A1-0E09-419A-9E27-1F43B051FA50}"/>
                  </a:ext>
                </a:extLst>
              </p:cNvPr>
              <p:cNvSpPr>
                <a:spLocks/>
              </p:cNvSpPr>
              <p:nvPr/>
            </p:nvSpPr>
            <p:spPr bwMode="auto">
              <a:xfrm>
                <a:off x="3275013" y="5408613"/>
                <a:ext cx="87313" cy="3175"/>
              </a:xfrm>
              <a:custGeom>
                <a:avLst/>
                <a:gdLst>
                  <a:gd name="T0" fmla="*/ 21 w 22"/>
                  <a:gd name="T1" fmla="*/ 0 h 1"/>
                  <a:gd name="T2" fmla="*/ 0 w 22"/>
                  <a:gd name="T3" fmla="*/ 1 h 1"/>
                  <a:gd name="T4" fmla="*/ 1 w 22"/>
                  <a:gd name="T5" fmla="*/ 1 h 1"/>
                  <a:gd name="T6" fmla="*/ 20 w 22"/>
                  <a:gd name="T7" fmla="*/ 0 h 1"/>
                  <a:gd name="T8" fmla="*/ 21 w 22"/>
                  <a:gd name="T9" fmla="*/ 0 h 1"/>
                </a:gdLst>
                <a:ahLst/>
                <a:cxnLst>
                  <a:cxn ang="0">
                    <a:pos x="T0" y="T1"/>
                  </a:cxn>
                  <a:cxn ang="0">
                    <a:pos x="T2" y="T3"/>
                  </a:cxn>
                  <a:cxn ang="0">
                    <a:pos x="T4" y="T5"/>
                  </a:cxn>
                  <a:cxn ang="0">
                    <a:pos x="T6" y="T7"/>
                  </a:cxn>
                  <a:cxn ang="0">
                    <a:pos x="T8" y="T9"/>
                  </a:cxn>
                </a:cxnLst>
                <a:rect l="0" t="0" r="r" b="b"/>
                <a:pathLst>
                  <a:path w="22" h="1">
                    <a:moveTo>
                      <a:pt x="21" y="0"/>
                    </a:moveTo>
                    <a:cubicBezTo>
                      <a:pt x="21" y="0"/>
                      <a:pt x="5" y="1"/>
                      <a:pt x="0" y="1"/>
                    </a:cubicBezTo>
                    <a:cubicBezTo>
                      <a:pt x="0" y="1"/>
                      <a:pt x="1" y="1"/>
                      <a:pt x="1" y="1"/>
                    </a:cubicBezTo>
                    <a:cubicBezTo>
                      <a:pt x="5" y="1"/>
                      <a:pt x="15" y="1"/>
                      <a:pt x="20" y="0"/>
                    </a:cubicBezTo>
                    <a:cubicBezTo>
                      <a:pt x="20" y="0"/>
                      <a:pt x="22" y="0"/>
                      <a:pt x="21" y="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21" name="Freeform 680">
                <a:extLst>
                  <a:ext uri="{FF2B5EF4-FFF2-40B4-BE49-F238E27FC236}">
                    <a16:creationId xmlns:a16="http://schemas.microsoft.com/office/drawing/2014/main" id="{ADE704C5-2766-4B6A-BF0A-0E2F8D73923B}"/>
                  </a:ext>
                </a:extLst>
              </p:cNvPr>
              <p:cNvSpPr>
                <a:spLocks/>
              </p:cNvSpPr>
              <p:nvPr/>
            </p:nvSpPr>
            <p:spPr bwMode="auto">
              <a:xfrm>
                <a:off x="3275013" y="5408613"/>
                <a:ext cx="87313" cy="3175"/>
              </a:xfrm>
              <a:custGeom>
                <a:avLst/>
                <a:gdLst>
                  <a:gd name="T0" fmla="*/ 21 w 22"/>
                  <a:gd name="T1" fmla="*/ 0 h 1"/>
                  <a:gd name="T2" fmla="*/ 0 w 22"/>
                  <a:gd name="T3" fmla="*/ 1 h 1"/>
                  <a:gd name="T4" fmla="*/ 1 w 22"/>
                  <a:gd name="T5" fmla="*/ 1 h 1"/>
                  <a:gd name="T6" fmla="*/ 20 w 22"/>
                  <a:gd name="T7" fmla="*/ 0 h 1"/>
                  <a:gd name="T8" fmla="*/ 21 w 22"/>
                  <a:gd name="T9" fmla="*/ 0 h 1"/>
                </a:gdLst>
                <a:ahLst/>
                <a:cxnLst>
                  <a:cxn ang="0">
                    <a:pos x="T0" y="T1"/>
                  </a:cxn>
                  <a:cxn ang="0">
                    <a:pos x="T2" y="T3"/>
                  </a:cxn>
                  <a:cxn ang="0">
                    <a:pos x="T4" y="T5"/>
                  </a:cxn>
                  <a:cxn ang="0">
                    <a:pos x="T6" y="T7"/>
                  </a:cxn>
                  <a:cxn ang="0">
                    <a:pos x="T8" y="T9"/>
                  </a:cxn>
                </a:cxnLst>
                <a:rect l="0" t="0" r="r" b="b"/>
                <a:pathLst>
                  <a:path w="22" h="1">
                    <a:moveTo>
                      <a:pt x="21" y="0"/>
                    </a:moveTo>
                    <a:cubicBezTo>
                      <a:pt x="21" y="0"/>
                      <a:pt x="5" y="1"/>
                      <a:pt x="0" y="1"/>
                    </a:cubicBezTo>
                    <a:cubicBezTo>
                      <a:pt x="0" y="1"/>
                      <a:pt x="1" y="1"/>
                      <a:pt x="1" y="1"/>
                    </a:cubicBezTo>
                    <a:cubicBezTo>
                      <a:pt x="5" y="1"/>
                      <a:pt x="15" y="1"/>
                      <a:pt x="20" y="0"/>
                    </a:cubicBezTo>
                    <a:cubicBezTo>
                      <a:pt x="20" y="0"/>
                      <a:pt x="22" y="0"/>
                      <a:pt x="21" y="0"/>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22" name="Freeform 681">
                <a:extLst>
                  <a:ext uri="{FF2B5EF4-FFF2-40B4-BE49-F238E27FC236}">
                    <a16:creationId xmlns:a16="http://schemas.microsoft.com/office/drawing/2014/main" id="{18EF2E07-5E7F-4D1A-9A43-8BF4F48CD0C3}"/>
                  </a:ext>
                </a:extLst>
              </p:cNvPr>
              <p:cNvSpPr>
                <a:spLocks/>
              </p:cNvSpPr>
              <p:nvPr/>
            </p:nvSpPr>
            <p:spPr bwMode="auto">
              <a:xfrm>
                <a:off x="3357563" y="5329238"/>
                <a:ext cx="47625" cy="55563"/>
              </a:xfrm>
              <a:custGeom>
                <a:avLst/>
                <a:gdLst>
                  <a:gd name="T0" fmla="*/ 4 w 12"/>
                  <a:gd name="T1" fmla="*/ 7 h 14"/>
                  <a:gd name="T2" fmla="*/ 9 w 12"/>
                  <a:gd name="T3" fmla="*/ 3 h 14"/>
                  <a:gd name="T4" fmla="*/ 9 w 12"/>
                  <a:gd name="T5" fmla="*/ 10 h 14"/>
                  <a:gd name="T6" fmla="*/ 1 w 12"/>
                  <a:gd name="T7" fmla="*/ 11 h 14"/>
                  <a:gd name="T8" fmla="*/ 3 w 12"/>
                  <a:gd name="T9" fmla="*/ 7 h 14"/>
                  <a:gd name="T10" fmla="*/ 4 w 12"/>
                  <a:gd name="T11" fmla="*/ 7 h 14"/>
                </a:gdLst>
                <a:ahLst/>
                <a:cxnLst>
                  <a:cxn ang="0">
                    <a:pos x="T0" y="T1"/>
                  </a:cxn>
                  <a:cxn ang="0">
                    <a:pos x="T2" y="T3"/>
                  </a:cxn>
                  <a:cxn ang="0">
                    <a:pos x="T4" y="T5"/>
                  </a:cxn>
                  <a:cxn ang="0">
                    <a:pos x="T6" y="T7"/>
                  </a:cxn>
                  <a:cxn ang="0">
                    <a:pos x="T8" y="T9"/>
                  </a:cxn>
                  <a:cxn ang="0">
                    <a:pos x="T10" y="T11"/>
                  </a:cxn>
                </a:cxnLst>
                <a:rect l="0" t="0" r="r" b="b"/>
                <a:pathLst>
                  <a:path w="12" h="14">
                    <a:moveTo>
                      <a:pt x="4" y="7"/>
                    </a:moveTo>
                    <a:cubicBezTo>
                      <a:pt x="4" y="7"/>
                      <a:pt x="6" y="0"/>
                      <a:pt x="9" y="3"/>
                    </a:cubicBezTo>
                    <a:cubicBezTo>
                      <a:pt x="9" y="3"/>
                      <a:pt x="12" y="9"/>
                      <a:pt x="9" y="10"/>
                    </a:cubicBezTo>
                    <a:cubicBezTo>
                      <a:pt x="9" y="10"/>
                      <a:pt x="2" y="14"/>
                      <a:pt x="1" y="11"/>
                    </a:cubicBezTo>
                    <a:cubicBezTo>
                      <a:pt x="1" y="11"/>
                      <a:pt x="0" y="8"/>
                      <a:pt x="3" y="7"/>
                    </a:cubicBezTo>
                    <a:cubicBezTo>
                      <a:pt x="3" y="7"/>
                      <a:pt x="4" y="7"/>
                      <a:pt x="4" y="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23" name="Freeform 682">
                <a:extLst>
                  <a:ext uri="{FF2B5EF4-FFF2-40B4-BE49-F238E27FC236}">
                    <a16:creationId xmlns:a16="http://schemas.microsoft.com/office/drawing/2014/main" id="{F147DD15-C437-4E6B-8807-FA6B621B63BD}"/>
                  </a:ext>
                </a:extLst>
              </p:cNvPr>
              <p:cNvSpPr>
                <a:spLocks/>
              </p:cNvSpPr>
              <p:nvPr/>
            </p:nvSpPr>
            <p:spPr bwMode="auto">
              <a:xfrm>
                <a:off x="3357563" y="5329238"/>
                <a:ext cx="47625" cy="55563"/>
              </a:xfrm>
              <a:custGeom>
                <a:avLst/>
                <a:gdLst>
                  <a:gd name="T0" fmla="*/ 4 w 12"/>
                  <a:gd name="T1" fmla="*/ 7 h 14"/>
                  <a:gd name="T2" fmla="*/ 9 w 12"/>
                  <a:gd name="T3" fmla="*/ 3 h 14"/>
                  <a:gd name="T4" fmla="*/ 9 w 12"/>
                  <a:gd name="T5" fmla="*/ 10 h 14"/>
                  <a:gd name="T6" fmla="*/ 1 w 12"/>
                  <a:gd name="T7" fmla="*/ 11 h 14"/>
                  <a:gd name="T8" fmla="*/ 3 w 12"/>
                  <a:gd name="T9" fmla="*/ 7 h 14"/>
                  <a:gd name="T10" fmla="*/ 4 w 12"/>
                  <a:gd name="T11" fmla="*/ 7 h 14"/>
                </a:gdLst>
                <a:ahLst/>
                <a:cxnLst>
                  <a:cxn ang="0">
                    <a:pos x="T0" y="T1"/>
                  </a:cxn>
                  <a:cxn ang="0">
                    <a:pos x="T2" y="T3"/>
                  </a:cxn>
                  <a:cxn ang="0">
                    <a:pos x="T4" y="T5"/>
                  </a:cxn>
                  <a:cxn ang="0">
                    <a:pos x="T6" y="T7"/>
                  </a:cxn>
                  <a:cxn ang="0">
                    <a:pos x="T8" y="T9"/>
                  </a:cxn>
                  <a:cxn ang="0">
                    <a:pos x="T10" y="T11"/>
                  </a:cxn>
                </a:cxnLst>
                <a:rect l="0" t="0" r="r" b="b"/>
                <a:pathLst>
                  <a:path w="12" h="14">
                    <a:moveTo>
                      <a:pt x="4" y="7"/>
                    </a:moveTo>
                    <a:cubicBezTo>
                      <a:pt x="4" y="7"/>
                      <a:pt x="6" y="0"/>
                      <a:pt x="9" y="3"/>
                    </a:cubicBezTo>
                    <a:cubicBezTo>
                      <a:pt x="9" y="3"/>
                      <a:pt x="12" y="9"/>
                      <a:pt x="9" y="10"/>
                    </a:cubicBezTo>
                    <a:cubicBezTo>
                      <a:pt x="9" y="10"/>
                      <a:pt x="2" y="14"/>
                      <a:pt x="1" y="11"/>
                    </a:cubicBezTo>
                    <a:cubicBezTo>
                      <a:pt x="1" y="11"/>
                      <a:pt x="0" y="8"/>
                      <a:pt x="3" y="7"/>
                    </a:cubicBezTo>
                    <a:cubicBezTo>
                      <a:pt x="3" y="7"/>
                      <a:pt x="4" y="7"/>
                      <a:pt x="4" y="7"/>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24" name="Freeform 683">
                <a:extLst>
                  <a:ext uri="{FF2B5EF4-FFF2-40B4-BE49-F238E27FC236}">
                    <a16:creationId xmlns:a16="http://schemas.microsoft.com/office/drawing/2014/main" id="{B95365C9-F296-4152-ACE1-84C5A8A8117A}"/>
                  </a:ext>
                </a:extLst>
              </p:cNvPr>
              <p:cNvSpPr>
                <a:spLocks/>
              </p:cNvSpPr>
              <p:nvPr/>
            </p:nvSpPr>
            <p:spPr bwMode="auto">
              <a:xfrm>
                <a:off x="3182938" y="5337175"/>
                <a:ext cx="74613" cy="47625"/>
              </a:xfrm>
              <a:custGeom>
                <a:avLst/>
                <a:gdLst>
                  <a:gd name="T0" fmla="*/ 11 w 19"/>
                  <a:gd name="T1" fmla="*/ 6 h 12"/>
                  <a:gd name="T2" fmla="*/ 0 w 19"/>
                  <a:gd name="T3" fmla="*/ 4 h 12"/>
                  <a:gd name="T4" fmla="*/ 4 w 19"/>
                  <a:gd name="T5" fmla="*/ 10 h 12"/>
                  <a:gd name="T6" fmla="*/ 17 w 19"/>
                  <a:gd name="T7" fmla="*/ 12 h 12"/>
                  <a:gd name="T8" fmla="*/ 17 w 19"/>
                  <a:gd name="T9" fmla="*/ 9 h 12"/>
                  <a:gd name="T10" fmla="*/ 14 w 19"/>
                  <a:gd name="T11" fmla="*/ 7 h 12"/>
                  <a:gd name="T12" fmla="*/ 11 w 19"/>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19" h="12">
                    <a:moveTo>
                      <a:pt x="11" y="6"/>
                    </a:moveTo>
                    <a:cubicBezTo>
                      <a:pt x="11" y="6"/>
                      <a:pt x="0" y="0"/>
                      <a:pt x="0" y="4"/>
                    </a:cubicBezTo>
                    <a:cubicBezTo>
                      <a:pt x="0" y="4"/>
                      <a:pt x="1" y="9"/>
                      <a:pt x="4" y="10"/>
                    </a:cubicBezTo>
                    <a:cubicBezTo>
                      <a:pt x="8" y="11"/>
                      <a:pt x="11" y="12"/>
                      <a:pt x="17" y="12"/>
                    </a:cubicBezTo>
                    <a:cubicBezTo>
                      <a:pt x="17" y="12"/>
                      <a:pt x="19" y="11"/>
                      <a:pt x="17" y="9"/>
                    </a:cubicBezTo>
                    <a:cubicBezTo>
                      <a:pt x="17" y="9"/>
                      <a:pt x="17" y="8"/>
                      <a:pt x="14" y="7"/>
                    </a:cubicBezTo>
                    <a:cubicBezTo>
                      <a:pt x="12" y="7"/>
                      <a:pt x="11" y="6"/>
                      <a:pt x="11" y="6"/>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25" name="Freeform 684">
                <a:extLst>
                  <a:ext uri="{FF2B5EF4-FFF2-40B4-BE49-F238E27FC236}">
                    <a16:creationId xmlns:a16="http://schemas.microsoft.com/office/drawing/2014/main" id="{2EAD2E0F-0157-4E03-B1B3-6A0CBBD6294D}"/>
                  </a:ext>
                </a:extLst>
              </p:cNvPr>
              <p:cNvSpPr>
                <a:spLocks/>
              </p:cNvSpPr>
              <p:nvPr/>
            </p:nvSpPr>
            <p:spPr bwMode="auto">
              <a:xfrm>
                <a:off x="3182938" y="5337175"/>
                <a:ext cx="74613" cy="47625"/>
              </a:xfrm>
              <a:custGeom>
                <a:avLst/>
                <a:gdLst>
                  <a:gd name="T0" fmla="*/ 11 w 19"/>
                  <a:gd name="T1" fmla="*/ 6 h 12"/>
                  <a:gd name="T2" fmla="*/ 0 w 19"/>
                  <a:gd name="T3" fmla="*/ 4 h 12"/>
                  <a:gd name="T4" fmla="*/ 4 w 19"/>
                  <a:gd name="T5" fmla="*/ 10 h 12"/>
                  <a:gd name="T6" fmla="*/ 17 w 19"/>
                  <a:gd name="T7" fmla="*/ 12 h 12"/>
                  <a:gd name="T8" fmla="*/ 17 w 19"/>
                  <a:gd name="T9" fmla="*/ 9 h 12"/>
                  <a:gd name="T10" fmla="*/ 14 w 19"/>
                  <a:gd name="T11" fmla="*/ 7 h 12"/>
                  <a:gd name="T12" fmla="*/ 11 w 19"/>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19" h="12">
                    <a:moveTo>
                      <a:pt x="11" y="6"/>
                    </a:moveTo>
                    <a:cubicBezTo>
                      <a:pt x="11" y="6"/>
                      <a:pt x="0" y="0"/>
                      <a:pt x="0" y="4"/>
                    </a:cubicBezTo>
                    <a:cubicBezTo>
                      <a:pt x="0" y="4"/>
                      <a:pt x="1" y="9"/>
                      <a:pt x="4" y="10"/>
                    </a:cubicBezTo>
                    <a:cubicBezTo>
                      <a:pt x="8" y="11"/>
                      <a:pt x="11" y="12"/>
                      <a:pt x="17" y="12"/>
                    </a:cubicBezTo>
                    <a:cubicBezTo>
                      <a:pt x="17" y="12"/>
                      <a:pt x="19" y="11"/>
                      <a:pt x="17" y="9"/>
                    </a:cubicBezTo>
                    <a:cubicBezTo>
                      <a:pt x="17" y="9"/>
                      <a:pt x="17" y="8"/>
                      <a:pt x="14" y="7"/>
                    </a:cubicBezTo>
                    <a:cubicBezTo>
                      <a:pt x="12" y="7"/>
                      <a:pt x="11" y="6"/>
                      <a:pt x="11" y="6"/>
                    </a:cubicBezTo>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26" name="Freeform 685">
                <a:extLst>
                  <a:ext uri="{FF2B5EF4-FFF2-40B4-BE49-F238E27FC236}">
                    <a16:creationId xmlns:a16="http://schemas.microsoft.com/office/drawing/2014/main" id="{16D0EDD0-F9FC-4A6A-8889-E84BCA585BA2}"/>
                  </a:ext>
                </a:extLst>
              </p:cNvPr>
              <p:cNvSpPr>
                <a:spLocks/>
              </p:cNvSpPr>
              <p:nvPr/>
            </p:nvSpPr>
            <p:spPr bwMode="auto">
              <a:xfrm>
                <a:off x="3222626" y="5451475"/>
                <a:ext cx="182563" cy="28575"/>
              </a:xfrm>
              <a:custGeom>
                <a:avLst/>
                <a:gdLst>
                  <a:gd name="T0" fmla="*/ 115 w 115"/>
                  <a:gd name="T1" fmla="*/ 0 h 18"/>
                  <a:gd name="T2" fmla="*/ 108 w 115"/>
                  <a:gd name="T3" fmla="*/ 3 h 18"/>
                  <a:gd name="T4" fmla="*/ 0 w 115"/>
                  <a:gd name="T5" fmla="*/ 8 h 18"/>
                  <a:gd name="T6" fmla="*/ 0 w 115"/>
                  <a:gd name="T7" fmla="*/ 18 h 18"/>
                  <a:gd name="T8" fmla="*/ 108 w 115"/>
                  <a:gd name="T9" fmla="*/ 15 h 18"/>
                  <a:gd name="T10" fmla="*/ 115 w 115"/>
                  <a:gd name="T11" fmla="*/ 0 h 18"/>
                </a:gdLst>
                <a:ahLst/>
                <a:cxnLst>
                  <a:cxn ang="0">
                    <a:pos x="T0" y="T1"/>
                  </a:cxn>
                  <a:cxn ang="0">
                    <a:pos x="T2" y="T3"/>
                  </a:cxn>
                  <a:cxn ang="0">
                    <a:pos x="T4" y="T5"/>
                  </a:cxn>
                  <a:cxn ang="0">
                    <a:pos x="T6" y="T7"/>
                  </a:cxn>
                  <a:cxn ang="0">
                    <a:pos x="T8" y="T9"/>
                  </a:cxn>
                  <a:cxn ang="0">
                    <a:pos x="T10" y="T11"/>
                  </a:cxn>
                </a:cxnLst>
                <a:rect l="0" t="0" r="r" b="b"/>
                <a:pathLst>
                  <a:path w="115" h="18">
                    <a:moveTo>
                      <a:pt x="115" y="0"/>
                    </a:moveTo>
                    <a:lnTo>
                      <a:pt x="108" y="3"/>
                    </a:lnTo>
                    <a:lnTo>
                      <a:pt x="0" y="8"/>
                    </a:lnTo>
                    <a:lnTo>
                      <a:pt x="0" y="18"/>
                    </a:lnTo>
                    <a:lnTo>
                      <a:pt x="108" y="15"/>
                    </a:lnTo>
                    <a:lnTo>
                      <a:pt x="115" y="0"/>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grpSp>
        <p:cxnSp>
          <p:nvCxnSpPr>
            <p:cNvPr id="668" name="Straight Arrow Connector 667">
              <a:extLst>
                <a:ext uri="{FF2B5EF4-FFF2-40B4-BE49-F238E27FC236}">
                  <a16:creationId xmlns:a16="http://schemas.microsoft.com/office/drawing/2014/main" id="{F752CE90-C118-427A-A67E-4A00067B3190}"/>
                </a:ext>
              </a:extLst>
            </p:cNvPr>
            <p:cNvCxnSpPr>
              <a:cxnSpLocks/>
            </p:cNvCxnSpPr>
            <p:nvPr/>
          </p:nvCxnSpPr>
          <p:spPr>
            <a:xfrm flipV="1">
              <a:off x="7104815" y="2560029"/>
              <a:ext cx="551252" cy="545387"/>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43" name="Group 742">
            <a:extLst>
              <a:ext uri="{FF2B5EF4-FFF2-40B4-BE49-F238E27FC236}">
                <a16:creationId xmlns:a16="http://schemas.microsoft.com/office/drawing/2014/main" id="{F44DD2D5-2240-4726-B7F8-000BF098E73A}"/>
              </a:ext>
            </a:extLst>
          </p:cNvPr>
          <p:cNvGrpSpPr/>
          <p:nvPr/>
        </p:nvGrpSpPr>
        <p:grpSpPr>
          <a:xfrm>
            <a:off x="4777095" y="5291937"/>
            <a:ext cx="1824605" cy="599883"/>
            <a:chOff x="4336772" y="3244062"/>
            <a:chExt cx="1824605" cy="599883"/>
          </a:xfrm>
        </p:grpSpPr>
        <p:sp>
          <p:nvSpPr>
            <p:cNvPr id="744" name="TextBox 743">
              <a:extLst>
                <a:ext uri="{FF2B5EF4-FFF2-40B4-BE49-F238E27FC236}">
                  <a16:creationId xmlns:a16="http://schemas.microsoft.com/office/drawing/2014/main" id="{B1E3A1B1-66FC-40B6-BDAE-84E8C46C0FE5}"/>
                </a:ext>
              </a:extLst>
            </p:cNvPr>
            <p:cNvSpPr txBox="1"/>
            <p:nvPr/>
          </p:nvSpPr>
          <p:spPr>
            <a:xfrm>
              <a:off x="4336772" y="3517702"/>
              <a:ext cx="1824605" cy="326243"/>
            </a:xfrm>
            <a:prstGeom prst="rect">
              <a:avLst/>
            </a:prstGeom>
            <a:noFill/>
          </p:spPr>
          <p:txBody>
            <a:bodyPr wrap="square" rtlCol="0">
              <a:spAutoFit/>
            </a:bodyPr>
            <a:lstStyle/>
            <a:p>
              <a:pPr algn="l">
                <a:lnSpc>
                  <a:spcPct val="95000"/>
                </a:lnSpc>
              </a:pPr>
              <a:r>
                <a:rPr lang="en-US" sz="1600" dirty="0"/>
                <a:t>Storage</a:t>
              </a:r>
            </a:p>
          </p:txBody>
        </p:sp>
        <p:grpSp>
          <p:nvGrpSpPr>
            <p:cNvPr id="745" name="Gruppieren 48">
              <a:extLst>
                <a:ext uri="{FF2B5EF4-FFF2-40B4-BE49-F238E27FC236}">
                  <a16:creationId xmlns:a16="http://schemas.microsoft.com/office/drawing/2014/main" id="{20CE7890-D802-4DF2-9D62-018E5582B7B1}"/>
                </a:ext>
              </a:extLst>
            </p:cNvPr>
            <p:cNvGrpSpPr/>
            <p:nvPr/>
          </p:nvGrpSpPr>
          <p:grpSpPr>
            <a:xfrm>
              <a:off x="4353044" y="3244062"/>
              <a:ext cx="770328" cy="230845"/>
              <a:chOff x="1619672" y="3068960"/>
              <a:chExt cx="5184576" cy="1778249"/>
            </a:xfrm>
            <a:solidFill>
              <a:schemeClr val="accent1"/>
            </a:solidFill>
          </p:grpSpPr>
          <p:sp>
            <p:nvSpPr>
              <p:cNvPr id="747" name="Rectangle 67">
                <a:extLst>
                  <a:ext uri="{FF2B5EF4-FFF2-40B4-BE49-F238E27FC236}">
                    <a16:creationId xmlns:a16="http://schemas.microsoft.com/office/drawing/2014/main" id="{16364827-F49A-4D8D-AE38-270FB76703F9}"/>
                  </a:ext>
                </a:extLst>
              </p:cNvPr>
              <p:cNvSpPr>
                <a:spLocks noChangeArrowheads="1"/>
              </p:cNvSpPr>
              <p:nvPr/>
            </p:nvSpPr>
            <p:spPr bwMode="auto">
              <a:xfrm>
                <a:off x="4251479" y="3424612"/>
                <a:ext cx="2236641" cy="1066950"/>
              </a:xfrm>
              <a:prstGeom prst="rect">
                <a:avLst/>
              </a:pr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48" name="Freeform 68">
                <a:extLst>
                  <a:ext uri="{FF2B5EF4-FFF2-40B4-BE49-F238E27FC236}">
                    <a16:creationId xmlns:a16="http://schemas.microsoft.com/office/drawing/2014/main" id="{4865BBC7-18C1-4D12-98CC-6052EF0379F6}"/>
                  </a:ext>
                </a:extLst>
              </p:cNvPr>
              <p:cNvSpPr>
                <a:spLocks/>
              </p:cNvSpPr>
              <p:nvPr/>
            </p:nvSpPr>
            <p:spPr bwMode="auto">
              <a:xfrm>
                <a:off x="3974860" y="3132187"/>
                <a:ext cx="276619" cy="1359371"/>
              </a:xfrm>
              <a:custGeom>
                <a:avLst/>
                <a:gdLst>
                  <a:gd name="T0" fmla="*/ 35 w 35"/>
                  <a:gd name="T1" fmla="*/ 172 h 172"/>
                  <a:gd name="T2" fmla="*/ 0 w 35"/>
                  <a:gd name="T3" fmla="*/ 127 h 172"/>
                  <a:gd name="T4" fmla="*/ 0 w 35"/>
                  <a:gd name="T5" fmla="*/ 0 h 172"/>
                  <a:gd name="T6" fmla="*/ 35 w 35"/>
                  <a:gd name="T7" fmla="*/ 37 h 172"/>
                  <a:gd name="T8" fmla="*/ 35 w 35"/>
                  <a:gd name="T9" fmla="*/ 172 h 172"/>
                </a:gdLst>
                <a:ahLst/>
                <a:cxnLst>
                  <a:cxn ang="0">
                    <a:pos x="T0" y="T1"/>
                  </a:cxn>
                  <a:cxn ang="0">
                    <a:pos x="T2" y="T3"/>
                  </a:cxn>
                  <a:cxn ang="0">
                    <a:pos x="T4" y="T5"/>
                  </a:cxn>
                  <a:cxn ang="0">
                    <a:pos x="T6" y="T7"/>
                  </a:cxn>
                  <a:cxn ang="0">
                    <a:pos x="T8" y="T9"/>
                  </a:cxn>
                </a:cxnLst>
                <a:rect l="0" t="0" r="r" b="b"/>
                <a:pathLst>
                  <a:path w="35" h="172">
                    <a:moveTo>
                      <a:pt x="35" y="172"/>
                    </a:moveTo>
                    <a:lnTo>
                      <a:pt x="0" y="127"/>
                    </a:lnTo>
                    <a:lnTo>
                      <a:pt x="0" y="0"/>
                    </a:lnTo>
                    <a:lnTo>
                      <a:pt x="35" y="37"/>
                    </a:lnTo>
                    <a:lnTo>
                      <a:pt x="35" y="172"/>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49" name="Freeform 69">
                <a:extLst>
                  <a:ext uri="{FF2B5EF4-FFF2-40B4-BE49-F238E27FC236}">
                    <a16:creationId xmlns:a16="http://schemas.microsoft.com/office/drawing/2014/main" id="{BE291591-BE7A-49F2-BFA3-9025D716C2EF}"/>
                  </a:ext>
                </a:extLst>
              </p:cNvPr>
              <p:cNvSpPr>
                <a:spLocks/>
              </p:cNvSpPr>
              <p:nvPr/>
            </p:nvSpPr>
            <p:spPr bwMode="auto">
              <a:xfrm>
                <a:off x="3974860" y="3132187"/>
                <a:ext cx="2513255" cy="292425"/>
              </a:xfrm>
              <a:custGeom>
                <a:avLst/>
                <a:gdLst>
                  <a:gd name="T0" fmla="*/ 318 w 318"/>
                  <a:gd name="T1" fmla="*/ 37 h 37"/>
                  <a:gd name="T2" fmla="*/ 283 w 318"/>
                  <a:gd name="T3" fmla="*/ 0 h 37"/>
                  <a:gd name="T4" fmla="*/ 0 w 318"/>
                  <a:gd name="T5" fmla="*/ 0 h 37"/>
                  <a:gd name="T6" fmla="*/ 35 w 318"/>
                  <a:gd name="T7" fmla="*/ 37 h 37"/>
                  <a:gd name="T8" fmla="*/ 318 w 318"/>
                  <a:gd name="T9" fmla="*/ 37 h 37"/>
                </a:gdLst>
                <a:ahLst/>
                <a:cxnLst>
                  <a:cxn ang="0">
                    <a:pos x="T0" y="T1"/>
                  </a:cxn>
                  <a:cxn ang="0">
                    <a:pos x="T2" y="T3"/>
                  </a:cxn>
                  <a:cxn ang="0">
                    <a:pos x="T4" y="T5"/>
                  </a:cxn>
                  <a:cxn ang="0">
                    <a:pos x="T6" y="T7"/>
                  </a:cxn>
                  <a:cxn ang="0">
                    <a:pos x="T8" y="T9"/>
                  </a:cxn>
                </a:cxnLst>
                <a:rect l="0" t="0" r="r" b="b"/>
                <a:pathLst>
                  <a:path w="318" h="37">
                    <a:moveTo>
                      <a:pt x="318" y="37"/>
                    </a:moveTo>
                    <a:lnTo>
                      <a:pt x="283" y="0"/>
                    </a:lnTo>
                    <a:lnTo>
                      <a:pt x="0" y="0"/>
                    </a:lnTo>
                    <a:lnTo>
                      <a:pt x="35" y="37"/>
                    </a:lnTo>
                    <a:lnTo>
                      <a:pt x="318" y="37"/>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50" name="Freeform 70">
                <a:extLst>
                  <a:ext uri="{FF2B5EF4-FFF2-40B4-BE49-F238E27FC236}">
                    <a16:creationId xmlns:a16="http://schemas.microsoft.com/office/drawing/2014/main" id="{6154E804-8FFB-46AC-B497-E854294C57D7}"/>
                  </a:ext>
                </a:extLst>
              </p:cNvPr>
              <p:cNvSpPr>
                <a:spLocks/>
              </p:cNvSpPr>
              <p:nvPr/>
            </p:nvSpPr>
            <p:spPr bwMode="auto">
              <a:xfrm>
                <a:off x="4330512" y="3092672"/>
                <a:ext cx="276619" cy="213392"/>
              </a:xfrm>
              <a:custGeom>
                <a:avLst/>
                <a:gdLst>
                  <a:gd name="T0" fmla="*/ 0 w 14"/>
                  <a:gd name="T1" fmla="*/ 0 h 11"/>
                  <a:gd name="T2" fmla="*/ 0 w 14"/>
                  <a:gd name="T3" fmla="*/ 10 h 11"/>
                  <a:gd name="T4" fmla="*/ 0 w 14"/>
                  <a:gd name="T5" fmla="*/ 10 h 11"/>
                  <a:gd name="T6" fmla="*/ 7 w 14"/>
                  <a:gd name="T7" fmla="*/ 11 h 11"/>
                  <a:gd name="T8" fmla="*/ 14 w 14"/>
                  <a:gd name="T9" fmla="*/ 10 h 11"/>
                  <a:gd name="T10" fmla="*/ 14 w 14"/>
                  <a:gd name="T11" fmla="*/ 10 h 11"/>
                  <a:gd name="T12" fmla="*/ 14 w 14"/>
                  <a:gd name="T13" fmla="*/ 0 h 11"/>
                  <a:gd name="T14" fmla="*/ 0 w 14"/>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1">
                    <a:moveTo>
                      <a:pt x="0" y="0"/>
                    </a:moveTo>
                    <a:cubicBezTo>
                      <a:pt x="0" y="10"/>
                      <a:pt x="0" y="10"/>
                      <a:pt x="0" y="10"/>
                    </a:cubicBezTo>
                    <a:cubicBezTo>
                      <a:pt x="0" y="10"/>
                      <a:pt x="0" y="10"/>
                      <a:pt x="0" y="10"/>
                    </a:cubicBezTo>
                    <a:cubicBezTo>
                      <a:pt x="0" y="11"/>
                      <a:pt x="3" y="11"/>
                      <a:pt x="7" y="11"/>
                    </a:cubicBezTo>
                    <a:cubicBezTo>
                      <a:pt x="10" y="11"/>
                      <a:pt x="13" y="11"/>
                      <a:pt x="14" y="10"/>
                    </a:cubicBezTo>
                    <a:cubicBezTo>
                      <a:pt x="14" y="10"/>
                      <a:pt x="14" y="10"/>
                      <a:pt x="14" y="10"/>
                    </a:cubicBezTo>
                    <a:cubicBezTo>
                      <a:pt x="14" y="0"/>
                      <a:pt x="14" y="0"/>
                      <a:pt x="14" y="0"/>
                    </a:cubicBezTo>
                    <a:lnTo>
                      <a:pt x="0" y="0"/>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51" name="Oval 71">
                <a:extLst>
                  <a:ext uri="{FF2B5EF4-FFF2-40B4-BE49-F238E27FC236}">
                    <a16:creationId xmlns:a16="http://schemas.microsoft.com/office/drawing/2014/main" id="{03685F3A-C85E-43BB-858E-1BCCCB61AC6A}"/>
                  </a:ext>
                </a:extLst>
              </p:cNvPr>
              <p:cNvSpPr>
                <a:spLocks noChangeArrowheads="1"/>
              </p:cNvSpPr>
              <p:nvPr/>
            </p:nvSpPr>
            <p:spPr bwMode="auto">
              <a:xfrm>
                <a:off x="4330512" y="3068960"/>
                <a:ext cx="276619" cy="39519"/>
              </a:xfrm>
              <a:prstGeom prst="ellipse">
                <a:avLst/>
              </a:pr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52" name="Freeform 72">
                <a:extLst>
                  <a:ext uri="{FF2B5EF4-FFF2-40B4-BE49-F238E27FC236}">
                    <a16:creationId xmlns:a16="http://schemas.microsoft.com/office/drawing/2014/main" id="{43B4C9BE-8D37-4EC5-A279-79E2FF65749F}"/>
                  </a:ext>
                </a:extLst>
              </p:cNvPr>
              <p:cNvSpPr>
                <a:spLocks/>
              </p:cNvSpPr>
              <p:nvPr/>
            </p:nvSpPr>
            <p:spPr bwMode="auto">
              <a:xfrm>
                <a:off x="5776817" y="3108479"/>
                <a:ext cx="300326" cy="221293"/>
              </a:xfrm>
              <a:custGeom>
                <a:avLst/>
                <a:gdLst>
                  <a:gd name="T0" fmla="*/ 0 w 15"/>
                  <a:gd name="T1" fmla="*/ 0 h 11"/>
                  <a:gd name="T2" fmla="*/ 0 w 15"/>
                  <a:gd name="T3" fmla="*/ 10 h 11"/>
                  <a:gd name="T4" fmla="*/ 0 w 15"/>
                  <a:gd name="T5" fmla="*/ 10 h 11"/>
                  <a:gd name="T6" fmla="*/ 7 w 15"/>
                  <a:gd name="T7" fmla="*/ 11 h 11"/>
                  <a:gd name="T8" fmla="*/ 15 w 15"/>
                  <a:gd name="T9" fmla="*/ 10 h 11"/>
                  <a:gd name="T10" fmla="*/ 15 w 15"/>
                  <a:gd name="T11" fmla="*/ 10 h 11"/>
                  <a:gd name="T12" fmla="*/ 15 w 15"/>
                  <a:gd name="T13" fmla="*/ 0 h 11"/>
                  <a:gd name="T14" fmla="*/ 0 w 15"/>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1">
                    <a:moveTo>
                      <a:pt x="0" y="0"/>
                    </a:moveTo>
                    <a:cubicBezTo>
                      <a:pt x="0" y="10"/>
                      <a:pt x="0" y="10"/>
                      <a:pt x="0" y="10"/>
                    </a:cubicBezTo>
                    <a:cubicBezTo>
                      <a:pt x="0" y="10"/>
                      <a:pt x="0" y="10"/>
                      <a:pt x="0" y="10"/>
                    </a:cubicBezTo>
                    <a:cubicBezTo>
                      <a:pt x="1" y="11"/>
                      <a:pt x="4" y="11"/>
                      <a:pt x="7" y="11"/>
                    </a:cubicBezTo>
                    <a:cubicBezTo>
                      <a:pt x="11" y="11"/>
                      <a:pt x="14" y="11"/>
                      <a:pt x="15" y="10"/>
                    </a:cubicBezTo>
                    <a:cubicBezTo>
                      <a:pt x="15" y="10"/>
                      <a:pt x="15" y="10"/>
                      <a:pt x="15" y="10"/>
                    </a:cubicBezTo>
                    <a:cubicBezTo>
                      <a:pt x="15" y="0"/>
                      <a:pt x="15" y="0"/>
                      <a:pt x="15" y="0"/>
                    </a:cubicBezTo>
                    <a:lnTo>
                      <a:pt x="0" y="0"/>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53" name="Oval 73">
                <a:extLst>
                  <a:ext uri="{FF2B5EF4-FFF2-40B4-BE49-F238E27FC236}">
                    <a16:creationId xmlns:a16="http://schemas.microsoft.com/office/drawing/2014/main" id="{456E14F8-99C5-47DD-854A-134F80241C5A}"/>
                  </a:ext>
                </a:extLst>
              </p:cNvPr>
              <p:cNvSpPr>
                <a:spLocks noChangeArrowheads="1"/>
              </p:cNvSpPr>
              <p:nvPr/>
            </p:nvSpPr>
            <p:spPr bwMode="auto">
              <a:xfrm>
                <a:off x="5776817" y="3068960"/>
                <a:ext cx="300326" cy="63227"/>
              </a:xfrm>
              <a:prstGeom prst="ellipse">
                <a:avLst/>
              </a:pr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54" name="Rectangle 76">
                <a:extLst>
                  <a:ext uri="{FF2B5EF4-FFF2-40B4-BE49-F238E27FC236}">
                    <a16:creationId xmlns:a16="http://schemas.microsoft.com/office/drawing/2014/main" id="{49390041-D42B-465C-B5FE-DDB0F296B998}"/>
                  </a:ext>
                </a:extLst>
              </p:cNvPr>
              <p:cNvSpPr>
                <a:spLocks noChangeArrowheads="1"/>
              </p:cNvSpPr>
              <p:nvPr/>
            </p:nvSpPr>
            <p:spPr bwMode="auto">
              <a:xfrm>
                <a:off x="1919998" y="3424612"/>
                <a:ext cx="2212929" cy="1066950"/>
              </a:xfrm>
              <a:prstGeom prst="rect">
                <a:avLst/>
              </a:pr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55" name="Freeform 77">
                <a:extLst>
                  <a:ext uri="{FF2B5EF4-FFF2-40B4-BE49-F238E27FC236}">
                    <a16:creationId xmlns:a16="http://schemas.microsoft.com/office/drawing/2014/main" id="{43FE1A3A-56C3-4308-9C69-F69A78C1300A}"/>
                  </a:ext>
                </a:extLst>
              </p:cNvPr>
              <p:cNvSpPr>
                <a:spLocks/>
              </p:cNvSpPr>
              <p:nvPr/>
            </p:nvSpPr>
            <p:spPr bwMode="auto">
              <a:xfrm>
                <a:off x="1619672" y="3132187"/>
                <a:ext cx="300326" cy="1359371"/>
              </a:xfrm>
              <a:custGeom>
                <a:avLst/>
                <a:gdLst>
                  <a:gd name="T0" fmla="*/ 38 w 38"/>
                  <a:gd name="T1" fmla="*/ 172 h 172"/>
                  <a:gd name="T2" fmla="*/ 0 w 38"/>
                  <a:gd name="T3" fmla="*/ 127 h 172"/>
                  <a:gd name="T4" fmla="*/ 0 w 38"/>
                  <a:gd name="T5" fmla="*/ 0 h 172"/>
                  <a:gd name="T6" fmla="*/ 38 w 38"/>
                  <a:gd name="T7" fmla="*/ 37 h 172"/>
                  <a:gd name="T8" fmla="*/ 38 w 38"/>
                  <a:gd name="T9" fmla="*/ 172 h 172"/>
                </a:gdLst>
                <a:ahLst/>
                <a:cxnLst>
                  <a:cxn ang="0">
                    <a:pos x="T0" y="T1"/>
                  </a:cxn>
                  <a:cxn ang="0">
                    <a:pos x="T2" y="T3"/>
                  </a:cxn>
                  <a:cxn ang="0">
                    <a:pos x="T4" y="T5"/>
                  </a:cxn>
                  <a:cxn ang="0">
                    <a:pos x="T6" y="T7"/>
                  </a:cxn>
                  <a:cxn ang="0">
                    <a:pos x="T8" y="T9"/>
                  </a:cxn>
                </a:cxnLst>
                <a:rect l="0" t="0" r="r" b="b"/>
                <a:pathLst>
                  <a:path w="38" h="172">
                    <a:moveTo>
                      <a:pt x="38" y="172"/>
                    </a:moveTo>
                    <a:lnTo>
                      <a:pt x="0" y="127"/>
                    </a:lnTo>
                    <a:lnTo>
                      <a:pt x="0" y="0"/>
                    </a:lnTo>
                    <a:lnTo>
                      <a:pt x="38" y="37"/>
                    </a:lnTo>
                    <a:lnTo>
                      <a:pt x="38" y="172"/>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56" name="Freeform 78">
                <a:extLst>
                  <a:ext uri="{FF2B5EF4-FFF2-40B4-BE49-F238E27FC236}">
                    <a16:creationId xmlns:a16="http://schemas.microsoft.com/office/drawing/2014/main" id="{44C1A389-015F-42BD-9152-71B64C7AE325}"/>
                  </a:ext>
                </a:extLst>
              </p:cNvPr>
              <p:cNvSpPr>
                <a:spLocks/>
              </p:cNvSpPr>
              <p:nvPr/>
            </p:nvSpPr>
            <p:spPr bwMode="auto">
              <a:xfrm>
                <a:off x="1619672" y="3132187"/>
                <a:ext cx="2513255" cy="292425"/>
              </a:xfrm>
              <a:custGeom>
                <a:avLst/>
                <a:gdLst>
                  <a:gd name="T0" fmla="*/ 318 w 318"/>
                  <a:gd name="T1" fmla="*/ 37 h 37"/>
                  <a:gd name="T2" fmla="*/ 286 w 318"/>
                  <a:gd name="T3" fmla="*/ 0 h 37"/>
                  <a:gd name="T4" fmla="*/ 0 w 318"/>
                  <a:gd name="T5" fmla="*/ 0 h 37"/>
                  <a:gd name="T6" fmla="*/ 38 w 318"/>
                  <a:gd name="T7" fmla="*/ 37 h 37"/>
                  <a:gd name="T8" fmla="*/ 318 w 318"/>
                  <a:gd name="T9" fmla="*/ 37 h 37"/>
                </a:gdLst>
                <a:ahLst/>
                <a:cxnLst>
                  <a:cxn ang="0">
                    <a:pos x="T0" y="T1"/>
                  </a:cxn>
                  <a:cxn ang="0">
                    <a:pos x="T2" y="T3"/>
                  </a:cxn>
                  <a:cxn ang="0">
                    <a:pos x="T4" y="T5"/>
                  </a:cxn>
                  <a:cxn ang="0">
                    <a:pos x="T6" y="T7"/>
                  </a:cxn>
                  <a:cxn ang="0">
                    <a:pos x="T8" y="T9"/>
                  </a:cxn>
                </a:cxnLst>
                <a:rect l="0" t="0" r="r" b="b"/>
                <a:pathLst>
                  <a:path w="318" h="37">
                    <a:moveTo>
                      <a:pt x="318" y="37"/>
                    </a:moveTo>
                    <a:lnTo>
                      <a:pt x="286" y="0"/>
                    </a:lnTo>
                    <a:lnTo>
                      <a:pt x="0" y="0"/>
                    </a:lnTo>
                    <a:lnTo>
                      <a:pt x="38" y="37"/>
                    </a:lnTo>
                    <a:lnTo>
                      <a:pt x="318" y="37"/>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57" name="Freeform 79">
                <a:extLst>
                  <a:ext uri="{FF2B5EF4-FFF2-40B4-BE49-F238E27FC236}">
                    <a16:creationId xmlns:a16="http://schemas.microsoft.com/office/drawing/2014/main" id="{B61A0309-0895-4052-A979-318977354F3A}"/>
                  </a:ext>
                </a:extLst>
              </p:cNvPr>
              <p:cNvSpPr>
                <a:spLocks/>
              </p:cNvSpPr>
              <p:nvPr/>
            </p:nvSpPr>
            <p:spPr bwMode="auto">
              <a:xfrm>
                <a:off x="1975324" y="3092672"/>
                <a:ext cx="300326" cy="213392"/>
              </a:xfrm>
              <a:custGeom>
                <a:avLst/>
                <a:gdLst>
                  <a:gd name="T0" fmla="*/ 0 w 15"/>
                  <a:gd name="T1" fmla="*/ 0 h 11"/>
                  <a:gd name="T2" fmla="*/ 0 w 15"/>
                  <a:gd name="T3" fmla="*/ 10 h 11"/>
                  <a:gd name="T4" fmla="*/ 0 w 15"/>
                  <a:gd name="T5" fmla="*/ 10 h 11"/>
                  <a:gd name="T6" fmla="*/ 7 w 15"/>
                  <a:gd name="T7" fmla="*/ 11 h 11"/>
                  <a:gd name="T8" fmla="*/ 14 w 15"/>
                  <a:gd name="T9" fmla="*/ 10 h 11"/>
                  <a:gd name="T10" fmla="*/ 15 w 15"/>
                  <a:gd name="T11" fmla="*/ 10 h 11"/>
                  <a:gd name="T12" fmla="*/ 15 w 15"/>
                  <a:gd name="T13" fmla="*/ 0 h 11"/>
                  <a:gd name="T14" fmla="*/ 0 w 15"/>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1">
                    <a:moveTo>
                      <a:pt x="0" y="0"/>
                    </a:moveTo>
                    <a:cubicBezTo>
                      <a:pt x="0" y="10"/>
                      <a:pt x="0" y="10"/>
                      <a:pt x="0" y="10"/>
                    </a:cubicBezTo>
                    <a:cubicBezTo>
                      <a:pt x="0" y="10"/>
                      <a:pt x="0" y="10"/>
                      <a:pt x="0" y="10"/>
                    </a:cubicBezTo>
                    <a:cubicBezTo>
                      <a:pt x="1" y="11"/>
                      <a:pt x="4" y="11"/>
                      <a:pt x="7" y="11"/>
                    </a:cubicBezTo>
                    <a:cubicBezTo>
                      <a:pt x="11" y="11"/>
                      <a:pt x="14" y="11"/>
                      <a:pt x="14" y="10"/>
                    </a:cubicBezTo>
                    <a:cubicBezTo>
                      <a:pt x="15" y="10"/>
                      <a:pt x="15" y="10"/>
                      <a:pt x="15" y="10"/>
                    </a:cubicBezTo>
                    <a:cubicBezTo>
                      <a:pt x="15" y="0"/>
                      <a:pt x="15" y="0"/>
                      <a:pt x="15" y="0"/>
                    </a:cubicBezTo>
                    <a:lnTo>
                      <a:pt x="0" y="0"/>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58" name="Oval 80">
                <a:extLst>
                  <a:ext uri="{FF2B5EF4-FFF2-40B4-BE49-F238E27FC236}">
                    <a16:creationId xmlns:a16="http://schemas.microsoft.com/office/drawing/2014/main" id="{662A6B56-EFD4-4B69-A094-A1D0410325B2}"/>
                  </a:ext>
                </a:extLst>
              </p:cNvPr>
              <p:cNvSpPr>
                <a:spLocks noChangeArrowheads="1"/>
              </p:cNvSpPr>
              <p:nvPr/>
            </p:nvSpPr>
            <p:spPr bwMode="auto">
              <a:xfrm>
                <a:off x="1975324" y="3068960"/>
                <a:ext cx="300326" cy="39519"/>
              </a:xfrm>
              <a:prstGeom prst="ellipse">
                <a:avLst/>
              </a:pr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59" name="Freeform 81">
                <a:extLst>
                  <a:ext uri="{FF2B5EF4-FFF2-40B4-BE49-F238E27FC236}">
                    <a16:creationId xmlns:a16="http://schemas.microsoft.com/office/drawing/2014/main" id="{D74999A6-B19F-472C-B527-4E432BCA8F6C}"/>
                  </a:ext>
                </a:extLst>
              </p:cNvPr>
              <p:cNvSpPr>
                <a:spLocks/>
              </p:cNvSpPr>
              <p:nvPr/>
            </p:nvSpPr>
            <p:spPr bwMode="auto">
              <a:xfrm>
                <a:off x="3421628" y="3108479"/>
                <a:ext cx="300326" cy="221293"/>
              </a:xfrm>
              <a:custGeom>
                <a:avLst/>
                <a:gdLst>
                  <a:gd name="T0" fmla="*/ 0 w 15"/>
                  <a:gd name="T1" fmla="*/ 0 h 11"/>
                  <a:gd name="T2" fmla="*/ 0 w 15"/>
                  <a:gd name="T3" fmla="*/ 10 h 11"/>
                  <a:gd name="T4" fmla="*/ 1 w 15"/>
                  <a:gd name="T5" fmla="*/ 10 h 11"/>
                  <a:gd name="T6" fmla="*/ 8 w 15"/>
                  <a:gd name="T7" fmla="*/ 11 h 11"/>
                  <a:gd name="T8" fmla="*/ 15 w 15"/>
                  <a:gd name="T9" fmla="*/ 10 h 11"/>
                  <a:gd name="T10" fmla="*/ 15 w 15"/>
                  <a:gd name="T11" fmla="*/ 10 h 11"/>
                  <a:gd name="T12" fmla="*/ 15 w 15"/>
                  <a:gd name="T13" fmla="*/ 0 h 11"/>
                  <a:gd name="T14" fmla="*/ 0 w 15"/>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1">
                    <a:moveTo>
                      <a:pt x="0" y="0"/>
                    </a:moveTo>
                    <a:cubicBezTo>
                      <a:pt x="0" y="10"/>
                      <a:pt x="0" y="10"/>
                      <a:pt x="0" y="10"/>
                    </a:cubicBezTo>
                    <a:cubicBezTo>
                      <a:pt x="1" y="10"/>
                      <a:pt x="1" y="10"/>
                      <a:pt x="1" y="10"/>
                    </a:cubicBezTo>
                    <a:cubicBezTo>
                      <a:pt x="1" y="11"/>
                      <a:pt x="4" y="11"/>
                      <a:pt x="8" y="11"/>
                    </a:cubicBezTo>
                    <a:cubicBezTo>
                      <a:pt x="11" y="11"/>
                      <a:pt x="14" y="11"/>
                      <a:pt x="15" y="10"/>
                    </a:cubicBezTo>
                    <a:cubicBezTo>
                      <a:pt x="15" y="10"/>
                      <a:pt x="15" y="10"/>
                      <a:pt x="15" y="10"/>
                    </a:cubicBezTo>
                    <a:cubicBezTo>
                      <a:pt x="15" y="0"/>
                      <a:pt x="15" y="0"/>
                      <a:pt x="15" y="0"/>
                    </a:cubicBezTo>
                    <a:lnTo>
                      <a:pt x="0" y="0"/>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60" name="Oval 82">
                <a:extLst>
                  <a:ext uri="{FF2B5EF4-FFF2-40B4-BE49-F238E27FC236}">
                    <a16:creationId xmlns:a16="http://schemas.microsoft.com/office/drawing/2014/main" id="{4116DDAC-D5AB-49EA-91F5-0668C366B2A7}"/>
                  </a:ext>
                </a:extLst>
              </p:cNvPr>
              <p:cNvSpPr>
                <a:spLocks noChangeArrowheads="1"/>
              </p:cNvSpPr>
              <p:nvPr/>
            </p:nvSpPr>
            <p:spPr bwMode="auto">
              <a:xfrm>
                <a:off x="3421628" y="3068960"/>
                <a:ext cx="300326" cy="63227"/>
              </a:xfrm>
              <a:prstGeom prst="ellipse">
                <a:avLst/>
              </a:pr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61" name="Rectangle 85">
                <a:extLst>
                  <a:ext uri="{FF2B5EF4-FFF2-40B4-BE49-F238E27FC236}">
                    <a16:creationId xmlns:a16="http://schemas.microsoft.com/office/drawing/2014/main" id="{9B698D10-D0A6-457E-B3A0-71DD1311485B}"/>
                  </a:ext>
                </a:extLst>
              </p:cNvPr>
              <p:cNvSpPr>
                <a:spLocks noChangeArrowheads="1"/>
              </p:cNvSpPr>
              <p:nvPr/>
            </p:nvSpPr>
            <p:spPr bwMode="auto">
              <a:xfrm>
                <a:off x="4591319" y="3780259"/>
                <a:ext cx="2212929" cy="1066950"/>
              </a:xfrm>
              <a:prstGeom prst="rect">
                <a:avLst/>
              </a:pr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62" name="Freeform 86">
                <a:extLst>
                  <a:ext uri="{FF2B5EF4-FFF2-40B4-BE49-F238E27FC236}">
                    <a16:creationId xmlns:a16="http://schemas.microsoft.com/office/drawing/2014/main" id="{E510EB17-FFA5-48E8-A0E0-67856B3C40E1}"/>
                  </a:ext>
                </a:extLst>
              </p:cNvPr>
              <p:cNvSpPr>
                <a:spLocks/>
              </p:cNvSpPr>
              <p:nvPr/>
            </p:nvSpPr>
            <p:spPr bwMode="auto">
              <a:xfrm>
                <a:off x="4290993" y="3503645"/>
                <a:ext cx="300326" cy="1343564"/>
              </a:xfrm>
              <a:custGeom>
                <a:avLst/>
                <a:gdLst>
                  <a:gd name="T0" fmla="*/ 38 w 38"/>
                  <a:gd name="T1" fmla="*/ 170 h 170"/>
                  <a:gd name="T2" fmla="*/ 0 w 38"/>
                  <a:gd name="T3" fmla="*/ 128 h 170"/>
                  <a:gd name="T4" fmla="*/ 0 w 38"/>
                  <a:gd name="T5" fmla="*/ 0 h 170"/>
                  <a:gd name="T6" fmla="*/ 38 w 38"/>
                  <a:gd name="T7" fmla="*/ 35 h 170"/>
                  <a:gd name="T8" fmla="*/ 38 w 38"/>
                  <a:gd name="T9" fmla="*/ 170 h 170"/>
                </a:gdLst>
                <a:ahLst/>
                <a:cxnLst>
                  <a:cxn ang="0">
                    <a:pos x="T0" y="T1"/>
                  </a:cxn>
                  <a:cxn ang="0">
                    <a:pos x="T2" y="T3"/>
                  </a:cxn>
                  <a:cxn ang="0">
                    <a:pos x="T4" y="T5"/>
                  </a:cxn>
                  <a:cxn ang="0">
                    <a:pos x="T6" y="T7"/>
                  </a:cxn>
                  <a:cxn ang="0">
                    <a:pos x="T8" y="T9"/>
                  </a:cxn>
                </a:cxnLst>
                <a:rect l="0" t="0" r="r" b="b"/>
                <a:pathLst>
                  <a:path w="38" h="170">
                    <a:moveTo>
                      <a:pt x="38" y="170"/>
                    </a:moveTo>
                    <a:lnTo>
                      <a:pt x="0" y="128"/>
                    </a:lnTo>
                    <a:lnTo>
                      <a:pt x="0" y="0"/>
                    </a:lnTo>
                    <a:lnTo>
                      <a:pt x="38" y="35"/>
                    </a:lnTo>
                    <a:lnTo>
                      <a:pt x="38" y="170"/>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63" name="Freeform 87">
                <a:extLst>
                  <a:ext uri="{FF2B5EF4-FFF2-40B4-BE49-F238E27FC236}">
                    <a16:creationId xmlns:a16="http://schemas.microsoft.com/office/drawing/2014/main" id="{39889CD1-6B8F-492C-BC95-B291FF8E49BD}"/>
                  </a:ext>
                </a:extLst>
              </p:cNvPr>
              <p:cNvSpPr>
                <a:spLocks/>
              </p:cNvSpPr>
              <p:nvPr/>
            </p:nvSpPr>
            <p:spPr bwMode="auto">
              <a:xfrm>
                <a:off x="4290993" y="3503645"/>
                <a:ext cx="2513255" cy="276619"/>
              </a:xfrm>
              <a:custGeom>
                <a:avLst/>
                <a:gdLst>
                  <a:gd name="T0" fmla="*/ 318 w 318"/>
                  <a:gd name="T1" fmla="*/ 35 h 35"/>
                  <a:gd name="T2" fmla="*/ 286 w 318"/>
                  <a:gd name="T3" fmla="*/ 0 h 35"/>
                  <a:gd name="T4" fmla="*/ 0 w 318"/>
                  <a:gd name="T5" fmla="*/ 0 h 35"/>
                  <a:gd name="T6" fmla="*/ 38 w 318"/>
                  <a:gd name="T7" fmla="*/ 35 h 35"/>
                  <a:gd name="T8" fmla="*/ 318 w 318"/>
                  <a:gd name="T9" fmla="*/ 35 h 35"/>
                </a:gdLst>
                <a:ahLst/>
                <a:cxnLst>
                  <a:cxn ang="0">
                    <a:pos x="T0" y="T1"/>
                  </a:cxn>
                  <a:cxn ang="0">
                    <a:pos x="T2" y="T3"/>
                  </a:cxn>
                  <a:cxn ang="0">
                    <a:pos x="T4" y="T5"/>
                  </a:cxn>
                  <a:cxn ang="0">
                    <a:pos x="T6" y="T7"/>
                  </a:cxn>
                  <a:cxn ang="0">
                    <a:pos x="T8" y="T9"/>
                  </a:cxn>
                </a:cxnLst>
                <a:rect l="0" t="0" r="r" b="b"/>
                <a:pathLst>
                  <a:path w="318" h="35">
                    <a:moveTo>
                      <a:pt x="318" y="35"/>
                    </a:moveTo>
                    <a:lnTo>
                      <a:pt x="286" y="0"/>
                    </a:lnTo>
                    <a:lnTo>
                      <a:pt x="0" y="0"/>
                    </a:lnTo>
                    <a:lnTo>
                      <a:pt x="38" y="35"/>
                    </a:lnTo>
                    <a:lnTo>
                      <a:pt x="318" y="35"/>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64" name="Freeform 88">
                <a:extLst>
                  <a:ext uri="{FF2B5EF4-FFF2-40B4-BE49-F238E27FC236}">
                    <a16:creationId xmlns:a16="http://schemas.microsoft.com/office/drawing/2014/main" id="{F4F02971-392C-4F31-AD3F-9FD559A6DDBD}"/>
                  </a:ext>
                </a:extLst>
              </p:cNvPr>
              <p:cNvSpPr>
                <a:spLocks/>
              </p:cNvSpPr>
              <p:nvPr/>
            </p:nvSpPr>
            <p:spPr bwMode="auto">
              <a:xfrm>
                <a:off x="4646645" y="3464126"/>
                <a:ext cx="300326" cy="221293"/>
              </a:xfrm>
              <a:custGeom>
                <a:avLst/>
                <a:gdLst>
                  <a:gd name="T0" fmla="*/ 0 w 15"/>
                  <a:gd name="T1" fmla="*/ 0 h 11"/>
                  <a:gd name="T2" fmla="*/ 0 w 15"/>
                  <a:gd name="T3" fmla="*/ 10 h 11"/>
                  <a:gd name="T4" fmla="*/ 0 w 15"/>
                  <a:gd name="T5" fmla="*/ 10 h 11"/>
                  <a:gd name="T6" fmla="*/ 7 w 15"/>
                  <a:gd name="T7" fmla="*/ 11 h 11"/>
                  <a:gd name="T8" fmla="*/ 15 w 15"/>
                  <a:gd name="T9" fmla="*/ 10 h 11"/>
                  <a:gd name="T10" fmla="*/ 15 w 15"/>
                  <a:gd name="T11" fmla="*/ 10 h 11"/>
                  <a:gd name="T12" fmla="*/ 15 w 15"/>
                  <a:gd name="T13" fmla="*/ 0 h 11"/>
                  <a:gd name="T14" fmla="*/ 0 w 15"/>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1">
                    <a:moveTo>
                      <a:pt x="0" y="0"/>
                    </a:moveTo>
                    <a:cubicBezTo>
                      <a:pt x="0" y="10"/>
                      <a:pt x="0" y="10"/>
                      <a:pt x="0" y="10"/>
                    </a:cubicBezTo>
                    <a:cubicBezTo>
                      <a:pt x="0" y="10"/>
                      <a:pt x="0" y="10"/>
                      <a:pt x="0" y="10"/>
                    </a:cubicBezTo>
                    <a:cubicBezTo>
                      <a:pt x="1" y="11"/>
                      <a:pt x="4" y="11"/>
                      <a:pt x="7" y="11"/>
                    </a:cubicBezTo>
                    <a:cubicBezTo>
                      <a:pt x="11" y="11"/>
                      <a:pt x="14" y="11"/>
                      <a:pt x="15" y="10"/>
                    </a:cubicBezTo>
                    <a:cubicBezTo>
                      <a:pt x="15" y="10"/>
                      <a:pt x="15" y="10"/>
                      <a:pt x="15" y="10"/>
                    </a:cubicBezTo>
                    <a:cubicBezTo>
                      <a:pt x="15" y="0"/>
                      <a:pt x="15" y="0"/>
                      <a:pt x="15" y="0"/>
                    </a:cubicBezTo>
                    <a:lnTo>
                      <a:pt x="0" y="0"/>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65" name="Oval 89">
                <a:extLst>
                  <a:ext uri="{FF2B5EF4-FFF2-40B4-BE49-F238E27FC236}">
                    <a16:creationId xmlns:a16="http://schemas.microsoft.com/office/drawing/2014/main" id="{8B24BA9A-F6D4-4B78-82DD-C138B0E178A8}"/>
                  </a:ext>
                </a:extLst>
              </p:cNvPr>
              <p:cNvSpPr>
                <a:spLocks noChangeArrowheads="1"/>
              </p:cNvSpPr>
              <p:nvPr/>
            </p:nvSpPr>
            <p:spPr bwMode="auto">
              <a:xfrm>
                <a:off x="4646645" y="3424612"/>
                <a:ext cx="300326" cy="63227"/>
              </a:xfrm>
              <a:prstGeom prst="ellipse">
                <a:avLst/>
              </a:pr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66" name="Freeform 90">
                <a:extLst>
                  <a:ext uri="{FF2B5EF4-FFF2-40B4-BE49-F238E27FC236}">
                    <a16:creationId xmlns:a16="http://schemas.microsoft.com/office/drawing/2014/main" id="{3C4DBF2E-B23A-48EF-A5F3-A6548849904E}"/>
                  </a:ext>
                </a:extLst>
              </p:cNvPr>
              <p:cNvSpPr>
                <a:spLocks/>
              </p:cNvSpPr>
              <p:nvPr/>
            </p:nvSpPr>
            <p:spPr bwMode="auto">
              <a:xfrm>
                <a:off x="6116662" y="3464126"/>
                <a:ext cx="276619" cy="237100"/>
              </a:xfrm>
              <a:custGeom>
                <a:avLst/>
                <a:gdLst>
                  <a:gd name="T0" fmla="*/ 0 w 14"/>
                  <a:gd name="T1" fmla="*/ 0 h 12"/>
                  <a:gd name="T2" fmla="*/ 0 w 14"/>
                  <a:gd name="T3" fmla="*/ 11 h 12"/>
                  <a:gd name="T4" fmla="*/ 0 w 14"/>
                  <a:gd name="T5" fmla="*/ 11 h 12"/>
                  <a:gd name="T6" fmla="*/ 7 w 14"/>
                  <a:gd name="T7" fmla="*/ 12 h 12"/>
                  <a:gd name="T8" fmla="*/ 14 w 14"/>
                  <a:gd name="T9" fmla="*/ 11 h 12"/>
                  <a:gd name="T10" fmla="*/ 14 w 14"/>
                  <a:gd name="T11" fmla="*/ 11 h 12"/>
                  <a:gd name="T12" fmla="*/ 14 w 14"/>
                  <a:gd name="T13" fmla="*/ 0 h 12"/>
                  <a:gd name="T14" fmla="*/ 0 w 14"/>
                  <a:gd name="T15" fmla="*/ 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2">
                    <a:moveTo>
                      <a:pt x="0" y="0"/>
                    </a:moveTo>
                    <a:cubicBezTo>
                      <a:pt x="0" y="11"/>
                      <a:pt x="0" y="11"/>
                      <a:pt x="0" y="11"/>
                    </a:cubicBezTo>
                    <a:cubicBezTo>
                      <a:pt x="0" y="11"/>
                      <a:pt x="0" y="11"/>
                      <a:pt x="0" y="11"/>
                    </a:cubicBezTo>
                    <a:cubicBezTo>
                      <a:pt x="0" y="11"/>
                      <a:pt x="3" y="12"/>
                      <a:pt x="7" y="12"/>
                    </a:cubicBezTo>
                    <a:cubicBezTo>
                      <a:pt x="11" y="12"/>
                      <a:pt x="14" y="11"/>
                      <a:pt x="14" y="11"/>
                    </a:cubicBezTo>
                    <a:cubicBezTo>
                      <a:pt x="14" y="11"/>
                      <a:pt x="14" y="11"/>
                      <a:pt x="14" y="11"/>
                    </a:cubicBezTo>
                    <a:cubicBezTo>
                      <a:pt x="14" y="0"/>
                      <a:pt x="14" y="0"/>
                      <a:pt x="14" y="0"/>
                    </a:cubicBezTo>
                    <a:lnTo>
                      <a:pt x="0" y="0"/>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67" name="Oval 91">
                <a:extLst>
                  <a:ext uri="{FF2B5EF4-FFF2-40B4-BE49-F238E27FC236}">
                    <a16:creationId xmlns:a16="http://schemas.microsoft.com/office/drawing/2014/main" id="{B0174365-8CDE-48FE-9815-B6A71C9EE4B5}"/>
                  </a:ext>
                </a:extLst>
              </p:cNvPr>
              <p:cNvSpPr>
                <a:spLocks noChangeArrowheads="1"/>
              </p:cNvSpPr>
              <p:nvPr/>
            </p:nvSpPr>
            <p:spPr bwMode="auto">
              <a:xfrm>
                <a:off x="6116662" y="3448319"/>
                <a:ext cx="276619" cy="39519"/>
              </a:xfrm>
              <a:prstGeom prst="ellipse">
                <a:avLst/>
              </a:pr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68" name="Rectangle 94">
                <a:extLst>
                  <a:ext uri="{FF2B5EF4-FFF2-40B4-BE49-F238E27FC236}">
                    <a16:creationId xmlns:a16="http://schemas.microsoft.com/office/drawing/2014/main" id="{3F72A2C8-1318-4E04-85FB-C1EEE7E08143}"/>
                  </a:ext>
                </a:extLst>
              </p:cNvPr>
              <p:cNvSpPr>
                <a:spLocks noChangeArrowheads="1"/>
              </p:cNvSpPr>
              <p:nvPr/>
            </p:nvSpPr>
            <p:spPr bwMode="auto">
              <a:xfrm>
                <a:off x="2236131" y="3780259"/>
                <a:ext cx="2236641" cy="1066950"/>
              </a:xfrm>
              <a:prstGeom prst="rect">
                <a:avLst/>
              </a:pr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69" name="Freeform 95">
                <a:extLst>
                  <a:ext uri="{FF2B5EF4-FFF2-40B4-BE49-F238E27FC236}">
                    <a16:creationId xmlns:a16="http://schemas.microsoft.com/office/drawing/2014/main" id="{99C95401-D9F2-426F-9D58-4001CF442955}"/>
                  </a:ext>
                </a:extLst>
              </p:cNvPr>
              <p:cNvSpPr>
                <a:spLocks/>
              </p:cNvSpPr>
              <p:nvPr/>
            </p:nvSpPr>
            <p:spPr bwMode="auto">
              <a:xfrm>
                <a:off x="1959517" y="3487838"/>
                <a:ext cx="276619" cy="1359371"/>
              </a:xfrm>
              <a:custGeom>
                <a:avLst/>
                <a:gdLst>
                  <a:gd name="T0" fmla="*/ 35 w 35"/>
                  <a:gd name="T1" fmla="*/ 172 h 172"/>
                  <a:gd name="T2" fmla="*/ 0 w 35"/>
                  <a:gd name="T3" fmla="*/ 127 h 172"/>
                  <a:gd name="T4" fmla="*/ 0 w 35"/>
                  <a:gd name="T5" fmla="*/ 0 h 172"/>
                  <a:gd name="T6" fmla="*/ 35 w 35"/>
                  <a:gd name="T7" fmla="*/ 37 h 172"/>
                  <a:gd name="T8" fmla="*/ 35 w 35"/>
                  <a:gd name="T9" fmla="*/ 172 h 172"/>
                </a:gdLst>
                <a:ahLst/>
                <a:cxnLst>
                  <a:cxn ang="0">
                    <a:pos x="T0" y="T1"/>
                  </a:cxn>
                  <a:cxn ang="0">
                    <a:pos x="T2" y="T3"/>
                  </a:cxn>
                  <a:cxn ang="0">
                    <a:pos x="T4" y="T5"/>
                  </a:cxn>
                  <a:cxn ang="0">
                    <a:pos x="T6" y="T7"/>
                  </a:cxn>
                  <a:cxn ang="0">
                    <a:pos x="T8" y="T9"/>
                  </a:cxn>
                </a:cxnLst>
                <a:rect l="0" t="0" r="r" b="b"/>
                <a:pathLst>
                  <a:path w="35" h="172">
                    <a:moveTo>
                      <a:pt x="35" y="172"/>
                    </a:moveTo>
                    <a:lnTo>
                      <a:pt x="0" y="127"/>
                    </a:lnTo>
                    <a:lnTo>
                      <a:pt x="0" y="0"/>
                    </a:lnTo>
                    <a:lnTo>
                      <a:pt x="35" y="37"/>
                    </a:lnTo>
                    <a:lnTo>
                      <a:pt x="35" y="172"/>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70" name="Freeform 96">
                <a:extLst>
                  <a:ext uri="{FF2B5EF4-FFF2-40B4-BE49-F238E27FC236}">
                    <a16:creationId xmlns:a16="http://schemas.microsoft.com/office/drawing/2014/main" id="{2ED05111-5546-44AD-9EB4-3D96CDFAE895}"/>
                  </a:ext>
                </a:extLst>
              </p:cNvPr>
              <p:cNvSpPr>
                <a:spLocks/>
              </p:cNvSpPr>
              <p:nvPr/>
            </p:nvSpPr>
            <p:spPr bwMode="auto">
              <a:xfrm>
                <a:off x="1959517" y="3487838"/>
                <a:ext cx="2513255" cy="292425"/>
              </a:xfrm>
              <a:custGeom>
                <a:avLst/>
                <a:gdLst>
                  <a:gd name="T0" fmla="*/ 318 w 318"/>
                  <a:gd name="T1" fmla="*/ 37 h 37"/>
                  <a:gd name="T2" fmla="*/ 283 w 318"/>
                  <a:gd name="T3" fmla="*/ 0 h 37"/>
                  <a:gd name="T4" fmla="*/ 0 w 318"/>
                  <a:gd name="T5" fmla="*/ 0 h 37"/>
                  <a:gd name="T6" fmla="*/ 35 w 318"/>
                  <a:gd name="T7" fmla="*/ 37 h 37"/>
                  <a:gd name="T8" fmla="*/ 318 w 318"/>
                  <a:gd name="T9" fmla="*/ 37 h 37"/>
                </a:gdLst>
                <a:ahLst/>
                <a:cxnLst>
                  <a:cxn ang="0">
                    <a:pos x="T0" y="T1"/>
                  </a:cxn>
                  <a:cxn ang="0">
                    <a:pos x="T2" y="T3"/>
                  </a:cxn>
                  <a:cxn ang="0">
                    <a:pos x="T4" y="T5"/>
                  </a:cxn>
                  <a:cxn ang="0">
                    <a:pos x="T6" y="T7"/>
                  </a:cxn>
                  <a:cxn ang="0">
                    <a:pos x="T8" y="T9"/>
                  </a:cxn>
                </a:cxnLst>
                <a:rect l="0" t="0" r="r" b="b"/>
                <a:pathLst>
                  <a:path w="318" h="37">
                    <a:moveTo>
                      <a:pt x="318" y="37"/>
                    </a:moveTo>
                    <a:lnTo>
                      <a:pt x="283" y="0"/>
                    </a:lnTo>
                    <a:lnTo>
                      <a:pt x="0" y="0"/>
                    </a:lnTo>
                    <a:lnTo>
                      <a:pt x="35" y="37"/>
                    </a:lnTo>
                    <a:lnTo>
                      <a:pt x="318" y="37"/>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71" name="Freeform 97">
                <a:extLst>
                  <a:ext uri="{FF2B5EF4-FFF2-40B4-BE49-F238E27FC236}">
                    <a16:creationId xmlns:a16="http://schemas.microsoft.com/office/drawing/2014/main" id="{60D075BB-C4E9-4898-B108-45437DC0F2E0}"/>
                  </a:ext>
                </a:extLst>
              </p:cNvPr>
              <p:cNvSpPr>
                <a:spLocks/>
              </p:cNvSpPr>
              <p:nvPr/>
            </p:nvSpPr>
            <p:spPr bwMode="auto">
              <a:xfrm>
                <a:off x="2299357" y="3448319"/>
                <a:ext cx="292425" cy="213392"/>
              </a:xfrm>
              <a:custGeom>
                <a:avLst/>
                <a:gdLst>
                  <a:gd name="T0" fmla="*/ 0 w 15"/>
                  <a:gd name="T1" fmla="*/ 0 h 11"/>
                  <a:gd name="T2" fmla="*/ 0 w 15"/>
                  <a:gd name="T3" fmla="*/ 10 h 11"/>
                  <a:gd name="T4" fmla="*/ 1 w 15"/>
                  <a:gd name="T5" fmla="*/ 10 h 11"/>
                  <a:gd name="T6" fmla="*/ 8 w 15"/>
                  <a:gd name="T7" fmla="*/ 11 h 11"/>
                  <a:gd name="T8" fmla="*/ 15 w 15"/>
                  <a:gd name="T9" fmla="*/ 10 h 11"/>
                  <a:gd name="T10" fmla="*/ 15 w 15"/>
                  <a:gd name="T11" fmla="*/ 10 h 11"/>
                  <a:gd name="T12" fmla="*/ 15 w 15"/>
                  <a:gd name="T13" fmla="*/ 0 h 11"/>
                  <a:gd name="T14" fmla="*/ 0 w 15"/>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1">
                    <a:moveTo>
                      <a:pt x="0" y="0"/>
                    </a:moveTo>
                    <a:cubicBezTo>
                      <a:pt x="0" y="10"/>
                      <a:pt x="0" y="10"/>
                      <a:pt x="0" y="10"/>
                    </a:cubicBezTo>
                    <a:cubicBezTo>
                      <a:pt x="1" y="10"/>
                      <a:pt x="1" y="10"/>
                      <a:pt x="1" y="10"/>
                    </a:cubicBezTo>
                    <a:cubicBezTo>
                      <a:pt x="1" y="11"/>
                      <a:pt x="4" y="11"/>
                      <a:pt x="8" y="11"/>
                    </a:cubicBezTo>
                    <a:cubicBezTo>
                      <a:pt x="11" y="11"/>
                      <a:pt x="14" y="11"/>
                      <a:pt x="15" y="10"/>
                    </a:cubicBezTo>
                    <a:cubicBezTo>
                      <a:pt x="15" y="10"/>
                      <a:pt x="15" y="10"/>
                      <a:pt x="15" y="10"/>
                    </a:cubicBezTo>
                    <a:cubicBezTo>
                      <a:pt x="15" y="0"/>
                      <a:pt x="15" y="0"/>
                      <a:pt x="15" y="0"/>
                    </a:cubicBezTo>
                    <a:lnTo>
                      <a:pt x="0" y="0"/>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72" name="Oval 98">
                <a:extLst>
                  <a:ext uri="{FF2B5EF4-FFF2-40B4-BE49-F238E27FC236}">
                    <a16:creationId xmlns:a16="http://schemas.microsoft.com/office/drawing/2014/main" id="{976C04A1-85F0-4661-8B31-6E8852BD890B}"/>
                  </a:ext>
                </a:extLst>
              </p:cNvPr>
              <p:cNvSpPr>
                <a:spLocks noChangeArrowheads="1"/>
              </p:cNvSpPr>
              <p:nvPr/>
            </p:nvSpPr>
            <p:spPr bwMode="auto">
              <a:xfrm>
                <a:off x="2299357" y="3424612"/>
                <a:ext cx="292425" cy="39519"/>
              </a:xfrm>
              <a:prstGeom prst="ellipse">
                <a:avLst/>
              </a:pr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73" name="Freeform 99">
                <a:extLst>
                  <a:ext uri="{FF2B5EF4-FFF2-40B4-BE49-F238E27FC236}">
                    <a16:creationId xmlns:a16="http://schemas.microsoft.com/office/drawing/2014/main" id="{AD40BE23-23F0-48AF-AC2F-FB8A15199F53}"/>
                  </a:ext>
                </a:extLst>
              </p:cNvPr>
              <p:cNvSpPr>
                <a:spLocks/>
              </p:cNvSpPr>
              <p:nvPr/>
            </p:nvSpPr>
            <p:spPr bwMode="auto">
              <a:xfrm>
                <a:off x="3761473" y="3464126"/>
                <a:ext cx="292425" cy="221293"/>
              </a:xfrm>
              <a:custGeom>
                <a:avLst/>
                <a:gdLst>
                  <a:gd name="T0" fmla="*/ 0 w 15"/>
                  <a:gd name="T1" fmla="*/ 0 h 11"/>
                  <a:gd name="T2" fmla="*/ 0 w 15"/>
                  <a:gd name="T3" fmla="*/ 10 h 11"/>
                  <a:gd name="T4" fmla="*/ 0 w 15"/>
                  <a:gd name="T5" fmla="*/ 10 h 11"/>
                  <a:gd name="T6" fmla="*/ 7 w 15"/>
                  <a:gd name="T7" fmla="*/ 11 h 11"/>
                  <a:gd name="T8" fmla="*/ 15 w 15"/>
                  <a:gd name="T9" fmla="*/ 10 h 11"/>
                  <a:gd name="T10" fmla="*/ 15 w 15"/>
                  <a:gd name="T11" fmla="*/ 10 h 11"/>
                  <a:gd name="T12" fmla="*/ 15 w 15"/>
                  <a:gd name="T13" fmla="*/ 0 h 11"/>
                  <a:gd name="T14" fmla="*/ 0 w 15"/>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1">
                    <a:moveTo>
                      <a:pt x="0" y="0"/>
                    </a:moveTo>
                    <a:cubicBezTo>
                      <a:pt x="0" y="10"/>
                      <a:pt x="0" y="10"/>
                      <a:pt x="0" y="10"/>
                    </a:cubicBezTo>
                    <a:cubicBezTo>
                      <a:pt x="0" y="10"/>
                      <a:pt x="0" y="10"/>
                      <a:pt x="0" y="10"/>
                    </a:cubicBezTo>
                    <a:cubicBezTo>
                      <a:pt x="1" y="11"/>
                      <a:pt x="4" y="11"/>
                      <a:pt x="7" y="11"/>
                    </a:cubicBezTo>
                    <a:cubicBezTo>
                      <a:pt x="11" y="11"/>
                      <a:pt x="14" y="11"/>
                      <a:pt x="15" y="10"/>
                    </a:cubicBezTo>
                    <a:cubicBezTo>
                      <a:pt x="15" y="10"/>
                      <a:pt x="15" y="10"/>
                      <a:pt x="15" y="10"/>
                    </a:cubicBezTo>
                    <a:cubicBezTo>
                      <a:pt x="15" y="0"/>
                      <a:pt x="15" y="0"/>
                      <a:pt x="15" y="0"/>
                    </a:cubicBezTo>
                    <a:lnTo>
                      <a:pt x="0" y="0"/>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74" name="Oval 100">
                <a:extLst>
                  <a:ext uri="{FF2B5EF4-FFF2-40B4-BE49-F238E27FC236}">
                    <a16:creationId xmlns:a16="http://schemas.microsoft.com/office/drawing/2014/main" id="{18641C4C-DBBC-48D1-8B19-36A3D062236B}"/>
                  </a:ext>
                </a:extLst>
              </p:cNvPr>
              <p:cNvSpPr>
                <a:spLocks noChangeArrowheads="1"/>
              </p:cNvSpPr>
              <p:nvPr/>
            </p:nvSpPr>
            <p:spPr bwMode="auto">
              <a:xfrm>
                <a:off x="3761473" y="3424612"/>
                <a:ext cx="292425" cy="63227"/>
              </a:xfrm>
              <a:prstGeom prst="ellipse">
                <a:avLst/>
              </a:pr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75" name="Freeform 101">
                <a:extLst>
                  <a:ext uri="{FF2B5EF4-FFF2-40B4-BE49-F238E27FC236}">
                    <a16:creationId xmlns:a16="http://schemas.microsoft.com/office/drawing/2014/main" id="{6C85AEC4-990D-4C77-B5DB-E702ABEE623C}"/>
                  </a:ext>
                </a:extLst>
              </p:cNvPr>
              <p:cNvSpPr>
                <a:spLocks/>
              </p:cNvSpPr>
              <p:nvPr/>
            </p:nvSpPr>
            <p:spPr bwMode="auto">
              <a:xfrm>
                <a:off x="2378390" y="3487838"/>
                <a:ext cx="134359" cy="134359"/>
              </a:xfrm>
              <a:custGeom>
                <a:avLst/>
                <a:gdLst>
                  <a:gd name="T0" fmla="*/ 10 w 17"/>
                  <a:gd name="T1" fmla="*/ 17 h 17"/>
                  <a:gd name="T2" fmla="*/ 10 w 17"/>
                  <a:gd name="T3" fmla="*/ 10 h 17"/>
                  <a:gd name="T4" fmla="*/ 17 w 17"/>
                  <a:gd name="T5" fmla="*/ 10 h 17"/>
                  <a:gd name="T6" fmla="*/ 17 w 17"/>
                  <a:gd name="T7" fmla="*/ 7 h 17"/>
                  <a:gd name="T8" fmla="*/ 10 w 17"/>
                  <a:gd name="T9" fmla="*/ 7 h 17"/>
                  <a:gd name="T10" fmla="*/ 10 w 17"/>
                  <a:gd name="T11" fmla="*/ 0 h 17"/>
                  <a:gd name="T12" fmla="*/ 7 w 17"/>
                  <a:gd name="T13" fmla="*/ 0 h 17"/>
                  <a:gd name="T14" fmla="*/ 7 w 17"/>
                  <a:gd name="T15" fmla="*/ 7 h 17"/>
                  <a:gd name="T16" fmla="*/ 0 w 17"/>
                  <a:gd name="T17" fmla="*/ 7 h 17"/>
                  <a:gd name="T18" fmla="*/ 0 w 17"/>
                  <a:gd name="T19" fmla="*/ 10 h 17"/>
                  <a:gd name="T20" fmla="*/ 7 w 17"/>
                  <a:gd name="T21" fmla="*/ 10 h 17"/>
                  <a:gd name="T22" fmla="*/ 7 w 17"/>
                  <a:gd name="T23" fmla="*/ 17 h 17"/>
                  <a:gd name="T24" fmla="*/ 10 w 17"/>
                  <a:gd name="T25" fmla="*/ 17 h 17"/>
                  <a:gd name="T26" fmla="*/ 10 w 17"/>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7">
                    <a:moveTo>
                      <a:pt x="10" y="17"/>
                    </a:moveTo>
                    <a:lnTo>
                      <a:pt x="10" y="10"/>
                    </a:lnTo>
                    <a:lnTo>
                      <a:pt x="17" y="10"/>
                    </a:lnTo>
                    <a:lnTo>
                      <a:pt x="17" y="7"/>
                    </a:lnTo>
                    <a:lnTo>
                      <a:pt x="10" y="7"/>
                    </a:lnTo>
                    <a:lnTo>
                      <a:pt x="10" y="0"/>
                    </a:lnTo>
                    <a:lnTo>
                      <a:pt x="7" y="0"/>
                    </a:lnTo>
                    <a:lnTo>
                      <a:pt x="7" y="7"/>
                    </a:lnTo>
                    <a:lnTo>
                      <a:pt x="0" y="7"/>
                    </a:lnTo>
                    <a:lnTo>
                      <a:pt x="0" y="10"/>
                    </a:lnTo>
                    <a:lnTo>
                      <a:pt x="7" y="10"/>
                    </a:lnTo>
                    <a:lnTo>
                      <a:pt x="7" y="17"/>
                    </a:lnTo>
                    <a:lnTo>
                      <a:pt x="10" y="17"/>
                    </a:lnTo>
                    <a:lnTo>
                      <a:pt x="10" y="17"/>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76" name="Freeform 102">
                <a:extLst>
                  <a:ext uri="{FF2B5EF4-FFF2-40B4-BE49-F238E27FC236}">
                    <a16:creationId xmlns:a16="http://schemas.microsoft.com/office/drawing/2014/main" id="{F2679B8D-04E4-4C9E-9189-C42CE80170CF}"/>
                  </a:ext>
                </a:extLst>
              </p:cNvPr>
              <p:cNvSpPr>
                <a:spLocks/>
              </p:cNvSpPr>
              <p:nvPr/>
            </p:nvSpPr>
            <p:spPr bwMode="auto">
              <a:xfrm>
                <a:off x="3876071" y="3569696"/>
                <a:ext cx="63227" cy="23712"/>
              </a:xfrm>
              <a:custGeom>
                <a:avLst/>
                <a:gdLst>
                  <a:gd name="T0" fmla="*/ 0 w 8"/>
                  <a:gd name="T1" fmla="*/ 3 h 3"/>
                  <a:gd name="T2" fmla="*/ 8 w 8"/>
                  <a:gd name="T3" fmla="*/ 3 h 3"/>
                  <a:gd name="T4" fmla="*/ 8 w 8"/>
                  <a:gd name="T5" fmla="*/ 0 h 3"/>
                  <a:gd name="T6" fmla="*/ 0 w 8"/>
                  <a:gd name="T7" fmla="*/ 0 h 3"/>
                  <a:gd name="T8" fmla="*/ 0 w 8"/>
                  <a:gd name="T9" fmla="*/ 3 h 3"/>
                  <a:gd name="T10" fmla="*/ 0 w 8"/>
                  <a:gd name="T11" fmla="*/ 3 h 3"/>
                </a:gdLst>
                <a:ahLst/>
                <a:cxnLst>
                  <a:cxn ang="0">
                    <a:pos x="T0" y="T1"/>
                  </a:cxn>
                  <a:cxn ang="0">
                    <a:pos x="T2" y="T3"/>
                  </a:cxn>
                  <a:cxn ang="0">
                    <a:pos x="T4" y="T5"/>
                  </a:cxn>
                  <a:cxn ang="0">
                    <a:pos x="T6" y="T7"/>
                  </a:cxn>
                  <a:cxn ang="0">
                    <a:pos x="T8" y="T9"/>
                  </a:cxn>
                  <a:cxn ang="0">
                    <a:pos x="T10" y="T11"/>
                  </a:cxn>
                </a:cxnLst>
                <a:rect l="0" t="0" r="r" b="b"/>
                <a:pathLst>
                  <a:path w="8" h="3">
                    <a:moveTo>
                      <a:pt x="0" y="3"/>
                    </a:moveTo>
                    <a:lnTo>
                      <a:pt x="8" y="3"/>
                    </a:lnTo>
                    <a:lnTo>
                      <a:pt x="8" y="0"/>
                    </a:lnTo>
                    <a:lnTo>
                      <a:pt x="0" y="0"/>
                    </a:lnTo>
                    <a:lnTo>
                      <a:pt x="0" y="3"/>
                    </a:lnTo>
                    <a:lnTo>
                      <a:pt x="0" y="3"/>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77" name="Freeform 101">
                <a:extLst>
                  <a:ext uri="{FF2B5EF4-FFF2-40B4-BE49-F238E27FC236}">
                    <a16:creationId xmlns:a16="http://schemas.microsoft.com/office/drawing/2014/main" id="{8087BA06-6059-4CA3-879F-1E5C740E60FB}"/>
                  </a:ext>
                </a:extLst>
              </p:cNvPr>
              <p:cNvSpPr>
                <a:spLocks/>
              </p:cNvSpPr>
              <p:nvPr/>
            </p:nvSpPr>
            <p:spPr bwMode="auto">
              <a:xfrm>
                <a:off x="2061667" y="3130517"/>
                <a:ext cx="134359" cy="134359"/>
              </a:xfrm>
              <a:custGeom>
                <a:avLst/>
                <a:gdLst>
                  <a:gd name="T0" fmla="*/ 10 w 17"/>
                  <a:gd name="T1" fmla="*/ 17 h 17"/>
                  <a:gd name="T2" fmla="*/ 10 w 17"/>
                  <a:gd name="T3" fmla="*/ 10 h 17"/>
                  <a:gd name="T4" fmla="*/ 17 w 17"/>
                  <a:gd name="T5" fmla="*/ 10 h 17"/>
                  <a:gd name="T6" fmla="*/ 17 w 17"/>
                  <a:gd name="T7" fmla="*/ 7 h 17"/>
                  <a:gd name="T8" fmla="*/ 10 w 17"/>
                  <a:gd name="T9" fmla="*/ 7 h 17"/>
                  <a:gd name="T10" fmla="*/ 10 w 17"/>
                  <a:gd name="T11" fmla="*/ 0 h 17"/>
                  <a:gd name="T12" fmla="*/ 7 w 17"/>
                  <a:gd name="T13" fmla="*/ 0 h 17"/>
                  <a:gd name="T14" fmla="*/ 7 w 17"/>
                  <a:gd name="T15" fmla="*/ 7 h 17"/>
                  <a:gd name="T16" fmla="*/ 0 w 17"/>
                  <a:gd name="T17" fmla="*/ 7 h 17"/>
                  <a:gd name="T18" fmla="*/ 0 w 17"/>
                  <a:gd name="T19" fmla="*/ 10 h 17"/>
                  <a:gd name="T20" fmla="*/ 7 w 17"/>
                  <a:gd name="T21" fmla="*/ 10 h 17"/>
                  <a:gd name="T22" fmla="*/ 7 w 17"/>
                  <a:gd name="T23" fmla="*/ 17 h 17"/>
                  <a:gd name="T24" fmla="*/ 10 w 17"/>
                  <a:gd name="T25" fmla="*/ 17 h 17"/>
                  <a:gd name="T26" fmla="*/ 10 w 17"/>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7">
                    <a:moveTo>
                      <a:pt x="10" y="17"/>
                    </a:moveTo>
                    <a:lnTo>
                      <a:pt x="10" y="10"/>
                    </a:lnTo>
                    <a:lnTo>
                      <a:pt x="17" y="10"/>
                    </a:lnTo>
                    <a:lnTo>
                      <a:pt x="17" y="7"/>
                    </a:lnTo>
                    <a:lnTo>
                      <a:pt x="10" y="7"/>
                    </a:lnTo>
                    <a:lnTo>
                      <a:pt x="10" y="0"/>
                    </a:lnTo>
                    <a:lnTo>
                      <a:pt x="7" y="0"/>
                    </a:lnTo>
                    <a:lnTo>
                      <a:pt x="7" y="7"/>
                    </a:lnTo>
                    <a:lnTo>
                      <a:pt x="0" y="7"/>
                    </a:lnTo>
                    <a:lnTo>
                      <a:pt x="0" y="10"/>
                    </a:lnTo>
                    <a:lnTo>
                      <a:pt x="7" y="10"/>
                    </a:lnTo>
                    <a:lnTo>
                      <a:pt x="7" y="17"/>
                    </a:lnTo>
                    <a:lnTo>
                      <a:pt x="10" y="17"/>
                    </a:lnTo>
                    <a:lnTo>
                      <a:pt x="10" y="17"/>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78" name="Freeform 101">
                <a:extLst>
                  <a:ext uri="{FF2B5EF4-FFF2-40B4-BE49-F238E27FC236}">
                    <a16:creationId xmlns:a16="http://schemas.microsoft.com/office/drawing/2014/main" id="{680365DF-0D7C-44D7-9B73-79D1B8E10F41}"/>
                  </a:ext>
                </a:extLst>
              </p:cNvPr>
              <p:cNvSpPr>
                <a:spLocks/>
              </p:cNvSpPr>
              <p:nvPr/>
            </p:nvSpPr>
            <p:spPr bwMode="auto">
              <a:xfrm>
                <a:off x="4733579" y="3520163"/>
                <a:ext cx="134359" cy="134359"/>
              </a:xfrm>
              <a:custGeom>
                <a:avLst/>
                <a:gdLst>
                  <a:gd name="T0" fmla="*/ 10 w 17"/>
                  <a:gd name="T1" fmla="*/ 17 h 17"/>
                  <a:gd name="T2" fmla="*/ 10 w 17"/>
                  <a:gd name="T3" fmla="*/ 10 h 17"/>
                  <a:gd name="T4" fmla="*/ 17 w 17"/>
                  <a:gd name="T5" fmla="*/ 10 h 17"/>
                  <a:gd name="T6" fmla="*/ 17 w 17"/>
                  <a:gd name="T7" fmla="*/ 7 h 17"/>
                  <a:gd name="T8" fmla="*/ 10 w 17"/>
                  <a:gd name="T9" fmla="*/ 7 h 17"/>
                  <a:gd name="T10" fmla="*/ 10 w 17"/>
                  <a:gd name="T11" fmla="*/ 0 h 17"/>
                  <a:gd name="T12" fmla="*/ 7 w 17"/>
                  <a:gd name="T13" fmla="*/ 0 h 17"/>
                  <a:gd name="T14" fmla="*/ 7 w 17"/>
                  <a:gd name="T15" fmla="*/ 7 h 17"/>
                  <a:gd name="T16" fmla="*/ 0 w 17"/>
                  <a:gd name="T17" fmla="*/ 7 h 17"/>
                  <a:gd name="T18" fmla="*/ 0 w 17"/>
                  <a:gd name="T19" fmla="*/ 10 h 17"/>
                  <a:gd name="T20" fmla="*/ 7 w 17"/>
                  <a:gd name="T21" fmla="*/ 10 h 17"/>
                  <a:gd name="T22" fmla="*/ 7 w 17"/>
                  <a:gd name="T23" fmla="*/ 17 h 17"/>
                  <a:gd name="T24" fmla="*/ 10 w 17"/>
                  <a:gd name="T25" fmla="*/ 17 h 17"/>
                  <a:gd name="T26" fmla="*/ 10 w 17"/>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7">
                    <a:moveTo>
                      <a:pt x="10" y="17"/>
                    </a:moveTo>
                    <a:lnTo>
                      <a:pt x="10" y="10"/>
                    </a:lnTo>
                    <a:lnTo>
                      <a:pt x="17" y="10"/>
                    </a:lnTo>
                    <a:lnTo>
                      <a:pt x="17" y="7"/>
                    </a:lnTo>
                    <a:lnTo>
                      <a:pt x="10" y="7"/>
                    </a:lnTo>
                    <a:lnTo>
                      <a:pt x="10" y="0"/>
                    </a:lnTo>
                    <a:lnTo>
                      <a:pt x="7" y="0"/>
                    </a:lnTo>
                    <a:lnTo>
                      <a:pt x="7" y="7"/>
                    </a:lnTo>
                    <a:lnTo>
                      <a:pt x="0" y="7"/>
                    </a:lnTo>
                    <a:lnTo>
                      <a:pt x="0" y="10"/>
                    </a:lnTo>
                    <a:lnTo>
                      <a:pt x="7" y="10"/>
                    </a:lnTo>
                    <a:lnTo>
                      <a:pt x="7" y="17"/>
                    </a:lnTo>
                    <a:lnTo>
                      <a:pt x="10" y="17"/>
                    </a:lnTo>
                    <a:lnTo>
                      <a:pt x="10" y="17"/>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79" name="Freeform 101">
                <a:extLst>
                  <a:ext uri="{FF2B5EF4-FFF2-40B4-BE49-F238E27FC236}">
                    <a16:creationId xmlns:a16="http://schemas.microsoft.com/office/drawing/2014/main" id="{4B2A10D3-413A-4E83-BF7F-A6CF2A9C34E0}"/>
                  </a:ext>
                </a:extLst>
              </p:cNvPr>
              <p:cNvSpPr>
                <a:spLocks/>
              </p:cNvSpPr>
              <p:nvPr/>
            </p:nvSpPr>
            <p:spPr bwMode="auto">
              <a:xfrm>
                <a:off x="4417443" y="3136139"/>
                <a:ext cx="134359" cy="134359"/>
              </a:xfrm>
              <a:custGeom>
                <a:avLst/>
                <a:gdLst>
                  <a:gd name="T0" fmla="*/ 10 w 17"/>
                  <a:gd name="T1" fmla="*/ 17 h 17"/>
                  <a:gd name="T2" fmla="*/ 10 w 17"/>
                  <a:gd name="T3" fmla="*/ 10 h 17"/>
                  <a:gd name="T4" fmla="*/ 17 w 17"/>
                  <a:gd name="T5" fmla="*/ 10 h 17"/>
                  <a:gd name="T6" fmla="*/ 17 w 17"/>
                  <a:gd name="T7" fmla="*/ 7 h 17"/>
                  <a:gd name="T8" fmla="*/ 10 w 17"/>
                  <a:gd name="T9" fmla="*/ 7 h 17"/>
                  <a:gd name="T10" fmla="*/ 10 w 17"/>
                  <a:gd name="T11" fmla="*/ 0 h 17"/>
                  <a:gd name="T12" fmla="*/ 7 w 17"/>
                  <a:gd name="T13" fmla="*/ 0 h 17"/>
                  <a:gd name="T14" fmla="*/ 7 w 17"/>
                  <a:gd name="T15" fmla="*/ 7 h 17"/>
                  <a:gd name="T16" fmla="*/ 0 w 17"/>
                  <a:gd name="T17" fmla="*/ 7 h 17"/>
                  <a:gd name="T18" fmla="*/ 0 w 17"/>
                  <a:gd name="T19" fmla="*/ 10 h 17"/>
                  <a:gd name="T20" fmla="*/ 7 w 17"/>
                  <a:gd name="T21" fmla="*/ 10 h 17"/>
                  <a:gd name="T22" fmla="*/ 7 w 17"/>
                  <a:gd name="T23" fmla="*/ 17 h 17"/>
                  <a:gd name="T24" fmla="*/ 10 w 17"/>
                  <a:gd name="T25" fmla="*/ 17 h 17"/>
                  <a:gd name="T26" fmla="*/ 10 w 17"/>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7">
                    <a:moveTo>
                      <a:pt x="10" y="17"/>
                    </a:moveTo>
                    <a:lnTo>
                      <a:pt x="10" y="10"/>
                    </a:lnTo>
                    <a:lnTo>
                      <a:pt x="17" y="10"/>
                    </a:lnTo>
                    <a:lnTo>
                      <a:pt x="17" y="7"/>
                    </a:lnTo>
                    <a:lnTo>
                      <a:pt x="10" y="7"/>
                    </a:lnTo>
                    <a:lnTo>
                      <a:pt x="10" y="0"/>
                    </a:lnTo>
                    <a:lnTo>
                      <a:pt x="7" y="0"/>
                    </a:lnTo>
                    <a:lnTo>
                      <a:pt x="7" y="7"/>
                    </a:lnTo>
                    <a:lnTo>
                      <a:pt x="0" y="7"/>
                    </a:lnTo>
                    <a:lnTo>
                      <a:pt x="0" y="10"/>
                    </a:lnTo>
                    <a:lnTo>
                      <a:pt x="7" y="10"/>
                    </a:lnTo>
                    <a:lnTo>
                      <a:pt x="7" y="17"/>
                    </a:lnTo>
                    <a:lnTo>
                      <a:pt x="10" y="17"/>
                    </a:lnTo>
                    <a:lnTo>
                      <a:pt x="10" y="17"/>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80" name="Freeform 102">
                <a:extLst>
                  <a:ext uri="{FF2B5EF4-FFF2-40B4-BE49-F238E27FC236}">
                    <a16:creationId xmlns:a16="http://schemas.microsoft.com/office/drawing/2014/main" id="{9C4E5A10-4C7E-450F-AE3F-C7B6D66FD14E}"/>
                  </a:ext>
                </a:extLst>
              </p:cNvPr>
              <p:cNvSpPr>
                <a:spLocks/>
              </p:cNvSpPr>
              <p:nvPr/>
            </p:nvSpPr>
            <p:spPr bwMode="auto">
              <a:xfrm>
                <a:off x="3536230" y="3219123"/>
                <a:ext cx="63227" cy="23712"/>
              </a:xfrm>
              <a:custGeom>
                <a:avLst/>
                <a:gdLst>
                  <a:gd name="T0" fmla="*/ 0 w 8"/>
                  <a:gd name="T1" fmla="*/ 3 h 3"/>
                  <a:gd name="T2" fmla="*/ 8 w 8"/>
                  <a:gd name="T3" fmla="*/ 3 h 3"/>
                  <a:gd name="T4" fmla="*/ 8 w 8"/>
                  <a:gd name="T5" fmla="*/ 0 h 3"/>
                  <a:gd name="T6" fmla="*/ 0 w 8"/>
                  <a:gd name="T7" fmla="*/ 0 h 3"/>
                  <a:gd name="T8" fmla="*/ 0 w 8"/>
                  <a:gd name="T9" fmla="*/ 3 h 3"/>
                  <a:gd name="T10" fmla="*/ 0 w 8"/>
                  <a:gd name="T11" fmla="*/ 3 h 3"/>
                </a:gdLst>
                <a:ahLst/>
                <a:cxnLst>
                  <a:cxn ang="0">
                    <a:pos x="T0" y="T1"/>
                  </a:cxn>
                  <a:cxn ang="0">
                    <a:pos x="T2" y="T3"/>
                  </a:cxn>
                  <a:cxn ang="0">
                    <a:pos x="T4" y="T5"/>
                  </a:cxn>
                  <a:cxn ang="0">
                    <a:pos x="T6" y="T7"/>
                  </a:cxn>
                  <a:cxn ang="0">
                    <a:pos x="T8" y="T9"/>
                  </a:cxn>
                  <a:cxn ang="0">
                    <a:pos x="T10" y="T11"/>
                  </a:cxn>
                </a:cxnLst>
                <a:rect l="0" t="0" r="r" b="b"/>
                <a:pathLst>
                  <a:path w="8" h="3">
                    <a:moveTo>
                      <a:pt x="0" y="3"/>
                    </a:moveTo>
                    <a:lnTo>
                      <a:pt x="8" y="3"/>
                    </a:lnTo>
                    <a:lnTo>
                      <a:pt x="8" y="0"/>
                    </a:lnTo>
                    <a:lnTo>
                      <a:pt x="0" y="0"/>
                    </a:lnTo>
                    <a:lnTo>
                      <a:pt x="0" y="3"/>
                    </a:lnTo>
                    <a:lnTo>
                      <a:pt x="0" y="3"/>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81" name="Freeform 102">
                <a:extLst>
                  <a:ext uri="{FF2B5EF4-FFF2-40B4-BE49-F238E27FC236}">
                    <a16:creationId xmlns:a16="http://schemas.microsoft.com/office/drawing/2014/main" id="{16918B08-AF3E-4614-B8D6-F0BBB94EB305}"/>
                  </a:ext>
                </a:extLst>
              </p:cNvPr>
              <p:cNvSpPr>
                <a:spLocks/>
              </p:cNvSpPr>
              <p:nvPr/>
            </p:nvSpPr>
            <p:spPr bwMode="auto">
              <a:xfrm>
                <a:off x="6223357" y="3586871"/>
                <a:ext cx="63227" cy="23712"/>
              </a:xfrm>
              <a:custGeom>
                <a:avLst/>
                <a:gdLst>
                  <a:gd name="T0" fmla="*/ 0 w 8"/>
                  <a:gd name="T1" fmla="*/ 3 h 3"/>
                  <a:gd name="T2" fmla="*/ 8 w 8"/>
                  <a:gd name="T3" fmla="*/ 3 h 3"/>
                  <a:gd name="T4" fmla="*/ 8 w 8"/>
                  <a:gd name="T5" fmla="*/ 0 h 3"/>
                  <a:gd name="T6" fmla="*/ 0 w 8"/>
                  <a:gd name="T7" fmla="*/ 0 h 3"/>
                  <a:gd name="T8" fmla="*/ 0 w 8"/>
                  <a:gd name="T9" fmla="*/ 3 h 3"/>
                  <a:gd name="T10" fmla="*/ 0 w 8"/>
                  <a:gd name="T11" fmla="*/ 3 h 3"/>
                </a:gdLst>
                <a:ahLst/>
                <a:cxnLst>
                  <a:cxn ang="0">
                    <a:pos x="T0" y="T1"/>
                  </a:cxn>
                  <a:cxn ang="0">
                    <a:pos x="T2" y="T3"/>
                  </a:cxn>
                  <a:cxn ang="0">
                    <a:pos x="T4" y="T5"/>
                  </a:cxn>
                  <a:cxn ang="0">
                    <a:pos x="T6" y="T7"/>
                  </a:cxn>
                  <a:cxn ang="0">
                    <a:pos x="T8" y="T9"/>
                  </a:cxn>
                  <a:cxn ang="0">
                    <a:pos x="T10" y="T11"/>
                  </a:cxn>
                </a:cxnLst>
                <a:rect l="0" t="0" r="r" b="b"/>
                <a:pathLst>
                  <a:path w="8" h="3">
                    <a:moveTo>
                      <a:pt x="0" y="3"/>
                    </a:moveTo>
                    <a:lnTo>
                      <a:pt x="8" y="3"/>
                    </a:lnTo>
                    <a:lnTo>
                      <a:pt x="8" y="0"/>
                    </a:lnTo>
                    <a:lnTo>
                      <a:pt x="0" y="0"/>
                    </a:lnTo>
                    <a:lnTo>
                      <a:pt x="0" y="3"/>
                    </a:lnTo>
                    <a:lnTo>
                      <a:pt x="0" y="3"/>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782" name="Freeform 102">
                <a:extLst>
                  <a:ext uri="{FF2B5EF4-FFF2-40B4-BE49-F238E27FC236}">
                    <a16:creationId xmlns:a16="http://schemas.microsoft.com/office/drawing/2014/main" id="{6DEC0AA5-2FD9-4A7F-A8ED-5FDED18037F2}"/>
                  </a:ext>
                </a:extLst>
              </p:cNvPr>
              <p:cNvSpPr>
                <a:spLocks/>
              </p:cNvSpPr>
              <p:nvPr/>
            </p:nvSpPr>
            <p:spPr bwMode="auto">
              <a:xfrm>
                <a:off x="5903266" y="3211220"/>
                <a:ext cx="63227" cy="23712"/>
              </a:xfrm>
              <a:custGeom>
                <a:avLst/>
                <a:gdLst>
                  <a:gd name="T0" fmla="*/ 0 w 8"/>
                  <a:gd name="T1" fmla="*/ 3 h 3"/>
                  <a:gd name="T2" fmla="*/ 8 w 8"/>
                  <a:gd name="T3" fmla="*/ 3 h 3"/>
                  <a:gd name="T4" fmla="*/ 8 w 8"/>
                  <a:gd name="T5" fmla="*/ 0 h 3"/>
                  <a:gd name="T6" fmla="*/ 0 w 8"/>
                  <a:gd name="T7" fmla="*/ 0 h 3"/>
                  <a:gd name="T8" fmla="*/ 0 w 8"/>
                  <a:gd name="T9" fmla="*/ 3 h 3"/>
                  <a:gd name="T10" fmla="*/ 0 w 8"/>
                  <a:gd name="T11" fmla="*/ 3 h 3"/>
                </a:gdLst>
                <a:ahLst/>
                <a:cxnLst>
                  <a:cxn ang="0">
                    <a:pos x="T0" y="T1"/>
                  </a:cxn>
                  <a:cxn ang="0">
                    <a:pos x="T2" y="T3"/>
                  </a:cxn>
                  <a:cxn ang="0">
                    <a:pos x="T4" y="T5"/>
                  </a:cxn>
                  <a:cxn ang="0">
                    <a:pos x="T6" y="T7"/>
                  </a:cxn>
                  <a:cxn ang="0">
                    <a:pos x="T8" y="T9"/>
                  </a:cxn>
                  <a:cxn ang="0">
                    <a:pos x="T10" y="T11"/>
                  </a:cxn>
                </a:cxnLst>
                <a:rect l="0" t="0" r="r" b="b"/>
                <a:pathLst>
                  <a:path w="8" h="3">
                    <a:moveTo>
                      <a:pt x="0" y="3"/>
                    </a:moveTo>
                    <a:lnTo>
                      <a:pt x="8" y="3"/>
                    </a:lnTo>
                    <a:lnTo>
                      <a:pt x="8" y="0"/>
                    </a:lnTo>
                    <a:lnTo>
                      <a:pt x="0" y="0"/>
                    </a:lnTo>
                    <a:lnTo>
                      <a:pt x="0" y="3"/>
                    </a:lnTo>
                    <a:lnTo>
                      <a:pt x="0" y="3"/>
                    </a:lnTo>
                    <a:close/>
                  </a:path>
                </a:pathLst>
              </a:custGeom>
              <a:grpFill/>
              <a:ln w="47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grpSp>
        <p:cxnSp>
          <p:nvCxnSpPr>
            <p:cNvPr id="746" name="Straight Arrow Connector 745">
              <a:extLst>
                <a:ext uri="{FF2B5EF4-FFF2-40B4-BE49-F238E27FC236}">
                  <a16:creationId xmlns:a16="http://schemas.microsoft.com/office/drawing/2014/main" id="{028AAF50-0A9D-4162-A822-B3DEC443DA64}"/>
                </a:ext>
              </a:extLst>
            </p:cNvPr>
            <p:cNvCxnSpPr>
              <a:cxnSpLocks/>
            </p:cNvCxnSpPr>
            <p:nvPr/>
          </p:nvCxnSpPr>
          <p:spPr>
            <a:xfrm>
              <a:off x="5249215" y="3305162"/>
              <a:ext cx="699605" cy="3903"/>
            </a:xfrm>
            <a:prstGeom prst="straightConnector1">
              <a:avLst/>
            </a:prstGeom>
            <a:ln w="127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783" name="TextBox 782">
            <a:extLst>
              <a:ext uri="{FF2B5EF4-FFF2-40B4-BE49-F238E27FC236}">
                <a16:creationId xmlns:a16="http://schemas.microsoft.com/office/drawing/2014/main" id="{FC9CD77A-C62C-4011-8EF8-3007BF73D87A}"/>
              </a:ext>
            </a:extLst>
          </p:cNvPr>
          <p:cNvSpPr txBox="1"/>
          <p:nvPr/>
        </p:nvSpPr>
        <p:spPr>
          <a:xfrm>
            <a:off x="8266606" y="5422413"/>
            <a:ext cx="1323494" cy="311624"/>
          </a:xfrm>
          <a:prstGeom prst="rect">
            <a:avLst/>
          </a:prstGeom>
          <a:noFill/>
        </p:spPr>
        <p:txBody>
          <a:bodyPr wrap="square" rtlCol="0">
            <a:spAutoFit/>
          </a:bodyPr>
          <a:lstStyle/>
          <a:p>
            <a:pPr algn="l">
              <a:lnSpc>
                <a:spcPct val="95000"/>
              </a:lnSpc>
            </a:pPr>
            <a:r>
              <a:rPr lang="en-US" sz="1500" dirty="0"/>
              <a:t>Conversion</a:t>
            </a:r>
            <a:r>
              <a:rPr lang="en-US" sz="1200" dirty="0"/>
              <a:t> </a:t>
            </a:r>
          </a:p>
        </p:txBody>
      </p:sp>
      <p:grpSp>
        <p:nvGrpSpPr>
          <p:cNvPr id="784" name="Group 783">
            <a:extLst>
              <a:ext uri="{FF2B5EF4-FFF2-40B4-BE49-F238E27FC236}">
                <a16:creationId xmlns:a16="http://schemas.microsoft.com/office/drawing/2014/main" id="{FD75B326-3EFA-4A1D-9AA8-84BAEF2548BE}"/>
              </a:ext>
            </a:extLst>
          </p:cNvPr>
          <p:cNvGrpSpPr/>
          <p:nvPr/>
        </p:nvGrpSpPr>
        <p:grpSpPr>
          <a:xfrm>
            <a:off x="8577541" y="4869997"/>
            <a:ext cx="645882" cy="567926"/>
            <a:chOff x="2856572" y="1268760"/>
            <a:chExt cx="4416422" cy="4829178"/>
          </a:xfrm>
        </p:grpSpPr>
        <p:sp>
          <p:nvSpPr>
            <p:cNvPr id="785" name="Freeform 10">
              <a:extLst>
                <a:ext uri="{FF2B5EF4-FFF2-40B4-BE49-F238E27FC236}">
                  <a16:creationId xmlns:a16="http://schemas.microsoft.com/office/drawing/2014/main" id="{4523C282-738C-4AC4-B986-23455428A05C}"/>
                </a:ext>
              </a:extLst>
            </p:cNvPr>
            <p:cNvSpPr>
              <a:spLocks/>
            </p:cNvSpPr>
            <p:nvPr/>
          </p:nvSpPr>
          <p:spPr bwMode="auto">
            <a:xfrm>
              <a:off x="5572121" y="3545236"/>
              <a:ext cx="1088627" cy="763588"/>
            </a:xfrm>
            <a:custGeom>
              <a:avLst/>
              <a:gdLst>
                <a:gd name="T0" fmla="*/ 0 w 633"/>
                <a:gd name="T1" fmla="*/ 36 h 481"/>
                <a:gd name="T2" fmla="*/ 608 w 633"/>
                <a:gd name="T3" fmla="*/ 481 h 481"/>
                <a:gd name="T4" fmla="*/ 633 w 633"/>
                <a:gd name="T5" fmla="*/ 445 h 481"/>
                <a:gd name="T6" fmla="*/ 28 w 633"/>
                <a:gd name="T7" fmla="*/ 0 h 481"/>
                <a:gd name="T8" fmla="*/ 0 w 633"/>
                <a:gd name="T9" fmla="*/ 36 h 481"/>
              </a:gdLst>
              <a:ahLst/>
              <a:cxnLst>
                <a:cxn ang="0">
                  <a:pos x="T0" y="T1"/>
                </a:cxn>
                <a:cxn ang="0">
                  <a:pos x="T2" y="T3"/>
                </a:cxn>
                <a:cxn ang="0">
                  <a:pos x="T4" y="T5"/>
                </a:cxn>
                <a:cxn ang="0">
                  <a:pos x="T6" y="T7"/>
                </a:cxn>
                <a:cxn ang="0">
                  <a:pos x="T8" y="T9"/>
                </a:cxn>
              </a:cxnLst>
              <a:rect l="0" t="0" r="r" b="b"/>
              <a:pathLst>
                <a:path w="633" h="481">
                  <a:moveTo>
                    <a:pt x="0" y="36"/>
                  </a:moveTo>
                  <a:lnTo>
                    <a:pt x="608" y="481"/>
                  </a:lnTo>
                  <a:lnTo>
                    <a:pt x="633" y="445"/>
                  </a:lnTo>
                  <a:lnTo>
                    <a:pt x="28" y="0"/>
                  </a:lnTo>
                  <a:lnTo>
                    <a:pt x="0" y="3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de-DE" sz="1400"/>
            </a:p>
          </p:txBody>
        </p:sp>
        <p:grpSp>
          <p:nvGrpSpPr>
            <p:cNvPr id="786" name="Group 785">
              <a:extLst>
                <a:ext uri="{FF2B5EF4-FFF2-40B4-BE49-F238E27FC236}">
                  <a16:creationId xmlns:a16="http://schemas.microsoft.com/office/drawing/2014/main" id="{8B7B1348-4DF3-4E5B-87B3-1D37330A29D1}"/>
                </a:ext>
              </a:extLst>
            </p:cNvPr>
            <p:cNvGrpSpPr/>
            <p:nvPr/>
          </p:nvGrpSpPr>
          <p:grpSpPr>
            <a:xfrm>
              <a:off x="2856572" y="1268760"/>
              <a:ext cx="4416422" cy="4829178"/>
              <a:chOff x="2856572" y="1268760"/>
              <a:chExt cx="4416422" cy="4829178"/>
            </a:xfrm>
          </p:grpSpPr>
          <p:sp>
            <p:nvSpPr>
              <p:cNvPr id="787" name="Freeform 13">
                <a:extLst>
                  <a:ext uri="{FF2B5EF4-FFF2-40B4-BE49-F238E27FC236}">
                    <a16:creationId xmlns:a16="http://schemas.microsoft.com/office/drawing/2014/main" id="{76184FE8-E2DD-4C01-845E-37C3C9BB764F}"/>
                  </a:ext>
                </a:extLst>
              </p:cNvPr>
              <p:cNvSpPr>
                <a:spLocks/>
              </p:cNvSpPr>
              <p:nvPr/>
            </p:nvSpPr>
            <p:spPr bwMode="auto">
              <a:xfrm>
                <a:off x="4105140" y="4608862"/>
                <a:ext cx="1123023" cy="787400"/>
              </a:xfrm>
              <a:custGeom>
                <a:avLst/>
                <a:gdLst>
                  <a:gd name="T0" fmla="*/ 0 w 653"/>
                  <a:gd name="T1" fmla="*/ 34 h 496"/>
                  <a:gd name="T2" fmla="*/ 627 w 653"/>
                  <a:gd name="T3" fmla="*/ 496 h 496"/>
                  <a:gd name="T4" fmla="*/ 653 w 653"/>
                  <a:gd name="T5" fmla="*/ 459 h 496"/>
                  <a:gd name="T6" fmla="*/ 25 w 653"/>
                  <a:gd name="T7" fmla="*/ 0 h 496"/>
                  <a:gd name="T8" fmla="*/ 0 w 653"/>
                  <a:gd name="T9" fmla="*/ 34 h 496"/>
                </a:gdLst>
                <a:ahLst/>
                <a:cxnLst>
                  <a:cxn ang="0">
                    <a:pos x="T0" y="T1"/>
                  </a:cxn>
                  <a:cxn ang="0">
                    <a:pos x="T2" y="T3"/>
                  </a:cxn>
                  <a:cxn ang="0">
                    <a:pos x="T4" y="T5"/>
                  </a:cxn>
                  <a:cxn ang="0">
                    <a:pos x="T6" y="T7"/>
                  </a:cxn>
                  <a:cxn ang="0">
                    <a:pos x="T8" y="T9"/>
                  </a:cxn>
                </a:cxnLst>
                <a:rect l="0" t="0" r="r" b="b"/>
                <a:pathLst>
                  <a:path w="653" h="496">
                    <a:moveTo>
                      <a:pt x="0" y="34"/>
                    </a:moveTo>
                    <a:lnTo>
                      <a:pt x="627" y="496"/>
                    </a:lnTo>
                    <a:lnTo>
                      <a:pt x="653" y="459"/>
                    </a:lnTo>
                    <a:lnTo>
                      <a:pt x="25" y="0"/>
                    </a:lnTo>
                    <a:lnTo>
                      <a:pt x="0" y="3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de-DE" sz="1400"/>
              </a:p>
            </p:txBody>
          </p:sp>
          <p:grpSp>
            <p:nvGrpSpPr>
              <p:cNvPr id="788" name="Group 787">
                <a:extLst>
                  <a:ext uri="{FF2B5EF4-FFF2-40B4-BE49-F238E27FC236}">
                    <a16:creationId xmlns:a16="http://schemas.microsoft.com/office/drawing/2014/main" id="{DA105EA9-71AA-4C9F-B55F-54523C866158}"/>
                  </a:ext>
                </a:extLst>
              </p:cNvPr>
              <p:cNvGrpSpPr/>
              <p:nvPr/>
            </p:nvGrpSpPr>
            <p:grpSpPr>
              <a:xfrm>
                <a:off x="2856572" y="1268760"/>
                <a:ext cx="4416422" cy="4829178"/>
                <a:chOff x="2856572" y="1268760"/>
                <a:chExt cx="4416422" cy="4829178"/>
              </a:xfrm>
            </p:grpSpPr>
            <p:sp>
              <p:nvSpPr>
                <p:cNvPr id="789" name="Freeform 12">
                  <a:extLst>
                    <a:ext uri="{FF2B5EF4-FFF2-40B4-BE49-F238E27FC236}">
                      <a16:creationId xmlns:a16="http://schemas.microsoft.com/office/drawing/2014/main" id="{059DD1E8-EE07-4318-BCE0-9D6CF7C94E89}"/>
                    </a:ext>
                  </a:extLst>
                </p:cNvPr>
                <p:cNvSpPr>
                  <a:spLocks/>
                </p:cNvSpPr>
                <p:nvPr/>
              </p:nvSpPr>
              <p:spPr bwMode="auto">
                <a:xfrm>
                  <a:off x="4211767" y="3754787"/>
                  <a:ext cx="1102386" cy="769938"/>
                </a:xfrm>
                <a:custGeom>
                  <a:avLst/>
                  <a:gdLst>
                    <a:gd name="T0" fmla="*/ 0 w 641"/>
                    <a:gd name="T1" fmla="*/ 34 h 485"/>
                    <a:gd name="T2" fmla="*/ 616 w 641"/>
                    <a:gd name="T3" fmla="*/ 485 h 485"/>
                    <a:gd name="T4" fmla="*/ 641 w 641"/>
                    <a:gd name="T5" fmla="*/ 451 h 485"/>
                    <a:gd name="T6" fmla="*/ 25 w 641"/>
                    <a:gd name="T7" fmla="*/ 0 h 485"/>
                    <a:gd name="T8" fmla="*/ 0 w 641"/>
                    <a:gd name="T9" fmla="*/ 34 h 485"/>
                  </a:gdLst>
                  <a:ahLst/>
                  <a:cxnLst>
                    <a:cxn ang="0">
                      <a:pos x="T0" y="T1"/>
                    </a:cxn>
                    <a:cxn ang="0">
                      <a:pos x="T2" y="T3"/>
                    </a:cxn>
                    <a:cxn ang="0">
                      <a:pos x="T4" y="T5"/>
                    </a:cxn>
                    <a:cxn ang="0">
                      <a:pos x="T6" y="T7"/>
                    </a:cxn>
                    <a:cxn ang="0">
                      <a:pos x="T8" y="T9"/>
                    </a:cxn>
                  </a:cxnLst>
                  <a:rect l="0" t="0" r="r" b="b"/>
                  <a:pathLst>
                    <a:path w="641" h="485">
                      <a:moveTo>
                        <a:pt x="0" y="34"/>
                      </a:moveTo>
                      <a:lnTo>
                        <a:pt x="616" y="485"/>
                      </a:lnTo>
                      <a:lnTo>
                        <a:pt x="641" y="451"/>
                      </a:lnTo>
                      <a:lnTo>
                        <a:pt x="25" y="0"/>
                      </a:lnTo>
                      <a:lnTo>
                        <a:pt x="0" y="3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de-DE" sz="1400"/>
                </a:p>
              </p:txBody>
            </p:sp>
            <p:sp>
              <p:nvSpPr>
                <p:cNvPr id="790" name="Freeform 15">
                  <a:extLst>
                    <a:ext uri="{FF2B5EF4-FFF2-40B4-BE49-F238E27FC236}">
                      <a16:creationId xmlns:a16="http://schemas.microsoft.com/office/drawing/2014/main" id="{EB3B8458-9125-4650-8753-637DC0A71342}"/>
                    </a:ext>
                  </a:extLst>
                </p:cNvPr>
                <p:cNvSpPr>
                  <a:spLocks/>
                </p:cNvSpPr>
                <p:nvPr/>
              </p:nvSpPr>
              <p:spPr bwMode="auto">
                <a:xfrm>
                  <a:off x="4930639" y="3388074"/>
                  <a:ext cx="1104106" cy="773113"/>
                </a:xfrm>
                <a:custGeom>
                  <a:avLst/>
                  <a:gdLst>
                    <a:gd name="T0" fmla="*/ 0 w 642"/>
                    <a:gd name="T1" fmla="*/ 37 h 487"/>
                    <a:gd name="T2" fmla="*/ 616 w 642"/>
                    <a:gd name="T3" fmla="*/ 487 h 487"/>
                    <a:gd name="T4" fmla="*/ 642 w 642"/>
                    <a:gd name="T5" fmla="*/ 451 h 487"/>
                    <a:gd name="T6" fmla="*/ 26 w 642"/>
                    <a:gd name="T7" fmla="*/ 0 h 487"/>
                    <a:gd name="T8" fmla="*/ 0 w 642"/>
                    <a:gd name="T9" fmla="*/ 37 h 487"/>
                  </a:gdLst>
                  <a:ahLst/>
                  <a:cxnLst>
                    <a:cxn ang="0">
                      <a:pos x="T0" y="T1"/>
                    </a:cxn>
                    <a:cxn ang="0">
                      <a:pos x="T2" y="T3"/>
                    </a:cxn>
                    <a:cxn ang="0">
                      <a:pos x="T4" y="T5"/>
                    </a:cxn>
                    <a:cxn ang="0">
                      <a:pos x="T6" y="T7"/>
                    </a:cxn>
                    <a:cxn ang="0">
                      <a:pos x="T8" y="T9"/>
                    </a:cxn>
                  </a:cxnLst>
                  <a:rect l="0" t="0" r="r" b="b"/>
                  <a:pathLst>
                    <a:path w="642" h="487">
                      <a:moveTo>
                        <a:pt x="0" y="37"/>
                      </a:moveTo>
                      <a:lnTo>
                        <a:pt x="616" y="487"/>
                      </a:lnTo>
                      <a:lnTo>
                        <a:pt x="642" y="451"/>
                      </a:lnTo>
                      <a:lnTo>
                        <a:pt x="26" y="0"/>
                      </a:lnTo>
                      <a:lnTo>
                        <a:pt x="0" y="3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de-DE" sz="1400"/>
                </a:p>
              </p:txBody>
            </p:sp>
            <p:sp>
              <p:nvSpPr>
                <p:cNvPr id="791" name="Freeform 21">
                  <a:extLst>
                    <a:ext uri="{FF2B5EF4-FFF2-40B4-BE49-F238E27FC236}">
                      <a16:creationId xmlns:a16="http://schemas.microsoft.com/office/drawing/2014/main" id="{5091F1B1-DEB7-4D4D-9C3E-CA66A814B77A}"/>
                    </a:ext>
                  </a:extLst>
                </p:cNvPr>
                <p:cNvSpPr>
                  <a:spLocks/>
                </p:cNvSpPr>
                <p:nvPr/>
              </p:nvSpPr>
              <p:spPr bwMode="auto">
                <a:xfrm>
                  <a:off x="4619357" y="3818287"/>
                  <a:ext cx="1623482" cy="1644651"/>
                </a:xfrm>
                <a:custGeom>
                  <a:avLst/>
                  <a:gdLst>
                    <a:gd name="T0" fmla="*/ 332 w 334"/>
                    <a:gd name="T1" fmla="*/ 44 h 368"/>
                    <a:gd name="T2" fmla="*/ 295 w 334"/>
                    <a:gd name="T3" fmla="*/ 24 h 368"/>
                    <a:gd name="T4" fmla="*/ 145 w 334"/>
                    <a:gd name="T5" fmla="*/ 24 h 368"/>
                    <a:gd name="T6" fmla="*/ 39 w 334"/>
                    <a:gd name="T7" fmla="*/ 130 h 368"/>
                    <a:gd name="T8" fmla="*/ 108 w 334"/>
                    <a:gd name="T9" fmla="*/ 365 h 368"/>
                    <a:gd name="T10" fmla="*/ 105 w 334"/>
                    <a:gd name="T11" fmla="*/ 368 h 368"/>
                    <a:gd name="T12" fmla="*/ 36 w 334"/>
                    <a:gd name="T13" fmla="*/ 128 h 368"/>
                    <a:gd name="T14" fmla="*/ 144 w 334"/>
                    <a:gd name="T15" fmla="*/ 20 h 368"/>
                    <a:gd name="T16" fmla="*/ 297 w 334"/>
                    <a:gd name="T17" fmla="*/ 20 h 368"/>
                    <a:gd name="T18" fmla="*/ 334 w 334"/>
                    <a:gd name="T19" fmla="*/ 41 h 368"/>
                    <a:gd name="T20" fmla="*/ 332 w 334"/>
                    <a:gd name="T21" fmla="*/ 44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4" h="368">
                      <a:moveTo>
                        <a:pt x="332" y="44"/>
                      </a:moveTo>
                      <a:cubicBezTo>
                        <a:pt x="321" y="36"/>
                        <a:pt x="308" y="30"/>
                        <a:pt x="295" y="24"/>
                      </a:cubicBezTo>
                      <a:cubicBezTo>
                        <a:pt x="247" y="4"/>
                        <a:pt x="194" y="4"/>
                        <a:pt x="145" y="24"/>
                      </a:cubicBezTo>
                      <a:cubicBezTo>
                        <a:pt x="97" y="44"/>
                        <a:pt x="59" y="81"/>
                        <a:pt x="39" y="130"/>
                      </a:cubicBezTo>
                      <a:cubicBezTo>
                        <a:pt x="4" y="214"/>
                        <a:pt x="33" y="313"/>
                        <a:pt x="108" y="365"/>
                      </a:cubicBezTo>
                      <a:cubicBezTo>
                        <a:pt x="105" y="368"/>
                        <a:pt x="105" y="368"/>
                        <a:pt x="105" y="368"/>
                      </a:cubicBezTo>
                      <a:cubicBezTo>
                        <a:pt x="29" y="315"/>
                        <a:pt x="0" y="214"/>
                        <a:pt x="36" y="128"/>
                      </a:cubicBezTo>
                      <a:cubicBezTo>
                        <a:pt x="56" y="79"/>
                        <a:pt x="95" y="40"/>
                        <a:pt x="144" y="20"/>
                      </a:cubicBezTo>
                      <a:cubicBezTo>
                        <a:pt x="193" y="0"/>
                        <a:pt x="247" y="0"/>
                        <a:pt x="297" y="20"/>
                      </a:cubicBezTo>
                      <a:cubicBezTo>
                        <a:pt x="310" y="26"/>
                        <a:pt x="323" y="33"/>
                        <a:pt x="334" y="41"/>
                      </a:cubicBezTo>
                      <a:lnTo>
                        <a:pt x="332" y="4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de-DE" sz="1400"/>
                </a:p>
              </p:txBody>
            </p:sp>
            <p:grpSp>
              <p:nvGrpSpPr>
                <p:cNvPr id="792" name="Group 791">
                  <a:extLst>
                    <a:ext uri="{FF2B5EF4-FFF2-40B4-BE49-F238E27FC236}">
                      <a16:creationId xmlns:a16="http://schemas.microsoft.com/office/drawing/2014/main" id="{59A38810-68CF-4925-A88E-2BDBADB99B56}"/>
                    </a:ext>
                  </a:extLst>
                </p:cNvPr>
                <p:cNvGrpSpPr/>
                <p:nvPr/>
              </p:nvGrpSpPr>
              <p:grpSpPr>
                <a:xfrm>
                  <a:off x="2856572" y="1268760"/>
                  <a:ext cx="4416422" cy="4829178"/>
                  <a:chOff x="2856572" y="1268760"/>
                  <a:chExt cx="4416422" cy="4829178"/>
                </a:xfrm>
              </p:grpSpPr>
              <p:sp>
                <p:nvSpPr>
                  <p:cNvPr id="793" name="Freeform 9">
                    <a:extLst>
                      <a:ext uri="{FF2B5EF4-FFF2-40B4-BE49-F238E27FC236}">
                        <a16:creationId xmlns:a16="http://schemas.microsoft.com/office/drawing/2014/main" id="{650AF5C6-325C-4281-9F87-BC4C759D211A}"/>
                      </a:ext>
                    </a:extLst>
                  </p:cNvPr>
                  <p:cNvSpPr>
                    <a:spLocks/>
                  </p:cNvSpPr>
                  <p:nvPr/>
                </p:nvSpPr>
                <p:spPr bwMode="auto">
                  <a:xfrm>
                    <a:off x="4975354" y="4045299"/>
                    <a:ext cx="1621763" cy="1646239"/>
                  </a:xfrm>
                  <a:custGeom>
                    <a:avLst/>
                    <a:gdLst>
                      <a:gd name="T0" fmla="*/ 332 w 334"/>
                      <a:gd name="T1" fmla="*/ 44 h 368"/>
                      <a:gd name="T2" fmla="*/ 295 w 334"/>
                      <a:gd name="T3" fmla="*/ 24 h 368"/>
                      <a:gd name="T4" fmla="*/ 146 w 334"/>
                      <a:gd name="T5" fmla="*/ 24 h 368"/>
                      <a:gd name="T6" fmla="*/ 39 w 334"/>
                      <a:gd name="T7" fmla="*/ 130 h 368"/>
                      <a:gd name="T8" fmla="*/ 108 w 334"/>
                      <a:gd name="T9" fmla="*/ 365 h 368"/>
                      <a:gd name="T10" fmla="*/ 106 w 334"/>
                      <a:gd name="T11" fmla="*/ 368 h 368"/>
                      <a:gd name="T12" fmla="*/ 36 w 334"/>
                      <a:gd name="T13" fmla="*/ 128 h 368"/>
                      <a:gd name="T14" fmla="*/ 144 w 334"/>
                      <a:gd name="T15" fmla="*/ 20 h 368"/>
                      <a:gd name="T16" fmla="*/ 297 w 334"/>
                      <a:gd name="T17" fmla="*/ 20 h 368"/>
                      <a:gd name="T18" fmla="*/ 334 w 334"/>
                      <a:gd name="T19" fmla="*/ 41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4" h="368">
                        <a:moveTo>
                          <a:pt x="332" y="44"/>
                        </a:moveTo>
                        <a:cubicBezTo>
                          <a:pt x="321" y="36"/>
                          <a:pt x="308" y="30"/>
                          <a:pt x="295" y="24"/>
                        </a:cubicBezTo>
                        <a:cubicBezTo>
                          <a:pt x="247" y="4"/>
                          <a:pt x="194" y="4"/>
                          <a:pt x="146" y="24"/>
                        </a:cubicBezTo>
                        <a:cubicBezTo>
                          <a:pt x="97" y="44"/>
                          <a:pt x="60" y="81"/>
                          <a:pt x="39" y="130"/>
                        </a:cubicBezTo>
                        <a:cubicBezTo>
                          <a:pt x="4" y="214"/>
                          <a:pt x="33" y="313"/>
                          <a:pt x="108" y="365"/>
                        </a:cubicBezTo>
                        <a:cubicBezTo>
                          <a:pt x="106" y="368"/>
                          <a:pt x="106" y="368"/>
                          <a:pt x="106" y="368"/>
                        </a:cubicBezTo>
                        <a:cubicBezTo>
                          <a:pt x="29" y="315"/>
                          <a:pt x="0" y="214"/>
                          <a:pt x="36" y="128"/>
                        </a:cubicBezTo>
                        <a:cubicBezTo>
                          <a:pt x="56" y="79"/>
                          <a:pt x="95" y="41"/>
                          <a:pt x="144" y="20"/>
                        </a:cubicBezTo>
                        <a:cubicBezTo>
                          <a:pt x="193" y="0"/>
                          <a:pt x="248" y="0"/>
                          <a:pt x="297" y="20"/>
                        </a:cubicBezTo>
                        <a:cubicBezTo>
                          <a:pt x="310" y="26"/>
                          <a:pt x="323" y="33"/>
                          <a:pt x="334" y="41"/>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de-DE" sz="1400"/>
                  </a:p>
                </p:txBody>
              </p:sp>
              <p:sp>
                <p:nvSpPr>
                  <p:cNvPr id="794" name="Freeform 22">
                    <a:extLst>
                      <a:ext uri="{FF2B5EF4-FFF2-40B4-BE49-F238E27FC236}">
                        <a16:creationId xmlns:a16="http://schemas.microsoft.com/office/drawing/2014/main" id="{874896C7-5F97-48C4-A0FD-4F297B910B81}"/>
                      </a:ext>
                    </a:extLst>
                  </p:cNvPr>
                  <p:cNvSpPr>
                    <a:spLocks/>
                  </p:cNvSpPr>
                  <p:nvPr/>
                </p:nvSpPr>
                <p:spPr bwMode="auto">
                  <a:xfrm>
                    <a:off x="4669231" y="3848449"/>
                    <a:ext cx="1626922" cy="1651001"/>
                  </a:xfrm>
                  <a:custGeom>
                    <a:avLst/>
                    <a:gdLst>
                      <a:gd name="T0" fmla="*/ 333 w 335"/>
                      <a:gd name="T1" fmla="*/ 45 h 369"/>
                      <a:gd name="T2" fmla="*/ 296 w 335"/>
                      <a:gd name="T3" fmla="*/ 24 h 369"/>
                      <a:gd name="T4" fmla="*/ 146 w 335"/>
                      <a:gd name="T5" fmla="*/ 24 h 369"/>
                      <a:gd name="T6" fmla="*/ 40 w 335"/>
                      <a:gd name="T7" fmla="*/ 130 h 369"/>
                      <a:gd name="T8" fmla="*/ 108 w 335"/>
                      <a:gd name="T9" fmla="*/ 365 h 369"/>
                      <a:gd name="T10" fmla="*/ 106 w 335"/>
                      <a:gd name="T11" fmla="*/ 369 h 369"/>
                      <a:gd name="T12" fmla="*/ 36 w 335"/>
                      <a:gd name="T13" fmla="*/ 128 h 369"/>
                      <a:gd name="T14" fmla="*/ 144 w 335"/>
                      <a:gd name="T15" fmla="*/ 20 h 369"/>
                      <a:gd name="T16" fmla="*/ 297 w 335"/>
                      <a:gd name="T17" fmla="*/ 21 h 369"/>
                      <a:gd name="T18" fmla="*/ 335 w 335"/>
                      <a:gd name="T19" fmla="*/ 41 h 369"/>
                      <a:gd name="T20" fmla="*/ 333 w 335"/>
                      <a:gd name="T21" fmla="*/ 45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5" h="369">
                        <a:moveTo>
                          <a:pt x="333" y="45"/>
                        </a:moveTo>
                        <a:cubicBezTo>
                          <a:pt x="321" y="37"/>
                          <a:pt x="309" y="30"/>
                          <a:pt x="296" y="24"/>
                        </a:cubicBezTo>
                        <a:cubicBezTo>
                          <a:pt x="247" y="4"/>
                          <a:pt x="194" y="4"/>
                          <a:pt x="146" y="24"/>
                        </a:cubicBezTo>
                        <a:cubicBezTo>
                          <a:pt x="98" y="44"/>
                          <a:pt x="60" y="82"/>
                          <a:pt x="40" y="130"/>
                        </a:cubicBezTo>
                        <a:cubicBezTo>
                          <a:pt x="5" y="214"/>
                          <a:pt x="33" y="313"/>
                          <a:pt x="108" y="365"/>
                        </a:cubicBezTo>
                        <a:cubicBezTo>
                          <a:pt x="106" y="369"/>
                          <a:pt x="106" y="369"/>
                          <a:pt x="106" y="369"/>
                        </a:cubicBezTo>
                        <a:cubicBezTo>
                          <a:pt x="30" y="315"/>
                          <a:pt x="0" y="214"/>
                          <a:pt x="36" y="128"/>
                        </a:cubicBezTo>
                        <a:cubicBezTo>
                          <a:pt x="57" y="79"/>
                          <a:pt x="95" y="41"/>
                          <a:pt x="144" y="20"/>
                        </a:cubicBezTo>
                        <a:cubicBezTo>
                          <a:pt x="194" y="0"/>
                          <a:pt x="248" y="0"/>
                          <a:pt x="297" y="21"/>
                        </a:cubicBezTo>
                        <a:cubicBezTo>
                          <a:pt x="310" y="26"/>
                          <a:pt x="323" y="33"/>
                          <a:pt x="335" y="41"/>
                        </a:cubicBezTo>
                        <a:lnTo>
                          <a:pt x="333" y="4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de-DE" sz="1400"/>
                  </a:p>
                </p:txBody>
              </p:sp>
              <p:grpSp>
                <p:nvGrpSpPr>
                  <p:cNvPr id="795" name="Group 794">
                    <a:extLst>
                      <a:ext uri="{FF2B5EF4-FFF2-40B4-BE49-F238E27FC236}">
                        <a16:creationId xmlns:a16="http://schemas.microsoft.com/office/drawing/2014/main" id="{0D4FFCF4-0FD6-4778-B611-569EB2E05D06}"/>
                      </a:ext>
                    </a:extLst>
                  </p:cNvPr>
                  <p:cNvGrpSpPr/>
                  <p:nvPr/>
                </p:nvGrpSpPr>
                <p:grpSpPr>
                  <a:xfrm>
                    <a:off x="2856572" y="1268760"/>
                    <a:ext cx="4416422" cy="4829178"/>
                    <a:chOff x="2856572" y="1268760"/>
                    <a:chExt cx="4416422" cy="4829178"/>
                  </a:xfrm>
                </p:grpSpPr>
                <p:sp>
                  <p:nvSpPr>
                    <p:cNvPr id="796" name="Freeform 5">
                      <a:extLst>
                        <a:ext uri="{FF2B5EF4-FFF2-40B4-BE49-F238E27FC236}">
                          <a16:creationId xmlns:a16="http://schemas.microsoft.com/office/drawing/2014/main" id="{FAB7DB60-FC23-4CA2-AAA7-6A8C078B71AA}"/>
                        </a:ext>
                      </a:extLst>
                    </p:cNvPr>
                    <p:cNvSpPr>
                      <a:spLocks noEditPoints="1"/>
                    </p:cNvSpPr>
                    <p:nvPr/>
                  </p:nvSpPr>
                  <p:spPr bwMode="auto">
                    <a:xfrm>
                      <a:off x="2856572" y="1268760"/>
                      <a:ext cx="1147100" cy="4154490"/>
                    </a:xfrm>
                    <a:custGeom>
                      <a:avLst/>
                      <a:gdLst>
                        <a:gd name="T0" fmla="*/ 235 w 236"/>
                        <a:gd name="T1" fmla="*/ 86 h 929"/>
                        <a:gd name="T2" fmla="*/ 0 w 236"/>
                        <a:gd name="T3" fmla="*/ 102 h 929"/>
                        <a:gd name="T4" fmla="*/ 0 w 236"/>
                        <a:gd name="T5" fmla="*/ 873 h 929"/>
                        <a:gd name="T6" fmla="*/ 236 w 236"/>
                        <a:gd name="T7" fmla="*/ 873 h 929"/>
                        <a:gd name="T8" fmla="*/ 235 w 236"/>
                        <a:gd name="T9" fmla="*/ 86 h 929"/>
                        <a:gd name="T10" fmla="*/ 101 w 236"/>
                        <a:gd name="T11" fmla="*/ 292 h 929"/>
                        <a:gd name="T12" fmla="*/ 101 w 236"/>
                        <a:gd name="T13" fmla="*/ 292 h 929"/>
                        <a:gd name="T14" fmla="*/ 65 w 236"/>
                        <a:gd name="T15" fmla="*/ 252 h 929"/>
                        <a:gd name="T16" fmla="*/ 102 w 236"/>
                        <a:gd name="T17" fmla="*/ 211 h 929"/>
                        <a:gd name="T18" fmla="*/ 137 w 236"/>
                        <a:gd name="T19" fmla="*/ 251 h 929"/>
                        <a:gd name="T20" fmla="*/ 101 w 236"/>
                        <a:gd name="T21" fmla="*/ 292 h 929"/>
                        <a:gd name="T22" fmla="*/ 175 w 236"/>
                        <a:gd name="T23" fmla="*/ 307 h 929"/>
                        <a:gd name="T24" fmla="*/ 144 w 236"/>
                        <a:gd name="T25" fmla="*/ 307 h 929"/>
                        <a:gd name="T26" fmla="*/ 144 w 236"/>
                        <a:gd name="T27" fmla="*/ 303 h 929"/>
                        <a:gd name="T28" fmla="*/ 149 w 236"/>
                        <a:gd name="T29" fmla="*/ 298 h 929"/>
                        <a:gd name="T30" fmla="*/ 167 w 236"/>
                        <a:gd name="T31" fmla="*/ 273 h 929"/>
                        <a:gd name="T32" fmla="*/ 158 w 236"/>
                        <a:gd name="T33" fmla="*/ 264 h 929"/>
                        <a:gd name="T34" fmla="*/ 147 w 236"/>
                        <a:gd name="T35" fmla="*/ 268 h 929"/>
                        <a:gd name="T36" fmla="*/ 145 w 236"/>
                        <a:gd name="T37" fmla="*/ 263 h 929"/>
                        <a:gd name="T38" fmla="*/ 159 w 236"/>
                        <a:gd name="T39" fmla="*/ 258 h 929"/>
                        <a:gd name="T40" fmla="*/ 174 w 236"/>
                        <a:gd name="T41" fmla="*/ 272 h 929"/>
                        <a:gd name="T42" fmla="*/ 157 w 236"/>
                        <a:gd name="T43" fmla="*/ 298 h 929"/>
                        <a:gd name="T44" fmla="*/ 153 w 236"/>
                        <a:gd name="T45" fmla="*/ 302 h 929"/>
                        <a:gd name="T46" fmla="*/ 153 w 236"/>
                        <a:gd name="T47" fmla="*/ 302 h 929"/>
                        <a:gd name="T48" fmla="*/ 175 w 236"/>
                        <a:gd name="T49" fmla="*/ 302 h 929"/>
                        <a:gd name="T50" fmla="*/ 175 w 236"/>
                        <a:gd name="T51" fmla="*/ 307 h 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6" h="929">
                          <a:moveTo>
                            <a:pt x="235" y="86"/>
                          </a:moveTo>
                          <a:cubicBezTo>
                            <a:pt x="232" y="0"/>
                            <a:pt x="0" y="0"/>
                            <a:pt x="0" y="102"/>
                          </a:cubicBezTo>
                          <a:cubicBezTo>
                            <a:pt x="0" y="873"/>
                            <a:pt x="0" y="873"/>
                            <a:pt x="0" y="873"/>
                          </a:cubicBezTo>
                          <a:cubicBezTo>
                            <a:pt x="49" y="929"/>
                            <a:pt x="229" y="913"/>
                            <a:pt x="236" y="873"/>
                          </a:cubicBezTo>
                          <a:lnTo>
                            <a:pt x="235" y="86"/>
                          </a:lnTo>
                          <a:close/>
                          <a:moveTo>
                            <a:pt x="101" y="292"/>
                          </a:moveTo>
                          <a:cubicBezTo>
                            <a:pt x="101" y="292"/>
                            <a:pt x="101" y="292"/>
                            <a:pt x="101" y="292"/>
                          </a:cubicBezTo>
                          <a:cubicBezTo>
                            <a:pt x="80" y="292"/>
                            <a:pt x="65" y="276"/>
                            <a:pt x="65" y="252"/>
                          </a:cubicBezTo>
                          <a:cubicBezTo>
                            <a:pt x="65" y="227"/>
                            <a:pt x="81" y="211"/>
                            <a:pt x="102" y="211"/>
                          </a:cubicBezTo>
                          <a:cubicBezTo>
                            <a:pt x="123" y="211"/>
                            <a:pt x="137" y="228"/>
                            <a:pt x="137" y="251"/>
                          </a:cubicBezTo>
                          <a:cubicBezTo>
                            <a:pt x="137" y="278"/>
                            <a:pt x="121" y="292"/>
                            <a:pt x="101" y="292"/>
                          </a:cubicBezTo>
                          <a:close/>
                          <a:moveTo>
                            <a:pt x="175" y="307"/>
                          </a:moveTo>
                          <a:cubicBezTo>
                            <a:pt x="144" y="307"/>
                            <a:pt x="144" y="307"/>
                            <a:pt x="144" y="307"/>
                          </a:cubicBezTo>
                          <a:cubicBezTo>
                            <a:pt x="144" y="303"/>
                            <a:pt x="144" y="303"/>
                            <a:pt x="144" y="303"/>
                          </a:cubicBezTo>
                          <a:cubicBezTo>
                            <a:pt x="149" y="298"/>
                            <a:pt x="149" y="298"/>
                            <a:pt x="149" y="298"/>
                          </a:cubicBezTo>
                          <a:cubicBezTo>
                            <a:pt x="162" y="287"/>
                            <a:pt x="167" y="280"/>
                            <a:pt x="167" y="273"/>
                          </a:cubicBezTo>
                          <a:cubicBezTo>
                            <a:pt x="167" y="268"/>
                            <a:pt x="165" y="264"/>
                            <a:pt x="158" y="264"/>
                          </a:cubicBezTo>
                          <a:cubicBezTo>
                            <a:pt x="153" y="264"/>
                            <a:pt x="150" y="266"/>
                            <a:pt x="147" y="268"/>
                          </a:cubicBezTo>
                          <a:cubicBezTo>
                            <a:pt x="145" y="263"/>
                            <a:pt x="145" y="263"/>
                            <a:pt x="145" y="263"/>
                          </a:cubicBezTo>
                          <a:cubicBezTo>
                            <a:pt x="149" y="260"/>
                            <a:pt x="153" y="258"/>
                            <a:pt x="159" y="258"/>
                          </a:cubicBezTo>
                          <a:cubicBezTo>
                            <a:pt x="169" y="258"/>
                            <a:pt x="174" y="265"/>
                            <a:pt x="174" y="272"/>
                          </a:cubicBezTo>
                          <a:cubicBezTo>
                            <a:pt x="174" y="281"/>
                            <a:pt x="167" y="288"/>
                            <a:pt x="157" y="298"/>
                          </a:cubicBezTo>
                          <a:cubicBezTo>
                            <a:pt x="153" y="302"/>
                            <a:pt x="153" y="302"/>
                            <a:pt x="153" y="302"/>
                          </a:cubicBezTo>
                          <a:cubicBezTo>
                            <a:pt x="153" y="302"/>
                            <a:pt x="153" y="302"/>
                            <a:pt x="153" y="302"/>
                          </a:cubicBezTo>
                          <a:cubicBezTo>
                            <a:pt x="175" y="302"/>
                            <a:pt x="175" y="302"/>
                            <a:pt x="175" y="302"/>
                          </a:cubicBezTo>
                          <a:lnTo>
                            <a:pt x="175" y="307"/>
                          </a:lnTo>
                          <a:close/>
                        </a:path>
                      </a:pathLst>
                    </a:custGeom>
                    <a:solidFill>
                      <a:schemeClr val="accent1"/>
                    </a:solidFill>
                    <a:ln w="174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sz="1400"/>
                    </a:p>
                  </p:txBody>
                </p:sp>
                <p:sp>
                  <p:nvSpPr>
                    <p:cNvPr id="797" name="Freeform 6">
                      <a:extLst>
                        <a:ext uri="{FF2B5EF4-FFF2-40B4-BE49-F238E27FC236}">
                          <a16:creationId xmlns:a16="http://schemas.microsoft.com/office/drawing/2014/main" id="{3868CDB4-4F28-4E07-A288-2D5DC142401D}"/>
                        </a:ext>
                      </a:extLst>
                    </p:cNvPr>
                    <p:cNvSpPr>
                      <a:spLocks/>
                    </p:cNvSpPr>
                    <p:nvPr/>
                  </p:nvSpPr>
                  <p:spPr bwMode="auto">
                    <a:xfrm>
                      <a:off x="3224607" y="2248248"/>
                      <a:ext cx="244210" cy="290513"/>
                    </a:xfrm>
                    <a:custGeom>
                      <a:avLst/>
                      <a:gdLst>
                        <a:gd name="T0" fmla="*/ 25 w 50"/>
                        <a:gd name="T1" fmla="*/ 0 h 65"/>
                        <a:gd name="T2" fmla="*/ 0 w 50"/>
                        <a:gd name="T3" fmla="*/ 33 h 65"/>
                        <a:gd name="T4" fmla="*/ 25 w 50"/>
                        <a:gd name="T5" fmla="*/ 65 h 65"/>
                        <a:gd name="T6" fmla="*/ 25 w 50"/>
                        <a:gd name="T7" fmla="*/ 65 h 65"/>
                        <a:gd name="T8" fmla="*/ 50 w 50"/>
                        <a:gd name="T9" fmla="*/ 32 h 65"/>
                        <a:gd name="T10" fmla="*/ 25 w 50"/>
                        <a:gd name="T11" fmla="*/ 0 h 65"/>
                      </a:gdLst>
                      <a:ahLst/>
                      <a:cxnLst>
                        <a:cxn ang="0">
                          <a:pos x="T0" y="T1"/>
                        </a:cxn>
                        <a:cxn ang="0">
                          <a:pos x="T2" y="T3"/>
                        </a:cxn>
                        <a:cxn ang="0">
                          <a:pos x="T4" y="T5"/>
                        </a:cxn>
                        <a:cxn ang="0">
                          <a:pos x="T6" y="T7"/>
                        </a:cxn>
                        <a:cxn ang="0">
                          <a:pos x="T8" y="T9"/>
                        </a:cxn>
                        <a:cxn ang="0">
                          <a:pos x="T10" y="T11"/>
                        </a:cxn>
                      </a:cxnLst>
                      <a:rect l="0" t="0" r="r" b="b"/>
                      <a:pathLst>
                        <a:path w="50" h="65">
                          <a:moveTo>
                            <a:pt x="25" y="0"/>
                          </a:moveTo>
                          <a:cubicBezTo>
                            <a:pt x="8" y="0"/>
                            <a:pt x="0" y="16"/>
                            <a:pt x="0" y="33"/>
                          </a:cubicBezTo>
                          <a:cubicBezTo>
                            <a:pt x="0" y="50"/>
                            <a:pt x="9" y="65"/>
                            <a:pt x="25" y="65"/>
                          </a:cubicBezTo>
                          <a:cubicBezTo>
                            <a:pt x="25" y="65"/>
                            <a:pt x="25" y="65"/>
                            <a:pt x="25" y="65"/>
                          </a:cubicBezTo>
                          <a:cubicBezTo>
                            <a:pt x="41" y="65"/>
                            <a:pt x="50" y="50"/>
                            <a:pt x="50" y="32"/>
                          </a:cubicBezTo>
                          <a:cubicBezTo>
                            <a:pt x="50" y="17"/>
                            <a:pt x="42" y="0"/>
                            <a:pt x="25" y="0"/>
                          </a:cubicBezTo>
                          <a:close/>
                        </a:path>
                      </a:pathLst>
                    </a:custGeom>
                    <a:solidFill>
                      <a:schemeClr val="accent1"/>
                    </a:solidFill>
                    <a:ln w="1746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sz="1400"/>
                    </a:p>
                  </p:txBody>
                </p:sp>
                <p:sp>
                  <p:nvSpPr>
                    <p:cNvPr id="798" name="Freeform 7">
                      <a:extLst>
                        <a:ext uri="{FF2B5EF4-FFF2-40B4-BE49-F238E27FC236}">
                          <a16:creationId xmlns:a16="http://schemas.microsoft.com/office/drawing/2014/main" id="{05804754-6B47-4E82-9AD7-A66001B5771F}"/>
                        </a:ext>
                      </a:extLst>
                    </p:cNvPr>
                    <p:cNvSpPr>
                      <a:spLocks noEditPoints="1"/>
                    </p:cNvSpPr>
                    <p:nvPr/>
                  </p:nvSpPr>
                  <p:spPr bwMode="auto">
                    <a:xfrm>
                      <a:off x="3740544" y="1886298"/>
                      <a:ext cx="1147100" cy="4152903"/>
                    </a:xfrm>
                    <a:custGeom>
                      <a:avLst/>
                      <a:gdLst>
                        <a:gd name="T0" fmla="*/ 235 w 236"/>
                        <a:gd name="T1" fmla="*/ 86 h 929"/>
                        <a:gd name="T2" fmla="*/ 0 w 236"/>
                        <a:gd name="T3" fmla="*/ 102 h 929"/>
                        <a:gd name="T4" fmla="*/ 0 w 236"/>
                        <a:gd name="T5" fmla="*/ 872 h 929"/>
                        <a:gd name="T6" fmla="*/ 236 w 236"/>
                        <a:gd name="T7" fmla="*/ 872 h 929"/>
                        <a:gd name="T8" fmla="*/ 235 w 236"/>
                        <a:gd name="T9" fmla="*/ 86 h 929"/>
                        <a:gd name="T10" fmla="*/ 129 w 236"/>
                        <a:gd name="T11" fmla="*/ 296 h 929"/>
                        <a:gd name="T12" fmla="*/ 119 w 236"/>
                        <a:gd name="T13" fmla="*/ 296 h 929"/>
                        <a:gd name="T14" fmla="*/ 119 w 236"/>
                        <a:gd name="T15" fmla="*/ 260 h 929"/>
                        <a:gd name="T16" fmla="*/ 82 w 236"/>
                        <a:gd name="T17" fmla="*/ 260 h 929"/>
                        <a:gd name="T18" fmla="*/ 82 w 236"/>
                        <a:gd name="T19" fmla="*/ 296 h 929"/>
                        <a:gd name="T20" fmla="*/ 72 w 236"/>
                        <a:gd name="T21" fmla="*/ 296 h 929"/>
                        <a:gd name="T22" fmla="*/ 72 w 236"/>
                        <a:gd name="T23" fmla="*/ 219 h 929"/>
                        <a:gd name="T24" fmla="*/ 82 w 236"/>
                        <a:gd name="T25" fmla="*/ 219 h 929"/>
                        <a:gd name="T26" fmla="*/ 82 w 236"/>
                        <a:gd name="T27" fmla="*/ 251 h 929"/>
                        <a:gd name="T28" fmla="*/ 119 w 236"/>
                        <a:gd name="T29" fmla="*/ 251 h 929"/>
                        <a:gd name="T30" fmla="*/ 119 w 236"/>
                        <a:gd name="T31" fmla="*/ 219 h 929"/>
                        <a:gd name="T32" fmla="*/ 129 w 236"/>
                        <a:gd name="T33" fmla="*/ 219 h 929"/>
                        <a:gd name="T34" fmla="*/ 129 w 236"/>
                        <a:gd name="T35" fmla="*/ 296 h 929"/>
                        <a:gd name="T36" fmla="*/ 175 w 236"/>
                        <a:gd name="T37" fmla="*/ 307 h 929"/>
                        <a:gd name="T38" fmla="*/ 144 w 236"/>
                        <a:gd name="T39" fmla="*/ 307 h 929"/>
                        <a:gd name="T40" fmla="*/ 144 w 236"/>
                        <a:gd name="T41" fmla="*/ 303 h 929"/>
                        <a:gd name="T42" fmla="*/ 149 w 236"/>
                        <a:gd name="T43" fmla="*/ 298 h 929"/>
                        <a:gd name="T44" fmla="*/ 167 w 236"/>
                        <a:gd name="T45" fmla="*/ 273 h 929"/>
                        <a:gd name="T46" fmla="*/ 158 w 236"/>
                        <a:gd name="T47" fmla="*/ 263 h 929"/>
                        <a:gd name="T48" fmla="*/ 147 w 236"/>
                        <a:gd name="T49" fmla="*/ 268 h 929"/>
                        <a:gd name="T50" fmla="*/ 145 w 236"/>
                        <a:gd name="T51" fmla="*/ 263 h 929"/>
                        <a:gd name="T52" fmla="*/ 159 w 236"/>
                        <a:gd name="T53" fmla="*/ 258 h 929"/>
                        <a:gd name="T54" fmla="*/ 174 w 236"/>
                        <a:gd name="T55" fmla="*/ 272 h 929"/>
                        <a:gd name="T56" fmla="*/ 157 w 236"/>
                        <a:gd name="T57" fmla="*/ 298 h 929"/>
                        <a:gd name="T58" fmla="*/ 153 w 236"/>
                        <a:gd name="T59" fmla="*/ 302 h 929"/>
                        <a:gd name="T60" fmla="*/ 153 w 236"/>
                        <a:gd name="T61" fmla="*/ 302 h 929"/>
                        <a:gd name="T62" fmla="*/ 175 w 236"/>
                        <a:gd name="T63" fmla="*/ 302 h 929"/>
                        <a:gd name="T64" fmla="*/ 175 w 236"/>
                        <a:gd name="T65" fmla="*/ 307 h 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6" h="929">
                          <a:moveTo>
                            <a:pt x="235" y="86"/>
                          </a:moveTo>
                          <a:cubicBezTo>
                            <a:pt x="231" y="0"/>
                            <a:pt x="0" y="0"/>
                            <a:pt x="0" y="102"/>
                          </a:cubicBezTo>
                          <a:cubicBezTo>
                            <a:pt x="0" y="872"/>
                            <a:pt x="0" y="872"/>
                            <a:pt x="0" y="872"/>
                          </a:cubicBezTo>
                          <a:cubicBezTo>
                            <a:pt x="49" y="929"/>
                            <a:pt x="229" y="913"/>
                            <a:pt x="236" y="872"/>
                          </a:cubicBezTo>
                          <a:lnTo>
                            <a:pt x="235" y="86"/>
                          </a:lnTo>
                          <a:close/>
                          <a:moveTo>
                            <a:pt x="129" y="296"/>
                          </a:moveTo>
                          <a:cubicBezTo>
                            <a:pt x="119" y="296"/>
                            <a:pt x="119" y="296"/>
                            <a:pt x="119" y="296"/>
                          </a:cubicBezTo>
                          <a:cubicBezTo>
                            <a:pt x="119" y="260"/>
                            <a:pt x="119" y="260"/>
                            <a:pt x="119" y="260"/>
                          </a:cubicBezTo>
                          <a:cubicBezTo>
                            <a:pt x="82" y="260"/>
                            <a:pt x="82" y="260"/>
                            <a:pt x="82" y="260"/>
                          </a:cubicBezTo>
                          <a:cubicBezTo>
                            <a:pt x="82" y="296"/>
                            <a:pt x="82" y="296"/>
                            <a:pt x="82" y="296"/>
                          </a:cubicBezTo>
                          <a:cubicBezTo>
                            <a:pt x="72" y="296"/>
                            <a:pt x="72" y="296"/>
                            <a:pt x="72" y="296"/>
                          </a:cubicBezTo>
                          <a:cubicBezTo>
                            <a:pt x="72" y="219"/>
                            <a:pt x="72" y="219"/>
                            <a:pt x="72" y="219"/>
                          </a:cubicBezTo>
                          <a:cubicBezTo>
                            <a:pt x="82" y="219"/>
                            <a:pt x="82" y="219"/>
                            <a:pt x="82" y="219"/>
                          </a:cubicBezTo>
                          <a:cubicBezTo>
                            <a:pt x="82" y="251"/>
                            <a:pt x="82" y="251"/>
                            <a:pt x="82" y="251"/>
                          </a:cubicBezTo>
                          <a:cubicBezTo>
                            <a:pt x="119" y="251"/>
                            <a:pt x="119" y="251"/>
                            <a:pt x="119" y="251"/>
                          </a:cubicBezTo>
                          <a:cubicBezTo>
                            <a:pt x="119" y="219"/>
                            <a:pt x="119" y="219"/>
                            <a:pt x="119" y="219"/>
                          </a:cubicBezTo>
                          <a:cubicBezTo>
                            <a:pt x="129" y="219"/>
                            <a:pt x="129" y="219"/>
                            <a:pt x="129" y="219"/>
                          </a:cubicBezTo>
                          <a:lnTo>
                            <a:pt x="129" y="296"/>
                          </a:lnTo>
                          <a:close/>
                          <a:moveTo>
                            <a:pt x="175" y="307"/>
                          </a:moveTo>
                          <a:cubicBezTo>
                            <a:pt x="144" y="307"/>
                            <a:pt x="144" y="307"/>
                            <a:pt x="144" y="307"/>
                          </a:cubicBezTo>
                          <a:cubicBezTo>
                            <a:pt x="144" y="303"/>
                            <a:pt x="144" y="303"/>
                            <a:pt x="144" y="303"/>
                          </a:cubicBezTo>
                          <a:cubicBezTo>
                            <a:pt x="149" y="298"/>
                            <a:pt x="149" y="298"/>
                            <a:pt x="149" y="298"/>
                          </a:cubicBezTo>
                          <a:cubicBezTo>
                            <a:pt x="162" y="286"/>
                            <a:pt x="167" y="280"/>
                            <a:pt x="167" y="273"/>
                          </a:cubicBezTo>
                          <a:cubicBezTo>
                            <a:pt x="167" y="268"/>
                            <a:pt x="165" y="263"/>
                            <a:pt x="158" y="263"/>
                          </a:cubicBezTo>
                          <a:cubicBezTo>
                            <a:pt x="153" y="263"/>
                            <a:pt x="150" y="266"/>
                            <a:pt x="147" y="268"/>
                          </a:cubicBezTo>
                          <a:cubicBezTo>
                            <a:pt x="145" y="263"/>
                            <a:pt x="145" y="263"/>
                            <a:pt x="145" y="263"/>
                          </a:cubicBezTo>
                          <a:cubicBezTo>
                            <a:pt x="149" y="260"/>
                            <a:pt x="153" y="258"/>
                            <a:pt x="159" y="258"/>
                          </a:cubicBezTo>
                          <a:cubicBezTo>
                            <a:pt x="169" y="258"/>
                            <a:pt x="174" y="265"/>
                            <a:pt x="174" y="272"/>
                          </a:cubicBezTo>
                          <a:cubicBezTo>
                            <a:pt x="174" y="281"/>
                            <a:pt x="167" y="288"/>
                            <a:pt x="157" y="298"/>
                          </a:cubicBezTo>
                          <a:cubicBezTo>
                            <a:pt x="153" y="302"/>
                            <a:pt x="153" y="302"/>
                            <a:pt x="153" y="302"/>
                          </a:cubicBezTo>
                          <a:cubicBezTo>
                            <a:pt x="153" y="302"/>
                            <a:pt x="153" y="302"/>
                            <a:pt x="153" y="302"/>
                          </a:cubicBezTo>
                          <a:cubicBezTo>
                            <a:pt x="175" y="302"/>
                            <a:pt x="175" y="302"/>
                            <a:pt x="175" y="302"/>
                          </a:cubicBezTo>
                          <a:lnTo>
                            <a:pt x="175" y="307"/>
                          </a:lnTo>
                          <a:close/>
                        </a:path>
                      </a:pathLst>
                    </a:custGeom>
                    <a:solidFill>
                      <a:schemeClr val="accent1"/>
                    </a:solidFill>
                    <a:ln w="952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sz="1400"/>
                    </a:p>
                  </p:txBody>
                </p:sp>
                <p:sp>
                  <p:nvSpPr>
                    <p:cNvPr id="799" name="Freeform 8">
                      <a:extLst>
                        <a:ext uri="{FF2B5EF4-FFF2-40B4-BE49-F238E27FC236}">
                          <a16:creationId xmlns:a16="http://schemas.microsoft.com/office/drawing/2014/main" id="{820490F0-BE49-4E01-8356-EFE2188DC2F7}"/>
                        </a:ext>
                      </a:extLst>
                    </p:cNvPr>
                    <p:cNvSpPr>
                      <a:spLocks/>
                    </p:cNvSpPr>
                    <p:nvPr/>
                  </p:nvSpPr>
                  <p:spPr bwMode="auto">
                    <a:xfrm>
                      <a:off x="3876408" y="3205511"/>
                      <a:ext cx="2075787" cy="2025651"/>
                    </a:xfrm>
                    <a:custGeom>
                      <a:avLst/>
                      <a:gdLst>
                        <a:gd name="T0" fmla="*/ 311 w 427"/>
                        <a:gd name="T1" fmla="*/ 44 h 453"/>
                        <a:gd name="T2" fmla="*/ 359 w 427"/>
                        <a:gd name="T3" fmla="*/ 72 h 453"/>
                        <a:gd name="T4" fmla="*/ 427 w 427"/>
                        <a:gd name="T5" fmla="*/ 147 h 453"/>
                        <a:gd name="T6" fmla="*/ 376 w 427"/>
                        <a:gd name="T7" fmla="*/ 100 h 453"/>
                        <a:gd name="T8" fmla="*/ 82 w 427"/>
                        <a:gd name="T9" fmla="*/ 134 h 453"/>
                        <a:gd name="T10" fmla="*/ 151 w 427"/>
                        <a:gd name="T11" fmla="*/ 422 h 453"/>
                        <a:gd name="T12" fmla="*/ 214 w 427"/>
                        <a:gd name="T13" fmla="*/ 453 h 453"/>
                        <a:gd name="T14" fmla="*/ 162 w 427"/>
                        <a:gd name="T15" fmla="*/ 439 h 453"/>
                        <a:gd name="T16" fmla="*/ 124 w 427"/>
                        <a:gd name="T17" fmla="*/ 418 h 453"/>
                        <a:gd name="T18" fmla="*/ 124 w 427"/>
                        <a:gd name="T19" fmla="*/ 418 h 453"/>
                        <a:gd name="T20" fmla="*/ 102 w 427"/>
                        <a:gd name="T21" fmla="*/ 403 h 453"/>
                        <a:gd name="T22" fmla="*/ 102 w 427"/>
                        <a:gd name="T23" fmla="*/ 402 h 453"/>
                        <a:gd name="T24" fmla="*/ 37 w 427"/>
                        <a:gd name="T25" fmla="*/ 157 h 453"/>
                        <a:gd name="T26" fmla="*/ 311 w 427"/>
                        <a:gd name="T27" fmla="*/ 44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7" h="453">
                          <a:moveTo>
                            <a:pt x="311" y="44"/>
                          </a:moveTo>
                          <a:cubicBezTo>
                            <a:pt x="328" y="52"/>
                            <a:pt x="344" y="61"/>
                            <a:pt x="359" y="72"/>
                          </a:cubicBezTo>
                          <a:cubicBezTo>
                            <a:pt x="388" y="92"/>
                            <a:pt x="411" y="118"/>
                            <a:pt x="427" y="147"/>
                          </a:cubicBezTo>
                          <a:cubicBezTo>
                            <a:pt x="413" y="130"/>
                            <a:pt x="396" y="114"/>
                            <a:pt x="376" y="100"/>
                          </a:cubicBezTo>
                          <a:cubicBezTo>
                            <a:pt x="276" y="30"/>
                            <a:pt x="144" y="45"/>
                            <a:pt x="82" y="134"/>
                          </a:cubicBezTo>
                          <a:cubicBezTo>
                            <a:pt x="20" y="223"/>
                            <a:pt x="51" y="352"/>
                            <a:pt x="151" y="422"/>
                          </a:cubicBezTo>
                          <a:cubicBezTo>
                            <a:pt x="171" y="436"/>
                            <a:pt x="192" y="446"/>
                            <a:pt x="214" y="453"/>
                          </a:cubicBezTo>
                          <a:cubicBezTo>
                            <a:pt x="197" y="451"/>
                            <a:pt x="179" y="446"/>
                            <a:pt x="162" y="439"/>
                          </a:cubicBezTo>
                          <a:cubicBezTo>
                            <a:pt x="148" y="434"/>
                            <a:pt x="136" y="427"/>
                            <a:pt x="124" y="418"/>
                          </a:cubicBezTo>
                          <a:cubicBezTo>
                            <a:pt x="124" y="418"/>
                            <a:pt x="124" y="418"/>
                            <a:pt x="124" y="418"/>
                          </a:cubicBezTo>
                          <a:cubicBezTo>
                            <a:pt x="102" y="403"/>
                            <a:pt x="102" y="403"/>
                            <a:pt x="102" y="403"/>
                          </a:cubicBezTo>
                          <a:cubicBezTo>
                            <a:pt x="102" y="402"/>
                            <a:pt x="102" y="402"/>
                            <a:pt x="102" y="402"/>
                          </a:cubicBezTo>
                          <a:cubicBezTo>
                            <a:pt x="29" y="346"/>
                            <a:pt x="0" y="246"/>
                            <a:pt x="37" y="157"/>
                          </a:cubicBezTo>
                          <a:cubicBezTo>
                            <a:pt x="82" y="51"/>
                            <a:pt x="204" y="0"/>
                            <a:pt x="311" y="4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de-DE" sz="1400"/>
                    </a:p>
                  </p:txBody>
                </p:sp>
                <p:sp>
                  <p:nvSpPr>
                    <p:cNvPr id="800" name="Freeform 11">
                      <a:extLst>
                        <a:ext uri="{FF2B5EF4-FFF2-40B4-BE49-F238E27FC236}">
                          <a16:creationId xmlns:a16="http://schemas.microsoft.com/office/drawing/2014/main" id="{71D419D4-4EC0-4E69-99E4-31478B519BF1}"/>
                        </a:ext>
                      </a:extLst>
                    </p:cNvPr>
                    <p:cNvSpPr>
                      <a:spLocks/>
                    </p:cNvSpPr>
                    <p:nvPr/>
                  </p:nvSpPr>
                  <p:spPr bwMode="auto">
                    <a:xfrm>
                      <a:off x="4547126" y="3508724"/>
                      <a:ext cx="1107545" cy="777875"/>
                    </a:xfrm>
                    <a:custGeom>
                      <a:avLst/>
                      <a:gdLst>
                        <a:gd name="T0" fmla="*/ 0 w 644"/>
                        <a:gd name="T1" fmla="*/ 37 h 490"/>
                        <a:gd name="T2" fmla="*/ 616 w 644"/>
                        <a:gd name="T3" fmla="*/ 490 h 490"/>
                        <a:gd name="T4" fmla="*/ 644 w 644"/>
                        <a:gd name="T5" fmla="*/ 454 h 490"/>
                        <a:gd name="T6" fmla="*/ 25 w 644"/>
                        <a:gd name="T7" fmla="*/ 0 h 490"/>
                        <a:gd name="T8" fmla="*/ 0 w 644"/>
                        <a:gd name="T9" fmla="*/ 37 h 490"/>
                      </a:gdLst>
                      <a:ahLst/>
                      <a:cxnLst>
                        <a:cxn ang="0">
                          <a:pos x="T0" y="T1"/>
                        </a:cxn>
                        <a:cxn ang="0">
                          <a:pos x="T2" y="T3"/>
                        </a:cxn>
                        <a:cxn ang="0">
                          <a:pos x="T4" y="T5"/>
                        </a:cxn>
                        <a:cxn ang="0">
                          <a:pos x="T6" y="T7"/>
                        </a:cxn>
                        <a:cxn ang="0">
                          <a:pos x="T8" y="T9"/>
                        </a:cxn>
                      </a:cxnLst>
                      <a:rect l="0" t="0" r="r" b="b"/>
                      <a:pathLst>
                        <a:path w="644" h="490">
                          <a:moveTo>
                            <a:pt x="0" y="37"/>
                          </a:moveTo>
                          <a:lnTo>
                            <a:pt x="616" y="490"/>
                          </a:lnTo>
                          <a:lnTo>
                            <a:pt x="644" y="454"/>
                          </a:lnTo>
                          <a:lnTo>
                            <a:pt x="25" y="0"/>
                          </a:lnTo>
                          <a:lnTo>
                            <a:pt x="0" y="3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de-DE" sz="1400"/>
                    </a:p>
                  </p:txBody>
                </p:sp>
                <p:sp>
                  <p:nvSpPr>
                    <p:cNvPr id="801" name="Freeform 14">
                      <a:extLst>
                        <a:ext uri="{FF2B5EF4-FFF2-40B4-BE49-F238E27FC236}">
                          <a16:creationId xmlns:a16="http://schemas.microsoft.com/office/drawing/2014/main" id="{E1C20A5E-17BB-4931-A3E7-69B87ECCEA53}"/>
                        </a:ext>
                      </a:extLst>
                    </p:cNvPr>
                    <p:cNvSpPr>
                      <a:spLocks/>
                    </p:cNvSpPr>
                    <p:nvPr/>
                  </p:nvSpPr>
                  <p:spPr bwMode="auto">
                    <a:xfrm>
                      <a:off x="4046667" y="4148487"/>
                      <a:ext cx="1117864" cy="787400"/>
                    </a:xfrm>
                    <a:custGeom>
                      <a:avLst/>
                      <a:gdLst>
                        <a:gd name="T0" fmla="*/ 0 w 650"/>
                        <a:gd name="T1" fmla="*/ 37 h 496"/>
                        <a:gd name="T2" fmla="*/ 624 w 650"/>
                        <a:gd name="T3" fmla="*/ 496 h 496"/>
                        <a:gd name="T4" fmla="*/ 650 w 650"/>
                        <a:gd name="T5" fmla="*/ 459 h 496"/>
                        <a:gd name="T6" fmla="*/ 25 w 650"/>
                        <a:gd name="T7" fmla="*/ 0 h 496"/>
                        <a:gd name="T8" fmla="*/ 0 w 650"/>
                        <a:gd name="T9" fmla="*/ 37 h 496"/>
                      </a:gdLst>
                      <a:ahLst/>
                      <a:cxnLst>
                        <a:cxn ang="0">
                          <a:pos x="T0" y="T1"/>
                        </a:cxn>
                        <a:cxn ang="0">
                          <a:pos x="T2" y="T3"/>
                        </a:cxn>
                        <a:cxn ang="0">
                          <a:pos x="T4" y="T5"/>
                        </a:cxn>
                        <a:cxn ang="0">
                          <a:pos x="T6" y="T7"/>
                        </a:cxn>
                        <a:cxn ang="0">
                          <a:pos x="T8" y="T9"/>
                        </a:cxn>
                      </a:cxnLst>
                      <a:rect l="0" t="0" r="r" b="b"/>
                      <a:pathLst>
                        <a:path w="650" h="496">
                          <a:moveTo>
                            <a:pt x="0" y="37"/>
                          </a:moveTo>
                          <a:lnTo>
                            <a:pt x="624" y="496"/>
                          </a:lnTo>
                          <a:lnTo>
                            <a:pt x="650" y="459"/>
                          </a:lnTo>
                          <a:lnTo>
                            <a:pt x="25" y="0"/>
                          </a:lnTo>
                          <a:lnTo>
                            <a:pt x="0" y="3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de-DE" sz="1400"/>
                    </a:p>
                  </p:txBody>
                </p:sp>
                <p:sp>
                  <p:nvSpPr>
                    <p:cNvPr id="802" name="Freeform 17">
                      <a:extLst>
                        <a:ext uri="{FF2B5EF4-FFF2-40B4-BE49-F238E27FC236}">
                          <a16:creationId xmlns:a16="http://schemas.microsoft.com/office/drawing/2014/main" id="{9568F418-FE2E-462D-B3EC-9E22472997C2}"/>
                        </a:ext>
                      </a:extLst>
                    </p:cNvPr>
                    <p:cNvSpPr>
                      <a:spLocks/>
                    </p:cNvSpPr>
                    <p:nvPr/>
                  </p:nvSpPr>
                  <p:spPr bwMode="auto">
                    <a:xfrm>
                      <a:off x="4416422" y="3688112"/>
                      <a:ext cx="1626922" cy="1644651"/>
                    </a:xfrm>
                    <a:custGeom>
                      <a:avLst/>
                      <a:gdLst>
                        <a:gd name="T0" fmla="*/ 332 w 335"/>
                        <a:gd name="T1" fmla="*/ 44 h 368"/>
                        <a:gd name="T2" fmla="*/ 295 w 335"/>
                        <a:gd name="T3" fmla="*/ 24 h 368"/>
                        <a:gd name="T4" fmla="*/ 146 w 335"/>
                        <a:gd name="T5" fmla="*/ 24 h 368"/>
                        <a:gd name="T6" fmla="*/ 40 w 335"/>
                        <a:gd name="T7" fmla="*/ 129 h 368"/>
                        <a:gd name="T8" fmla="*/ 108 w 335"/>
                        <a:gd name="T9" fmla="*/ 365 h 368"/>
                        <a:gd name="T10" fmla="*/ 106 w 335"/>
                        <a:gd name="T11" fmla="*/ 368 h 368"/>
                        <a:gd name="T12" fmla="*/ 36 w 335"/>
                        <a:gd name="T13" fmla="*/ 128 h 368"/>
                        <a:gd name="T14" fmla="*/ 144 w 335"/>
                        <a:gd name="T15" fmla="*/ 20 h 368"/>
                        <a:gd name="T16" fmla="*/ 297 w 335"/>
                        <a:gd name="T17" fmla="*/ 20 h 368"/>
                        <a:gd name="T18" fmla="*/ 335 w 335"/>
                        <a:gd name="T19" fmla="*/ 41 h 368"/>
                        <a:gd name="T20" fmla="*/ 332 w 335"/>
                        <a:gd name="T21" fmla="*/ 44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5" h="368">
                          <a:moveTo>
                            <a:pt x="332" y="44"/>
                          </a:moveTo>
                          <a:cubicBezTo>
                            <a:pt x="321" y="36"/>
                            <a:pt x="308" y="29"/>
                            <a:pt x="295" y="24"/>
                          </a:cubicBezTo>
                          <a:cubicBezTo>
                            <a:pt x="247" y="4"/>
                            <a:pt x="194" y="4"/>
                            <a:pt x="146" y="24"/>
                          </a:cubicBezTo>
                          <a:cubicBezTo>
                            <a:pt x="97" y="44"/>
                            <a:pt x="60" y="81"/>
                            <a:pt x="40" y="129"/>
                          </a:cubicBezTo>
                          <a:cubicBezTo>
                            <a:pt x="4" y="214"/>
                            <a:pt x="33" y="313"/>
                            <a:pt x="108" y="365"/>
                          </a:cubicBezTo>
                          <a:cubicBezTo>
                            <a:pt x="106" y="368"/>
                            <a:pt x="106" y="368"/>
                            <a:pt x="106" y="368"/>
                          </a:cubicBezTo>
                          <a:cubicBezTo>
                            <a:pt x="29" y="315"/>
                            <a:pt x="0" y="214"/>
                            <a:pt x="36" y="128"/>
                          </a:cubicBezTo>
                          <a:cubicBezTo>
                            <a:pt x="56" y="79"/>
                            <a:pt x="95" y="40"/>
                            <a:pt x="144" y="20"/>
                          </a:cubicBezTo>
                          <a:cubicBezTo>
                            <a:pt x="193" y="0"/>
                            <a:pt x="248" y="0"/>
                            <a:pt x="297" y="20"/>
                          </a:cubicBezTo>
                          <a:cubicBezTo>
                            <a:pt x="310" y="26"/>
                            <a:pt x="323" y="33"/>
                            <a:pt x="335" y="41"/>
                          </a:cubicBezTo>
                          <a:lnTo>
                            <a:pt x="332" y="4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de-DE" sz="1400"/>
                    </a:p>
                  </p:txBody>
                </p:sp>
                <p:sp>
                  <p:nvSpPr>
                    <p:cNvPr id="803" name="Freeform 18">
                      <a:extLst>
                        <a:ext uri="{FF2B5EF4-FFF2-40B4-BE49-F238E27FC236}">
                          <a16:creationId xmlns:a16="http://schemas.microsoft.com/office/drawing/2014/main" id="{ECD7D035-B022-489D-AE7F-92D36E6AFA22}"/>
                        </a:ext>
                      </a:extLst>
                    </p:cNvPr>
                    <p:cNvSpPr>
                      <a:spLocks/>
                    </p:cNvSpPr>
                    <p:nvPr/>
                  </p:nvSpPr>
                  <p:spPr bwMode="auto">
                    <a:xfrm>
                      <a:off x="4469735" y="3719862"/>
                      <a:ext cx="1621763" cy="1644651"/>
                    </a:xfrm>
                    <a:custGeom>
                      <a:avLst/>
                      <a:gdLst>
                        <a:gd name="T0" fmla="*/ 332 w 334"/>
                        <a:gd name="T1" fmla="*/ 45 h 368"/>
                        <a:gd name="T2" fmla="*/ 295 w 334"/>
                        <a:gd name="T3" fmla="*/ 24 h 368"/>
                        <a:gd name="T4" fmla="*/ 145 w 334"/>
                        <a:gd name="T5" fmla="*/ 24 h 368"/>
                        <a:gd name="T6" fmla="*/ 39 w 334"/>
                        <a:gd name="T7" fmla="*/ 130 h 368"/>
                        <a:gd name="T8" fmla="*/ 107 w 334"/>
                        <a:gd name="T9" fmla="*/ 365 h 368"/>
                        <a:gd name="T10" fmla="*/ 105 w 334"/>
                        <a:gd name="T11" fmla="*/ 368 h 368"/>
                        <a:gd name="T12" fmla="*/ 35 w 334"/>
                        <a:gd name="T13" fmla="*/ 128 h 368"/>
                        <a:gd name="T14" fmla="*/ 144 w 334"/>
                        <a:gd name="T15" fmla="*/ 20 h 368"/>
                        <a:gd name="T16" fmla="*/ 296 w 334"/>
                        <a:gd name="T17" fmla="*/ 21 h 368"/>
                        <a:gd name="T18" fmla="*/ 334 w 334"/>
                        <a:gd name="T19" fmla="*/ 41 h 368"/>
                        <a:gd name="T20" fmla="*/ 332 w 334"/>
                        <a:gd name="T21" fmla="*/ 4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4" h="368">
                          <a:moveTo>
                            <a:pt x="332" y="45"/>
                          </a:moveTo>
                          <a:cubicBezTo>
                            <a:pt x="320" y="36"/>
                            <a:pt x="308" y="30"/>
                            <a:pt x="295" y="24"/>
                          </a:cubicBezTo>
                          <a:cubicBezTo>
                            <a:pt x="247" y="4"/>
                            <a:pt x="193" y="4"/>
                            <a:pt x="145" y="24"/>
                          </a:cubicBezTo>
                          <a:cubicBezTo>
                            <a:pt x="97" y="44"/>
                            <a:pt x="59" y="81"/>
                            <a:pt x="39" y="130"/>
                          </a:cubicBezTo>
                          <a:cubicBezTo>
                            <a:pt x="4" y="214"/>
                            <a:pt x="33" y="313"/>
                            <a:pt x="107" y="365"/>
                          </a:cubicBezTo>
                          <a:cubicBezTo>
                            <a:pt x="105" y="368"/>
                            <a:pt x="105" y="368"/>
                            <a:pt x="105" y="368"/>
                          </a:cubicBezTo>
                          <a:cubicBezTo>
                            <a:pt x="29" y="315"/>
                            <a:pt x="0" y="214"/>
                            <a:pt x="35" y="128"/>
                          </a:cubicBezTo>
                          <a:cubicBezTo>
                            <a:pt x="56" y="79"/>
                            <a:pt x="94" y="41"/>
                            <a:pt x="144" y="20"/>
                          </a:cubicBezTo>
                          <a:cubicBezTo>
                            <a:pt x="193" y="0"/>
                            <a:pt x="247" y="0"/>
                            <a:pt x="296" y="21"/>
                          </a:cubicBezTo>
                          <a:cubicBezTo>
                            <a:pt x="310" y="26"/>
                            <a:pt x="322" y="33"/>
                            <a:pt x="334" y="41"/>
                          </a:cubicBezTo>
                          <a:lnTo>
                            <a:pt x="332" y="4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de-DE" sz="1400"/>
                    </a:p>
                  </p:txBody>
                </p:sp>
                <p:sp>
                  <p:nvSpPr>
                    <p:cNvPr id="804" name="Freeform 19">
                      <a:extLst>
                        <a:ext uri="{FF2B5EF4-FFF2-40B4-BE49-F238E27FC236}">
                          <a16:creationId xmlns:a16="http://schemas.microsoft.com/office/drawing/2014/main" id="{C1BC93FB-09E1-4894-BC27-32D2786B2638}"/>
                        </a:ext>
                      </a:extLst>
                    </p:cNvPr>
                    <p:cNvSpPr>
                      <a:spLocks/>
                    </p:cNvSpPr>
                    <p:nvPr/>
                  </p:nvSpPr>
                  <p:spPr bwMode="auto">
                    <a:xfrm>
                      <a:off x="4517889" y="3750024"/>
                      <a:ext cx="1623482" cy="1651001"/>
                    </a:xfrm>
                    <a:custGeom>
                      <a:avLst/>
                      <a:gdLst>
                        <a:gd name="T0" fmla="*/ 332 w 334"/>
                        <a:gd name="T1" fmla="*/ 45 h 369"/>
                        <a:gd name="T2" fmla="*/ 295 w 334"/>
                        <a:gd name="T3" fmla="*/ 25 h 369"/>
                        <a:gd name="T4" fmla="*/ 145 w 334"/>
                        <a:gd name="T5" fmla="*/ 24 h 369"/>
                        <a:gd name="T6" fmla="*/ 39 w 334"/>
                        <a:gd name="T7" fmla="*/ 130 h 369"/>
                        <a:gd name="T8" fmla="*/ 108 w 334"/>
                        <a:gd name="T9" fmla="*/ 365 h 369"/>
                        <a:gd name="T10" fmla="*/ 106 w 334"/>
                        <a:gd name="T11" fmla="*/ 369 h 369"/>
                        <a:gd name="T12" fmla="*/ 36 w 334"/>
                        <a:gd name="T13" fmla="*/ 128 h 369"/>
                        <a:gd name="T14" fmla="*/ 144 w 334"/>
                        <a:gd name="T15" fmla="*/ 21 h 369"/>
                        <a:gd name="T16" fmla="*/ 297 w 334"/>
                        <a:gd name="T17" fmla="*/ 21 h 369"/>
                        <a:gd name="T18" fmla="*/ 334 w 334"/>
                        <a:gd name="T19" fmla="*/ 42 h 369"/>
                        <a:gd name="T20" fmla="*/ 332 w 334"/>
                        <a:gd name="T21" fmla="*/ 45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4" h="369">
                          <a:moveTo>
                            <a:pt x="332" y="45"/>
                          </a:moveTo>
                          <a:cubicBezTo>
                            <a:pt x="321" y="37"/>
                            <a:pt x="308" y="30"/>
                            <a:pt x="295" y="25"/>
                          </a:cubicBezTo>
                          <a:cubicBezTo>
                            <a:pt x="247" y="4"/>
                            <a:pt x="194" y="4"/>
                            <a:pt x="145" y="24"/>
                          </a:cubicBezTo>
                          <a:cubicBezTo>
                            <a:pt x="97" y="44"/>
                            <a:pt x="60" y="82"/>
                            <a:pt x="39" y="130"/>
                          </a:cubicBezTo>
                          <a:cubicBezTo>
                            <a:pt x="4" y="214"/>
                            <a:pt x="33" y="313"/>
                            <a:pt x="108" y="365"/>
                          </a:cubicBezTo>
                          <a:cubicBezTo>
                            <a:pt x="106" y="369"/>
                            <a:pt x="106" y="369"/>
                            <a:pt x="106" y="369"/>
                          </a:cubicBezTo>
                          <a:cubicBezTo>
                            <a:pt x="29" y="315"/>
                            <a:pt x="0" y="214"/>
                            <a:pt x="36" y="128"/>
                          </a:cubicBezTo>
                          <a:cubicBezTo>
                            <a:pt x="56" y="79"/>
                            <a:pt x="95" y="41"/>
                            <a:pt x="144" y="21"/>
                          </a:cubicBezTo>
                          <a:cubicBezTo>
                            <a:pt x="193" y="0"/>
                            <a:pt x="248" y="0"/>
                            <a:pt x="297" y="21"/>
                          </a:cubicBezTo>
                          <a:cubicBezTo>
                            <a:pt x="310" y="26"/>
                            <a:pt x="323" y="33"/>
                            <a:pt x="334" y="42"/>
                          </a:cubicBezTo>
                          <a:lnTo>
                            <a:pt x="332" y="4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de-DE" sz="1400"/>
                    </a:p>
                  </p:txBody>
                </p:sp>
                <p:sp>
                  <p:nvSpPr>
                    <p:cNvPr id="805" name="Freeform 20">
                      <a:extLst>
                        <a:ext uri="{FF2B5EF4-FFF2-40B4-BE49-F238E27FC236}">
                          <a16:creationId xmlns:a16="http://schemas.microsoft.com/office/drawing/2014/main" id="{2E960176-5EAA-4D6C-AF0F-DCF5DE8D01A7}"/>
                        </a:ext>
                      </a:extLst>
                    </p:cNvPr>
                    <p:cNvSpPr>
                      <a:spLocks/>
                    </p:cNvSpPr>
                    <p:nvPr/>
                  </p:nvSpPr>
                  <p:spPr bwMode="auto">
                    <a:xfrm>
                      <a:off x="4566044" y="3786537"/>
                      <a:ext cx="1628642" cy="1644651"/>
                    </a:xfrm>
                    <a:custGeom>
                      <a:avLst/>
                      <a:gdLst>
                        <a:gd name="T0" fmla="*/ 333 w 335"/>
                        <a:gd name="T1" fmla="*/ 44 h 368"/>
                        <a:gd name="T2" fmla="*/ 296 w 335"/>
                        <a:gd name="T3" fmla="*/ 24 h 368"/>
                        <a:gd name="T4" fmla="*/ 146 w 335"/>
                        <a:gd name="T5" fmla="*/ 24 h 368"/>
                        <a:gd name="T6" fmla="*/ 40 w 335"/>
                        <a:gd name="T7" fmla="*/ 129 h 368"/>
                        <a:gd name="T8" fmla="*/ 108 w 335"/>
                        <a:gd name="T9" fmla="*/ 365 h 368"/>
                        <a:gd name="T10" fmla="*/ 106 w 335"/>
                        <a:gd name="T11" fmla="*/ 368 h 368"/>
                        <a:gd name="T12" fmla="*/ 36 w 335"/>
                        <a:gd name="T13" fmla="*/ 128 h 368"/>
                        <a:gd name="T14" fmla="*/ 144 w 335"/>
                        <a:gd name="T15" fmla="*/ 20 h 368"/>
                        <a:gd name="T16" fmla="*/ 297 w 335"/>
                        <a:gd name="T17" fmla="*/ 20 h 368"/>
                        <a:gd name="T18" fmla="*/ 335 w 335"/>
                        <a:gd name="T19" fmla="*/ 41 h 368"/>
                        <a:gd name="T20" fmla="*/ 333 w 335"/>
                        <a:gd name="T21" fmla="*/ 44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5" h="368">
                          <a:moveTo>
                            <a:pt x="333" y="44"/>
                          </a:moveTo>
                          <a:cubicBezTo>
                            <a:pt x="321" y="36"/>
                            <a:pt x="309" y="29"/>
                            <a:pt x="296" y="24"/>
                          </a:cubicBezTo>
                          <a:cubicBezTo>
                            <a:pt x="247" y="4"/>
                            <a:pt x="194" y="4"/>
                            <a:pt x="146" y="24"/>
                          </a:cubicBezTo>
                          <a:cubicBezTo>
                            <a:pt x="98" y="43"/>
                            <a:pt x="60" y="81"/>
                            <a:pt x="40" y="129"/>
                          </a:cubicBezTo>
                          <a:cubicBezTo>
                            <a:pt x="5" y="214"/>
                            <a:pt x="34" y="313"/>
                            <a:pt x="108" y="365"/>
                          </a:cubicBezTo>
                          <a:cubicBezTo>
                            <a:pt x="106" y="368"/>
                            <a:pt x="106" y="368"/>
                            <a:pt x="106" y="368"/>
                          </a:cubicBezTo>
                          <a:cubicBezTo>
                            <a:pt x="30" y="315"/>
                            <a:pt x="0" y="214"/>
                            <a:pt x="36" y="128"/>
                          </a:cubicBezTo>
                          <a:cubicBezTo>
                            <a:pt x="57" y="78"/>
                            <a:pt x="95" y="40"/>
                            <a:pt x="144" y="20"/>
                          </a:cubicBezTo>
                          <a:cubicBezTo>
                            <a:pt x="194" y="0"/>
                            <a:pt x="248" y="0"/>
                            <a:pt x="297" y="20"/>
                          </a:cubicBezTo>
                          <a:cubicBezTo>
                            <a:pt x="310" y="26"/>
                            <a:pt x="323" y="33"/>
                            <a:pt x="335" y="41"/>
                          </a:cubicBezTo>
                          <a:lnTo>
                            <a:pt x="333" y="4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de-DE" sz="1400"/>
                    </a:p>
                  </p:txBody>
                </p:sp>
                <p:sp>
                  <p:nvSpPr>
                    <p:cNvPr id="806" name="Freeform 23">
                      <a:extLst>
                        <a:ext uri="{FF2B5EF4-FFF2-40B4-BE49-F238E27FC236}">
                          <a16:creationId xmlns:a16="http://schemas.microsoft.com/office/drawing/2014/main" id="{DA181C90-7E93-4B8D-AC2D-81C354EAED44}"/>
                        </a:ext>
                      </a:extLst>
                    </p:cNvPr>
                    <p:cNvSpPr>
                      <a:spLocks/>
                    </p:cNvSpPr>
                    <p:nvPr/>
                  </p:nvSpPr>
                  <p:spPr bwMode="auto">
                    <a:xfrm>
                      <a:off x="4722545" y="3880199"/>
                      <a:ext cx="1621763" cy="1649414"/>
                    </a:xfrm>
                    <a:custGeom>
                      <a:avLst/>
                      <a:gdLst>
                        <a:gd name="T0" fmla="*/ 332 w 334"/>
                        <a:gd name="T1" fmla="*/ 45 h 369"/>
                        <a:gd name="T2" fmla="*/ 295 w 334"/>
                        <a:gd name="T3" fmla="*/ 25 h 369"/>
                        <a:gd name="T4" fmla="*/ 145 w 334"/>
                        <a:gd name="T5" fmla="*/ 24 h 369"/>
                        <a:gd name="T6" fmla="*/ 39 w 334"/>
                        <a:gd name="T7" fmla="*/ 130 h 369"/>
                        <a:gd name="T8" fmla="*/ 108 w 334"/>
                        <a:gd name="T9" fmla="*/ 366 h 369"/>
                        <a:gd name="T10" fmla="*/ 105 w 334"/>
                        <a:gd name="T11" fmla="*/ 369 h 369"/>
                        <a:gd name="T12" fmla="*/ 36 w 334"/>
                        <a:gd name="T13" fmla="*/ 129 h 369"/>
                        <a:gd name="T14" fmla="*/ 144 w 334"/>
                        <a:gd name="T15" fmla="*/ 21 h 369"/>
                        <a:gd name="T16" fmla="*/ 297 w 334"/>
                        <a:gd name="T17" fmla="*/ 21 h 369"/>
                        <a:gd name="T18" fmla="*/ 334 w 334"/>
                        <a:gd name="T19" fmla="*/ 42 h 369"/>
                        <a:gd name="T20" fmla="*/ 332 w 334"/>
                        <a:gd name="T21" fmla="*/ 45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4" h="369">
                          <a:moveTo>
                            <a:pt x="332" y="45"/>
                          </a:moveTo>
                          <a:cubicBezTo>
                            <a:pt x="320" y="37"/>
                            <a:pt x="308" y="30"/>
                            <a:pt x="295" y="25"/>
                          </a:cubicBezTo>
                          <a:cubicBezTo>
                            <a:pt x="247" y="5"/>
                            <a:pt x="194" y="5"/>
                            <a:pt x="145" y="24"/>
                          </a:cubicBezTo>
                          <a:cubicBezTo>
                            <a:pt x="97" y="44"/>
                            <a:pt x="59" y="82"/>
                            <a:pt x="39" y="130"/>
                          </a:cubicBezTo>
                          <a:cubicBezTo>
                            <a:pt x="4" y="214"/>
                            <a:pt x="33" y="313"/>
                            <a:pt x="108" y="366"/>
                          </a:cubicBezTo>
                          <a:cubicBezTo>
                            <a:pt x="105" y="369"/>
                            <a:pt x="105" y="369"/>
                            <a:pt x="105" y="369"/>
                          </a:cubicBezTo>
                          <a:cubicBezTo>
                            <a:pt x="29" y="316"/>
                            <a:pt x="0" y="215"/>
                            <a:pt x="36" y="129"/>
                          </a:cubicBezTo>
                          <a:cubicBezTo>
                            <a:pt x="56" y="79"/>
                            <a:pt x="94" y="41"/>
                            <a:pt x="144" y="21"/>
                          </a:cubicBezTo>
                          <a:cubicBezTo>
                            <a:pt x="193" y="0"/>
                            <a:pt x="247" y="1"/>
                            <a:pt x="297" y="21"/>
                          </a:cubicBezTo>
                          <a:cubicBezTo>
                            <a:pt x="310" y="27"/>
                            <a:pt x="323" y="34"/>
                            <a:pt x="334" y="42"/>
                          </a:cubicBezTo>
                          <a:lnTo>
                            <a:pt x="332" y="4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de-DE" sz="1400"/>
                    </a:p>
                  </p:txBody>
                </p:sp>
                <p:sp>
                  <p:nvSpPr>
                    <p:cNvPr id="807" name="Freeform 24">
                      <a:extLst>
                        <a:ext uri="{FF2B5EF4-FFF2-40B4-BE49-F238E27FC236}">
                          <a16:creationId xmlns:a16="http://schemas.microsoft.com/office/drawing/2014/main" id="{B90EC094-5692-446D-99C6-2D3738A84453}"/>
                        </a:ext>
                      </a:extLst>
                    </p:cNvPr>
                    <p:cNvSpPr>
                      <a:spLocks/>
                    </p:cNvSpPr>
                    <p:nvPr/>
                  </p:nvSpPr>
                  <p:spPr bwMode="auto">
                    <a:xfrm>
                      <a:off x="4770699" y="3915124"/>
                      <a:ext cx="1626922" cy="1646239"/>
                    </a:xfrm>
                    <a:custGeom>
                      <a:avLst/>
                      <a:gdLst>
                        <a:gd name="T0" fmla="*/ 332 w 335"/>
                        <a:gd name="T1" fmla="*/ 44 h 368"/>
                        <a:gd name="T2" fmla="*/ 295 w 335"/>
                        <a:gd name="T3" fmla="*/ 24 h 368"/>
                        <a:gd name="T4" fmla="*/ 146 w 335"/>
                        <a:gd name="T5" fmla="*/ 24 h 368"/>
                        <a:gd name="T6" fmla="*/ 40 w 335"/>
                        <a:gd name="T7" fmla="*/ 129 h 368"/>
                        <a:gd name="T8" fmla="*/ 108 w 335"/>
                        <a:gd name="T9" fmla="*/ 365 h 368"/>
                        <a:gd name="T10" fmla="*/ 106 w 335"/>
                        <a:gd name="T11" fmla="*/ 368 h 368"/>
                        <a:gd name="T12" fmla="*/ 36 w 335"/>
                        <a:gd name="T13" fmla="*/ 128 h 368"/>
                        <a:gd name="T14" fmla="*/ 144 w 335"/>
                        <a:gd name="T15" fmla="*/ 20 h 368"/>
                        <a:gd name="T16" fmla="*/ 297 w 335"/>
                        <a:gd name="T17" fmla="*/ 20 h 368"/>
                        <a:gd name="T18" fmla="*/ 335 w 335"/>
                        <a:gd name="T19" fmla="*/ 41 h 368"/>
                        <a:gd name="T20" fmla="*/ 332 w 335"/>
                        <a:gd name="T21" fmla="*/ 44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5" h="368">
                          <a:moveTo>
                            <a:pt x="332" y="44"/>
                          </a:moveTo>
                          <a:cubicBezTo>
                            <a:pt x="321" y="36"/>
                            <a:pt x="308" y="29"/>
                            <a:pt x="295" y="24"/>
                          </a:cubicBezTo>
                          <a:cubicBezTo>
                            <a:pt x="247" y="4"/>
                            <a:pt x="194" y="4"/>
                            <a:pt x="146" y="24"/>
                          </a:cubicBezTo>
                          <a:cubicBezTo>
                            <a:pt x="97" y="44"/>
                            <a:pt x="60" y="81"/>
                            <a:pt x="40" y="129"/>
                          </a:cubicBezTo>
                          <a:cubicBezTo>
                            <a:pt x="5" y="214"/>
                            <a:pt x="33" y="313"/>
                            <a:pt x="108" y="365"/>
                          </a:cubicBezTo>
                          <a:cubicBezTo>
                            <a:pt x="106" y="368"/>
                            <a:pt x="106" y="368"/>
                            <a:pt x="106" y="368"/>
                          </a:cubicBezTo>
                          <a:cubicBezTo>
                            <a:pt x="30" y="315"/>
                            <a:pt x="0" y="214"/>
                            <a:pt x="36" y="128"/>
                          </a:cubicBezTo>
                          <a:cubicBezTo>
                            <a:pt x="56" y="79"/>
                            <a:pt x="95" y="40"/>
                            <a:pt x="144" y="20"/>
                          </a:cubicBezTo>
                          <a:cubicBezTo>
                            <a:pt x="193" y="0"/>
                            <a:pt x="248" y="0"/>
                            <a:pt x="297" y="20"/>
                          </a:cubicBezTo>
                          <a:cubicBezTo>
                            <a:pt x="310" y="26"/>
                            <a:pt x="323" y="33"/>
                            <a:pt x="335" y="41"/>
                          </a:cubicBezTo>
                          <a:lnTo>
                            <a:pt x="332" y="4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de-DE" sz="1400"/>
                    </a:p>
                  </p:txBody>
                </p:sp>
                <p:sp>
                  <p:nvSpPr>
                    <p:cNvPr id="808" name="Freeform 25">
                      <a:extLst>
                        <a:ext uri="{FF2B5EF4-FFF2-40B4-BE49-F238E27FC236}">
                          <a16:creationId xmlns:a16="http://schemas.microsoft.com/office/drawing/2014/main" id="{1B91F8DD-0B47-4469-A4D4-4424B78532AA}"/>
                        </a:ext>
                      </a:extLst>
                    </p:cNvPr>
                    <p:cNvSpPr>
                      <a:spLocks/>
                    </p:cNvSpPr>
                    <p:nvPr/>
                  </p:nvSpPr>
                  <p:spPr bwMode="auto">
                    <a:xfrm>
                      <a:off x="4824012" y="3946874"/>
                      <a:ext cx="1623482" cy="1646239"/>
                    </a:xfrm>
                    <a:custGeom>
                      <a:avLst/>
                      <a:gdLst>
                        <a:gd name="T0" fmla="*/ 332 w 334"/>
                        <a:gd name="T1" fmla="*/ 45 h 368"/>
                        <a:gd name="T2" fmla="*/ 295 w 334"/>
                        <a:gd name="T3" fmla="*/ 24 h 368"/>
                        <a:gd name="T4" fmla="*/ 145 w 334"/>
                        <a:gd name="T5" fmla="*/ 24 h 368"/>
                        <a:gd name="T6" fmla="*/ 39 w 334"/>
                        <a:gd name="T7" fmla="*/ 130 h 368"/>
                        <a:gd name="T8" fmla="*/ 108 w 334"/>
                        <a:gd name="T9" fmla="*/ 365 h 368"/>
                        <a:gd name="T10" fmla="*/ 105 w 334"/>
                        <a:gd name="T11" fmla="*/ 368 h 368"/>
                        <a:gd name="T12" fmla="*/ 35 w 334"/>
                        <a:gd name="T13" fmla="*/ 128 h 368"/>
                        <a:gd name="T14" fmla="*/ 144 w 334"/>
                        <a:gd name="T15" fmla="*/ 20 h 368"/>
                        <a:gd name="T16" fmla="*/ 296 w 334"/>
                        <a:gd name="T17" fmla="*/ 21 h 368"/>
                        <a:gd name="T18" fmla="*/ 334 w 334"/>
                        <a:gd name="T19" fmla="*/ 41 h 368"/>
                        <a:gd name="T20" fmla="*/ 332 w 334"/>
                        <a:gd name="T21" fmla="*/ 4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4" h="368">
                          <a:moveTo>
                            <a:pt x="332" y="45"/>
                          </a:moveTo>
                          <a:cubicBezTo>
                            <a:pt x="320" y="37"/>
                            <a:pt x="308" y="30"/>
                            <a:pt x="295" y="24"/>
                          </a:cubicBezTo>
                          <a:cubicBezTo>
                            <a:pt x="247" y="4"/>
                            <a:pt x="193" y="4"/>
                            <a:pt x="145" y="24"/>
                          </a:cubicBezTo>
                          <a:cubicBezTo>
                            <a:pt x="97" y="44"/>
                            <a:pt x="59" y="81"/>
                            <a:pt x="39" y="130"/>
                          </a:cubicBezTo>
                          <a:cubicBezTo>
                            <a:pt x="4" y="214"/>
                            <a:pt x="33" y="313"/>
                            <a:pt x="108" y="365"/>
                          </a:cubicBezTo>
                          <a:cubicBezTo>
                            <a:pt x="105" y="368"/>
                            <a:pt x="105" y="368"/>
                            <a:pt x="105" y="368"/>
                          </a:cubicBezTo>
                          <a:cubicBezTo>
                            <a:pt x="29" y="315"/>
                            <a:pt x="0" y="214"/>
                            <a:pt x="35" y="128"/>
                          </a:cubicBezTo>
                          <a:cubicBezTo>
                            <a:pt x="56" y="79"/>
                            <a:pt x="94" y="41"/>
                            <a:pt x="144" y="20"/>
                          </a:cubicBezTo>
                          <a:cubicBezTo>
                            <a:pt x="193" y="0"/>
                            <a:pt x="247" y="0"/>
                            <a:pt x="296" y="21"/>
                          </a:cubicBezTo>
                          <a:cubicBezTo>
                            <a:pt x="310" y="26"/>
                            <a:pt x="322" y="33"/>
                            <a:pt x="334" y="41"/>
                          </a:cubicBezTo>
                          <a:lnTo>
                            <a:pt x="332" y="4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de-DE" sz="1400"/>
                    </a:p>
                  </p:txBody>
                </p:sp>
                <p:sp>
                  <p:nvSpPr>
                    <p:cNvPr id="809" name="Freeform 26">
                      <a:extLst>
                        <a:ext uri="{FF2B5EF4-FFF2-40B4-BE49-F238E27FC236}">
                          <a16:creationId xmlns:a16="http://schemas.microsoft.com/office/drawing/2014/main" id="{E3906DC1-F042-4419-93CE-89753CD899A4}"/>
                        </a:ext>
                      </a:extLst>
                    </p:cNvPr>
                    <p:cNvSpPr>
                      <a:spLocks/>
                    </p:cNvSpPr>
                    <p:nvPr/>
                  </p:nvSpPr>
                  <p:spPr bwMode="auto">
                    <a:xfrm>
                      <a:off x="4872166" y="3978624"/>
                      <a:ext cx="1628642" cy="1649414"/>
                    </a:xfrm>
                    <a:custGeom>
                      <a:avLst/>
                      <a:gdLst>
                        <a:gd name="T0" fmla="*/ 332 w 335"/>
                        <a:gd name="T1" fmla="*/ 45 h 369"/>
                        <a:gd name="T2" fmla="*/ 295 w 335"/>
                        <a:gd name="T3" fmla="*/ 25 h 369"/>
                        <a:gd name="T4" fmla="*/ 146 w 335"/>
                        <a:gd name="T5" fmla="*/ 24 h 369"/>
                        <a:gd name="T6" fmla="*/ 40 w 335"/>
                        <a:gd name="T7" fmla="*/ 130 h 369"/>
                        <a:gd name="T8" fmla="*/ 108 w 335"/>
                        <a:gd name="T9" fmla="*/ 365 h 369"/>
                        <a:gd name="T10" fmla="*/ 106 w 335"/>
                        <a:gd name="T11" fmla="*/ 369 h 369"/>
                        <a:gd name="T12" fmla="*/ 36 w 335"/>
                        <a:gd name="T13" fmla="*/ 128 h 369"/>
                        <a:gd name="T14" fmla="*/ 144 w 335"/>
                        <a:gd name="T15" fmla="*/ 21 h 369"/>
                        <a:gd name="T16" fmla="*/ 297 w 335"/>
                        <a:gd name="T17" fmla="*/ 21 h 369"/>
                        <a:gd name="T18" fmla="*/ 335 w 335"/>
                        <a:gd name="T19" fmla="*/ 42 h 369"/>
                        <a:gd name="T20" fmla="*/ 332 w 335"/>
                        <a:gd name="T21" fmla="*/ 45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5" h="369">
                          <a:moveTo>
                            <a:pt x="332" y="45"/>
                          </a:moveTo>
                          <a:cubicBezTo>
                            <a:pt x="321" y="37"/>
                            <a:pt x="308" y="30"/>
                            <a:pt x="295" y="25"/>
                          </a:cubicBezTo>
                          <a:cubicBezTo>
                            <a:pt x="247" y="5"/>
                            <a:pt x="194" y="4"/>
                            <a:pt x="146" y="24"/>
                          </a:cubicBezTo>
                          <a:cubicBezTo>
                            <a:pt x="97" y="44"/>
                            <a:pt x="60" y="82"/>
                            <a:pt x="40" y="130"/>
                          </a:cubicBezTo>
                          <a:cubicBezTo>
                            <a:pt x="5" y="214"/>
                            <a:pt x="33" y="313"/>
                            <a:pt x="108" y="365"/>
                          </a:cubicBezTo>
                          <a:cubicBezTo>
                            <a:pt x="106" y="369"/>
                            <a:pt x="106" y="369"/>
                            <a:pt x="106" y="369"/>
                          </a:cubicBezTo>
                          <a:cubicBezTo>
                            <a:pt x="29" y="315"/>
                            <a:pt x="0" y="214"/>
                            <a:pt x="36" y="128"/>
                          </a:cubicBezTo>
                          <a:cubicBezTo>
                            <a:pt x="56" y="79"/>
                            <a:pt x="95" y="41"/>
                            <a:pt x="144" y="21"/>
                          </a:cubicBezTo>
                          <a:cubicBezTo>
                            <a:pt x="193" y="0"/>
                            <a:pt x="248" y="0"/>
                            <a:pt x="297" y="21"/>
                          </a:cubicBezTo>
                          <a:cubicBezTo>
                            <a:pt x="310" y="26"/>
                            <a:pt x="323" y="33"/>
                            <a:pt x="335" y="42"/>
                          </a:cubicBezTo>
                          <a:lnTo>
                            <a:pt x="332" y="4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de-DE" sz="1400"/>
                    </a:p>
                  </p:txBody>
                </p:sp>
                <p:sp>
                  <p:nvSpPr>
                    <p:cNvPr id="810" name="Freeform 27">
                      <a:extLst>
                        <a:ext uri="{FF2B5EF4-FFF2-40B4-BE49-F238E27FC236}">
                          <a16:creationId xmlns:a16="http://schemas.microsoft.com/office/drawing/2014/main" id="{E5DD9B0C-A502-4B25-8A88-DA7F1EE8B04A}"/>
                        </a:ext>
                      </a:extLst>
                    </p:cNvPr>
                    <p:cNvSpPr>
                      <a:spLocks/>
                    </p:cNvSpPr>
                    <p:nvPr/>
                  </p:nvSpPr>
                  <p:spPr bwMode="auto">
                    <a:xfrm>
                      <a:off x="4925480" y="4013549"/>
                      <a:ext cx="1623482" cy="1646239"/>
                    </a:xfrm>
                    <a:custGeom>
                      <a:avLst/>
                      <a:gdLst>
                        <a:gd name="T0" fmla="*/ 332 w 334"/>
                        <a:gd name="T1" fmla="*/ 44 h 368"/>
                        <a:gd name="T2" fmla="*/ 295 w 334"/>
                        <a:gd name="T3" fmla="*/ 24 h 368"/>
                        <a:gd name="T4" fmla="*/ 145 w 334"/>
                        <a:gd name="T5" fmla="*/ 24 h 368"/>
                        <a:gd name="T6" fmla="*/ 39 w 334"/>
                        <a:gd name="T7" fmla="*/ 129 h 368"/>
                        <a:gd name="T8" fmla="*/ 107 w 334"/>
                        <a:gd name="T9" fmla="*/ 365 h 368"/>
                        <a:gd name="T10" fmla="*/ 105 w 334"/>
                        <a:gd name="T11" fmla="*/ 368 h 368"/>
                        <a:gd name="T12" fmla="*/ 35 w 334"/>
                        <a:gd name="T13" fmla="*/ 128 h 368"/>
                        <a:gd name="T14" fmla="*/ 144 w 334"/>
                        <a:gd name="T15" fmla="*/ 20 h 368"/>
                        <a:gd name="T16" fmla="*/ 296 w 334"/>
                        <a:gd name="T17" fmla="*/ 20 h 368"/>
                        <a:gd name="T18" fmla="*/ 334 w 334"/>
                        <a:gd name="T19" fmla="*/ 41 h 368"/>
                        <a:gd name="T20" fmla="*/ 332 w 334"/>
                        <a:gd name="T21" fmla="*/ 44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4" h="368">
                          <a:moveTo>
                            <a:pt x="332" y="44"/>
                          </a:moveTo>
                          <a:cubicBezTo>
                            <a:pt x="320" y="36"/>
                            <a:pt x="308" y="29"/>
                            <a:pt x="295" y="24"/>
                          </a:cubicBezTo>
                          <a:cubicBezTo>
                            <a:pt x="247" y="4"/>
                            <a:pt x="193" y="4"/>
                            <a:pt x="145" y="24"/>
                          </a:cubicBezTo>
                          <a:cubicBezTo>
                            <a:pt x="97" y="44"/>
                            <a:pt x="59" y="81"/>
                            <a:pt x="39" y="129"/>
                          </a:cubicBezTo>
                          <a:cubicBezTo>
                            <a:pt x="4" y="214"/>
                            <a:pt x="33" y="313"/>
                            <a:pt x="107" y="365"/>
                          </a:cubicBezTo>
                          <a:cubicBezTo>
                            <a:pt x="105" y="368"/>
                            <a:pt x="105" y="368"/>
                            <a:pt x="105" y="368"/>
                          </a:cubicBezTo>
                          <a:cubicBezTo>
                            <a:pt x="29" y="315"/>
                            <a:pt x="0" y="214"/>
                            <a:pt x="35" y="128"/>
                          </a:cubicBezTo>
                          <a:cubicBezTo>
                            <a:pt x="56" y="79"/>
                            <a:pt x="94" y="40"/>
                            <a:pt x="144" y="20"/>
                          </a:cubicBezTo>
                          <a:cubicBezTo>
                            <a:pt x="193" y="0"/>
                            <a:pt x="247" y="0"/>
                            <a:pt x="296" y="20"/>
                          </a:cubicBezTo>
                          <a:cubicBezTo>
                            <a:pt x="310" y="26"/>
                            <a:pt x="322" y="33"/>
                            <a:pt x="334" y="41"/>
                          </a:cubicBezTo>
                          <a:lnTo>
                            <a:pt x="332" y="4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de-DE" sz="1400"/>
                    </a:p>
                  </p:txBody>
                </p:sp>
                <p:sp>
                  <p:nvSpPr>
                    <p:cNvPr id="811" name="Freeform 28">
                      <a:extLst>
                        <a:ext uri="{FF2B5EF4-FFF2-40B4-BE49-F238E27FC236}">
                          <a16:creationId xmlns:a16="http://schemas.microsoft.com/office/drawing/2014/main" id="{0A9556B2-F452-4AC1-988B-7F746B8F446E}"/>
                        </a:ext>
                      </a:extLst>
                    </p:cNvPr>
                    <p:cNvSpPr>
                      <a:spLocks/>
                    </p:cNvSpPr>
                    <p:nvPr/>
                  </p:nvSpPr>
                  <p:spPr bwMode="auto">
                    <a:xfrm>
                      <a:off x="4366548" y="3651599"/>
                      <a:ext cx="1623482" cy="1651001"/>
                    </a:xfrm>
                    <a:custGeom>
                      <a:avLst/>
                      <a:gdLst>
                        <a:gd name="T0" fmla="*/ 332 w 334"/>
                        <a:gd name="T1" fmla="*/ 45 h 369"/>
                        <a:gd name="T2" fmla="*/ 295 w 334"/>
                        <a:gd name="T3" fmla="*/ 25 h 369"/>
                        <a:gd name="T4" fmla="*/ 145 w 334"/>
                        <a:gd name="T5" fmla="*/ 24 h 369"/>
                        <a:gd name="T6" fmla="*/ 39 w 334"/>
                        <a:gd name="T7" fmla="*/ 130 h 369"/>
                        <a:gd name="T8" fmla="*/ 108 w 334"/>
                        <a:gd name="T9" fmla="*/ 366 h 369"/>
                        <a:gd name="T10" fmla="*/ 105 w 334"/>
                        <a:gd name="T11" fmla="*/ 369 h 369"/>
                        <a:gd name="T12" fmla="*/ 35 w 334"/>
                        <a:gd name="T13" fmla="*/ 129 h 369"/>
                        <a:gd name="T14" fmla="*/ 144 w 334"/>
                        <a:gd name="T15" fmla="*/ 21 h 369"/>
                        <a:gd name="T16" fmla="*/ 296 w 334"/>
                        <a:gd name="T17" fmla="*/ 21 h 369"/>
                        <a:gd name="T18" fmla="*/ 334 w 334"/>
                        <a:gd name="T19" fmla="*/ 42 h 369"/>
                        <a:gd name="T20" fmla="*/ 332 w 334"/>
                        <a:gd name="T21" fmla="*/ 45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4" h="369">
                          <a:moveTo>
                            <a:pt x="332" y="45"/>
                          </a:moveTo>
                          <a:cubicBezTo>
                            <a:pt x="320" y="37"/>
                            <a:pt x="308" y="30"/>
                            <a:pt x="295" y="25"/>
                          </a:cubicBezTo>
                          <a:cubicBezTo>
                            <a:pt x="247" y="5"/>
                            <a:pt x="193" y="4"/>
                            <a:pt x="145" y="24"/>
                          </a:cubicBezTo>
                          <a:cubicBezTo>
                            <a:pt x="97" y="44"/>
                            <a:pt x="59" y="82"/>
                            <a:pt x="39" y="130"/>
                          </a:cubicBezTo>
                          <a:cubicBezTo>
                            <a:pt x="4" y="214"/>
                            <a:pt x="33" y="313"/>
                            <a:pt x="108" y="366"/>
                          </a:cubicBezTo>
                          <a:cubicBezTo>
                            <a:pt x="105" y="369"/>
                            <a:pt x="105" y="369"/>
                            <a:pt x="105" y="369"/>
                          </a:cubicBezTo>
                          <a:cubicBezTo>
                            <a:pt x="29" y="316"/>
                            <a:pt x="0" y="215"/>
                            <a:pt x="35" y="129"/>
                          </a:cubicBezTo>
                          <a:cubicBezTo>
                            <a:pt x="56" y="79"/>
                            <a:pt x="94" y="41"/>
                            <a:pt x="144" y="21"/>
                          </a:cubicBezTo>
                          <a:cubicBezTo>
                            <a:pt x="193" y="0"/>
                            <a:pt x="247" y="0"/>
                            <a:pt x="296" y="21"/>
                          </a:cubicBezTo>
                          <a:cubicBezTo>
                            <a:pt x="310" y="26"/>
                            <a:pt x="322" y="33"/>
                            <a:pt x="334" y="42"/>
                          </a:cubicBezTo>
                          <a:lnTo>
                            <a:pt x="332" y="4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de-DE" sz="1400"/>
                    </a:p>
                  </p:txBody>
                </p:sp>
                <p:sp>
                  <p:nvSpPr>
                    <p:cNvPr id="812" name="Freeform 29">
                      <a:extLst>
                        <a:ext uri="{FF2B5EF4-FFF2-40B4-BE49-F238E27FC236}">
                          <a16:creationId xmlns:a16="http://schemas.microsoft.com/office/drawing/2014/main" id="{3D9B09E4-5B8E-49E0-BF9F-E557B1B422F3}"/>
                        </a:ext>
                      </a:extLst>
                    </p:cNvPr>
                    <p:cNvSpPr>
                      <a:spLocks/>
                    </p:cNvSpPr>
                    <p:nvPr/>
                  </p:nvSpPr>
                  <p:spPr bwMode="auto">
                    <a:xfrm>
                      <a:off x="4265080" y="3589686"/>
                      <a:ext cx="1623482" cy="1644651"/>
                    </a:xfrm>
                    <a:custGeom>
                      <a:avLst/>
                      <a:gdLst>
                        <a:gd name="T0" fmla="*/ 332 w 334"/>
                        <a:gd name="T1" fmla="*/ 44 h 368"/>
                        <a:gd name="T2" fmla="*/ 295 w 334"/>
                        <a:gd name="T3" fmla="*/ 24 h 368"/>
                        <a:gd name="T4" fmla="*/ 145 w 334"/>
                        <a:gd name="T5" fmla="*/ 24 h 368"/>
                        <a:gd name="T6" fmla="*/ 39 w 334"/>
                        <a:gd name="T7" fmla="*/ 129 h 368"/>
                        <a:gd name="T8" fmla="*/ 108 w 334"/>
                        <a:gd name="T9" fmla="*/ 365 h 368"/>
                        <a:gd name="T10" fmla="*/ 105 w 334"/>
                        <a:gd name="T11" fmla="*/ 368 h 368"/>
                        <a:gd name="T12" fmla="*/ 36 w 334"/>
                        <a:gd name="T13" fmla="*/ 128 h 368"/>
                        <a:gd name="T14" fmla="*/ 144 w 334"/>
                        <a:gd name="T15" fmla="*/ 20 h 368"/>
                        <a:gd name="T16" fmla="*/ 296 w 334"/>
                        <a:gd name="T17" fmla="*/ 20 h 368"/>
                        <a:gd name="T18" fmla="*/ 334 w 334"/>
                        <a:gd name="T19" fmla="*/ 41 h 368"/>
                        <a:gd name="T20" fmla="*/ 332 w 334"/>
                        <a:gd name="T21" fmla="*/ 44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4" h="368">
                          <a:moveTo>
                            <a:pt x="332" y="44"/>
                          </a:moveTo>
                          <a:cubicBezTo>
                            <a:pt x="320" y="36"/>
                            <a:pt x="308" y="29"/>
                            <a:pt x="295" y="24"/>
                          </a:cubicBezTo>
                          <a:cubicBezTo>
                            <a:pt x="247" y="4"/>
                            <a:pt x="194" y="4"/>
                            <a:pt x="145" y="24"/>
                          </a:cubicBezTo>
                          <a:cubicBezTo>
                            <a:pt x="97" y="44"/>
                            <a:pt x="59" y="81"/>
                            <a:pt x="39" y="129"/>
                          </a:cubicBezTo>
                          <a:cubicBezTo>
                            <a:pt x="4" y="214"/>
                            <a:pt x="33" y="313"/>
                            <a:pt x="108" y="365"/>
                          </a:cubicBezTo>
                          <a:cubicBezTo>
                            <a:pt x="105" y="368"/>
                            <a:pt x="105" y="368"/>
                            <a:pt x="105" y="368"/>
                          </a:cubicBezTo>
                          <a:cubicBezTo>
                            <a:pt x="29" y="315"/>
                            <a:pt x="0" y="214"/>
                            <a:pt x="36" y="128"/>
                          </a:cubicBezTo>
                          <a:cubicBezTo>
                            <a:pt x="56" y="79"/>
                            <a:pt x="94" y="40"/>
                            <a:pt x="144" y="20"/>
                          </a:cubicBezTo>
                          <a:cubicBezTo>
                            <a:pt x="193" y="0"/>
                            <a:pt x="247" y="0"/>
                            <a:pt x="296" y="20"/>
                          </a:cubicBezTo>
                          <a:cubicBezTo>
                            <a:pt x="310" y="26"/>
                            <a:pt x="323" y="33"/>
                            <a:pt x="334" y="41"/>
                          </a:cubicBezTo>
                          <a:lnTo>
                            <a:pt x="332" y="4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de-DE" sz="1400"/>
                    </a:p>
                  </p:txBody>
                </p:sp>
                <p:sp>
                  <p:nvSpPr>
                    <p:cNvPr id="813" name="Freeform 30">
                      <a:extLst>
                        <a:ext uri="{FF2B5EF4-FFF2-40B4-BE49-F238E27FC236}">
                          <a16:creationId xmlns:a16="http://schemas.microsoft.com/office/drawing/2014/main" id="{DCDD3F4A-079A-4921-9385-3332CD2D18DE}"/>
                        </a:ext>
                      </a:extLst>
                    </p:cNvPr>
                    <p:cNvSpPr>
                      <a:spLocks/>
                    </p:cNvSpPr>
                    <p:nvPr/>
                  </p:nvSpPr>
                  <p:spPr bwMode="auto">
                    <a:xfrm>
                      <a:off x="4313234" y="3621436"/>
                      <a:ext cx="1628642" cy="1649414"/>
                    </a:xfrm>
                    <a:custGeom>
                      <a:avLst/>
                      <a:gdLst>
                        <a:gd name="T0" fmla="*/ 332 w 335"/>
                        <a:gd name="T1" fmla="*/ 45 h 369"/>
                        <a:gd name="T2" fmla="*/ 295 w 335"/>
                        <a:gd name="T3" fmla="*/ 24 h 369"/>
                        <a:gd name="T4" fmla="*/ 146 w 335"/>
                        <a:gd name="T5" fmla="*/ 24 h 369"/>
                        <a:gd name="T6" fmla="*/ 40 w 335"/>
                        <a:gd name="T7" fmla="*/ 130 h 369"/>
                        <a:gd name="T8" fmla="*/ 108 w 335"/>
                        <a:gd name="T9" fmla="*/ 365 h 369"/>
                        <a:gd name="T10" fmla="*/ 106 w 335"/>
                        <a:gd name="T11" fmla="*/ 369 h 369"/>
                        <a:gd name="T12" fmla="*/ 36 w 335"/>
                        <a:gd name="T13" fmla="*/ 128 h 369"/>
                        <a:gd name="T14" fmla="*/ 144 w 335"/>
                        <a:gd name="T15" fmla="*/ 20 h 369"/>
                        <a:gd name="T16" fmla="*/ 297 w 335"/>
                        <a:gd name="T17" fmla="*/ 21 h 369"/>
                        <a:gd name="T18" fmla="*/ 335 w 335"/>
                        <a:gd name="T19" fmla="*/ 41 h 369"/>
                        <a:gd name="T20" fmla="*/ 332 w 335"/>
                        <a:gd name="T21" fmla="*/ 45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5" h="369">
                          <a:moveTo>
                            <a:pt x="332" y="45"/>
                          </a:moveTo>
                          <a:cubicBezTo>
                            <a:pt x="321" y="37"/>
                            <a:pt x="308" y="30"/>
                            <a:pt x="295" y="24"/>
                          </a:cubicBezTo>
                          <a:cubicBezTo>
                            <a:pt x="247" y="4"/>
                            <a:pt x="194" y="4"/>
                            <a:pt x="146" y="24"/>
                          </a:cubicBezTo>
                          <a:cubicBezTo>
                            <a:pt x="97" y="44"/>
                            <a:pt x="60" y="82"/>
                            <a:pt x="40" y="130"/>
                          </a:cubicBezTo>
                          <a:cubicBezTo>
                            <a:pt x="5" y="214"/>
                            <a:pt x="33" y="313"/>
                            <a:pt x="108" y="365"/>
                          </a:cubicBezTo>
                          <a:cubicBezTo>
                            <a:pt x="106" y="369"/>
                            <a:pt x="106" y="369"/>
                            <a:pt x="106" y="369"/>
                          </a:cubicBezTo>
                          <a:cubicBezTo>
                            <a:pt x="30" y="315"/>
                            <a:pt x="0" y="214"/>
                            <a:pt x="36" y="128"/>
                          </a:cubicBezTo>
                          <a:cubicBezTo>
                            <a:pt x="56" y="79"/>
                            <a:pt x="95" y="41"/>
                            <a:pt x="144" y="20"/>
                          </a:cubicBezTo>
                          <a:cubicBezTo>
                            <a:pt x="193" y="0"/>
                            <a:pt x="248" y="0"/>
                            <a:pt x="297" y="21"/>
                          </a:cubicBezTo>
                          <a:cubicBezTo>
                            <a:pt x="310" y="26"/>
                            <a:pt x="323" y="33"/>
                            <a:pt x="335" y="41"/>
                          </a:cubicBezTo>
                          <a:lnTo>
                            <a:pt x="332" y="4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de-DE" sz="1400"/>
                    </a:p>
                  </p:txBody>
                </p:sp>
                <p:sp>
                  <p:nvSpPr>
                    <p:cNvPr id="814" name="Freeform 31">
                      <a:extLst>
                        <a:ext uri="{FF2B5EF4-FFF2-40B4-BE49-F238E27FC236}">
                          <a16:creationId xmlns:a16="http://schemas.microsoft.com/office/drawing/2014/main" id="{39C34B84-2252-433A-9305-256CF82E03D3}"/>
                        </a:ext>
                      </a:extLst>
                    </p:cNvPr>
                    <p:cNvSpPr>
                      <a:spLocks/>
                    </p:cNvSpPr>
                    <p:nvPr/>
                  </p:nvSpPr>
                  <p:spPr bwMode="auto">
                    <a:xfrm>
                      <a:off x="4012271" y="3424586"/>
                      <a:ext cx="1623482" cy="1649414"/>
                    </a:xfrm>
                    <a:custGeom>
                      <a:avLst/>
                      <a:gdLst>
                        <a:gd name="T0" fmla="*/ 332 w 334"/>
                        <a:gd name="T1" fmla="*/ 45 h 369"/>
                        <a:gd name="T2" fmla="*/ 295 w 334"/>
                        <a:gd name="T3" fmla="*/ 25 h 369"/>
                        <a:gd name="T4" fmla="*/ 145 w 334"/>
                        <a:gd name="T5" fmla="*/ 24 h 369"/>
                        <a:gd name="T6" fmla="*/ 39 w 334"/>
                        <a:gd name="T7" fmla="*/ 130 h 369"/>
                        <a:gd name="T8" fmla="*/ 107 w 334"/>
                        <a:gd name="T9" fmla="*/ 365 h 369"/>
                        <a:gd name="T10" fmla="*/ 105 w 334"/>
                        <a:gd name="T11" fmla="*/ 369 h 369"/>
                        <a:gd name="T12" fmla="*/ 35 w 334"/>
                        <a:gd name="T13" fmla="*/ 128 h 369"/>
                        <a:gd name="T14" fmla="*/ 144 w 334"/>
                        <a:gd name="T15" fmla="*/ 21 h 369"/>
                        <a:gd name="T16" fmla="*/ 296 w 334"/>
                        <a:gd name="T17" fmla="*/ 21 h 369"/>
                        <a:gd name="T18" fmla="*/ 334 w 334"/>
                        <a:gd name="T19" fmla="*/ 42 h 369"/>
                        <a:gd name="T20" fmla="*/ 332 w 334"/>
                        <a:gd name="T21" fmla="*/ 45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4" h="369">
                          <a:moveTo>
                            <a:pt x="332" y="45"/>
                          </a:moveTo>
                          <a:cubicBezTo>
                            <a:pt x="320" y="37"/>
                            <a:pt x="308" y="30"/>
                            <a:pt x="295" y="25"/>
                          </a:cubicBezTo>
                          <a:cubicBezTo>
                            <a:pt x="246" y="5"/>
                            <a:pt x="193" y="4"/>
                            <a:pt x="145" y="24"/>
                          </a:cubicBezTo>
                          <a:cubicBezTo>
                            <a:pt x="97" y="44"/>
                            <a:pt x="59" y="82"/>
                            <a:pt x="39" y="130"/>
                          </a:cubicBezTo>
                          <a:cubicBezTo>
                            <a:pt x="4" y="214"/>
                            <a:pt x="33" y="313"/>
                            <a:pt x="107" y="365"/>
                          </a:cubicBezTo>
                          <a:cubicBezTo>
                            <a:pt x="105" y="369"/>
                            <a:pt x="105" y="369"/>
                            <a:pt x="105" y="369"/>
                          </a:cubicBezTo>
                          <a:cubicBezTo>
                            <a:pt x="29" y="316"/>
                            <a:pt x="0" y="214"/>
                            <a:pt x="35" y="128"/>
                          </a:cubicBezTo>
                          <a:cubicBezTo>
                            <a:pt x="56" y="79"/>
                            <a:pt x="94" y="41"/>
                            <a:pt x="144" y="21"/>
                          </a:cubicBezTo>
                          <a:cubicBezTo>
                            <a:pt x="193" y="0"/>
                            <a:pt x="247" y="0"/>
                            <a:pt x="296" y="21"/>
                          </a:cubicBezTo>
                          <a:cubicBezTo>
                            <a:pt x="310" y="26"/>
                            <a:pt x="322" y="33"/>
                            <a:pt x="334" y="42"/>
                          </a:cubicBezTo>
                          <a:lnTo>
                            <a:pt x="332" y="4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de-DE" sz="1400"/>
                    </a:p>
                  </p:txBody>
                </p:sp>
                <p:sp>
                  <p:nvSpPr>
                    <p:cNvPr id="815" name="Freeform 32">
                      <a:extLst>
                        <a:ext uri="{FF2B5EF4-FFF2-40B4-BE49-F238E27FC236}">
                          <a16:creationId xmlns:a16="http://schemas.microsoft.com/office/drawing/2014/main" id="{AE313359-3C2D-478C-9546-EEDCF4B81792}"/>
                        </a:ext>
                      </a:extLst>
                    </p:cNvPr>
                    <p:cNvSpPr>
                      <a:spLocks/>
                    </p:cNvSpPr>
                    <p:nvPr/>
                  </p:nvSpPr>
                  <p:spPr bwMode="auto">
                    <a:xfrm>
                      <a:off x="4060425" y="3459511"/>
                      <a:ext cx="1623482" cy="1646239"/>
                    </a:xfrm>
                    <a:custGeom>
                      <a:avLst/>
                      <a:gdLst>
                        <a:gd name="T0" fmla="*/ 332 w 334"/>
                        <a:gd name="T1" fmla="*/ 44 h 368"/>
                        <a:gd name="T2" fmla="*/ 295 w 334"/>
                        <a:gd name="T3" fmla="*/ 24 h 368"/>
                        <a:gd name="T4" fmla="*/ 145 w 334"/>
                        <a:gd name="T5" fmla="*/ 24 h 368"/>
                        <a:gd name="T6" fmla="*/ 39 w 334"/>
                        <a:gd name="T7" fmla="*/ 129 h 368"/>
                        <a:gd name="T8" fmla="*/ 108 w 334"/>
                        <a:gd name="T9" fmla="*/ 365 h 368"/>
                        <a:gd name="T10" fmla="*/ 106 w 334"/>
                        <a:gd name="T11" fmla="*/ 368 h 368"/>
                        <a:gd name="T12" fmla="*/ 36 w 334"/>
                        <a:gd name="T13" fmla="*/ 128 h 368"/>
                        <a:gd name="T14" fmla="*/ 144 w 334"/>
                        <a:gd name="T15" fmla="*/ 20 h 368"/>
                        <a:gd name="T16" fmla="*/ 297 w 334"/>
                        <a:gd name="T17" fmla="*/ 20 h 368"/>
                        <a:gd name="T18" fmla="*/ 334 w 334"/>
                        <a:gd name="T19" fmla="*/ 41 h 368"/>
                        <a:gd name="T20" fmla="*/ 332 w 334"/>
                        <a:gd name="T21" fmla="*/ 44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4" h="368">
                          <a:moveTo>
                            <a:pt x="332" y="44"/>
                          </a:moveTo>
                          <a:cubicBezTo>
                            <a:pt x="321" y="36"/>
                            <a:pt x="308" y="29"/>
                            <a:pt x="295" y="24"/>
                          </a:cubicBezTo>
                          <a:cubicBezTo>
                            <a:pt x="247" y="4"/>
                            <a:pt x="194" y="4"/>
                            <a:pt x="145" y="24"/>
                          </a:cubicBezTo>
                          <a:cubicBezTo>
                            <a:pt x="97" y="44"/>
                            <a:pt x="60" y="81"/>
                            <a:pt x="39" y="129"/>
                          </a:cubicBezTo>
                          <a:cubicBezTo>
                            <a:pt x="4" y="214"/>
                            <a:pt x="33" y="313"/>
                            <a:pt x="108" y="365"/>
                          </a:cubicBezTo>
                          <a:cubicBezTo>
                            <a:pt x="106" y="368"/>
                            <a:pt x="106" y="368"/>
                            <a:pt x="106" y="368"/>
                          </a:cubicBezTo>
                          <a:cubicBezTo>
                            <a:pt x="29" y="315"/>
                            <a:pt x="0" y="214"/>
                            <a:pt x="36" y="128"/>
                          </a:cubicBezTo>
                          <a:cubicBezTo>
                            <a:pt x="56" y="79"/>
                            <a:pt x="95" y="40"/>
                            <a:pt x="144" y="20"/>
                          </a:cubicBezTo>
                          <a:cubicBezTo>
                            <a:pt x="193" y="0"/>
                            <a:pt x="247" y="0"/>
                            <a:pt x="297" y="20"/>
                          </a:cubicBezTo>
                          <a:cubicBezTo>
                            <a:pt x="310" y="26"/>
                            <a:pt x="323" y="33"/>
                            <a:pt x="334" y="41"/>
                          </a:cubicBezTo>
                          <a:lnTo>
                            <a:pt x="332" y="4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de-DE" sz="1400"/>
                    </a:p>
                  </p:txBody>
                </p:sp>
                <p:sp>
                  <p:nvSpPr>
                    <p:cNvPr id="816" name="Freeform 34">
                      <a:extLst>
                        <a:ext uri="{FF2B5EF4-FFF2-40B4-BE49-F238E27FC236}">
                          <a16:creationId xmlns:a16="http://schemas.microsoft.com/office/drawing/2014/main" id="{18B91A65-4F6F-4899-9F20-E97BA20AFA80}"/>
                        </a:ext>
                      </a:extLst>
                    </p:cNvPr>
                    <p:cNvSpPr>
                      <a:spLocks/>
                    </p:cNvSpPr>
                    <p:nvPr/>
                  </p:nvSpPr>
                  <p:spPr bwMode="auto">
                    <a:xfrm>
                      <a:off x="4163613" y="3523011"/>
                      <a:ext cx="1621763" cy="1649414"/>
                    </a:xfrm>
                    <a:custGeom>
                      <a:avLst/>
                      <a:gdLst>
                        <a:gd name="T0" fmla="*/ 332 w 334"/>
                        <a:gd name="T1" fmla="*/ 45 h 369"/>
                        <a:gd name="T2" fmla="*/ 295 w 334"/>
                        <a:gd name="T3" fmla="*/ 24 h 369"/>
                        <a:gd name="T4" fmla="*/ 145 w 334"/>
                        <a:gd name="T5" fmla="*/ 24 h 369"/>
                        <a:gd name="T6" fmla="*/ 39 w 334"/>
                        <a:gd name="T7" fmla="*/ 130 h 369"/>
                        <a:gd name="T8" fmla="*/ 108 w 334"/>
                        <a:gd name="T9" fmla="*/ 365 h 369"/>
                        <a:gd name="T10" fmla="*/ 105 w 334"/>
                        <a:gd name="T11" fmla="*/ 369 h 369"/>
                        <a:gd name="T12" fmla="*/ 36 w 334"/>
                        <a:gd name="T13" fmla="*/ 128 h 369"/>
                        <a:gd name="T14" fmla="*/ 144 w 334"/>
                        <a:gd name="T15" fmla="*/ 21 h 369"/>
                        <a:gd name="T16" fmla="*/ 297 w 334"/>
                        <a:gd name="T17" fmla="*/ 21 h 369"/>
                        <a:gd name="T18" fmla="*/ 334 w 334"/>
                        <a:gd name="T19" fmla="*/ 41 h 369"/>
                        <a:gd name="T20" fmla="*/ 332 w 334"/>
                        <a:gd name="T21" fmla="*/ 45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4" h="369">
                          <a:moveTo>
                            <a:pt x="332" y="45"/>
                          </a:moveTo>
                          <a:cubicBezTo>
                            <a:pt x="321" y="37"/>
                            <a:pt x="308" y="30"/>
                            <a:pt x="295" y="24"/>
                          </a:cubicBezTo>
                          <a:cubicBezTo>
                            <a:pt x="247" y="4"/>
                            <a:pt x="194" y="4"/>
                            <a:pt x="145" y="24"/>
                          </a:cubicBezTo>
                          <a:cubicBezTo>
                            <a:pt x="97" y="44"/>
                            <a:pt x="59" y="82"/>
                            <a:pt x="39" y="130"/>
                          </a:cubicBezTo>
                          <a:cubicBezTo>
                            <a:pt x="4" y="214"/>
                            <a:pt x="33" y="313"/>
                            <a:pt x="108" y="365"/>
                          </a:cubicBezTo>
                          <a:cubicBezTo>
                            <a:pt x="105" y="369"/>
                            <a:pt x="105" y="369"/>
                            <a:pt x="105" y="369"/>
                          </a:cubicBezTo>
                          <a:cubicBezTo>
                            <a:pt x="29" y="315"/>
                            <a:pt x="0" y="214"/>
                            <a:pt x="36" y="128"/>
                          </a:cubicBezTo>
                          <a:cubicBezTo>
                            <a:pt x="56" y="79"/>
                            <a:pt x="95" y="41"/>
                            <a:pt x="144" y="21"/>
                          </a:cubicBezTo>
                          <a:cubicBezTo>
                            <a:pt x="193" y="0"/>
                            <a:pt x="247" y="0"/>
                            <a:pt x="297" y="21"/>
                          </a:cubicBezTo>
                          <a:cubicBezTo>
                            <a:pt x="310" y="26"/>
                            <a:pt x="323" y="33"/>
                            <a:pt x="334" y="41"/>
                          </a:cubicBezTo>
                          <a:lnTo>
                            <a:pt x="332" y="4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de-DE" sz="1400"/>
                    </a:p>
                  </p:txBody>
                </p:sp>
                <p:sp>
                  <p:nvSpPr>
                    <p:cNvPr id="817" name="Freeform 35">
                      <a:extLst>
                        <a:ext uri="{FF2B5EF4-FFF2-40B4-BE49-F238E27FC236}">
                          <a16:creationId xmlns:a16="http://schemas.microsoft.com/office/drawing/2014/main" id="{8C84CA3A-3151-4CFA-B881-EF46F61673E0}"/>
                        </a:ext>
                      </a:extLst>
                    </p:cNvPr>
                    <p:cNvSpPr>
                      <a:spLocks/>
                    </p:cNvSpPr>
                    <p:nvPr/>
                  </p:nvSpPr>
                  <p:spPr bwMode="auto">
                    <a:xfrm>
                      <a:off x="4211767" y="3553174"/>
                      <a:ext cx="1628642" cy="1651001"/>
                    </a:xfrm>
                    <a:custGeom>
                      <a:avLst/>
                      <a:gdLst>
                        <a:gd name="T0" fmla="*/ 332 w 335"/>
                        <a:gd name="T1" fmla="*/ 45 h 369"/>
                        <a:gd name="T2" fmla="*/ 296 w 335"/>
                        <a:gd name="T3" fmla="*/ 25 h 369"/>
                        <a:gd name="T4" fmla="*/ 146 w 335"/>
                        <a:gd name="T5" fmla="*/ 25 h 369"/>
                        <a:gd name="T6" fmla="*/ 40 w 335"/>
                        <a:gd name="T7" fmla="*/ 130 h 369"/>
                        <a:gd name="T8" fmla="*/ 108 w 335"/>
                        <a:gd name="T9" fmla="*/ 366 h 369"/>
                        <a:gd name="T10" fmla="*/ 106 w 335"/>
                        <a:gd name="T11" fmla="*/ 369 h 369"/>
                        <a:gd name="T12" fmla="*/ 36 w 335"/>
                        <a:gd name="T13" fmla="*/ 129 h 369"/>
                        <a:gd name="T14" fmla="*/ 144 w 335"/>
                        <a:gd name="T15" fmla="*/ 21 h 369"/>
                        <a:gd name="T16" fmla="*/ 297 w 335"/>
                        <a:gd name="T17" fmla="*/ 21 h 369"/>
                        <a:gd name="T18" fmla="*/ 335 w 335"/>
                        <a:gd name="T19" fmla="*/ 42 h 369"/>
                        <a:gd name="T20" fmla="*/ 332 w 335"/>
                        <a:gd name="T21" fmla="*/ 45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5" h="369">
                          <a:moveTo>
                            <a:pt x="332" y="45"/>
                          </a:moveTo>
                          <a:cubicBezTo>
                            <a:pt x="321" y="37"/>
                            <a:pt x="309" y="30"/>
                            <a:pt x="296" y="25"/>
                          </a:cubicBezTo>
                          <a:cubicBezTo>
                            <a:pt x="247" y="5"/>
                            <a:pt x="194" y="5"/>
                            <a:pt x="146" y="25"/>
                          </a:cubicBezTo>
                          <a:cubicBezTo>
                            <a:pt x="98" y="44"/>
                            <a:pt x="60" y="82"/>
                            <a:pt x="40" y="130"/>
                          </a:cubicBezTo>
                          <a:cubicBezTo>
                            <a:pt x="5" y="214"/>
                            <a:pt x="33" y="313"/>
                            <a:pt x="108" y="366"/>
                          </a:cubicBezTo>
                          <a:cubicBezTo>
                            <a:pt x="106" y="369"/>
                            <a:pt x="106" y="369"/>
                            <a:pt x="106" y="369"/>
                          </a:cubicBezTo>
                          <a:cubicBezTo>
                            <a:pt x="30" y="316"/>
                            <a:pt x="0" y="215"/>
                            <a:pt x="36" y="129"/>
                          </a:cubicBezTo>
                          <a:cubicBezTo>
                            <a:pt x="57" y="79"/>
                            <a:pt x="95" y="41"/>
                            <a:pt x="144" y="21"/>
                          </a:cubicBezTo>
                          <a:cubicBezTo>
                            <a:pt x="194" y="0"/>
                            <a:pt x="248" y="1"/>
                            <a:pt x="297" y="21"/>
                          </a:cubicBezTo>
                          <a:cubicBezTo>
                            <a:pt x="310" y="27"/>
                            <a:pt x="323" y="34"/>
                            <a:pt x="335" y="42"/>
                          </a:cubicBezTo>
                          <a:lnTo>
                            <a:pt x="332" y="4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de-DE" sz="1400"/>
                    </a:p>
                  </p:txBody>
                </p:sp>
                <p:sp>
                  <p:nvSpPr>
                    <p:cNvPr id="818" name="Freeform 36">
                      <a:extLst>
                        <a:ext uri="{FF2B5EF4-FFF2-40B4-BE49-F238E27FC236}">
                          <a16:creationId xmlns:a16="http://schemas.microsoft.com/office/drawing/2014/main" id="{F10D82DD-982F-4972-B7E8-3141D4B222DB}"/>
                        </a:ext>
                      </a:extLst>
                    </p:cNvPr>
                    <p:cNvSpPr>
                      <a:spLocks noEditPoints="1"/>
                    </p:cNvSpPr>
                    <p:nvPr/>
                  </p:nvSpPr>
                  <p:spPr bwMode="auto">
                    <a:xfrm>
                      <a:off x="4970194" y="3942112"/>
                      <a:ext cx="2302800" cy="2155826"/>
                    </a:xfrm>
                    <a:custGeom>
                      <a:avLst/>
                      <a:gdLst>
                        <a:gd name="T0" fmla="*/ 107 w 474"/>
                        <a:gd name="T1" fmla="*/ 406 h 482"/>
                        <a:gd name="T2" fmla="*/ 129 w 474"/>
                        <a:gd name="T3" fmla="*/ 422 h 482"/>
                        <a:gd name="T4" fmla="*/ 168 w 474"/>
                        <a:gd name="T5" fmla="*/ 441 h 482"/>
                        <a:gd name="T6" fmla="*/ 353 w 474"/>
                        <a:gd name="T7" fmla="*/ 68 h 482"/>
                        <a:gd name="T8" fmla="*/ 35 w 474"/>
                        <a:gd name="T9" fmla="*/ 162 h 482"/>
                        <a:gd name="T10" fmla="*/ 381 w 474"/>
                        <a:gd name="T11" fmla="*/ 340 h 482"/>
                        <a:gd name="T12" fmla="*/ 411 w 474"/>
                        <a:gd name="T13" fmla="*/ 342 h 482"/>
                        <a:gd name="T14" fmla="*/ 395 w 474"/>
                        <a:gd name="T15" fmla="*/ 368 h 482"/>
                        <a:gd name="T16" fmla="*/ 306 w 474"/>
                        <a:gd name="T17" fmla="*/ 401 h 482"/>
                        <a:gd name="T18" fmla="*/ 336 w 474"/>
                        <a:gd name="T19" fmla="*/ 403 h 482"/>
                        <a:gd name="T20" fmla="*/ 320 w 474"/>
                        <a:gd name="T21" fmla="*/ 428 h 482"/>
                        <a:gd name="T22" fmla="*/ 306 w 474"/>
                        <a:gd name="T23" fmla="*/ 401 h 482"/>
                        <a:gd name="T24" fmla="*/ 420 w 474"/>
                        <a:gd name="T25" fmla="*/ 247 h 482"/>
                        <a:gd name="T26" fmla="*/ 434 w 474"/>
                        <a:gd name="T27" fmla="*/ 274 h 482"/>
                        <a:gd name="T28" fmla="*/ 404 w 474"/>
                        <a:gd name="T29" fmla="*/ 273 h 482"/>
                        <a:gd name="T30" fmla="*/ 216 w 474"/>
                        <a:gd name="T31" fmla="*/ 422 h 482"/>
                        <a:gd name="T32" fmla="*/ 246 w 474"/>
                        <a:gd name="T33" fmla="*/ 424 h 482"/>
                        <a:gd name="T34" fmla="*/ 230 w 474"/>
                        <a:gd name="T35" fmla="*/ 449 h 482"/>
                        <a:gd name="T36" fmla="*/ 216 w 474"/>
                        <a:gd name="T37" fmla="*/ 422 h 482"/>
                        <a:gd name="T38" fmla="*/ 407 w 474"/>
                        <a:gd name="T39" fmla="*/ 155 h 482"/>
                        <a:gd name="T40" fmla="*/ 421 w 474"/>
                        <a:gd name="T41" fmla="*/ 183 h 482"/>
                        <a:gd name="T42" fmla="*/ 391 w 474"/>
                        <a:gd name="T43" fmla="*/ 181 h 482"/>
                        <a:gd name="T44" fmla="*/ 123 w 474"/>
                        <a:gd name="T45" fmla="*/ 385 h 482"/>
                        <a:gd name="T46" fmla="*/ 154 w 474"/>
                        <a:gd name="T47" fmla="*/ 387 h 482"/>
                        <a:gd name="T48" fmla="*/ 137 w 474"/>
                        <a:gd name="T49" fmla="*/ 413 h 482"/>
                        <a:gd name="T50" fmla="*/ 123 w 474"/>
                        <a:gd name="T51" fmla="*/ 385 h 482"/>
                        <a:gd name="T52" fmla="*/ 340 w 474"/>
                        <a:gd name="T53" fmla="*/ 82 h 482"/>
                        <a:gd name="T54" fmla="*/ 353 w 474"/>
                        <a:gd name="T55" fmla="*/ 109 h 482"/>
                        <a:gd name="T56" fmla="*/ 323 w 474"/>
                        <a:gd name="T57" fmla="*/ 107 h 482"/>
                        <a:gd name="T58" fmla="*/ 171 w 474"/>
                        <a:gd name="T59" fmla="*/ 96 h 482"/>
                        <a:gd name="T60" fmla="*/ 140 w 474"/>
                        <a:gd name="T61" fmla="*/ 94 h 482"/>
                        <a:gd name="T62" fmla="*/ 157 w 474"/>
                        <a:gd name="T63" fmla="*/ 69 h 482"/>
                        <a:gd name="T64" fmla="*/ 171 w 474"/>
                        <a:gd name="T65" fmla="*/ 96 h 482"/>
                        <a:gd name="T66" fmla="*/ 81 w 474"/>
                        <a:gd name="T67" fmla="*/ 313 h 482"/>
                        <a:gd name="T68" fmla="*/ 95 w 474"/>
                        <a:gd name="T69" fmla="*/ 340 h 482"/>
                        <a:gd name="T70" fmla="*/ 65 w 474"/>
                        <a:gd name="T71" fmla="*/ 338 h 482"/>
                        <a:gd name="T72" fmla="*/ 233 w 474"/>
                        <a:gd name="T73" fmla="*/ 56 h 482"/>
                        <a:gd name="T74" fmla="*/ 263 w 474"/>
                        <a:gd name="T75" fmla="*/ 58 h 482"/>
                        <a:gd name="T76" fmla="*/ 247 w 474"/>
                        <a:gd name="T77" fmla="*/ 83 h 482"/>
                        <a:gd name="T78" fmla="*/ 233 w 474"/>
                        <a:gd name="T79" fmla="*/ 56 h 482"/>
                        <a:gd name="T80" fmla="*/ 58 w 474"/>
                        <a:gd name="T81" fmla="*/ 215 h 482"/>
                        <a:gd name="T82" fmla="*/ 72 w 474"/>
                        <a:gd name="T83" fmla="*/ 242 h 482"/>
                        <a:gd name="T84" fmla="*/ 41 w 474"/>
                        <a:gd name="T85" fmla="*/ 240 h 482"/>
                        <a:gd name="T86" fmla="*/ 77 w 474"/>
                        <a:gd name="T87" fmla="*/ 134 h 482"/>
                        <a:gd name="T88" fmla="*/ 107 w 474"/>
                        <a:gd name="T89" fmla="*/ 136 h 482"/>
                        <a:gd name="T90" fmla="*/ 91 w 474"/>
                        <a:gd name="T91" fmla="*/ 161 h 482"/>
                        <a:gd name="T92" fmla="*/ 77 w 474"/>
                        <a:gd name="T93" fmla="*/ 134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74" h="482">
                          <a:moveTo>
                            <a:pt x="35" y="162"/>
                          </a:moveTo>
                          <a:cubicBezTo>
                            <a:pt x="0" y="252"/>
                            <a:pt x="32" y="352"/>
                            <a:pt x="107" y="406"/>
                          </a:cubicBezTo>
                          <a:cubicBezTo>
                            <a:pt x="107" y="406"/>
                            <a:pt x="107" y="406"/>
                            <a:pt x="107" y="406"/>
                          </a:cubicBezTo>
                          <a:cubicBezTo>
                            <a:pt x="129" y="422"/>
                            <a:pt x="129" y="422"/>
                            <a:pt x="129" y="422"/>
                          </a:cubicBezTo>
                          <a:cubicBezTo>
                            <a:pt x="129" y="421"/>
                            <a:pt x="129" y="421"/>
                            <a:pt x="129" y="421"/>
                          </a:cubicBezTo>
                          <a:cubicBezTo>
                            <a:pt x="141" y="429"/>
                            <a:pt x="154" y="436"/>
                            <a:pt x="168" y="441"/>
                          </a:cubicBezTo>
                          <a:cubicBezTo>
                            <a:pt x="275" y="482"/>
                            <a:pt x="396" y="428"/>
                            <a:pt x="438" y="320"/>
                          </a:cubicBezTo>
                          <a:cubicBezTo>
                            <a:pt x="474" y="225"/>
                            <a:pt x="437" y="120"/>
                            <a:pt x="353" y="68"/>
                          </a:cubicBezTo>
                          <a:cubicBezTo>
                            <a:pt x="339" y="58"/>
                            <a:pt x="323" y="49"/>
                            <a:pt x="305" y="42"/>
                          </a:cubicBezTo>
                          <a:cubicBezTo>
                            <a:pt x="197" y="0"/>
                            <a:pt x="76" y="54"/>
                            <a:pt x="35" y="162"/>
                          </a:cubicBezTo>
                          <a:close/>
                          <a:moveTo>
                            <a:pt x="380" y="358"/>
                          </a:moveTo>
                          <a:cubicBezTo>
                            <a:pt x="381" y="340"/>
                            <a:pt x="381" y="340"/>
                            <a:pt x="381" y="340"/>
                          </a:cubicBezTo>
                          <a:cubicBezTo>
                            <a:pt x="397" y="333"/>
                            <a:pt x="397" y="333"/>
                            <a:pt x="397" y="333"/>
                          </a:cubicBezTo>
                          <a:cubicBezTo>
                            <a:pt x="411" y="342"/>
                            <a:pt x="411" y="342"/>
                            <a:pt x="411" y="342"/>
                          </a:cubicBezTo>
                          <a:cubicBezTo>
                            <a:pt x="410" y="360"/>
                            <a:pt x="410" y="360"/>
                            <a:pt x="410" y="360"/>
                          </a:cubicBezTo>
                          <a:cubicBezTo>
                            <a:pt x="395" y="368"/>
                            <a:pt x="395" y="368"/>
                            <a:pt x="395" y="368"/>
                          </a:cubicBezTo>
                          <a:lnTo>
                            <a:pt x="380" y="358"/>
                          </a:lnTo>
                          <a:close/>
                          <a:moveTo>
                            <a:pt x="306" y="401"/>
                          </a:moveTo>
                          <a:cubicBezTo>
                            <a:pt x="322" y="393"/>
                            <a:pt x="322" y="393"/>
                            <a:pt x="322" y="393"/>
                          </a:cubicBezTo>
                          <a:cubicBezTo>
                            <a:pt x="336" y="403"/>
                            <a:pt x="336" y="403"/>
                            <a:pt x="336" y="403"/>
                          </a:cubicBezTo>
                          <a:cubicBezTo>
                            <a:pt x="335" y="420"/>
                            <a:pt x="335" y="420"/>
                            <a:pt x="335" y="420"/>
                          </a:cubicBezTo>
                          <a:cubicBezTo>
                            <a:pt x="320" y="428"/>
                            <a:pt x="320" y="428"/>
                            <a:pt x="320" y="428"/>
                          </a:cubicBezTo>
                          <a:cubicBezTo>
                            <a:pt x="305" y="418"/>
                            <a:pt x="305" y="418"/>
                            <a:pt x="305" y="418"/>
                          </a:cubicBezTo>
                          <a:lnTo>
                            <a:pt x="306" y="401"/>
                          </a:lnTo>
                          <a:close/>
                          <a:moveTo>
                            <a:pt x="405" y="255"/>
                          </a:moveTo>
                          <a:cubicBezTo>
                            <a:pt x="420" y="247"/>
                            <a:pt x="420" y="247"/>
                            <a:pt x="420" y="247"/>
                          </a:cubicBezTo>
                          <a:cubicBezTo>
                            <a:pt x="435" y="257"/>
                            <a:pt x="435" y="257"/>
                            <a:pt x="435" y="257"/>
                          </a:cubicBezTo>
                          <a:cubicBezTo>
                            <a:pt x="434" y="274"/>
                            <a:pt x="434" y="274"/>
                            <a:pt x="434" y="274"/>
                          </a:cubicBezTo>
                          <a:cubicBezTo>
                            <a:pt x="418" y="282"/>
                            <a:pt x="418" y="282"/>
                            <a:pt x="418" y="282"/>
                          </a:cubicBezTo>
                          <a:cubicBezTo>
                            <a:pt x="404" y="273"/>
                            <a:pt x="404" y="273"/>
                            <a:pt x="404" y="273"/>
                          </a:cubicBezTo>
                          <a:lnTo>
                            <a:pt x="405" y="255"/>
                          </a:lnTo>
                          <a:close/>
                          <a:moveTo>
                            <a:pt x="216" y="422"/>
                          </a:moveTo>
                          <a:cubicBezTo>
                            <a:pt x="232" y="414"/>
                            <a:pt x="232" y="414"/>
                            <a:pt x="232" y="414"/>
                          </a:cubicBezTo>
                          <a:cubicBezTo>
                            <a:pt x="246" y="424"/>
                            <a:pt x="246" y="424"/>
                            <a:pt x="246" y="424"/>
                          </a:cubicBezTo>
                          <a:cubicBezTo>
                            <a:pt x="245" y="442"/>
                            <a:pt x="245" y="442"/>
                            <a:pt x="245" y="442"/>
                          </a:cubicBezTo>
                          <a:cubicBezTo>
                            <a:pt x="230" y="449"/>
                            <a:pt x="230" y="449"/>
                            <a:pt x="230" y="449"/>
                          </a:cubicBezTo>
                          <a:cubicBezTo>
                            <a:pt x="215" y="440"/>
                            <a:pt x="215" y="440"/>
                            <a:pt x="215" y="440"/>
                          </a:cubicBezTo>
                          <a:lnTo>
                            <a:pt x="216" y="422"/>
                          </a:lnTo>
                          <a:close/>
                          <a:moveTo>
                            <a:pt x="392" y="163"/>
                          </a:moveTo>
                          <a:cubicBezTo>
                            <a:pt x="407" y="155"/>
                            <a:pt x="407" y="155"/>
                            <a:pt x="407" y="155"/>
                          </a:cubicBezTo>
                          <a:cubicBezTo>
                            <a:pt x="422" y="165"/>
                            <a:pt x="422" y="165"/>
                            <a:pt x="422" y="165"/>
                          </a:cubicBezTo>
                          <a:cubicBezTo>
                            <a:pt x="421" y="183"/>
                            <a:pt x="421" y="183"/>
                            <a:pt x="421" y="183"/>
                          </a:cubicBezTo>
                          <a:cubicBezTo>
                            <a:pt x="405" y="191"/>
                            <a:pt x="405" y="191"/>
                            <a:pt x="405" y="191"/>
                          </a:cubicBezTo>
                          <a:cubicBezTo>
                            <a:pt x="391" y="181"/>
                            <a:pt x="391" y="181"/>
                            <a:pt x="391" y="181"/>
                          </a:cubicBezTo>
                          <a:lnTo>
                            <a:pt x="392" y="163"/>
                          </a:lnTo>
                          <a:close/>
                          <a:moveTo>
                            <a:pt x="123" y="385"/>
                          </a:moveTo>
                          <a:cubicBezTo>
                            <a:pt x="139" y="378"/>
                            <a:pt x="139" y="378"/>
                            <a:pt x="139" y="378"/>
                          </a:cubicBezTo>
                          <a:cubicBezTo>
                            <a:pt x="154" y="387"/>
                            <a:pt x="154" y="387"/>
                            <a:pt x="154" y="387"/>
                          </a:cubicBezTo>
                          <a:cubicBezTo>
                            <a:pt x="153" y="405"/>
                            <a:pt x="153" y="405"/>
                            <a:pt x="153" y="405"/>
                          </a:cubicBezTo>
                          <a:cubicBezTo>
                            <a:pt x="137" y="413"/>
                            <a:pt x="137" y="413"/>
                            <a:pt x="137" y="413"/>
                          </a:cubicBezTo>
                          <a:cubicBezTo>
                            <a:pt x="122" y="403"/>
                            <a:pt x="122" y="403"/>
                            <a:pt x="122" y="403"/>
                          </a:cubicBezTo>
                          <a:lnTo>
                            <a:pt x="123" y="385"/>
                          </a:lnTo>
                          <a:close/>
                          <a:moveTo>
                            <a:pt x="324" y="90"/>
                          </a:moveTo>
                          <a:cubicBezTo>
                            <a:pt x="340" y="82"/>
                            <a:pt x="340" y="82"/>
                            <a:pt x="340" y="82"/>
                          </a:cubicBezTo>
                          <a:cubicBezTo>
                            <a:pt x="354" y="91"/>
                            <a:pt x="354" y="91"/>
                            <a:pt x="354" y="91"/>
                          </a:cubicBezTo>
                          <a:cubicBezTo>
                            <a:pt x="353" y="109"/>
                            <a:pt x="353" y="109"/>
                            <a:pt x="353" y="109"/>
                          </a:cubicBezTo>
                          <a:cubicBezTo>
                            <a:pt x="338" y="117"/>
                            <a:pt x="338" y="117"/>
                            <a:pt x="338" y="117"/>
                          </a:cubicBezTo>
                          <a:cubicBezTo>
                            <a:pt x="323" y="107"/>
                            <a:pt x="323" y="107"/>
                            <a:pt x="323" y="107"/>
                          </a:cubicBezTo>
                          <a:lnTo>
                            <a:pt x="324" y="90"/>
                          </a:lnTo>
                          <a:close/>
                          <a:moveTo>
                            <a:pt x="171" y="96"/>
                          </a:moveTo>
                          <a:cubicBezTo>
                            <a:pt x="155" y="104"/>
                            <a:pt x="155" y="104"/>
                            <a:pt x="155" y="104"/>
                          </a:cubicBezTo>
                          <a:cubicBezTo>
                            <a:pt x="140" y="94"/>
                            <a:pt x="140" y="94"/>
                            <a:pt x="140" y="94"/>
                          </a:cubicBezTo>
                          <a:cubicBezTo>
                            <a:pt x="141" y="77"/>
                            <a:pt x="141" y="77"/>
                            <a:pt x="141" y="77"/>
                          </a:cubicBezTo>
                          <a:cubicBezTo>
                            <a:pt x="157" y="69"/>
                            <a:pt x="157" y="69"/>
                            <a:pt x="157" y="69"/>
                          </a:cubicBezTo>
                          <a:cubicBezTo>
                            <a:pt x="172" y="78"/>
                            <a:pt x="172" y="78"/>
                            <a:pt x="172" y="78"/>
                          </a:cubicBezTo>
                          <a:lnTo>
                            <a:pt x="171" y="96"/>
                          </a:lnTo>
                          <a:close/>
                          <a:moveTo>
                            <a:pt x="66" y="321"/>
                          </a:moveTo>
                          <a:cubicBezTo>
                            <a:pt x="81" y="313"/>
                            <a:pt x="81" y="313"/>
                            <a:pt x="81" y="313"/>
                          </a:cubicBezTo>
                          <a:cubicBezTo>
                            <a:pt x="96" y="322"/>
                            <a:pt x="96" y="322"/>
                            <a:pt x="96" y="322"/>
                          </a:cubicBezTo>
                          <a:cubicBezTo>
                            <a:pt x="95" y="340"/>
                            <a:pt x="95" y="340"/>
                            <a:pt x="95" y="340"/>
                          </a:cubicBezTo>
                          <a:cubicBezTo>
                            <a:pt x="79" y="348"/>
                            <a:pt x="79" y="348"/>
                            <a:pt x="79" y="348"/>
                          </a:cubicBezTo>
                          <a:cubicBezTo>
                            <a:pt x="65" y="338"/>
                            <a:pt x="65" y="338"/>
                            <a:pt x="65" y="338"/>
                          </a:cubicBezTo>
                          <a:lnTo>
                            <a:pt x="66" y="321"/>
                          </a:lnTo>
                          <a:close/>
                          <a:moveTo>
                            <a:pt x="233" y="56"/>
                          </a:moveTo>
                          <a:cubicBezTo>
                            <a:pt x="249" y="48"/>
                            <a:pt x="249" y="48"/>
                            <a:pt x="249" y="48"/>
                          </a:cubicBezTo>
                          <a:cubicBezTo>
                            <a:pt x="263" y="58"/>
                            <a:pt x="263" y="58"/>
                            <a:pt x="263" y="58"/>
                          </a:cubicBezTo>
                          <a:cubicBezTo>
                            <a:pt x="262" y="75"/>
                            <a:pt x="262" y="75"/>
                            <a:pt x="262" y="75"/>
                          </a:cubicBezTo>
                          <a:cubicBezTo>
                            <a:pt x="247" y="83"/>
                            <a:pt x="247" y="83"/>
                            <a:pt x="247" y="83"/>
                          </a:cubicBezTo>
                          <a:cubicBezTo>
                            <a:pt x="232" y="73"/>
                            <a:pt x="232" y="73"/>
                            <a:pt x="232" y="73"/>
                          </a:cubicBezTo>
                          <a:lnTo>
                            <a:pt x="233" y="56"/>
                          </a:lnTo>
                          <a:close/>
                          <a:moveTo>
                            <a:pt x="42" y="222"/>
                          </a:moveTo>
                          <a:cubicBezTo>
                            <a:pt x="58" y="215"/>
                            <a:pt x="58" y="215"/>
                            <a:pt x="58" y="215"/>
                          </a:cubicBezTo>
                          <a:cubicBezTo>
                            <a:pt x="73" y="224"/>
                            <a:pt x="73" y="224"/>
                            <a:pt x="73" y="224"/>
                          </a:cubicBezTo>
                          <a:cubicBezTo>
                            <a:pt x="72" y="242"/>
                            <a:pt x="72" y="242"/>
                            <a:pt x="72" y="242"/>
                          </a:cubicBezTo>
                          <a:cubicBezTo>
                            <a:pt x="56" y="250"/>
                            <a:pt x="56" y="250"/>
                            <a:pt x="56" y="250"/>
                          </a:cubicBezTo>
                          <a:cubicBezTo>
                            <a:pt x="41" y="240"/>
                            <a:pt x="41" y="240"/>
                            <a:pt x="41" y="240"/>
                          </a:cubicBezTo>
                          <a:lnTo>
                            <a:pt x="42" y="222"/>
                          </a:lnTo>
                          <a:close/>
                          <a:moveTo>
                            <a:pt x="77" y="134"/>
                          </a:moveTo>
                          <a:cubicBezTo>
                            <a:pt x="93" y="126"/>
                            <a:pt x="93" y="126"/>
                            <a:pt x="93" y="126"/>
                          </a:cubicBezTo>
                          <a:cubicBezTo>
                            <a:pt x="107" y="136"/>
                            <a:pt x="107" y="136"/>
                            <a:pt x="107" y="136"/>
                          </a:cubicBezTo>
                          <a:cubicBezTo>
                            <a:pt x="106" y="154"/>
                            <a:pt x="106" y="154"/>
                            <a:pt x="106" y="154"/>
                          </a:cubicBezTo>
                          <a:cubicBezTo>
                            <a:pt x="91" y="161"/>
                            <a:pt x="91" y="161"/>
                            <a:pt x="91" y="161"/>
                          </a:cubicBezTo>
                          <a:cubicBezTo>
                            <a:pt x="76" y="152"/>
                            <a:pt x="76" y="152"/>
                            <a:pt x="76" y="152"/>
                          </a:cubicBezTo>
                          <a:lnTo>
                            <a:pt x="77" y="13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de-DE" sz="1400"/>
                    </a:p>
                  </p:txBody>
                </p:sp>
              </p:grpSp>
            </p:grpSp>
          </p:grpSp>
        </p:grpSp>
      </p:grpSp>
      <p:cxnSp>
        <p:nvCxnSpPr>
          <p:cNvPr id="819" name="Straight Arrow Connector 818">
            <a:extLst>
              <a:ext uri="{FF2B5EF4-FFF2-40B4-BE49-F238E27FC236}">
                <a16:creationId xmlns:a16="http://schemas.microsoft.com/office/drawing/2014/main" id="{3978D4C2-36D7-4B0D-B084-1F7D91197FDB}"/>
              </a:ext>
            </a:extLst>
          </p:cNvPr>
          <p:cNvCxnSpPr/>
          <p:nvPr/>
        </p:nvCxnSpPr>
        <p:spPr>
          <a:xfrm>
            <a:off x="8074269" y="5358768"/>
            <a:ext cx="408524"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20" name="Straight Arrow Connector 819">
            <a:extLst>
              <a:ext uri="{FF2B5EF4-FFF2-40B4-BE49-F238E27FC236}">
                <a16:creationId xmlns:a16="http://schemas.microsoft.com/office/drawing/2014/main" id="{82BAEDE2-400D-44C0-9E52-A5E71F379BB4}"/>
              </a:ext>
            </a:extLst>
          </p:cNvPr>
          <p:cNvCxnSpPr/>
          <p:nvPr/>
        </p:nvCxnSpPr>
        <p:spPr>
          <a:xfrm flipV="1">
            <a:off x="8775732" y="4348317"/>
            <a:ext cx="0" cy="52168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21" name="TextBox 820">
            <a:extLst>
              <a:ext uri="{FF2B5EF4-FFF2-40B4-BE49-F238E27FC236}">
                <a16:creationId xmlns:a16="http://schemas.microsoft.com/office/drawing/2014/main" id="{AEFCF521-AA73-4221-A009-369265DB512E}"/>
              </a:ext>
            </a:extLst>
          </p:cNvPr>
          <p:cNvSpPr txBox="1"/>
          <p:nvPr/>
        </p:nvSpPr>
        <p:spPr>
          <a:xfrm>
            <a:off x="8760138" y="4482921"/>
            <a:ext cx="444410" cy="369332"/>
          </a:xfrm>
          <a:prstGeom prst="rect">
            <a:avLst/>
          </a:prstGeom>
          <a:noFill/>
        </p:spPr>
        <p:txBody>
          <a:bodyPr wrap="square">
            <a:spAutoFit/>
          </a:bodyPr>
          <a:lstStyle/>
          <a:p>
            <a:r>
              <a:rPr lang="en-US" sz="1800" dirty="0"/>
              <a:t>c</a:t>
            </a:r>
            <a:r>
              <a:rPr lang="en-US" sz="1800" baseline="-25000" dirty="0"/>
              <a:t>2</a:t>
            </a:r>
            <a:endParaRPr lang="en-US" dirty="0"/>
          </a:p>
        </p:txBody>
      </p:sp>
    </p:spTree>
    <p:extLst>
      <p:ext uri="{BB962C8B-B14F-4D97-AF65-F5344CB8AC3E}">
        <p14:creationId xmlns:p14="http://schemas.microsoft.com/office/powerpoint/2010/main" val="2889473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895BF-7673-43AB-B65D-67C074BD5A30}"/>
              </a:ext>
            </a:extLst>
          </p:cNvPr>
          <p:cNvSpPr>
            <a:spLocks noGrp="1"/>
          </p:cNvSpPr>
          <p:nvPr>
            <p:ph type="title"/>
          </p:nvPr>
        </p:nvSpPr>
        <p:spPr/>
        <p:txBody>
          <a:bodyPr/>
          <a:lstStyle/>
          <a:p>
            <a:r>
              <a:rPr lang="en-US" dirty="0"/>
              <a:t>Solution Exercise 3:</a:t>
            </a:r>
          </a:p>
        </p:txBody>
      </p:sp>
      <p:sp>
        <p:nvSpPr>
          <p:cNvPr id="3" name="Slide Number Placeholder 2">
            <a:extLst>
              <a:ext uri="{FF2B5EF4-FFF2-40B4-BE49-F238E27FC236}">
                <a16:creationId xmlns:a16="http://schemas.microsoft.com/office/drawing/2014/main" id="{B67C3BAC-8EB7-462A-8570-A7A4B9EC636E}"/>
              </a:ext>
            </a:extLst>
          </p:cNvPr>
          <p:cNvSpPr>
            <a:spLocks noGrp="1"/>
          </p:cNvSpPr>
          <p:nvPr>
            <p:ph type="sldNum" sz="quarter" idx="10"/>
          </p:nvPr>
        </p:nvSpPr>
        <p:spPr/>
        <p:txBody>
          <a:bodyPr/>
          <a:lstStyle/>
          <a:p>
            <a:fld id="{A52F4D17-1AD6-42D9-B93A-EB002C62F438}" type="slidenum">
              <a:rPr lang="de-DE" smtClean="0"/>
              <a:pPr/>
              <a:t>7</a:t>
            </a:fld>
            <a:endParaRPr lang="de-DE"/>
          </a:p>
        </p:txBody>
      </p:sp>
      <p:sp>
        <p:nvSpPr>
          <p:cNvPr id="4" name="Text Placeholder 3">
            <a:extLst>
              <a:ext uri="{FF2B5EF4-FFF2-40B4-BE49-F238E27FC236}">
                <a16:creationId xmlns:a16="http://schemas.microsoft.com/office/drawing/2014/main" id="{7ED28741-AADB-4D6D-B430-8EF9EC50DEB3}"/>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0425C5D1-45CE-4EC9-9327-D91DABC91658}"/>
              </a:ext>
            </a:extLst>
          </p:cNvPr>
          <p:cNvSpPr>
            <a:spLocks noGrp="1"/>
          </p:cNvSpPr>
          <p:nvPr>
            <p:ph type="body" sz="quarter" idx="12"/>
          </p:nvPr>
        </p:nvSpPr>
        <p:spPr/>
        <p:txBody>
          <a:bodyPr/>
          <a:lstStyle/>
          <a:p>
            <a:pPr marL="0" indent="0">
              <a:buNone/>
            </a:pPr>
            <a:r>
              <a:rPr lang="en-US" b="1" dirty="0"/>
              <a:t>Compare this energy system to the system of exercise 2. What has changed and what is the impact on the model results regarding built technologies?</a:t>
            </a:r>
          </a:p>
          <a:p>
            <a:r>
              <a:rPr lang="en-US" dirty="0"/>
              <a:t>Conversion is added to the energy system model (Electricity </a:t>
            </a:r>
            <a:r>
              <a:rPr lang="en-US" dirty="0">
                <a:sym typeface="Wingdings" panose="05000000000000000000" pitchFamily="2" charset="2"/>
              </a:rPr>
              <a:t> Hydrogen).</a:t>
            </a:r>
          </a:p>
          <a:p>
            <a:r>
              <a:rPr lang="en-US" dirty="0">
                <a:sym typeface="Wingdings" panose="05000000000000000000" pitchFamily="2" charset="2"/>
              </a:rPr>
              <a:t>Hydrogen demand is added to the energy system </a:t>
            </a:r>
          </a:p>
          <a:p>
            <a:r>
              <a:rPr lang="en-US" dirty="0">
                <a:sym typeface="Wingdings" panose="05000000000000000000" pitchFamily="2" charset="2"/>
              </a:rPr>
              <a:t>Adding to the electricity demand, the conversion components requires electricity for conversion to hydrogen. Thus, the hydrogen demand is satisfied.</a:t>
            </a:r>
          </a:p>
          <a:p>
            <a:endParaRPr lang="en-US" dirty="0">
              <a:sym typeface="Wingdings" panose="05000000000000000000" pitchFamily="2" charset="2"/>
            </a:endParaRPr>
          </a:p>
          <a:p>
            <a:pPr marL="0" indent="0">
              <a:buNone/>
            </a:pPr>
            <a:r>
              <a:rPr lang="en-US" b="1" dirty="0"/>
              <a:t>Which conversion ratio is assumed in the conversion component? What does this mean?</a:t>
            </a:r>
          </a:p>
          <a:p>
            <a:pPr marL="0" indent="0">
              <a:buNone/>
            </a:pPr>
            <a:endParaRPr lang="en-US" dirty="0"/>
          </a:p>
          <a:p>
            <a:pPr marL="0" indent="0">
              <a:buNone/>
            </a:pPr>
            <a:endParaRPr lang="en-US" dirty="0"/>
          </a:p>
          <a:p>
            <a:pPr marL="0" indent="0">
              <a:buNone/>
            </a:pPr>
            <a:r>
              <a:rPr lang="en-US" dirty="0"/>
              <a:t>1 Unit of electricity is required as an input for 0.7 Unit of hydrogen output.</a:t>
            </a:r>
          </a:p>
          <a:p>
            <a:pPr marL="0" indent="0">
              <a:buNone/>
            </a:pPr>
            <a:endParaRPr lang="en-US" dirty="0"/>
          </a:p>
          <a:p>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endParaRPr lang="en-US" dirty="0"/>
          </a:p>
        </p:txBody>
      </p:sp>
      <p:pic>
        <p:nvPicPr>
          <p:cNvPr id="7" name="Picture 6">
            <a:extLst>
              <a:ext uri="{FF2B5EF4-FFF2-40B4-BE49-F238E27FC236}">
                <a16:creationId xmlns:a16="http://schemas.microsoft.com/office/drawing/2014/main" id="{458F1B4C-BFCE-4A6C-8ED6-FD8C419D1B6D}"/>
              </a:ext>
            </a:extLst>
          </p:cNvPr>
          <p:cNvPicPr>
            <a:picLocks noChangeAspect="1"/>
          </p:cNvPicPr>
          <p:nvPr/>
        </p:nvPicPr>
        <p:blipFill>
          <a:blip r:embed="rId2"/>
          <a:stretch>
            <a:fillRect/>
          </a:stretch>
        </p:blipFill>
        <p:spPr>
          <a:xfrm>
            <a:off x="634067" y="3898739"/>
            <a:ext cx="7010400" cy="352425"/>
          </a:xfrm>
          <a:prstGeom prst="rect">
            <a:avLst/>
          </a:prstGeom>
        </p:spPr>
      </p:pic>
    </p:spTree>
    <p:extLst>
      <p:ext uri="{BB962C8B-B14F-4D97-AF65-F5344CB8AC3E}">
        <p14:creationId xmlns:p14="http://schemas.microsoft.com/office/powerpoint/2010/main" val="4197891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2FBEE08-4DF1-4B70-B822-D63B44BA8DD2}"/>
              </a:ext>
            </a:extLst>
          </p:cNvPr>
          <p:cNvSpPr>
            <a:spLocks noGrp="1"/>
          </p:cNvSpPr>
          <p:nvPr>
            <p:ph type="ctrTitle"/>
          </p:nvPr>
        </p:nvSpPr>
        <p:spPr/>
        <p:txBody>
          <a:bodyPr/>
          <a:lstStyle/>
          <a:p>
            <a:r>
              <a:rPr lang="en-US" dirty="0"/>
              <a:t>End of the </a:t>
            </a:r>
            <a:r>
              <a:rPr lang="en-US" dirty="0" err="1"/>
              <a:t>Excercise</a:t>
            </a:r>
            <a:endParaRPr lang="en-US" dirty="0"/>
          </a:p>
        </p:txBody>
      </p:sp>
      <p:sp>
        <p:nvSpPr>
          <p:cNvPr id="3" name="Slide Number Placeholder 2">
            <a:extLst>
              <a:ext uri="{FF2B5EF4-FFF2-40B4-BE49-F238E27FC236}">
                <a16:creationId xmlns:a16="http://schemas.microsoft.com/office/drawing/2014/main" id="{61D4D764-2963-4893-8A99-518CDF1FE8DD}"/>
              </a:ext>
            </a:extLst>
          </p:cNvPr>
          <p:cNvSpPr>
            <a:spLocks noGrp="1"/>
          </p:cNvSpPr>
          <p:nvPr>
            <p:ph type="sldNum" sz="quarter" idx="4294967295"/>
          </p:nvPr>
        </p:nvSpPr>
        <p:spPr>
          <a:xfrm>
            <a:off x="9474200" y="6527800"/>
            <a:ext cx="431800" cy="230188"/>
          </a:xfrm>
        </p:spPr>
        <p:txBody>
          <a:bodyPr/>
          <a:lstStyle/>
          <a:p>
            <a:fld id="{A52F4D17-1AD6-42D9-B93A-EB002C62F438}" type="slidenum">
              <a:rPr lang="de-DE" smtClean="0"/>
              <a:pPr/>
              <a:t>8</a:t>
            </a:fld>
            <a:endParaRPr lang="de-DE"/>
          </a:p>
        </p:txBody>
      </p:sp>
    </p:spTree>
    <p:extLst>
      <p:ext uri="{BB962C8B-B14F-4D97-AF65-F5344CB8AC3E}">
        <p14:creationId xmlns:p14="http://schemas.microsoft.com/office/powerpoint/2010/main" val="1253832922"/>
      </p:ext>
    </p:extLst>
  </p:cSld>
  <p:clrMapOvr>
    <a:masterClrMapping/>
  </p:clrMapOvr>
</p:sld>
</file>

<file path=ppt/theme/theme1.xml><?xml version="1.0" encoding="utf-8"?>
<a:theme xmlns:a="http://schemas.openxmlformats.org/drawingml/2006/main" name="2018-02-28_ppt_a4">
  <a:themeElements>
    <a:clrScheme name="Benutzerdefiniert 292">
      <a:dk1>
        <a:sysClr val="windowText" lastClr="000000"/>
      </a:dk1>
      <a:lt1>
        <a:sysClr val="window" lastClr="FFFFFF"/>
      </a:lt1>
      <a:dk2>
        <a:srgbClr val="6D268E"/>
      </a:dk2>
      <a:lt2>
        <a:srgbClr val="EBEBEB"/>
      </a:lt2>
      <a:accent1>
        <a:srgbClr val="023D6B"/>
      </a:accent1>
      <a:accent2>
        <a:srgbClr val="ADBDE3"/>
      </a:accent2>
      <a:accent3>
        <a:srgbClr val="30A93B"/>
      </a:accent3>
      <a:accent4>
        <a:srgbClr val="FFE900"/>
      </a:accent4>
      <a:accent5>
        <a:srgbClr val="FF8C0C"/>
      </a:accent5>
      <a:accent6>
        <a:srgbClr val="DF0F44"/>
      </a:accent6>
      <a:hlink>
        <a:srgbClr val="000000"/>
      </a:hlink>
      <a:folHlink>
        <a:srgbClr val="000000"/>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lnSpc>
            <a:spcPct val="95000"/>
          </a:lnSpc>
          <a:defRPr sz="24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lnSpc>
            <a:spcPct val="95000"/>
          </a:lnSpc>
          <a:defRPr sz="2400" dirty="0" err="1" smtClean="0"/>
        </a:defPPr>
      </a:lstStyle>
    </a:txDef>
  </a:objectDefaults>
  <a:extraClrSchemeLst/>
  <a:extLst>
    <a:ext uri="{05A4C25C-085E-4340-85A3-A5531E510DB2}">
      <thm15:themeFamily xmlns:thm15="http://schemas.microsoft.com/office/thememl/2012/main" name="Jülich_PowerPoint_A4_en.potx" id="{3CE67491-C12E-4B6B-ACFB-F85C00567A0D}" vid="{AE4EB8DF-3FCF-4241-802A-8864FAE2CD97}"/>
    </a:ext>
  </a:extLst>
</a:theme>
</file>

<file path=ppt/theme/theme2.xml><?xml version="1.0" encoding="utf-8"?>
<a:theme xmlns:a="http://schemas.openxmlformats.org/drawingml/2006/main" name="Office">
  <a:themeElements>
    <a:clrScheme name="Benutzerdefiniert 282">
      <a:dk1>
        <a:sysClr val="windowText" lastClr="000000"/>
      </a:dk1>
      <a:lt1>
        <a:sysClr val="window" lastClr="FFFFFF"/>
      </a:lt1>
      <a:dk2>
        <a:srgbClr val="AF82B9"/>
      </a:dk2>
      <a:lt2>
        <a:srgbClr val="EBEBEB"/>
      </a:lt2>
      <a:accent1>
        <a:srgbClr val="023D6B"/>
      </a:accent1>
      <a:accent2>
        <a:srgbClr val="ADBDE3"/>
      </a:accent2>
      <a:accent3>
        <a:srgbClr val="B9D25F"/>
      </a:accent3>
      <a:accent4>
        <a:srgbClr val="FAEB5A"/>
      </a:accent4>
      <a:accent5>
        <a:srgbClr val="FAB45A"/>
      </a:accent5>
      <a:accent6>
        <a:srgbClr val="EB5F73"/>
      </a:accent6>
      <a:hlink>
        <a:srgbClr val="000000"/>
      </a:hlink>
      <a:folHlink>
        <a:srgbClr val="000000"/>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Benutzerdefiniert 282">
      <a:dk1>
        <a:sysClr val="windowText" lastClr="000000"/>
      </a:dk1>
      <a:lt1>
        <a:sysClr val="window" lastClr="FFFFFF"/>
      </a:lt1>
      <a:dk2>
        <a:srgbClr val="AF82B9"/>
      </a:dk2>
      <a:lt2>
        <a:srgbClr val="EBEBEB"/>
      </a:lt2>
      <a:accent1>
        <a:srgbClr val="023D6B"/>
      </a:accent1>
      <a:accent2>
        <a:srgbClr val="ADBDE3"/>
      </a:accent2>
      <a:accent3>
        <a:srgbClr val="B9D25F"/>
      </a:accent3>
      <a:accent4>
        <a:srgbClr val="FAEB5A"/>
      </a:accent4>
      <a:accent5>
        <a:srgbClr val="FAB45A"/>
      </a:accent5>
      <a:accent6>
        <a:srgbClr val="EB5F73"/>
      </a:accent6>
      <a:hlink>
        <a:srgbClr val="000000"/>
      </a:hlink>
      <a:folHlink>
        <a:srgbClr val="000000"/>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D180314A710F7A4EB1047E73480405AC" ma:contentTypeVersion="2" ma:contentTypeDescription="Ein neues Dokument erstellen." ma:contentTypeScope="" ma:versionID="5fce66a760adaa0c3bc41a29ccc7320c">
  <xsd:schema xmlns:xsd="http://www.w3.org/2001/XMLSchema" xmlns:xs="http://www.w3.org/2001/XMLSchema" xmlns:p="http://schemas.microsoft.com/office/2006/metadata/properties" xmlns:ns2="d7b0c8ab-ab56-4bff-bbcf-7cef73c6fd20" targetNamespace="http://schemas.microsoft.com/office/2006/metadata/properties" ma:root="true" ma:fieldsID="6ba31731252026cfbdc8e38cee30aacc" ns2:_="">
    <xsd:import namespace="d7b0c8ab-ab56-4bff-bbcf-7cef73c6fd2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b0c8ab-ab56-4bff-bbcf-7cef73c6fd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EBFB196-69DD-47B3-A2FC-0C63F3CA58C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1A508FC-C280-40AD-8398-BAA377701E66}">
  <ds:schemaRefs>
    <ds:schemaRef ds:uri="http://schemas.microsoft.com/sharepoint/v3/contenttype/forms"/>
  </ds:schemaRefs>
</ds:datastoreItem>
</file>

<file path=customXml/itemProps3.xml><?xml version="1.0" encoding="utf-8"?>
<ds:datastoreItem xmlns:ds="http://schemas.openxmlformats.org/officeDocument/2006/customXml" ds:itemID="{9DD8BCB8-3A48-4D84-8E08-2A3E06938E31}">
  <ds:schemaRefs>
    <ds:schemaRef ds:uri="d7b0c8ab-ab56-4bff-bbcf-7cef73c6fd2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2018-02-28_ppt_a4</Template>
  <TotalTime>0</TotalTime>
  <Words>747</Words>
  <Application>Microsoft Office PowerPoint</Application>
  <PresentationFormat>A4 Paper (210x297 mm)</PresentationFormat>
  <Paragraphs>80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Wingdings</vt:lpstr>
      <vt:lpstr>2018-02-28_ppt_a4</vt:lpstr>
      <vt:lpstr>IMP-EGH: Interdisciplinary Master Program – Energy &amp; Green Hydrogen  Track 6: Systems Analysis for Green Hydrogen</vt:lpstr>
      <vt:lpstr>Exercise 1) Implementing a simple Single-Node Energy System Model</vt:lpstr>
      <vt:lpstr>Solution Exercise 1:</vt:lpstr>
      <vt:lpstr>Exercise 2) Extend Your Single-Node Model </vt:lpstr>
      <vt:lpstr>Solution Exercise 2:</vt:lpstr>
      <vt:lpstr>Exercise 3) Extend Your Single-Node Model with Additional Commodity</vt:lpstr>
      <vt:lpstr>Solution Exercise 3:</vt:lpstr>
      <vt:lpstr>End of the Excercise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of presentation</dc:title>
  <dc:creator>Leander Kotzur</dc:creator>
  <cp:lastModifiedBy>Stargardt, Maximilian</cp:lastModifiedBy>
  <cp:revision>30</cp:revision>
  <dcterms:created xsi:type="dcterms:W3CDTF">2018-05-18T12:37:32Z</dcterms:created>
  <dcterms:modified xsi:type="dcterms:W3CDTF">2022-11-21T11:36:23Z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0x010100D180314A710F7A4EB1047E73480405AC</vt:lpwstr>
  </property>
</Properties>
</file>