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4" r:id="rId6"/>
    <p:sldId id="265" r:id="rId7"/>
    <p:sldId id="270" r:id="rId8"/>
    <p:sldId id="260" r:id="rId9"/>
    <p:sldId id="261" r:id="rId10"/>
    <p:sldId id="262" r:id="rId11"/>
    <p:sldId id="263" r:id="rId12"/>
    <p:sldId id="269"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7" d="100"/>
          <a:sy n="97" d="100"/>
        </p:scale>
        <p:origin x="96" y="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4/10/2019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1188-5271-45B4-89E8-E639DDDA0B64}"/>
              </a:ext>
            </a:extLst>
          </p:cNvPr>
          <p:cNvSpPr>
            <a:spLocks noGrp="1"/>
          </p:cNvSpPr>
          <p:nvPr>
            <p:ph type="ctrTitle"/>
          </p:nvPr>
        </p:nvSpPr>
        <p:spPr/>
        <p:txBody>
          <a:bodyPr>
            <a:normAutofit/>
          </a:bodyPr>
          <a:lstStyle/>
          <a:p>
            <a:r>
              <a:rPr lang="en-US" sz="7200" dirty="0"/>
              <a:t>Diabetes</a:t>
            </a:r>
            <a:br>
              <a:rPr lang="en-US" sz="6000" dirty="0"/>
            </a:br>
            <a:r>
              <a:rPr lang="en-US" sz="2400" dirty="0"/>
              <a:t>Overview, Impact and Predictive Analysis</a:t>
            </a:r>
          </a:p>
        </p:txBody>
      </p:sp>
      <p:sp>
        <p:nvSpPr>
          <p:cNvPr id="3" name="Subtitle 2">
            <a:extLst>
              <a:ext uri="{FF2B5EF4-FFF2-40B4-BE49-F238E27FC236}">
                <a16:creationId xmlns:a16="http://schemas.microsoft.com/office/drawing/2014/main" id="{66ABCFEB-8E75-413B-A86C-5C01FF310A7C}"/>
              </a:ext>
            </a:extLst>
          </p:cNvPr>
          <p:cNvSpPr>
            <a:spLocks noGrp="1"/>
          </p:cNvSpPr>
          <p:nvPr>
            <p:ph type="subTitle" idx="1"/>
          </p:nvPr>
        </p:nvSpPr>
        <p:spPr/>
        <p:txBody>
          <a:bodyPr/>
          <a:lstStyle/>
          <a:p>
            <a:r>
              <a:rPr lang="en-US" dirty="0"/>
              <a:t>Christopher </a:t>
            </a:r>
            <a:r>
              <a:rPr lang="en-US" dirty="0" err="1"/>
              <a:t>Kalfas</a:t>
            </a:r>
            <a:r>
              <a:rPr lang="en-US" dirty="0"/>
              <a:t>, Joshua </a:t>
            </a:r>
            <a:r>
              <a:rPr lang="en-US" dirty="0" err="1"/>
              <a:t>Otten</a:t>
            </a:r>
            <a:r>
              <a:rPr lang="en-US" dirty="0"/>
              <a:t>, Thomas McCann</a:t>
            </a:r>
          </a:p>
        </p:txBody>
      </p:sp>
    </p:spTree>
    <p:extLst>
      <p:ext uri="{BB962C8B-B14F-4D97-AF65-F5344CB8AC3E}">
        <p14:creationId xmlns:p14="http://schemas.microsoft.com/office/powerpoint/2010/main" val="2130945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2E4E5-C94C-47DB-8B6A-B79849825341}"/>
              </a:ext>
            </a:extLst>
          </p:cNvPr>
          <p:cNvSpPr>
            <a:spLocks noGrp="1"/>
          </p:cNvSpPr>
          <p:nvPr>
            <p:ph type="title"/>
          </p:nvPr>
        </p:nvSpPr>
        <p:spPr/>
        <p:txBody>
          <a:bodyPr>
            <a:normAutofit/>
          </a:bodyPr>
          <a:lstStyle/>
          <a:p>
            <a:r>
              <a:rPr lang="en-US" sz="6000" dirty="0"/>
              <a:t>Diabetes Epidemic*</a:t>
            </a:r>
          </a:p>
        </p:txBody>
      </p:sp>
      <p:sp>
        <p:nvSpPr>
          <p:cNvPr id="3" name="Content Placeholder 2">
            <a:extLst>
              <a:ext uri="{FF2B5EF4-FFF2-40B4-BE49-F238E27FC236}">
                <a16:creationId xmlns:a16="http://schemas.microsoft.com/office/drawing/2014/main" id="{8D4B466F-B5F7-4A45-97C6-E07488AE9E11}"/>
              </a:ext>
            </a:extLst>
          </p:cNvPr>
          <p:cNvSpPr>
            <a:spLocks noGrp="1"/>
          </p:cNvSpPr>
          <p:nvPr>
            <p:ph idx="1"/>
          </p:nvPr>
        </p:nvSpPr>
        <p:spPr>
          <a:xfrm>
            <a:off x="2589212" y="1905000"/>
            <a:ext cx="8915400" cy="4838700"/>
          </a:xfrm>
        </p:spPr>
        <p:txBody>
          <a:bodyPr>
            <a:normAutofit/>
          </a:bodyPr>
          <a:lstStyle/>
          <a:p>
            <a:r>
              <a:rPr lang="en-US" dirty="0"/>
              <a:t>Cholesterol, age, obesity, blood pressure and smoking are among largest non-genetic contributors.</a:t>
            </a:r>
          </a:p>
          <a:p>
            <a:r>
              <a:rPr lang="en-US" dirty="0" err="1"/>
              <a:t>Vitmamin</a:t>
            </a:r>
            <a:r>
              <a:rPr lang="en-US" dirty="0"/>
              <a:t> D deficiency is associated with diagnosis though may not have causation.</a:t>
            </a:r>
          </a:p>
          <a:p>
            <a:r>
              <a:rPr lang="en-US" dirty="0"/>
              <a:t>The danger of unknowingly living with Diabetes is immense and at least 1/3 of those affected are undiagnosed.  </a:t>
            </a:r>
          </a:p>
          <a:p>
            <a:r>
              <a:rPr lang="en-US" dirty="0"/>
              <a:t>Kidney failure, vision impairment, nerve damage and amputation are among the threats.</a:t>
            </a:r>
          </a:p>
          <a:p>
            <a:r>
              <a:rPr lang="en-US" dirty="0"/>
              <a:t>Diabetes has become very easy to diagnose through A1C, which measures the average blood glucose for the past 2-3 months.</a:t>
            </a:r>
          </a:p>
          <a:p>
            <a:r>
              <a:rPr lang="en-US" dirty="0"/>
              <a:t>You can lower your risk by nearly 60% by losing 7% of your body weight and exercising moderately 30 minutes a day 5 days a week.</a:t>
            </a:r>
          </a:p>
          <a:p>
            <a:pPr marL="0" indent="0">
              <a:buNone/>
            </a:pPr>
            <a:endParaRPr lang="en-US" dirty="0"/>
          </a:p>
          <a:p>
            <a:pPr marL="0" indent="0">
              <a:buNone/>
            </a:pPr>
            <a:r>
              <a:rPr lang="en-US" sz="1200" dirty="0"/>
              <a:t>*CDC National Diabetes Statistics Report, 2017.</a:t>
            </a:r>
          </a:p>
          <a:p>
            <a:pPr marL="0" indent="0">
              <a:buNone/>
            </a:pPr>
            <a:endParaRPr lang="en-US" dirty="0"/>
          </a:p>
        </p:txBody>
      </p:sp>
    </p:spTree>
    <p:extLst>
      <p:ext uri="{BB962C8B-B14F-4D97-AF65-F5344CB8AC3E}">
        <p14:creationId xmlns:p14="http://schemas.microsoft.com/office/powerpoint/2010/main" val="2845084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B441-5CCF-4EAB-B64B-35391D6AB5A1}"/>
              </a:ext>
            </a:extLst>
          </p:cNvPr>
          <p:cNvSpPr>
            <a:spLocks noGrp="1"/>
          </p:cNvSpPr>
          <p:nvPr>
            <p:ph type="title"/>
          </p:nvPr>
        </p:nvSpPr>
        <p:spPr/>
        <p:txBody>
          <a:bodyPr>
            <a:normAutofit/>
          </a:bodyPr>
          <a:lstStyle/>
          <a:p>
            <a:r>
              <a:rPr lang="en-US" sz="6000" dirty="0"/>
              <a:t>Economics of Diabetes	</a:t>
            </a:r>
          </a:p>
        </p:txBody>
      </p:sp>
      <p:sp>
        <p:nvSpPr>
          <p:cNvPr id="3" name="Content Placeholder 2">
            <a:extLst>
              <a:ext uri="{FF2B5EF4-FFF2-40B4-BE49-F238E27FC236}">
                <a16:creationId xmlns:a16="http://schemas.microsoft.com/office/drawing/2014/main" id="{9918B01F-DC7B-4401-B796-5598F587D5DE}"/>
              </a:ext>
            </a:extLst>
          </p:cNvPr>
          <p:cNvSpPr>
            <a:spLocks noGrp="1"/>
          </p:cNvSpPr>
          <p:nvPr>
            <p:ph idx="1"/>
          </p:nvPr>
        </p:nvSpPr>
        <p:spPr>
          <a:xfrm>
            <a:off x="2237519" y="2133600"/>
            <a:ext cx="8915400" cy="3777622"/>
          </a:xfrm>
        </p:spPr>
        <p:txBody>
          <a:bodyPr/>
          <a:lstStyle/>
          <a:p>
            <a:r>
              <a:rPr lang="en-US" dirty="0"/>
              <a:t>$327 billion: Total costs of diagnosed diabetes in the United States in 2017</a:t>
            </a:r>
          </a:p>
          <a:p>
            <a:r>
              <a:rPr lang="en-US" dirty="0"/>
              <a:t>$237 billion for direct medical costs</a:t>
            </a:r>
          </a:p>
          <a:p>
            <a:r>
              <a:rPr lang="en-US" dirty="0"/>
              <a:t>$90 billion in reduced productivity</a:t>
            </a:r>
          </a:p>
          <a:p>
            <a:r>
              <a:rPr lang="en-US" dirty="0"/>
              <a:t>After adjusting for population age and sex differences, average medical expenditures among people with diagnosed diabetes were 2.3 times higher than what expenditures would be in the absence of diabetes.</a:t>
            </a:r>
          </a:p>
          <a:p>
            <a:pPr marL="0" indent="0">
              <a:buNone/>
            </a:pPr>
            <a:endParaRPr lang="en-US" dirty="0"/>
          </a:p>
          <a:p>
            <a:pPr marL="0" indent="0">
              <a:buNone/>
            </a:pPr>
            <a:endParaRPr lang="en-US" dirty="0"/>
          </a:p>
          <a:p>
            <a:pPr marL="0" indent="0" fontAlgn="base">
              <a:buNone/>
            </a:pPr>
            <a:r>
              <a:rPr lang="en-US" dirty="0"/>
              <a:t>*</a:t>
            </a:r>
            <a:r>
              <a:rPr lang="en-US" sz="1400" dirty="0"/>
              <a:t>Economic Costs of Diabetes in the U.S. in 2017</a:t>
            </a:r>
          </a:p>
          <a:p>
            <a:pPr marL="0" indent="0" fontAlgn="base">
              <a:buNone/>
            </a:pPr>
            <a:r>
              <a:rPr lang="en-US" sz="1400" dirty="0"/>
              <a:t>American Diabetes Association, Diabetes Care 2018 Mar; dci180007.</a:t>
            </a:r>
          </a:p>
          <a:p>
            <a:pPr marL="0" indent="0">
              <a:buNone/>
            </a:pPr>
            <a:endParaRPr lang="en-US" dirty="0"/>
          </a:p>
        </p:txBody>
      </p:sp>
    </p:spTree>
    <p:extLst>
      <p:ext uri="{BB962C8B-B14F-4D97-AF65-F5344CB8AC3E}">
        <p14:creationId xmlns:p14="http://schemas.microsoft.com/office/powerpoint/2010/main" val="239370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6B145F-C8FB-490F-A3AD-3F65FAE6519C}"/>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505879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61BE38-1685-48EB-8F80-D630F7B0E8A9}"/>
              </a:ext>
            </a:extLst>
          </p:cNvPr>
          <p:cNvPicPr>
            <a:picLocks noChangeAspect="1"/>
          </p:cNvPicPr>
          <p:nvPr/>
        </p:nvPicPr>
        <p:blipFill>
          <a:blip r:embed="rId2"/>
          <a:stretch>
            <a:fillRect/>
          </a:stretch>
        </p:blipFill>
        <p:spPr>
          <a:xfrm>
            <a:off x="0" y="515814"/>
            <a:ext cx="12192000" cy="6342185"/>
          </a:xfrm>
          <a:prstGeom prst="rect">
            <a:avLst/>
          </a:prstGeom>
        </p:spPr>
      </p:pic>
    </p:spTree>
    <p:extLst>
      <p:ext uri="{BB962C8B-B14F-4D97-AF65-F5344CB8AC3E}">
        <p14:creationId xmlns:p14="http://schemas.microsoft.com/office/powerpoint/2010/main" val="3357009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55491DA-B705-4C9D-8B2D-3D450E6C0406}"/>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931799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F80ADE-7176-47E1-96A8-1909265C02AF}"/>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6063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07D62-A4BD-4147-99CF-6D1CC9DD99C6}"/>
              </a:ext>
            </a:extLst>
          </p:cNvPr>
          <p:cNvSpPr>
            <a:spLocks noGrp="1"/>
          </p:cNvSpPr>
          <p:nvPr>
            <p:ph type="title"/>
          </p:nvPr>
        </p:nvSpPr>
        <p:spPr/>
        <p:txBody>
          <a:bodyPr>
            <a:normAutofit/>
          </a:bodyPr>
          <a:lstStyle/>
          <a:p>
            <a:r>
              <a:rPr lang="en-US" sz="6000" dirty="0"/>
              <a:t>Objectives</a:t>
            </a:r>
          </a:p>
        </p:txBody>
      </p:sp>
      <p:sp>
        <p:nvSpPr>
          <p:cNvPr id="3" name="Content Placeholder 2">
            <a:extLst>
              <a:ext uri="{FF2B5EF4-FFF2-40B4-BE49-F238E27FC236}">
                <a16:creationId xmlns:a16="http://schemas.microsoft.com/office/drawing/2014/main" id="{F713E155-7EDE-4602-82C9-9F5DFA0B115C}"/>
              </a:ext>
            </a:extLst>
          </p:cNvPr>
          <p:cNvSpPr>
            <a:spLocks noGrp="1"/>
          </p:cNvSpPr>
          <p:nvPr>
            <p:ph idx="1"/>
          </p:nvPr>
        </p:nvSpPr>
        <p:spPr/>
        <p:txBody>
          <a:bodyPr/>
          <a:lstStyle/>
          <a:p>
            <a:r>
              <a:rPr lang="en-US" dirty="0"/>
              <a:t>With survey information from the National Health and Nutrition Examination Survey we aim to provide predictive analysis of the likelihood of Diabetic diagnosis.</a:t>
            </a:r>
          </a:p>
          <a:p>
            <a:r>
              <a:rPr lang="en-US" dirty="0"/>
              <a:t>We examine the participants of the diabetes survey along with a record of their nutritional intake to understand the correlation between diet and diabetes.</a:t>
            </a:r>
          </a:p>
          <a:p>
            <a:r>
              <a:rPr lang="en-US" dirty="0"/>
              <a:t>Develop a model to predict the onset of diabetes based on nutritional intake.</a:t>
            </a:r>
          </a:p>
          <a:p>
            <a:r>
              <a:rPr lang="en-US" dirty="0"/>
              <a:t>Demographics also contribute to the onset of diabetes.  To a lesser extent we examine this relationship. </a:t>
            </a:r>
          </a:p>
          <a:p>
            <a:pPr marL="0" indent="0">
              <a:buNone/>
            </a:pPr>
            <a:endParaRPr lang="en-US" dirty="0"/>
          </a:p>
        </p:txBody>
      </p:sp>
    </p:spTree>
    <p:extLst>
      <p:ext uri="{BB962C8B-B14F-4D97-AF65-F5344CB8AC3E}">
        <p14:creationId xmlns:p14="http://schemas.microsoft.com/office/powerpoint/2010/main" val="2871041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3BCC-E4D9-435A-A864-75D657BB90D5}"/>
              </a:ext>
            </a:extLst>
          </p:cNvPr>
          <p:cNvSpPr>
            <a:spLocks noGrp="1"/>
          </p:cNvSpPr>
          <p:nvPr>
            <p:ph type="title"/>
          </p:nvPr>
        </p:nvSpPr>
        <p:spPr>
          <a:xfrm>
            <a:off x="1726919" y="604563"/>
            <a:ext cx="10352314" cy="1280890"/>
          </a:xfrm>
        </p:spPr>
        <p:txBody>
          <a:bodyPr>
            <a:noAutofit/>
          </a:bodyPr>
          <a:lstStyle/>
          <a:p>
            <a:r>
              <a:rPr lang="en-US" sz="6000" dirty="0"/>
              <a:t>Technologies Implemented</a:t>
            </a:r>
          </a:p>
        </p:txBody>
      </p:sp>
      <p:sp>
        <p:nvSpPr>
          <p:cNvPr id="3" name="Content Placeholder 2">
            <a:extLst>
              <a:ext uri="{FF2B5EF4-FFF2-40B4-BE49-F238E27FC236}">
                <a16:creationId xmlns:a16="http://schemas.microsoft.com/office/drawing/2014/main" id="{44A16DE7-545E-4967-96A1-AEA1A526F90E}"/>
              </a:ext>
            </a:extLst>
          </p:cNvPr>
          <p:cNvSpPr>
            <a:spLocks noGrp="1"/>
          </p:cNvSpPr>
          <p:nvPr>
            <p:ph sz="half" idx="1"/>
          </p:nvPr>
        </p:nvSpPr>
        <p:spPr>
          <a:xfrm>
            <a:off x="2380849" y="2386212"/>
            <a:ext cx="4313864" cy="3298651"/>
          </a:xfrm>
        </p:spPr>
        <p:txBody>
          <a:bodyPr>
            <a:normAutofit/>
          </a:bodyPr>
          <a:lstStyle/>
          <a:p>
            <a:r>
              <a:rPr lang="en-US" dirty="0"/>
              <a:t>SAS</a:t>
            </a:r>
          </a:p>
          <a:p>
            <a:r>
              <a:rPr lang="en-US" dirty="0"/>
              <a:t>Glob</a:t>
            </a:r>
          </a:p>
          <a:p>
            <a:r>
              <a:rPr lang="en-US" dirty="0"/>
              <a:t>SQL Server</a:t>
            </a:r>
          </a:p>
          <a:p>
            <a:r>
              <a:rPr lang="en-US" dirty="0"/>
              <a:t>MySQL</a:t>
            </a:r>
          </a:p>
          <a:p>
            <a:r>
              <a:rPr lang="en-US" dirty="0"/>
              <a:t>CSV</a:t>
            </a:r>
          </a:p>
          <a:p>
            <a:r>
              <a:rPr lang="en-US" dirty="0"/>
              <a:t>NumPy</a:t>
            </a:r>
          </a:p>
          <a:p>
            <a:endParaRPr lang="en-US" dirty="0"/>
          </a:p>
        </p:txBody>
      </p:sp>
      <p:sp>
        <p:nvSpPr>
          <p:cNvPr id="4" name="Content Placeholder 3">
            <a:extLst>
              <a:ext uri="{FF2B5EF4-FFF2-40B4-BE49-F238E27FC236}">
                <a16:creationId xmlns:a16="http://schemas.microsoft.com/office/drawing/2014/main" id="{788A57C8-0CF1-4C64-946C-9E1680C9BBA1}"/>
              </a:ext>
            </a:extLst>
          </p:cNvPr>
          <p:cNvSpPr>
            <a:spLocks noGrp="1"/>
          </p:cNvSpPr>
          <p:nvPr>
            <p:ph sz="half" idx="2"/>
          </p:nvPr>
        </p:nvSpPr>
        <p:spPr>
          <a:xfrm>
            <a:off x="7190747" y="2605192"/>
            <a:ext cx="4313864" cy="3628698"/>
          </a:xfrm>
        </p:spPr>
        <p:txBody>
          <a:bodyPr>
            <a:normAutofit/>
          </a:bodyPr>
          <a:lstStyle/>
          <a:p>
            <a:pPr algn="just"/>
            <a:r>
              <a:rPr lang="en-US" dirty="0" err="1"/>
              <a:t>Jupyter</a:t>
            </a:r>
            <a:r>
              <a:rPr lang="en-US" dirty="0"/>
              <a:t> Notebook</a:t>
            </a:r>
          </a:p>
          <a:p>
            <a:r>
              <a:rPr lang="en-US" dirty="0"/>
              <a:t>Python Pandas</a:t>
            </a:r>
          </a:p>
          <a:p>
            <a:r>
              <a:rPr lang="en-US" dirty="0"/>
              <a:t>Flask</a:t>
            </a:r>
          </a:p>
          <a:p>
            <a:r>
              <a:rPr lang="en-US" dirty="0"/>
              <a:t>SQL Server</a:t>
            </a:r>
          </a:p>
          <a:p>
            <a:r>
              <a:rPr lang="en-US" dirty="0" err="1"/>
              <a:t>Scikit</a:t>
            </a:r>
            <a:r>
              <a:rPr lang="en-US" dirty="0"/>
              <a:t>-Learn</a:t>
            </a:r>
          </a:p>
          <a:p>
            <a:r>
              <a:rPr lang="en-US" dirty="0"/>
              <a:t>Matplotlib</a:t>
            </a:r>
          </a:p>
          <a:p>
            <a:r>
              <a:rPr lang="en-US" dirty="0"/>
              <a:t>Html</a:t>
            </a:r>
          </a:p>
          <a:p>
            <a:r>
              <a:rPr lang="en-US" dirty="0" err="1"/>
              <a:t>Javascript</a:t>
            </a:r>
            <a:endParaRPr lang="en-US" dirty="0"/>
          </a:p>
          <a:p>
            <a:r>
              <a:rPr lang="en-US" dirty="0"/>
              <a:t>Tableau</a:t>
            </a:r>
          </a:p>
          <a:p>
            <a:endParaRPr lang="en-US" dirty="0"/>
          </a:p>
          <a:p>
            <a:endParaRPr lang="en-US" dirty="0"/>
          </a:p>
        </p:txBody>
      </p:sp>
      <p:sp>
        <p:nvSpPr>
          <p:cNvPr id="5" name="TextBox 4">
            <a:extLst>
              <a:ext uri="{FF2B5EF4-FFF2-40B4-BE49-F238E27FC236}">
                <a16:creationId xmlns:a16="http://schemas.microsoft.com/office/drawing/2014/main" id="{FEB98B78-FE3D-4518-937F-786CA51EA8CD}"/>
              </a:ext>
            </a:extLst>
          </p:cNvPr>
          <p:cNvSpPr txBox="1"/>
          <p:nvPr/>
        </p:nvSpPr>
        <p:spPr>
          <a:xfrm>
            <a:off x="2775856" y="1905000"/>
            <a:ext cx="3918857" cy="461665"/>
          </a:xfrm>
          <a:prstGeom prst="rect">
            <a:avLst/>
          </a:prstGeom>
          <a:noFill/>
        </p:spPr>
        <p:txBody>
          <a:bodyPr wrap="square" rtlCol="0">
            <a:spAutoFit/>
          </a:bodyPr>
          <a:lstStyle/>
          <a:p>
            <a:r>
              <a:rPr lang="en-US" sz="2400" dirty="0">
                <a:solidFill>
                  <a:schemeClr val="accent3">
                    <a:lumMod val="75000"/>
                  </a:schemeClr>
                </a:solidFill>
              </a:rPr>
              <a:t>Extract Transfer Load</a:t>
            </a:r>
          </a:p>
        </p:txBody>
      </p:sp>
      <p:sp>
        <p:nvSpPr>
          <p:cNvPr id="6" name="TextBox 5">
            <a:extLst>
              <a:ext uri="{FF2B5EF4-FFF2-40B4-BE49-F238E27FC236}">
                <a16:creationId xmlns:a16="http://schemas.microsoft.com/office/drawing/2014/main" id="{ADB0640C-0B0B-40F8-9C74-6DEFAFBF66C3}"/>
              </a:ext>
            </a:extLst>
          </p:cNvPr>
          <p:cNvSpPr txBox="1"/>
          <p:nvPr/>
        </p:nvSpPr>
        <p:spPr>
          <a:xfrm>
            <a:off x="7190747" y="1904999"/>
            <a:ext cx="4157610" cy="461665"/>
          </a:xfrm>
          <a:prstGeom prst="rect">
            <a:avLst/>
          </a:prstGeom>
          <a:noFill/>
        </p:spPr>
        <p:txBody>
          <a:bodyPr wrap="square" rtlCol="0">
            <a:spAutoFit/>
          </a:bodyPr>
          <a:lstStyle/>
          <a:p>
            <a:r>
              <a:rPr lang="en-US" sz="2400" dirty="0">
                <a:solidFill>
                  <a:schemeClr val="accent3">
                    <a:lumMod val="75000"/>
                  </a:schemeClr>
                </a:solidFill>
              </a:rPr>
              <a:t>Machine Learning/Visuals</a:t>
            </a:r>
          </a:p>
        </p:txBody>
      </p:sp>
    </p:spTree>
    <p:extLst>
      <p:ext uri="{BB962C8B-B14F-4D97-AF65-F5344CB8AC3E}">
        <p14:creationId xmlns:p14="http://schemas.microsoft.com/office/powerpoint/2010/main" val="284771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0" end="0"/>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1" end="1"/>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2" end="2"/>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p:cTn id="3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3" end="3"/>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4" end="4"/>
                                            </p:txEl>
                                          </p:spTgt>
                                        </p:tgtEl>
                                      </p:cBhvr>
                                    </p:animEffect>
                                  </p:childTnLst>
                                </p:cTn>
                              </p:par>
                              <p:par>
                                <p:cTn id="47" presetID="31" presetClass="entr" presetSubtype="0" fill="hold"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2" dur="1000"/>
                                        <p:tgtEl>
                                          <p:spTgt spid="3">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anim calcmode="lin" valueType="num">
                                      <p:cBhvr>
                                        <p:cTn id="5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5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5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60" dur="1000"/>
                                        <p:tgtEl>
                                          <p:spTgt spid="4">
                                            <p:txEl>
                                              <p:pRg st="0" end="0"/>
                                            </p:txEl>
                                          </p:spTgt>
                                        </p:tgtEl>
                                      </p:cBhvr>
                                    </p:animEffect>
                                  </p:childTnLst>
                                </p:cTn>
                              </p:par>
                              <p:par>
                                <p:cTn id="61" presetID="31" presetClass="entr" presetSubtype="0" fill="hold" nodeType="withEffect">
                                  <p:stCondLst>
                                    <p:cond delay="0"/>
                                  </p:stCondLst>
                                  <p:childTnLst>
                                    <p:set>
                                      <p:cBhvr>
                                        <p:cTn id="62" dur="1" fill="hold">
                                          <p:stCondLst>
                                            <p:cond delay="0"/>
                                          </p:stCondLst>
                                        </p:cTn>
                                        <p:tgtEl>
                                          <p:spTgt spid="4">
                                            <p:txEl>
                                              <p:pRg st="1" end="1"/>
                                            </p:txEl>
                                          </p:spTgt>
                                        </p:tgtEl>
                                        <p:attrNameLst>
                                          <p:attrName>style.visibility</p:attrName>
                                        </p:attrNameLst>
                                      </p:cBhvr>
                                      <p:to>
                                        <p:strVal val="visible"/>
                                      </p:to>
                                    </p:set>
                                    <p:anim calcmode="lin" valueType="num">
                                      <p:cBhvr>
                                        <p:cTn id="63"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64"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65"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66" dur="1000"/>
                                        <p:tgtEl>
                                          <p:spTgt spid="4">
                                            <p:txEl>
                                              <p:pRg st="1" end="1"/>
                                            </p:txEl>
                                          </p:spTgt>
                                        </p:tgtEl>
                                      </p:cBhvr>
                                    </p:animEffect>
                                  </p:childTnLst>
                                </p:cTn>
                              </p:par>
                              <p:par>
                                <p:cTn id="67" presetID="31" presetClass="entr" presetSubtype="0" fill="hold" nodeType="withEffect">
                                  <p:stCondLst>
                                    <p:cond delay="0"/>
                                  </p:stCondLst>
                                  <p:childTnLst>
                                    <p:set>
                                      <p:cBhvr>
                                        <p:cTn id="68" dur="1" fill="hold">
                                          <p:stCondLst>
                                            <p:cond delay="0"/>
                                          </p:stCondLst>
                                        </p:cTn>
                                        <p:tgtEl>
                                          <p:spTgt spid="4">
                                            <p:txEl>
                                              <p:pRg st="2" end="2"/>
                                            </p:txEl>
                                          </p:spTgt>
                                        </p:tgtEl>
                                        <p:attrNameLst>
                                          <p:attrName>style.visibility</p:attrName>
                                        </p:attrNameLst>
                                      </p:cBhvr>
                                      <p:to>
                                        <p:strVal val="visible"/>
                                      </p:to>
                                    </p:set>
                                    <p:anim calcmode="lin" valueType="num">
                                      <p:cBhvr>
                                        <p:cTn id="69"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70"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71"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72" dur="1000"/>
                                        <p:tgtEl>
                                          <p:spTgt spid="4">
                                            <p:txEl>
                                              <p:pRg st="2" end="2"/>
                                            </p:txEl>
                                          </p:spTgt>
                                        </p:tgtEl>
                                      </p:cBhvr>
                                    </p:animEffect>
                                  </p:childTnLst>
                                </p:cTn>
                              </p:par>
                              <p:par>
                                <p:cTn id="73" presetID="31" presetClass="entr" presetSubtype="0" fill="hold" nodeType="withEffect">
                                  <p:stCondLst>
                                    <p:cond delay="0"/>
                                  </p:stCondLst>
                                  <p:childTnLst>
                                    <p:set>
                                      <p:cBhvr>
                                        <p:cTn id="74" dur="1" fill="hold">
                                          <p:stCondLst>
                                            <p:cond delay="0"/>
                                          </p:stCondLst>
                                        </p:cTn>
                                        <p:tgtEl>
                                          <p:spTgt spid="4">
                                            <p:txEl>
                                              <p:pRg st="3" end="3"/>
                                            </p:txEl>
                                          </p:spTgt>
                                        </p:tgtEl>
                                        <p:attrNameLst>
                                          <p:attrName>style.visibility</p:attrName>
                                        </p:attrNameLst>
                                      </p:cBhvr>
                                      <p:to>
                                        <p:strVal val="visible"/>
                                      </p:to>
                                    </p:set>
                                    <p:anim calcmode="lin" valueType="num">
                                      <p:cBhvr>
                                        <p:cTn id="75"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76"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77"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78" dur="1000"/>
                                        <p:tgtEl>
                                          <p:spTgt spid="4">
                                            <p:txEl>
                                              <p:pRg st="3" end="3"/>
                                            </p:txEl>
                                          </p:spTgt>
                                        </p:tgtEl>
                                      </p:cBhvr>
                                    </p:animEffect>
                                  </p:childTnLst>
                                </p:cTn>
                              </p:par>
                              <p:par>
                                <p:cTn id="79" presetID="31" presetClass="entr" presetSubtype="0" fill="hold" nodeType="withEffect">
                                  <p:stCondLst>
                                    <p:cond delay="0"/>
                                  </p:stCondLst>
                                  <p:childTnLst>
                                    <p:set>
                                      <p:cBhvr>
                                        <p:cTn id="80" dur="1" fill="hold">
                                          <p:stCondLst>
                                            <p:cond delay="0"/>
                                          </p:stCondLst>
                                        </p:cTn>
                                        <p:tgtEl>
                                          <p:spTgt spid="4">
                                            <p:txEl>
                                              <p:pRg st="4" end="4"/>
                                            </p:txEl>
                                          </p:spTgt>
                                        </p:tgtEl>
                                        <p:attrNameLst>
                                          <p:attrName>style.visibility</p:attrName>
                                        </p:attrNameLst>
                                      </p:cBhvr>
                                      <p:to>
                                        <p:strVal val="visible"/>
                                      </p:to>
                                    </p:set>
                                    <p:anim calcmode="lin" valueType="num">
                                      <p:cBhvr>
                                        <p:cTn id="81" dur="1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82" dur="1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83" dur="100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84" dur="1000"/>
                                        <p:tgtEl>
                                          <p:spTgt spid="4">
                                            <p:txEl>
                                              <p:pRg st="4" end="4"/>
                                            </p:txEl>
                                          </p:spTgt>
                                        </p:tgtEl>
                                      </p:cBhvr>
                                    </p:animEffect>
                                  </p:childTnLst>
                                </p:cTn>
                              </p:par>
                              <p:par>
                                <p:cTn id="85" presetID="31" presetClass="entr" presetSubtype="0" fill="hold" nodeType="withEffect">
                                  <p:stCondLst>
                                    <p:cond delay="0"/>
                                  </p:stCondLst>
                                  <p:childTnLst>
                                    <p:set>
                                      <p:cBhvr>
                                        <p:cTn id="86" dur="1" fill="hold">
                                          <p:stCondLst>
                                            <p:cond delay="0"/>
                                          </p:stCondLst>
                                        </p:cTn>
                                        <p:tgtEl>
                                          <p:spTgt spid="4">
                                            <p:txEl>
                                              <p:pRg st="5" end="5"/>
                                            </p:txEl>
                                          </p:spTgt>
                                        </p:tgtEl>
                                        <p:attrNameLst>
                                          <p:attrName>style.visibility</p:attrName>
                                        </p:attrNameLst>
                                      </p:cBhvr>
                                      <p:to>
                                        <p:strVal val="visible"/>
                                      </p:to>
                                    </p:set>
                                    <p:anim calcmode="lin" valueType="num">
                                      <p:cBhvr>
                                        <p:cTn id="87" dur="1000" fill="hold"/>
                                        <p:tgtEl>
                                          <p:spTgt spid="4">
                                            <p:txEl>
                                              <p:pRg st="5" end="5"/>
                                            </p:txEl>
                                          </p:spTgt>
                                        </p:tgtEl>
                                        <p:attrNameLst>
                                          <p:attrName>ppt_w</p:attrName>
                                        </p:attrNameLst>
                                      </p:cBhvr>
                                      <p:tavLst>
                                        <p:tav tm="0">
                                          <p:val>
                                            <p:fltVal val="0"/>
                                          </p:val>
                                        </p:tav>
                                        <p:tav tm="100000">
                                          <p:val>
                                            <p:strVal val="#ppt_w"/>
                                          </p:val>
                                        </p:tav>
                                      </p:tavLst>
                                    </p:anim>
                                    <p:anim calcmode="lin" valueType="num">
                                      <p:cBhvr>
                                        <p:cTn id="88" dur="1000" fill="hold"/>
                                        <p:tgtEl>
                                          <p:spTgt spid="4">
                                            <p:txEl>
                                              <p:pRg st="5" end="5"/>
                                            </p:txEl>
                                          </p:spTgt>
                                        </p:tgtEl>
                                        <p:attrNameLst>
                                          <p:attrName>ppt_h</p:attrName>
                                        </p:attrNameLst>
                                      </p:cBhvr>
                                      <p:tavLst>
                                        <p:tav tm="0">
                                          <p:val>
                                            <p:fltVal val="0"/>
                                          </p:val>
                                        </p:tav>
                                        <p:tav tm="100000">
                                          <p:val>
                                            <p:strVal val="#ppt_h"/>
                                          </p:val>
                                        </p:tav>
                                      </p:tavLst>
                                    </p:anim>
                                    <p:anim calcmode="lin" valueType="num">
                                      <p:cBhvr>
                                        <p:cTn id="89" dur="1000" fill="hold"/>
                                        <p:tgtEl>
                                          <p:spTgt spid="4">
                                            <p:txEl>
                                              <p:pRg st="5" end="5"/>
                                            </p:txEl>
                                          </p:spTgt>
                                        </p:tgtEl>
                                        <p:attrNameLst>
                                          <p:attrName>style.rotation</p:attrName>
                                        </p:attrNameLst>
                                      </p:cBhvr>
                                      <p:tavLst>
                                        <p:tav tm="0">
                                          <p:val>
                                            <p:fltVal val="90"/>
                                          </p:val>
                                        </p:tav>
                                        <p:tav tm="100000">
                                          <p:val>
                                            <p:fltVal val="0"/>
                                          </p:val>
                                        </p:tav>
                                      </p:tavLst>
                                    </p:anim>
                                    <p:animEffect transition="in" filter="fade">
                                      <p:cBhvr>
                                        <p:cTn id="90" dur="1000"/>
                                        <p:tgtEl>
                                          <p:spTgt spid="4">
                                            <p:txEl>
                                              <p:pRg st="5" end="5"/>
                                            </p:txEl>
                                          </p:spTgt>
                                        </p:tgtEl>
                                      </p:cBhvr>
                                    </p:animEffect>
                                  </p:childTnLst>
                                </p:cTn>
                              </p:par>
                              <p:par>
                                <p:cTn id="91" presetID="31" presetClass="entr" presetSubtype="0" fill="hold" nodeType="withEffect">
                                  <p:stCondLst>
                                    <p:cond delay="0"/>
                                  </p:stCondLst>
                                  <p:childTnLst>
                                    <p:set>
                                      <p:cBhvr>
                                        <p:cTn id="92" dur="1" fill="hold">
                                          <p:stCondLst>
                                            <p:cond delay="0"/>
                                          </p:stCondLst>
                                        </p:cTn>
                                        <p:tgtEl>
                                          <p:spTgt spid="4">
                                            <p:txEl>
                                              <p:pRg st="6" end="6"/>
                                            </p:txEl>
                                          </p:spTgt>
                                        </p:tgtEl>
                                        <p:attrNameLst>
                                          <p:attrName>style.visibility</p:attrName>
                                        </p:attrNameLst>
                                      </p:cBhvr>
                                      <p:to>
                                        <p:strVal val="visible"/>
                                      </p:to>
                                    </p:set>
                                    <p:anim calcmode="lin" valueType="num">
                                      <p:cBhvr>
                                        <p:cTn id="93" dur="1000" fill="hold"/>
                                        <p:tgtEl>
                                          <p:spTgt spid="4">
                                            <p:txEl>
                                              <p:pRg st="6" end="6"/>
                                            </p:txEl>
                                          </p:spTgt>
                                        </p:tgtEl>
                                        <p:attrNameLst>
                                          <p:attrName>ppt_w</p:attrName>
                                        </p:attrNameLst>
                                      </p:cBhvr>
                                      <p:tavLst>
                                        <p:tav tm="0">
                                          <p:val>
                                            <p:fltVal val="0"/>
                                          </p:val>
                                        </p:tav>
                                        <p:tav tm="100000">
                                          <p:val>
                                            <p:strVal val="#ppt_w"/>
                                          </p:val>
                                        </p:tav>
                                      </p:tavLst>
                                    </p:anim>
                                    <p:anim calcmode="lin" valueType="num">
                                      <p:cBhvr>
                                        <p:cTn id="94" dur="1000" fill="hold"/>
                                        <p:tgtEl>
                                          <p:spTgt spid="4">
                                            <p:txEl>
                                              <p:pRg st="6" end="6"/>
                                            </p:txEl>
                                          </p:spTgt>
                                        </p:tgtEl>
                                        <p:attrNameLst>
                                          <p:attrName>ppt_h</p:attrName>
                                        </p:attrNameLst>
                                      </p:cBhvr>
                                      <p:tavLst>
                                        <p:tav tm="0">
                                          <p:val>
                                            <p:fltVal val="0"/>
                                          </p:val>
                                        </p:tav>
                                        <p:tav tm="100000">
                                          <p:val>
                                            <p:strVal val="#ppt_h"/>
                                          </p:val>
                                        </p:tav>
                                      </p:tavLst>
                                    </p:anim>
                                    <p:anim calcmode="lin" valueType="num">
                                      <p:cBhvr>
                                        <p:cTn id="95" dur="1000" fill="hold"/>
                                        <p:tgtEl>
                                          <p:spTgt spid="4">
                                            <p:txEl>
                                              <p:pRg st="6" end="6"/>
                                            </p:txEl>
                                          </p:spTgt>
                                        </p:tgtEl>
                                        <p:attrNameLst>
                                          <p:attrName>style.rotation</p:attrName>
                                        </p:attrNameLst>
                                      </p:cBhvr>
                                      <p:tavLst>
                                        <p:tav tm="0">
                                          <p:val>
                                            <p:fltVal val="90"/>
                                          </p:val>
                                        </p:tav>
                                        <p:tav tm="100000">
                                          <p:val>
                                            <p:fltVal val="0"/>
                                          </p:val>
                                        </p:tav>
                                      </p:tavLst>
                                    </p:anim>
                                    <p:animEffect transition="in" filter="fade">
                                      <p:cBhvr>
                                        <p:cTn id="96" dur="1000"/>
                                        <p:tgtEl>
                                          <p:spTgt spid="4">
                                            <p:txEl>
                                              <p:pRg st="6" end="6"/>
                                            </p:txEl>
                                          </p:spTgt>
                                        </p:tgtEl>
                                      </p:cBhvr>
                                    </p:animEffect>
                                  </p:childTnLst>
                                </p:cTn>
                              </p:par>
                              <p:par>
                                <p:cTn id="97" presetID="31" presetClass="entr" presetSubtype="0" fill="hold" nodeType="withEffect">
                                  <p:stCondLst>
                                    <p:cond delay="0"/>
                                  </p:stCondLst>
                                  <p:childTnLst>
                                    <p:set>
                                      <p:cBhvr>
                                        <p:cTn id="98" dur="1" fill="hold">
                                          <p:stCondLst>
                                            <p:cond delay="0"/>
                                          </p:stCondLst>
                                        </p:cTn>
                                        <p:tgtEl>
                                          <p:spTgt spid="4">
                                            <p:txEl>
                                              <p:pRg st="7" end="7"/>
                                            </p:txEl>
                                          </p:spTgt>
                                        </p:tgtEl>
                                        <p:attrNameLst>
                                          <p:attrName>style.visibility</p:attrName>
                                        </p:attrNameLst>
                                      </p:cBhvr>
                                      <p:to>
                                        <p:strVal val="visible"/>
                                      </p:to>
                                    </p:set>
                                    <p:anim calcmode="lin" valueType="num">
                                      <p:cBhvr>
                                        <p:cTn id="99" dur="1000" fill="hold"/>
                                        <p:tgtEl>
                                          <p:spTgt spid="4">
                                            <p:txEl>
                                              <p:pRg st="7" end="7"/>
                                            </p:txEl>
                                          </p:spTgt>
                                        </p:tgtEl>
                                        <p:attrNameLst>
                                          <p:attrName>ppt_w</p:attrName>
                                        </p:attrNameLst>
                                      </p:cBhvr>
                                      <p:tavLst>
                                        <p:tav tm="0">
                                          <p:val>
                                            <p:fltVal val="0"/>
                                          </p:val>
                                        </p:tav>
                                        <p:tav tm="100000">
                                          <p:val>
                                            <p:strVal val="#ppt_w"/>
                                          </p:val>
                                        </p:tav>
                                      </p:tavLst>
                                    </p:anim>
                                    <p:anim calcmode="lin" valueType="num">
                                      <p:cBhvr>
                                        <p:cTn id="100" dur="1000" fill="hold"/>
                                        <p:tgtEl>
                                          <p:spTgt spid="4">
                                            <p:txEl>
                                              <p:pRg st="7" end="7"/>
                                            </p:txEl>
                                          </p:spTgt>
                                        </p:tgtEl>
                                        <p:attrNameLst>
                                          <p:attrName>ppt_h</p:attrName>
                                        </p:attrNameLst>
                                      </p:cBhvr>
                                      <p:tavLst>
                                        <p:tav tm="0">
                                          <p:val>
                                            <p:fltVal val="0"/>
                                          </p:val>
                                        </p:tav>
                                        <p:tav tm="100000">
                                          <p:val>
                                            <p:strVal val="#ppt_h"/>
                                          </p:val>
                                        </p:tav>
                                      </p:tavLst>
                                    </p:anim>
                                    <p:anim calcmode="lin" valueType="num">
                                      <p:cBhvr>
                                        <p:cTn id="101" dur="1000" fill="hold"/>
                                        <p:tgtEl>
                                          <p:spTgt spid="4">
                                            <p:txEl>
                                              <p:pRg st="7" end="7"/>
                                            </p:txEl>
                                          </p:spTgt>
                                        </p:tgtEl>
                                        <p:attrNameLst>
                                          <p:attrName>style.rotation</p:attrName>
                                        </p:attrNameLst>
                                      </p:cBhvr>
                                      <p:tavLst>
                                        <p:tav tm="0">
                                          <p:val>
                                            <p:fltVal val="90"/>
                                          </p:val>
                                        </p:tav>
                                        <p:tav tm="100000">
                                          <p:val>
                                            <p:fltVal val="0"/>
                                          </p:val>
                                        </p:tav>
                                      </p:tavLst>
                                    </p:anim>
                                    <p:animEffect transition="in" filter="fade">
                                      <p:cBhvr>
                                        <p:cTn id="102" dur="1000"/>
                                        <p:tgtEl>
                                          <p:spTgt spid="4">
                                            <p:txEl>
                                              <p:pRg st="7" end="7"/>
                                            </p:txEl>
                                          </p:spTgt>
                                        </p:tgtEl>
                                      </p:cBhvr>
                                    </p:animEffect>
                                  </p:childTnLst>
                                </p:cTn>
                              </p:par>
                              <p:par>
                                <p:cTn id="103" presetID="31" presetClass="entr" presetSubtype="0" fill="hold" nodeType="withEffect">
                                  <p:stCondLst>
                                    <p:cond delay="0"/>
                                  </p:stCondLst>
                                  <p:childTnLst>
                                    <p:set>
                                      <p:cBhvr>
                                        <p:cTn id="104" dur="1" fill="hold">
                                          <p:stCondLst>
                                            <p:cond delay="0"/>
                                          </p:stCondLst>
                                        </p:cTn>
                                        <p:tgtEl>
                                          <p:spTgt spid="4">
                                            <p:txEl>
                                              <p:pRg st="8" end="8"/>
                                            </p:txEl>
                                          </p:spTgt>
                                        </p:tgtEl>
                                        <p:attrNameLst>
                                          <p:attrName>style.visibility</p:attrName>
                                        </p:attrNameLst>
                                      </p:cBhvr>
                                      <p:to>
                                        <p:strVal val="visible"/>
                                      </p:to>
                                    </p:set>
                                    <p:anim calcmode="lin" valueType="num">
                                      <p:cBhvr>
                                        <p:cTn id="105" dur="1000" fill="hold"/>
                                        <p:tgtEl>
                                          <p:spTgt spid="4">
                                            <p:txEl>
                                              <p:pRg st="8" end="8"/>
                                            </p:txEl>
                                          </p:spTgt>
                                        </p:tgtEl>
                                        <p:attrNameLst>
                                          <p:attrName>ppt_w</p:attrName>
                                        </p:attrNameLst>
                                      </p:cBhvr>
                                      <p:tavLst>
                                        <p:tav tm="0">
                                          <p:val>
                                            <p:fltVal val="0"/>
                                          </p:val>
                                        </p:tav>
                                        <p:tav tm="100000">
                                          <p:val>
                                            <p:strVal val="#ppt_w"/>
                                          </p:val>
                                        </p:tav>
                                      </p:tavLst>
                                    </p:anim>
                                    <p:anim calcmode="lin" valueType="num">
                                      <p:cBhvr>
                                        <p:cTn id="106" dur="1000" fill="hold"/>
                                        <p:tgtEl>
                                          <p:spTgt spid="4">
                                            <p:txEl>
                                              <p:pRg st="8" end="8"/>
                                            </p:txEl>
                                          </p:spTgt>
                                        </p:tgtEl>
                                        <p:attrNameLst>
                                          <p:attrName>ppt_h</p:attrName>
                                        </p:attrNameLst>
                                      </p:cBhvr>
                                      <p:tavLst>
                                        <p:tav tm="0">
                                          <p:val>
                                            <p:fltVal val="0"/>
                                          </p:val>
                                        </p:tav>
                                        <p:tav tm="100000">
                                          <p:val>
                                            <p:strVal val="#ppt_h"/>
                                          </p:val>
                                        </p:tav>
                                      </p:tavLst>
                                    </p:anim>
                                    <p:anim calcmode="lin" valueType="num">
                                      <p:cBhvr>
                                        <p:cTn id="107" dur="1000" fill="hold"/>
                                        <p:tgtEl>
                                          <p:spTgt spid="4">
                                            <p:txEl>
                                              <p:pRg st="8" end="8"/>
                                            </p:txEl>
                                          </p:spTgt>
                                        </p:tgtEl>
                                        <p:attrNameLst>
                                          <p:attrName>style.rotation</p:attrName>
                                        </p:attrNameLst>
                                      </p:cBhvr>
                                      <p:tavLst>
                                        <p:tav tm="0">
                                          <p:val>
                                            <p:fltVal val="90"/>
                                          </p:val>
                                        </p:tav>
                                        <p:tav tm="100000">
                                          <p:val>
                                            <p:fltVal val="0"/>
                                          </p:val>
                                        </p:tav>
                                      </p:tavLst>
                                    </p:anim>
                                    <p:animEffect transition="in" filter="fade">
                                      <p:cBhvr>
                                        <p:cTn id="108" dur="1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89A7-ADE7-4D15-818A-CE18E43AE3B9}"/>
              </a:ext>
            </a:extLst>
          </p:cNvPr>
          <p:cNvSpPr>
            <a:spLocks noGrp="1"/>
          </p:cNvSpPr>
          <p:nvPr>
            <p:ph type="title"/>
          </p:nvPr>
        </p:nvSpPr>
        <p:spPr/>
        <p:txBody>
          <a:bodyPr>
            <a:normAutofit/>
          </a:bodyPr>
          <a:lstStyle/>
          <a:p>
            <a:r>
              <a:rPr lang="en-US" sz="6000" dirty="0"/>
              <a:t>Scope of Work</a:t>
            </a:r>
          </a:p>
        </p:txBody>
      </p:sp>
      <p:sp>
        <p:nvSpPr>
          <p:cNvPr id="3" name="Content Placeholder 2">
            <a:extLst>
              <a:ext uri="{FF2B5EF4-FFF2-40B4-BE49-F238E27FC236}">
                <a16:creationId xmlns:a16="http://schemas.microsoft.com/office/drawing/2014/main" id="{13B8C931-AA0D-4DAE-8B03-A7A92707B0F9}"/>
              </a:ext>
            </a:extLst>
          </p:cNvPr>
          <p:cNvSpPr>
            <a:spLocks noGrp="1"/>
          </p:cNvSpPr>
          <p:nvPr>
            <p:ph idx="1"/>
          </p:nvPr>
        </p:nvSpPr>
        <p:spPr/>
        <p:txBody>
          <a:bodyPr/>
          <a:lstStyle/>
          <a:p>
            <a:r>
              <a:rPr lang="en-US" dirty="0"/>
              <a:t>Survey information converted from SAS to CSV through SQL.</a:t>
            </a:r>
          </a:p>
          <a:p>
            <a:r>
              <a:rPr lang="en-US" dirty="0"/>
              <a:t>Large amount of data cleaned in Excel and SQL.</a:t>
            </a:r>
          </a:p>
          <a:p>
            <a:r>
              <a:rPr lang="en-US" dirty="0"/>
              <a:t>Clean database created in SQL Server.</a:t>
            </a:r>
          </a:p>
          <a:p>
            <a:r>
              <a:rPr lang="en-US"/>
              <a:t>Python Flask App.</a:t>
            </a:r>
            <a:endParaRPr lang="en-US" dirty="0"/>
          </a:p>
          <a:p>
            <a:r>
              <a:rPr lang="en-US" dirty="0"/>
              <a:t>Model and training performed through </a:t>
            </a:r>
            <a:r>
              <a:rPr lang="en-US" dirty="0" err="1"/>
              <a:t>Scikit</a:t>
            </a:r>
            <a:r>
              <a:rPr lang="en-US" dirty="0"/>
              <a:t>-Learn</a:t>
            </a:r>
          </a:p>
          <a:p>
            <a:r>
              <a:rPr lang="en-US" dirty="0"/>
              <a:t>Visualizations created through Matplotlib and Tableau</a:t>
            </a:r>
          </a:p>
          <a:p>
            <a:r>
              <a:rPr lang="en-US" dirty="0"/>
              <a:t>Output collected and demonstrated through Flask and HTML.</a:t>
            </a:r>
          </a:p>
          <a:p>
            <a:pPr marL="0" indent="0">
              <a:buNone/>
            </a:pPr>
            <a:endParaRPr lang="en-US" dirty="0"/>
          </a:p>
          <a:p>
            <a:endParaRPr lang="en-US" dirty="0"/>
          </a:p>
        </p:txBody>
      </p:sp>
    </p:spTree>
    <p:extLst>
      <p:ext uri="{BB962C8B-B14F-4D97-AF65-F5344CB8AC3E}">
        <p14:creationId xmlns:p14="http://schemas.microsoft.com/office/powerpoint/2010/main" val="88264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C635-2829-41D9-88DD-F4D3AEFB88C7}"/>
              </a:ext>
            </a:extLst>
          </p:cNvPr>
          <p:cNvSpPr>
            <a:spLocks noGrp="1"/>
          </p:cNvSpPr>
          <p:nvPr>
            <p:ph type="title"/>
          </p:nvPr>
        </p:nvSpPr>
        <p:spPr>
          <a:xfrm>
            <a:off x="2592926" y="624110"/>
            <a:ext cx="4558152" cy="1280890"/>
          </a:xfrm>
        </p:spPr>
        <p:txBody>
          <a:bodyPr>
            <a:normAutofit/>
          </a:bodyPr>
          <a:lstStyle/>
          <a:p>
            <a:r>
              <a:rPr lang="en-US" sz="6000" dirty="0"/>
              <a:t>Challenges</a:t>
            </a:r>
            <a:endParaRPr lang="en-US" sz="3100" dirty="0"/>
          </a:p>
        </p:txBody>
      </p:sp>
      <p:sp>
        <p:nvSpPr>
          <p:cNvPr id="3" name="Content Placeholder 2">
            <a:extLst>
              <a:ext uri="{FF2B5EF4-FFF2-40B4-BE49-F238E27FC236}">
                <a16:creationId xmlns:a16="http://schemas.microsoft.com/office/drawing/2014/main" id="{60F20C0A-27BF-4A98-BFDD-3FD4BC19B1E8}"/>
              </a:ext>
            </a:extLst>
          </p:cNvPr>
          <p:cNvSpPr>
            <a:spLocks noGrp="1"/>
          </p:cNvSpPr>
          <p:nvPr>
            <p:ph idx="1"/>
          </p:nvPr>
        </p:nvSpPr>
        <p:spPr>
          <a:xfrm>
            <a:off x="2589212" y="1905001"/>
            <a:ext cx="8915400" cy="4610100"/>
          </a:xfrm>
        </p:spPr>
        <p:txBody>
          <a:bodyPr>
            <a:normAutofit/>
          </a:bodyPr>
          <a:lstStyle/>
          <a:p>
            <a:r>
              <a:rPr lang="en-US" dirty="0"/>
              <a:t>The data was in SAS, so the first challenge was working with a new format.</a:t>
            </a:r>
          </a:p>
          <a:p>
            <a:r>
              <a:rPr lang="en-US" dirty="0"/>
              <a:t>We used a very large dataset.  Starting with 3 separate sets the scope encompassed more than 10,000,000 data points.</a:t>
            </a:r>
          </a:p>
          <a:p>
            <a:r>
              <a:rPr lang="en-US" dirty="0"/>
              <a:t>Column headers were indecipherable without reference.  </a:t>
            </a:r>
          </a:p>
          <a:p>
            <a:r>
              <a:rPr lang="en-US" dirty="0"/>
              <a:t>Without much intelligence on the data, we needed to select what we thought would be most prevalent to support our objective and make the data more workable.</a:t>
            </a:r>
          </a:p>
          <a:p>
            <a:r>
              <a:rPr lang="en-US" dirty="0"/>
              <a:t>This was survey and nutritional data which led to a large amount of </a:t>
            </a:r>
            <a:r>
              <a:rPr lang="en-US" dirty="0" err="1"/>
              <a:t>NaN</a:t>
            </a:r>
            <a:r>
              <a:rPr lang="en-US" dirty="0"/>
              <a:t>.  Because we did not want to drop a majority of the data we converted </a:t>
            </a:r>
            <a:r>
              <a:rPr lang="en-US" dirty="0" err="1"/>
              <a:t>NaN</a:t>
            </a:r>
            <a:r>
              <a:rPr lang="en-US" dirty="0"/>
              <a:t> to 0.  </a:t>
            </a:r>
          </a:p>
          <a:p>
            <a:r>
              <a:rPr lang="en-US" dirty="0"/>
              <a:t>Another unexpected challenge was working with miniscule decimals.  These disrupted progress so they were also converted.  </a:t>
            </a:r>
          </a:p>
          <a:p>
            <a:endParaRPr lang="en-US" dirty="0"/>
          </a:p>
          <a:p>
            <a:endParaRPr lang="en-US" dirty="0"/>
          </a:p>
        </p:txBody>
      </p:sp>
      <p:sp>
        <p:nvSpPr>
          <p:cNvPr id="4" name="Title 1">
            <a:extLst>
              <a:ext uri="{FF2B5EF4-FFF2-40B4-BE49-F238E27FC236}">
                <a16:creationId xmlns:a16="http://schemas.microsoft.com/office/drawing/2014/main" id="{4B0860E7-2F2C-45B3-BA5D-75DA7804E8AA}"/>
              </a:ext>
            </a:extLst>
          </p:cNvPr>
          <p:cNvSpPr txBox="1">
            <a:spLocks/>
          </p:cNvSpPr>
          <p:nvPr/>
        </p:nvSpPr>
        <p:spPr>
          <a:xfrm>
            <a:off x="6946460" y="1078523"/>
            <a:ext cx="4558152" cy="8292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…opportunity for growth</a:t>
            </a:r>
          </a:p>
        </p:txBody>
      </p:sp>
    </p:spTree>
    <p:extLst>
      <p:ext uri="{BB962C8B-B14F-4D97-AF65-F5344CB8AC3E}">
        <p14:creationId xmlns:p14="http://schemas.microsoft.com/office/powerpoint/2010/main" val="202289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3">
                                            <p:txEl>
                                              <p:pRg st="0" end="0"/>
                                            </p:txEl>
                                          </p:spTgt>
                                        </p:tgtEl>
                                      </p:cBhvr>
                                    </p:animEffect>
                                  </p:childTnLst>
                                </p:cTn>
                              </p:par>
                              <p:par>
                                <p:cTn id="28" presetID="53" presetClass="entr" presetSubtype="16"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 calcmode="lin" valueType="num">
                                      <p:cBhvr>
                                        <p:cTn id="3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32" dur="500"/>
                                        <p:tgtEl>
                                          <p:spTgt spid="3">
                                            <p:txEl>
                                              <p:pRg st="1" end="1"/>
                                            </p:txEl>
                                          </p:spTgt>
                                        </p:tgtEl>
                                      </p:cBhvr>
                                    </p:animEffect>
                                  </p:childTnLst>
                                </p:cTn>
                              </p:par>
                              <p:par>
                                <p:cTn id="33" presetID="53" presetClass="entr" presetSubtype="16"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p:cTn id="3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7" dur="500"/>
                                        <p:tgtEl>
                                          <p:spTgt spid="3">
                                            <p:txEl>
                                              <p:pRg st="2" end="2"/>
                                            </p:txEl>
                                          </p:spTgt>
                                        </p:tgtEl>
                                      </p:cBhvr>
                                    </p:animEffect>
                                  </p:childTnLst>
                                </p:cTn>
                              </p:par>
                              <p:par>
                                <p:cTn id="38" presetID="53" presetClass="entr" presetSubtype="16" fill="hold" nodeType="with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 calcmode="lin" valueType="num">
                                      <p:cBhvr>
                                        <p:cTn id="40"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42" dur="500"/>
                                        <p:tgtEl>
                                          <p:spTgt spid="3">
                                            <p:txEl>
                                              <p:pRg st="3" end="3"/>
                                            </p:txEl>
                                          </p:spTgt>
                                        </p:tgtEl>
                                      </p:cBhvr>
                                    </p:animEffect>
                                  </p:childTnLst>
                                </p:cTn>
                              </p:par>
                              <p:par>
                                <p:cTn id="43" presetID="53" presetClass="entr" presetSubtype="16"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 calcmode="lin" valueType="num">
                                      <p:cBhvr>
                                        <p:cTn id="4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7" dur="500"/>
                                        <p:tgtEl>
                                          <p:spTgt spid="3">
                                            <p:txEl>
                                              <p:pRg st="4" end="4"/>
                                            </p:txEl>
                                          </p:spTgt>
                                        </p:tgtEl>
                                      </p:cBhvr>
                                    </p:animEffect>
                                  </p:childTnLst>
                                </p:cTn>
                              </p:par>
                              <p:par>
                                <p:cTn id="48" presetID="53" presetClass="entr" presetSubtype="16" fill="hold" nodeType="with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 calcmode="lin" valueType="num">
                                      <p:cBhvr>
                                        <p:cTn id="50"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1"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9B6B-91CB-4C25-924F-901782DBF3F8}"/>
              </a:ext>
            </a:extLst>
          </p:cNvPr>
          <p:cNvSpPr>
            <a:spLocks noGrp="1"/>
          </p:cNvSpPr>
          <p:nvPr>
            <p:ph type="title"/>
          </p:nvPr>
        </p:nvSpPr>
        <p:spPr/>
        <p:txBody>
          <a:bodyPr>
            <a:normAutofit/>
          </a:bodyPr>
          <a:lstStyle/>
          <a:p>
            <a:r>
              <a:rPr lang="en-US" sz="6000" dirty="0"/>
              <a:t>Bias Data</a:t>
            </a:r>
            <a:endParaRPr lang="en-US" sz="6000" dirty="0">
              <a:solidFill>
                <a:srgbClr val="FF0000"/>
              </a:solidFill>
            </a:endParaRPr>
          </a:p>
        </p:txBody>
      </p:sp>
      <p:sp>
        <p:nvSpPr>
          <p:cNvPr id="3" name="Content Placeholder 2">
            <a:extLst>
              <a:ext uri="{FF2B5EF4-FFF2-40B4-BE49-F238E27FC236}">
                <a16:creationId xmlns:a16="http://schemas.microsoft.com/office/drawing/2014/main" id="{1B7D1901-D6DD-46F2-82A0-8C0CF490F31E}"/>
              </a:ext>
            </a:extLst>
          </p:cNvPr>
          <p:cNvSpPr>
            <a:spLocks noGrp="1"/>
          </p:cNvSpPr>
          <p:nvPr>
            <p:ph idx="1"/>
          </p:nvPr>
        </p:nvSpPr>
        <p:spPr>
          <a:xfrm>
            <a:off x="2589212" y="2133599"/>
            <a:ext cx="8915400" cy="4193309"/>
          </a:xfrm>
        </p:spPr>
        <p:txBody>
          <a:bodyPr>
            <a:normAutofit fontScale="85000" lnSpcReduction="20000"/>
          </a:bodyPr>
          <a:lstStyle/>
          <a:p>
            <a:r>
              <a:rPr lang="en-US" dirty="0"/>
              <a:t>Surveys may not be the most honest source of data.  Particularly in a face to face interview regarding Health.  We even lie in our food diaries, don’t we?</a:t>
            </a:r>
          </a:p>
          <a:p>
            <a:r>
              <a:rPr lang="en-US" dirty="0"/>
              <a:t>Another aspect not initially considered was the idea that the survey participants may have already altered their nutritional intake based on the notion that they thought they may have had diabetes or been diagnosed diabetic or prediabetic.  I would stop eating sugar…right?</a:t>
            </a:r>
          </a:p>
          <a:p>
            <a:pPr marL="0" indent="0">
              <a:buNone/>
            </a:pPr>
            <a:r>
              <a:rPr lang="en-US" sz="5800" dirty="0">
                <a:solidFill>
                  <a:srgbClr val="FF0000"/>
                </a:solidFill>
              </a:rPr>
              <a:t>							</a:t>
            </a:r>
            <a:r>
              <a:rPr lang="en-US" sz="6400" dirty="0">
                <a:solidFill>
                  <a:srgbClr val="FFC000"/>
                </a:solidFill>
              </a:rPr>
              <a:t>🤔</a:t>
            </a:r>
            <a:r>
              <a:rPr lang="en-US" sz="5800" dirty="0">
                <a:solidFill>
                  <a:srgbClr val="FF0000"/>
                </a:solidFill>
              </a:rPr>
              <a:t> </a:t>
            </a:r>
          </a:p>
          <a:p>
            <a:pPr marL="0" indent="0">
              <a:buNone/>
            </a:pPr>
            <a:endParaRPr lang="en-US" dirty="0"/>
          </a:p>
          <a:p>
            <a:r>
              <a:rPr lang="en-US" dirty="0"/>
              <a:t>While the data set was immense the sample size was not exactly that with 9,500 participants. </a:t>
            </a:r>
            <a:endParaRPr lang="en-US" sz="2300" dirty="0">
              <a:solidFill>
                <a:srgbClr val="FF0000"/>
              </a:solidFill>
            </a:endParaRPr>
          </a:p>
          <a:p>
            <a:r>
              <a:rPr lang="en-US" dirty="0"/>
              <a:t>A1C testing along with a micronutrient blood panel would provide a more supportive portrayal of indicators.  </a:t>
            </a:r>
          </a:p>
          <a:p>
            <a:pPr marL="0" indent="0">
              <a:buNone/>
            </a:pPr>
            <a:r>
              <a:rPr lang="en-US" sz="4800" dirty="0">
                <a:solidFill>
                  <a:srgbClr val="FF0000"/>
                </a:solidFill>
              </a:rPr>
              <a:t>												</a:t>
            </a:r>
            <a:endParaRPr lang="en-US" dirty="0"/>
          </a:p>
          <a:p>
            <a:endParaRPr lang="en-US" dirty="0"/>
          </a:p>
        </p:txBody>
      </p:sp>
    </p:spTree>
    <p:extLst>
      <p:ext uri="{BB962C8B-B14F-4D97-AF65-F5344CB8AC3E}">
        <p14:creationId xmlns:p14="http://schemas.microsoft.com/office/powerpoint/2010/main" val="265187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heel(1)">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4961-8BEE-4CE2-8653-2647543CD1BD}"/>
              </a:ext>
            </a:extLst>
          </p:cNvPr>
          <p:cNvSpPr>
            <a:spLocks noGrp="1"/>
          </p:cNvSpPr>
          <p:nvPr>
            <p:ph type="title"/>
          </p:nvPr>
        </p:nvSpPr>
        <p:spPr/>
        <p:txBody>
          <a:bodyPr>
            <a:normAutofit/>
          </a:bodyPr>
          <a:lstStyle/>
          <a:p>
            <a:r>
              <a:rPr lang="en-US" sz="6000" dirty="0"/>
              <a:t>Machine Learning</a:t>
            </a:r>
          </a:p>
        </p:txBody>
      </p:sp>
      <p:sp>
        <p:nvSpPr>
          <p:cNvPr id="3" name="Content Placeholder 2">
            <a:extLst>
              <a:ext uri="{FF2B5EF4-FFF2-40B4-BE49-F238E27FC236}">
                <a16:creationId xmlns:a16="http://schemas.microsoft.com/office/drawing/2014/main" id="{89B1C05C-C308-4CBC-B32A-53783CE5D8A2}"/>
              </a:ext>
            </a:extLst>
          </p:cNvPr>
          <p:cNvSpPr>
            <a:spLocks noGrp="1"/>
          </p:cNvSpPr>
          <p:nvPr>
            <p:ph idx="1"/>
          </p:nvPr>
        </p:nvSpPr>
        <p:spPr/>
        <p:txBody>
          <a:bodyPr/>
          <a:lstStyle/>
          <a:p>
            <a:r>
              <a:rPr lang="en-US" dirty="0"/>
              <a:t>Matplotlib</a:t>
            </a:r>
          </a:p>
          <a:p>
            <a:r>
              <a:rPr lang="en-US" dirty="0" err="1"/>
              <a:t>Numpy</a:t>
            </a:r>
            <a:endParaRPr lang="en-US" dirty="0"/>
          </a:p>
          <a:p>
            <a:r>
              <a:rPr lang="en-US" dirty="0" err="1"/>
              <a:t>Sklearn</a:t>
            </a:r>
            <a:endParaRPr lang="en-US" dirty="0"/>
          </a:p>
          <a:p>
            <a:r>
              <a:rPr lang="en-US" dirty="0"/>
              <a:t>Logistic Regression Model</a:t>
            </a:r>
          </a:p>
        </p:txBody>
      </p:sp>
    </p:spTree>
    <p:extLst>
      <p:ext uri="{BB962C8B-B14F-4D97-AF65-F5344CB8AC3E}">
        <p14:creationId xmlns:p14="http://schemas.microsoft.com/office/powerpoint/2010/main" val="134298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AA49-0A50-48F5-A2B9-1461B63752E5}"/>
              </a:ext>
            </a:extLst>
          </p:cNvPr>
          <p:cNvSpPr>
            <a:spLocks noGrp="1"/>
          </p:cNvSpPr>
          <p:nvPr>
            <p:ph type="title"/>
          </p:nvPr>
        </p:nvSpPr>
        <p:spPr/>
        <p:txBody>
          <a:bodyPr>
            <a:normAutofit/>
          </a:bodyPr>
          <a:lstStyle/>
          <a:p>
            <a:r>
              <a:rPr lang="en-US" sz="6000" dirty="0"/>
              <a:t>Diabetes Overview </a:t>
            </a:r>
          </a:p>
        </p:txBody>
      </p:sp>
      <p:sp>
        <p:nvSpPr>
          <p:cNvPr id="3" name="Content Placeholder 2">
            <a:extLst>
              <a:ext uri="{FF2B5EF4-FFF2-40B4-BE49-F238E27FC236}">
                <a16:creationId xmlns:a16="http://schemas.microsoft.com/office/drawing/2014/main" id="{99895FF6-337E-4A09-9441-925CAD4916A0}"/>
              </a:ext>
            </a:extLst>
          </p:cNvPr>
          <p:cNvSpPr>
            <a:spLocks noGrp="1"/>
          </p:cNvSpPr>
          <p:nvPr>
            <p:ph idx="1"/>
          </p:nvPr>
        </p:nvSpPr>
        <p:spPr/>
        <p:txBody>
          <a:bodyPr/>
          <a:lstStyle/>
          <a:p>
            <a:r>
              <a:rPr lang="en-US" dirty="0"/>
              <a:t>Type 2 Diabetes occurs when the body does not use insulin properly.  The pancreas produces extra insulin to normalize blood glucose levels.  Over time the functionality of the pancreas is depleted and rendered ineffective.  </a:t>
            </a:r>
          </a:p>
          <a:p>
            <a:r>
              <a:rPr lang="en-US" dirty="0"/>
              <a:t>Health factors strongly associated with diabetes include; Obesity, Smoking, High Blood Pressure, High Blood Glucose and lack of Exercise.</a:t>
            </a:r>
          </a:p>
          <a:p>
            <a:r>
              <a:rPr lang="en-US" dirty="0"/>
              <a:t>Symptoms of Diabetes include; Constant hunger/thirst, Frequent urination, fatigue, blurry vision, numbness in extremities and slow to heal cuts.</a:t>
            </a:r>
          </a:p>
          <a:p>
            <a:r>
              <a:rPr lang="en-US" dirty="0"/>
              <a:t>Insulin intake, oral medication and lifestyle changes are required to live with Diabetes.</a:t>
            </a:r>
          </a:p>
          <a:p>
            <a:r>
              <a:rPr lang="en-US" dirty="0"/>
              <a:t>The need for Insulin can be waned through diet and exercise.  </a:t>
            </a:r>
          </a:p>
          <a:p>
            <a:endParaRPr lang="en-US" dirty="0"/>
          </a:p>
        </p:txBody>
      </p:sp>
    </p:spTree>
    <p:extLst>
      <p:ext uri="{BB962C8B-B14F-4D97-AF65-F5344CB8AC3E}">
        <p14:creationId xmlns:p14="http://schemas.microsoft.com/office/powerpoint/2010/main" val="1084713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82BC-929A-4F60-ACA5-398750639E58}"/>
              </a:ext>
            </a:extLst>
          </p:cNvPr>
          <p:cNvSpPr>
            <a:spLocks noGrp="1"/>
          </p:cNvSpPr>
          <p:nvPr>
            <p:ph type="title"/>
          </p:nvPr>
        </p:nvSpPr>
        <p:spPr/>
        <p:txBody>
          <a:bodyPr>
            <a:normAutofit/>
          </a:bodyPr>
          <a:lstStyle/>
          <a:p>
            <a:r>
              <a:rPr lang="en-US" sz="6000" dirty="0"/>
              <a:t>Diabetes Epidemic</a:t>
            </a:r>
            <a:r>
              <a:rPr lang="en-US" sz="4400" dirty="0"/>
              <a:t>*</a:t>
            </a:r>
          </a:p>
        </p:txBody>
      </p:sp>
      <p:sp>
        <p:nvSpPr>
          <p:cNvPr id="3" name="Content Placeholder 2">
            <a:extLst>
              <a:ext uri="{FF2B5EF4-FFF2-40B4-BE49-F238E27FC236}">
                <a16:creationId xmlns:a16="http://schemas.microsoft.com/office/drawing/2014/main" id="{4719A83B-C6ED-4A23-A84F-315109A1A363}"/>
              </a:ext>
            </a:extLst>
          </p:cNvPr>
          <p:cNvSpPr>
            <a:spLocks noGrp="1"/>
          </p:cNvSpPr>
          <p:nvPr>
            <p:ph idx="1"/>
          </p:nvPr>
        </p:nvSpPr>
        <p:spPr/>
        <p:txBody>
          <a:bodyPr>
            <a:normAutofit/>
          </a:bodyPr>
          <a:lstStyle/>
          <a:p>
            <a:r>
              <a:rPr lang="en-US" dirty="0"/>
              <a:t>In 2015 nearly 10% of the American population had Diabetes. Roughly 4% was undiagnosed.  </a:t>
            </a:r>
          </a:p>
          <a:p>
            <a:r>
              <a:rPr lang="en-US" dirty="0"/>
              <a:t>1.5 Million Americans are diagnosed every year.</a:t>
            </a:r>
          </a:p>
          <a:p>
            <a:r>
              <a:rPr lang="en-US" dirty="0"/>
              <a:t>25% of Seniors have diabetes.</a:t>
            </a:r>
          </a:p>
          <a:p>
            <a:r>
              <a:rPr lang="en-US" dirty="0"/>
              <a:t>84 million Americans age 18 and older had prediabetes.</a:t>
            </a:r>
          </a:p>
          <a:p>
            <a:r>
              <a:rPr lang="en-US" dirty="0"/>
              <a:t>Diabetes is the 7</a:t>
            </a:r>
            <a:r>
              <a:rPr lang="en-US" baseline="30000" dirty="0"/>
              <a:t>th</a:t>
            </a:r>
            <a:r>
              <a:rPr lang="en-US" dirty="0"/>
              <a:t> leading cause of death in the US as the underlying cause in 80K deaths in 2015 and a contributing cause in over 250K.  </a:t>
            </a:r>
          </a:p>
          <a:p>
            <a:r>
              <a:rPr lang="en-US" dirty="0"/>
              <a:t>These statistics may also be under reported as only 35-40% with diabetes who died had diabetes listed anywhere on the death certificate.</a:t>
            </a:r>
          </a:p>
          <a:p>
            <a:pPr marL="0" indent="0">
              <a:buNone/>
            </a:pPr>
            <a:r>
              <a:rPr lang="en-US" sz="1200" dirty="0"/>
              <a:t>*CDC National Diabetes Statistics Report, 2017.</a:t>
            </a:r>
          </a:p>
        </p:txBody>
      </p:sp>
    </p:spTree>
    <p:extLst>
      <p:ext uri="{BB962C8B-B14F-4D97-AF65-F5344CB8AC3E}">
        <p14:creationId xmlns:p14="http://schemas.microsoft.com/office/powerpoint/2010/main" val="410412135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3718</TotalTime>
  <Words>824</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Diabetes Overview, Impact and Predictive Analysis</vt:lpstr>
      <vt:lpstr>Objectives</vt:lpstr>
      <vt:lpstr>Technologies Implemented</vt:lpstr>
      <vt:lpstr>Scope of Work</vt:lpstr>
      <vt:lpstr>Challenges</vt:lpstr>
      <vt:lpstr>Bias Data</vt:lpstr>
      <vt:lpstr>Machine Learning</vt:lpstr>
      <vt:lpstr>Diabetes Overview </vt:lpstr>
      <vt:lpstr>Diabetes Epidemic*</vt:lpstr>
      <vt:lpstr>Diabetes Epidemic*</vt:lpstr>
      <vt:lpstr>Economics of Diabetes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dc:title>
  <dc:creator>Thomas McCann</dc:creator>
  <cp:lastModifiedBy>Thomas McCann</cp:lastModifiedBy>
  <cp:revision>33</cp:revision>
  <dcterms:created xsi:type="dcterms:W3CDTF">2019-04-06T14:23:20Z</dcterms:created>
  <dcterms:modified xsi:type="dcterms:W3CDTF">2019-04-11T02:47:14Z</dcterms:modified>
</cp:coreProperties>
</file>