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92"/>
  </p:notesMasterIdLst>
  <p:handoutMasterIdLst>
    <p:handoutMasterId r:id="rId93"/>
  </p:handoutMasterIdLst>
  <p:sldIdLst>
    <p:sldId id="427" r:id="rId3"/>
    <p:sldId id="431" r:id="rId4"/>
    <p:sldId id="330" r:id="rId5"/>
    <p:sldId id="336" r:id="rId6"/>
    <p:sldId id="432" r:id="rId7"/>
    <p:sldId id="263" r:id="rId8"/>
    <p:sldId id="368" r:id="rId9"/>
    <p:sldId id="331" r:id="rId10"/>
    <p:sldId id="369" r:id="rId11"/>
    <p:sldId id="381" r:id="rId12"/>
    <p:sldId id="264" r:id="rId13"/>
    <p:sldId id="332" r:id="rId14"/>
    <p:sldId id="338" r:id="rId15"/>
    <p:sldId id="360" r:id="rId16"/>
    <p:sldId id="433" r:id="rId17"/>
    <p:sldId id="265" r:id="rId18"/>
    <p:sldId id="266" r:id="rId19"/>
    <p:sldId id="334" r:id="rId20"/>
    <p:sldId id="339" r:id="rId21"/>
    <p:sldId id="430" r:id="rId22"/>
    <p:sldId id="434" r:id="rId23"/>
    <p:sldId id="268" r:id="rId24"/>
    <p:sldId id="269" r:id="rId25"/>
    <p:sldId id="340" r:id="rId26"/>
    <p:sldId id="343" r:id="rId27"/>
    <p:sldId id="270" r:id="rId28"/>
    <p:sldId id="344" r:id="rId29"/>
    <p:sldId id="370" r:id="rId30"/>
    <p:sldId id="384" r:id="rId31"/>
    <p:sldId id="345" r:id="rId32"/>
    <p:sldId id="435" r:id="rId33"/>
    <p:sldId id="271" r:id="rId34"/>
    <p:sldId id="382" r:id="rId35"/>
    <p:sldId id="383" r:id="rId36"/>
    <p:sldId id="272" r:id="rId37"/>
    <p:sldId id="371" r:id="rId38"/>
    <p:sldId id="436" r:id="rId39"/>
    <p:sldId id="274" r:id="rId40"/>
    <p:sldId id="373" r:id="rId41"/>
    <p:sldId id="275" r:id="rId42"/>
    <p:sldId id="372" r:id="rId43"/>
    <p:sldId id="276" r:id="rId44"/>
    <p:sldId id="279" r:id="rId45"/>
    <p:sldId id="437" r:id="rId46"/>
    <p:sldId id="281" r:id="rId47"/>
    <p:sldId id="282" r:id="rId48"/>
    <p:sldId id="362" r:id="rId49"/>
    <p:sldId id="438" r:id="rId50"/>
    <p:sldId id="283" r:id="rId51"/>
    <p:sldId id="284" r:id="rId52"/>
    <p:sldId id="346" r:id="rId53"/>
    <p:sldId id="385" r:id="rId54"/>
    <p:sldId id="439" r:id="rId55"/>
    <p:sldId id="288" r:id="rId56"/>
    <p:sldId id="386" r:id="rId57"/>
    <p:sldId id="289" r:id="rId58"/>
    <p:sldId id="387" r:id="rId59"/>
    <p:sldId id="388" r:id="rId60"/>
    <p:sldId id="389" r:id="rId61"/>
    <p:sldId id="390" r:id="rId62"/>
    <p:sldId id="391" r:id="rId63"/>
    <p:sldId id="290" r:id="rId64"/>
    <p:sldId id="291" r:id="rId65"/>
    <p:sldId id="292" r:id="rId66"/>
    <p:sldId id="325" r:id="rId67"/>
    <p:sldId id="295" r:id="rId68"/>
    <p:sldId id="296" r:id="rId69"/>
    <p:sldId id="392" r:id="rId70"/>
    <p:sldId id="297" r:id="rId71"/>
    <p:sldId id="374" r:id="rId72"/>
    <p:sldId id="298" r:id="rId73"/>
    <p:sldId id="299" r:id="rId74"/>
    <p:sldId id="428" r:id="rId75"/>
    <p:sldId id="376" r:id="rId76"/>
    <p:sldId id="393" r:id="rId77"/>
    <p:sldId id="326" r:id="rId78"/>
    <p:sldId id="347" r:id="rId79"/>
    <p:sldId id="349" r:id="rId80"/>
    <p:sldId id="394" r:id="rId81"/>
    <p:sldId id="395" r:id="rId82"/>
    <p:sldId id="396" r:id="rId83"/>
    <p:sldId id="397" r:id="rId84"/>
    <p:sldId id="398" r:id="rId85"/>
    <p:sldId id="399" r:id="rId86"/>
    <p:sldId id="429" r:id="rId87"/>
    <p:sldId id="350" r:id="rId88"/>
    <p:sldId id="364" r:id="rId89"/>
    <p:sldId id="365" r:id="rId90"/>
    <p:sldId id="400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14923A-941B-4BC0-9F01-DF57699C4429}" type="datetime1">
              <a:rPr lang="en-US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08AA09-B153-4B06-9ED5-C403190D2A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1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3E1F7E-3AFA-4B72-91EF-3DC0A648ABAD}" type="datetime1">
              <a:rPr lang="en-US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B28B9A-C1E6-4AE4-93F4-3F7886CCA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4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9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0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61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1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7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57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7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5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2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8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4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4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0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5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2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5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6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0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5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2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8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68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7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1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6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3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70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22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92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689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4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21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0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21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72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255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60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39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95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88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47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72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42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02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5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65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27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34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85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24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28B9A-C1E6-4AE4-93F4-3F7886CCAE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5665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5563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1929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1E804-5FFB-4D39-B761-36A4191F8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6EEBB-7A71-44BB-98D2-2C41CB659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55728-7B74-440C-B4EE-9E13C650E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A2CFA-8CA6-45B2-B0AB-0C3E06381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6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18AA5-6E1D-406D-B54D-6CDEFADE2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8C70A-4C89-4F2E-AFC9-CD0EA4B71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CE9F9-E2D2-4047-B9D1-AC3315410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4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C534B-8C3A-4508-A109-9A7BDCC2B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96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306DF-2C6E-4A82-8EE7-32BFF27BD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91CC9-92AB-4DCE-8C29-7B7367B92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3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F3D48-4514-459E-86EB-8ADDFA7F1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23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7274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092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8197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437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555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473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A0D414-4669-4056-82B5-D64815378E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7200" dirty="0" smtClean="0"/>
              <a:t>Chapter 2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64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string literal cannot be broken across two lines in a program</a:t>
            </a:r>
            <a:br>
              <a:rPr lang="en-US" sz="2400" dirty="0"/>
            </a:br>
            <a:endParaRPr lang="en-CA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6" y="1152207"/>
            <a:ext cx="786874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String Concatenation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sz="2400" dirty="0" smtClean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The function that it performs depends on the type of the information on which it operates</a:t>
            </a:r>
          </a:p>
          <a:p>
            <a:pPr lvl="1">
              <a:spcBef>
                <a:spcPct val="60000"/>
              </a:spcBef>
            </a:pPr>
            <a:r>
              <a:rPr lang="en-US" sz="2000" dirty="0" smtClean="0"/>
              <a:t>string + string: string concatenation</a:t>
            </a:r>
          </a:p>
          <a:p>
            <a:pPr lvl="1">
              <a:spcBef>
                <a:spcPct val="60000"/>
              </a:spcBef>
            </a:pPr>
            <a:r>
              <a:rPr lang="en-US" sz="2000" dirty="0" smtClean="0"/>
              <a:t>string + integer: </a:t>
            </a:r>
            <a:r>
              <a:rPr lang="en-US" sz="2000" dirty="0"/>
              <a:t>string </a:t>
            </a:r>
            <a:r>
              <a:rPr lang="en-US" sz="2000" dirty="0" smtClean="0"/>
              <a:t>concatenation</a:t>
            </a:r>
          </a:p>
          <a:p>
            <a:pPr lvl="2">
              <a:spcBef>
                <a:spcPct val="60000"/>
              </a:spcBef>
            </a:pPr>
            <a:r>
              <a:rPr lang="en-US" sz="2000" dirty="0" smtClean="0"/>
              <a:t>Recall that Python gives an error in this case…</a:t>
            </a: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sz="2000" dirty="0" smtClean="0"/>
              <a:t>integer + integer: addition</a:t>
            </a:r>
            <a:endParaRPr lang="en-US" sz="20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concatenation operators.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Addition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   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("24 and 45 concatenated: " + 24 + 45);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("24 and 45 added: " + (24 + 45));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concatenation operators.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Addition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   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("24 and 45 concatenated: " + 24 + 45);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("24 and 45 added: " + (24 + 45));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09600"/>
            <a:ext cx="4678363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24 and 45 concatenated: 2445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24 and 45 added: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TopHat</a:t>
            </a:r>
            <a:r>
              <a:rPr lang="en-US" dirty="0" smtClean="0"/>
              <a:t> Q1-5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sequences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3600" dirty="0" smtClean="0"/>
              <a:t>Recall \n from python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08608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Escape Sequences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What if we wanted to print the </a:t>
            </a:r>
            <a:r>
              <a:rPr lang="en-US" sz="2400" dirty="0" smtClean="0"/>
              <a:t>double quote </a:t>
            </a:r>
            <a:r>
              <a:rPr lang="en-US" sz="2400" dirty="0" smtClean="0"/>
              <a:t>character?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following line would confuse the compiler because it would interpret the second quote as the end of the string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sz="2000" dirty="0" err="1" smtClean="0">
                <a:latin typeface="Courier New" charset="0"/>
              </a:rPr>
              <a:t>System.out.println</a:t>
            </a:r>
            <a:r>
              <a:rPr lang="en-US" sz="2000" dirty="0" smtClean="0">
                <a:latin typeface="Courier New" charset="0"/>
              </a:rPr>
              <a:t> ("I said "Hello" to you.");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An </a:t>
            </a:r>
            <a:r>
              <a:rPr lang="en-US" sz="2400" i="1" dirty="0" smtClean="0"/>
              <a:t>escape sequence</a:t>
            </a:r>
            <a:r>
              <a:rPr lang="en-US" sz="2400" dirty="0" smtClean="0"/>
              <a:t> is a series of characters that represents a special character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 escape sequence begins with a backslash character (</a:t>
            </a:r>
            <a:r>
              <a:rPr lang="en-US" sz="2400" dirty="0" smtClean="0">
                <a:latin typeface="Courier New" charset="0"/>
              </a:rPr>
              <a:t>\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sz="2000" dirty="0" err="1" smtClean="0">
                <a:latin typeface="Courier New" charset="0"/>
              </a:rPr>
              <a:t>System.out.println</a:t>
            </a:r>
            <a:r>
              <a:rPr lang="en-US" sz="2000" dirty="0" smtClean="0">
                <a:latin typeface="Courier New" charset="0"/>
              </a:rPr>
              <a:t> ("I said \"Hello\" to you.");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Escape Sequences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903288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Some Java escape sequences:</a:t>
            </a:r>
          </a:p>
        </p:txBody>
      </p:sp>
      <p:grpSp>
        <p:nvGrpSpPr>
          <p:cNvPr id="46084" name="Group 8"/>
          <p:cNvGrpSpPr>
            <a:grpSpLocks/>
          </p:cNvGrpSpPr>
          <p:nvPr/>
        </p:nvGrpSpPr>
        <p:grpSpPr bwMode="auto">
          <a:xfrm>
            <a:off x="2074862" y="1981200"/>
            <a:ext cx="4184650" cy="1938338"/>
            <a:chOff x="1434" y="1248"/>
            <a:chExt cx="2636" cy="1221"/>
          </a:xfrm>
        </p:grpSpPr>
        <p:sp>
          <p:nvSpPr>
            <p:cNvPr id="46087" name="Text Box 6"/>
            <p:cNvSpPr txBox="1">
              <a:spLocks noChangeArrowheads="1"/>
            </p:cNvSpPr>
            <p:nvPr/>
          </p:nvSpPr>
          <p:spPr bwMode="auto">
            <a:xfrm>
              <a:off x="1434" y="1248"/>
              <a:ext cx="1429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u="sng" dirty="0">
                  <a:solidFill>
                    <a:srgbClr val="008000"/>
                  </a:solidFill>
                  <a:latin typeface="Arial Unicode MS" charset="0"/>
                </a:rPr>
                <a:t>Escape Sequence</a:t>
              </a:r>
              <a:endParaRPr lang="en-US" sz="2000" dirty="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/>
              <a:r>
                <a:rPr lang="en-US" sz="2000" b="1" dirty="0" smtClean="0">
                  <a:solidFill>
                    <a:srgbClr val="008000"/>
                  </a:solidFill>
                  <a:latin typeface="Courier New" charset="0"/>
                </a:rPr>
                <a:t>\</a:t>
              </a:r>
              <a:r>
                <a:rPr lang="en-US" sz="2000" b="1" dirty="0">
                  <a:solidFill>
                    <a:srgbClr val="008000"/>
                  </a:solidFill>
                  <a:latin typeface="Courier New" charset="0"/>
                </a:rPr>
                <a:t>t</a:t>
              </a:r>
            </a:p>
            <a:p>
              <a:pPr algn="ctr" eaLnBrk="1" hangingPunct="1"/>
              <a:r>
                <a:rPr lang="en-US" sz="2000" b="1" dirty="0">
                  <a:solidFill>
                    <a:srgbClr val="008000"/>
                  </a:solidFill>
                  <a:latin typeface="Courier New" charset="0"/>
                </a:rPr>
                <a:t>\n</a:t>
              </a:r>
            </a:p>
            <a:p>
              <a:pPr algn="ctr" eaLnBrk="1" hangingPunct="1"/>
              <a:r>
                <a:rPr lang="en-US" sz="2000" b="1" dirty="0" smtClean="0">
                  <a:solidFill>
                    <a:srgbClr val="008000"/>
                  </a:solidFill>
                  <a:latin typeface="Courier New" charset="0"/>
                </a:rPr>
                <a:t>\"</a:t>
              </a:r>
              <a:endParaRPr lang="en-US" sz="2000" b="1" dirty="0">
                <a:solidFill>
                  <a:srgbClr val="008000"/>
                </a:solidFill>
                <a:latin typeface="Courier New" charset="0"/>
              </a:endParaRPr>
            </a:p>
            <a:p>
              <a:pPr algn="ctr" eaLnBrk="1" hangingPunct="1"/>
              <a:r>
                <a:rPr lang="en-US" sz="2000" b="1" dirty="0">
                  <a:solidFill>
                    <a:srgbClr val="008000"/>
                  </a:solidFill>
                  <a:latin typeface="Courier New" charset="0"/>
                </a:rPr>
                <a:t>\'</a:t>
              </a:r>
            </a:p>
            <a:p>
              <a:pPr algn="ctr" eaLnBrk="1" hangingPunct="1"/>
              <a:r>
                <a:rPr lang="en-US" sz="2000" b="1" dirty="0">
                  <a:solidFill>
                    <a:srgbClr val="008000"/>
                  </a:solidFill>
                  <a:latin typeface="Courier New" charset="0"/>
                </a:rPr>
                <a:t>\\</a:t>
              </a:r>
              <a:endParaRPr lang="en-US" sz="2000" dirty="0">
                <a:solidFill>
                  <a:srgbClr val="008000"/>
                </a:solidFill>
                <a:latin typeface="Courier New" charset="0"/>
              </a:endParaRPr>
            </a:p>
          </p:txBody>
        </p:sp>
        <p:sp>
          <p:nvSpPr>
            <p:cNvPr id="46088" name="Text Box 7"/>
            <p:cNvSpPr txBox="1">
              <a:spLocks noChangeArrowheads="1"/>
            </p:cNvSpPr>
            <p:nvPr/>
          </p:nvSpPr>
          <p:spPr bwMode="auto">
            <a:xfrm>
              <a:off x="3018" y="1248"/>
              <a:ext cx="1052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u="sng" dirty="0">
                  <a:solidFill>
                    <a:srgbClr val="008000"/>
                  </a:solidFill>
                  <a:latin typeface="Arial Unicode MS" charset="0"/>
                </a:rPr>
                <a:t>Meaning</a:t>
              </a:r>
              <a:endParaRPr lang="en-US" sz="2000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/>
              <a:r>
                <a:rPr lang="en-US" sz="2000" b="1" dirty="0" smtClean="0">
                  <a:solidFill>
                    <a:srgbClr val="008000"/>
                  </a:solidFill>
                  <a:latin typeface="Arial Unicode MS" charset="0"/>
                </a:rPr>
                <a:t>tab</a:t>
              </a:r>
              <a:endParaRPr lang="en-US" sz="2000" b="1" dirty="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/>
              <a:r>
                <a:rPr lang="en-US" sz="2000" b="1" dirty="0">
                  <a:solidFill>
                    <a:srgbClr val="008000"/>
                  </a:solidFill>
                  <a:latin typeface="Arial Unicode MS" charset="0"/>
                </a:rPr>
                <a:t>newline</a:t>
              </a:r>
            </a:p>
            <a:p>
              <a:pPr eaLnBrk="1" hangingPunct="1"/>
              <a:r>
                <a:rPr lang="en-US" sz="2000" b="1" dirty="0" smtClean="0">
                  <a:solidFill>
                    <a:srgbClr val="008000"/>
                  </a:solidFill>
                  <a:latin typeface="Arial Unicode MS" charset="0"/>
                </a:rPr>
                <a:t>double </a:t>
              </a:r>
              <a:r>
                <a:rPr lang="en-US" sz="2000" b="1" dirty="0">
                  <a:solidFill>
                    <a:srgbClr val="008000"/>
                  </a:solidFill>
                  <a:latin typeface="Arial Unicode MS" charset="0"/>
                </a:rPr>
                <a:t>quote</a:t>
              </a:r>
            </a:p>
            <a:p>
              <a:pPr eaLnBrk="1" hangingPunct="1"/>
              <a:r>
                <a:rPr lang="en-US" sz="2000" b="1" dirty="0">
                  <a:solidFill>
                    <a:srgbClr val="008000"/>
                  </a:solidFill>
                  <a:latin typeface="Arial Unicode MS" charset="0"/>
                </a:rPr>
                <a:t>single quote</a:t>
              </a:r>
            </a:p>
            <a:p>
              <a:pPr eaLnBrk="1" hangingPunct="1"/>
              <a:r>
                <a:rPr lang="en-US" sz="2000" b="1" dirty="0">
                  <a:solidFill>
                    <a:srgbClr val="008000"/>
                  </a:solidFill>
                  <a:latin typeface="Arial Unicode MS" charset="0"/>
                </a:rPr>
                <a:t>backslash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Roses.java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Roses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("Roses are red,\n\tViolets are blue,\n"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"Sugar is sweet,\n\tBut I have \"commitment issues\",\n\t"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"So I'd rather just be friends\n\tAt this point in our 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"relationship.");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5638800"/>
            <a:ext cx="491673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OK to put a single quote inside a double quote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62200" y="4343400"/>
            <a:ext cx="7620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Roses.java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Roses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("Roses are red,\n\tViolets are blue,\n"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"Sugar is sweet,\n\tBut I have \"commitment issues\",\n\t"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"So I'd rather just be friends\n\tAt this point in our " +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"relationship.");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457200"/>
            <a:ext cx="6526213" cy="2646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Roses are red,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	Violets are blue,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Sugar is sweet,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	But I have "commitment issues",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	So I'd rather just be friends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	At this point in our relationship.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71500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that 6 lines of text are output with a single </a:t>
            </a:r>
            <a:r>
              <a:rPr lang="en-CA" dirty="0" err="1" smtClean="0"/>
              <a:t>println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Print and </a:t>
            </a:r>
            <a:r>
              <a:rPr lang="en-CA" dirty="0" err="1"/>
              <a:t>println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1968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Hat Q5.1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43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39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863725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/>
              <a:t>A </a:t>
            </a:r>
            <a:r>
              <a:rPr lang="en-US" i="1" dirty="0" smtClean="0"/>
              <a:t>variable declaration </a:t>
            </a:r>
            <a:r>
              <a:rPr lang="en-US" dirty="0" smtClean="0"/>
              <a:t>specifies the variable's name and the type of information that it will hold</a:t>
            </a:r>
            <a:endParaRPr lang="en-US" dirty="0" smtClean="0">
              <a:latin typeface="Courier New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27338" y="4294188"/>
            <a:ext cx="38782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b="1">
                <a:latin typeface="Courier New" charset="0"/>
              </a:rPr>
              <a:t>int total;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int count, temp, result;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95400" y="5318125"/>
            <a:ext cx="645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8000"/>
                </a:solidFill>
                <a:latin typeface="Arial Unicode MS" charset="0"/>
              </a:rPr>
              <a:t>Multiple variables can be created in one declaration</a:t>
            </a:r>
            <a:endParaRPr lang="en-US">
              <a:solidFill>
                <a:srgbClr val="008000"/>
              </a:solidFill>
              <a:latin typeface="Arial Unicode M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1950" y="3381375"/>
            <a:ext cx="1460500" cy="836613"/>
            <a:chOff x="808" y="1777"/>
            <a:chExt cx="920" cy="527"/>
          </a:xfrm>
        </p:grpSpPr>
        <p:sp>
          <p:nvSpPr>
            <p:cNvPr id="52235" name="Text Box 8"/>
            <p:cNvSpPr txBox="1">
              <a:spLocks noChangeArrowheads="1"/>
            </p:cNvSpPr>
            <p:nvPr/>
          </p:nvSpPr>
          <p:spPr bwMode="auto">
            <a:xfrm>
              <a:off x="808" y="1777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data type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6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64000" y="3338513"/>
            <a:ext cx="1876425" cy="836612"/>
            <a:chOff x="2352" y="1777"/>
            <a:chExt cx="1182" cy="527"/>
          </a:xfrm>
        </p:grpSpPr>
        <p:sp>
          <p:nvSpPr>
            <p:cNvPr id="52233" name="Text Box 11"/>
            <p:cNvSpPr txBox="1">
              <a:spLocks noChangeArrowheads="1"/>
            </p:cNvSpPr>
            <p:nvPr/>
          </p:nvSpPr>
          <p:spPr bwMode="auto">
            <a:xfrm>
              <a:off x="2354" y="1777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variable name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Initialization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96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variable can be given an initial value in the declaration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2286000" y="2422525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int sum = 0;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int base = 32, max = 149;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3505200"/>
            <a:ext cx="8305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2800" dirty="0"/>
              <a:t>When a variable is referenced in a program, its current value is </a:t>
            </a:r>
            <a:r>
              <a:rPr lang="en-US" sz="2800" dirty="0" smtClean="0"/>
              <a:t>used</a:t>
            </a:r>
            <a:endParaRPr lang="en-US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integer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PianoKeys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keys = 88;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("A piano has " + keys + " keys.");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integer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PianoKeys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keys = 88;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("A piano has " + keys + " keys.");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19400" y="533400"/>
            <a:ext cx="3448050" cy="1108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 piano has 88 keys.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Assignment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mtClean="0"/>
              <a:t>An </a:t>
            </a:r>
            <a:r>
              <a:rPr lang="en-US" i="1" smtClean="0"/>
              <a:t>assignment statement</a:t>
            </a:r>
            <a:r>
              <a:rPr lang="en-US" smtClean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smtClean="0"/>
              <a:t>The assignment operator is the </a:t>
            </a:r>
            <a:r>
              <a:rPr lang="en-US" smtClean="0">
                <a:latin typeface="Courier New" charset="0"/>
              </a:rPr>
              <a:t>=</a:t>
            </a:r>
            <a:r>
              <a:rPr lang="en-US" smtClean="0"/>
              <a:t> sign</a:t>
            </a:r>
            <a:endParaRPr lang="en-US" smtClean="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Courier New" charset="0"/>
              </a:rPr>
              <a:t>total = 55;</a:t>
            </a:r>
            <a:endParaRPr lang="en-US"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3352800"/>
            <a:ext cx="990600" cy="304800"/>
            <a:chOff x="2304" y="1968"/>
            <a:chExt cx="624" cy="240"/>
          </a:xfrm>
        </p:grpSpPr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534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2800" dirty="0"/>
              <a:t>The value that was in </a:t>
            </a:r>
            <a:r>
              <a:rPr lang="en-US" sz="2800" dirty="0">
                <a:latin typeface="Courier New" charset="0"/>
                <a:cs typeface="Courier New" charset="0"/>
              </a:rPr>
              <a:t>total</a:t>
            </a:r>
            <a:r>
              <a:rPr lang="en-US" sz="2800" dirty="0"/>
              <a:t> is overwritten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2800" dirty="0"/>
              <a:t>You can only assign a value to a variable that is consistent with the variable's declared </a:t>
            </a:r>
            <a:r>
              <a:rPr lang="en-US" sz="2800" dirty="0" smtClean="0"/>
              <a:t>type</a:t>
            </a:r>
            <a:endParaRPr lang="en-US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value stored in a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Geometry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sides = 7;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declaration with initialization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heptagon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10;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assignment statement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decagon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dodecagon has " + sides + " sides.");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value stored in a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Geometry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sides = 7;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declaration with initialization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heptagon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10;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assignment statement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decagon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dodecagon has " + sides + " sides.");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2362200"/>
            <a:ext cx="3117200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The type </a:t>
            </a:r>
            <a:r>
              <a:rPr lang="en-CA" dirty="0" err="1" smtClean="0"/>
              <a:t>int</a:t>
            </a:r>
            <a:r>
              <a:rPr lang="en-CA" dirty="0" smtClean="0"/>
              <a:t> is omitted.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52600" y="2819400"/>
            <a:ext cx="2971800" cy="17526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7148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value stored in a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Geometry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sides = 7;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declaration with initialization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heptagon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10;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assignment statement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decagon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dodecagon has " + sides + " sides.");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2362200"/>
            <a:ext cx="4557658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Compile error if </a:t>
            </a:r>
            <a:r>
              <a:rPr lang="en-CA" dirty="0" err="1" smtClean="0"/>
              <a:t>int</a:t>
            </a:r>
            <a:r>
              <a:rPr lang="en-CA" dirty="0" smtClean="0"/>
              <a:t> is included here.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52600" y="2819400"/>
            <a:ext cx="2971800" cy="17526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91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Countdown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("Three...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("Two...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("One...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("Zero...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("Liftoff!");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appears on first output line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("Houston, we have a problem.");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1408" y="228600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</a:t>
            </a:r>
            <a:r>
              <a:rPr lang="en-CA" sz="2400" dirty="0" smtClean="0"/>
              <a:t>rint and </a:t>
            </a:r>
            <a:r>
              <a:rPr lang="en-CA" sz="2400" dirty="0" err="1" smtClean="0"/>
              <a:t>println</a:t>
            </a:r>
            <a:endParaRPr lang="en-CA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value stored in a variable.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Geometry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sides = 7;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declaration with initialization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heptagon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10;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assignment statement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decagon has " + sides + " sides.");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sides = 12;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dodecagon has " + sides + " sides.");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13000" y="457200"/>
            <a:ext cx="4216400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 heptagon has 7 sides.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 decagon has 10 sides.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 dodecagon has 12 sides.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constants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61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constant </a:t>
            </a:r>
            <a:r>
              <a:rPr lang="en-US" dirty="0" smtClean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Use the </a:t>
            </a:r>
            <a:r>
              <a:rPr lang="en-US" dirty="0" smtClean="0">
                <a:latin typeface="Courier New" charset="0"/>
              </a:rPr>
              <a:t>final</a:t>
            </a:r>
            <a:r>
              <a:rPr lang="en-US" dirty="0" smtClean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final </a:t>
            </a:r>
            <a:r>
              <a:rPr lang="en-US" sz="2400" dirty="0" err="1" smtClean="0">
                <a:latin typeface="Courier New" charset="0"/>
              </a:rPr>
              <a:t>int</a:t>
            </a:r>
            <a:r>
              <a:rPr lang="en-US" sz="2400" dirty="0" smtClean="0">
                <a:latin typeface="Courier New" charset="0"/>
              </a:rPr>
              <a:t> MIN_HEIGHT = 69;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constant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418944"/>
            <a:ext cx="813548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64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constant cannot be changed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" y="1476102"/>
            <a:ext cx="819264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7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/>
              <a:t>Constants are useful for three important reasons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514350" indent="-51435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They give a special meaning to numbers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Example: </a:t>
            </a:r>
            <a:r>
              <a:rPr lang="en-US" dirty="0" smtClean="0">
                <a:latin typeface="Courier New" charset="0"/>
                <a:cs typeface="Courier New" charset="0"/>
              </a:rPr>
              <a:t>MAX_LOAD</a:t>
            </a:r>
            <a:r>
              <a:rPr lang="en-US" dirty="0" smtClean="0"/>
              <a:t> means more than the literal 250</a:t>
            </a: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They facilitate program maintenance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constant is defined in one place and then can be used throughout the program. Guaranteed to always be using the same value.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If we need to update the value of a constant, only have to do it in one location.</a:t>
            </a:r>
          </a:p>
          <a:p>
            <a:pPr marL="514350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They formally establish that a value should not change, avoiding inadvertent errors by other programmers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uppercase</a:t>
            </a:r>
          </a:p>
          <a:p>
            <a:r>
              <a:rPr lang="en-CA" dirty="0" smtClean="0"/>
              <a:t>Separate words with an </a:t>
            </a:r>
            <a:r>
              <a:rPr lang="en-CA" dirty="0" smtClean="0"/>
              <a:t>underscore</a:t>
            </a:r>
          </a:p>
          <a:p>
            <a:r>
              <a:rPr lang="en-CA" dirty="0" smtClean="0"/>
              <a:t>Not every number should be defined as a constant.</a:t>
            </a:r>
            <a:endParaRPr lang="en-CA" dirty="0" smtClean="0"/>
          </a:p>
          <a:p>
            <a:r>
              <a:rPr lang="en-CA" dirty="0" smtClean="0">
                <a:solidFill>
                  <a:srgbClr val="FF0000"/>
                </a:solidFill>
              </a:rPr>
              <a:t>If you have a number </a:t>
            </a:r>
            <a:r>
              <a:rPr lang="en-CA" dirty="0" smtClean="0">
                <a:solidFill>
                  <a:srgbClr val="FF0000"/>
                </a:solidFill>
              </a:rPr>
              <a:t>with </a:t>
            </a:r>
            <a:r>
              <a:rPr lang="en-CA" dirty="0" smtClean="0">
                <a:solidFill>
                  <a:srgbClr val="FF0000"/>
                </a:solidFill>
              </a:rPr>
              <a:t>a special meaning, it has to be defined as a constant</a:t>
            </a:r>
          </a:p>
          <a:p>
            <a:r>
              <a:rPr lang="en-CA" dirty="0" smtClean="0"/>
              <a:t>Example:</a:t>
            </a:r>
          </a:p>
          <a:p>
            <a:pPr marL="457200" lvl="1" indent="0" algn="ctr">
              <a:buNone/>
            </a:pPr>
            <a:r>
              <a:rPr lang="en-CA" dirty="0" smtClean="0"/>
              <a:t>final double QUARTER_VALUE = 0.25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6503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Primitive data types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231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mtClean="0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mtClean="0"/>
              <a:t>Four of them represent integers: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mtClean="0">
                <a:latin typeface="Courier New" charset="0"/>
              </a:rPr>
              <a:t>byte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short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int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mtClean="0"/>
              <a:t>Two of them represent floating point numbers: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mtClean="0">
                <a:latin typeface="Courier New" charset="0"/>
              </a:rPr>
              <a:t>float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mtClean="0"/>
              <a:t>One of them represents characters: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smtClean="0">
                <a:latin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mtClean="0"/>
              <a:t>And one of them represents boolean values: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>
                <a:latin typeface="Courier New" charset="0"/>
              </a:rPr>
              <a:t>boolean</a:t>
            </a:r>
            <a:endParaRPr lang="en-US" smtClean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A string is not a primitive data type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9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Countdown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("Three...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("Two...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("One...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 ("Zero...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("Liftoff!");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appears on first output line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("Houston, we have a problem.");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533400"/>
            <a:ext cx="6372225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Three... Two... One... Zero... Liftoff!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Houston, we have a problem.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24600" y="15240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34200" y="1676400"/>
            <a:ext cx="76200" cy="27432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Primitive Data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 smtClean="0"/>
              <a:t>The difference between the numeric primitive types is their size and the values they can store: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574925"/>
            <a:ext cx="7724775" cy="2835275"/>
            <a:chOff x="749" y="1767"/>
            <a:chExt cx="4866" cy="1786"/>
          </a:xfrm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endParaRPr lang="en-US" sz="2000" b="1">
                <a:solidFill>
                  <a:schemeClr val="hlink"/>
                </a:solidFill>
                <a:latin typeface="Arial Unicode MS" charset="0"/>
              </a:endParaRPr>
            </a:p>
            <a:p>
              <a:r>
                <a:rPr lang="en-US" sz="2000" b="1">
                  <a:latin typeface="Courier New" charset="0"/>
                </a:rPr>
                <a:t>byte</a:t>
              </a:r>
            </a:p>
            <a:p>
              <a:r>
                <a:rPr lang="en-US" sz="2000" b="1">
                  <a:latin typeface="Courier New" charset="0"/>
                </a:rPr>
                <a:t>short</a:t>
              </a:r>
            </a:p>
            <a:p>
              <a:r>
                <a:rPr lang="en-US" sz="2000" b="1">
                  <a:latin typeface="Courier New" charset="0"/>
                </a:rPr>
                <a:t>int</a:t>
              </a:r>
            </a:p>
            <a:p>
              <a:r>
                <a:rPr lang="en-US" sz="2000" b="1">
                  <a:latin typeface="Courier New" charset="0"/>
                </a:rPr>
                <a:t>long</a:t>
              </a:r>
            </a:p>
            <a:p>
              <a:endParaRPr lang="en-US" sz="2000" b="1">
                <a:latin typeface="Courier New" charset="0"/>
              </a:endParaRPr>
            </a:p>
            <a:p>
              <a:r>
                <a:rPr lang="en-US" sz="2000" b="1">
                  <a:latin typeface="Courier New" charset="0"/>
                </a:rPr>
                <a:t>float</a:t>
              </a:r>
            </a:p>
            <a:p>
              <a:r>
                <a:rPr lang="en-US" sz="2000" b="1">
                  <a:latin typeface="Courier New" charset="0"/>
                </a:rPr>
                <a:t>double</a:t>
              </a:r>
            </a:p>
          </p:txBody>
        </p:sp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63496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sz="2000" b="1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sz="2000" b="1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63497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 of thumb for this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“</a:t>
            </a:r>
            <a:r>
              <a:rPr lang="en-CA" dirty="0" err="1" smtClean="0"/>
              <a:t>int</a:t>
            </a:r>
            <a:r>
              <a:rPr lang="en-CA" dirty="0" smtClean="0"/>
              <a:t>” for integers</a:t>
            </a:r>
          </a:p>
          <a:p>
            <a:r>
              <a:rPr lang="en-CA" dirty="0" smtClean="0"/>
              <a:t>Use “double” for floating point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2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Characters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</a:t>
            </a:r>
            <a:r>
              <a:rPr lang="en-US" dirty="0" smtClean="0">
                <a:latin typeface="Courier New" charset="0"/>
              </a:rPr>
              <a:t>char</a:t>
            </a:r>
            <a:r>
              <a:rPr lang="en-US" dirty="0" smtClean="0"/>
              <a:t> variable stores a single character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Character literals are delimited by single quotes: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'a'   'X'    '7'    '$'    ','    '\n'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Example declarations: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 smtClean="0">
                <a:latin typeface="Courier New" charset="0"/>
              </a:rPr>
              <a:t>char </a:t>
            </a:r>
            <a:r>
              <a:rPr lang="en-US" dirty="0" err="1" smtClean="0">
                <a:latin typeface="Courier New" charset="0"/>
              </a:rPr>
              <a:t>topGrade</a:t>
            </a:r>
            <a:r>
              <a:rPr lang="en-US" dirty="0" smtClean="0">
                <a:latin typeface="Courier New" charset="0"/>
              </a:rPr>
              <a:t> = 'A';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dirty="0" smtClean="0">
                <a:latin typeface="Courier New" charset="0"/>
              </a:rPr>
              <a:t>char terminator = ';', separator = ' ';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Boolean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dirty="0" smtClean="0"/>
              <a:t>A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 err="1" smtClean="0">
                <a:latin typeface="Courier New" charset="0"/>
              </a:rPr>
              <a:t>boolean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 smtClean="0"/>
              <a:t>value represents a true or false condition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dirty="0" smtClean="0"/>
              <a:t>The reserved words</a:t>
            </a:r>
            <a:r>
              <a:rPr lang="en-US" dirty="0" smtClean="0">
                <a:latin typeface="Courier New" charset="0"/>
              </a:rPr>
              <a:t> true </a:t>
            </a:r>
            <a:r>
              <a:rPr lang="en-US" dirty="0" smtClean="0"/>
              <a:t>and</a:t>
            </a:r>
            <a:r>
              <a:rPr lang="en-US" dirty="0" smtClean="0">
                <a:latin typeface="Courier New" charset="0"/>
              </a:rPr>
              <a:t> false </a:t>
            </a:r>
            <a:r>
              <a:rPr lang="en-US" dirty="0" smtClean="0"/>
              <a:t>are the only valid values for a </a:t>
            </a:r>
            <a:r>
              <a:rPr lang="en-US" dirty="0" err="1" smtClean="0"/>
              <a:t>boolean</a:t>
            </a:r>
            <a:r>
              <a:rPr lang="en-US" dirty="0" smtClean="0"/>
              <a:t> type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</a:pPr>
            <a:r>
              <a:rPr lang="en-US" sz="2400" dirty="0" err="1" smtClean="0">
                <a:latin typeface="Courier New" charset="0"/>
              </a:rPr>
              <a:t>boolean</a:t>
            </a:r>
            <a:r>
              <a:rPr lang="en-US" sz="2400" dirty="0" smtClean="0">
                <a:latin typeface="Courier New" charset="0"/>
              </a:rPr>
              <a:t> done = false;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421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Arithmetic expressions</a:t>
            </a:r>
            <a:r>
              <a:rPr lang="en-US" dirty="0" smtClean="0"/>
              <a:t> compute numeric results and make use of the arithmetic operators:</a:t>
            </a:r>
          </a:p>
        </p:txBody>
      </p: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2819400" y="3124200"/>
            <a:ext cx="2690813" cy="1616075"/>
            <a:chOff x="2261" y="1910"/>
            <a:chExt cx="1695" cy="1018"/>
          </a:xfrm>
        </p:grpSpPr>
        <p:sp>
          <p:nvSpPr>
            <p:cNvPr id="69639" name="Text Box 4"/>
            <p:cNvSpPr txBox="1">
              <a:spLocks noChangeArrowheads="1"/>
            </p:cNvSpPr>
            <p:nvPr/>
          </p:nvSpPr>
          <p:spPr bwMode="auto">
            <a:xfrm>
              <a:off x="2261" y="1910"/>
              <a:ext cx="126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Addition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Subtraction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Multiplication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Division	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Remainder</a:t>
              </a:r>
            </a:p>
          </p:txBody>
        </p:sp>
        <p:sp>
          <p:nvSpPr>
            <p:cNvPr id="69640" name="Text Box 6"/>
            <p:cNvSpPr txBox="1">
              <a:spLocks noChangeArrowheads="1"/>
            </p:cNvSpPr>
            <p:nvPr/>
          </p:nvSpPr>
          <p:spPr bwMode="auto">
            <a:xfrm>
              <a:off x="3695" y="1910"/>
              <a:ext cx="2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+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-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*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/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%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49530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2800"/>
              <a:t>If either or both operands are floating point values, then the result is a floating point value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 and Remainder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36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both operands to the division operator (</a:t>
            </a:r>
            <a:r>
              <a:rPr lang="en-US" smtClean="0">
                <a:latin typeface="Courier New" charset="0"/>
              </a:rPr>
              <a:t>/</a:t>
            </a:r>
            <a:r>
              <a:rPr lang="en-US" smtClean="0"/>
              <a:t>) are integers, the result is an integer (the fractional part is discarded)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2590800" y="26670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b="1">
                <a:latin typeface="Courier New" charset="0"/>
              </a:rPr>
              <a:t>14 / 3</a:t>
            </a:r>
            <a:r>
              <a:rPr lang="en-US" b="1">
                <a:latin typeface="Times New Roman" charset="0"/>
              </a:rPr>
              <a:t>     </a:t>
            </a:r>
            <a:r>
              <a:rPr lang="en-US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b="1">
                <a:latin typeface="Arial Unicode MS" charset="0"/>
              </a:rPr>
              <a:t>4</a:t>
            </a:r>
          </a:p>
          <a:p>
            <a:pPr algn="ctr" eaLnBrk="1" hangingPunct="1"/>
            <a:r>
              <a:rPr lang="en-US" b="1">
                <a:latin typeface="Courier New" charset="0"/>
              </a:rPr>
              <a:t>8 / 12</a:t>
            </a:r>
            <a:r>
              <a:rPr lang="en-US" b="1">
                <a:latin typeface="Times New Roman" charset="0"/>
              </a:rPr>
              <a:t>     </a:t>
            </a:r>
            <a:r>
              <a:rPr lang="en-US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b="1">
                <a:solidFill>
                  <a:srgbClr val="000000"/>
                </a:solidFill>
                <a:latin typeface="Arial Unicode MS" charset="0"/>
              </a:rPr>
              <a:t>0</a:t>
            </a:r>
            <a:endParaRPr lang="en-US" sz="2800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3810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cs typeface="+mn-cs"/>
              </a:rPr>
              <a:t>The remainder operator (%) returns the remainder after dividing the first operand by the second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2590800" y="48768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b="1">
                <a:latin typeface="Courier New" charset="0"/>
              </a:rPr>
              <a:t>14 % 3</a:t>
            </a:r>
            <a:r>
              <a:rPr lang="en-US" b="1">
                <a:latin typeface="Times New Roman" charset="0"/>
              </a:rPr>
              <a:t>     </a:t>
            </a:r>
            <a:r>
              <a:rPr lang="en-US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b="1">
                <a:latin typeface="Arial Unicode MS" charset="0"/>
              </a:rPr>
              <a:t>2</a:t>
            </a:r>
          </a:p>
          <a:p>
            <a:pPr algn="ctr" eaLnBrk="1" hangingPunct="1"/>
            <a:r>
              <a:rPr lang="en-US" b="1">
                <a:latin typeface="Courier New" charset="0"/>
              </a:rPr>
              <a:t>8 % 12</a:t>
            </a:r>
            <a:r>
              <a:rPr lang="en-US" b="1">
                <a:latin typeface="Times New Roman" charset="0"/>
              </a:rPr>
              <a:t>     </a:t>
            </a:r>
            <a:r>
              <a:rPr lang="en-US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b="1">
                <a:solidFill>
                  <a:srgbClr val="000000"/>
                </a:solidFill>
                <a:latin typeface="Arial Unicode MS" charset="0"/>
              </a:rPr>
              <a:t>8</a:t>
            </a:r>
            <a:endParaRPr lang="en-US" sz="2800">
              <a:solidFill>
                <a:srgbClr val="000000"/>
              </a:solidFill>
              <a:latin typeface="Arial Unicode MS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TopHat</a:t>
            </a:r>
            <a:r>
              <a:rPr lang="en-US" dirty="0" smtClean="0"/>
              <a:t> Q6-Q14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 precedence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36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Precedence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Operators can be combined into larger expressions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sz="2000" dirty="0" smtClean="0">
                <a:latin typeface="Courier New" charset="0"/>
              </a:rPr>
              <a:t>result  =  total + count / max - offset;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Operators have a well-defined precedence which determines the order in which they are evaluated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Multiplication, division, and remainder are evaluated before addition, subtraction, and string concatenation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Arithmetic operators with the same precedence are evaluated from left to right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Parentheses can be used to change the evaluation order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concatenation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22240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Check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+ b + c + d + 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+ b * c - d / e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/ (b + c) - d % e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/ (b * (c + (d - e)))</a:t>
            </a:r>
          </a:p>
        </p:txBody>
      </p:sp>
      <p:sp>
        <p:nvSpPr>
          <p:cNvPr id="74760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In what order are the operators evaluated in the following expressions?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9" grpId="0" autoUpdateAnimBg="0"/>
      <p:bldP spid="35854" grpId="0" autoUpdateAnimBg="0"/>
      <p:bldP spid="3585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Check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+ b + c + d + e</a:t>
            </a:r>
          </a:p>
        </p:txBody>
      </p:sp>
      <p:sp>
        <p:nvSpPr>
          <p:cNvPr id="75780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+ b * c - d / e</a:t>
            </a:r>
          </a:p>
        </p:txBody>
      </p:sp>
      <p:sp>
        <p:nvSpPr>
          <p:cNvPr id="75781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/ (b + c) - d % e</a:t>
            </a:r>
          </a:p>
        </p:txBody>
      </p:sp>
      <p:sp>
        <p:nvSpPr>
          <p:cNvPr id="75782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 / (b * (c + (d - e)))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95400" y="2895600"/>
            <a:ext cx="5943600" cy="2743200"/>
            <a:chOff x="1295400" y="2895600"/>
            <a:chExt cx="5943600" cy="2743200"/>
          </a:xfrm>
        </p:grpSpPr>
        <p:sp>
          <p:nvSpPr>
            <p:cNvPr id="75786" name="AutoShape 5"/>
            <p:cNvSpPr>
              <a:spLocks noChangeArrowheads="1"/>
            </p:cNvSpPr>
            <p:nvPr/>
          </p:nvSpPr>
          <p:spPr bwMode="auto">
            <a:xfrm>
              <a:off x="129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87" name="AutoShape 6"/>
            <p:cNvSpPr>
              <a:spLocks noChangeArrowheads="1"/>
            </p:cNvSpPr>
            <p:nvPr/>
          </p:nvSpPr>
          <p:spPr bwMode="auto">
            <a:xfrm>
              <a:off x="312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88" name="AutoShape 7"/>
            <p:cNvSpPr>
              <a:spLocks noChangeArrowheads="1"/>
            </p:cNvSpPr>
            <p:nvPr/>
          </p:nvSpPr>
          <p:spPr bwMode="auto">
            <a:xfrm>
              <a:off x="251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89" name="AutoShape 8"/>
            <p:cNvSpPr>
              <a:spLocks noChangeArrowheads="1"/>
            </p:cNvSpPr>
            <p:nvPr/>
          </p:nvSpPr>
          <p:spPr bwMode="auto">
            <a:xfrm>
              <a:off x="190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0" name="AutoShape 10"/>
            <p:cNvSpPr>
              <a:spLocks noChangeArrowheads="1"/>
            </p:cNvSpPr>
            <p:nvPr/>
          </p:nvSpPr>
          <p:spPr bwMode="auto">
            <a:xfrm>
              <a:off x="510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1" name="AutoShape 11"/>
            <p:cNvSpPr>
              <a:spLocks noChangeArrowheads="1"/>
            </p:cNvSpPr>
            <p:nvPr/>
          </p:nvSpPr>
          <p:spPr bwMode="auto">
            <a:xfrm>
              <a:off x="693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2" name="AutoShape 12"/>
            <p:cNvSpPr>
              <a:spLocks noChangeArrowheads="1"/>
            </p:cNvSpPr>
            <p:nvPr/>
          </p:nvSpPr>
          <p:spPr bwMode="auto">
            <a:xfrm>
              <a:off x="632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3" name="AutoShape 13"/>
            <p:cNvSpPr>
              <a:spLocks noChangeArrowheads="1"/>
            </p:cNvSpPr>
            <p:nvPr/>
          </p:nvSpPr>
          <p:spPr bwMode="auto">
            <a:xfrm>
              <a:off x="571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4" name="AutoShape 15"/>
            <p:cNvSpPr>
              <a:spLocks noChangeArrowheads="1"/>
            </p:cNvSpPr>
            <p:nvPr/>
          </p:nvSpPr>
          <p:spPr bwMode="auto">
            <a:xfrm>
              <a:off x="2895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5" name="AutoShape 16"/>
            <p:cNvSpPr>
              <a:spLocks noChangeArrowheads="1"/>
            </p:cNvSpPr>
            <p:nvPr/>
          </p:nvSpPr>
          <p:spPr bwMode="auto">
            <a:xfrm>
              <a:off x="50292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6" name="AutoShape 17"/>
            <p:cNvSpPr>
              <a:spLocks noChangeArrowheads="1"/>
            </p:cNvSpPr>
            <p:nvPr/>
          </p:nvSpPr>
          <p:spPr bwMode="auto">
            <a:xfrm>
              <a:off x="4419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7" name="AutoShape 18"/>
            <p:cNvSpPr>
              <a:spLocks noChangeArrowheads="1"/>
            </p:cNvSpPr>
            <p:nvPr/>
          </p:nvSpPr>
          <p:spPr bwMode="auto">
            <a:xfrm>
              <a:off x="3657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8" name="AutoShape 20"/>
            <p:cNvSpPr>
              <a:spLocks noChangeArrowheads="1"/>
            </p:cNvSpPr>
            <p:nvPr/>
          </p:nvSpPr>
          <p:spPr bwMode="auto">
            <a:xfrm>
              <a:off x="2768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799" name="AutoShape 21"/>
            <p:cNvSpPr>
              <a:spLocks noChangeArrowheads="1"/>
            </p:cNvSpPr>
            <p:nvPr/>
          </p:nvSpPr>
          <p:spPr bwMode="auto">
            <a:xfrm>
              <a:off x="5054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800" name="AutoShape 22"/>
            <p:cNvSpPr>
              <a:spLocks noChangeArrowheads="1"/>
            </p:cNvSpPr>
            <p:nvPr/>
          </p:nvSpPr>
          <p:spPr bwMode="auto">
            <a:xfrm>
              <a:off x="4318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75801" name="AutoShape 23"/>
            <p:cNvSpPr>
              <a:spLocks noChangeArrowheads="1"/>
            </p:cNvSpPr>
            <p:nvPr/>
          </p:nvSpPr>
          <p:spPr bwMode="auto">
            <a:xfrm>
              <a:off x="3556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75785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In what order are the operators evaluated in the following expressions?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</a:t>
            </a:r>
            <a:r>
              <a:rPr lang="en-CA" dirty="0" smtClean="0"/>
              <a:t>Q15-Q17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645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Increment &amp; decrement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83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Increment ++ and Decrement --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The statement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		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dirty="0" smtClean="0"/>
              <a:t>	is the same as writing: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		count = count + 1;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Similarly</a:t>
            </a:r>
            <a:endParaRPr lang="en-US" dirty="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dirty="0">
                <a:latin typeface="Courier New" charset="0"/>
              </a:rPr>
              <a:t>			</a:t>
            </a:r>
            <a:r>
              <a:rPr lang="en-US" dirty="0" smtClean="0">
                <a:latin typeface="Courier New" charset="0"/>
              </a:rPr>
              <a:t>count--;</a:t>
            </a: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dirty="0"/>
              <a:t>	is the same as writing: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dirty="0">
                <a:latin typeface="Courier New" charset="0"/>
              </a:rPr>
              <a:t>			count = count </a:t>
            </a:r>
            <a:r>
              <a:rPr lang="en-US" dirty="0" smtClean="0">
                <a:latin typeface="Courier New" charset="0"/>
              </a:rPr>
              <a:t>- </a:t>
            </a:r>
            <a:r>
              <a:rPr lang="en-US" dirty="0">
                <a:latin typeface="Courier New" charset="0"/>
              </a:rPr>
              <a:t>1;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dirty="0" smtClean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15427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6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2 forms of the operator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The increment and decrement operators can appear either after or before the variable name: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count++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When used just to increment a variable, both forms have the same result.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000" b="1" dirty="0" smtClean="0"/>
              <a:t>Style: </a:t>
            </a:r>
            <a:r>
              <a:rPr lang="en-US" sz="2000" dirty="0" smtClean="0"/>
              <a:t>Always place the increment/decrement operator after the variable as in: </a:t>
            </a:r>
          </a:p>
          <a:p>
            <a:pPr marL="0" indent="0"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400" dirty="0">
                <a:latin typeface="Courier New" charset="0"/>
              </a:rPr>
              <a:t>count</a:t>
            </a:r>
            <a:r>
              <a:rPr lang="en-US" sz="2400" dirty="0" smtClean="0">
                <a:latin typeface="Courier New" charset="0"/>
              </a:rPr>
              <a:t>++</a:t>
            </a:r>
            <a:endParaRPr lang="en-US" sz="2400" dirty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Increment/Decrement used in an expression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location of the operator makes a big difference</a:t>
            </a:r>
          </a:p>
          <a:p>
            <a:r>
              <a:rPr lang="en-CA" dirty="0" smtClean="0"/>
              <a:t>++x means increment x then use that value in the expression</a:t>
            </a:r>
          </a:p>
          <a:p>
            <a:r>
              <a:rPr lang="en-CA" dirty="0" smtClean="0"/>
              <a:t>x++ means use the current value of x to evaluate the expression, then increment x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827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Example – let’s do this one on the board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863640" cy="57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1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Style: </a:t>
            </a:r>
            <a:r>
              <a:rPr lang="en-CA" dirty="0" smtClean="0">
                <a:solidFill>
                  <a:srgbClr val="FF0000"/>
                </a:solidFill>
              </a:rPr>
              <a:t>Do not do this!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may encounter things like</a:t>
            </a:r>
          </a:p>
          <a:p>
            <a:pPr marL="0" indent="0" algn="ctr">
              <a:buNone/>
            </a:pPr>
            <a:r>
              <a:rPr lang="en-CA" dirty="0" smtClean="0"/>
              <a:t>y = ++x +10;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in other programmer’s code.</a:t>
            </a:r>
          </a:p>
          <a:p>
            <a:r>
              <a:rPr lang="en-CA" dirty="0" smtClean="0"/>
              <a:t>You need to know what it does.</a:t>
            </a:r>
          </a:p>
          <a:p>
            <a:r>
              <a:rPr lang="en-CA" dirty="0" smtClean="0"/>
              <a:t>But, never ever do it!</a:t>
            </a:r>
          </a:p>
          <a:p>
            <a:r>
              <a:rPr lang="en-CA" dirty="0" smtClean="0"/>
              <a:t>Confusing to update 2 variables in one statement.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402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String Concatenation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spcBef>
                <a:spcPct val="40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string concatenation operator</a:t>
            </a:r>
            <a:r>
              <a:rPr lang="en-US" dirty="0" smtClean="0"/>
              <a:t> (+) is used to append one string to the end of another</a:t>
            </a:r>
          </a:p>
          <a:p>
            <a:pPr algn="ctr">
              <a:spcBef>
                <a:spcPct val="4000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It can also be used to append a number to a string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Precedence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Increment/Decrement has a higher precedence than +,-,*,/,%.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41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Q19 – </a:t>
            </a:r>
            <a:r>
              <a:rPr lang="en-CA" dirty="0" smtClean="0"/>
              <a:t>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79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Assignment Operators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534400" cy="2514600"/>
          </a:xfrm>
          <a:noFill/>
        </p:spPr>
        <p:txBody>
          <a:bodyPr lIns="92075" tIns="46038" rIns="92075" bIns="46038"/>
          <a:lstStyle/>
          <a:p>
            <a:pPr marL="0" indent="0"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err="1" smtClean="0">
                <a:latin typeface="Courier New" charset="0"/>
              </a:rPr>
              <a:t>num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= </a:t>
            </a:r>
            <a:r>
              <a:rPr lang="en-US" dirty="0" err="1">
                <a:latin typeface="Courier New" charset="0"/>
              </a:rPr>
              <a:t>num</a:t>
            </a:r>
            <a:r>
              <a:rPr lang="en-US" dirty="0">
                <a:latin typeface="Courier New" charset="0"/>
              </a:rPr>
              <a:t> + count;</a:t>
            </a:r>
          </a:p>
          <a:p>
            <a:pPr marL="0" indent="0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smtClean="0"/>
              <a:t>Can also be written as:</a:t>
            </a:r>
          </a:p>
          <a:p>
            <a:pPr marL="0" indent="0"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err="1" smtClean="0">
                <a:latin typeface="Courier New" charset="0"/>
              </a:rPr>
              <a:t>num</a:t>
            </a:r>
            <a:r>
              <a:rPr lang="en-US" dirty="0" smtClean="0">
                <a:latin typeface="Courier New" charset="0"/>
              </a:rPr>
              <a:t>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</a:rPr>
              <a:t>			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Assignment Operators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286000"/>
            <a:ext cx="6235700" cy="3011488"/>
            <a:chOff x="820" y="1572"/>
            <a:chExt cx="3928" cy="1897"/>
          </a:xfrm>
        </p:grpSpPr>
        <p:sp>
          <p:nvSpPr>
            <p:cNvPr id="82950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400" b="1" u="sng" dirty="0">
                  <a:solidFill>
                    <a:srgbClr val="008000"/>
                  </a:solidFill>
                  <a:latin typeface="Arial Unicode MS" charset="0"/>
                </a:rPr>
                <a:t>Operator</a:t>
              </a:r>
              <a:endParaRPr lang="en-US" sz="2400" dirty="0">
                <a:solidFill>
                  <a:srgbClr val="008000"/>
                </a:solidFill>
                <a:latin typeface="Arial Unicode MS" charset="0"/>
              </a:endParaRPr>
            </a:p>
            <a:p>
              <a:pPr algn="ctr"/>
              <a:endParaRPr lang="en-US" sz="2400" dirty="0">
                <a:solidFill>
                  <a:srgbClr val="008000"/>
                </a:solidFill>
                <a:latin typeface="Times New Roman" charset="0"/>
              </a:endParaRPr>
            </a:p>
            <a:p>
              <a:pPr algn="ctr"/>
              <a:r>
                <a:rPr lang="en-US" sz="2400" b="1" dirty="0">
                  <a:latin typeface="Courier New" charset="0"/>
                </a:rPr>
                <a:t>+=</a:t>
              </a:r>
            </a:p>
            <a:p>
              <a:pPr algn="ctr"/>
              <a:r>
                <a:rPr lang="en-US" sz="2400" b="1" dirty="0">
                  <a:latin typeface="Courier New" charset="0"/>
                </a:rPr>
                <a:t>-=</a:t>
              </a:r>
            </a:p>
            <a:p>
              <a:pPr algn="ctr"/>
              <a:r>
                <a:rPr lang="en-US" sz="2400" b="1" dirty="0">
                  <a:latin typeface="Courier New" charset="0"/>
                </a:rPr>
                <a:t>*=</a:t>
              </a:r>
            </a:p>
            <a:p>
              <a:pPr algn="ctr"/>
              <a:r>
                <a:rPr lang="en-US" sz="2400" b="1" dirty="0">
                  <a:latin typeface="Courier New" charset="0"/>
                </a:rPr>
                <a:t>/=</a:t>
              </a:r>
            </a:p>
            <a:p>
              <a:pPr algn="ctr"/>
              <a:r>
                <a:rPr lang="en-US" sz="2400" b="1" dirty="0">
                  <a:latin typeface="Courier New" charset="0"/>
                </a:rPr>
                <a:t>%=</a:t>
              </a:r>
              <a:endParaRPr lang="en-US" sz="2400" dirty="0">
                <a:latin typeface="Courier New" charset="0"/>
              </a:endParaRPr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400" b="1" u="sng">
                  <a:solidFill>
                    <a:srgbClr val="008000"/>
                  </a:solidFill>
                  <a:latin typeface="Arial Unicode MS" charset="0"/>
                </a:rPr>
                <a:t>Example</a:t>
              </a:r>
              <a:endParaRPr lang="en-US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/>
              <a:endParaRPr lang="en-US" sz="2400">
                <a:solidFill>
                  <a:srgbClr val="008000"/>
                </a:solidFill>
                <a:latin typeface="Times New Roman" charset="0"/>
              </a:endParaRPr>
            </a:p>
            <a:p>
              <a:pPr algn="ctr"/>
              <a:r>
                <a:rPr lang="en-US" sz="2400" b="1">
                  <a:latin typeface="Courier New" charset="0"/>
                </a:rPr>
                <a:t>x +=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-=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*=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/=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%= y</a:t>
              </a:r>
              <a:endParaRPr lang="en-US" sz="2400">
                <a:latin typeface="Courier New" charset="0"/>
              </a:endParaRPr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400" b="1" u="sng">
                  <a:solidFill>
                    <a:srgbClr val="008000"/>
                  </a:solidFill>
                  <a:latin typeface="Arial Unicode MS" charset="0"/>
                </a:rPr>
                <a:t>Equivalent To</a:t>
              </a:r>
              <a:endParaRPr lang="en-US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/>
              <a:endParaRPr lang="en-US" sz="2400">
                <a:latin typeface="Times New Roman" charset="0"/>
              </a:endParaRPr>
            </a:p>
            <a:p>
              <a:pPr algn="ctr"/>
              <a:r>
                <a:rPr lang="en-US" sz="2400" b="1">
                  <a:latin typeface="Courier New" charset="0"/>
                </a:rPr>
                <a:t>x = x +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= x -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= x *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= x / y</a:t>
              </a:r>
            </a:p>
            <a:p>
              <a:pPr algn="ctr"/>
              <a:r>
                <a:rPr lang="en-US" sz="2400" b="1">
                  <a:latin typeface="Courier New" charset="0"/>
                </a:rPr>
                <a:t>x = x % y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Style: </a:t>
            </a:r>
            <a:r>
              <a:rPr lang="en-US" dirty="0" smtClean="0">
                <a:solidFill>
                  <a:srgbClr val="FF0000"/>
                </a:solidFill>
              </a:rPr>
              <a:t>do not do this!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smtClean="0">
                <a:latin typeface="Courier New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mtClean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smtClean="0">
                <a:latin typeface="Courier New" charset="0"/>
              </a:rPr>
              <a:t>		result = result / ((total-MIN) % num);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957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Character Strings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Variables and Assignment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Primitive Data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Expressions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Data Conversion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Interactive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Applets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Drawing Shapes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Conversion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Java has many types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For example, we may want to treat an integer as a floating point value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Conversion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b="1" i="1" dirty="0" smtClean="0"/>
              <a:t>Widening</a:t>
            </a:r>
            <a:r>
              <a:rPr lang="en-US" i="1" dirty="0" smtClean="0"/>
              <a:t> conversions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safest because they go from a small data type to a larger one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E.g., an 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/>
              <a:t>to a</a:t>
            </a:r>
            <a:r>
              <a:rPr lang="en-US" dirty="0" smtClean="0">
                <a:latin typeface="Courier New" charset="0"/>
              </a:rPr>
              <a:t> double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b="1" i="1" dirty="0" smtClean="0"/>
              <a:t>Narrowing</a:t>
            </a:r>
            <a:r>
              <a:rPr lang="en-US" i="1" dirty="0" smtClean="0"/>
              <a:t> conversions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dirty="0" smtClean="0"/>
              <a:t>can lose information because they tend to go from a large data type to a smaller one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dirty="0" smtClean="0"/>
              <a:t>E.g., a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 smtClean="0"/>
              <a:t> to an </a:t>
            </a:r>
            <a:r>
              <a:rPr lang="en-US" dirty="0" err="1" smtClean="0">
                <a:latin typeface="Courier New" charset="0"/>
              </a:rPr>
              <a:t>int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</a:t>
            </a:r>
            <a:r>
              <a:rPr lang="en-US" sz="3600" dirty="0"/>
              <a:t>conversions can occur in three ways</a:t>
            </a:r>
            <a:endParaRPr lang="en-US" sz="360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438400"/>
            <a:ext cx="3505200" cy="2590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70000"/>
              </a:spcBef>
              <a:buFont typeface="+mj-lt"/>
              <a:buAutoNum type="arabicPeriod"/>
            </a:pPr>
            <a:r>
              <a:rPr lang="en-US" dirty="0" smtClean="0"/>
              <a:t>assignment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promotion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105576504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Conversion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i="1" smtClean="0"/>
              <a:t>Assignment conversion</a:t>
            </a:r>
            <a:r>
              <a:rPr lang="en-US" smtClean="0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Example:</a:t>
            </a:r>
            <a:endParaRPr lang="en-US" smtClean="0">
              <a:latin typeface="Courier New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smtClean="0">
                <a:latin typeface="Courier New" charset="0"/>
              </a:rPr>
              <a:t>int dollars = 20;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800" smtClean="0">
                <a:latin typeface="Courier New" charset="0"/>
              </a:rPr>
              <a:t>double money = dollars;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Note that the value or type of </a:t>
            </a:r>
            <a:r>
              <a:rPr lang="en-US" smtClean="0">
                <a:latin typeface="Courier New" charset="0"/>
              </a:rPr>
              <a:t>dollars</a:t>
            </a:r>
            <a:r>
              <a:rPr lang="en-US" smtClean="0"/>
              <a:t> did not change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Facts.java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concatenation operator and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automatic conversion of an integer to a string.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Facts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various facts.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Strings can be concatenated into one long string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("We present the following facts for your "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 + "extracurricular edification:");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Prints a blank line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string can contain numeric digits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("Letters in the Hawaiian alphabet: 12");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4" name="Picture 3" descr="(Untitl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0" r="53471"/>
          <a:stretch/>
        </p:blipFill>
        <p:spPr>
          <a:xfrm>
            <a:off x="457200" y="1981200"/>
            <a:ext cx="791386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Promotion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/>
              <a:t>Promotion</a:t>
            </a:r>
            <a:r>
              <a:rPr lang="en-US" dirty="0" smtClean="0"/>
              <a:t> happens automatically when operators in expressions convert their operands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		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count = 12;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		double sum = 490.27;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		double result = sum / count;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value of </a:t>
            </a:r>
            <a:r>
              <a:rPr lang="en-US" dirty="0" smtClean="0">
                <a:latin typeface="Courier New" charset="0"/>
              </a:rPr>
              <a:t>count</a:t>
            </a:r>
            <a:r>
              <a:rPr lang="en-US" dirty="0" smtClean="0"/>
              <a:t> is converted to a floating point value to perform the division calculation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</a:t>
            </a:r>
          </a:p>
        </p:txBody>
      </p:sp>
      <p:pic>
        <p:nvPicPr>
          <p:cNvPr id="4" name="Picture 3" descr="(Untitl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8" r="56363"/>
          <a:stretch/>
        </p:blipFill>
        <p:spPr>
          <a:xfrm>
            <a:off x="762000" y="2362200"/>
            <a:ext cx="7944295" cy="40386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493818" y="4201666"/>
            <a:ext cx="1056927" cy="808641"/>
          </a:xfrm>
          <a:custGeom>
            <a:avLst/>
            <a:gdLst>
              <a:gd name="connsiteX0" fmla="*/ 559220 w 1056927"/>
              <a:gd name="connsiteY0" fmla="*/ 68053 h 808641"/>
              <a:gd name="connsiteX1" fmla="*/ 143584 w 1056927"/>
              <a:gd name="connsiteY1" fmla="*/ 60496 h 808641"/>
              <a:gd name="connsiteX2" fmla="*/ 120913 w 1056927"/>
              <a:gd name="connsiteY2" fmla="*/ 68053 h 808641"/>
              <a:gd name="connsiteX3" fmla="*/ 45342 w 1056927"/>
              <a:gd name="connsiteY3" fmla="*/ 113395 h 808641"/>
              <a:gd name="connsiteX4" fmla="*/ 22671 w 1056927"/>
              <a:gd name="connsiteY4" fmla="*/ 128509 h 808641"/>
              <a:gd name="connsiteX5" fmla="*/ 15114 w 1056927"/>
              <a:gd name="connsiteY5" fmla="*/ 173851 h 808641"/>
              <a:gd name="connsiteX6" fmla="*/ 0 w 1056927"/>
              <a:gd name="connsiteY6" fmla="*/ 249422 h 808641"/>
              <a:gd name="connsiteX7" fmla="*/ 15114 w 1056927"/>
              <a:gd name="connsiteY7" fmla="*/ 529032 h 808641"/>
              <a:gd name="connsiteX8" fmla="*/ 22671 w 1056927"/>
              <a:gd name="connsiteY8" fmla="*/ 551703 h 808641"/>
              <a:gd name="connsiteX9" fmla="*/ 30228 w 1056927"/>
              <a:gd name="connsiteY9" fmla="*/ 581931 h 808641"/>
              <a:gd name="connsiteX10" fmla="*/ 75570 w 1056927"/>
              <a:gd name="connsiteY10" fmla="*/ 619716 h 808641"/>
              <a:gd name="connsiteX11" fmla="*/ 120913 w 1056927"/>
              <a:gd name="connsiteY11" fmla="*/ 649944 h 808641"/>
              <a:gd name="connsiteX12" fmla="*/ 151141 w 1056927"/>
              <a:gd name="connsiteY12" fmla="*/ 672615 h 808641"/>
              <a:gd name="connsiteX13" fmla="*/ 173812 w 1056927"/>
              <a:gd name="connsiteY13" fmla="*/ 687729 h 808641"/>
              <a:gd name="connsiteX14" fmla="*/ 226711 w 1056927"/>
              <a:gd name="connsiteY14" fmla="*/ 733071 h 808641"/>
              <a:gd name="connsiteX15" fmla="*/ 256939 w 1056927"/>
              <a:gd name="connsiteY15" fmla="*/ 755742 h 808641"/>
              <a:gd name="connsiteX16" fmla="*/ 302281 w 1056927"/>
              <a:gd name="connsiteY16" fmla="*/ 770856 h 808641"/>
              <a:gd name="connsiteX17" fmla="*/ 324952 w 1056927"/>
              <a:gd name="connsiteY17" fmla="*/ 778413 h 808641"/>
              <a:gd name="connsiteX18" fmla="*/ 347623 w 1056927"/>
              <a:gd name="connsiteY18" fmla="*/ 785970 h 808641"/>
              <a:gd name="connsiteX19" fmla="*/ 377851 w 1056927"/>
              <a:gd name="connsiteY19" fmla="*/ 793527 h 808641"/>
              <a:gd name="connsiteX20" fmla="*/ 400522 w 1056927"/>
              <a:gd name="connsiteY20" fmla="*/ 801084 h 808641"/>
              <a:gd name="connsiteX21" fmla="*/ 528992 w 1056927"/>
              <a:gd name="connsiteY21" fmla="*/ 808641 h 808641"/>
              <a:gd name="connsiteX22" fmla="*/ 725475 w 1056927"/>
              <a:gd name="connsiteY22" fmla="*/ 801084 h 808641"/>
              <a:gd name="connsiteX23" fmla="*/ 785931 w 1056927"/>
              <a:gd name="connsiteY23" fmla="*/ 770856 h 808641"/>
              <a:gd name="connsiteX24" fmla="*/ 846387 w 1056927"/>
              <a:gd name="connsiteY24" fmla="*/ 740628 h 808641"/>
              <a:gd name="connsiteX25" fmla="*/ 869058 w 1056927"/>
              <a:gd name="connsiteY25" fmla="*/ 717957 h 808641"/>
              <a:gd name="connsiteX26" fmla="*/ 921957 w 1056927"/>
              <a:gd name="connsiteY26" fmla="*/ 687729 h 808641"/>
              <a:gd name="connsiteX27" fmla="*/ 959742 w 1056927"/>
              <a:gd name="connsiteY27" fmla="*/ 634830 h 808641"/>
              <a:gd name="connsiteX28" fmla="*/ 982413 w 1056927"/>
              <a:gd name="connsiteY28" fmla="*/ 612159 h 808641"/>
              <a:gd name="connsiteX29" fmla="*/ 1005084 w 1056927"/>
              <a:gd name="connsiteY29" fmla="*/ 566817 h 808641"/>
              <a:gd name="connsiteX30" fmla="*/ 1035313 w 1056927"/>
              <a:gd name="connsiteY30" fmla="*/ 513917 h 808641"/>
              <a:gd name="connsiteX31" fmla="*/ 1042870 w 1056927"/>
              <a:gd name="connsiteY31" fmla="*/ 491246 h 808641"/>
              <a:gd name="connsiteX32" fmla="*/ 1042870 w 1056927"/>
              <a:gd name="connsiteY32" fmla="*/ 241865 h 808641"/>
              <a:gd name="connsiteX33" fmla="*/ 1027756 w 1056927"/>
              <a:gd name="connsiteY33" fmla="*/ 211636 h 808641"/>
              <a:gd name="connsiteX34" fmla="*/ 1012642 w 1056927"/>
              <a:gd name="connsiteY34" fmla="*/ 173851 h 808641"/>
              <a:gd name="connsiteX35" fmla="*/ 974856 w 1056927"/>
              <a:gd name="connsiteY35" fmla="*/ 136066 h 808641"/>
              <a:gd name="connsiteX36" fmla="*/ 937071 w 1056927"/>
              <a:gd name="connsiteY36" fmla="*/ 90724 h 808641"/>
              <a:gd name="connsiteX37" fmla="*/ 884172 w 1056927"/>
              <a:gd name="connsiteY37" fmla="*/ 68053 h 808641"/>
              <a:gd name="connsiteX38" fmla="*/ 861501 w 1056927"/>
              <a:gd name="connsiteY38" fmla="*/ 37825 h 808641"/>
              <a:gd name="connsiteX39" fmla="*/ 838830 w 1056927"/>
              <a:gd name="connsiteY39" fmla="*/ 30268 h 808641"/>
              <a:gd name="connsiteX40" fmla="*/ 717918 w 1056927"/>
              <a:gd name="connsiteY40" fmla="*/ 15154 h 808641"/>
              <a:gd name="connsiteX41" fmla="*/ 657461 w 1056927"/>
              <a:gd name="connsiteY41" fmla="*/ 40 h 80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56927" h="808641">
                <a:moveTo>
                  <a:pt x="559220" y="68053"/>
                </a:moveTo>
                <a:cubicBezTo>
                  <a:pt x="383455" y="28994"/>
                  <a:pt x="487530" y="46457"/>
                  <a:pt x="143584" y="60496"/>
                </a:cubicBezTo>
                <a:cubicBezTo>
                  <a:pt x="135625" y="60821"/>
                  <a:pt x="128235" y="64915"/>
                  <a:pt x="120913" y="68053"/>
                </a:cubicBezTo>
                <a:cubicBezTo>
                  <a:pt x="88378" y="81996"/>
                  <a:pt x="77579" y="91903"/>
                  <a:pt x="45342" y="113395"/>
                </a:cubicBezTo>
                <a:lnTo>
                  <a:pt x="22671" y="128509"/>
                </a:lnTo>
                <a:cubicBezTo>
                  <a:pt x="20152" y="143623"/>
                  <a:pt x="17938" y="158791"/>
                  <a:pt x="15114" y="173851"/>
                </a:cubicBezTo>
                <a:cubicBezTo>
                  <a:pt x="10380" y="199100"/>
                  <a:pt x="0" y="249422"/>
                  <a:pt x="0" y="249422"/>
                </a:cubicBezTo>
                <a:cubicBezTo>
                  <a:pt x="2163" y="316463"/>
                  <a:pt x="-4132" y="442422"/>
                  <a:pt x="15114" y="529032"/>
                </a:cubicBezTo>
                <a:cubicBezTo>
                  <a:pt x="16842" y="536808"/>
                  <a:pt x="20483" y="544044"/>
                  <a:pt x="22671" y="551703"/>
                </a:cubicBezTo>
                <a:cubicBezTo>
                  <a:pt x="25524" y="561689"/>
                  <a:pt x="25075" y="572913"/>
                  <a:pt x="30228" y="581931"/>
                </a:cubicBezTo>
                <a:cubicBezTo>
                  <a:pt x="42270" y="603005"/>
                  <a:pt x="58497" y="605489"/>
                  <a:pt x="75570" y="619716"/>
                </a:cubicBezTo>
                <a:cubicBezTo>
                  <a:pt x="113309" y="651164"/>
                  <a:pt x="81072" y="636664"/>
                  <a:pt x="120913" y="649944"/>
                </a:cubicBezTo>
                <a:cubicBezTo>
                  <a:pt x="130989" y="657501"/>
                  <a:pt x="140892" y="665294"/>
                  <a:pt x="151141" y="672615"/>
                </a:cubicBezTo>
                <a:cubicBezTo>
                  <a:pt x="158532" y="677894"/>
                  <a:pt x="166916" y="681818"/>
                  <a:pt x="173812" y="687729"/>
                </a:cubicBezTo>
                <a:cubicBezTo>
                  <a:pt x="265169" y="766035"/>
                  <a:pt x="157314" y="683502"/>
                  <a:pt x="226711" y="733071"/>
                </a:cubicBezTo>
                <a:cubicBezTo>
                  <a:pt x="236960" y="740392"/>
                  <a:pt x="245674" y="750109"/>
                  <a:pt x="256939" y="755742"/>
                </a:cubicBezTo>
                <a:cubicBezTo>
                  <a:pt x="271189" y="762867"/>
                  <a:pt x="287167" y="765818"/>
                  <a:pt x="302281" y="770856"/>
                </a:cubicBezTo>
                <a:lnTo>
                  <a:pt x="324952" y="778413"/>
                </a:lnTo>
                <a:cubicBezTo>
                  <a:pt x="332509" y="780932"/>
                  <a:pt x="339895" y="784038"/>
                  <a:pt x="347623" y="785970"/>
                </a:cubicBezTo>
                <a:cubicBezTo>
                  <a:pt x="357699" y="788489"/>
                  <a:pt x="367865" y="790674"/>
                  <a:pt x="377851" y="793527"/>
                </a:cubicBezTo>
                <a:cubicBezTo>
                  <a:pt x="385510" y="795715"/>
                  <a:pt x="392596" y="800291"/>
                  <a:pt x="400522" y="801084"/>
                </a:cubicBezTo>
                <a:cubicBezTo>
                  <a:pt x="443206" y="805352"/>
                  <a:pt x="486169" y="806122"/>
                  <a:pt x="528992" y="808641"/>
                </a:cubicBezTo>
                <a:cubicBezTo>
                  <a:pt x="594486" y="806122"/>
                  <a:pt x="660077" y="805444"/>
                  <a:pt x="725475" y="801084"/>
                </a:cubicBezTo>
                <a:cubicBezTo>
                  <a:pt x="763747" y="798533"/>
                  <a:pt x="752457" y="789984"/>
                  <a:pt x="785931" y="770856"/>
                </a:cubicBezTo>
                <a:cubicBezTo>
                  <a:pt x="851019" y="733663"/>
                  <a:pt x="749252" y="813479"/>
                  <a:pt x="846387" y="740628"/>
                </a:cubicBezTo>
                <a:cubicBezTo>
                  <a:pt x="854937" y="734216"/>
                  <a:pt x="860944" y="724912"/>
                  <a:pt x="869058" y="717957"/>
                </a:cubicBezTo>
                <a:cubicBezTo>
                  <a:pt x="898172" y="693002"/>
                  <a:pt x="892072" y="697691"/>
                  <a:pt x="921957" y="687729"/>
                </a:cubicBezTo>
                <a:cubicBezTo>
                  <a:pt x="980903" y="628783"/>
                  <a:pt x="910008" y="704457"/>
                  <a:pt x="959742" y="634830"/>
                </a:cubicBezTo>
                <a:cubicBezTo>
                  <a:pt x="965954" y="626133"/>
                  <a:pt x="974856" y="619716"/>
                  <a:pt x="982413" y="612159"/>
                </a:cubicBezTo>
                <a:cubicBezTo>
                  <a:pt x="1001406" y="555180"/>
                  <a:pt x="975787" y="625409"/>
                  <a:pt x="1005084" y="566817"/>
                </a:cubicBezTo>
                <a:cubicBezTo>
                  <a:pt x="1031725" y="513536"/>
                  <a:pt x="1005943" y="543289"/>
                  <a:pt x="1035313" y="513917"/>
                </a:cubicBezTo>
                <a:cubicBezTo>
                  <a:pt x="1037832" y="506360"/>
                  <a:pt x="1040682" y="498905"/>
                  <a:pt x="1042870" y="491246"/>
                </a:cubicBezTo>
                <a:cubicBezTo>
                  <a:pt x="1067631" y="404583"/>
                  <a:pt x="1054474" y="369511"/>
                  <a:pt x="1042870" y="241865"/>
                </a:cubicBezTo>
                <a:cubicBezTo>
                  <a:pt x="1041850" y="230646"/>
                  <a:pt x="1032331" y="221931"/>
                  <a:pt x="1027756" y="211636"/>
                </a:cubicBezTo>
                <a:cubicBezTo>
                  <a:pt x="1022247" y="199240"/>
                  <a:pt x="1020421" y="184964"/>
                  <a:pt x="1012642" y="173851"/>
                </a:cubicBezTo>
                <a:cubicBezTo>
                  <a:pt x="1002427" y="159259"/>
                  <a:pt x="984736" y="150887"/>
                  <a:pt x="974856" y="136066"/>
                </a:cubicBezTo>
                <a:cubicBezTo>
                  <a:pt x="962805" y="117989"/>
                  <a:pt x="955585" y="103948"/>
                  <a:pt x="937071" y="90724"/>
                </a:cubicBezTo>
                <a:cubicBezTo>
                  <a:pt x="920729" y="79051"/>
                  <a:pt x="902673" y="74220"/>
                  <a:pt x="884172" y="68053"/>
                </a:cubicBezTo>
                <a:cubicBezTo>
                  <a:pt x="876615" y="57977"/>
                  <a:pt x="871177" y="45888"/>
                  <a:pt x="861501" y="37825"/>
                </a:cubicBezTo>
                <a:cubicBezTo>
                  <a:pt x="855382" y="32725"/>
                  <a:pt x="846489" y="32456"/>
                  <a:pt x="838830" y="30268"/>
                </a:cubicBezTo>
                <a:cubicBezTo>
                  <a:pt x="789702" y="16232"/>
                  <a:pt x="788207" y="21011"/>
                  <a:pt x="717918" y="15154"/>
                </a:cubicBezTo>
                <a:cubicBezTo>
                  <a:pt x="667796" y="-1553"/>
                  <a:pt x="688507" y="40"/>
                  <a:pt x="657461" y="4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Casting truncates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/>
          <a:stretch/>
        </p:blipFill>
        <p:spPr>
          <a:xfrm>
            <a:off x="1981200" y="2286000"/>
            <a:ext cx="4515965" cy="22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9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 careful with casting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39" y="2133600"/>
            <a:ext cx="3071922" cy="379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9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</a:t>
            </a:r>
            <a:r>
              <a:rPr lang="en-CA" dirty="0" smtClean="0"/>
              <a:t>Q21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3806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957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Character Strings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Variables and Assignment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Primitive Data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Expressions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Data Conversion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Interactive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Graphics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Applets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Drawing Shapes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40767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3897" y="228600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Input - Run this code in </a:t>
            </a:r>
            <a:r>
              <a:rPr lang="en-CA" sz="2800" dirty="0" err="1" smtClean="0"/>
              <a:t>DrJava</a:t>
            </a:r>
            <a:endParaRPr lang="en-CA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632460" y="2339340"/>
            <a:ext cx="3017520" cy="419100"/>
          </a:xfrm>
          <a:custGeom>
            <a:avLst/>
            <a:gdLst>
              <a:gd name="connsiteX0" fmla="*/ 967740 w 3017520"/>
              <a:gd name="connsiteY0" fmla="*/ 15240 h 419100"/>
              <a:gd name="connsiteX1" fmla="*/ 670560 w 3017520"/>
              <a:gd name="connsiteY1" fmla="*/ 7620 h 419100"/>
              <a:gd name="connsiteX2" fmla="*/ 556260 w 3017520"/>
              <a:gd name="connsiteY2" fmla="*/ 0 h 419100"/>
              <a:gd name="connsiteX3" fmla="*/ 381000 w 3017520"/>
              <a:gd name="connsiteY3" fmla="*/ 7620 h 419100"/>
              <a:gd name="connsiteX4" fmla="*/ 304800 w 3017520"/>
              <a:gd name="connsiteY4" fmla="*/ 15240 h 419100"/>
              <a:gd name="connsiteX5" fmla="*/ 259080 w 3017520"/>
              <a:gd name="connsiteY5" fmla="*/ 38100 h 419100"/>
              <a:gd name="connsiteX6" fmla="*/ 228600 w 3017520"/>
              <a:gd name="connsiteY6" fmla="*/ 53340 h 419100"/>
              <a:gd name="connsiteX7" fmla="*/ 190500 w 3017520"/>
              <a:gd name="connsiteY7" fmla="*/ 83820 h 419100"/>
              <a:gd name="connsiteX8" fmla="*/ 121920 w 3017520"/>
              <a:gd name="connsiteY8" fmla="*/ 121920 h 419100"/>
              <a:gd name="connsiteX9" fmla="*/ 68580 w 3017520"/>
              <a:gd name="connsiteY9" fmla="*/ 167640 h 419100"/>
              <a:gd name="connsiteX10" fmla="*/ 22860 w 3017520"/>
              <a:gd name="connsiteY10" fmla="*/ 198120 h 419100"/>
              <a:gd name="connsiteX11" fmla="*/ 15240 w 3017520"/>
              <a:gd name="connsiteY11" fmla="*/ 220980 h 419100"/>
              <a:gd name="connsiteX12" fmla="*/ 0 w 3017520"/>
              <a:gd name="connsiteY12" fmla="*/ 289560 h 419100"/>
              <a:gd name="connsiteX13" fmla="*/ 53340 w 3017520"/>
              <a:gd name="connsiteY13" fmla="*/ 350520 h 419100"/>
              <a:gd name="connsiteX14" fmla="*/ 182880 w 3017520"/>
              <a:gd name="connsiteY14" fmla="*/ 381000 h 419100"/>
              <a:gd name="connsiteX15" fmla="*/ 213360 w 3017520"/>
              <a:gd name="connsiteY15" fmla="*/ 388620 h 419100"/>
              <a:gd name="connsiteX16" fmla="*/ 243840 w 3017520"/>
              <a:gd name="connsiteY16" fmla="*/ 396240 h 419100"/>
              <a:gd name="connsiteX17" fmla="*/ 396240 w 3017520"/>
              <a:gd name="connsiteY17" fmla="*/ 403860 h 419100"/>
              <a:gd name="connsiteX18" fmla="*/ 609600 w 3017520"/>
              <a:gd name="connsiteY18" fmla="*/ 419100 h 419100"/>
              <a:gd name="connsiteX19" fmla="*/ 1318260 w 3017520"/>
              <a:gd name="connsiteY19" fmla="*/ 411480 h 419100"/>
              <a:gd name="connsiteX20" fmla="*/ 1539240 w 3017520"/>
              <a:gd name="connsiteY20" fmla="*/ 396240 h 419100"/>
              <a:gd name="connsiteX21" fmla="*/ 1844040 w 3017520"/>
              <a:gd name="connsiteY21" fmla="*/ 403860 h 419100"/>
              <a:gd name="connsiteX22" fmla="*/ 2171700 w 3017520"/>
              <a:gd name="connsiteY22" fmla="*/ 419100 h 419100"/>
              <a:gd name="connsiteX23" fmla="*/ 2392680 w 3017520"/>
              <a:gd name="connsiteY23" fmla="*/ 411480 h 419100"/>
              <a:gd name="connsiteX24" fmla="*/ 2499360 w 3017520"/>
              <a:gd name="connsiteY24" fmla="*/ 403860 h 419100"/>
              <a:gd name="connsiteX25" fmla="*/ 2697480 w 3017520"/>
              <a:gd name="connsiteY25" fmla="*/ 388620 h 419100"/>
              <a:gd name="connsiteX26" fmla="*/ 2933700 w 3017520"/>
              <a:gd name="connsiteY26" fmla="*/ 381000 h 419100"/>
              <a:gd name="connsiteX27" fmla="*/ 2956560 w 3017520"/>
              <a:gd name="connsiteY27" fmla="*/ 373380 h 419100"/>
              <a:gd name="connsiteX28" fmla="*/ 3009900 w 3017520"/>
              <a:gd name="connsiteY28" fmla="*/ 365760 h 419100"/>
              <a:gd name="connsiteX29" fmla="*/ 3017520 w 3017520"/>
              <a:gd name="connsiteY29" fmla="*/ 342900 h 419100"/>
              <a:gd name="connsiteX30" fmla="*/ 3009900 w 3017520"/>
              <a:gd name="connsiteY30" fmla="*/ 281940 h 419100"/>
              <a:gd name="connsiteX31" fmla="*/ 3002280 w 3017520"/>
              <a:gd name="connsiteY31" fmla="*/ 251460 h 419100"/>
              <a:gd name="connsiteX32" fmla="*/ 2994660 w 3017520"/>
              <a:gd name="connsiteY32" fmla="*/ 152400 h 419100"/>
              <a:gd name="connsiteX33" fmla="*/ 2948940 w 3017520"/>
              <a:gd name="connsiteY33" fmla="*/ 129540 h 419100"/>
              <a:gd name="connsiteX34" fmla="*/ 2857500 w 3017520"/>
              <a:gd name="connsiteY34" fmla="*/ 121920 h 419100"/>
              <a:gd name="connsiteX35" fmla="*/ 2667000 w 3017520"/>
              <a:gd name="connsiteY35" fmla="*/ 129540 h 419100"/>
              <a:gd name="connsiteX36" fmla="*/ 2080260 w 3017520"/>
              <a:gd name="connsiteY36" fmla="*/ 144780 h 419100"/>
              <a:gd name="connsiteX37" fmla="*/ 1684020 w 3017520"/>
              <a:gd name="connsiteY37" fmla="*/ 137160 h 419100"/>
              <a:gd name="connsiteX38" fmla="*/ 1417320 w 3017520"/>
              <a:gd name="connsiteY38" fmla="*/ 121920 h 419100"/>
              <a:gd name="connsiteX39" fmla="*/ 1112520 w 3017520"/>
              <a:gd name="connsiteY39" fmla="*/ 106680 h 419100"/>
              <a:gd name="connsiteX40" fmla="*/ 1074420 w 3017520"/>
              <a:gd name="connsiteY40" fmla="*/ 9144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17520" h="419100">
                <a:moveTo>
                  <a:pt x="967740" y="15240"/>
                </a:moveTo>
                <a:lnTo>
                  <a:pt x="670560" y="7620"/>
                </a:lnTo>
                <a:cubicBezTo>
                  <a:pt x="632402" y="6207"/>
                  <a:pt x="594445" y="0"/>
                  <a:pt x="556260" y="0"/>
                </a:cubicBezTo>
                <a:cubicBezTo>
                  <a:pt x="497785" y="0"/>
                  <a:pt x="439420" y="5080"/>
                  <a:pt x="381000" y="7620"/>
                </a:cubicBezTo>
                <a:cubicBezTo>
                  <a:pt x="355600" y="10160"/>
                  <a:pt x="330030" y="11358"/>
                  <a:pt x="304800" y="15240"/>
                </a:cubicBezTo>
                <a:cubicBezTo>
                  <a:pt x="280902" y="18917"/>
                  <a:pt x="279900" y="26203"/>
                  <a:pt x="259080" y="38100"/>
                </a:cubicBezTo>
                <a:cubicBezTo>
                  <a:pt x="249217" y="43736"/>
                  <a:pt x="238760" y="48260"/>
                  <a:pt x="228600" y="53340"/>
                </a:cubicBezTo>
                <a:cubicBezTo>
                  <a:pt x="200441" y="95579"/>
                  <a:pt x="229471" y="62169"/>
                  <a:pt x="190500" y="83820"/>
                </a:cubicBezTo>
                <a:cubicBezTo>
                  <a:pt x="111895" y="127489"/>
                  <a:pt x="173646" y="104678"/>
                  <a:pt x="121920" y="121920"/>
                </a:cubicBezTo>
                <a:cubicBezTo>
                  <a:pt x="95609" y="148231"/>
                  <a:pt x="101164" y="144831"/>
                  <a:pt x="68580" y="167640"/>
                </a:cubicBezTo>
                <a:cubicBezTo>
                  <a:pt x="53575" y="178144"/>
                  <a:pt x="22860" y="198120"/>
                  <a:pt x="22860" y="198120"/>
                </a:cubicBezTo>
                <a:cubicBezTo>
                  <a:pt x="20320" y="205740"/>
                  <a:pt x="16982" y="213139"/>
                  <a:pt x="15240" y="220980"/>
                </a:cubicBezTo>
                <a:cubicBezTo>
                  <a:pt x="-2641" y="301444"/>
                  <a:pt x="17154" y="238099"/>
                  <a:pt x="0" y="289560"/>
                </a:cubicBezTo>
                <a:cubicBezTo>
                  <a:pt x="12277" y="307975"/>
                  <a:pt x="26882" y="342582"/>
                  <a:pt x="53340" y="350520"/>
                </a:cubicBezTo>
                <a:cubicBezTo>
                  <a:pt x="95828" y="363267"/>
                  <a:pt x="139727" y="370726"/>
                  <a:pt x="182880" y="381000"/>
                </a:cubicBezTo>
                <a:cubicBezTo>
                  <a:pt x="193068" y="383426"/>
                  <a:pt x="203200" y="386080"/>
                  <a:pt x="213360" y="388620"/>
                </a:cubicBezTo>
                <a:cubicBezTo>
                  <a:pt x="223520" y="391160"/>
                  <a:pt x="233380" y="395717"/>
                  <a:pt x="243840" y="396240"/>
                </a:cubicBezTo>
                <a:lnTo>
                  <a:pt x="396240" y="403860"/>
                </a:lnTo>
                <a:cubicBezTo>
                  <a:pt x="482492" y="416182"/>
                  <a:pt x="490960" y="419100"/>
                  <a:pt x="609600" y="419100"/>
                </a:cubicBezTo>
                <a:cubicBezTo>
                  <a:pt x="845834" y="419100"/>
                  <a:pt x="1082040" y="414020"/>
                  <a:pt x="1318260" y="411480"/>
                </a:cubicBezTo>
                <a:cubicBezTo>
                  <a:pt x="1385839" y="405336"/>
                  <a:pt x="1475006" y="396240"/>
                  <a:pt x="1539240" y="396240"/>
                </a:cubicBezTo>
                <a:cubicBezTo>
                  <a:pt x="1640872" y="396240"/>
                  <a:pt x="1742440" y="401320"/>
                  <a:pt x="1844040" y="403860"/>
                </a:cubicBezTo>
                <a:cubicBezTo>
                  <a:pt x="1978611" y="418812"/>
                  <a:pt x="1964295" y="419100"/>
                  <a:pt x="2171700" y="419100"/>
                </a:cubicBezTo>
                <a:cubicBezTo>
                  <a:pt x="2245404" y="419100"/>
                  <a:pt x="2319020" y="414020"/>
                  <a:pt x="2392680" y="411480"/>
                </a:cubicBezTo>
                <a:lnTo>
                  <a:pt x="2499360" y="403860"/>
                </a:lnTo>
                <a:cubicBezTo>
                  <a:pt x="2591225" y="396511"/>
                  <a:pt x="2595995" y="393032"/>
                  <a:pt x="2697480" y="388620"/>
                </a:cubicBezTo>
                <a:cubicBezTo>
                  <a:pt x="2776187" y="385198"/>
                  <a:pt x="2854960" y="383540"/>
                  <a:pt x="2933700" y="381000"/>
                </a:cubicBezTo>
                <a:cubicBezTo>
                  <a:pt x="2941320" y="378460"/>
                  <a:pt x="2948684" y="374955"/>
                  <a:pt x="2956560" y="373380"/>
                </a:cubicBezTo>
                <a:cubicBezTo>
                  <a:pt x="2974172" y="369858"/>
                  <a:pt x="2993836" y="373792"/>
                  <a:pt x="3009900" y="365760"/>
                </a:cubicBezTo>
                <a:cubicBezTo>
                  <a:pt x="3017084" y="362168"/>
                  <a:pt x="3014980" y="350520"/>
                  <a:pt x="3017520" y="342900"/>
                </a:cubicBezTo>
                <a:cubicBezTo>
                  <a:pt x="3014980" y="322580"/>
                  <a:pt x="3013267" y="302140"/>
                  <a:pt x="3009900" y="281940"/>
                </a:cubicBezTo>
                <a:cubicBezTo>
                  <a:pt x="3008178" y="271610"/>
                  <a:pt x="3003504" y="261861"/>
                  <a:pt x="3002280" y="251460"/>
                </a:cubicBezTo>
                <a:cubicBezTo>
                  <a:pt x="2998411" y="218569"/>
                  <a:pt x="3003193" y="184399"/>
                  <a:pt x="2994660" y="152400"/>
                </a:cubicBezTo>
                <a:cubicBezTo>
                  <a:pt x="2992293" y="143522"/>
                  <a:pt x="2956653" y="130568"/>
                  <a:pt x="2948940" y="129540"/>
                </a:cubicBezTo>
                <a:cubicBezTo>
                  <a:pt x="2918623" y="125498"/>
                  <a:pt x="2887980" y="124460"/>
                  <a:pt x="2857500" y="121920"/>
                </a:cubicBezTo>
                <a:lnTo>
                  <a:pt x="2667000" y="129540"/>
                </a:lnTo>
                <a:cubicBezTo>
                  <a:pt x="2043778" y="144928"/>
                  <a:pt x="2436100" y="127835"/>
                  <a:pt x="2080260" y="144780"/>
                </a:cubicBezTo>
                <a:lnTo>
                  <a:pt x="1684020" y="137160"/>
                </a:lnTo>
                <a:cubicBezTo>
                  <a:pt x="1595028" y="134091"/>
                  <a:pt x="1506246" y="126520"/>
                  <a:pt x="1417320" y="121920"/>
                </a:cubicBezTo>
                <a:cubicBezTo>
                  <a:pt x="945091" y="97494"/>
                  <a:pt x="1488139" y="128775"/>
                  <a:pt x="1112520" y="106680"/>
                </a:cubicBezTo>
                <a:cubicBezTo>
                  <a:pt x="1084272" y="97264"/>
                  <a:pt x="1096844" y="102652"/>
                  <a:pt x="1074420" y="914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191000" y="2438400"/>
            <a:ext cx="3732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Have to import the Scanner library.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Always included before the class.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988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("Dialing code for Antarctica: " + 672);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("Year in which Leonardo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Vinci invented "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("Speed of ketchup: " + 40 + " km per year");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nextLine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method of the Scanner class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("Enter a line of text:");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scan.nextLine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("You entered: \"" + message + "\"");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4297533" y="4518660"/>
            <a:ext cx="1349455" cy="441960"/>
          </a:xfrm>
          <a:custGeom>
            <a:avLst/>
            <a:gdLst>
              <a:gd name="connsiteX0" fmla="*/ 564027 w 1349455"/>
              <a:gd name="connsiteY0" fmla="*/ 0 h 441960"/>
              <a:gd name="connsiteX1" fmla="*/ 503067 w 1349455"/>
              <a:gd name="connsiteY1" fmla="*/ 7620 h 441960"/>
              <a:gd name="connsiteX2" fmla="*/ 175407 w 1349455"/>
              <a:gd name="connsiteY2" fmla="*/ 22860 h 441960"/>
              <a:gd name="connsiteX3" fmla="*/ 106827 w 1349455"/>
              <a:gd name="connsiteY3" fmla="*/ 45720 h 441960"/>
              <a:gd name="connsiteX4" fmla="*/ 83967 w 1349455"/>
              <a:gd name="connsiteY4" fmla="*/ 53340 h 441960"/>
              <a:gd name="connsiteX5" fmla="*/ 61107 w 1349455"/>
              <a:gd name="connsiteY5" fmla="*/ 76200 h 441960"/>
              <a:gd name="connsiteX6" fmla="*/ 45867 w 1349455"/>
              <a:gd name="connsiteY6" fmla="*/ 106680 h 441960"/>
              <a:gd name="connsiteX7" fmla="*/ 30627 w 1349455"/>
              <a:gd name="connsiteY7" fmla="*/ 129540 h 441960"/>
              <a:gd name="connsiteX8" fmla="*/ 7767 w 1349455"/>
              <a:gd name="connsiteY8" fmla="*/ 175260 h 441960"/>
              <a:gd name="connsiteX9" fmla="*/ 147 w 1349455"/>
              <a:gd name="connsiteY9" fmla="*/ 213360 h 441960"/>
              <a:gd name="connsiteX10" fmla="*/ 7767 w 1349455"/>
              <a:gd name="connsiteY10" fmla="*/ 358140 h 441960"/>
              <a:gd name="connsiteX11" fmla="*/ 61107 w 1349455"/>
              <a:gd name="connsiteY11" fmla="*/ 419100 h 441960"/>
              <a:gd name="connsiteX12" fmla="*/ 91587 w 1349455"/>
              <a:gd name="connsiteY12" fmla="*/ 426720 h 441960"/>
              <a:gd name="connsiteX13" fmla="*/ 114447 w 1349455"/>
              <a:gd name="connsiteY13" fmla="*/ 434340 h 441960"/>
              <a:gd name="connsiteX14" fmla="*/ 221127 w 1349455"/>
              <a:gd name="connsiteY14" fmla="*/ 441960 h 441960"/>
              <a:gd name="connsiteX15" fmla="*/ 922167 w 1349455"/>
              <a:gd name="connsiteY15" fmla="*/ 434340 h 441960"/>
              <a:gd name="connsiteX16" fmla="*/ 975507 w 1349455"/>
              <a:gd name="connsiteY16" fmla="*/ 403860 h 441960"/>
              <a:gd name="connsiteX17" fmla="*/ 998367 w 1349455"/>
              <a:gd name="connsiteY17" fmla="*/ 396240 h 441960"/>
              <a:gd name="connsiteX18" fmla="*/ 1028847 w 1349455"/>
              <a:gd name="connsiteY18" fmla="*/ 388620 h 441960"/>
              <a:gd name="connsiteX19" fmla="*/ 1105047 w 1349455"/>
              <a:gd name="connsiteY19" fmla="*/ 365760 h 441960"/>
              <a:gd name="connsiteX20" fmla="*/ 1173627 w 1349455"/>
              <a:gd name="connsiteY20" fmla="*/ 358140 h 441960"/>
              <a:gd name="connsiteX21" fmla="*/ 1234587 w 1349455"/>
              <a:gd name="connsiteY21" fmla="*/ 342900 h 441960"/>
              <a:gd name="connsiteX22" fmla="*/ 1280307 w 1349455"/>
              <a:gd name="connsiteY22" fmla="*/ 327660 h 441960"/>
              <a:gd name="connsiteX23" fmla="*/ 1303167 w 1349455"/>
              <a:gd name="connsiteY23" fmla="*/ 320040 h 441960"/>
              <a:gd name="connsiteX24" fmla="*/ 1326027 w 1349455"/>
              <a:gd name="connsiteY24" fmla="*/ 304800 h 441960"/>
              <a:gd name="connsiteX25" fmla="*/ 1341267 w 1349455"/>
              <a:gd name="connsiteY25" fmla="*/ 281940 h 441960"/>
              <a:gd name="connsiteX26" fmla="*/ 1341267 w 1349455"/>
              <a:gd name="connsiteY26" fmla="*/ 205740 h 441960"/>
              <a:gd name="connsiteX27" fmla="*/ 1303167 w 1349455"/>
              <a:gd name="connsiteY27" fmla="*/ 175260 h 441960"/>
              <a:gd name="connsiteX28" fmla="*/ 1280307 w 1349455"/>
              <a:gd name="connsiteY28" fmla="*/ 99060 h 441960"/>
              <a:gd name="connsiteX29" fmla="*/ 1272687 w 1349455"/>
              <a:gd name="connsiteY29" fmla="*/ 76200 h 441960"/>
              <a:gd name="connsiteX30" fmla="*/ 1226967 w 1349455"/>
              <a:gd name="connsiteY30" fmla="*/ 60960 h 441960"/>
              <a:gd name="connsiteX31" fmla="*/ 1021227 w 1349455"/>
              <a:gd name="connsiteY31" fmla="*/ 45720 h 441960"/>
              <a:gd name="connsiteX32" fmla="*/ 708807 w 1349455"/>
              <a:gd name="connsiteY32" fmla="*/ 5334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49455" h="441960">
                <a:moveTo>
                  <a:pt x="564027" y="0"/>
                </a:moveTo>
                <a:cubicBezTo>
                  <a:pt x="543707" y="2540"/>
                  <a:pt x="523524" y="6690"/>
                  <a:pt x="503067" y="7620"/>
                </a:cubicBezTo>
                <a:lnTo>
                  <a:pt x="175407" y="22860"/>
                </a:lnTo>
                <a:lnTo>
                  <a:pt x="106827" y="45720"/>
                </a:lnTo>
                <a:lnTo>
                  <a:pt x="83967" y="53340"/>
                </a:lnTo>
                <a:cubicBezTo>
                  <a:pt x="76347" y="60960"/>
                  <a:pt x="67371" y="67431"/>
                  <a:pt x="61107" y="76200"/>
                </a:cubicBezTo>
                <a:cubicBezTo>
                  <a:pt x="54505" y="85443"/>
                  <a:pt x="51503" y="96817"/>
                  <a:pt x="45867" y="106680"/>
                </a:cubicBezTo>
                <a:cubicBezTo>
                  <a:pt x="41323" y="114631"/>
                  <a:pt x="34723" y="121349"/>
                  <a:pt x="30627" y="129540"/>
                </a:cubicBezTo>
                <a:cubicBezTo>
                  <a:pt x="-921" y="192636"/>
                  <a:pt x="51443" y="109746"/>
                  <a:pt x="7767" y="175260"/>
                </a:cubicBezTo>
                <a:cubicBezTo>
                  <a:pt x="5227" y="187960"/>
                  <a:pt x="147" y="200408"/>
                  <a:pt x="147" y="213360"/>
                </a:cubicBezTo>
                <a:cubicBezTo>
                  <a:pt x="147" y="261687"/>
                  <a:pt x="-1711" y="310752"/>
                  <a:pt x="7767" y="358140"/>
                </a:cubicBezTo>
                <a:cubicBezTo>
                  <a:pt x="12133" y="379968"/>
                  <a:pt x="38604" y="409456"/>
                  <a:pt x="61107" y="419100"/>
                </a:cubicBezTo>
                <a:cubicBezTo>
                  <a:pt x="70733" y="423225"/>
                  <a:pt x="81517" y="423843"/>
                  <a:pt x="91587" y="426720"/>
                </a:cubicBezTo>
                <a:cubicBezTo>
                  <a:pt x="99310" y="428927"/>
                  <a:pt x="106470" y="433402"/>
                  <a:pt x="114447" y="434340"/>
                </a:cubicBezTo>
                <a:cubicBezTo>
                  <a:pt x="149853" y="438505"/>
                  <a:pt x="185567" y="439420"/>
                  <a:pt x="221127" y="441960"/>
                </a:cubicBezTo>
                <a:lnTo>
                  <a:pt x="922167" y="434340"/>
                </a:lnTo>
                <a:cubicBezTo>
                  <a:pt x="963757" y="433474"/>
                  <a:pt x="944567" y="424487"/>
                  <a:pt x="975507" y="403860"/>
                </a:cubicBezTo>
                <a:cubicBezTo>
                  <a:pt x="982190" y="399405"/>
                  <a:pt x="990644" y="398447"/>
                  <a:pt x="998367" y="396240"/>
                </a:cubicBezTo>
                <a:cubicBezTo>
                  <a:pt x="1008437" y="393363"/>
                  <a:pt x="1018816" y="391629"/>
                  <a:pt x="1028847" y="388620"/>
                </a:cubicBezTo>
                <a:cubicBezTo>
                  <a:pt x="1050709" y="382061"/>
                  <a:pt x="1081013" y="369458"/>
                  <a:pt x="1105047" y="365760"/>
                </a:cubicBezTo>
                <a:cubicBezTo>
                  <a:pt x="1127780" y="362263"/>
                  <a:pt x="1150767" y="360680"/>
                  <a:pt x="1173627" y="358140"/>
                </a:cubicBezTo>
                <a:cubicBezTo>
                  <a:pt x="1242990" y="335019"/>
                  <a:pt x="1133439" y="370486"/>
                  <a:pt x="1234587" y="342900"/>
                </a:cubicBezTo>
                <a:cubicBezTo>
                  <a:pt x="1250085" y="338673"/>
                  <a:pt x="1265067" y="332740"/>
                  <a:pt x="1280307" y="327660"/>
                </a:cubicBezTo>
                <a:cubicBezTo>
                  <a:pt x="1287927" y="325120"/>
                  <a:pt x="1296484" y="324495"/>
                  <a:pt x="1303167" y="320040"/>
                </a:cubicBezTo>
                <a:lnTo>
                  <a:pt x="1326027" y="304800"/>
                </a:lnTo>
                <a:cubicBezTo>
                  <a:pt x="1331107" y="297180"/>
                  <a:pt x="1337659" y="290358"/>
                  <a:pt x="1341267" y="281940"/>
                </a:cubicBezTo>
                <a:cubicBezTo>
                  <a:pt x="1350511" y="260371"/>
                  <a:pt x="1353741" y="226531"/>
                  <a:pt x="1341267" y="205740"/>
                </a:cubicBezTo>
                <a:cubicBezTo>
                  <a:pt x="1332899" y="191794"/>
                  <a:pt x="1315867" y="185420"/>
                  <a:pt x="1303167" y="175260"/>
                </a:cubicBezTo>
                <a:cubicBezTo>
                  <a:pt x="1266950" y="66610"/>
                  <a:pt x="1303339" y="179673"/>
                  <a:pt x="1280307" y="99060"/>
                </a:cubicBezTo>
                <a:cubicBezTo>
                  <a:pt x="1278100" y="91337"/>
                  <a:pt x="1279223" y="80869"/>
                  <a:pt x="1272687" y="76200"/>
                </a:cubicBezTo>
                <a:cubicBezTo>
                  <a:pt x="1259615" y="66863"/>
                  <a:pt x="1242207" y="66040"/>
                  <a:pt x="1226967" y="60960"/>
                </a:cubicBezTo>
                <a:cubicBezTo>
                  <a:pt x="1146225" y="34046"/>
                  <a:pt x="1212132" y="53674"/>
                  <a:pt x="1021227" y="45720"/>
                </a:cubicBezTo>
                <a:cubicBezTo>
                  <a:pt x="724050" y="53540"/>
                  <a:pt x="828220" y="53340"/>
                  <a:pt x="708807" y="5334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791200" y="451866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Represents the keyboard.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424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nextLine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method of the Scanner class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("Enter a line of text:");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scan.nextLine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("You entered: \"" + message + "\"");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1850944" y="4518660"/>
            <a:ext cx="1349455" cy="441960"/>
          </a:xfrm>
          <a:custGeom>
            <a:avLst/>
            <a:gdLst>
              <a:gd name="connsiteX0" fmla="*/ 564027 w 1349455"/>
              <a:gd name="connsiteY0" fmla="*/ 0 h 441960"/>
              <a:gd name="connsiteX1" fmla="*/ 503067 w 1349455"/>
              <a:gd name="connsiteY1" fmla="*/ 7620 h 441960"/>
              <a:gd name="connsiteX2" fmla="*/ 175407 w 1349455"/>
              <a:gd name="connsiteY2" fmla="*/ 22860 h 441960"/>
              <a:gd name="connsiteX3" fmla="*/ 106827 w 1349455"/>
              <a:gd name="connsiteY3" fmla="*/ 45720 h 441960"/>
              <a:gd name="connsiteX4" fmla="*/ 83967 w 1349455"/>
              <a:gd name="connsiteY4" fmla="*/ 53340 h 441960"/>
              <a:gd name="connsiteX5" fmla="*/ 61107 w 1349455"/>
              <a:gd name="connsiteY5" fmla="*/ 76200 h 441960"/>
              <a:gd name="connsiteX6" fmla="*/ 45867 w 1349455"/>
              <a:gd name="connsiteY6" fmla="*/ 106680 h 441960"/>
              <a:gd name="connsiteX7" fmla="*/ 30627 w 1349455"/>
              <a:gd name="connsiteY7" fmla="*/ 129540 h 441960"/>
              <a:gd name="connsiteX8" fmla="*/ 7767 w 1349455"/>
              <a:gd name="connsiteY8" fmla="*/ 175260 h 441960"/>
              <a:gd name="connsiteX9" fmla="*/ 147 w 1349455"/>
              <a:gd name="connsiteY9" fmla="*/ 213360 h 441960"/>
              <a:gd name="connsiteX10" fmla="*/ 7767 w 1349455"/>
              <a:gd name="connsiteY10" fmla="*/ 358140 h 441960"/>
              <a:gd name="connsiteX11" fmla="*/ 61107 w 1349455"/>
              <a:gd name="connsiteY11" fmla="*/ 419100 h 441960"/>
              <a:gd name="connsiteX12" fmla="*/ 91587 w 1349455"/>
              <a:gd name="connsiteY12" fmla="*/ 426720 h 441960"/>
              <a:gd name="connsiteX13" fmla="*/ 114447 w 1349455"/>
              <a:gd name="connsiteY13" fmla="*/ 434340 h 441960"/>
              <a:gd name="connsiteX14" fmla="*/ 221127 w 1349455"/>
              <a:gd name="connsiteY14" fmla="*/ 441960 h 441960"/>
              <a:gd name="connsiteX15" fmla="*/ 922167 w 1349455"/>
              <a:gd name="connsiteY15" fmla="*/ 434340 h 441960"/>
              <a:gd name="connsiteX16" fmla="*/ 975507 w 1349455"/>
              <a:gd name="connsiteY16" fmla="*/ 403860 h 441960"/>
              <a:gd name="connsiteX17" fmla="*/ 998367 w 1349455"/>
              <a:gd name="connsiteY17" fmla="*/ 396240 h 441960"/>
              <a:gd name="connsiteX18" fmla="*/ 1028847 w 1349455"/>
              <a:gd name="connsiteY18" fmla="*/ 388620 h 441960"/>
              <a:gd name="connsiteX19" fmla="*/ 1105047 w 1349455"/>
              <a:gd name="connsiteY19" fmla="*/ 365760 h 441960"/>
              <a:gd name="connsiteX20" fmla="*/ 1173627 w 1349455"/>
              <a:gd name="connsiteY20" fmla="*/ 358140 h 441960"/>
              <a:gd name="connsiteX21" fmla="*/ 1234587 w 1349455"/>
              <a:gd name="connsiteY21" fmla="*/ 342900 h 441960"/>
              <a:gd name="connsiteX22" fmla="*/ 1280307 w 1349455"/>
              <a:gd name="connsiteY22" fmla="*/ 327660 h 441960"/>
              <a:gd name="connsiteX23" fmla="*/ 1303167 w 1349455"/>
              <a:gd name="connsiteY23" fmla="*/ 320040 h 441960"/>
              <a:gd name="connsiteX24" fmla="*/ 1326027 w 1349455"/>
              <a:gd name="connsiteY24" fmla="*/ 304800 h 441960"/>
              <a:gd name="connsiteX25" fmla="*/ 1341267 w 1349455"/>
              <a:gd name="connsiteY25" fmla="*/ 281940 h 441960"/>
              <a:gd name="connsiteX26" fmla="*/ 1341267 w 1349455"/>
              <a:gd name="connsiteY26" fmla="*/ 205740 h 441960"/>
              <a:gd name="connsiteX27" fmla="*/ 1303167 w 1349455"/>
              <a:gd name="connsiteY27" fmla="*/ 175260 h 441960"/>
              <a:gd name="connsiteX28" fmla="*/ 1280307 w 1349455"/>
              <a:gd name="connsiteY28" fmla="*/ 99060 h 441960"/>
              <a:gd name="connsiteX29" fmla="*/ 1272687 w 1349455"/>
              <a:gd name="connsiteY29" fmla="*/ 76200 h 441960"/>
              <a:gd name="connsiteX30" fmla="*/ 1226967 w 1349455"/>
              <a:gd name="connsiteY30" fmla="*/ 60960 h 441960"/>
              <a:gd name="connsiteX31" fmla="*/ 1021227 w 1349455"/>
              <a:gd name="connsiteY31" fmla="*/ 45720 h 441960"/>
              <a:gd name="connsiteX32" fmla="*/ 708807 w 1349455"/>
              <a:gd name="connsiteY32" fmla="*/ 5334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49455" h="441960">
                <a:moveTo>
                  <a:pt x="564027" y="0"/>
                </a:moveTo>
                <a:cubicBezTo>
                  <a:pt x="543707" y="2540"/>
                  <a:pt x="523524" y="6690"/>
                  <a:pt x="503067" y="7620"/>
                </a:cubicBezTo>
                <a:lnTo>
                  <a:pt x="175407" y="22860"/>
                </a:lnTo>
                <a:lnTo>
                  <a:pt x="106827" y="45720"/>
                </a:lnTo>
                <a:lnTo>
                  <a:pt x="83967" y="53340"/>
                </a:lnTo>
                <a:cubicBezTo>
                  <a:pt x="76347" y="60960"/>
                  <a:pt x="67371" y="67431"/>
                  <a:pt x="61107" y="76200"/>
                </a:cubicBezTo>
                <a:cubicBezTo>
                  <a:pt x="54505" y="85443"/>
                  <a:pt x="51503" y="96817"/>
                  <a:pt x="45867" y="106680"/>
                </a:cubicBezTo>
                <a:cubicBezTo>
                  <a:pt x="41323" y="114631"/>
                  <a:pt x="34723" y="121349"/>
                  <a:pt x="30627" y="129540"/>
                </a:cubicBezTo>
                <a:cubicBezTo>
                  <a:pt x="-921" y="192636"/>
                  <a:pt x="51443" y="109746"/>
                  <a:pt x="7767" y="175260"/>
                </a:cubicBezTo>
                <a:cubicBezTo>
                  <a:pt x="5227" y="187960"/>
                  <a:pt x="147" y="200408"/>
                  <a:pt x="147" y="213360"/>
                </a:cubicBezTo>
                <a:cubicBezTo>
                  <a:pt x="147" y="261687"/>
                  <a:pt x="-1711" y="310752"/>
                  <a:pt x="7767" y="358140"/>
                </a:cubicBezTo>
                <a:cubicBezTo>
                  <a:pt x="12133" y="379968"/>
                  <a:pt x="38604" y="409456"/>
                  <a:pt x="61107" y="419100"/>
                </a:cubicBezTo>
                <a:cubicBezTo>
                  <a:pt x="70733" y="423225"/>
                  <a:pt x="81517" y="423843"/>
                  <a:pt x="91587" y="426720"/>
                </a:cubicBezTo>
                <a:cubicBezTo>
                  <a:pt x="99310" y="428927"/>
                  <a:pt x="106470" y="433402"/>
                  <a:pt x="114447" y="434340"/>
                </a:cubicBezTo>
                <a:cubicBezTo>
                  <a:pt x="149853" y="438505"/>
                  <a:pt x="185567" y="439420"/>
                  <a:pt x="221127" y="441960"/>
                </a:cubicBezTo>
                <a:lnTo>
                  <a:pt x="922167" y="434340"/>
                </a:lnTo>
                <a:cubicBezTo>
                  <a:pt x="963757" y="433474"/>
                  <a:pt x="944567" y="424487"/>
                  <a:pt x="975507" y="403860"/>
                </a:cubicBezTo>
                <a:cubicBezTo>
                  <a:pt x="982190" y="399405"/>
                  <a:pt x="990644" y="398447"/>
                  <a:pt x="998367" y="396240"/>
                </a:cubicBezTo>
                <a:cubicBezTo>
                  <a:pt x="1008437" y="393363"/>
                  <a:pt x="1018816" y="391629"/>
                  <a:pt x="1028847" y="388620"/>
                </a:cubicBezTo>
                <a:cubicBezTo>
                  <a:pt x="1050709" y="382061"/>
                  <a:pt x="1081013" y="369458"/>
                  <a:pt x="1105047" y="365760"/>
                </a:cubicBezTo>
                <a:cubicBezTo>
                  <a:pt x="1127780" y="362263"/>
                  <a:pt x="1150767" y="360680"/>
                  <a:pt x="1173627" y="358140"/>
                </a:cubicBezTo>
                <a:cubicBezTo>
                  <a:pt x="1242990" y="335019"/>
                  <a:pt x="1133439" y="370486"/>
                  <a:pt x="1234587" y="342900"/>
                </a:cubicBezTo>
                <a:cubicBezTo>
                  <a:pt x="1250085" y="338673"/>
                  <a:pt x="1265067" y="332740"/>
                  <a:pt x="1280307" y="327660"/>
                </a:cubicBezTo>
                <a:cubicBezTo>
                  <a:pt x="1287927" y="325120"/>
                  <a:pt x="1296484" y="324495"/>
                  <a:pt x="1303167" y="320040"/>
                </a:cubicBezTo>
                <a:lnTo>
                  <a:pt x="1326027" y="304800"/>
                </a:lnTo>
                <a:cubicBezTo>
                  <a:pt x="1331107" y="297180"/>
                  <a:pt x="1337659" y="290358"/>
                  <a:pt x="1341267" y="281940"/>
                </a:cubicBezTo>
                <a:cubicBezTo>
                  <a:pt x="1350511" y="260371"/>
                  <a:pt x="1353741" y="226531"/>
                  <a:pt x="1341267" y="205740"/>
                </a:cubicBezTo>
                <a:cubicBezTo>
                  <a:pt x="1332899" y="191794"/>
                  <a:pt x="1315867" y="185420"/>
                  <a:pt x="1303167" y="175260"/>
                </a:cubicBezTo>
                <a:cubicBezTo>
                  <a:pt x="1266950" y="66610"/>
                  <a:pt x="1303339" y="179673"/>
                  <a:pt x="1280307" y="99060"/>
                </a:cubicBezTo>
                <a:cubicBezTo>
                  <a:pt x="1278100" y="91337"/>
                  <a:pt x="1279223" y="80869"/>
                  <a:pt x="1272687" y="76200"/>
                </a:cubicBezTo>
                <a:cubicBezTo>
                  <a:pt x="1259615" y="66863"/>
                  <a:pt x="1242207" y="66040"/>
                  <a:pt x="1226967" y="60960"/>
                </a:cubicBezTo>
                <a:cubicBezTo>
                  <a:pt x="1146225" y="34046"/>
                  <a:pt x="1212132" y="53674"/>
                  <a:pt x="1021227" y="45720"/>
                </a:cubicBezTo>
                <a:cubicBezTo>
                  <a:pt x="724050" y="53540"/>
                  <a:pt x="828220" y="53340"/>
                  <a:pt x="708807" y="5334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38800" y="41954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scan is a variable of type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Scanner.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163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nextLine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method of the Scanner class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("Enter a line of text:");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scan.nextLine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("You entered: \"" + message + "\"");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2362200" y="5334000"/>
            <a:ext cx="1981200" cy="441960"/>
          </a:xfrm>
          <a:custGeom>
            <a:avLst/>
            <a:gdLst>
              <a:gd name="connsiteX0" fmla="*/ 564027 w 1349455"/>
              <a:gd name="connsiteY0" fmla="*/ 0 h 441960"/>
              <a:gd name="connsiteX1" fmla="*/ 503067 w 1349455"/>
              <a:gd name="connsiteY1" fmla="*/ 7620 h 441960"/>
              <a:gd name="connsiteX2" fmla="*/ 175407 w 1349455"/>
              <a:gd name="connsiteY2" fmla="*/ 22860 h 441960"/>
              <a:gd name="connsiteX3" fmla="*/ 106827 w 1349455"/>
              <a:gd name="connsiteY3" fmla="*/ 45720 h 441960"/>
              <a:gd name="connsiteX4" fmla="*/ 83967 w 1349455"/>
              <a:gd name="connsiteY4" fmla="*/ 53340 h 441960"/>
              <a:gd name="connsiteX5" fmla="*/ 61107 w 1349455"/>
              <a:gd name="connsiteY5" fmla="*/ 76200 h 441960"/>
              <a:gd name="connsiteX6" fmla="*/ 45867 w 1349455"/>
              <a:gd name="connsiteY6" fmla="*/ 106680 h 441960"/>
              <a:gd name="connsiteX7" fmla="*/ 30627 w 1349455"/>
              <a:gd name="connsiteY7" fmla="*/ 129540 h 441960"/>
              <a:gd name="connsiteX8" fmla="*/ 7767 w 1349455"/>
              <a:gd name="connsiteY8" fmla="*/ 175260 h 441960"/>
              <a:gd name="connsiteX9" fmla="*/ 147 w 1349455"/>
              <a:gd name="connsiteY9" fmla="*/ 213360 h 441960"/>
              <a:gd name="connsiteX10" fmla="*/ 7767 w 1349455"/>
              <a:gd name="connsiteY10" fmla="*/ 358140 h 441960"/>
              <a:gd name="connsiteX11" fmla="*/ 61107 w 1349455"/>
              <a:gd name="connsiteY11" fmla="*/ 419100 h 441960"/>
              <a:gd name="connsiteX12" fmla="*/ 91587 w 1349455"/>
              <a:gd name="connsiteY12" fmla="*/ 426720 h 441960"/>
              <a:gd name="connsiteX13" fmla="*/ 114447 w 1349455"/>
              <a:gd name="connsiteY13" fmla="*/ 434340 h 441960"/>
              <a:gd name="connsiteX14" fmla="*/ 221127 w 1349455"/>
              <a:gd name="connsiteY14" fmla="*/ 441960 h 441960"/>
              <a:gd name="connsiteX15" fmla="*/ 922167 w 1349455"/>
              <a:gd name="connsiteY15" fmla="*/ 434340 h 441960"/>
              <a:gd name="connsiteX16" fmla="*/ 975507 w 1349455"/>
              <a:gd name="connsiteY16" fmla="*/ 403860 h 441960"/>
              <a:gd name="connsiteX17" fmla="*/ 998367 w 1349455"/>
              <a:gd name="connsiteY17" fmla="*/ 396240 h 441960"/>
              <a:gd name="connsiteX18" fmla="*/ 1028847 w 1349455"/>
              <a:gd name="connsiteY18" fmla="*/ 388620 h 441960"/>
              <a:gd name="connsiteX19" fmla="*/ 1105047 w 1349455"/>
              <a:gd name="connsiteY19" fmla="*/ 365760 h 441960"/>
              <a:gd name="connsiteX20" fmla="*/ 1173627 w 1349455"/>
              <a:gd name="connsiteY20" fmla="*/ 358140 h 441960"/>
              <a:gd name="connsiteX21" fmla="*/ 1234587 w 1349455"/>
              <a:gd name="connsiteY21" fmla="*/ 342900 h 441960"/>
              <a:gd name="connsiteX22" fmla="*/ 1280307 w 1349455"/>
              <a:gd name="connsiteY22" fmla="*/ 327660 h 441960"/>
              <a:gd name="connsiteX23" fmla="*/ 1303167 w 1349455"/>
              <a:gd name="connsiteY23" fmla="*/ 320040 h 441960"/>
              <a:gd name="connsiteX24" fmla="*/ 1326027 w 1349455"/>
              <a:gd name="connsiteY24" fmla="*/ 304800 h 441960"/>
              <a:gd name="connsiteX25" fmla="*/ 1341267 w 1349455"/>
              <a:gd name="connsiteY25" fmla="*/ 281940 h 441960"/>
              <a:gd name="connsiteX26" fmla="*/ 1341267 w 1349455"/>
              <a:gd name="connsiteY26" fmla="*/ 205740 h 441960"/>
              <a:gd name="connsiteX27" fmla="*/ 1303167 w 1349455"/>
              <a:gd name="connsiteY27" fmla="*/ 175260 h 441960"/>
              <a:gd name="connsiteX28" fmla="*/ 1280307 w 1349455"/>
              <a:gd name="connsiteY28" fmla="*/ 99060 h 441960"/>
              <a:gd name="connsiteX29" fmla="*/ 1272687 w 1349455"/>
              <a:gd name="connsiteY29" fmla="*/ 76200 h 441960"/>
              <a:gd name="connsiteX30" fmla="*/ 1226967 w 1349455"/>
              <a:gd name="connsiteY30" fmla="*/ 60960 h 441960"/>
              <a:gd name="connsiteX31" fmla="*/ 1021227 w 1349455"/>
              <a:gd name="connsiteY31" fmla="*/ 45720 h 441960"/>
              <a:gd name="connsiteX32" fmla="*/ 708807 w 1349455"/>
              <a:gd name="connsiteY32" fmla="*/ 5334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49455" h="441960">
                <a:moveTo>
                  <a:pt x="564027" y="0"/>
                </a:moveTo>
                <a:cubicBezTo>
                  <a:pt x="543707" y="2540"/>
                  <a:pt x="523524" y="6690"/>
                  <a:pt x="503067" y="7620"/>
                </a:cubicBezTo>
                <a:lnTo>
                  <a:pt x="175407" y="22860"/>
                </a:lnTo>
                <a:lnTo>
                  <a:pt x="106827" y="45720"/>
                </a:lnTo>
                <a:lnTo>
                  <a:pt x="83967" y="53340"/>
                </a:lnTo>
                <a:cubicBezTo>
                  <a:pt x="76347" y="60960"/>
                  <a:pt x="67371" y="67431"/>
                  <a:pt x="61107" y="76200"/>
                </a:cubicBezTo>
                <a:cubicBezTo>
                  <a:pt x="54505" y="85443"/>
                  <a:pt x="51503" y="96817"/>
                  <a:pt x="45867" y="106680"/>
                </a:cubicBezTo>
                <a:cubicBezTo>
                  <a:pt x="41323" y="114631"/>
                  <a:pt x="34723" y="121349"/>
                  <a:pt x="30627" y="129540"/>
                </a:cubicBezTo>
                <a:cubicBezTo>
                  <a:pt x="-921" y="192636"/>
                  <a:pt x="51443" y="109746"/>
                  <a:pt x="7767" y="175260"/>
                </a:cubicBezTo>
                <a:cubicBezTo>
                  <a:pt x="5227" y="187960"/>
                  <a:pt x="147" y="200408"/>
                  <a:pt x="147" y="213360"/>
                </a:cubicBezTo>
                <a:cubicBezTo>
                  <a:pt x="147" y="261687"/>
                  <a:pt x="-1711" y="310752"/>
                  <a:pt x="7767" y="358140"/>
                </a:cubicBezTo>
                <a:cubicBezTo>
                  <a:pt x="12133" y="379968"/>
                  <a:pt x="38604" y="409456"/>
                  <a:pt x="61107" y="419100"/>
                </a:cubicBezTo>
                <a:cubicBezTo>
                  <a:pt x="70733" y="423225"/>
                  <a:pt x="81517" y="423843"/>
                  <a:pt x="91587" y="426720"/>
                </a:cubicBezTo>
                <a:cubicBezTo>
                  <a:pt x="99310" y="428927"/>
                  <a:pt x="106470" y="433402"/>
                  <a:pt x="114447" y="434340"/>
                </a:cubicBezTo>
                <a:cubicBezTo>
                  <a:pt x="149853" y="438505"/>
                  <a:pt x="185567" y="439420"/>
                  <a:pt x="221127" y="441960"/>
                </a:cubicBezTo>
                <a:lnTo>
                  <a:pt x="922167" y="434340"/>
                </a:lnTo>
                <a:cubicBezTo>
                  <a:pt x="963757" y="433474"/>
                  <a:pt x="944567" y="424487"/>
                  <a:pt x="975507" y="403860"/>
                </a:cubicBezTo>
                <a:cubicBezTo>
                  <a:pt x="982190" y="399405"/>
                  <a:pt x="990644" y="398447"/>
                  <a:pt x="998367" y="396240"/>
                </a:cubicBezTo>
                <a:cubicBezTo>
                  <a:pt x="1008437" y="393363"/>
                  <a:pt x="1018816" y="391629"/>
                  <a:pt x="1028847" y="388620"/>
                </a:cubicBezTo>
                <a:cubicBezTo>
                  <a:pt x="1050709" y="382061"/>
                  <a:pt x="1081013" y="369458"/>
                  <a:pt x="1105047" y="365760"/>
                </a:cubicBezTo>
                <a:cubicBezTo>
                  <a:pt x="1127780" y="362263"/>
                  <a:pt x="1150767" y="360680"/>
                  <a:pt x="1173627" y="358140"/>
                </a:cubicBezTo>
                <a:cubicBezTo>
                  <a:pt x="1242990" y="335019"/>
                  <a:pt x="1133439" y="370486"/>
                  <a:pt x="1234587" y="342900"/>
                </a:cubicBezTo>
                <a:cubicBezTo>
                  <a:pt x="1250085" y="338673"/>
                  <a:pt x="1265067" y="332740"/>
                  <a:pt x="1280307" y="327660"/>
                </a:cubicBezTo>
                <a:cubicBezTo>
                  <a:pt x="1287927" y="325120"/>
                  <a:pt x="1296484" y="324495"/>
                  <a:pt x="1303167" y="320040"/>
                </a:cubicBezTo>
                <a:lnTo>
                  <a:pt x="1326027" y="304800"/>
                </a:lnTo>
                <a:cubicBezTo>
                  <a:pt x="1331107" y="297180"/>
                  <a:pt x="1337659" y="290358"/>
                  <a:pt x="1341267" y="281940"/>
                </a:cubicBezTo>
                <a:cubicBezTo>
                  <a:pt x="1350511" y="260371"/>
                  <a:pt x="1353741" y="226531"/>
                  <a:pt x="1341267" y="205740"/>
                </a:cubicBezTo>
                <a:cubicBezTo>
                  <a:pt x="1332899" y="191794"/>
                  <a:pt x="1315867" y="185420"/>
                  <a:pt x="1303167" y="175260"/>
                </a:cubicBezTo>
                <a:cubicBezTo>
                  <a:pt x="1266950" y="66610"/>
                  <a:pt x="1303339" y="179673"/>
                  <a:pt x="1280307" y="99060"/>
                </a:cubicBezTo>
                <a:cubicBezTo>
                  <a:pt x="1278100" y="91337"/>
                  <a:pt x="1279223" y="80869"/>
                  <a:pt x="1272687" y="76200"/>
                </a:cubicBezTo>
                <a:cubicBezTo>
                  <a:pt x="1259615" y="66863"/>
                  <a:pt x="1242207" y="66040"/>
                  <a:pt x="1226967" y="60960"/>
                </a:cubicBezTo>
                <a:cubicBezTo>
                  <a:pt x="1146225" y="34046"/>
                  <a:pt x="1212132" y="53674"/>
                  <a:pt x="1021227" y="45720"/>
                </a:cubicBezTo>
                <a:cubicBezTo>
                  <a:pt x="724050" y="53540"/>
                  <a:pt x="828220" y="53340"/>
                  <a:pt x="708807" y="5334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526985" y="5231814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Reads in a line of text from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keyboard.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6703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nextLine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method of the Scanner class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("Enter a line of text:");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scan.nextLine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("You entered: \"" + message + "\"");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>
          <a:xfrm>
            <a:off x="1295400" y="5333999"/>
            <a:ext cx="1143000" cy="441960"/>
          </a:xfrm>
          <a:custGeom>
            <a:avLst/>
            <a:gdLst>
              <a:gd name="connsiteX0" fmla="*/ 564027 w 1349455"/>
              <a:gd name="connsiteY0" fmla="*/ 0 h 441960"/>
              <a:gd name="connsiteX1" fmla="*/ 503067 w 1349455"/>
              <a:gd name="connsiteY1" fmla="*/ 7620 h 441960"/>
              <a:gd name="connsiteX2" fmla="*/ 175407 w 1349455"/>
              <a:gd name="connsiteY2" fmla="*/ 22860 h 441960"/>
              <a:gd name="connsiteX3" fmla="*/ 106827 w 1349455"/>
              <a:gd name="connsiteY3" fmla="*/ 45720 h 441960"/>
              <a:gd name="connsiteX4" fmla="*/ 83967 w 1349455"/>
              <a:gd name="connsiteY4" fmla="*/ 53340 h 441960"/>
              <a:gd name="connsiteX5" fmla="*/ 61107 w 1349455"/>
              <a:gd name="connsiteY5" fmla="*/ 76200 h 441960"/>
              <a:gd name="connsiteX6" fmla="*/ 45867 w 1349455"/>
              <a:gd name="connsiteY6" fmla="*/ 106680 h 441960"/>
              <a:gd name="connsiteX7" fmla="*/ 30627 w 1349455"/>
              <a:gd name="connsiteY7" fmla="*/ 129540 h 441960"/>
              <a:gd name="connsiteX8" fmla="*/ 7767 w 1349455"/>
              <a:gd name="connsiteY8" fmla="*/ 175260 h 441960"/>
              <a:gd name="connsiteX9" fmla="*/ 147 w 1349455"/>
              <a:gd name="connsiteY9" fmla="*/ 213360 h 441960"/>
              <a:gd name="connsiteX10" fmla="*/ 7767 w 1349455"/>
              <a:gd name="connsiteY10" fmla="*/ 358140 h 441960"/>
              <a:gd name="connsiteX11" fmla="*/ 61107 w 1349455"/>
              <a:gd name="connsiteY11" fmla="*/ 419100 h 441960"/>
              <a:gd name="connsiteX12" fmla="*/ 91587 w 1349455"/>
              <a:gd name="connsiteY12" fmla="*/ 426720 h 441960"/>
              <a:gd name="connsiteX13" fmla="*/ 114447 w 1349455"/>
              <a:gd name="connsiteY13" fmla="*/ 434340 h 441960"/>
              <a:gd name="connsiteX14" fmla="*/ 221127 w 1349455"/>
              <a:gd name="connsiteY14" fmla="*/ 441960 h 441960"/>
              <a:gd name="connsiteX15" fmla="*/ 922167 w 1349455"/>
              <a:gd name="connsiteY15" fmla="*/ 434340 h 441960"/>
              <a:gd name="connsiteX16" fmla="*/ 975507 w 1349455"/>
              <a:gd name="connsiteY16" fmla="*/ 403860 h 441960"/>
              <a:gd name="connsiteX17" fmla="*/ 998367 w 1349455"/>
              <a:gd name="connsiteY17" fmla="*/ 396240 h 441960"/>
              <a:gd name="connsiteX18" fmla="*/ 1028847 w 1349455"/>
              <a:gd name="connsiteY18" fmla="*/ 388620 h 441960"/>
              <a:gd name="connsiteX19" fmla="*/ 1105047 w 1349455"/>
              <a:gd name="connsiteY19" fmla="*/ 365760 h 441960"/>
              <a:gd name="connsiteX20" fmla="*/ 1173627 w 1349455"/>
              <a:gd name="connsiteY20" fmla="*/ 358140 h 441960"/>
              <a:gd name="connsiteX21" fmla="*/ 1234587 w 1349455"/>
              <a:gd name="connsiteY21" fmla="*/ 342900 h 441960"/>
              <a:gd name="connsiteX22" fmla="*/ 1280307 w 1349455"/>
              <a:gd name="connsiteY22" fmla="*/ 327660 h 441960"/>
              <a:gd name="connsiteX23" fmla="*/ 1303167 w 1349455"/>
              <a:gd name="connsiteY23" fmla="*/ 320040 h 441960"/>
              <a:gd name="connsiteX24" fmla="*/ 1326027 w 1349455"/>
              <a:gd name="connsiteY24" fmla="*/ 304800 h 441960"/>
              <a:gd name="connsiteX25" fmla="*/ 1341267 w 1349455"/>
              <a:gd name="connsiteY25" fmla="*/ 281940 h 441960"/>
              <a:gd name="connsiteX26" fmla="*/ 1341267 w 1349455"/>
              <a:gd name="connsiteY26" fmla="*/ 205740 h 441960"/>
              <a:gd name="connsiteX27" fmla="*/ 1303167 w 1349455"/>
              <a:gd name="connsiteY27" fmla="*/ 175260 h 441960"/>
              <a:gd name="connsiteX28" fmla="*/ 1280307 w 1349455"/>
              <a:gd name="connsiteY28" fmla="*/ 99060 h 441960"/>
              <a:gd name="connsiteX29" fmla="*/ 1272687 w 1349455"/>
              <a:gd name="connsiteY29" fmla="*/ 76200 h 441960"/>
              <a:gd name="connsiteX30" fmla="*/ 1226967 w 1349455"/>
              <a:gd name="connsiteY30" fmla="*/ 60960 h 441960"/>
              <a:gd name="connsiteX31" fmla="*/ 1021227 w 1349455"/>
              <a:gd name="connsiteY31" fmla="*/ 45720 h 441960"/>
              <a:gd name="connsiteX32" fmla="*/ 708807 w 1349455"/>
              <a:gd name="connsiteY32" fmla="*/ 5334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49455" h="441960">
                <a:moveTo>
                  <a:pt x="564027" y="0"/>
                </a:moveTo>
                <a:cubicBezTo>
                  <a:pt x="543707" y="2540"/>
                  <a:pt x="523524" y="6690"/>
                  <a:pt x="503067" y="7620"/>
                </a:cubicBezTo>
                <a:lnTo>
                  <a:pt x="175407" y="22860"/>
                </a:lnTo>
                <a:lnTo>
                  <a:pt x="106827" y="45720"/>
                </a:lnTo>
                <a:lnTo>
                  <a:pt x="83967" y="53340"/>
                </a:lnTo>
                <a:cubicBezTo>
                  <a:pt x="76347" y="60960"/>
                  <a:pt x="67371" y="67431"/>
                  <a:pt x="61107" y="76200"/>
                </a:cubicBezTo>
                <a:cubicBezTo>
                  <a:pt x="54505" y="85443"/>
                  <a:pt x="51503" y="96817"/>
                  <a:pt x="45867" y="106680"/>
                </a:cubicBezTo>
                <a:cubicBezTo>
                  <a:pt x="41323" y="114631"/>
                  <a:pt x="34723" y="121349"/>
                  <a:pt x="30627" y="129540"/>
                </a:cubicBezTo>
                <a:cubicBezTo>
                  <a:pt x="-921" y="192636"/>
                  <a:pt x="51443" y="109746"/>
                  <a:pt x="7767" y="175260"/>
                </a:cubicBezTo>
                <a:cubicBezTo>
                  <a:pt x="5227" y="187960"/>
                  <a:pt x="147" y="200408"/>
                  <a:pt x="147" y="213360"/>
                </a:cubicBezTo>
                <a:cubicBezTo>
                  <a:pt x="147" y="261687"/>
                  <a:pt x="-1711" y="310752"/>
                  <a:pt x="7767" y="358140"/>
                </a:cubicBezTo>
                <a:cubicBezTo>
                  <a:pt x="12133" y="379968"/>
                  <a:pt x="38604" y="409456"/>
                  <a:pt x="61107" y="419100"/>
                </a:cubicBezTo>
                <a:cubicBezTo>
                  <a:pt x="70733" y="423225"/>
                  <a:pt x="81517" y="423843"/>
                  <a:pt x="91587" y="426720"/>
                </a:cubicBezTo>
                <a:cubicBezTo>
                  <a:pt x="99310" y="428927"/>
                  <a:pt x="106470" y="433402"/>
                  <a:pt x="114447" y="434340"/>
                </a:cubicBezTo>
                <a:cubicBezTo>
                  <a:pt x="149853" y="438505"/>
                  <a:pt x="185567" y="439420"/>
                  <a:pt x="221127" y="441960"/>
                </a:cubicBezTo>
                <a:lnTo>
                  <a:pt x="922167" y="434340"/>
                </a:lnTo>
                <a:cubicBezTo>
                  <a:pt x="963757" y="433474"/>
                  <a:pt x="944567" y="424487"/>
                  <a:pt x="975507" y="403860"/>
                </a:cubicBezTo>
                <a:cubicBezTo>
                  <a:pt x="982190" y="399405"/>
                  <a:pt x="990644" y="398447"/>
                  <a:pt x="998367" y="396240"/>
                </a:cubicBezTo>
                <a:cubicBezTo>
                  <a:pt x="1008437" y="393363"/>
                  <a:pt x="1018816" y="391629"/>
                  <a:pt x="1028847" y="388620"/>
                </a:cubicBezTo>
                <a:cubicBezTo>
                  <a:pt x="1050709" y="382061"/>
                  <a:pt x="1081013" y="369458"/>
                  <a:pt x="1105047" y="365760"/>
                </a:cubicBezTo>
                <a:cubicBezTo>
                  <a:pt x="1127780" y="362263"/>
                  <a:pt x="1150767" y="360680"/>
                  <a:pt x="1173627" y="358140"/>
                </a:cubicBezTo>
                <a:cubicBezTo>
                  <a:pt x="1242990" y="335019"/>
                  <a:pt x="1133439" y="370486"/>
                  <a:pt x="1234587" y="342900"/>
                </a:cubicBezTo>
                <a:cubicBezTo>
                  <a:pt x="1250085" y="338673"/>
                  <a:pt x="1265067" y="332740"/>
                  <a:pt x="1280307" y="327660"/>
                </a:cubicBezTo>
                <a:cubicBezTo>
                  <a:pt x="1287927" y="325120"/>
                  <a:pt x="1296484" y="324495"/>
                  <a:pt x="1303167" y="320040"/>
                </a:cubicBezTo>
                <a:lnTo>
                  <a:pt x="1326027" y="304800"/>
                </a:lnTo>
                <a:cubicBezTo>
                  <a:pt x="1331107" y="297180"/>
                  <a:pt x="1337659" y="290358"/>
                  <a:pt x="1341267" y="281940"/>
                </a:cubicBezTo>
                <a:cubicBezTo>
                  <a:pt x="1350511" y="260371"/>
                  <a:pt x="1353741" y="226531"/>
                  <a:pt x="1341267" y="205740"/>
                </a:cubicBezTo>
                <a:cubicBezTo>
                  <a:pt x="1332899" y="191794"/>
                  <a:pt x="1315867" y="185420"/>
                  <a:pt x="1303167" y="175260"/>
                </a:cubicBezTo>
                <a:cubicBezTo>
                  <a:pt x="1266950" y="66610"/>
                  <a:pt x="1303339" y="179673"/>
                  <a:pt x="1280307" y="99060"/>
                </a:cubicBezTo>
                <a:cubicBezTo>
                  <a:pt x="1278100" y="91337"/>
                  <a:pt x="1279223" y="80869"/>
                  <a:pt x="1272687" y="76200"/>
                </a:cubicBezTo>
                <a:cubicBezTo>
                  <a:pt x="1259615" y="66863"/>
                  <a:pt x="1242207" y="66040"/>
                  <a:pt x="1226967" y="60960"/>
                </a:cubicBezTo>
                <a:cubicBezTo>
                  <a:pt x="1146225" y="34046"/>
                  <a:pt x="1212132" y="53674"/>
                  <a:pt x="1021227" y="45720"/>
                </a:cubicBezTo>
                <a:cubicBezTo>
                  <a:pt x="724050" y="53540"/>
                  <a:pt x="828220" y="53340"/>
                  <a:pt x="708807" y="5334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715000" y="5124092"/>
            <a:ext cx="25827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Line of text is stored in the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variable message of type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String.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0958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Exercise: Try changing the first </a:t>
            </a:r>
            <a:r>
              <a:rPr lang="en-CA" sz="3200" dirty="0" err="1" smtClean="0"/>
              <a:t>println</a:t>
            </a:r>
            <a:r>
              <a:rPr lang="en-CA" sz="3200" dirty="0" smtClean="0"/>
              <a:t> to a print</a:t>
            </a:r>
            <a:endParaRPr lang="en-CA" sz="3200" dirty="0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609599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nextLine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method of the Scanner class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("Enter a line of text:");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scan.nextLine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("You entered: \"" + message + "\"");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460" y="4884420"/>
            <a:ext cx="929680" cy="538001"/>
          </a:xfrm>
          <a:custGeom>
            <a:avLst/>
            <a:gdLst>
              <a:gd name="connsiteX0" fmla="*/ 525820 w 929680"/>
              <a:gd name="connsiteY0" fmla="*/ 0 h 538001"/>
              <a:gd name="connsiteX1" fmla="*/ 198160 w 929680"/>
              <a:gd name="connsiteY1" fmla="*/ 7620 h 538001"/>
              <a:gd name="connsiteX2" fmla="*/ 144820 w 929680"/>
              <a:gd name="connsiteY2" fmla="*/ 22860 h 538001"/>
              <a:gd name="connsiteX3" fmla="*/ 53380 w 929680"/>
              <a:gd name="connsiteY3" fmla="*/ 99060 h 538001"/>
              <a:gd name="connsiteX4" fmla="*/ 38140 w 929680"/>
              <a:gd name="connsiteY4" fmla="*/ 121920 h 538001"/>
              <a:gd name="connsiteX5" fmla="*/ 30520 w 929680"/>
              <a:gd name="connsiteY5" fmla="*/ 144780 h 538001"/>
              <a:gd name="connsiteX6" fmla="*/ 15280 w 929680"/>
              <a:gd name="connsiteY6" fmla="*/ 205740 h 538001"/>
              <a:gd name="connsiteX7" fmla="*/ 7660 w 929680"/>
              <a:gd name="connsiteY7" fmla="*/ 289560 h 538001"/>
              <a:gd name="connsiteX8" fmla="*/ 40 w 929680"/>
              <a:gd name="connsiteY8" fmla="*/ 327660 h 538001"/>
              <a:gd name="connsiteX9" fmla="*/ 15280 w 929680"/>
              <a:gd name="connsiteY9" fmla="*/ 449580 h 538001"/>
              <a:gd name="connsiteX10" fmla="*/ 38140 w 929680"/>
              <a:gd name="connsiteY10" fmla="*/ 464820 h 538001"/>
              <a:gd name="connsiteX11" fmla="*/ 76240 w 929680"/>
              <a:gd name="connsiteY11" fmla="*/ 480060 h 538001"/>
              <a:gd name="connsiteX12" fmla="*/ 152440 w 929680"/>
              <a:gd name="connsiteY12" fmla="*/ 495300 h 538001"/>
              <a:gd name="connsiteX13" fmla="*/ 243880 w 929680"/>
              <a:gd name="connsiteY13" fmla="*/ 518160 h 538001"/>
              <a:gd name="connsiteX14" fmla="*/ 510580 w 929680"/>
              <a:gd name="connsiteY14" fmla="*/ 533400 h 538001"/>
              <a:gd name="connsiteX15" fmla="*/ 647740 w 929680"/>
              <a:gd name="connsiteY15" fmla="*/ 525780 h 538001"/>
              <a:gd name="connsiteX16" fmla="*/ 769660 w 929680"/>
              <a:gd name="connsiteY16" fmla="*/ 510540 h 538001"/>
              <a:gd name="connsiteX17" fmla="*/ 845860 w 929680"/>
              <a:gd name="connsiteY17" fmla="*/ 495300 h 538001"/>
              <a:gd name="connsiteX18" fmla="*/ 876340 w 929680"/>
              <a:gd name="connsiteY18" fmla="*/ 480060 h 538001"/>
              <a:gd name="connsiteX19" fmla="*/ 899200 w 929680"/>
              <a:gd name="connsiteY19" fmla="*/ 434340 h 538001"/>
              <a:gd name="connsiteX20" fmla="*/ 906820 w 929680"/>
              <a:gd name="connsiteY20" fmla="*/ 388620 h 538001"/>
              <a:gd name="connsiteX21" fmla="*/ 914440 w 929680"/>
              <a:gd name="connsiteY21" fmla="*/ 335280 h 538001"/>
              <a:gd name="connsiteX22" fmla="*/ 929680 w 929680"/>
              <a:gd name="connsiteY22" fmla="*/ 289560 h 538001"/>
              <a:gd name="connsiteX23" fmla="*/ 922060 w 929680"/>
              <a:gd name="connsiteY23" fmla="*/ 228600 h 538001"/>
              <a:gd name="connsiteX24" fmla="*/ 899200 w 929680"/>
              <a:gd name="connsiteY24" fmla="*/ 198120 h 538001"/>
              <a:gd name="connsiteX25" fmla="*/ 891580 w 929680"/>
              <a:gd name="connsiteY25" fmla="*/ 175260 h 538001"/>
              <a:gd name="connsiteX26" fmla="*/ 883960 w 929680"/>
              <a:gd name="connsiteY26" fmla="*/ 129540 h 538001"/>
              <a:gd name="connsiteX27" fmla="*/ 861100 w 929680"/>
              <a:gd name="connsiteY27" fmla="*/ 114300 h 538001"/>
              <a:gd name="connsiteX28" fmla="*/ 792520 w 929680"/>
              <a:gd name="connsiteY28" fmla="*/ 53340 h 538001"/>
              <a:gd name="connsiteX29" fmla="*/ 762040 w 929680"/>
              <a:gd name="connsiteY29" fmla="*/ 45720 h 538001"/>
              <a:gd name="connsiteX30" fmla="*/ 739180 w 929680"/>
              <a:gd name="connsiteY30" fmla="*/ 38100 h 538001"/>
              <a:gd name="connsiteX31" fmla="*/ 701080 w 929680"/>
              <a:gd name="connsiteY31" fmla="*/ 45720 h 538001"/>
              <a:gd name="connsiteX32" fmla="*/ 655360 w 929680"/>
              <a:gd name="connsiteY32" fmla="*/ 60960 h 538001"/>
              <a:gd name="connsiteX33" fmla="*/ 624880 w 929680"/>
              <a:gd name="connsiteY33" fmla="*/ 60960 h 53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29680" h="538001">
                <a:moveTo>
                  <a:pt x="525820" y="0"/>
                </a:moveTo>
                <a:lnTo>
                  <a:pt x="198160" y="7620"/>
                </a:lnTo>
                <a:cubicBezTo>
                  <a:pt x="193887" y="7802"/>
                  <a:pt x="151539" y="19127"/>
                  <a:pt x="144820" y="22860"/>
                </a:cubicBezTo>
                <a:cubicBezTo>
                  <a:pt x="115053" y="39397"/>
                  <a:pt x="72178" y="70862"/>
                  <a:pt x="53380" y="99060"/>
                </a:cubicBezTo>
                <a:cubicBezTo>
                  <a:pt x="48300" y="106680"/>
                  <a:pt x="42236" y="113729"/>
                  <a:pt x="38140" y="121920"/>
                </a:cubicBezTo>
                <a:cubicBezTo>
                  <a:pt x="34548" y="129104"/>
                  <a:pt x="32633" y="137031"/>
                  <a:pt x="30520" y="144780"/>
                </a:cubicBezTo>
                <a:cubicBezTo>
                  <a:pt x="25009" y="164987"/>
                  <a:pt x="15280" y="205740"/>
                  <a:pt x="15280" y="205740"/>
                </a:cubicBezTo>
                <a:cubicBezTo>
                  <a:pt x="12740" y="233680"/>
                  <a:pt x="11140" y="261721"/>
                  <a:pt x="7660" y="289560"/>
                </a:cubicBezTo>
                <a:cubicBezTo>
                  <a:pt x="6054" y="302411"/>
                  <a:pt x="-576" y="314723"/>
                  <a:pt x="40" y="327660"/>
                </a:cubicBezTo>
                <a:cubicBezTo>
                  <a:pt x="1988" y="368570"/>
                  <a:pt x="4318" y="410118"/>
                  <a:pt x="15280" y="449580"/>
                </a:cubicBezTo>
                <a:cubicBezTo>
                  <a:pt x="17731" y="458404"/>
                  <a:pt x="29949" y="460724"/>
                  <a:pt x="38140" y="464820"/>
                </a:cubicBezTo>
                <a:cubicBezTo>
                  <a:pt x="50374" y="470937"/>
                  <a:pt x="63044" y="476461"/>
                  <a:pt x="76240" y="480060"/>
                </a:cubicBezTo>
                <a:cubicBezTo>
                  <a:pt x="138143" y="496943"/>
                  <a:pt x="103004" y="478821"/>
                  <a:pt x="152440" y="495300"/>
                </a:cubicBezTo>
                <a:cubicBezTo>
                  <a:pt x="226387" y="519949"/>
                  <a:pt x="151826" y="505009"/>
                  <a:pt x="243880" y="518160"/>
                </a:cubicBezTo>
                <a:cubicBezTo>
                  <a:pt x="341554" y="550718"/>
                  <a:pt x="282324" y="533400"/>
                  <a:pt x="510580" y="533400"/>
                </a:cubicBezTo>
                <a:cubicBezTo>
                  <a:pt x="556371" y="533400"/>
                  <a:pt x="602020" y="528320"/>
                  <a:pt x="647740" y="525780"/>
                </a:cubicBezTo>
                <a:cubicBezTo>
                  <a:pt x="708867" y="505404"/>
                  <a:pt x="634354" y="528189"/>
                  <a:pt x="769660" y="510540"/>
                </a:cubicBezTo>
                <a:cubicBezTo>
                  <a:pt x="795345" y="507190"/>
                  <a:pt x="845860" y="495300"/>
                  <a:pt x="845860" y="495300"/>
                </a:cubicBezTo>
                <a:cubicBezTo>
                  <a:pt x="856020" y="490220"/>
                  <a:pt x="867614" y="487332"/>
                  <a:pt x="876340" y="480060"/>
                </a:cubicBezTo>
                <a:cubicBezTo>
                  <a:pt x="887549" y="470719"/>
                  <a:pt x="896127" y="448170"/>
                  <a:pt x="899200" y="434340"/>
                </a:cubicBezTo>
                <a:cubicBezTo>
                  <a:pt x="902552" y="419258"/>
                  <a:pt x="904471" y="403891"/>
                  <a:pt x="906820" y="388620"/>
                </a:cubicBezTo>
                <a:cubicBezTo>
                  <a:pt x="909551" y="370868"/>
                  <a:pt x="910401" y="352781"/>
                  <a:pt x="914440" y="335280"/>
                </a:cubicBezTo>
                <a:cubicBezTo>
                  <a:pt x="918052" y="319627"/>
                  <a:pt x="929680" y="289560"/>
                  <a:pt x="929680" y="289560"/>
                </a:cubicBezTo>
                <a:cubicBezTo>
                  <a:pt x="927140" y="269240"/>
                  <a:pt x="928536" y="248027"/>
                  <a:pt x="922060" y="228600"/>
                </a:cubicBezTo>
                <a:cubicBezTo>
                  <a:pt x="918044" y="216552"/>
                  <a:pt x="905501" y="209147"/>
                  <a:pt x="899200" y="198120"/>
                </a:cubicBezTo>
                <a:cubicBezTo>
                  <a:pt x="895215" y="191146"/>
                  <a:pt x="893322" y="183101"/>
                  <a:pt x="891580" y="175260"/>
                </a:cubicBezTo>
                <a:cubicBezTo>
                  <a:pt x="888228" y="160178"/>
                  <a:pt x="890870" y="143359"/>
                  <a:pt x="883960" y="129540"/>
                </a:cubicBezTo>
                <a:cubicBezTo>
                  <a:pt x="879864" y="121349"/>
                  <a:pt x="867945" y="120384"/>
                  <a:pt x="861100" y="114300"/>
                </a:cubicBezTo>
                <a:cubicBezTo>
                  <a:pt x="845961" y="100843"/>
                  <a:pt x="817567" y="64074"/>
                  <a:pt x="792520" y="53340"/>
                </a:cubicBezTo>
                <a:cubicBezTo>
                  <a:pt x="782894" y="49215"/>
                  <a:pt x="772110" y="48597"/>
                  <a:pt x="762040" y="45720"/>
                </a:cubicBezTo>
                <a:cubicBezTo>
                  <a:pt x="754317" y="43513"/>
                  <a:pt x="746800" y="40640"/>
                  <a:pt x="739180" y="38100"/>
                </a:cubicBezTo>
                <a:cubicBezTo>
                  <a:pt x="726480" y="40640"/>
                  <a:pt x="713575" y="42312"/>
                  <a:pt x="701080" y="45720"/>
                </a:cubicBezTo>
                <a:cubicBezTo>
                  <a:pt x="685582" y="49947"/>
                  <a:pt x="671424" y="60960"/>
                  <a:pt x="655360" y="60960"/>
                </a:cubicBezTo>
                <a:lnTo>
                  <a:pt x="624880" y="6096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6026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Compiling generates a warning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16" y="2209800"/>
            <a:ext cx="7018368" cy="1171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4038600"/>
            <a:ext cx="7160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 the following line to the end of the main method to get rid of the </a:t>
            </a:r>
          </a:p>
          <a:p>
            <a:r>
              <a:rPr lang="en-CA" dirty="0" smtClean="0"/>
              <a:t>warning:</a:t>
            </a:r>
          </a:p>
          <a:p>
            <a:pPr algn="ctr"/>
            <a:r>
              <a:rPr lang="en-CA" dirty="0" err="1" smtClean="0"/>
              <a:t>scan.close</a:t>
            </a:r>
            <a:r>
              <a:rPr lang="en-CA" dirty="0" smtClean="0"/>
              <a:t>( 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9963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3716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GasMileage.java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GasMileage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792" y="304800"/>
            <a:ext cx="7584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Can also read in values of type double and int.</a:t>
            </a:r>
          </a:p>
          <a:p>
            <a:r>
              <a:rPr lang="en-CA" sz="2800" dirty="0" smtClean="0"/>
              <a:t>Run the code in </a:t>
            </a:r>
            <a:r>
              <a:rPr lang="en-CA" sz="2800" dirty="0" err="1" smtClean="0"/>
              <a:t>DrJava</a:t>
            </a:r>
            <a:endParaRPr lang="en-CA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Freeform 1"/>
          <p:cNvSpPr/>
          <p:nvPr/>
        </p:nvSpPr>
        <p:spPr>
          <a:xfrm>
            <a:off x="2080151" y="2367515"/>
            <a:ext cx="1890046" cy="337585"/>
          </a:xfrm>
          <a:custGeom>
            <a:avLst/>
            <a:gdLst>
              <a:gd name="connsiteX0" fmla="*/ 884029 w 1890046"/>
              <a:gd name="connsiteY0" fmla="*/ 9925 h 337585"/>
              <a:gd name="connsiteX1" fmla="*/ 670669 w 1890046"/>
              <a:gd name="connsiteY1" fmla="*/ 9925 h 337585"/>
              <a:gd name="connsiteX2" fmla="*/ 137269 w 1890046"/>
              <a:gd name="connsiteY2" fmla="*/ 17545 h 337585"/>
              <a:gd name="connsiteX3" fmla="*/ 83929 w 1890046"/>
              <a:gd name="connsiteY3" fmla="*/ 32785 h 337585"/>
              <a:gd name="connsiteX4" fmla="*/ 7729 w 1890046"/>
              <a:gd name="connsiteY4" fmla="*/ 48025 h 337585"/>
              <a:gd name="connsiteX5" fmla="*/ 109 w 1890046"/>
              <a:gd name="connsiteY5" fmla="*/ 70885 h 337585"/>
              <a:gd name="connsiteX6" fmla="*/ 15349 w 1890046"/>
              <a:gd name="connsiteY6" fmla="*/ 108985 h 337585"/>
              <a:gd name="connsiteX7" fmla="*/ 53449 w 1890046"/>
              <a:gd name="connsiteY7" fmla="*/ 154705 h 337585"/>
              <a:gd name="connsiteX8" fmla="*/ 106789 w 1890046"/>
              <a:gd name="connsiteY8" fmla="*/ 169945 h 337585"/>
              <a:gd name="connsiteX9" fmla="*/ 129649 w 1890046"/>
              <a:gd name="connsiteY9" fmla="*/ 185185 h 337585"/>
              <a:gd name="connsiteX10" fmla="*/ 152509 w 1890046"/>
              <a:gd name="connsiteY10" fmla="*/ 192805 h 337585"/>
              <a:gd name="connsiteX11" fmla="*/ 190609 w 1890046"/>
              <a:gd name="connsiteY11" fmla="*/ 208045 h 337585"/>
              <a:gd name="connsiteX12" fmla="*/ 213469 w 1890046"/>
              <a:gd name="connsiteY12" fmla="*/ 215665 h 337585"/>
              <a:gd name="connsiteX13" fmla="*/ 282049 w 1890046"/>
              <a:gd name="connsiteY13" fmla="*/ 238525 h 337585"/>
              <a:gd name="connsiteX14" fmla="*/ 327769 w 1890046"/>
              <a:gd name="connsiteY14" fmla="*/ 246145 h 337585"/>
              <a:gd name="connsiteX15" fmla="*/ 388729 w 1890046"/>
              <a:gd name="connsiteY15" fmla="*/ 261385 h 337585"/>
              <a:gd name="connsiteX16" fmla="*/ 442069 w 1890046"/>
              <a:gd name="connsiteY16" fmla="*/ 284245 h 337585"/>
              <a:gd name="connsiteX17" fmla="*/ 777349 w 1890046"/>
              <a:gd name="connsiteY17" fmla="*/ 307105 h 337585"/>
              <a:gd name="connsiteX18" fmla="*/ 853549 w 1890046"/>
              <a:gd name="connsiteY18" fmla="*/ 322345 h 337585"/>
              <a:gd name="connsiteX19" fmla="*/ 952609 w 1890046"/>
              <a:gd name="connsiteY19" fmla="*/ 329965 h 337585"/>
              <a:gd name="connsiteX20" fmla="*/ 1013569 w 1890046"/>
              <a:gd name="connsiteY20" fmla="*/ 337585 h 337585"/>
              <a:gd name="connsiteX21" fmla="*/ 1341229 w 1890046"/>
              <a:gd name="connsiteY21" fmla="*/ 322345 h 337585"/>
              <a:gd name="connsiteX22" fmla="*/ 1493629 w 1890046"/>
              <a:gd name="connsiteY22" fmla="*/ 314725 h 337585"/>
              <a:gd name="connsiteX23" fmla="*/ 1623169 w 1890046"/>
              <a:gd name="connsiteY23" fmla="*/ 299485 h 337585"/>
              <a:gd name="connsiteX24" fmla="*/ 1684129 w 1890046"/>
              <a:gd name="connsiteY24" fmla="*/ 291865 h 337585"/>
              <a:gd name="connsiteX25" fmla="*/ 1737469 w 1890046"/>
              <a:gd name="connsiteY25" fmla="*/ 276625 h 337585"/>
              <a:gd name="connsiteX26" fmla="*/ 1767949 w 1890046"/>
              <a:gd name="connsiteY26" fmla="*/ 269005 h 337585"/>
              <a:gd name="connsiteX27" fmla="*/ 1790809 w 1890046"/>
              <a:gd name="connsiteY27" fmla="*/ 253765 h 337585"/>
              <a:gd name="connsiteX28" fmla="*/ 1828909 w 1890046"/>
              <a:gd name="connsiteY28" fmla="*/ 208045 h 337585"/>
              <a:gd name="connsiteX29" fmla="*/ 1836529 w 1890046"/>
              <a:gd name="connsiteY29" fmla="*/ 185185 h 337585"/>
              <a:gd name="connsiteX30" fmla="*/ 1882249 w 1890046"/>
              <a:gd name="connsiteY30" fmla="*/ 139465 h 337585"/>
              <a:gd name="connsiteX31" fmla="*/ 1889869 w 1890046"/>
              <a:gd name="connsiteY31" fmla="*/ 116605 h 337585"/>
              <a:gd name="connsiteX32" fmla="*/ 1851769 w 1890046"/>
              <a:gd name="connsiteY32" fmla="*/ 86125 h 337585"/>
              <a:gd name="connsiteX33" fmla="*/ 1798429 w 1890046"/>
              <a:gd name="connsiteY33" fmla="*/ 48025 h 337585"/>
              <a:gd name="connsiteX34" fmla="*/ 1767949 w 1890046"/>
              <a:gd name="connsiteY34" fmla="*/ 40405 h 337585"/>
              <a:gd name="connsiteX35" fmla="*/ 1234549 w 1890046"/>
              <a:gd name="connsiteY35" fmla="*/ 40405 h 33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90046" h="337585">
                <a:moveTo>
                  <a:pt x="884029" y="9925"/>
                </a:moveTo>
                <a:cubicBezTo>
                  <a:pt x="784454" y="-9990"/>
                  <a:pt x="877537" y="5476"/>
                  <a:pt x="670669" y="9925"/>
                </a:cubicBezTo>
                <a:lnTo>
                  <a:pt x="137269" y="17545"/>
                </a:lnTo>
                <a:cubicBezTo>
                  <a:pt x="113280" y="25541"/>
                  <a:pt x="110720" y="27044"/>
                  <a:pt x="83929" y="32785"/>
                </a:cubicBezTo>
                <a:cubicBezTo>
                  <a:pt x="58601" y="38212"/>
                  <a:pt x="7729" y="48025"/>
                  <a:pt x="7729" y="48025"/>
                </a:cubicBezTo>
                <a:cubicBezTo>
                  <a:pt x="5189" y="55645"/>
                  <a:pt x="-887" y="62915"/>
                  <a:pt x="109" y="70885"/>
                </a:cubicBezTo>
                <a:cubicBezTo>
                  <a:pt x="1806" y="84458"/>
                  <a:pt x="9232" y="96751"/>
                  <a:pt x="15349" y="108985"/>
                </a:cubicBezTo>
                <a:cubicBezTo>
                  <a:pt x="22377" y="123042"/>
                  <a:pt x="40810" y="146279"/>
                  <a:pt x="53449" y="154705"/>
                </a:cubicBezTo>
                <a:cubicBezTo>
                  <a:pt x="60008" y="159078"/>
                  <a:pt x="102724" y="168929"/>
                  <a:pt x="106789" y="169945"/>
                </a:cubicBezTo>
                <a:cubicBezTo>
                  <a:pt x="114409" y="175025"/>
                  <a:pt x="121458" y="181089"/>
                  <a:pt x="129649" y="185185"/>
                </a:cubicBezTo>
                <a:cubicBezTo>
                  <a:pt x="136833" y="188777"/>
                  <a:pt x="144988" y="189985"/>
                  <a:pt x="152509" y="192805"/>
                </a:cubicBezTo>
                <a:cubicBezTo>
                  <a:pt x="165316" y="197608"/>
                  <a:pt x="177802" y="203242"/>
                  <a:pt x="190609" y="208045"/>
                </a:cubicBezTo>
                <a:cubicBezTo>
                  <a:pt x="198130" y="210865"/>
                  <a:pt x="206086" y="212501"/>
                  <a:pt x="213469" y="215665"/>
                </a:cubicBezTo>
                <a:cubicBezTo>
                  <a:pt x="264528" y="237547"/>
                  <a:pt x="222555" y="227708"/>
                  <a:pt x="282049" y="238525"/>
                </a:cubicBezTo>
                <a:cubicBezTo>
                  <a:pt x="297250" y="241289"/>
                  <a:pt x="312662" y="242908"/>
                  <a:pt x="327769" y="246145"/>
                </a:cubicBezTo>
                <a:cubicBezTo>
                  <a:pt x="348249" y="250534"/>
                  <a:pt x="388729" y="261385"/>
                  <a:pt x="388729" y="261385"/>
                </a:cubicBezTo>
                <a:cubicBezTo>
                  <a:pt x="412627" y="277317"/>
                  <a:pt x="411482" y="280255"/>
                  <a:pt x="442069" y="284245"/>
                </a:cubicBezTo>
                <a:cubicBezTo>
                  <a:pt x="592161" y="303822"/>
                  <a:pt x="614174" y="300578"/>
                  <a:pt x="777349" y="307105"/>
                </a:cubicBezTo>
                <a:cubicBezTo>
                  <a:pt x="806700" y="314443"/>
                  <a:pt x="821278" y="318948"/>
                  <a:pt x="853549" y="322345"/>
                </a:cubicBezTo>
                <a:cubicBezTo>
                  <a:pt x="886485" y="325812"/>
                  <a:pt x="919641" y="326825"/>
                  <a:pt x="952609" y="329965"/>
                </a:cubicBezTo>
                <a:cubicBezTo>
                  <a:pt x="972995" y="331907"/>
                  <a:pt x="993249" y="335045"/>
                  <a:pt x="1013569" y="337585"/>
                </a:cubicBezTo>
                <a:cubicBezTo>
                  <a:pt x="1463099" y="322084"/>
                  <a:pt x="1067716" y="338434"/>
                  <a:pt x="1341229" y="322345"/>
                </a:cubicBezTo>
                <a:lnTo>
                  <a:pt x="1493629" y="314725"/>
                </a:lnTo>
                <a:cubicBezTo>
                  <a:pt x="1599917" y="307868"/>
                  <a:pt x="1545876" y="310527"/>
                  <a:pt x="1623169" y="299485"/>
                </a:cubicBezTo>
                <a:cubicBezTo>
                  <a:pt x="1643441" y="296589"/>
                  <a:pt x="1663929" y="295232"/>
                  <a:pt x="1684129" y="291865"/>
                </a:cubicBezTo>
                <a:cubicBezTo>
                  <a:pt x="1712715" y="287101"/>
                  <a:pt x="1712103" y="283872"/>
                  <a:pt x="1737469" y="276625"/>
                </a:cubicBezTo>
                <a:cubicBezTo>
                  <a:pt x="1747539" y="273748"/>
                  <a:pt x="1757789" y="271545"/>
                  <a:pt x="1767949" y="269005"/>
                </a:cubicBezTo>
                <a:cubicBezTo>
                  <a:pt x="1775569" y="263925"/>
                  <a:pt x="1783774" y="259628"/>
                  <a:pt x="1790809" y="253765"/>
                </a:cubicBezTo>
                <a:cubicBezTo>
                  <a:pt x="1805254" y="241728"/>
                  <a:pt x="1820346" y="225171"/>
                  <a:pt x="1828909" y="208045"/>
                </a:cubicBezTo>
                <a:cubicBezTo>
                  <a:pt x="1832501" y="200861"/>
                  <a:pt x="1831598" y="191525"/>
                  <a:pt x="1836529" y="185185"/>
                </a:cubicBezTo>
                <a:cubicBezTo>
                  <a:pt x="1849761" y="168172"/>
                  <a:pt x="1882249" y="139465"/>
                  <a:pt x="1882249" y="139465"/>
                </a:cubicBezTo>
                <a:cubicBezTo>
                  <a:pt x="1884789" y="131845"/>
                  <a:pt x="1891189" y="124528"/>
                  <a:pt x="1889869" y="116605"/>
                </a:cubicBezTo>
                <a:cubicBezTo>
                  <a:pt x="1885814" y="92275"/>
                  <a:pt x="1869600" y="92069"/>
                  <a:pt x="1851769" y="86125"/>
                </a:cubicBezTo>
                <a:cubicBezTo>
                  <a:pt x="1848300" y="83523"/>
                  <a:pt x="1807095" y="51739"/>
                  <a:pt x="1798429" y="48025"/>
                </a:cubicBezTo>
                <a:cubicBezTo>
                  <a:pt x="1788803" y="43900"/>
                  <a:pt x="1778421" y="40547"/>
                  <a:pt x="1767949" y="40405"/>
                </a:cubicBezTo>
                <a:cubicBezTo>
                  <a:pt x="1590165" y="38003"/>
                  <a:pt x="1412349" y="40405"/>
                  <a:pt x="1234549" y="4040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 3"/>
          <p:cNvSpPr/>
          <p:nvPr/>
        </p:nvSpPr>
        <p:spPr>
          <a:xfrm>
            <a:off x="2362200" y="2970488"/>
            <a:ext cx="1890046" cy="337585"/>
          </a:xfrm>
          <a:custGeom>
            <a:avLst/>
            <a:gdLst>
              <a:gd name="connsiteX0" fmla="*/ 884029 w 1890046"/>
              <a:gd name="connsiteY0" fmla="*/ 9925 h 337585"/>
              <a:gd name="connsiteX1" fmla="*/ 670669 w 1890046"/>
              <a:gd name="connsiteY1" fmla="*/ 9925 h 337585"/>
              <a:gd name="connsiteX2" fmla="*/ 137269 w 1890046"/>
              <a:gd name="connsiteY2" fmla="*/ 17545 h 337585"/>
              <a:gd name="connsiteX3" fmla="*/ 83929 w 1890046"/>
              <a:gd name="connsiteY3" fmla="*/ 32785 h 337585"/>
              <a:gd name="connsiteX4" fmla="*/ 7729 w 1890046"/>
              <a:gd name="connsiteY4" fmla="*/ 48025 h 337585"/>
              <a:gd name="connsiteX5" fmla="*/ 109 w 1890046"/>
              <a:gd name="connsiteY5" fmla="*/ 70885 h 337585"/>
              <a:gd name="connsiteX6" fmla="*/ 15349 w 1890046"/>
              <a:gd name="connsiteY6" fmla="*/ 108985 h 337585"/>
              <a:gd name="connsiteX7" fmla="*/ 53449 w 1890046"/>
              <a:gd name="connsiteY7" fmla="*/ 154705 h 337585"/>
              <a:gd name="connsiteX8" fmla="*/ 106789 w 1890046"/>
              <a:gd name="connsiteY8" fmla="*/ 169945 h 337585"/>
              <a:gd name="connsiteX9" fmla="*/ 129649 w 1890046"/>
              <a:gd name="connsiteY9" fmla="*/ 185185 h 337585"/>
              <a:gd name="connsiteX10" fmla="*/ 152509 w 1890046"/>
              <a:gd name="connsiteY10" fmla="*/ 192805 h 337585"/>
              <a:gd name="connsiteX11" fmla="*/ 190609 w 1890046"/>
              <a:gd name="connsiteY11" fmla="*/ 208045 h 337585"/>
              <a:gd name="connsiteX12" fmla="*/ 213469 w 1890046"/>
              <a:gd name="connsiteY12" fmla="*/ 215665 h 337585"/>
              <a:gd name="connsiteX13" fmla="*/ 282049 w 1890046"/>
              <a:gd name="connsiteY13" fmla="*/ 238525 h 337585"/>
              <a:gd name="connsiteX14" fmla="*/ 327769 w 1890046"/>
              <a:gd name="connsiteY14" fmla="*/ 246145 h 337585"/>
              <a:gd name="connsiteX15" fmla="*/ 388729 w 1890046"/>
              <a:gd name="connsiteY15" fmla="*/ 261385 h 337585"/>
              <a:gd name="connsiteX16" fmla="*/ 442069 w 1890046"/>
              <a:gd name="connsiteY16" fmla="*/ 284245 h 337585"/>
              <a:gd name="connsiteX17" fmla="*/ 777349 w 1890046"/>
              <a:gd name="connsiteY17" fmla="*/ 307105 h 337585"/>
              <a:gd name="connsiteX18" fmla="*/ 853549 w 1890046"/>
              <a:gd name="connsiteY18" fmla="*/ 322345 h 337585"/>
              <a:gd name="connsiteX19" fmla="*/ 952609 w 1890046"/>
              <a:gd name="connsiteY19" fmla="*/ 329965 h 337585"/>
              <a:gd name="connsiteX20" fmla="*/ 1013569 w 1890046"/>
              <a:gd name="connsiteY20" fmla="*/ 337585 h 337585"/>
              <a:gd name="connsiteX21" fmla="*/ 1341229 w 1890046"/>
              <a:gd name="connsiteY21" fmla="*/ 322345 h 337585"/>
              <a:gd name="connsiteX22" fmla="*/ 1493629 w 1890046"/>
              <a:gd name="connsiteY22" fmla="*/ 314725 h 337585"/>
              <a:gd name="connsiteX23" fmla="*/ 1623169 w 1890046"/>
              <a:gd name="connsiteY23" fmla="*/ 299485 h 337585"/>
              <a:gd name="connsiteX24" fmla="*/ 1684129 w 1890046"/>
              <a:gd name="connsiteY24" fmla="*/ 291865 h 337585"/>
              <a:gd name="connsiteX25" fmla="*/ 1737469 w 1890046"/>
              <a:gd name="connsiteY25" fmla="*/ 276625 h 337585"/>
              <a:gd name="connsiteX26" fmla="*/ 1767949 w 1890046"/>
              <a:gd name="connsiteY26" fmla="*/ 269005 h 337585"/>
              <a:gd name="connsiteX27" fmla="*/ 1790809 w 1890046"/>
              <a:gd name="connsiteY27" fmla="*/ 253765 h 337585"/>
              <a:gd name="connsiteX28" fmla="*/ 1828909 w 1890046"/>
              <a:gd name="connsiteY28" fmla="*/ 208045 h 337585"/>
              <a:gd name="connsiteX29" fmla="*/ 1836529 w 1890046"/>
              <a:gd name="connsiteY29" fmla="*/ 185185 h 337585"/>
              <a:gd name="connsiteX30" fmla="*/ 1882249 w 1890046"/>
              <a:gd name="connsiteY30" fmla="*/ 139465 h 337585"/>
              <a:gd name="connsiteX31" fmla="*/ 1889869 w 1890046"/>
              <a:gd name="connsiteY31" fmla="*/ 116605 h 337585"/>
              <a:gd name="connsiteX32" fmla="*/ 1851769 w 1890046"/>
              <a:gd name="connsiteY32" fmla="*/ 86125 h 337585"/>
              <a:gd name="connsiteX33" fmla="*/ 1798429 w 1890046"/>
              <a:gd name="connsiteY33" fmla="*/ 48025 h 337585"/>
              <a:gd name="connsiteX34" fmla="*/ 1767949 w 1890046"/>
              <a:gd name="connsiteY34" fmla="*/ 40405 h 337585"/>
              <a:gd name="connsiteX35" fmla="*/ 1234549 w 1890046"/>
              <a:gd name="connsiteY35" fmla="*/ 40405 h 33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90046" h="337585">
                <a:moveTo>
                  <a:pt x="884029" y="9925"/>
                </a:moveTo>
                <a:cubicBezTo>
                  <a:pt x="784454" y="-9990"/>
                  <a:pt x="877537" y="5476"/>
                  <a:pt x="670669" y="9925"/>
                </a:cubicBezTo>
                <a:lnTo>
                  <a:pt x="137269" y="17545"/>
                </a:lnTo>
                <a:cubicBezTo>
                  <a:pt x="113280" y="25541"/>
                  <a:pt x="110720" y="27044"/>
                  <a:pt x="83929" y="32785"/>
                </a:cubicBezTo>
                <a:cubicBezTo>
                  <a:pt x="58601" y="38212"/>
                  <a:pt x="7729" y="48025"/>
                  <a:pt x="7729" y="48025"/>
                </a:cubicBezTo>
                <a:cubicBezTo>
                  <a:pt x="5189" y="55645"/>
                  <a:pt x="-887" y="62915"/>
                  <a:pt x="109" y="70885"/>
                </a:cubicBezTo>
                <a:cubicBezTo>
                  <a:pt x="1806" y="84458"/>
                  <a:pt x="9232" y="96751"/>
                  <a:pt x="15349" y="108985"/>
                </a:cubicBezTo>
                <a:cubicBezTo>
                  <a:pt x="22377" y="123042"/>
                  <a:pt x="40810" y="146279"/>
                  <a:pt x="53449" y="154705"/>
                </a:cubicBezTo>
                <a:cubicBezTo>
                  <a:pt x="60008" y="159078"/>
                  <a:pt x="102724" y="168929"/>
                  <a:pt x="106789" y="169945"/>
                </a:cubicBezTo>
                <a:cubicBezTo>
                  <a:pt x="114409" y="175025"/>
                  <a:pt x="121458" y="181089"/>
                  <a:pt x="129649" y="185185"/>
                </a:cubicBezTo>
                <a:cubicBezTo>
                  <a:pt x="136833" y="188777"/>
                  <a:pt x="144988" y="189985"/>
                  <a:pt x="152509" y="192805"/>
                </a:cubicBezTo>
                <a:cubicBezTo>
                  <a:pt x="165316" y="197608"/>
                  <a:pt x="177802" y="203242"/>
                  <a:pt x="190609" y="208045"/>
                </a:cubicBezTo>
                <a:cubicBezTo>
                  <a:pt x="198130" y="210865"/>
                  <a:pt x="206086" y="212501"/>
                  <a:pt x="213469" y="215665"/>
                </a:cubicBezTo>
                <a:cubicBezTo>
                  <a:pt x="264528" y="237547"/>
                  <a:pt x="222555" y="227708"/>
                  <a:pt x="282049" y="238525"/>
                </a:cubicBezTo>
                <a:cubicBezTo>
                  <a:pt x="297250" y="241289"/>
                  <a:pt x="312662" y="242908"/>
                  <a:pt x="327769" y="246145"/>
                </a:cubicBezTo>
                <a:cubicBezTo>
                  <a:pt x="348249" y="250534"/>
                  <a:pt x="388729" y="261385"/>
                  <a:pt x="388729" y="261385"/>
                </a:cubicBezTo>
                <a:cubicBezTo>
                  <a:pt x="412627" y="277317"/>
                  <a:pt x="411482" y="280255"/>
                  <a:pt x="442069" y="284245"/>
                </a:cubicBezTo>
                <a:cubicBezTo>
                  <a:pt x="592161" y="303822"/>
                  <a:pt x="614174" y="300578"/>
                  <a:pt x="777349" y="307105"/>
                </a:cubicBezTo>
                <a:cubicBezTo>
                  <a:pt x="806700" y="314443"/>
                  <a:pt x="821278" y="318948"/>
                  <a:pt x="853549" y="322345"/>
                </a:cubicBezTo>
                <a:cubicBezTo>
                  <a:pt x="886485" y="325812"/>
                  <a:pt x="919641" y="326825"/>
                  <a:pt x="952609" y="329965"/>
                </a:cubicBezTo>
                <a:cubicBezTo>
                  <a:pt x="972995" y="331907"/>
                  <a:pt x="993249" y="335045"/>
                  <a:pt x="1013569" y="337585"/>
                </a:cubicBezTo>
                <a:cubicBezTo>
                  <a:pt x="1463099" y="322084"/>
                  <a:pt x="1067716" y="338434"/>
                  <a:pt x="1341229" y="322345"/>
                </a:cubicBezTo>
                <a:lnTo>
                  <a:pt x="1493629" y="314725"/>
                </a:lnTo>
                <a:cubicBezTo>
                  <a:pt x="1599917" y="307868"/>
                  <a:pt x="1545876" y="310527"/>
                  <a:pt x="1623169" y="299485"/>
                </a:cubicBezTo>
                <a:cubicBezTo>
                  <a:pt x="1643441" y="296589"/>
                  <a:pt x="1663929" y="295232"/>
                  <a:pt x="1684129" y="291865"/>
                </a:cubicBezTo>
                <a:cubicBezTo>
                  <a:pt x="1712715" y="287101"/>
                  <a:pt x="1712103" y="283872"/>
                  <a:pt x="1737469" y="276625"/>
                </a:cubicBezTo>
                <a:cubicBezTo>
                  <a:pt x="1747539" y="273748"/>
                  <a:pt x="1757789" y="271545"/>
                  <a:pt x="1767949" y="269005"/>
                </a:cubicBezTo>
                <a:cubicBezTo>
                  <a:pt x="1775569" y="263925"/>
                  <a:pt x="1783774" y="259628"/>
                  <a:pt x="1790809" y="253765"/>
                </a:cubicBezTo>
                <a:cubicBezTo>
                  <a:pt x="1805254" y="241728"/>
                  <a:pt x="1820346" y="225171"/>
                  <a:pt x="1828909" y="208045"/>
                </a:cubicBezTo>
                <a:cubicBezTo>
                  <a:pt x="1832501" y="200861"/>
                  <a:pt x="1831598" y="191525"/>
                  <a:pt x="1836529" y="185185"/>
                </a:cubicBezTo>
                <a:cubicBezTo>
                  <a:pt x="1849761" y="168172"/>
                  <a:pt x="1882249" y="139465"/>
                  <a:pt x="1882249" y="139465"/>
                </a:cubicBezTo>
                <a:cubicBezTo>
                  <a:pt x="1884789" y="131845"/>
                  <a:pt x="1891189" y="124528"/>
                  <a:pt x="1889869" y="116605"/>
                </a:cubicBezTo>
                <a:cubicBezTo>
                  <a:pt x="1885814" y="92275"/>
                  <a:pt x="1869600" y="92069"/>
                  <a:pt x="1851769" y="86125"/>
                </a:cubicBezTo>
                <a:cubicBezTo>
                  <a:pt x="1848300" y="83523"/>
                  <a:pt x="1807095" y="51739"/>
                  <a:pt x="1798429" y="48025"/>
                </a:cubicBezTo>
                <a:cubicBezTo>
                  <a:pt x="1788803" y="43900"/>
                  <a:pt x="1778421" y="40547"/>
                  <a:pt x="1767949" y="40405"/>
                </a:cubicBezTo>
                <a:cubicBezTo>
                  <a:pt x="1590165" y="38003"/>
                  <a:pt x="1412349" y="40405"/>
                  <a:pt x="1234549" y="4040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685800" y="5334000"/>
            <a:ext cx="749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Note: the 1 scan variable can be used to read in both </a:t>
            </a:r>
          </a:p>
          <a:p>
            <a:r>
              <a:rPr lang="en-CA" sz="2400" dirty="0" err="1" smtClean="0"/>
              <a:t>int</a:t>
            </a:r>
            <a:r>
              <a:rPr lang="en-CA" sz="2400" dirty="0" smtClean="0"/>
              <a:t> and double values.</a:t>
            </a:r>
            <a:endParaRPr lang="en-CA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33538" y="1295400"/>
            <a:ext cx="5910262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3716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GasMileage.java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GasMileage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"/>
            <a:ext cx="8246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STYLE: All </a:t>
            </a:r>
            <a:r>
              <a:rPr lang="en-CA" sz="2400" dirty="0"/>
              <a:t>the variables used in a method are defined and </a:t>
            </a:r>
            <a:endParaRPr lang="en-CA" sz="2400" dirty="0" smtClean="0"/>
          </a:p>
          <a:p>
            <a:r>
              <a:rPr lang="en-CA" sz="2400" dirty="0" smtClean="0"/>
              <a:t>optionally initialized </a:t>
            </a:r>
            <a:r>
              <a:rPr lang="en-CA" sz="2400" dirty="0"/>
              <a:t>at the beginning of the method.</a:t>
            </a:r>
          </a:p>
        </p:txBody>
      </p:sp>
      <p:sp>
        <p:nvSpPr>
          <p:cNvPr id="3" name="Freeform 2"/>
          <p:cNvSpPr/>
          <p:nvPr/>
        </p:nvSpPr>
        <p:spPr>
          <a:xfrm>
            <a:off x="1208868" y="4835471"/>
            <a:ext cx="2613321" cy="658678"/>
          </a:xfrm>
          <a:custGeom>
            <a:avLst/>
            <a:gdLst>
              <a:gd name="connsiteX0" fmla="*/ 836908 w 2613321"/>
              <a:gd name="connsiteY0" fmla="*/ 0 h 658678"/>
              <a:gd name="connsiteX1" fmla="*/ 767166 w 2613321"/>
              <a:gd name="connsiteY1" fmla="*/ 23248 h 658678"/>
              <a:gd name="connsiteX2" fmla="*/ 743918 w 2613321"/>
              <a:gd name="connsiteY2" fmla="*/ 30997 h 658678"/>
              <a:gd name="connsiteX3" fmla="*/ 712922 w 2613321"/>
              <a:gd name="connsiteY3" fmla="*/ 46495 h 658678"/>
              <a:gd name="connsiteX4" fmla="*/ 666427 w 2613321"/>
              <a:gd name="connsiteY4" fmla="*/ 61993 h 658678"/>
              <a:gd name="connsiteX5" fmla="*/ 643179 w 2613321"/>
              <a:gd name="connsiteY5" fmla="*/ 69743 h 658678"/>
              <a:gd name="connsiteX6" fmla="*/ 317715 w 2613321"/>
              <a:gd name="connsiteY6" fmla="*/ 61993 h 658678"/>
              <a:gd name="connsiteX7" fmla="*/ 286718 w 2613321"/>
              <a:gd name="connsiteY7" fmla="*/ 54244 h 658678"/>
              <a:gd name="connsiteX8" fmla="*/ 193729 w 2613321"/>
              <a:gd name="connsiteY8" fmla="*/ 61993 h 658678"/>
              <a:gd name="connsiteX9" fmla="*/ 170481 w 2613321"/>
              <a:gd name="connsiteY9" fmla="*/ 69743 h 658678"/>
              <a:gd name="connsiteX10" fmla="*/ 123986 w 2613321"/>
              <a:gd name="connsiteY10" fmla="*/ 77492 h 658678"/>
              <a:gd name="connsiteX11" fmla="*/ 77491 w 2613321"/>
              <a:gd name="connsiteY11" fmla="*/ 123987 h 658678"/>
              <a:gd name="connsiteX12" fmla="*/ 46495 w 2613321"/>
              <a:gd name="connsiteY12" fmla="*/ 201478 h 658678"/>
              <a:gd name="connsiteX13" fmla="*/ 30996 w 2613321"/>
              <a:gd name="connsiteY13" fmla="*/ 232475 h 658678"/>
              <a:gd name="connsiteX14" fmla="*/ 15498 w 2613321"/>
              <a:gd name="connsiteY14" fmla="*/ 317715 h 658678"/>
              <a:gd name="connsiteX15" fmla="*/ 0 w 2613321"/>
              <a:gd name="connsiteY15" fmla="*/ 387458 h 658678"/>
              <a:gd name="connsiteX16" fmla="*/ 7749 w 2613321"/>
              <a:gd name="connsiteY16" fmla="*/ 596685 h 658678"/>
              <a:gd name="connsiteX17" fmla="*/ 15498 w 2613321"/>
              <a:gd name="connsiteY17" fmla="*/ 619932 h 658678"/>
              <a:gd name="connsiteX18" fmla="*/ 38746 w 2613321"/>
              <a:gd name="connsiteY18" fmla="*/ 635431 h 658678"/>
              <a:gd name="connsiteX19" fmla="*/ 85240 w 2613321"/>
              <a:gd name="connsiteY19" fmla="*/ 658678 h 658678"/>
              <a:gd name="connsiteX20" fmla="*/ 309966 w 2613321"/>
              <a:gd name="connsiteY20" fmla="*/ 650929 h 658678"/>
              <a:gd name="connsiteX21" fmla="*/ 402956 w 2613321"/>
              <a:gd name="connsiteY21" fmla="*/ 643180 h 658678"/>
              <a:gd name="connsiteX22" fmla="*/ 1433593 w 2613321"/>
              <a:gd name="connsiteY22" fmla="*/ 635431 h 658678"/>
              <a:gd name="connsiteX23" fmla="*/ 1565329 w 2613321"/>
              <a:gd name="connsiteY23" fmla="*/ 619932 h 658678"/>
              <a:gd name="connsiteX24" fmla="*/ 1635071 w 2613321"/>
              <a:gd name="connsiteY24" fmla="*/ 604434 h 658678"/>
              <a:gd name="connsiteX25" fmla="*/ 1673817 w 2613321"/>
              <a:gd name="connsiteY25" fmla="*/ 596685 h 658678"/>
              <a:gd name="connsiteX26" fmla="*/ 1704813 w 2613321"/>
              <a:gd name="connsiteY26" fmla="*/ 573437 h 658678"/>
              <a:gd name="connsiteX27" fmla="*/ 1782305 w 2613321"/>
              <a:gd name="connsiteY27" fmla="*/ 565688 h 658678"/>
              <a:gd name="connsiteX28" fmla="*/ 1929539 w 2613321"/>
              <a:gd name="connsiteY28" fmla="*/ 550190 h 658678"/>
              <a:gd name="connsiteX29" fmla="*/ 2053525 w 2613321"/>
              <a:gd name="connsiteY29" fmla="*/ 526943 h 658678"/>
              <a:gd name="connsiteX30" fmla="*/ 2185261 w 2613321"/>
              <a:gd name="connsiteY30" fmla="*/ 503695 h 658678"/>
              <a:gd name="connsiteX31" fmla="*/ 2378990 w 2613321"/>
              <a:gd name="connsiteY31" fmla="*/ 519193 h 658678"/>
              <a:gd name="connsiteX32" fmla="*/ 2487478 w 2613321"/>
              <a:gd name="connsiteY32" fmla="*/ 542441 h 658678"/>
              <a:gd name="connsiteX33" fmla="*/ 2603715 w 2613321"/>
              <a:gd name="connsiteY33" fmla="*/ 534692 h 658678"/>
              <a:gd name="connsiteX34" fmla="*/ 2611464 w 2613321"/>
              <a:gd name="connsiteY34" fmla="*/ 488197 h 658678"/>
              <a:gd name="connsiteX35" fmla="*/ 2580468 w 2613321"/>
              <a:gd name="connsiteY35" fmla="*/ 364210 h 658678"/>
              <a:gd name="connsiteX36" fmla="*/ 2572718 w 2613321"/>
              <a:gd name="connsiteY36" fmla="*/ 340963 h 658678"/>
              <a:gd name="connsiteX37" fmla="*/ 2549471 w 2613321"/>
              <a:gd name="connsiteY37" fmla="*/ 325465 h 658678"/>
              <a:gd name="connsiteX38" fmla="*/ 2533973 w 2613321"/>
              <a:gd name="connsiteY38" fmla="*/ 309966 h 658678"/>
              <a:gd name="connsiteX39" fmla="*/ 2464230 w 2613321"/>
              <a:gd name="connsiteY39" fmla="*/ 294468 h 658678"/>
              <a:gd name="connsiteX40" fmla="*/ 2386739 w 2613321"/>
              <a:gd name="connsiteY40" fmla="*/ 278970 h 658678"/>
              <a:gd name="connsiteX41" fmla="*/ 2355742 w 2613321"/>
              <a:gd name="connsiteY41" fmla="*/ 271221 h 658678"/>
              <a:gd name="connsiteX42" fmla="*/ 2301498 w 2613321"/>
              <a:gd name="connsiteY42" fmla="*/ 263471 h 658678"/>
              <a:gd name="connsiteX43" fmla="*/ 2270501 w 2613321"/>
              <a:gd name="connsiteY43" fmla="*/ 255722 h 658678"/>
              <a:gd name="connsiteX44" fmla="*/ 2224007 w 2613321"/>
              <a:gd name="connsiteY44" fmla="*/ 247973 h 658678"/>
              <a:gd name="connsiteX45" fmla="*/ 2162013 w 2613321"/>
              <a:gd name="connsiteY45" fmla="*/ 201478 h 658678"/>
              <a:gd name="connsiteX46" fmla="*/ 2138766 w 2613321"/>
              <a:gd name="connsiteY46" fmla="*/ 193729 h 658678"/>
              <a:gd name="connsiteX47" fmla="*/ 2115518 w 2613321"/>
              <a:gd name="connsiteY47" fmla="*/ 178231 h 658678"/>
              <a:gd name="connsiteX48" fmla="*/ 2069024 w 2613321"/>
              <a:gd name="connsiteY48" fmla="*/ 170482 h 658678"/>
              <a:gd name="connsiteX49" fmla="*/ 2030278 w 2613321"/>
              <a:gd name="connsiteY49" fmla="*/ 147234 h 658678"/>
              <a:gd name="connsiteX50" fmla="*/ 1960535 w 2613321"/>
              <a:gd name="connsiteY50" fmla="*/ 116237 h 658678"/>
              <a:gd name="connsiteX51" fmla="*/ 1898542 w 2613321"/>
              <a:gd name="connsiteY51" fmla="*/ 85241 h 658678"/>
              <a:gd name="connsiteX52" fmla="*/ 1867546 w 2613321"/>
              <a:gd name="connsiteY52" fmla="*/ 69743 h 658678"/>
              <a:gd name="connsiteX53" fmla="*/ 1813301 w 2613321"/>
              <a:gd name="connsiteY53" fmla="*/ 46495 h 658678"/>
              <a:gd name="connsiteX54" fmla="*/ 1619573 w 2613321"/>
              <a:gd name="connsiteY54" fmla="*/ 30997 h 658678"/>
              <a:gd name="connsiteX55" fmla="*/ 1511085 w 2613321"/>
              <a:gd name="connsiteY55" fmla="*/ 23248 h 658678"/>
              <a:gd name="connsiteX56" fmla="*/ 1472339 w 2613321"/>
              <a:gd name="connsiteY56" fmla="*/ 15498 h 658678"/>
              <a:gd name="connsiteX57" fmla="*/ 1340603 w 2613321"/>
              <a:gd name="connsiteY57" fmla="*/ 0 h 658678"/>
              <a:gd name="connsiteX58" fmla="*/ 1170122 w 2613321"/>
              <a:gd name="connsiteY58" fmla="*/ 7749 h 658678"/>
              <a:gd name="connsiteX59" fmla="*/ 1100379 w 2613321"/>
              <a:gd name="connsiteY59" fmla="*/ 30997 h 658678"/>
              <a:gd name="connsiteX60" fmla="*/ 945396 w 2613321"/>
              <a:gd name="connsiteY60" fmla="*/ 38746 h 65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13321" h="658678">
                <a:moveTo>
                  <a:pt x="836908" y="0"/>
                </a:moveTo>
                <a:lnTo>
                  <a:pt x="767166" y="23248"/>
                </a:lnTo>
                <a:cubicBezTo>
                  <a:pt x="759417" y="25831"/>
                  <a:pt x="751224" y="27344"/>
                  <a:pt x="743918" y="30997"/>
                </a:cubicBezTo>
                <a:cubicBezTo>
                  <a:pt x="733586" y="36163"/>
                  <a:pt x="723647" y="42205"/>
                  <a:pt x="712922" y="46495"/>
                </a:cubicBezTo>
                <a:cubicBezTo>
                  <a:pt x="697754" y="52562"/>
                  <a:pt x="681925" y="56827"/>
                  <a:pt x="666427" y="61993"/>
                </a:cubicBezTo>
                <a:lnTo>
                  <a:pt x="643179" y="69743"/>
                </a:lnTo>
                <a:lnTo>
                  <a:pt x="317715" y="61993"/>
                </a:lnTo>
                <a:cubicBezTo>
                  <a:pt x="307075" y="61530"/>
                  <a:pt x="297368" y="54244"/>
                  <a:pt x="286718" y="54244"/>
                </a:cubicBezTo>
                <a:cubicBezTo>
                  <a:pt x="255614" y="54244"/>
                  <a:pt x="224725" y="59410"/>
                  <a:pt x="193729" y="61993"/>
                </a:cubicBezTo>
                <a:cubicBezTo>
                  <a:pt x="185980" y="64576"/>
                  <a:pt x="178455" y="67971"/>
                  <a:pt x="170481" y="69743"/>
                </a:cubicBezTo>
                <a:cubicBezTo>
                  <a:pt x="155143" y="73152"/>
                  <a:pt x="138892" y="72523"/>
                  <a:pt x="123986" y="77492"/>
                </a:cubicBezTo>
                <a:cubicBezTo>
                  <a:pt x="103316" y="84382"/>
                  <a:pt x="87850" y="107413"/>
                  <a:pt x="77491" y="123987"/>
                </a:cubicBezTo>
                <a:cubicBezTo>
                  <a:pt x="43633" y="178160"/>
                  <a:pt x="81279" y="131911"/>
                  <a:pt x="46495" y="201478"/>
                </a:cubicBezTo>
                <a:lnTo>
                  <a:pt x="30996" y="232475"/>
                </a:lnTo>
                <a:cubicBezTo>
                  <a:pt x="16119" y="291983"/>
                  <a:pt x="29380" y="234419"/>
                  <a:pt x="15498" y="317715"/>
                </a:cubicBezTo>
                <a:cubicBezTo>
                  <a:pt x="10579" y="347229"/>
                  <a:pt x="6966" y="359593"/>
                  <a:pt x="0" y="387458"/>
                </a:cubicBezTo>
                <a:cubicBezTo>
                  <a:pt x="2583" y="457200"/>
                  <a:pt x="3107" y="527049"/>
                  <a:pt x="7749" y="596685"/>
                </a:cubicBezTo>
                <a:cubicBezTo>
                  <a:pt x="8292" y="604835"/>
                  <a:pt x="10395" y="613554"/>
                  <a:pt x="15498" y="619932"/>
                </a:cubicBezTo>
                <a:cubicBezTo>
                  <a:pt x="21316" y="627205"/>
                  <a:pt x="30416" y="631266"/>
                  <a:pt x="38746" y="635431"/>
                </a:cubicBezTo>
                <a:cubicBezTo>
                  <a:pt x="102915" y="667516"/>
                  <a:pt x="18613" y="614260"/>
                  <a:pt x="85240" y="658678"/>
                </a:cubicBezTo>
                <a:lnTo>
                  <a:pt x="309966" y="650929"/>
                </a:lnTo>
                <a:cubicBezTo>
                  <a:pt x="341033" y="649414"/>
                  <a:pt x="371855" y="643609"/>
                  <a:pt x="402956" y="643180"/>
                </a:cubicBezTo>
                <a:lnTo>
                  <a:pt x="1433593" y="635431"/>
                </a:lnTo>
                <a:lnTo>
                  <a:pt x="1565329" y="619932"/>
                </a:lnTo>
                <a:cubicBezTo>
                  <a:pt x="1603309" y="614089"/>
                  <a:pt x="1600360" y="612147"/>
                  <a:pt x="1635071" y="604434"/>
                </a:cubicBezTo>
                <a:cubicBezTo>
                  <a:pt x="1647928" y="601577"/>
                  <a:pt x="1660902" y="599268"/>
                  <a:pt x="1673817" y="596685"/>
                </a:cubicBezTo>
                <a:cubicBezTo>
                  <a:pt x="1684149" y="588936"/>
                  <a:pt x="1692395" y="576985"/>
                  <a:pt x="1704813" y="573437"/>
                </a:cubicBezTo>
                <a:cubicBezTo>
                  <a:pt x="1729774" y="566305"/>
                  <a:pt x="1756523" y="568721"/>
                  <a:pt x="1782305" y="565688"/>
                </a:cubicBezTo>
                <a:cubicBezTo>
                  <a:pt x="1929817" y="548334"/>
                  <a:pt x="1711953" y="568322"/>
                  <a:pt x="1929539" y="550190"/>
                </a:cubicBezTo>
                <a:cubicBezTo>
                  <a:pt x="2011555" y="522852"/>
                  <a:pt x="1942468" y="542087"/>
                  <a:pt x="2053525" y="526943"/>
                </a:cubicBezTo>
                <a:cubicBezTo>
                  <a:pt x="2109026" y="519374"/>
                  <a:pt x="2136859" y="513375"/>
                  <a:pt x="2185261" y="503695"/>
                </a:cubicBezTo>
                <a:cubicBezTo>
                  <a:pt x="2219236" y="505693"/>
                  <a:pt x="2329474" y="509290"/>
                  <a:pt x="2378990" y="519193"/>
                </a:cubicBezTo>
                <a:cubicBezTo>
                  <a:pt x="2558506" y="555097"/>
                  <a:pt x="2310001" y="517088"/>
                  <a:pt x="2487478" y="542441"/>
                </a:cubicBezTo>
                <a:cubicBezTo>
                  <a:pt x="2526224" y="539858"/>
                  <a:pt x="2568139" y="550256"/>
                  <a:pt x="2603715" y="534692"/>
                </a:cubicBezTo>
                <a:cubicBezTo>
                  <a:pt x="2618110" y="528394"/>
                  <a:pt x="2612290" y="503887"/>
                  <a:pt x="2611464" y="488197"/>
                </a:cubicBezTo>
                <a:cubicBezTo>
                  <a:pt x="2603303" y="333131"/>
                  <a:pt x="2612412" y="428096"/>
                  <a:pt x="2580468" y="364210"/>
                </a:cubicBezTo>
                <a:cubicBezTo>
                  <a:pt x="2576815" y="356904"/>
                  <a:pt x="2577821" y="347341"/>
                  <a:pt x="2572718" y="340963"/>
                </a:cubicBezTo>
                <a:cubicBezTo>
                  <a:pt x="2566900" y="333691"/>
                  <a:pt x="2556743" y="331283"/>
                  <a:pt x="2549471" y="325465"/>
                </a:cubicBezTo>
                <a:cubicBezTo>
                  <a:pt x="2543766" y="320901"/>
                  <a:pt x="2540238" y="313725"/>
                  <a:pt x="2533973" y="309966"/>
                </a:cubicBezTo>
                <a:cubicBezTo>
                  <a:pt x="2519053" y="301014"/>
                  <a:pt x="2474091" y="296317"/>
                  <a:pt x="2464230" y="294468"/>
                </a:cubicBezTo>
                <a:cubicBezTo>
                  <a:pt x="2438339" y="289614"/>
                  <a:pt x="2412294" y="285359"/>
                  <a:pt x="2386739" y="278970"/>
                </a:cubicBezTo>
                <a:cubicBezTo>
                  <a:pt x="2376407" y="276387"/>
                  <a:pt x="2366221" y="273126"/>
                  <a:pt x="2355742" y="271221"/>
                </a:cubicBezTo>
                <a:cubicBezTo>
                  <a:pt x="2337772" y="267954"/>
                  <a:pt x="2319468" y="266738"/>
                  <a:pt x="2301498" y="263471"/>
                </a:cubicBezTo>
                <a:cubicBezTo>
                  <a:pt x="2291019" y="261566"/>
                  <a:pt x="2280944" y="257811"/>
                  <a:pt x="2270501" y="255722"/>
                </a:cubicBezTo>
                <a:cubicBezTo>
                  <a:pt x="2255094" y="252641"/>
                  <a:pt x="2239505" y="250556"/>
                  <a:pt x="2224007" y="247973"/>
                </a:cubicBezTo>
                <a:cubicBezTo>
                  <a:pt x="2205648" y="229616"/>
                  <a:pt x="2188297" y="210239"/>
                  <a:pt x="2162013" y="201478"/>
                </a:cubicBezTo>
                <a:cubicBezTo>
                  <a:pt x="2154264" y="198895"/>
                  <a:pt x="2146072" y="197382"/>
                  <a:pt x="2138766" y="193729"/>
                </a:cubicBezTo>
                <a:cubicBezTo>
                  <a:pt x="2130436" y="189564"/>
                  <a:pt x="2124353" y="181176"/>
                  <a:pt x="2115518" y="178231"/>
                </a:cubicBezTo>
                <a:cubicBezTo>
                  <a:pt x="2100612" y="173263"/>
                  <a:pt x="2084522" y="173065"/>
                  <a:pt x="2069024" y="170482"/>
                </a:cubicBezTo>
                <a:cubicBezTo>
                  <a:pt x="2056109" y="162733"/>
                  <a:pt x="2043444" y="154549"/>
                  <a:pt x="2030278" y="147234"/>
                </a:cubicBezTo>
                <a:cubicBezTo>
                  <a:pt x="1985630" y="122429"/>
                  <a:pt x="2011463" y="139742"/>
                  <a:pt x="1960535" y="116237"/>
                </a:cubicBezTo>
                <a:cubicBezTo>
                  <a:pt x="1939558" y="106555"/>
                  <a:pt x="1919206" y="95573"/>
                  <a:pt x="1898542" y="85241"/>
                </a:cubicBezTo>
                <a:lnTo>
                  <a:pt x="1867546" y="69743"/>
                </a:lnTo>
                <a:cubicBezTo>
                  <a:pt x="1848590" y="60265"/>
                  <a:pt x="1833828" y="51056"/>
                  <a:pt x="1813301" y="46495"/>
                </a:cubicBezTo>
                <a:cubicBezTo>
                  <a:pt x="1748405" y="32074"/>
                  <a:pt x="1688424" y="35170"/>
                  <a:pt x="1619573" y="30997"/>
                </a:cubicBezTo>
                <a:cubicBezTo>
                  <a:pt x="1583385" y="28804"/>
                  <a:pt x="1547248" y="25831"/>
                  <a:pt x="1511085" y="23248"/>
                </a:cubicBezTo>
                <a:cubicBezTo>
                  <a:pt x="1498170" y="20665"/>
                  <a:pt x="1485420" y="17037"/>
                  <a:pt x="1472339" y="15498"/>
                </a:cubicBezTo>
                <a:cubicBezTo>
                  <a:pt x="1321995" y="-2190"/>
                  <a:pt x="1428578" y="17595"/>
                  <a:pt x="1340603" y="0"/>
                </a:cubicBezTo>
                <a:cubicBezTo>
                  <a:pt x="1283776" y="2583"/>
                  <a:pt x="1226540" y="469"/>
                  <a:pt x="1170122" y="7749"/>
                </a:cubicBezTo>
                <a:cubicBezTo>
                  <a:pt x="1145818" y="10885"/>
                  <a:pt x="1124784" y="28778"/>
                  <a:pt x="1100379" y="30997"/>
                </a:cubicBezTo>
                <a:cubicBezTo>
                  <a:pt x="991987" y="40851"/>
                  <a:pt x="1043669" y="38746"/>
                  <a:pt x="945396" y="387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495800" y="50292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Why should we do this?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534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("Dialing code for Antarctica: " + 672);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("Year in which Leonardo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Vinci invented "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("Speed of ketchup: " + 40 + " km per year");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04850" y="1489075"/>
            <a:ext cx="7708900" cy="2092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We present the following facts for your extracurricular edification: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Letters in the Hawaiian alphabet: 12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Dialing code for Antarctica: 672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Year in which Leonardo da Vinci invented the parachute: 1515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Speed of ketchup: 40 km per year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4503</Words>
  <Application>Microsoft Office PowerPoint</Application>
  <PresentationFormat>On-screen Show (4:3)</PresentationFormat>
  <Paragraphs>1037</Paragraphs>
  <Slides>89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Chapter 2</vt:lpstr>
      <vt:lpstr>Print and println </vt:lpstr>
      <vt:lpstr>PowerPoint Presentation</vt:lpstr>
      <vt:lpstr>PowerPoint Presentation</vt:lpstr>
      <vt:lpstr>String concatenation </vt:lpstr>
      <vt:lpstr>String Concatenation</vt:lpstr>
      <vt:lpstr>PowerPoint Presentation</vt:lpstr>
      <vt:lpstr>PowerPoint Presentation</vt:lpstr>
      <vt:lpstr>PowerPoint Presentation</vt:lpstr>
      <vt:lpstr>A string literal cannot be broken across two lines in a program </vt:lpstr>
      <vt:lpstr>String Concatenation</vt:lpstr>
      <vt:lpstr>PowerPoint Presentation</vt:lpstr>
      <vt:lpstr>PowerPoint Presentation</vt:lpstr>
      <vt:lpstr>TopHat Q1-5</vt:lpstr>
      <vt:lpstr>Escape sequences </vt:lpstr>
      <vt:lpstr>Escape Sequences</vt:lpstr>
      <vt:lpstr>Escape Sequences</vt:lpstr>
      <vt:lpstr>PowerPoint Presentation</vt:lpstr>
      <vt:lpstr>PowerPoint Presentation</vt:lpstr>
      <vt:lpstr>Top Hat Q5.1</vt:lpstr>
      <vt:lpstr>variables</vt:lpstr>
      <vt:lpstr>Variables</vt:lpstr>
      <vt:lpstr>Variable Initialization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PowerPoint Presentation</vt:lpstr>
      <vt:lpstr>constants</vt:lpstr>
      <vt:lpstr>Constants</vt:lpstr>
      <vt:lpstr>Example: constant</vt:lpstr>
      <vt:lpstr>A constant cannot be changed</vt:lpstr>
      <vt:lpstr>Constants are useful for three important reasons</vt:lpstr>
      <vt:lpstr>Style</vt:lpstr>
      <vt:lpstr>Primitive data types</vt:lpstr>
      <vt:lpstr>Primitive Data</vt:lpstr>
      <vt:lpstr>Note</vt:lpstr>
      <vt:lpstr>Numeric Primitive Data</vt:lpstr>
      <vt:lpstr>Rule of thumb for this course</vt:lpstr>
      <vt:lpstr>Characters</vt:lpstr>
      <vt:lpstr>Boolean</vt:lpstr>
      <vt:lpstr>operators</vt:lpstr>
      <vt:lpstr>Expressions</vt:lpstr>
      <vt:lpstr>Division and Remainder</vt:lpstr>
      <vt:lpstr>TopHat Q6-Q14</vt:lpstr>
      <vt:lpstr>Operator precedence</vt:lpstr>
      <vt:lpstr>Operator Precedence</vt:lpstr>
      <vt:lpstr>Quick Check</vt:lpstr>
      <vt:lpstr>Quick Check</vt:lpstr>
      <vt:lpstr>TopHat Q15-Q17</vt:lpstr>
      <vt:lpstr>Increment &amp; decrement</vt:lpstr>
      <vt:lpstr>Increment ++ and Decrement --</vt:lpstr>
      <vt:lpstr>Example</vt:lpstr>
      <vt:lpstr>2 forms of the operator</vt:lpstr>
      <vt:lpstr>Increment/Decrement used in an expression</vt:lpstr>
      <vt:lpstr>Example – let’s do this one on the board</vt:lpstr>
      <vt:lpstr>Style: Do not do this!</vt:lpstr>
      <vt:lpstr>Precedence rule</vt:lpstr>
      <vt:lpstr>TopHat Q19 – 20</vt:lpstr>
      <vt:lpstr>Assignment Operators</vt:lpstr>
      <vt:lpstr>Assignment Operators</vt:lpstr>
      <vt:lpstr>Style: do not do this!</vt:lpstr>
      <vt:lpstr>Outline</vt:lpstr>
      <vt:lpstr>Data Conversion</vt:lpstr>
      <vt:lpstr>Data Conversion</vt:lpstr>
      <vt:lpstr>Data conversions can occur in three ways</vt:lpstr>
      <vt:lpstr>Assignment Conversion</vt:lpstr>
      <vt:lpstr>Example</vt:lpstr>
      <vt:lpstr>Promotion</vt:lpstr>
      <vt:lpstr>Casting</vt:lpstr>
      <vt:lpstr>Casting truncates</vt:lpstr>
      <vt:lpstr>Be careful with casting</vt:lpstr>
      <vt:lpstr>TopHat Q21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Try changing the first println to a print</vt:lpstr>
      <vt:lpstr>Compiling generates a warning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108</cp:revision>
  <dcterms:created xsi:type="dcterms:W3CDTF">2011-03-05T23:13:06Z</dcterms:created>
  <dcterms:modified xsi:type="dcterms:W3CDTF">2016-01-17T19:36:41Z</dcterms:modified>
</cp:coreProperties>
</file>