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72"/>
  </p:notesMasterIdLst>
  <p:handoutMasterIdLst>
    <p:handoutMasterId r:id="rId73"/>
  </p:handoutMasterIdLst>
  <p:sldIdLst>
    <p:sldId id="256" r:id="rId3"/>
    <p:sldId id="260" r:id="rId4"/>
    <p:sldId id="263" r:id="rId5"/>
    <p:sldId id="264" r:id="rId6"/>
    <p:sldId id="265" r:id="rId7"/>
    <p:sldId id="359" r:id="rId8"/>
    <p:sldId id="360" r:id="rId9"/>
    <p:sldId id="267" r:id="rId10"/>
    <p:sldId id="305" r:id="rId11"/>
    <p:sldId id="269" r:id="rId12"/>
    <p:sldId id="270" r:id="rId13"/>
    <p:sldId id="271" r:id="rId14"/>
    <p:sldId id="347" r:id="rId15"/>
    <p:sldId id="312" r:id="rId16"/>
    <p:sldId id="348" r:id="rId17"/>
    <p:sldId id="355" r:id="rId18"/>
    <p:sldId id="356" r:id="rId19"/>
    <p:sldId id="378" r:id="rId20"/>
    <p:sldId id="379" r:id="rId21"/>
    <p:sldId id="380" r:id="rId22"/>
    <p:sldId id="306" r:id="rId23"/>
    <p:sldId id="273" r:id="rId24"/>
    <p:sldId id="315" r:id="rId25"/>
    <p:sldId id="320" r:id="rId26"/>
    <p:sldId id="274" r:id="rId27"/>
    <p:sldId id="275" r:id="rId28"/>
    <p:sldId id="276" r:id="rId29"/>
    <p:sldId id="277" r:id="rId30"/>
    <p:sldId id="316" r:id="rId31"/>
    <p:sldId id="318" r:id="rId32"/>
    <p:sldId id="319" r:id="rId33"/>
    <p:sldId id="363" r:id="rId34"/>
    <p:sldId id="278" r:id="rId35"/>
    <p:sldId id="279" r:id="rId36"/>
    <p:sldId id="326" r:id="rId37"/>
    <p:sldId id="328" r:id="rId38"/>
    <p:sldId id="329" r:id="rId39"/>
    <p:sldId id="376" r:id="rId40"/>
    <p:sldId id="309" r:id="rId41"/>
    <p:sldId id="290" r:id="rId42"/>
    <p:sldId id="291" r:id="rId43"/>
    <p:sldId id="292" r:id="rId44"/>
    <p:sldId id="357" r:id="rId45"/>
    <p:sldId id="382" r:id="rId46"/>
    <p:sldId id="381" r:id="rId47"/>
    <p:sldId id="293" r:id="rId48"/>
    <p:sldId id="310" r:id="rId49"/>
    <p:sldId id="364" r:id="rId50"/>
    <p:sldId id="365" r:id="rId51"/>
    <p:sldId id="366" r:id="rId52"/>
    <p:sldId id="367" r:id="rId53"/>
    <p:sldId id="368" r:id="rId54"/>
    <p:sldId id="369" r:id="rId55"/>
    <p:sldId id="372" r:id="rId56"/>
    <p:sldId id="370" r:id="rId57"/>
    <p:sldId id="371" r:id="rId58"/>
    <p:sldId id="373" r:id="rId59"/>
    <p:sldId id="343" r:id="rId60"/>
    <p:sldId id="345" r:id="rId61"/>
    <p:sldId id="346" r:id="rId62"/>
    <p:sldId id="377" r:id="rId63"/>
    <p:sldId id="311" r:id="rId64"/>
    <p:sldId id="302" r:id="rId65"/>
    <p:sldId id="303" r:id="rId66"/>
    <p:sldId id="349" r:id="rId67"/>
    <p:sldId id="350" r:id="rId68"/>
    <p:sldId id="351" r:id="rId69"/>
    <p:sldId id="374" r:id="rId70"/>
    <p:sldId id="375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5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406F54-C11F-46DB-A686-FEC35881CB60}" type="datetime1">
              <a:rPr lang="en-US"/>
              <a:pPr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730BF8-6348-4FED-BA54-24631D6E45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48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B77FBA-050B-4E91-9600-BA2D0F887FFF}" type="datetime1">
              <a:rPr lang="en-US"/>
              <a:pPr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D75B2D-4B3F-40FF-B7EB-60C9AC4AC0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21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2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0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3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09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13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35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06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41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78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2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32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1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83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52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26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9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00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47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44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08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8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192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66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9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6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279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54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261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913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85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710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5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84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684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86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114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38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992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260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658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29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041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3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58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147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87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251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71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793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861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856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265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550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3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37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37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365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46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5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2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4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75B2D-4B3F-40FF-B7EB-60C9AC4AC0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4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8705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99346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56031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3-</a:t>
            </a:r>
            <a:fld id="{97374E5D-7E1B-4AFC-B543-33C75161F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5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EEE56-404D-4E65-B71C-A7D431D856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1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1938B-53C0-4525-BFBE-2DE2442951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1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0C2D-77F5-4743-8162-62068F3F15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19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0286A-8D0F-48CF-974B-38FF3CCCA2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35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243BA-4B7A-4AC1-9477-33E6F46C02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17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5AD30-7AA5-41FF-A40A-F6EF0CFB9C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00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5493E-FFF5-4CC9-B5C1-186AC7806C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2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738818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D839B-2A13-4743-9C3E-453C9C842E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10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212D08-88A6-4A71-BEF1-841BA94B2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42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87E724-79EC-4612-BEC5-D0F5AE5848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7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6B8FC-7954-4FF7-974F-774635AD82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3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476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10062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49806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91634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0357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62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20383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/>
              <a:t>Copyright © 2012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3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9FB9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Copyright © 2012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8EE22D-ED89-48C3-B6A7-E5CEF7CBE10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81000"/>
            <a:ext cx="86868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>Chapter 3</a:t>
            </a:r>
            <a:br>
              <a:rPr lang="en-US" smtClean="0"/>
            </a:br>
            <a:r>
              <a:rPr lang="en-US" smtClean="0"/>
              <a:t>Using Classes and Objects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sz="3200" smtClean="0"/>
              <a:t>Java Software Solutions</a:t>
            </a:r>
            <a:endParaRPr lang="en-US" smtClean="0"/>
          </a:p>
          <a:p>
            <a:pPr eaLnBrk="1" hangingPunct="1"/>
            <a:r>
              <a:rPr lang="en-US" smtClean="0"/>
              <a:t>Foundations of Program Design</a:t>
            </a:r>
          </a:p>
          <a:p>
            <a:pPr eaLnBrk="1" hangingPunct="1"/>
            <a:r>
              <a:rPr lang="en-US" smtClean="0"/>
              <a:t>Seventh Edition</a:t>
            </a:r>
          </a:p>
          <a:p>
            <a:pPr algn="r" eaLnBrk="1" hangingPunct="1"/>
            <a:endParaRPr lang="en-US" smtClean="0"/>
          </a:p>
        </p:txBody>
      </p:sp>
      <p:pic>
        <p:nvPicPr>
          <p:cNvPr id="28677" name="Picture 5" descr="AW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2800"/>
              <a:t>John Lewis</a:t>
            </a:r>
          </a:p>
          <a:p>
            <a:pPr algn="r" eaLnBrk="1" hangingPunct="1"/>
            <a:r>
              <a:rPr lang="en-US" sz="2800"/>
              <a:t>William Loftus</a:t>
            </a:r>
          </a:p>
        </p:txBody>
      </p:sp>
      <p:pic>
        <p:nvPicPr>
          <p:cNvPr id="28679" name="Picture 7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048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String Class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>
              <a:spcBef>
                <a:spcPct val="85000"/>
              </a:spcBef>
            </a:pPr>
            <a:r>
              <a:rPr lang="en-US" smtClean="0"/>
              <a:t>Because strings are so common, we don't have to use the </a:t>
            </a:r>
            <a:r>
              <a:rPr lang="en-US" smtClean="0">
                <a:latin typeface="Courier New" charset="0"/>
              </a:rPr>
              <a:t>new</a:t>
            </a:r>
            <a:r>
              <a:rPr lang="en-US" smtClean="0"/>
              <a:t> operator to create a </a:t>
            </a:r>
            <a:r>
              <a:rPr lang="en-US" smtClean="0">
                <a:latin typeface="Courier New" charset="0"/>
              </a:rPr>
              <a:t>String</a:t>
            </a:r>
            <a:r>
              <a:rPr lang="en-US" smtClean="0"/>
              <a:t> object</a:t>
            </a:r>
          </a:p>
          <a:p>
            <a:pPr algn="ctr">
              <a:spcBef>
                <a:spcPct val="85000"/>
              </a:spcBef>
              <a:buFont typeface="Times" charset="0"/>
              <a:buNone/>
            </a:pPr>
            <a:r>
              <a:rPr lang="en-US" smtClean="0">
                <a:latin typeface="Courier New" charset="0"/>
              </a:rPr>
              <a:t>title = "Java Software Solutions";</a:t>
            </a:r>
            <a:endParaRPr lang="en-US" smtClean="0"/>
          </a:p>
          <a:p>
            <a:pPr>
              <a:spcBef>
                <a:spcPct val="85000"/>
              </a:spcBef>
            </a:pPr>
            <a:r>
              <a:rPr lang="en-US" smtClean="0"/>
              <a:t>This is special syntax that works </a:t>
            </a:r>
            <a:r>
              <a:rPr lang="en-US" u="sng" smtClean="0"/>
              <a:t>only</a:t>
            </a:r>
            <a:r>
              <a:rPr lang="en-US" smtClean="0"/>
              <a:t> for strings</a:t>
            </a:r>
          </a:p>
          <a:p>
            <a:pPr>
              <a:spcBef>
                <a:spcPct val="85000"/>
              </a:spcBef>
            </a:pPr>
            <a:r>
              <a:rPr lang="en-US" smtClean="0"/>
              <a:t>Each string literal (enclosed in double quotes) represents a </a:t>
            </a:r>
            <a:r>
              <a:rPr lang="en-US" smtClean="0">
                <a:latin typeface="Courier New" charset="0"/>
              </a:rPr>
              <a:t>String</a:t>
            </a:r>
            <a:r>
              <a:rPr lang="en-US" smtClean="0"/>
              <a:t> object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Methods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Once a </a:t>
            </a:r>
            <a:r>
              <a:rPr lang="en-US" dirty="0" smtClean="0">
                <a:latin typeface="Courier New" charset="0"/>
              </a:rPr>
              <a:t>String</a:t>
            </a:r>
            <a:r>
              <a:rPr lang="en-US" dirty="0" smtClean="0"/>
              <a:t> object has been created, </a:t>
            </a:r>
            <a:r>
              <a:rPr lang="en-US" sz="3600" i="1" u="sng" dirty="0" smtClean="0"/>
              <a:t>neither its value nor its length can be changed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Therefore we say that an object of the </a:t>
            </a:r>
            <a:r>
              <a:rPr lang="en-US" dirty="0" smtClean="0">
                <a:latin typeface="Courier New" charset="0"/>
              </a:rPr>
              <a:t>String</a:t>
            </a:r>
            <a:r>
              <a:rPr lang="en-US" dirty="0" smtClean="0"/>
              <a:t> class is </a:t>
            </a:r>
            <a:r>
              <a:rPr lang="en-US" i="1" dirty="0" smtClean="0"/>
              <a:t>immutable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However, several methods of the </a:t>
            </a:r>
            <a:r>
              <a:rPr lang="en-US" dirty="0" smtClean="0">
                <a:latin typeface="Courier New" charset="0"/>
              </a:rPr>
              <a:t>String</a:t>
            </a:r>
            <a:r>
              <a:rPr lang="en-US" dirty="0" smtClean="0"/>
              <a:t> class return new </a:t>
            </a:r>
            <a:r>
              <a:rPr lang="en-US" dirty="0" smtClean="0">
                <a:latin typeface="Courier New" charset="0"/>
              </a:rPr>
              <a:t>String</a:t>
            </a:r>
            <a:r>
              <a:rPr lang="en-US" dirty="0" smtClean="0"/>
              <a:t> objects that are modified versions of the original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 Indexes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It is occasionally helpful to refer to a particular character within a string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This can be done by specifying the character's numeric </a:t>
            </a:r>
            <a:r>
              <a:rPr lang="en-US" i="1" dirty="0" smtClean="0"/>
              <a:t>index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indexes begin at zero in each </a:t>
            </a:r>
            <a:r>
              <a:rPr lang="en-US" dirty="0" smtClean="0"/>
              <a:t>string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Cannot use -1 for the index of the last character (OK in Python)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err="1" smtClean="0"/>
              <a:t>E.g</a:t>
            </a:r>
            <a:r>
              <a:rPr lang="en-US" dirty="0" smtClean="0"/>
              <a:t>, the string </a:t>
            </a:r>
            <a:r>
              <a:rPr lang="en-US" dirty="0" smtClean="0">
                <a:latin typeface="Courier New" charset="0"/>
              </a:rPr>
              <a:t>"Hello“: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29393"/>
              </p:ext>
            </p:extLst>
          </p:nvPr>
        </p:nvGraphicFramePr>
        <p:xfrm>
          <a:off x="1524000" y="5638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609600" y="3825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StringMutation.java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String class and its methods.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StringMutation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string and various mutations of it.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String phrase = "Change is inevitable";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String mutation1, mutation2, mutation3, mutation4;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("Original string: \"" + phrase + "\"");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("Length of string: "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phrase.length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mutation1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phrase.concat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(", except from vending machines.");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mutation2 = mutation1.toUpperCase();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mutation3 = mutation2.replace ('E', 'X');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mutation4 = mutation3.substring (3, 30);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609600" y="1620838"/>
            <a:ext cx="7910513" cy="2646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Print each mutated string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("Mutation #1: " + mutation1);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("Mutation #2: " + mutation2);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("Mutation #3: " + mutation3);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("Mutation #4: " + mutation4);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("Mutated length: " + mutation4.length());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609600" y="1620838"/>
            <a:ext cx="7910513" cy="2646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Print each mutated string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("Mutation #1: " + mutation1);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("Mutation #2: " + mutation2);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("Mutation #3: " + mutation3);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("Mutation #4: " + mutation4);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("Mutated length: " + mutation4.length());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23863" y="752475"/>
            <a:ext cx="8262937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Original string: "Change is inevitable"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Length of string: 20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Mutation #1: Change is inevitable, except from vending machines.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Mutation #2: CHANGE IS INEVITABLE, EXCEPT FROM VENDING MACHINES.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Mutation #3: CHANGX IS INXVITABLX, XXCXPT FROM VXNDING MACHINXS.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Mutation #4: NGX IS INXVITABLX, XXCXPT F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Mutated length: 27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Substring 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See the text for a partial list of other string methods.</a:t>
            </a:r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mutation4 = mutation3.substring (3, 30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742950" lvl="2" indent="-342900"/>
            <a:r>
              <a:rPr lang="en-US" sz="2800" dirty="0"/>
              <a:t>Returns the substring from location 3 to </a:t>
            </a:r>
            <a:r>
              <a:rPr lang="en-US" sz="2800" dirty="0" smtClean="0"/>
              <a:t>29</a:t>
            </a:r>
          </a:p>
          <a:p>
            <a:pPr marL="742950" lvl="2" indent="-342900"/>
            <a:r>
              <a:rPr lang="en-US" sz="2800" dirty="0" smtClean="0"/>
              <a:t>Note: does not go up to and including position 30!</a:t>
            </a:r>
          </a:p>
          <a:p>
            <a:pPr marL="742950" lvl="2" indent="-342900"/>
            <a:r>
              <a:rPr lang="en-US" sz="2800" dirty="0" smtClean="0"/>
              <a:t>Remember that there is a location 0.</a:t>
            </a:r>
            <a:endParaRPr lang="en-US" sz="2800" dirty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909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– a string cannot be changed…</a:t>
            </a:r>
            <a:endParaRPr lang="en-CA" dirty="0"/>
          </a:p>
        </p:txBody>
      </p:sp>
      <p:pic>
        <p:nvPicPr>
          <p:cNvPr id="4" name="Picture 3" descr="(Untitled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00" r="82975"/>
          <a:stretch/>
        </p:blipFill>
        <p:spPr>
          <a:xfrm>
            <a:off x="609600" y="1600200"/>
            <a:ext cx="811556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 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program StringExercise.java is on Acorn</a:t>
            </a:r>
          </a:p>
          <a:p>
            <a:r>
              <a:rPr lang="en-CA" dirty="0" smtClean="0"/>
              <a:t>It is not working properly </a:t>
            </a:r>
            <a:r>
              <a:rPr lang="en-CA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CA" dirty="0" smtClean="0">
                <a:sym typeface="Wingdings" panose="05000000000000000000" pitchFamily="2" charset="2"/>
              </a:rPr>
              <a:t>Please fix the code </a:t>
            </a:r>
          </a:p>
          <a:p>
            <a:pPr lvl="1"/>
            <a:r>
              <a:rPr lang="en-CA" dirty="0" smtClean="0">
                <a:sym typeface="Wingdings" panose="05000000000000000000" pitchFamily="2" charset="2"/>
              </a:rPr>
              <a:t>Use substring</a:t>
            </a:r>
            <a:endParaRPr lang="en-CA" dirty="0" smtClean="0"/>
          </a:p>
          <a:p>
            <a:r>
              <a:rPr lang="en-CA" dirty="0" smtClean="0"/>
              <a:t>The code, sample output, and desired output are shown on the next 2 slides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0119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StringExercise.java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94" y="1066800"/>
            <a:ext cx="6368011" cy="53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7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contents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A variable holds either: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a primitive value 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i="1" dirty="0" smtClean="0"/>
              <a:t>reference</a:t>
            </a:r>
            <a:r>
              <a:rPr lang="en-US" dirty="0" smtClean="0"/>
              <a:t> to an object</a:t>
            </a:r>
          </a:p>
          <a:p>
            <a:pPr marL="514350" indent="-457200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/>
              <a:t>An object reference can be thought of as a pointer to the location of the object</a:t>
            </a:r>
          </a:p>
          <a:p>
            <a:pPr marL="57150" indent="0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Desired output…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3444948" cy="27432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209800"/>
            <a:ext cx="340545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667000" y="1447800"/>
            <a:ext cx="47339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Creating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The String Class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The Random and Math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Formatting Output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Enumerated Types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Wrapper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Components and Containers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Images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828800" y="26431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Libraries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smtClean="0"/>
              <a:t>A </a:t>
            </a:r>
            <a:r>
              <a:rPr lang="en-US" i="1" smtClean="0"/>
              <a:t>class library</a:t>
            </a:r>
            <a:r>
              <a:rPr lang="en-US" smtClean="0"/>
              <a:t> is a collection of classes that we can use when developing programs</a:t>
            </a:r>
          </a:p>
          <a:p>
            <a:pPr>
              <a:spcBef>
                <a:spcPct val="75000"/>
              </a:spcBef>
            </a:pPr>
            <a:r>
              <a:rPr lang="en-US" smtClean="0"/>
              <a:t>The </a:t>
            </a:r>
            <a:r>
              <a:rPr lang="en-US" i="1" smtClean="0"/>
              <a:t>Java standard class library</a:t>
            </a:r>
            <a:r>
              <a:rPr lang="en-US" smtClean="0"/>
              <a:t> is part of any Java development environment</a:t>
            </a:r>
          </a:p>
          <a:p>
            <a:pPr>
              <a:spcBef>
                <a:spcPct val="75000"/>
              </a:spcBef>
            </a:pPr>
            <a:r>
              <a:rPr lang="en-US" smtClean="0"/>
              <a:t>Its classes are not part of the Java language per se, but we rely on them heavily</a:t>
            </a:r>
          </a:p>
          <a:p>
            <a:pPr>
              <a:spcBef>
                <a:spcPct val="75000"/>
              </a:spcBef>
            </a:pPr>
            <a:r>
              <a:rPr lang="en-US" smtClean="0"/>
              <a:t>Various classes we've already used (</a:t>
            </a:r>
            <a:r>
              <a:rPr lang="en-US" smtClean="0">
                <a:latin typeface="Courier New" charset="0"/>
              </a:rPr>
              <a:t>System</a:t>
            </a:r>
            <a:r>
              <a:rPr lang="en-US" smtClean="0"/>
              <a:t> , </a:t>
            </a:r>
            <a:r>
              <a:rPr lang="en-US" smtClean="0">
                <a:latin typeface="Courier New" charset="0"/>
              </a:rPr>
              <a:t>Scanner</a:t>
            </a:r>
            <a:r>
              <a:rPr lang="en-US" smtClean="0"/>
              <a:t>, </a:t>
            </a:r>
            <a:r>
              <a:rPr lang="en-US" smtClean="0">
                <a:latin typeface="Courier New" charset="0"/>
              </a:rPr>
              <a:t>String</a:t>
            </a:r>
            <a:r>
              <a:rPr lang="en-US" smtClean="0"/>
              <a:t>) are part of the Java standard class library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Java API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The Java class library is sometimes referred to as the Java API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API stands for </a:t>
            </a:r>
            <a:r>
              <a:rPr lang="en-US" sz="3200" b="1" dirty="0" smtClean="0"/>
              <a:t>A</a:t>
            </a:r>
            <a:r>
              <a:rPr lang="en-US" dirty="0" smtClean="0"/>
              <a:t>pplication </a:t>
            </a:r>
            <a:r>
              <a:rPr lang="en-US" sz="3200" b="1" dirty="0" smtClean="0"/>
              <a:t>P</a:t>
            </a:r>
            <a:r>
              <a:rPr lang="en-US" dirty="0" smtClean="0"/>
              <a:t>rogramming </a:t>
            </a:r>
            <a:r>
              <a:rPr lang="en-US" sz="3200" b="1" dirty="0" smtClean="0"/>
              <a:t>I</a:t>
            </a:r>
            <a:r>
              <a:rPr lang="en-US" dirty="0" smtClean="0"/>
              <a:t>nterface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Java API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1905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Find the String class in bottom left menu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docs.oracle.com/javase/8/docs/api/</a:t>
            </a:r>
            <a:endParaRPr lang="en-US" dirty="0" smtClean="0"/>
          </a:p>
          <a:p>
            <a:pPr>
              <a:spcBef>
                <a:spcPct val="0"/>
              </a:spcBef>
              <a:spcAft>
                <a:spcPts val="2400"/>
              </a:spcAft>
            </a:pPr>
            <a:endParaRPr lang="en-US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514600"/>
            <a:ext cx="6172200" cy="3793973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Packages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297" y="1828800"/>
            <a:ext cx="8686800" cy="2133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 smtClean="0"/>
              <a:t>Classes in the Java API are organized into </a:t>
            </a:r>
            <a:r>
              <a:rPr lang="en-US" i="1" dirty="0" smtClean="0"/>
              <a:t>packages</a:t>
            </a:r>
          </a:p>
        </p:txBody>
      </p:sp>
      <p:grpSp>
        <p:nvGrpSpPr>
          <p:cNvPr id="53252" name="Group 8"/>
          <p:cNvGrpSpPr>
            <a:grpSpLocks/>
          </p:cNvGrpSpPr>
          <p:nvPr/>
        </p:nvGrpSpPr>
        <p:grpSpPr bwMode="auto">
          <a:xfrm>
            <a:off x="1295400" y="3429000"/>
            <a:ext cx="7196138" cy="2744788"/>
            <a:chOff x="1013" y="1968"/>
            <a:chExt cx="4533" cy="1729"/>
          </a:xfrm>
        </p:grpSpPr>
        <p:sp>
          <p:nvSpPr>
            <p:cNvPr id="53254" name="Text Box 5"/>
            <p:cNvSpPr txBox="1">
              <a:spLocks noChangeArrowheads="1"/>
            </p:cNvSpPr>
            <p:nvPr/>
          </p:nvSpPr>
          <p:spPr bwMode="auto">
            <a:xfrm>
              <a:off x="1013" y="1968"/>
              <a:ext cx="1438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 u="sng">
                  <a:solidFill>
                    <a:srgbClr val="008000"/>
                  </a:solidFill>
                  <a:latin typeface="Arial Unicode MS" charset="0"/>
                </a:rPr>
                <a:t>Package</a:t>
              </a:r>
              <a:endParaRPr lang="en-US" sz="2000" b="1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70000"/>
                </a:spcBef>
              </a:pPr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java.lang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java.applet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java.awt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javax.swing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java.net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java.util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javax.xml.parsers</a:t>
              </a:r>
            </a:p>
          </p:txBody>
        </p:sp>
        <p:sp>
          <p:nvSpPr>
            <p:cNvPr id="53255" name="Text Box 6"/>
            <p:cNvSpPr txBox="1">
              <a:spLocks noChangeArrowheads="1"/>
            </p:cNvSpPr>
            <p:nvPr/>
          </p:nvSpPr>
          <p:spPr bwMode="auto">
            <a:xfrm>
              <a:off x="2499" y="1969"/>
              <a:ext cx="3047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 u="sng">
                  <a:solidFill>
                    <a:srgbClr val="008000"/>
                  </a:solidFill>
                  <a:latin typeface="Arial Unicode MS" charset="0"/>
                </a:rPr>
                <a:t>Purpose</a:t>
              </a:r>
              <a:endParaRPr lang="en-US" sz="2000" b="1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70000"/>
                </a:spcBef>
              </a:pPr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General support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Creating applets for the web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Graphics and graphical user interfaces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Additional graphics capabilities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Network communication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Utilities</a:t>
              </a:r>
            </a:p>
            <a:p>
              <a:pPr eaLnBrk="1" hangingPunct="1"/>
              <a:r>
                <a:rPr lang="en-US" sz="2000" b="1">
                  <a:solidFill>
                    <a:srgbClr val="008000"/>
                  </a:solidFill>
                  <a:latin typeface="Arial Unicode MS" charset="0"/>
                </a:rPr>
                <a:t>XML document processing</a:t>
              </a: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import Declaration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When you want to use a class from a package, you could use its </a:t>
            </a:r>
            <a:r>
              <a:rPr lang="en-US" i="1" smtClean="0"/>
              <a:t>fully qualified name</a:t>
            </a:r>
            <a:endParaRPr lang="en-US" smtClean="0"/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sz="2400" smtClean="0">
                <a:latin typeface="Courier New" charset="0"/>
              </a:rPr>
              <a:t>java.util.Scanner</a:t>
            </a:r>
            <a:endParaRPr lang="en-US" smtClean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Or you can </a:t>
            </a:r>
            <a:r>
              <a:rPr lang="en-US" i="1" smtClean="0"/>
              <a:t>import</a:t>
            </a:r>
            <a:r>
              <a:rPr lang="en-US" smtClean="0"/>
              <a:t> the class, and then use just the class name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sz="2400" smtClean="0">
                <a:latin typeface="Courier New" charset="0"/>
              </a:rPr>
              <a:t>import java.util.Scanner;</a:t>
            </a:r>
            <a:endParaRPr lang="en-US" smtClean="0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To import all classes in a particular package, you can use the * wildcard character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sz="2400" smtClean="0">
                <a:latin typeface="Courier New" charset="0"/>
              </a:rPr>
              <a:t>import java.util.*;</a:t>
            </a:r>
            <a:endParaRPr lang="en-US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</a:t>
            </a:r>
            <a:endParaRPr lang="en-US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All classes of the </a:t>
            </a:r>
            <a:r>
              <a:rPr lang="en-US" smtClean="0">
                <a:latin typeface="Courier New" charset="0"/>
              </a:rPr>
              <a:t>java.lang</a:t>
            </a:r>
            <a:r>
              <a:rPr lang="en-US" smtClean="0"/>
              <a:t> package are imported automatically into all programs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It's as if all programs contain the following line: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smtClean="0">
                <a:latin typeface="Courier New" charset="0"/>
              </a:rPr>
              <a:t>import java.lang.*;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That's why we didn't have to import the </a:t>
            </a:r>
            <a:r>
              <a:rPr lang="en-US" smtClean="0">
                <a:latin typeface="Courier New" charset="0"/>
              </a:rPr>
              <a:t>System</a:t>
            </a:r>
            <a:r>
              <a:rPr lang="en-US" smtClean="0"/>
              <a:t> or </a:t>
            </a:r>
            <a:r>
              <a:rPr lang="en-US" smtClean="0">
                <a:latin typeface="Courier New" charset="0"/>
              </a:rPr>
              <a:t>String</a:t>
            </a:r>
            <a:r>
              <a:rPr lang="en-US" smtClean="0"/>
              <a:t> classes explicitly in earlier programs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mtClean="0"/>
              <a:t>The </a:t>
            </a:r>
            <a:r>
              <a:rPr lang="en-US" smtClean="0">
                <a:latin typeface="Courier New" charset="0"/>
              </a:rPr>
              <a:t>Scanner</a:t>
            </a:r>
            <a:r>
              <a:rPr lang="en-US" smtClean="0"/>
              <a:t> class, on the other hand, is part of the </a:t>
            </a:r>
            <a:r>
              <a:rPr lang="en-US" smtClean="0">
                <a:latin typeface="Courier New" charset="0"/>
              </a:rPr>
              <a:t>java.util</a:t>
            </a:r>
            <a:r>
              <a:rPr lang="en-US" smtClean="0"/>
              <a:t> package, and therefore must be imported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Random Class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urier New" charset="0"/>
              </a:rPr>
              <a:t>Random</a:t>
            </a:r>
            <a:r>
              <a:rPr lang="en-US" sz="2400" dirty="0" smtClean="0"/>
              <a:t> class is part of the </a:t>
            </a:r>
            <a:r>
              <a:rPr lang="en-US" sz="2400" dirty="0" err="1" smtClean="0">
                <a:latin typeface="Courier New" charset="0"/>
              </a:rPr>
              <a:t>java.util</a:t>
            </a:r>
            <a:r>
              <a:rPr lang="en-US" sz="2400" dirty="0" smtClean="0"/>
              <a:t> package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/>
              <a:t>It provides methods that generate pseudorandom numbers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sz="2400" dirty="0" smtClean="0"/>
              <a:t>Method 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000" dirty="0" err="1" smtClean="0"/>
              <a:t>nextInt</a:t>
            </a:r>
            <a:r>
              <a:rPr lang="en-US" sz="2000" dirty="0" smtClean="0"/>
              <a:t>(x) </a:t>
            </a:r>
          </a:p>
          <a:p>
            <a:pPr lvl="2">
              <a:lnSpc>
                <a:spcPct val="90000"/>
              </a:lnSpc>
              <a:spcBef>
                <a:spcPct val="75000"/>
              </a:spcBef>
            </a:pPr>
            <a:r>
              <a:rPr lang="en-US" sz="2000" dirty="0" smtClean="0"/>
              <a:t>returns a random integer in the range from 0 to x-1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sz="2000" dirty="0" err="1" smtClean="0"/>
              <a:t>nextFloat</a:t>
            </a:r>
            <a:r>
              <a:rPr lang="en-US" sz="2000" dirty="0" smtClean="0"/>
              <a:t>(x) </a:t>
            </a:r>
          </a:p>
          <a:p>
            <a:pPr lvl="2">
              <a:lnSpc>
                <a:spcPct val="90000"/>
              </a:lnSpc>
              <a:spcBef>
                <a:spcPct val="75000"/>
              </a:spcBef>
            </a:pPr>
            <a:r>
              <a:rPr lang="en-US" sz="2000" dirty="0" smtClean="0"/>
              <a:t>returns a random floating point number in the range   0 &lt;= x &lt; 1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609600" y="3825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RandomNumbers.java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creation of pseudo-random numbers using the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Random class.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java.util.Random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RandomNumbers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Generates random numbers in various ranges.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public static void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Random generator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Random();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float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num2;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("A random integer: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generator.nextInt(10);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0 to 9: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</p:txBody>
      </p:sp>
      <p:sp>
        <p:nvSpPr>
          <p:cNvPr id="2" name="Freeform 1"/>
          <p:cNvSpPr/>
          <p:nvPr/>
        </p:nvSpPr>
        <p:spPr>
          <a:xfrm>
            <a:off x="700676" y="1882140"/>
            <a:ext cx="3269344" cy="496125"/>
          </a:xfrm>
          <a:custGeom>
            <a:avLst/>
            <a:gdLst>
              <a:gd name="connsiteX0" fmla="*/ 1189084 w 3269344"/>
              <a:gd name="connsiteY0" fmla="*/ 15240 h 496125"/>
              <a:gd name="connsiteX1" fmla="*/ 876664 w 3269344"/>
              <a:gd name="connsiteY1" fmla="*/ 7620 h 496125"/>
              <a:gd name="connsiteX2" fmla="*/ 609964 w 3269344"/>
              <a:gd name="connsiteY2" fmla="*/ 0 h 496125"/>
              <a:gd name="connsiteX3" fmla="*/ 404224 w 3269344"/>
              <a:gd name="connsiteY3" fmla="*/ 7620 h 496125"/>
              <a:gd name="connsiteX4" fmla="*/ 328024 w 3269344"/>
              <a:gd name="connsiteY4" fmla="*/ 30480 h 496125"/>
              <a:gd name="connsiteX5" fmla="*/ 274684 w 3269344"/>
              <a:gd name="connsiteY5" fmla="*/ 60960 h 496125"/>
              <a:gd name="connsiteX6" fmla="*/ 251824 w 3269344"/>
              <a:gd name="connsiteY6" fmla="*/ 68580 h 496125"/>
              <a:gd name="connsiteX7" fmla="*/ 228964 w 3269344"/>
              <a:gd name="connsiteY7" fmla="*/ 83820 h 496125"/>
              <a:gd name="connsiteX8" fmla="*/ 206104 w 3269344"/>
              <a:gd name="connsiteY8" fmla="*/ 91440 h 496125"/>
              <a:gd name="connsiteX9" fmla="*/ 145144 w 3269344"/>
              <a:gd name="connsiteY9" fmla="*/ 137160 h 496125"/>
              <a:gd name="connsiteX10" fmla="*/ 114664 w 3269344"/>
              <a:gd name="connsiteY10" fmla="*/ 175260 h 496125"/>
              <a:gd name="connsiteX11" fmla="*/ 84184 w 3269344"/>
              <a:gd name="connsiteY11" fmla="*/ 220980 h 496125"/>
              <a:gd name="connsiteX12" fmla="*/ 68944 w 3269344"/>
              <a:gd name="connsiteY12" fmla="*/ 243840 h 496125"/>
              <a:gd name="connsiteX13" fmla="*/ 53704 w 3269344"/>
              <a:gd name="connsiteY13" fmla="*/ 266700 h 496125"/>
              <a:gd name="connsiteX14" fmla="*/ 30844 w 3269344"/>
              <a:gd name="connsiteY14" fmla="*/ 281940 h 496125"/>
              <a:gd name="connsiteX15" fmla="*/ 364 w 3269344"/>
              <a:gd name="connsiteY15" fmla="*/ 327660 h 496125"/>
              <a:gd name="connsiteX16" fmla="*/ 7984 w 3269344"/>
              <a:gd name="connsiteY16" fmla="*/ 365760 h 496125"/>
              <a:gd name="connsiteX17" fmla="*/ 61324 w 3269344"/>
              <a:gd name="connsiteY17" fmla="*/ 388620 h 496125"/>
              <a:gd name="connsiteX18" fmla="*/ 122284 w 3269344"/>
              <a:gd name="connsiteY18" fmla="*/ 396240 h 496125"/>
              <a:gd name="connsiteX19" fmla="*/ 168004 w 3269344"/>
              <a:gd name="connsiteY19" fmla="*/ 403860 h 496125"/>
              <a:gd name="connsiteX20" fmla="*/ 335644 w 3269344"/>
              <a:gd name="connsiteY20" fmla="*/ 411480 h 496125"/>
              <a:gd name="connsiteX21" fmla="*/ 602344 w 3269344"/>
              <a:gd name="connsiteY21" fmla="*/ 419100 h 496125"/>
              <a:gd name="connsiteX22" fmla="*/ 655684 w 3269344"/>
              <a:gd name="connsiteY22" fmla="*/ 426720 h 496125"/>
              <a:gd name="connsiteX23" fmla="*/ 686164 w 3269344"/>
              <a:gd name="connsiteY23" fmla="*/ 434340 h 496125"/>
              <a:gd name="connsiteX24" fmla="*/ 800464 w 3269344"/>
              <a:gd name="connsiteY24" fmla="*/ 441960 h 496125"/>
              <a:gd name="connsiteX25" fmla="*/ 998584 w 3269344"/>
              <a:gd name="connsiteY25" fmla="*/ 464820 h 496125"/>
              <a:gd name="connsiteX26" fmla="*/ 1044304 w 3269344"/>
              <a:gd name="connsiteY26" fmla="*/ 472440 h 496125"/>
              <a:gd name="connsiteX27" fmla="*/ 1173844 w 3269344"/>
              <a:gd name="connsiteY27" fmla="*/ 480060 h 496125"/>
              <a:gd name="connsiteX28" fmla="*/ 1554844 w 3269344"/>
              <a:gd name="connsiteY28" fmla="*/ 480060 h 496125"/>
              <a:gd name="connsiteX29" fmla="*/ 1669144 w 3269344"/>
              <a:gd name="connsiteY29" fmla="*/ 472440 h 496125"/>
              <a:gd name="connsiteX30" fmla="*/ 1981564 w 3269344"/>
              <a:gd name="connsiteY30" fmla="*/ 464820 h 496125"/>
              <a:gd name="connsiteX31" fmla="*/ 2271124 w 3269344"/>
              <a:gd name="connsiteY31" fmla="*/ 449580 h 496125"/>
              <a:gd name="connsiteX32" fmla="*/ 2393044 w 3269344"/>
              <a:gd name="connsiteY32" fmla="*/ 434340 h 496125"/>
              <a:gd name="connsiteX33" fmla="*/ 2484484 w 3269344"/>
              <a:gd name="connsiteY33" fmla="*/ 426720 h 496125"/>
              <a:gd name="connsiteX34" fmla="*/ 2705464 w 3269344"/>
              <a:gd name="connsiteY34" fmla="*/ 396240 h 496125"/>
              <a:gd name="connsiteX35" fmla="*/ 2774044 w 3269344"/>
              <a:gd name="connsiteY35" fmla="*/ 381000 h 496125"/>
              <a:gd name="connsiteX36" fmla="*/ 2804524 w 3269344"/>
              <a:gd name="connsiteY36" fmla="*/ 365760 h 496125"/>
              <a:gd name="connsiteX37" fmla="*/ 2842624 w 3269344"/>
              <a:gd name="connsiteY37" fmla="*/ 358140 h 496125"/>
              <a:gd name="connsiteX38" fmla="*/ 2934064 w 3269344"/>
              <a:gd name="connsiteY38" fmla="*/ 335280 h 496125"/>
              <a:gd name="connsiteX39" fmla="*/ 2995024 w 3269344"/>
              <a:gd name="connsiteY39" fmla="*/ 312420 h 496125"/>
              <a:gd name="connsiteX40" fmla="*/ 3048364 w 3269344"/>
              <a:gd name="connsiteY40" fmla="*/ 304800 h 496125"/>
              <a:gd name="connsiteX41" fmla="*/ 3094084 w 3269344"/>
              <a:gd name="connsiteY41" fmla="*/ 297180 h 496125"/>
              <a:gd name="connsiteX42" fmla="*/ 3147424 w 3269344"/>
              <a:gd name="connsiteY42" fmla="*/ 266700 h 496125"/>
              <a:gd name="connsiteX43" fmla="*/ 3223624 w 3269344"/>
              <a:gd name="connsiteY43" fmla="*/ 243840 h 496125"/>
              <a:gd name="connsiteX44" fmla="*/ 3246484 w 3269344"/>
              <a:gd name="connsiteY44" fmla="*/ 213360 h 496125"/>
              <a:gd name="connsiteX45" fmla="*/ 3269344 w 3269344"/>
              <a:gd name="connsiteY45" fmla="*/ 144780 h 496125"/>
              <a:gd name="connsiteX46" fmla="*/ 3261724 w 3269344"/>
              <a:gd name="connsiteY46" fmla="*/ 76200 h 496125"/>
              <a:gd name="connsiteX47" fmla="*/ 3238864 w 3269344"/>
              <a:gd name="connsiteY47" fmla="*/ 60960 h 496125"/>
              <a:gd name="connsiteX48" fmla="*/ 3193144 w 3269344"/>
              <a:gd name="connsiteY48" fmla="*/ 45720 h 496125"/>
              <a:gd name="connsiteX49" fmla="*/ 2926444 w 3269344"/>
              <a:gd name="connsiteY49" fmla="*/ 68580 h 496125"/>
              <a:gd name="connsiteX50" fmla="*/ 2865484 w 3269344"/>
              <a:gd name="connsiteY50" fmla="*/ 76200 h 496125"/>
              <a:gd name="connsiteX51" fmla="*/ 2819764 w 3269344"/>
              <a:gd name="connsiteY51" fmla="*/ 83820 h 496125"/>
              <a:gd name="connsiteX52" fmla="*/ 2560684 w 3269344"/>
              <a:gd name="connsiteY52" fmla="*/ 99060 h 496125"/>
              <a:gd name="connsiteX53" fmla="*/ 2461624 w 3269344"/>
              <a:gd name="connsiteY53" fmla="*/ 106680 h 496125"/>
              <a:gd name="connsiteX54" fmla="*/ 2233024 w 3269344"/>
              <a:gd name="connsiteY54" fmla="*/ 99060 h 496125"/>
              <a:gd name="connsiteX55" fmla="*/ 2073004 w 3269344"/>
              <a:gd name="connsiteY55" fmla="*/ 83820 h 496125"/>
              <a:gd name="connsiteX56" fmla="*/ 1958704 w 3269344"/>
              <a:gd name="connsiteY56" fmla="*/ 76200 h 496125"/>
              <a:gd name="connsiteX57" fmla="*/ 1890124 w 3269344"/>
              <a:gd name="connsiteY57" fmla="*/ 60960 h 496125"/>
              <a:gd name="connsiteX58" fmla="*/ 1638664 w 3269344"/>
              <a:gd name="connsiteY58" fmla="*/ 45720 h 496125"/>
              <a:gd name="connsiteX59" fmla="*/ 1547224 w 3269344"/>
              <a:gd name="connsiteY59" fmla="*/ 22860 h 496125"/>
              <a:gd name="connsiteX60" fmla="*/ 1509124 w 3269344"/>
              <a:gd name="connsiteY60" fmla="*/ 15240 h 496125"/>
              <a:gd name="connsiteX61" fmla="*/ 1402444 w 3269344"/>
              <a:gd name="connsiteY61" fmla="*/ 15240 h 49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269344" h="496125">
                <a:moveTo>
                  <a:pt x="1189084" y="15240"/>
                </a:moveTo>
                <a:lnTo>
                  <a:pt x="876664" y="7620"/>
                </a:lnTo>
                <a:cubicBezTo>
                  <a:pt x="787759" y="5280"/>
                  <a:pt x="698900" y="0"/>
                  <a:pt x="609964" y="0"/>
                </a:cubicBezTo>
                <a:cubicBezTo>
                  <a:pt x="541337" y="0"/>
                  <a:pt x="472804" y="5080"/>
                  <a:pt x="404224" y="7620"/>
                </a:cubicBezTo>
                <a:cubicBezTo>
                  <a:pt x="332024" y="43720"/>
                  <a:pt x="422898" y="2018"/>
                  <a:pt x="328024" y="30480"/>
                </a:cubicBezTo>
                <a:cubicBezTo>
                  <a:pt x="294626" y="40499"/>
                  <a:pt x="302744" y="46930"/>
                  <a:pt x="274684" y="60960"/>
                </a:cubicBezTo>
                <a:cubicBezTo>
                  <a:pt x="267500" y="64552"/>
                  <a:pt x="259008" y="64988"/>
                  <a:pt x="251824" y="68580"/>
                </a:cubicBezTo>
                <a:cubicBezTo>
                  <a:pt x="243633" y="72676"/>
                  <a:pt x="237155" y="79724"/>
                  <a:pt x="228964" y="83820"/>
                </a:cubicBezTo>
                <a:cubicBezTo>
                  <a:pt x="221780" y="87412"/>
                  <a:pt x="213288" y="87848"/>
                  <a:pt x="206104" y="91440"/>
                </a:cubicBezTo>
                <a:cubicBezTo>
                  <a:pt x="168232" y="110376"/>
                  <a:pt x="171588" y="110716"/>
                  <a:pt x="145144" y="137160"/>
                </a:cubicBezTo>
                <a:cubicBezTo>
                  <a:pt x="127984" y="188640"/>
                  <a:pt x="151782" y="132839"/>
                  <a:pt x="114664" y="175260"/>
                </a:cubicBezTo>
                <a:cubicBezTo>
                  <a:pt x="102603" y="189044"/>
                  <a:pt x="94344" y="205740"/>
                  <a:pt x="84184" y="220980"/>
                </a:cubicBezTo>
                <a:lnTo>
                  <a:pt x="68944" y="243840"/>
                </a:lnTo>
                <a:cubicBezTo>
                  <a:pt x="63864" y="251460"/>
                  <a:pt x="61324" y="261620"/>
                  <a:pt x="53704" y="266700"/>
                </a:cubicBezTo>
                <a:lnTo>
                  <a:pt x="30844" y="281940"/>
                </a:lnTo>
                <a:cubicBezTo>
                  <a:pt x="20684" y="297180"/>
                  <a:pt x="-3228" y="309699"/>
                  <a:pt x="364" y="327660"/>
                </a:cubicBezTo>
                <a:cubicBezTo>
                  <a:pt x="2904" y="340360"/>
                  <a:pt x="1558" y="354515"/>
                  <a:pt x="7984" y="365760"/>
                </a:cubicBezTo>
                <a:cubicBezTo>
                  <a:pt x="16143" y="380038"/>
                  <a:pt x="48735" y="386522"/>
                  <a:pt x="61324" y="388620"/>
                </a:cubicBezTo>
                <a:cubicBezTo>
                  <a:pt x="81524" y="391987"/>
                  <a:pt x="102012" y="393344"/>
                  <a:pt x="122284" y="396240"/>
                </a:cubicBezTo>
                <a:cubicBezTo>
                  <a:pt x="137579" y="398425"/>
                  <a:pt x="152593" y="402759"/>
                  <a:pt x="168004" y="403860"/>
                </a:cubicBezTo>
                <a:cubicBezTo>
                  <a:pt x="223800" y="407845"/>
                  <a:pt x="279741" y="409518"/>
                  <a:pt x="335644" y="411480"/>
                </a:cubicBezTo>
                <a:lnTo>
                  <a:pt x="602344" y="419100"/>
                </a:lnTo>
                <a:cubicBezTo>
                  <a:pt x="620124" y="421640"/>
                  <a:pt x="638013" y="423507"/>
                  <a:pt x="655684" y="426720"/>
                </a:cubicBezTo>
                <a:cubicBezTo>
                  <a:pt x="665988" y="428593"/>
                  <a:pt x="675749" y="433244"/>
                  <a:pt x="686164" y="434340"/>
                </a:cubicBezTo>
                <a:cubicBezTo>
                  <a:pt x="724139" y="438337"/>
                  <a:pt x="762364" y="439420"/>
                  <a:pt x="800464" y="441960"/>
                </a:cubicBezTo>
                <a:cubicBezTo>
                  <a:pt x="1068175" y="480204"/>
                  <a:pt x="760015" y="438312"/>
                  <a:pt x="998584" y="464820"/>
                </a:cubicBezTo>
                <a:cubicBezTo>
                  <a:pt x="1013940" y="466526"/>
                  <a:pt x="1028912" y="471102"/>
                  <a:pt x="1044304" y="472440"/>
                </a:cubicBezTo>
                <a:cubicBezTo>
                  <a:pt x="1087396" y="476187"/>
                  <a:pt x="1130664" y="477520"/>
                  <a:pt x="1173844" y="480060"/>
                </a:cubicBezTo>
                <a:cubicBezTo>
                  <a:pt x="1322132" y="509718"/>
                  <a:pt x="1215941" y="491357"/>
                  <a:pt x="1554844" y="480060"/>
                </a:cubicBezTo>
                <a:cubicBezTo>
                  <a:pt x="1593007" y="478788"/>
                  <a:pt x="1630984" y="473803"/>
                  <a:pt x="1669144" y="472440"/>
                </a:cubicBezTo>
                <a:cubicBezTo>
                  <a:pt x="1773249" y="468722"/>
                  <a:pt x="1877424" y="467360"/>
                  <a:pt x="1981564" y="464820"/>
                </a:cubicBezTo>
                <a:cubicBezTo>
                  <a:pt x="2203993" y="446284"/>
                  <a:pt x="1901713" y="470103"/>
                  <a:pt x="2271124" y="449580"/>
                </a:cubicBezTo>
                <a:cubicBezTo>
                  <a:pt x="2406578" y="442055"/>
                  <a:pt x="2295586" y="445169"/>
                  <a:pt x="2393044" y="434340"/>
                </a:cubicBezTo>
                <a:cubicBezTo>
                  <a:pt x="2423443" y="430962"/>
                  <a:pt x="2454024" y="429489"/>
                  <a:pt x="2484484" y="426720"/>
                </a:cubicBezTo>
                <a:cubicBezTo>
                  <a:pt x="2564618" y="419435"/>
                  <a:pt x="2620990" y="413135"/>
                  <a:pt x="2705464" y="396240"/>
                </a:cubicBezTo>
                <a:cubicBezTo>
                  <a:pt x="2715810" y="394171"/>
                  <a:pt x="2761745" y="385612"/>
                  <a:pt x="2774044" y="381000"/>
                </a:cubicBezTo>
                <a:cubicBezTo>
                  <a:pt x="2784680" y="377012"/>
                  <a:pt x="2793748" y="369352"/>
                  <a:pt x="2804524" y="365760"/>
                </a:cubicBezTo>
                <a:cubicBezTo>
                  <a:pt x="2816811" y="361664"/>
                  <a:pt x="2830017" y="361106"/>
                  <a:pt x="2842624" y="358140"/>
                </a:cubicBezTo>
                <a:cubicBezTo>
                  <a:pt x="2873207" y="350944"/>
                  <a:pt x="2904646" y="346312"/>
                  <a:pt x="2934064" y="335280"/>
                </a:cubicBezTo>
                <a:cubicBezTo>
                  <a:pt x="2954384" y="327660"/>
                  <a:pt x="2974055" y="318012"/>
                  <a:pt x="2995024" y="312420"/>
                </a:cubicBezTo>
                <a:cubicBezTo>
                  <a:pt x="3012378" y="307792"/>
                  <a:pt x="3030612" y="307531"/>
                  <a:pt x="3048364" y="304800"/>
                </a:cubicBezTo>
                <a:cubicBezTo>
                  <a:pt x="3063635" y="302451"/>
                  <a:pt x="3078844" y="299720"/>
                  <a:pt x="3094084" y="297180"/>
                </a:cubicBezTo>
                <a:cubicBezTo>
                  <a:pt x="3111864" y="287020"/>
                  <a:pt x="3128831" y="275282"/>
                  <a:pt x="3147424" y="266700"/>
                </a:cubicBezTo>
                <a:cubicBezTo>
                  <a:pt x="3169349" y="256581"/>
                  <a:pt x="3199549" y="249859"/>
                  <a:pt x="3223624" y="243840"/>
                </a:cubicBezTo>
                <a:cubicBezTo>
                  <a:pt x="3231244" y="233680"/>
                  <a:pt x="3240316" y="224462"/>
                  <a:pt x="3246484" y="213360"/>
                </a:cubicBezTo>
                <a:cubicBezTo>
                  <a:pt x="3259527" y="189883"/>
                  <a:pt x="3263067" y="169889"/>
                  <a:pt x="3269344" y="144780"/>
                </a:cubicBezTo>
                <a:cubicBezTo>
                  <a:pt x="3266804" y="121920"/>
                  <a:pt x="3269584" y="97816"/>
                  <a:pt x="3261724" y="76200"/>
                </a:cubicBezTo>
                <a:cubicBezTo>
                  <a:pt x="3258594" y="67593"/>
                  <a:pt x="3247233" y="64679"/>
                  <a:pt x="3238864" y="60960"/>
                </a:cubicBezTo>
                <a:cubicBezTo>
                  <a:pt x="3224184" y="54436"/>
                  <a:pt x="3193144" y="45720"/>
                  <a:pt x="3193144" y="45720"/>
                </a:cubicBezTo>
                <a:cubicBezTo>
                  <a:pt x="3104244" y="53340"/>
                  <a:pt x="3014981" y="57513"/>
                  <a:pt x="2926444" y="68580"/>
                </a:cubicBezTo>
                <a:lnTo>
                  <a:pt x="2865484" y="76200"/>
                </a:lnTo>
                <a:cubicBezTo>
                  <a:pt x="2850189" y="78385"/>
                  <a:pt x="2835120" y="82114"/>
                  <a:pt x="2819764" y="83820"/>
                </a:cubicBezTo>
                <a:cubicBezTo>
                  <a:pt x="2724866" y="94364"/>
                  <a:pt x="2663252" y="93199"/>
                  <a:pt x="2560684" y="99060"/>
                </a:cubicBezTo>
                <a:cubicBezTo>
                  <a:pt x="2527620" y="100949"/>
                  <a:pt x="2494644" y="104140"/>
                  <a:pt x="2461624" y="106680"/>
                </a:cubicBezTo>
                <a:lnTo>
                  <a:pt x="2233024" y="99060"/>
                </a:lnTo>
                <a:cubicBezTo>
                  <a:pt x="2060663" y="91043"/>
                  <a:pt x="2199526" y="94822"/>
                  <a:pt x="2073004" y="83820"/>
                </a:cubicBezTo>
                <a:cubicBezTo>
                  <a:pt x="2034963" y="80512"/>
                  <a:pt x="1996804" y="78740"/>
                  <a:pt x="1958704" y="76200"/>
                </a:cubicBezTo>
                <a:cubicBezTo>
                  <a:pt x="1940691" y="71697"/>
                  <a:pt x="1907537" y="62895"/>
                  <a:pt x="1890124" y="60960"/>
                </a:cubicBezTo>
                <a:cubicBezTo>
                  <a:pt x="1824140" y="53628"/>
                  <a:pt x="1695453" y="48559"/>
                  <a:pt x="1638664" y="45720"/>
                </a:cubicBezTo>
                <a:cubicBezTo>
                  <a:pt x="1571885" y="23460"/>
                  <a:pt x="1614946" y="35173"/>
                  <a:pt x="1547224" y="22860"/>
                </a:cubicBezTo>
                <a:cubicBezTo>
                  <a:pt x="1534481" y="20543"/>
                  <a:pt x="1522058" y="15921"/>
                  <a:pt x="1509124" y="15240"/>
                </a:cubicBezTo>
                <a:cubicBezTo>
                  <a:pt x="1473613" y="13371"/>
                  <a:pt x="1438004" y="15240"/>
                  <a:pt x="1402444" y="1524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686800" cy="2057400"/>
          </a:xfrm>
          <a:noFill/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num1 = 38;</a:t>
            </a:r>
          </a:p>
          <a:p>
            <a:pPr marL="0" indent="0">
              <a:lnSpc>
                <a:spcPct val="90000"/>
              </a:lnSpc>
              <a:spcBef>
                <a:spcPct val="70000"/>
              </a:spcBef>
              <a:buNone/>
            </a:pPr>
            <a:r>
              <a:rPr lang="en-US" dirty="0" smtClean="0"/>
              <a:t>String name1 = “Steve Jobs”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209800" y="4286355"/>
            <a:ext cx="4572000" cy="1050925"/>
            <a:chOff x="912" y="2976"/>
            <a:chExt cx="2880" cy="662"/>
          </a:xfrm>
        </p:grpSpPr>
        <p:sp>
          <p:nvSpPr>
            <p:cNvPr id="34822" name="Rectangle 13"/>
            <p:cNvSpPr>
              <a:spLocks noChangeArrowheads="1"/>
            </p:cNvSpPr>
            <p:nvPr/>
          </p:nvSpPr>
          <p:spPr bwMode="auto">
            <a:xfrm>
              <a:off x="1536" y="335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3" name="AutoShape 17"/>
            <p:cNvSpPr>
              <a:spLocks noChangeArrowheads="1"/>
            </p:cNvSpPr>
            <p:nvPr/>
          </p:nvSpPr>
          <p:spPr bwMode="auto">
            <a:xfrm>
              <a:off x="2400" y="3350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"Steve Jobs"</a:t>
              </a:r>
            </a:p>
          </p:txBody>
        </p:sp>
        <p:sp>
          <p:nvSpPr>
            <p:cNvPr id="34824" name="Text Box 19"/>
            <p:cNvSpPr txBox="1">
              <a:spLocks noChangeArrowheads="1"/>
            </p:cNvSpPr>
            <p:nvPr/>
          </p:nvSpPr>
          <p:spPr bwMode="auto">
            <a:xfrm>
              <a:off x="912" y="3388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34825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Text Box 21"/>
            <p:cNvSpPr txBox="1">
              <a:spLocks noChangeArrowheads="1"/>
            </p:cNvSpPr>
            <p:nvPr/>
          </p:nvSpPr>
          <p:spPr bwMode="auto">
            <a:xfrm>
              <a:off x="988" y="3014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num1</a:t>
              </a:r>
            </a:p>
          </p:txBody>
        </p:sp>
        <p:sp>
          <p:nvSpPr>
            <p:cNvPr id="34827" name="Text Box 22"/>
            <p:cNvSpPr txBox="1">
              <a:spLocks noChangeArrowheads="1"/>
            </p:cNvSpPr>
            <p:nvPr/>
          </p:nvSpPr>
          <p:spPr bwMode="auto">
            <a:xfrm>
              <a:off x="1584" y="297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38</a:t>
              </a:r>
            </a:p>
          </p:txBody>
        </p:sp>
        <p:sp>
          <p:nvSpPr>
            <p:cNvPr id="34828" name="Line 23"/>
            <p:cNvSpPr>
              <a:spLocks noChangeShapeType="1"/>
            </p:cNvSpPr>
            <p:nvPr/>
          </p:nvSpPr>
          <p:spPr bwMode="auto">
            <a:xfrm>
              <a:off x="1728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generator.nextInt(10) + 1;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1 to 10: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generator.nextInt(15) + 20;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20 to 34: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generator.nextInt(20) - 10;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-10 to 9: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generator.nextFloat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("A random float (between 0-1): " + num2);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generator.nextFloat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* 6;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0.0 to 5.999999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)num2 + 1;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1 to 6: " + num1);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generator.nextInt(10) + 1;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1 to 10: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generator.nextInt(15) + 20;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20 to 34: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generator.nextInt(20) - 10;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-10 to 9: " + num1);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generator.nextFloat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("A random float (between 0-1): " + num2);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num2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generator.nextFloat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 * 6;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0.0 to 5.999999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num1 =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)num2 + 1;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("From 1 to 6: " + num1);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868488" y="752475"/>
            <a:ext cx="5294312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 random integer: 672981683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From 0 to 9: 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From 1 to 10: 3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From 20 to 34: 30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From -10 to 9: -4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 random float (between 0-1): 0.18538326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From 1 to 6: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dirty="0" smtClean="0"/>
              <a:t> Q1-Q4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9706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Math Class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</a:rPr>
              <a:t>Math</a:t>
            </a:r>
            <a:r>
              <a:rPr lang="en-US" dirty="0" smtClean="0"/>
              <a:t> class is part of the </a:t>
            </a:r>
            <a:r>
              <a:rPr lang="en-US" dirty="0" err="1" smtClean="0">
                <a:latin typeface="Courier New" charset="0"/>
              </a:rPr>
              <a:t>java.lang</a:t>
            </a:r>
            <a:r>
              <a:rPr lang="en-US" dirty="0" smtClean="0"/>
              <a:t> package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Do not have to do an import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</a:rPr>
              <a:t>Math</a:t>
            </a:r>
            <a:r>
              <a:rPr lang="en-US" dirty="0" smtClean="0"/>
              <a:t> class contains methods that perform various mathematical functions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These include: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absolute value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square root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 smtClean="0"/>
              <a:t>exponentiation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 smtClean="0"/>
              <a:t>trigonometric functions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Math Class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  <a:spcAft>
                <a:spcPts val="600"/>
              </a:spcAft>
            </a:pPr>
            <a:r>
              <a:rPr lang="en-US" dirty="0" smtClean="0"/>
              <a:t>The methods of the </a:t>
            </a:r>
            <a:r>
              <a:rPr lang="en-US" dirty="0" smtClean="0">
                <a:latin typeface="Courier New" charset="0"/>
              </a:rPr>
              <a:t>Math</a:t>
            </a:r>
            <a:r>
              <a:rPr lang="en-US" dirty="0" smtClean="0"/>
              <a:t> class are </a:t>
            </a:r>
            <a:r>
              <a:rPr lang="en-US" i="1" dirty="0" smtClean="0"/>
              <a:t>static methods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spcBef>
                <a:spcPct val="75000"/>
              </a:spcBef>
              <a:spcAft>
                <a:spcPts val="600"/>
              </a:spcAft>
            </a:pPr>
            <a:r>
              <a:rPr lang="en-US" dirty="0" smtClean="0"/>
              <a:t>Static methods are invoked through the class name – no object of the </a:t>
            </a:r>
            <a:r>
              <a:rPr lang="en-US" dirty="0" smtClean="0">
                <a:latin typeface="Courier New" charset="0"/>
              </a:rPr>
              <a:t>Math</a:t>
            </a:r>
            <a:r>
              <a:rPr lang="en-US" dirty="0" smtClean="0"/>
              <a:t> class is needed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spcAft>
                <a:spcPts val="600"/>
              </a:spcAft>
              <a:buFont typeface="Times" charset="0"/>
              <a:buNone/>
            </a:pPr>
            <a:r>
              <a:rPr lang="en-US" sz="2400" dirty="0" smtClean="0">
                <a:latin typeface="Courier New" charset="0"/>
              </a:rPr>
              <a:t>value = </a:t>
            </a:r>
            <a:r>
              <a:rPr lang="en-US" sz="2400" dirty="0" err="1" smtClean="0">
                <a:latin typeface="Courier New" charset="0"/>
              </a:rPr>
              <a:t>Math.cos</a:t>
            </a:r>
            <a:r>
              <a:rPr lang="en-US" sz="2400" dirty="0" smtClean="0">
                <a:latin typeface="Courier New" charset="0"/>
              </a:rPr>
              <a:t>(90) + </a:t>
            </a:r>
            <a:r>
              <a:rPr lang="en-US" sz="2400" dirty="0" err="1" smtClean="0">
                <a:latin typeface="Courier New" charset="0"/>
              </a:rPr>
              <a:t>Math.sqrt</a:t>
            </a:r>
            <a:r>
              <a:rPr lang="en-US" sz="2400" dirty="0" smtClean="0">
                <a:latin typeface="Courier New" charset="0"/>
              </a:rPr>
              <a:t>(delta);</a:t>
            </a:r>
            <a:endParaRPr lang="en-US" dirty="0" smtClean="0"/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Quadratic.java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Math class to perform a calculation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based on user input.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java.util.Scanner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Quadratic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the roots of a quadratic equation.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ax^2 +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bx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discriminant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root1, root2;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Scanner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System.in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coefficient of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squared: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a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coefficient of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constant: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Use the quadratic formula to compute the roots.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Assumes a positive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discriminant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discriminant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Math.pow(b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2) - (4 * a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root1 = ((-1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Math.sqrt(discriminant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)) / (2 * a);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root2 = ((-1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-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Math.sqrt(discriminant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)) / (2 * a);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("Root #1: " + root1);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("Root #2: " + root2);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coefficient of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constant: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Use the quadratic formula to compute the roots.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Assumes a positive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discriminant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discriminant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Math.pow(b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2) - (4 * a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root1 = ((-1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Math.sqrt(discriminant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)) / (2 * a);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root2 = ((-1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-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Math.sqrt(discriminant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)) / (2 * a);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("Root #1: " + root1);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("Root #2: " + root2);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085975" y="457200"/>
            <a:ext cx="4924425" cy="203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Sample Run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the coefficient of x squared: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3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the coefficient of x: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8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Enter the constant: </a:t>
            </a:r>
            <a:r>
              <a:rPr lang="en-US" sz="1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Root #1: -0.6666666666666666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Root #2: -2.0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coefficient of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("Enter the constant: 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Use the quadratic formula to compute the roots.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Assumes a positive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discriminant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discriminant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Math.pow(b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2) - (4 * a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root1 = ((-1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Math.sqrt(discriminant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)) / (2 * a);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root2 = ((-1 *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 -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Math.sqrt(discriminant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)) / (2 * a);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("Root #1: " + root1);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("Root #2: " + root2);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Freeform 1"/>
          <p:cNvSpPr/>
          <p:nvPr/>
        </p:nvSpPr>
        <p:spPr>
          <a:xfrm>
            <a:off x="2948473" y="3063240"/>
            <a:ext cx="1006307" cy="381000"/>
          </a:xfrm>
          <a:custGeom>
            <a:avLst/>
            <a:gdLst>
              <a:gd name="connsiteX0" fmla="*/ 869147 w 1006307"/>
              <a:gd name="connsiteY0" fmla="*/ 76200 h 381000"/>
              <a:gd name="connsiteX1" fmla="*/ 831047 w 1006307"/>
              <a:gd name="connsiteY1" fmla="*/ 68580 h 381000"/>
              <a:gd name="connsiteX2" fmla="*/ 792947 w 1006307"/>
              <a:gd name="connsiteY2" fmla="*/ 38100 h 381000"/>
              <a:gd name="connsiteX3" fmla="*/ 731987 w 1006307"/>
              <a:gd name="connsiteY3" fmla="*/ 30480 h 381000"/>
              <a:gd name="connsiteX4" fmla="*/ 709127 w 1006307"/>
              <a:gd name="connsiteY4" fmla="*/ 15240 h 381000"/>
              <a:gd name="connsiteX5" fmla="*/ 648167 w 1006307"/>
              <a:gd name="connsiteY5" fmla="*/ 0 h 381000"/>
              <a:gd name="connsiteX6" fmla="*/ 434807 w 1006307"/>
              <a:gd name="connsiteY6" fmla="*/ 7620 h 381000"/>
              <a:gd name="connsiteX7" fmla="*/ 404327 w 1006307"/>
              <a:gd name="connsiteY7" fmla="*/ 22860 h 381000"/>
              <a:gd name="connsiteX8" fmla="*/ 366227 w 1006307"/>
              <a:gd name="connsiteY8" fmla="*/ 30480 h 381000"/>
              <a:gd name="connsiteX9" fmla="*/ 328127 w 1006307"/>
              <a:gd name="connsiteY9" fmla="*/ 45720 h 381000"/>
              <a:gd name="connsiteX10" fmla="*/ 290027 w 1006307"/>
              <a:gd name="connsiteY10" fmla="*/ 53340 h 381000"/>
              <a:gd name="connsiteX11" fmla="*/ 244307 w 1006307"/>
              <a:gd name="connsiteY11" fmla="*/ 68580 h 381000"/>
              <a:gd name="connsiteX12" fmla="*/ 183347 w 1006307"/>
              <a:gd name="connsiteY12" fmla="*/ 83820 h 381000"/>
              <a:gd name="connsiteX13" fmla="*/ 145247 w 1006307"/>
              <a:gd name="connsiteY13" fmla="*/ 91440 h 381000"/>
              <a:gd name="connsiteX14" fmla="*/ 99527 w 1006307"/>
              <a:gd name="connsiteY14" fmla="*/ 106680 h 381000"/>
              <a:gd name="connsiteX15" fmla="*/ 76667 w 1006307"/>
              <a:gd name="connsiteY15" fmla="*/ 121920 h 381000"/>
              <a:gd name="connsiteX16" fmla="*/ 15707 w 1006307"/>
              <a:gd name="connsiteY16" fmla="*/ 129540 h 381000"/>
              <a:gd name="connsiteX17" fmla="*/ 467 w 1006307"/>
              <a:gd name="connsiteY17" fmla="*/ 152400 h 381000"/>
              <a:gd name="connsiteX18" fmla="*/ 8087 w 1006307"/>
              <a:gd name="connsiteY18" fmla="*/ 266700 h 381000"/>
              <a:gd name="connsiteX19" fmla="*/ 15707 w 1006307"/>
              <a:gd name="connsiteY19" fmla="*/ 289560 h 381000"/>
              <a:gd name="connsiteX20" fmla="*/ 38567 w 1006307"/>
              <a:gd name="connsiteY20" fmla="*/ 304800 h 381000"/>
              <a:gd name="connsiteX21" fmla="*/ 69047 w 1006307"/>
              <a:gd name="connsiteY21" fmla="*/ 320040 h 381000"/>
              <a:gd name="connsiteX22" fmla="*/ 99527 w 1006307"/>
              <a:gd name="connsiteY22" fmla="*/ 327660 h 381000"/>
              <a:gd name="connsiteX23" fmla="*/ 198587 w 1006307"/>
              <a:gd name="connsiteY23" fmla="*/ 342900 h 381000"/>
              <a:gd name="connsiteX24" fmla="*/ 282407 w 1006307"/>
              <a:gd name="connsiteY24" fmla="*/ 358140 h 381000"/>
              <a:gd name="connsiteX25" fmla="*/ 488147 w 1006307"/>
              <a:gd name="connsiteY25" fmla="*/ 365760 h 381000"/>
              <a:gd name="connsiteX26" fmla="*/ 724367 w 1006307"/>
              <a:gd name="connsiteY26" fmla="*/ 381000 h 381000"/>
              <a:gd name="connsiteX27" fmla="*/ 922487 w 1006307"/>
              <a:gd name="connsiteY27" fmla="*/ 373380 h 381000"/>
              <a:gd name="connsiteX28" fmla="*/ 945347 w 1006307"/>
              <a:gd name="connsiteY28" fmla="*/ 350520 h 381000"/>
              <a:gd name="connsiteX29" fmla="*/ 960587 w 1006307"/>
              <a:gd name="connsiteY29" fmla="*/ 304800 h 381000"/>
              <a:gd name="connsiteX30" fmla="*/ 968207 w 1006307"/>
              <a:gd name="connsiteY30" fmla="*/ 274320 h 381000"/>
              <a:gd name="connsiteX31" fmla="*/ 975827 w 1006307"/>
              <a:gd name="connsiteY31" fmla="*/ 236220 h 381000"/>
              <a:gd name="connsiteX32" fmla="*/ 1006307 w 1006307"/>
              <a:gd name="connsiteY32" fmla="*/ 167640 h 381000"/>
              <a:gd name="connsiteX33" fmla="*/ 998687 w 1006307"/>
              <a:gd name="connsiteY33" fmla="*/ 144780 h 381000"/>
              <a:gd name="connsiteX34" fmla="*/ 975827 w 1006307"/>
              <a:gd name="connsiteY34" fmla="*/ 12954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6307" h="381000">
                <a:moveTo>
                  <a:pt x="869147" y="76200"/>
                </a:moveTo>
                <a:cubicBezTo>
                  <a:pt x="856447" y="73660"/>
                  <a:pt x="842631" y="74372"/>
                  <a:pt x="831047" y="68580"/>
                </a:cubicBezTo>
                <a:cubicBezTo>
                  <a:pt x="816500" y="61307"/>
                  <a:pt x="808127" y="43938"/>
                  <a:pt x="792947" y="38100"/>
                </a:cubicBezTo>
                <a:cubicBezTo>
                  <a:pt x="773834" y="30749"/>
                  <a:pt x="752307" y="33020"/>
                  <a:pt x="731987" y="30480"/>
                </a:cubicBezTo>
                <a:cubicBezTo>
                  <a:pt x="724367" y="25400"/>
                  <a:pt x="717734" y="18370"/>
                  <a:pt x="709127" y="15240"/>
                </a:cubicBezTo>
                <a:cubicBezTo>
                  <a:pt x="689443" y="8082"/>
                  <a:pt x="648167" y="0"/>
                  <a:pt x="648167" y="0"/>
                </a:cubicBezTo>
                <a:cubicBezTo>
                  <a:pt x="577047" y="2540"/>
                  <a:pt x="505662" y="977"/>
                  <a:pt x="434807" y="7620"/>
                </a:cubicBezTo>
                <a:cubicBezTo>
                  <a:pt x="423497" y="8680"/>
                  <a:pt x="415103" y="19268"/>
                  <a:pt x="404327" y="22860"/>
                </a:cubicBezTo>
                <a:cubicBezTo>
                  <a:pt x="392040" y="26956"/>
                  <a:pt x="378632" y="26758"/>
                  <a:pt x="366227" y="30480"/>
                </a:cubicBezTo>
                <a:cubicBezTo>
                  <a:pt x="353126" y="34410"/>
                  <a:pt x="341228" y="41790"/>
                  <a:pt x="328127" y="45720"/>
                </a:cubicBezTo>
                <a:cubicBezTo>
                  <a:pt x="315722" y="49442"/>
                  <a:pt x="302522" y="49932"/>
                  <a:pt x="290027" y="53340"/>
                </a:cubicBezTo>
                <a:cubicBezTo>
                  <a:pt x="274529" y="57567"/>
                  <a:pt x="259892" y="64684"/>
                  <a:pt x="244307" y="68580"/>
                </a:cubicBezTo>
                <a:cubicBezTo>
                  <a:pt x="223987" y="73660"/>
                  <a:pt x="203886" y="79712"/>
                  <a:pt x="183347" y="83820"/>
                </a:cubicBezTo>
                <a:cubicBezTo>
                  <a:pt x="170647" y="86360"/>
                  <a:pt x="157742" y="88032"/>
                  <a:pt x="145247" y="91440"/>
                </a:cubicBezTo>
                <a:cubicBezTo>
                  <a:pt x="129749" y="95667"/>
                  <a:pt x="112893" y="97769"/>
                  <a:pt x="99527" y="106680"/>
                </a:cubicBezTo>
                <a:cubicBezTo>
                  <a:pt x="91907" y="111760"/>
                  <a:pt x="85502" y="119510"/>
                  <a:pt x="76667" y="121920"/>
                </a:cubicBezTo>
                <a:cubicBezTo>
                  <a:pt x="56910" y="127308"/>
                  <a:pt x="36027" y="127000"/>
                  <a:pt x="15707" y="129540"/>
                </a:cubicBezTo>
                <a:cubicBezTo>
                  <a:pt x="10627" y="137160"/>
                  <a:pt x="975" y="143256"/>
                  <a:pt x="467" y="152400"/>
                </a:cubicBezTo>
                <a:cubicBezTo>
                  <a:pt x="-1651" y="190526"/>
                  <a:pt x="3870" y="228749"/>
                  <a:pt x="8087" y="266700"/>
                </a:cubicBezTo>
                <a:cubicBezTo>
                  <a:pt x="8974" y="274683"/>
                  <a:pt x="10689" y="283288"/>
                  <a:pt x="15707" y="289560"/>
                </a:cubicBezTo>
                <a:cubicBezTo>
                  <a:pt x="21428" y="296711"/>
                  <a:pt x="30616" y="300256"/>
                  <a:pt x="38567" y="304800"/>
                </a:cubicBezTo>
                <a:cubicBezTo>
                  <a:pt x="48430" y="310436"/>
                  <a:pt x="58411" y="316052"/>
                  <a:pt x="69047" y="320040"/>
                </a:cubicBezTo>
                <a:cubicBezTo>
                  <a:pt x="78853" y="323717"/>
                  <a:pt x="89304" y="325388"/>
                  <a:pt x="99527" y="327660"/>
                </a:cubicBezTo>
                <a:cubicBezTo>
                  <a:pt x="169447" y="343198"/>
                  <a:pt x="106213" y="327504"/>
                  <a:pt x="198587" y="342900"/>
                </a:cubicBezTo>
                <a:cubicBezTo>
                  <a:pt x="254562" y="352229"/>
                  <a:pt x="204858" y="353578"/>
                  <a:pt x="282407" y="358140"/>
                </a:cubicBezTo>
                <a:cubicBezTo>
                  <a:pt x="350916" y="362170"/>
                  <a:pt x="419567" y="363220"/>
                  <a:pt x="488147" y="365760"/>
                </a:cubicBezTo>
                <a:cubicBezTo>
                  <a:pt x="543946" y="370052"/>
                  <a:pt x="677082" y="381000"/>
                  <a:pt x="724367" y="381000"/>
                </a:cubicBezTo>
                <a:cubicBezTo>
                  <a:pt x="790456" y="381000"/>
                  <a:pt x="856447" y="375920"/>
                  <a:pt x="922487" y="373380"/>
                </a:cubicBezTo>
                <a:cubicBezTo>
                  <a:pt x="930107" y="365760"/>
                  <a:pt x="940114" y="359940"/>
                  <a:pt x="945347" y="350520"/>
                </a:cubicBezTo>
                <a:cubicBezTo>
                  <a:pt x="953149" y="336477"/>
                  <a:pt x="956691" y="320385"/>
                  <a:pt x="960587" y="304800"/>
                </a:cubicBezTo>
                <a:cubicBezTo>
                  <a:pt x="963127" y="294640"/>
                  <a:pt x="965935" y="284543"/>
                  <a:pt x="968207" y="274320"/>
                </a:cubicBezTo>
                <a:cubicBezTo>
                  <a:pt x="971017" y="261677"/>
                  <a:pt x="972419" y="248715"/>
                  <a:pt x="975827" y="236220"/>
                </a:cubicBezTo>
                <a:cubicBezTo>
                  <a:pt x="988383" y="190182"/>
                  <a:pt x="985337" y="199094"/>
                  <a:pt x="1006307" y="167640"/>
                </a:cubicBezTo>
                <a:cubicBezTo>
                  <a:pt x="1003767" y="160020"/>
                  <a:pt x="1003705" y="151052"/>
                  <a:pt x="998687" y="144780"/>
                </a:cubicBezTo>
                <a:cubicBezTo>
                  <a:pt x="992966" y="137629"/>
                  <a:pt x="975827" y="129540"/>
                  <a:pt x="975827" y="12954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1524000" y="5410200"/>
            <a:ext cx="471161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Java has no built-in exponentiation operator.</a:t>
            </a:r>
          </a:p>
          <a:p>
            <a:r>
              <a:rPr lang="en-CA" dirty="0" smtClean="0"/>
              <a:t>Equivalent to: b * b</a:t>
            </a: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51626" y="3657600"/>
            <a:ext cx="205974" cy="1600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4110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667000" y="1447800"/>
            <a:ext cx="47339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Creating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The String Class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The Random and Math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Formatting Output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Enumerated Types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Wrapper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Components and Containers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Images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828800" y="4276725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/>
              <a:t>Assignment involving variables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124200" y="2971800"/>
            <a:ext cx="3079750" cy="990600"/>
            <a:chOff x="1584" y="1824"/>
            <a:chExt cx="1940" cy="624"/>
          </a:xfrm>
        </p:grpSpPr>
        <p:sp>
          <p:nvSpPr>
            <p:cNvPr id="35855" name="Rectangle 20"/>
            <p:cNvSpPr>
              <a:spLocks noChangeArrowheads="1"/>
            </p:cNvSpPr>
            <p:nvPr/>
          </p:nvSpPr>
          <p:spPr bwMode="auto">
            <a:xfrm>
              <a:off x="3092" y="182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Text Box 21"/>
            <p:cNvSpPr txBox="1">
              <a:spLocks noChangeArrowheads="1"/>
            </p:cNvSpPr>
            <p:nvPr/>
          </p:nvSpPr>
          <p:spPr bwMode="auto">
            <a:xfrm>
              <a:off x="2544" y="1862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num1</a:t>
              </a:r>
            </a:p>
          </p:txBody>
        </p:sp>
        <p:sp>
          <p:nvSpPr>
            <p:cNvPr id="35857" name="Text Box 22"/>
            <p:cNvSpPr txBox="1">
              <a:spLocks noChangeArrowheads="1"/>
            </p:cNvSpPr>
            <p:nvPr/>
          </p:nvSpPr>
          <p:spPr bwMode="auto">
            <a:xfrm>
              <a:off x="3140" y="1824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38</a:t>
              </a:r>
            </a:p>
          </p:txBody>
        </p:sp>
        <p:sp>
          <p:nvSpPr>
            <p:cNvPr id="35858" name="Rectangle 24"/>
            <p:cNvSpPr>
              <a:spLocks noChangeArrowheads="1"/>
            </p:cNvSpPr>
            <p:nvPr/>
          </p:nvSpPr>
          <p:spPr bwMode="auto">
            <a:xfrm>
              <a:off x="3092" y="216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" name="Text Box 25"/>
            <p:cNvSpPr txBox="1">
              <a:spLocks noChangeArrowheads="1"/>
            </p:cNvSpPr>
            <p:nvPr/>
          </p:nvSpPr>
          <p:spPr bwMode="auto">
            <a:xfrm>
              <a:off x="2544" y="219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num2</a:t>
              </a:r>
            </a:p>
          </p:txBody>
        </p:sp>
        <p:sp>
          <p:nvSpPr>
            <p:cNvPr id="35860" name="Text Box 26"/>
            <p:cNvSpPr txBox="1">
              <a:spLocks noChangeArrowheads="1"/>
            </p:cNvSpPr>
            <p:nvPr/>
          </p:nvSpPr>
          <p:spPr bwMode="auto">
            <a:xfrm>
              <a:off x="3140" y="216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96</a:t>
              </a:r>
            </a:p>
          </p:txBody>
        </p:sp>
        <p:sp>
          <p:nvSpPr>
            <p:cNvPr id="35861" name="Text Box 27"/>
            <p:cNvSpPr txBox="1">
              <a:spLocks noChangeArrowheads="1"/>
            </p:cNvSpPr>
            <p:nvPr/>
          </p:nvSpPr>
          <p:spPr bwMode="auto">
            <a:xfrm>
              <a:off x="1584" y="2006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008000"/>
                  </a:solidFill>
                </a:rPr>
                <a:t>Before:</a:t>
              </a:r>
            </a:p>
          </p:txBody>
        </p:sp>
      </p:grp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600200" y="4267200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num2 = num1;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124200" y="5029200"/>
            <a:ext cx="3079750" cy="990600"/>
            <a:chOff x="1632" y="3130"/>
            <a:chExt cx="1940" cy="624"/>
          </a:xfrm>
        </p:grpSpPr>
        <p:sp>
          <p:nvSpPr>
            <p:cNvPr id="35848" name="Rectangle 29"/>
            <p:cNvSpPr>
              <a:spLocks noChangeArrowheads="1"/>
            </p:cNvSpPr>
            <p:nvPr/>
          </p:nvSpPr>
          <p:spPr bwMode="auto">
            <a:xfrm>
              <a:off x="3140" y="3130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Text Box 30"/>
            <p:cNvSpPr txBox="1">
              <a:spLocks noChangeArrowheads="1"/>
            </p:cNvSpPr>
            <p:nvPr/>
          </p:nvSpPr>
          <p:spPr bwMode="auto">
            <a:xfrm>
              <a:off x="2592" y="31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num1</a:t>
              </a:r>
            </a:p>
          </p:txBody>
        </p:sp>
        <p:sp>
          <p:nvSpPr>
            <p:cNvPr id="35850" name="Text Box 31"/>
            <p:cNvSpPr txBox="1">
              <a:spLocks noChangeArrowheads="1"/>
            </p:cNvSpPr>
            <p:nvPr/>
          </p:nvSpPr>
          <p:spPr bwMode="auto">
            <a:xfrm>
              <a:off x="3188" y="3130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38</a:t>
              </a:r>
            </a:p>
          </p:txBody>
        </p:sp>
        <p:sp>
          <p:nvSpPr>
            <p:cNvPr id="35851" name="Rectangle 32"/>
            <p:cNvSpPr>
              <a:spLocks noChangeArrowheads="1"/>
            </p:cNvSpPr>
            <p:nvPr/>
          </p:nvSpPr>
          <p:spPr bwMode="auto">
            <a:xfrm>
              <a:off x="3140" y="3466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Text Box 33"/>
            <p:cNvSpPr txBox="1">
              <a:spLocks noChangeArrowheads="1"/>
            </p:cNvSpPr>
            <p:nvPr/>
          </p:nvSpPr>
          <p:spPr bwMode="auto">
            <a:xfrm>
              <a:off x="2592" y="3504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num2</a:t>
              </a:r>
            </a:p>
          </p:txBody>
        </p:sp>
        <p:sp>
          <p:nvSpPr>
            <p:cNvPr id="35853" name="Text Box 34"/>
            <p:cNvSpPr txBox="1">
              <a:spLocks noChangeArrowheads="1"/>
            </p:cNvSpPr>
            <p:nvPr/>
          </p:nvSpPr>
          <p:spPr bwMode="auto">
            <a:xfrm>
              <a:off x="3188" y="3466"/>
              <a:ext cx="3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38</a:t>
              </a:r>
            </a:p>
          </p:txBody>
        </p:sp>
        <p:sp>
          <p:nvSpPr>
            <p:cNvPr id="35854" name="Text Box 35"/>
            <p:cNvSpPr txBox="1">
              <a:spLocks noChangeArrowheads="1"/>
            </p:cNvSpPr>
            <p:nvPr/>
          </p:nvSpPr>
          <p:spPr bwMode="auto">
            <a:xfrm>
              <a:off x="1632" y="3312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After:</a:t>
              </a: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Wrapper Classes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610600" cy="10588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u="sng" dirty="0" err="1" smtClean="0">
                <a:latin typeface="Courier New" charset="0"/>
              </a:rPr>
              <a:t>java.lang</a:t>
            </a:r>
            <a:r>
              <a:rPr lang="en-US" dirty="0" smtClean="0"/>
              <a:t> package contains </a:t>
            </a:r>
            <a:r>
              <a:rPr lang="en-US" i="1" dirty="0" smtClean="0"/>
              <a:t>wrapper classes</a:t>
            </a:r>
            <a:r>
              <a:rPr lang="en-US" dirty="0" smtClean="0"/>
              <a:t> that correspond to each primitive type:</a:t>
            </a:r>
          </a:p>
        </p:txBody>
      </p:sp>
      <p:graphicFrame>
        <p:nvGraphicFramePr>
          <p:cNvPr id="51374" name="Group 174"/>
          <p:cNvGraphicFramePr>
            <a:graphicFrameLocks noGrp="1"/>
          </p:cNvGraphicFramePr>
          <p:nvPr>
            <p:ph sz="half" idx="2"/>
          </p:nvPr>
        </p:nvGraphicFramePr>
        <p:xfrm>
          <a:off x="2057400" y="2209800"/>
          <a:ext cx="4711700" cy="4114800"/>
        </p:xfrm>
        <a:graphic>
          <a:graphicData uri="http://schemas.openxmlformats.org/drawingml/2006/table">
            <a:tbl>
              <a:tblPr/>
              <a:tblGrid>
                <a:gridCol w="2395538"/>
                <a:gridCol w="2316162"/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Primitive Type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</a:rPr>
                        <a:t>Wrapper Class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byte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Byte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short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Short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int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Integer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long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Long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float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Float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double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Double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Character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boolean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Boolean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Wrapper Classes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following declaration creates an </a:t>
            </a:r>
            <a:r>
              <a:rPr lang="en-US" dirty="0" smtClean="0">
                <a:latin typeface="Courier New" charset="0"/>
              </a:rPr>
              <a:t>Integer</a:t>
            </a:r>
            <a:r>
              <a:rPr lang="en-US" dirty="0" smtClean="0"/>
              <a:t> object which represents the integer 40 as an object 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dirty="0" smtClean="0">
                <a:latin typeface="Courier New" charset="0"/>
              </a:rPr>
              <a:t>	Integer age = new Integer(40);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object age stores the single integer 40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There will be times where we need to represent an integer as an object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Wrapper Classes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smtClean="0"/>
              <a:t>Wrapper classes also contain static methods that help manage the associated type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For example, the </a:t>
            </a:r>
            <a:r>
              <a:rPr lang="en-US" smtClean="0">
                <a:latin typeface="Courier New" charset="0"/>
              </a:rPr>
              <a:t>Integer</a:t>
            </a:r>
            <a:r>
              <a:rPr lang="en-US" smtClean="0"/>
              <a:t> class contains a method to convert an integer stored in a </a:t>
            </a:r>
            <a:r>
              <a:rPr lang="en-US" smtClean="0">
                <a:latin typeface="Courier New" charset="0"/>
              </a:rPr>
              <a:t>String</a:t>
            </a:r>
            <a:r>
              <a:rPr lang="en-US" smtClean="0"/>
              <a:t> to an </a:t>
            </a:r>
            <a:r>
              <a:rPr lang="en-US" smtClean="0">
                <a:latin typeface="Courier New" charset="0"/>
              </a:rPr>
              <a:t>int</a:t>
            </a:r>
            <a:r>
              <a:rPr lang="en-US" smtClean="0"/>
              <a:t> value: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Font typeface="Times" charset="0"/>
              <a:buNone/>
            </a:pPr>
            <a:r>
              <a:rPr lang="en-US" smtClean="0">
                <a:latin typeface="Courier New" charset="0"/>
              </a:rPr>
              <a:t>num = Integer.parseInt(str);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They often contain useful constants as well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mtClean="0"/>
              <a:t>For example, the </a:t>
            </a:r>
            <a:r>
              <a:rPr lang="en-US" smtClean="0">
                <a:latin typeface="Courier New" charset="0"/>
              </a:rPr>
              <a:t>Integer</a:t>
            </a:r>
            <a:r>
              <a:rPr lang="en-US" smtClean="0"/>
              <a:t> class contains </a:t>
            </a:r>
            <a:r>
              <a:rPr lang="en-US" smtClean="0">
                <a:latin typeface="Courier New" charset="0"/>
              </a:rPr>
              <a:t>MIN_VALUE</a:t>
            </a:r>
            <a:r>
              <a:rPr lang="en-US" smtClean="0"/>
              <a:t> and </a:t>
            </a:r>
            <a:r>
              <a:rPr lang="en-US" smtClean="0">
                <a:latin typeface="Courier New" charset="0"/>
              </a:rPr>
              <a:t>MAX_VALUE</a:t>
            </a:r>
            <a:r>
              <a:rPr lang="en-US" smtClean="0"/>
              <a:t> which hold the smallest and largest </a:t>
            </a:r>
            <a:r>
              <a:rPr lang="en-US" smtClean="0">
                <a:latin typeface="Courier New" charset="0"/>
              </a:rPr>
              <a:t>int</a:t>
            </a:r>
            <a:r>
              <a:rPr lang="en-US" smtClean="0"/>
              <a:t> values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Try the following in </a:t>
            </a:r>
            <a:r>
              <a:rPr lang="en-CA" dirty="0" err="1" smtClean="0"/>
              <a:t>DrJava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Integer.parseInt</a:t>
            </a:r>
            <a:r>
              <a:rPr lang="en-CA" dirty="0" smtClean="0"/>
              <a:t>(“1234”);</a:t>
            </a:r>
          </a:p>
          <a:p>
            <a:r>
              <a:rPr lang="en-CA" dirty="0" err="1"/>
              <a:t>Integer.parseInt</a:t>
            </a:r>
            <a:r>
              <a:rPr lang="en-CA" dirty="0" smtClean="0"/>
              <a:t>(“23 + 1234</a:t>
            </a:r>
            <a:r>
              <a:rPr lang="en-CA" dirty="0"/>
              <a:t>”);</a:t>
            </a:r>
          </a:p>
          <a:p>
            <a:r>
              <a:rPr lang="en-CA" dirty="0" err="1"/>
              <a:t>Integer.parseInt</a:t>
            </a:r>
            <a:r>
              <a:rPr lang="en-CA" dirty="0" smtClean="0"/>
              <a:t>(“Acadia”);</a:t>
            </a:r>
            <a:endParaRPr lang="en-CA" dirty="0"/>
          </a:p>
          <a:p>
            <a:r>
              <a:rPr lang="en-CA" dirty="0" err="1"/>
              <a:t>Integer.parseInt</a:t>
            </a:r>
            <a:r>
              <a:rPr lang="en-CA" dirty="0" smtClean="0"/>
              <a:t>(“Acadia1234</a:t>
            </a:r>
            <a:r>
              <a:rPr lang="en-CA" dirty="0"/>
              <a:t>”);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0323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program </a:t>
            </a:r>
            <a:r>
              <a:rPr lang="en-CA" dirty="0" err="1" smtClean="0"/>
              <a:t>IntegerTest</a:t>
            </a:r>
            <a:r>
              <a:rPr lang="en-CA" dirty="0" smtClean="0"/>
              <a:t> on Acorn and shown on the next slide reads in a number as a String, adds 1 to the number, then displays the result.</a:t>
            </a:r>
          </a:p>
          <a:p>
            <a:r>
              <a:rPr lang="en-CA" dirty="0" smtClean="0"/>
              <a:t>Please fix the code. </a:t>
            </a:r>
          </a:p>
          <a:p>
            <a:r>
              <a:rPr lang="en-CA" dirty="0" smtClean="0"/>
              <a:t>Do not modify anything above line 12.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1065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11" y="990600"/>
            <a:ext cx="7011378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40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Autoboxing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i="1" smtClean="0"/>
              <a:t>Autoboxing</a:t>
            </a:r>
            <a:r>
              <a:rPr lang="en-US" smtClean="0"/>
              <a:t> is the automatic conversion of a primitive value to a corresponding wrapper object: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Times" charset="0"/>
              <a:buNone/>
            </a:pPr>
            <a:r>
              <a:rPr lang="en-US" smtClean="0">
                <a:latin typeface="Courier New" charset="0"/>
              </a:rPr>
              <a:t>			Integer obj;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Times" charset="0"/>
              <a:buNone/>
            </a:pPr>
            <a:r>
              <a:rPr lang="en-US" smtClean="0">
                <a:latin typeface="Courier New" charset="0"/>
              </a:rPr>
              <a:t>			int num = 42;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smtClean="0">
                <a:latin typeface="Courier New" charset="0"/>
              </a:rPr>
              <a:t>			obj = num;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The assignment creates the appropriate </a:t>
            </a:r>
            <a:r>
              <a:rPr lang="en-US" smtClean="0">
                <a:latin typeface="Courier New" charset="0"/>
              </a:rPr>
              <a:t>Integer</a:t>
            </a:r>
            <a:r>
              <a:rPr lang="en-US" smtClean="0"/>
              <a:t>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smtClean="0"/>
              <a:t>The reverse conversion (called </a:t>
            </a:r>
            <a:r>
              <a:rPr lang="en-US" i="1" smtClean="0"/>
              <a:t>unboxing</a:t>
            </a:r>
            <a:r>
              <a:rPr lang="en-US" smtClean="0"/>
              <a:t>) also occurs automatically as needed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667000" y="1447800"/>
            <a:ext cx="47339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Creating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The String Class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The Random and Math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Formatting Output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Enumerated Types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Wrapper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Components and Containers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Images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828800" y="48307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Labels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2475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64135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Authority.java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frames, panels, and labels.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Authority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Displays some words of wisdom.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frame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("Authority");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frame.setDefaultCloseOperation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JFrame.EXIT_ON_CLOSE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primary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Color.yellow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primary.setPreferredSize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(new Dimension(250, 75));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5229" y="152400"/>
            <a:ext cx="827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Run this code in </a:t>
            </a:r>
            <a:r>
              <a:rPr lang="en-CA" sz="2800" dirty="0" err="1" smtClean="0"/>
              <a:t>DrJava</a:t>
            </a:r>
            <a:r>
              <a:rPr lang="en-CA" sz="2800" dirty="0" smtClean="0"/>
              <a:t> &amp; try re-sizing the window.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96125109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Reference Assignment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838200" y="3810000"/>
            <a:ext cx="2317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name2 = name1;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905000" y="2514600"/>
            <a:ext cx="6172200" cy="990600"/>
            <a:chOff x="1152" y="1478"/>
            <a:chExt cx="3888" cy="624"/>
          </a:xfrm>
        </p:grpSpPr>
        <p:sp>
          <p:nvSpPr>
            <p:cNvPr id="36881" name="Rectangle 40"/>
            <p:cNvSpPr>
              <a:spLocks noChangeArrowheads="1"/>
            </p:cNvSpPr>
            <p:nvPr/>
          </p:nvSpPr>
          <p:spPr bwMode="auto">
            <a:xfrm>
              <a:off x="2736" y="147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Text Box 41"/>
            <p:cNvSpPr txBox="1">
              <a:spLocks noChangeArrowheads="1"/>
            </p:cNvSpPr>
            <p:nvPr/>
          </p:nvSpPr>
          <p:spPr bwMode="auto">
            <a:xfrm>
              <a:off x="2112" y="1516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36883" name="Text Box 44"/>
            <p:cNvSpPr txBox="1">
              <a:spLocks noChangeArrowheads="1"/>
            </p:cNvSpPr>
            <p:nvPr/>
          </p:nvSpPr>
          <p:spPr bwMode="auto">
            <a:xfrm>
              <a:off x="2112" y="185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name2</a:t>
              </a:r>
            </a:p>
          </p:txBody>
        </p:sp>
        <p:sp>
          <p:nvSpPr>
            <p:cNvPr id="36884" name="Text Box 46"/>
            <p:cNvSpPr txBox="1">
              <a:spLocks noChangeArrowheads="1"/>
            </p:cNvSpPr>
            <p:nvPr/>
          </p:nvSpPr>
          <p:spPr bwMode="auto">
            <a:xfrm>
              <a:off x="1152" y="1660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Before:</a:t>
              </a:r>
            </a:p>
          </p:txBody>
        </p:sp>
        <p:sp>
          <p:nvSpPr>
            <p:cNvPr id="36885" name="AutoShape 57"/>
            <p:cNvSpPr>
              <a:spLocks noChangeArrowheads="1"/>
            </p:cNvSpPr>
            <p:nvPr/>
          </p:nvSpPr>
          <p:spPr bwMode="auto">
            <a:xfrm>
              <a:off x="3408" y="1478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"Steve Jobs"</a:t>
              </a:r>
            </a:p>
          </p:txBody>
        </p:sp>
        <p:sp>
          <p:nvSpPr>
            <p:cNvPr id="36886" name="Line 62"/>
            <p:cNvSpPr>
              <a:spLocks noChangeShapeType="1"/>
            </p:cNvSpPr>
            <p:nvPr/>
          </p:nvSpPr>
          <p:spPr bwMode="auto">
            <a:xfrm flipV="1">
              <a:off x="2928" y="15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887" name="Rectangle 63"/>
            <p:cNvSpPr>
              <a:spLocks noChangeArrowheads="1"/>
            </p:cNvSpPr>
            <p:nvPr/>
          </p:nvSpPr>
          <p:spPr bwMode="auto">
            <a:xfrm>
              <a:off x="2736" y="181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AutoShape 64"/>
            <p:cNvSpPr>
              <a:spLocks noChangeArrowheads="1"/>
            </p:cNvSpPr>
            <p:nvPr/>
          </p:nvSpPr>
          <p:spPr bwMode="auto">
            <a:xfrm>
              <a:off x="3408" y="1814"/>
              <a:ext cx="163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"Steve Wozniak"</a:t>
              </a:r>
            </a:p>
          </p:txBody>
        </p:sp>
        <p:sp>
          <p:nvSpPr>
            <p:cNvPr id="36889" name="Line 65"/>
            <p:cNvSpPr>
              <a:spLocks noChangeShapeType="1"/>
            </p:cNvSpPr>
            <p:nvPr/>
          </p:nvSpPr>
          <p:spPr bwMode="auto">
            <a:xfrm flipV="1">
              <a:off x="2928" y="193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905000" y="4724400"/>
            <a:ext cx="5638800" cy="998538"/>
            <a:chOff x="1200" y="2928"/>
            <a:chExt cx="3552" cy="629"/>
          </a:xfrm>
        </p:grpSpPr>
        <p:sp>
          <p:nvSpPr>
            <p:cNvPr id="36872" name="Rectangle 48"/>
            <p:cNvSpPr>
              <a:spLocks noChangeArrowheads="1"/>
            </p:cNvSpPr>
            <p:nvPr/>
          </p:nvSpPr>
          <p:spPr bwMode="auto">
            <a:xfrm>
              <a:off x="2784" y="292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Text Box 49"/>
            <p:cNvSpPr txBox="1">
              <a:spLocks noChangeArrowheads="1"/>
            </p:cNvSpPr>
            <p:nvPr/>
          </p:nvSpPr>
          <p:spPr bwMode="auto">
            <a:xfrm>
              <a:off x="2160" y="2971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36874" name="Rectangle 51"/>
            <p:cNvSpPr>
              <a:spLocks noChangeArrowheads="1"/>
            </p:cNvSpPr>
            <p:nvPr/>
          </p:nvSpPr>
          <p:spPr bwMode="auto">
            <a:xfrm>
              <a:off x="2784" y="3269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Text Box 52"/>
            <p:cNvSpPr txBox="1">
              <a:spLocks noChangeArrowheads="1"/>
            </p:cNvSpPr>
            <p:nvPr/>
          </p:nvSpPr>
          <p:spPr bwMode="auto">
            <a:xfrm>
              <a:off x="2160" y="3307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name2</a:t>
              </a:r>
            </a:p>
          </p:txBody>
        </p:sp>
        <p:sp>
          <p:nvSpPr>
            <p:cNvPr id="36876" name="Text Box 54"/>
            <p:cNvSpPr txBox="1">
              <a:spLocks noChangeArrowheads="1"/>
            </p:cNvSpPr>
            <p:nvPr/>
          </p:nvSpPr>
          <p:spPr bwMode="auto">
            <a:xfrm>
              <a:off x="1200" y="3115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After:</a:t>
              </a:r>
            </a:p>
          </p:txBody>
        </p:sp>
        <p:sp>
          <p:nvSpPr>
            <p:cNvPr id="36877" name="AutoShape 66"/>
            <p:cNvSpPr>
              <a:spLocks noChangeArrowheads="1"/>
            </p:cNvSpPr>
            <p:nvPr/>
          </p:nvSpPr>
          <p:spPr bwMode="auto">
            <a:xfrm>
              <a:off x="3408" y="2928"/>
              <a:ext cx="1344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"Steve Jobs"</a:t>
              </a:r>
            </a:p>
          </p:txBody>
        </p:sp>
        <p:sp>
          <p:nvSpPr>
            <p:cNvPr id="36878" name="Line 67"/>
            <p:cNvSpPr>
              <a:spLocks noChangeShapeType="1"/>
            </p:cNvSpPr>
            <p:nvPr/>
          </p:nvSpPr>
          <p:spPr bwMode="auto">
            <a:xfrm flipV="1">
              <a:off x="2928" y="30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879" name="Line 68"/>
            <p:cNvSpPr>
              <a:spLocks noChangeShapeType="1"/>
            </p:cNvSpPr>
            <p:nvPr/>
          </p:nvSpPr>
          <p:spPr bwMode="auto">
            <a:xfrm flipV="1">
              <a:off x="3312" y="3211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880" name="Line 69"/>
            <p:cNvSpPr>
              <a:spLocks noChangeShapeType="1"/>
            </p:cNvSpPr>
            <p:nvPr/>
          </p:nvSpPr>
          <p:spPr bwMode="auto">
            <a:xfrm flipH="1">
              <a:off x="2928" y="340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6" name="AutoShape 64"/>
          <p:cNvSpPr>
            <a:spLocks noChangeArrowheads="1"/>
          </p:cNvSpPr>
          <p:nvPr/>
        </p:nvSpPr>
        <p:spPr bwMode="auto">
          <a:xfrm>
            <a:off x="5410200" y="5493386"/>
            <a:ext cx="2590800" cy="3810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"Steve Wozniak"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1216025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("Question authority,");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("but raise your hand first.");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(label1);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(label2);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frame.getContentPane().add(primary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frame.pack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frame.setVisible(true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675344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1216025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("Question authority,");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("but raise your hand first.");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(label1);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(label2);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frame.getContentPane().add(primary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frame.pack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frame.setVisible(true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43200" y="914400"/>
            <a:ext cx="3886200" cy="1692275"/>
            <a:chOff x="2133600" y="914400"/>
            <a:chExt cx="3886200" cy="1692771"/>
          </a:xfrm>
        </p:grpSpPr>
        <p:sp>
          <p:nvSpPr>
            <p:cNvPr id="103432" name="TextBox 4"/>
            <p:cNvSpPr txBox="1">
              <a:spLocks noChangeArrowheads="1"/>
            </p:cNvSpPr>
            <p:nvPr/>
          </p:nvSpPr>
          <p:spPr bwMode="auto">
            <a:xfrm>
              <a:off x="2133600" y="914400"/>
              <a:ext cx="3886200" cy="169277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03433" name="Picture 6" descr="Authority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329" y="1170213"/>
              <a:ext cx="3289300" cy="119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86000" y="3124200"/>
            <a:ext cx="4876800" cy="1692275"/>
            <a:chOff x="1905000" y="3124200"/>
            <a:chExt cx="4876800" cy="1692771"/>
          </a:xfrm>
        </p:grpSpPr>
        <p:sp>
          <p:nvSpPr>
            <p:cNvPr id="103430" name="TextBox 9"/>
            <p:cNvSpPr txBox="1">
              <a:spLocks noChangeArrowheads="1"/>
            </p:cNvSpPr>
            <p:nvPr/>
          </p:nvSpPr>
          <p:spPr bwMode="auto">
            <a:xfrm>
              <a:off x="1905000" y="3124200"/>
              <a:ext cx="4876800" cy="169277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03431" name="Picture 11" descr="Authority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2755" y="3416300"/>
              <a:ext cx="4470400" cy="1155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7679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64135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Authority.java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frames, panels, and labels.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Authority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Displays some words of wisdom.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frame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("Authority");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frame.setDefaultCloseOperation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JFrame.EXIT_ON_CLOSE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primary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Color.yellow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primary.setPreferredSize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(new Dimension(250, 75));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</p:txBody>
      </p:sp>
      <p:sp>
        <p:nvSpPr>
          <p:cNvPr id="3" name="Right Brace 2"/>
          <p:cNvSpPr/>
          <p:nvPr/>
        </p:nvSpPr>
        <p:spPr>
          <a:xfrm>
            <a:off x="3124200" y="2057400"/>
            <a:ext cx="152400" cy="457200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581400" y="2101334"/>
            <a:ext cx="4160113" cy="369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Always include these imports for a GUI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922886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64135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Authority.java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frames, panels, and labels.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.*;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.*;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Authority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Displays some words of wisdom.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frame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("Authority");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frame.setDefaultCloseOperation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JFrame.EXIT_ON_CLOSE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primary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Color.yellow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primary.setPreferredSize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(new Dimension(250, 75));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2133600"/>
            <a:ext cx="3877985" cy="36933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The frame is the window for the GUI</a:t>
            </a: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14600" y="2590800"/>
            <a:ext cx="1676400" cy="16002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02017" y="2590800"/>
            <a:ext cx="3818096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Title that will appear on the Window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953000" y="3124200"/>
            <a:ext cx="304800" cy="10668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54661" y="5831999"/>
            <a:ext cx="6596678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Always include this line…needed for shutting down the window.</a:t>
            </a:r>
            <a:endParaRPr lang="en-CA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943600" y="4909582"/>
            <a:ext cx="1219200" cy="80541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55386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90800" y="2438400"/>
            <a:ext cx="3886200" cy="1692275"/>
            <a:chOff x="2133600" y="914400"/>
            <a:chExt cx="3886200" cy="1692771"/>
          </a:xfrm>
        </p:grpSpPr>
        <p:sp>
          <p:nvSpPr>
            <p:cNvPr id="3" name="TextBox 4"/>
            <p:cNvSpPr txBox="1">
              <a:spLocks noChangeArrowheads="1"/>
            </p:cNvSpPr>
            <p:nvPr/>
          </p:nvSpPr>
          <p:spPr bwMode="auto">
            <a:xfrm>
              <a:off x="2133600" y="914400"/>
              <a:ext cx="3886200" cy="169277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4" name="Picture 6" descr="Authority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9329" y="1170213"/>
              <a:ext cx="3289300" cy="119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Freeform 4"/>
          <p:cNvSpPr/>
          <p:nvPr/>
        </p:nvSpPr>
        <p:spPr>
          <a:xfrm>
            <a:off x="4008120" y="2583180"/>
            <a:ext cx="1097280" cy="548640"/>
          </a:xfrm>
          <a:custGeom>
            <a:avLst/>
            <a:gdLst>
              <a:gd name="connsiteX0" fmla="*/ 228600 w 1097280"/>
              <a:gd name="connsiteY0" fmla="*/ 7620 h 548640"/>
              <a:gd name="connsiteX1" fmla="*/ 182880 w 1097280"/>
              <a:gd name="connsiteY1" fmla="*/ 30480 h 548640"/>
              <a:gd name="connsiteX2" fmla="*/ 121920 w 1097280"/>
              <a:gd name="connsiteY2" fmla="*/ 45720 h 548640"/>
              <a:gd name="connsiteX3" fmla="*/ 91440 w 1097280"/>
              <a:gd name="connsiteY3" fmla="*/ 60960 h 548640"/>
              <a:gd name="connsiteX4" fmla="*/ 38100 w 1097280"/>
              <a:gd name="connsiteY4" fmla="*/ 83820 h 548640"/>
              <a:gd name="connsiteX5" fmla="*/ 7620 w 1097280"/>
              <a:gd name="connsiteY5" fmla="*/ 137160 h 548640"/>
              <a:gd name="connsiteX6" fmla="*/ 0 w 1097280"/>
              <a:gd name="connsiteY6" fmla="*/ 228600 h 548640"/>
              <a:gd name="connsiteX7" fmla="*/ 7620 w 1097280"/>
              <a:gd name="connsiteY7" fmla="*/ 441960 h 548640"/>
              <a:gd name="connsiteX8" fmla="*/ 15240 w 1097280"/>
              <a:gd name="connsiteY8" fmla="*/ 480060 h 548640"/>
              <a:gd name="connsiteX9" fmla="*/ 30480 w 1097280"/>
              <a:gd name="connsiteY9" fmla="*/ 502920 h 548640"/>
              <a:gd name="connsiteX10" fmla="*/ 38100 w 1097280"/>
              <a:gd name="connsiteY10" fmla="*/ 525780 h 548640"/>
              <a:gd name="connsiteX11" fmla="*/ 91440 w 1097280"/>
              <a:gd name="connsiteY11" fmla="*/ 548640 h 548640"/>
              <a:gd name="connsiteX12" fmla="*/ 266700 w 1097280"/>
              <a:gd name="connsiteY12" fmla="*/ 541020 h 548640"/>
              <a:gd name="connsiteX13" fmla="*/ 449580 w 1097280"/>
              <a:gd name="connsiteY13" fmla="*/ 525780 h 548640"/>
              <a:gd name="connsiteX14" fmla="*/ 480060 w 1097280"/>
              <a:gd name="connsiteY14" fmla="*/ 518160 h 548640"/>
              <a:gd name="connsiteX15" fmla="*/ 548640 w 1097280"/>
              <a:gd name="connsiteY15" fmla="*/ 510540 h 548640"/>
              <a:gd name="connsiteX16" fmla="*/ 571500 w 1097280"/>
              <a:gd name="connsiteY16" fmla="*/ 495300 h 548640"/>
              <a:gd name="connsiteX17" fmla="*/ 640080 w 1097280"/>
              <a:gd name="connsiteY17" fmla="*/ 487680 h 548640"/>
              <a:gd name="connsiteX18" fmla="*/ 693420 w 1097280"/>
              <a:gd name="connsiteY18" fmla="*/ 480060 h 548640"/>
              <a:gd name="connsiteX19" fmla="*/ 723900 w 1097280"/>
              <a:gd name="connsiteY19" fmla="*/ 472440 h 548640"/>
              <a:gd name="connsiteX20" fmla="*/ 769620 w 1097280"/>
              <a:gd name="connsiteY20" fmla="*/ 464820 h 548640"/>
              <a:gd name="connsiteX21" fmla="*/ 815340 w 1097280"/>
              <a:gd name="connsiteY21" fmla="*/ 449580 h 548640"/>
              <a:gd name="connsiteX22" fmla="*/ 853440 w 1097280"/>
              <a:gd name="connsiteY22" fmla="*/ 441960 h 548640"/>
              <a:gd name="connsiteX23" fmla="*/ 929640 w 1097280"/>
              <a:gd name="connsiteY23" fmla="*/ 411480 h 548640"/>
              <a:gd name="connsiteX24" fmla="*/ 998220 w 1097280"/>
              <a:gd name="connsiteY24" fmla="*/ 381000 h 548640"/>
              <a:gd name="connsiteX25" fmla="*/ 1043940 w 1097280"/>
              <a:gd name="connsiteY25" fmla="*/ 350520 h 548640"/>
              <a:gd name="connsiteX26" fmla="*/ 1066800 w 1097280"/>
              <a:gd name="connsiteY26" fmla="*/ 335280 h 548640"/>
              <a:gd name="connsiteX27" fmla="*/ 1082040 w 1097280"/>
              <a:gd name="connsiteY27" fmla="*/ 312420 h 548640"/>
              <a:gd name="connsiteX28" fmla="*/ 1097280 w 1097280"/>
              <a:gd name="connsiteY28" fmla="*/ 251460 h 548640"/>
              <a:gd name="connsiteX29" fmla="*/ 1089660 w 1097280"/>
              <a:gd name="connsiteY29" fmla="*/ 106680 h 548640"/>
              <a:gd name="connsiteX30" fmla="*/ 1066800 w 1097280"/>
              <a:gd name="connsiteY30" fmla="*/ 60960 h 548640"/>
              <a:gd name="connsiteX31" fmla="*/ 1043940 w 1097280"/>
              <a:gd name="connsiteY31" fmla="*/ 38100 h 548640"/>
              <a:gd name="connsiteX32" fmla="*/ 1021080 w 1097280"/>
              <a:gd name="connsiteY32" fmla="*/ 30480 h 548640"/>
              <a:gd name="connsiteX33" fmla="*/ 975360 w 1097280"/>
              <a:gd name="connsiteY33" fmla="*/ 7620 h 548640"/>
              <a:gd name="connsiteX34" fmla="*/ 891540 w 1097280"/>
              <a:gd name="connsiteY34" fmla="*/ 0 h 548640"/>
              <a:gd name="connsiteX35" fmla="*/ 769620 w 1097280"/>
              <a:gd name="connsiteY35" fmla="*/ 7620 h 548640"/>
              <a:gd name="connsiteX36" fmla="*/ 701040 w 1097280"/>
              <a:gd name="connsiteY36" fmla="*/ 15240 h 548640"/>
              <a:gd name="connsiteX37" fmla="*/ 487680 w 1097280"/>
              <a:gd name="connsiteY37" fmla="*/ 22860 h 548640"/>
              <a:gd name="connsiteX38" fmla="*/ 441960 w 1097280"/>
              <a:gd name="connsiteY38" fmla="*/ 30480 h 548640"/>
              <a:gd name="connsiteX39" fmla="*/ 411480 w 1097280"/>
              <a:gd name="connsiteY39" fmla="*/ 53340 h 548640"/>
              <a:gd name="connsiteX40" fmla="*/ 396240 w 1097280"/>
              <a:gd name="connsiteY40" fmla="*/ 6096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97280" h="548640">
                <a:moveTo>
                  <a:pt x="228600" y="7620"/>
                </a:moveTo>
                <a:cubicBezTo>
                  <a:pt x="213360" y="15240"/>
                  <a:pt x="198893" y="24657"/>
                  <a:pt x="182880" y="30480"/>
                </a:cubicBezTo>
                <a:cubicBezTo>
                  <a:pt x="104164" y="59104"/>
                  <a:pt x="177371" y="21955"/>
                  <a:pt x="121920" y="45720"/>
                </a:cubicBezTo>
                <a:cubicBezTo>
                  <a:pt x="111479" y="50195"/>
                  <a:pt x="101881" y="56485"/>
                  <a:pt x="91440" y="60960"/>
                </a:cubicBezTo>
                <a:cubicBezTo>
                  <a:pt x="12955" y="94596"/>
                  <a:pt x="139189" y="33275"/>
                  <a:pt x="38100" y="83820"/>
                </a:cubicBezTo>
                <a:cubicBezTo>
                  <a:pt x="30115" y="95798"/>
                  <a:pt x="10142" y="123709"/>
                  <a:pt x="7620" y="137160"/>
                </a:cubicBezTo>
                <a:cubicBezTo>
                  <a:pt x="1983" y="167222"/>
                  <a:pt x="2540" y="198120"/>
                  <a:pt x="0" y="228600"/>
                </a:cubicBezTo>
                <a:cubicBezTo>
                  <a:pt x="2540" y="299720"/>
                  <a:pt x="3315" y="370925"/>
                  <a:pt x="7620" y="441960"/>
                </a:cubicBezTo>
                <a:cubicBezTo>
                  <a:pt x="8404" y="454888"/>
                  <a:pt x="10692" y="467933"/>
                  <a:pt x="15240" y="480060"/>
                </a:cubicBezTo>
                <a:cubicBezTo>
                  <a:pt x="18456" y="488635"/>
                  <a:pt x="26384" y="494729"/>
                  <a:pt x="30480" y="502920"/>
                </a:cubicBezTo>
                <a:cubicBezTo>
                  <a:pt x="34072" y="510104"/>
                  <a:pt x="33082" y="519508"/>
                  <a:pt x="38100" y="525780"/>
                </a:cubicBezTo>
                <a:cubicBezTo>
                  <a:pt x="51256" y="542225"/>
                  <a:pt x="73137" y="544064"/>
                  <a:pt x="91440" y="548640"/>
                </a:cubicBezTo>
                <a:lnTo>
                  <a:pt x="266700" y="541020"/>
                </a:lnTo>
                <a:cubicBezTo>
                  <a:pt x="316955" y="538228"/>
                  <a:pt x="397820" y="530485"/>
                  <a:pt x="449580" y="525780"/>
                </a:cubicBezTo>
                <a:cubicBezTo>
                  <a:pt x="459740" y="523240"/>
                  <a:pt x="469709" y="519752"/>
                  <a:pt x="480060" y="518160"/>
                </a:cubicBezTo>
                <a:cubicBezTo>
                  <a:pt x="502793" y="514663"/>
                  <a:pt x="526326" y="516118"/>
                  <a:pt x="548640" y="510540"/>
                </a:cubicBezTo>
                <a:cubicBezTo>
                  <a:pt x="557525" y="508319"/>
                  <a:pt x="562615" y="497521"/>
                  <a:pt x="571500" y="495300"/>
                </a:cubicBezTo>
                <a:cubicBezTo>
                  <a:pt x="593814" y="489722"/>
                  <a:pt x="617257" y="490533"/>
                  <a:pt x="640080" y="487680"/>
                </a:cubicBezTo>
                <a:cubicBezTo>
                  <a:pt x="657902" y="485452"/>
                  <a:pt x="675749" y="483273"/>
                  <a:pt x="693420" y="480060"/>
                </a:cubicBezTo>
                <a:cubicBezTo>
                  <a:pt x="703724" y="478187"/>
                  <a:pt x="713631" y="474494"/>
                  <a:pt x="723900" y="472440"/>
                </a:cubicBezTo>
                <a:cubicBezTo>
                  <a:pt x="739050" y="469410"/>
                  <a:pt x="754631" y="468567"/>
                  <a:pt x="769620" y="464820"/>
                </a:cubicBezTo>
                <a:cubicBezTo>
                  <a:pt x="785205" y="460924"/>
                  <a:pt x="799588" y="452730"/>
                  <a:pt x="815340" y="449580"/>
                </a:cubicBezTo>
                <a:cubicBezTo>
                  <a:pt x="828040" y="447040"/>
                  <a:pt x="840945" y="445368"/>
                  <a:pt x="853440" y="441960"/>
                </a:cubicBezTo>
                <a:cubicBezTo>
                  <a:pt x="910516" y="426394"/>
                  <a:pt x="884381" y="431595"/>
                  <a:pt x="929640" y="411480"/>
                </a:cubicBezTo>
                <a:cubicBezTo>
                  <a:pt x="959121" y="398377"/>
                  <a:pt x="971422" y="397079"/>
                  <a:pt x="998220" y="381000"/>
                </a:cubicBezTo>
                <a:cubicBezTo>
                  <a:pt x="1013926" y="371576"/>
                  <a:pt x="1028700" y="360680"/>
                  <a:pt x="1043940" y="350520"/>
                </a:cubicBezTo>
                <a:lnTo>
                  <a:pt x="1066800" y="335280"/>
                </a:lnTo>
                <a:cubicBezTo>
                  <a:pt x="1071880" y="327660"/>
                  <a:pt x="1077944" y="320611"/>
                  <a:pt x="1082040" y="312420"/>
                </a:cubicBezTo>
                <a:cubicBezTo>
                  <a:pt x="1089850" y="296799"/>
                  <a:pt x="1094382" y="265951"/>
                  <a:pt x="1097280" y="251460"/>
                </a:cubicBezTo>
                <a:cubicBezTo>
                  <a:pt x="1094740" y="203200"/>
                  <a:pt x="1094035" y="154808"/>
                  <a:pt x="1089660" y="106680"/>
                </a:cubicBezTo>
                <a:cubicBezTo>
                  <a:pt x="1088257" y="91250"/>
                  <a:pt x="1076105" y="72126"/>
                  <a:pt x="1066800" y="60960"/>
                </a:cubicBezTo>
                <a:cubicBezTo>
                  <a:pt x="1059901" y="52681"/>
                  <a:pt x="1052906" y="44078"/>
                  <a:pt x="1043940" y="38100"/>
                </a:cubicBezTo>
                <a:cubicBezTo>
                  <a:pt x="1037257" y="33645"/>
                  <a:pt x="1028264" y="34072"/>
                  <a:pt x="1021080" y="30480"/>
                </a:cubicBezTo>
                <a:cubicBezTo>
                  <a:pt x="996934" y="18407"/>
                  <a:pt x="1002174" y="11451"/>
                  <a:pt x="975360" y="7620"/>
                </a:cubicBezTo>
                <a:cubicBezTo>
                  <a:pt x="947587" y="3652"/>
                  <a:pt x="919480" y="2540"/>
                  <a:pt x="891540" y="0"/>
                </a:cubicBezTo>
                <a:lnTo>
                  <a:pt x="769620" y="7620"/>
                </a:lnTo>
                <a:cubicBezTo>
                  <a:pt x="746693" y="9454"/>
                  <a:pt x="724007" y="13999"/>
                  <a:pt x="701040" y="15240"/>
                </a:cubicBezTo>
                <a:cubicBezTo>
                  <a:pt x="629978" y="19081"/>
                  <a:pt x="558800" y="20320"/>
                  <a:pt x="487680" y="22860"/>
                </a:cubicBezTo>
                <a:cubicBezTo>
                  <a:pt x="472440" y="25400"/>
                  <a:pt x="456305" y="24742"/>
                  <a:pt x="441960" y="30480"/>
                </a:cubicBezTo>
                <a:cubicBezTo>
                  <a:pt x="430168" y="35197"/>
                  <a:pt x="422047" y="46295"/>
                  <a:pt x="411480" y="53340"/>
                </a:cubicBezTo>
                <a:cubicBezTo>
                  <a:pt x="406754" y="56490"/>
                  <a:pt x="401320" y="58420"/>
                  <a:pt x="396240" y="6096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79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64135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Authority.java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frames, panels, and labels.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Authority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Displays some words of wisdom.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frame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("Authority");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frame.setDefaultCloseOperation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JFrame.EXIT_ON_CLOSE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primary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Color.yellow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primary.setPreferredSize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(new Dimension(250, 75));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943600"/>
            <a:ext cx="6558206" cy="64633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3 lines above define a panel which is used to hold the Labels.</a:t>
            </a:r>
          </a:p>
          <a:p>
            <a:r>
              <a:rPr lang="en-CA" dirty="0" smtClean="0"/>
              <a:t>The panel will later be added to the frame in order to display 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880372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1216025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("Question authority,");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("but raise your hand first.");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(label1);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(label2);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frame.getContentPane().add(primary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frame.pack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frame.setVisible(true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533400"/>
            <a:ext cx="330090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Labels are used to display text</a:t>
            </a:r>
            <a:endParaRPr lang="en-CA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743200" y="1066800"/>
            <a:ext cx="152400" cy="6096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64856" y="2514600"/>
            <a:ext cx="3621504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The labels are added to the panel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733800" y="2667000"/>
            <a:ext cx="6858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65169" y="3505200"/>
            <a:ext cx="3005951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Panel is added to the frame</a:t>
            </a:r>
            <a:endParaRPr lang="en-CA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64856" y="3352800"/>
            <a:ext cx="311944" cy="3048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4953000"/>
            <a:ext cx="3441968" cy="36933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Frame is displayed in a Window</a:t>
            </a:r>
            <a:endParaRPr lang="en-CA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24200" y="3791228"/>
            <a:ext cx="609600" cy="112422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1681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Nested panels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5171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599" y="6096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NestedPanels.java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a basic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componenet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hierarchy.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NestedPanels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Presents two colored panels nested within a third.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frame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("Nested Panels");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frame.setDefaultCloseOperation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JFrame.EXIT_ON_CLOSE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Set up first subpanel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subPanel1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subPanel1.setPreferredSize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Dimension(150, 100));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subPanel1.setBackground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Color.green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("One");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subPanel1.add (label1);</a:t>
            </a:r>
          </a:p>
          <a:p>
            <a:pPr>
              <a:defRPr/>
            </a:pPr>
            <a:endParaRPr lang="en-US" sz="1400" b="1" dirty="0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228600"/>
            <a:ext cx="6516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/>
              <a:t>Run code in </a:t>
            </a:r>
            <a:r>
              <a:rPr lang="en-CA" sz="2400" dirty="0" err="1" smtClean="0"/>
              <a:t>DrJava</a:t>
            </a:r>
            <a:r>
              <a:rPr lang="en-CA" sz="2400" dirty="0" smtClean="0"/>
              <a:t> &amp; re-size the GUI Window</a:t>
            </a:r>
            <a:endParaRPr lang="en-CA" sz="24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1066800"/>
            <a:ext cx="7910513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Set up second subpanel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subPanel2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subPanel2.setPreferredSize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Dimension(150, 100));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subPanel2.setBackground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Color.red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("Two");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subPanel2.add (label2);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Set up primary panel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primary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(subPanel1);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(subPanel2);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frame.getContentPane().add(primary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frame.pack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frame.setVisible(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7"/>
            <a:ext cx="8686800" cy="1881187"/>
          </a:xfrm>
          <a:noFill/>
        </p:spPr>
        <p:txBody>
          <a:bodyPr lIns="92075" tIns="46038" rIns="92075" bIns="46038"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We do not get this!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838200" y="3810000"/>
            <a:ext cx="2317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name2 = name1;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905000" y="2514600"/>
            <a:ext cx="6172200" cy="990600"/>
            <a:chOff x="1152" y="1478"/>
            <a:chExt cx="3888" cy="624"/>
          </a:xfrm>
        </p:grpSpPr>
        <p:sp>
          <p:nvSpPr>
            <p:cNvPr id="36881" name="Rectangle 40"/>
            <p:cNvSpPr>
              <a:spLocks noChangeArrowheads="1"/>
            </p:cNvSpPr>
            <p:nvPr/>
          </p:nvSpPr>
          <p:spPr bwMode="auto">
            <a:xfrm>
              <a:off x="2736" y="147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Text Box 41"/>
            <p:cNvSpPr txBox="1">
              <a:spLocks noChangeArrowheads="1"/>
            </p:cNvSpPr>
            <p:nvPr/>
          </p:nvSpPr>
          <p:spPr bwMode="auto">
            <a:xfrm>
              <a:off x="2112" y="1516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36883" name="Text Box 44"/>
            <p:cNvSpPr txBox="1">
              <a:spLocks noChangeArrowheads="1"/>
            </p:cNvSpPr>
            <p:nvPr/>
          </p:nvSpPr>
          <p:spPr bwMode="auto">
            <a:xfrm>
              <a:off x="2112" y="185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name2</a:t>
              </a:r>
            </a:p>
          </p:txBody>
        </p:sp>
        <p:sp>
          <p:nvSpPr>
            <p:cNvPr id="36884" name="Text Box 46"/>
            <p:cNvSpPr txBox="1">
              <a:spLocks noChangeArrowheads="1"/>
            </p:cNvSpPr>
            <p:nvPr/>
          </p:nvSpPr>
          <p:spPr bwMode="auto">
            <a:xfrm>
              <a:off x="1152" y="1660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Before:</a:t>
              </a:r>
            </a:p>
          </p:txBody>
        </p:sp>
        <p:sp>
          <p:nvSpPr>
            <p:cNvPr id="36885" name="AutoShape 57"/>
            <p:cNvSpPr>
              <a:spLocks noChangeArrowheads="1"/>
            </p:cNvSpPr>
            <p:nvPr/>
          </p:nvSpPr>
          <p:spPr bwMode="auto">
            <a:xfrm>
              <a:off x="3408" y="1478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"Steve Jobs"</a:t>
              </a:r>
            </a:p>
          </p:txBody>
        </p:sp>
        <p:sp>
          <p:nvSpPr>
            <p:cNvPr id="36886" name="Line 62"/>
            <p:cNvSpPr>
              <a:spLocks noChangeShapeType="1"/>
            </p:cNvSpPr>
            <p:nvPr/>
          </p:nvSpPr>
          <p:spPr bwMode="auto">
            <a:xfrm flipV="1">
              <a:off x="2928" y="15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887" name="Rectangle 63"/>
            <p:cNvSpPr>
              <a:spLocks noChangeArrowheads="1"/>
            </p:cNvSpPr>
            <p:nvPr/>
          </p:nvSpPr>
          <p:spPr bwMode="auto">
            <a:xfrm>
              <a:off x="2736" y="181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AutoShape 64"/>
            <p:cNvSpPr>
              <a:spLocks noChangeArrowheads="1"/>
            </p:cNvSpPr>
            <p:nvPr/>
          </p:nvSpPr>
          <p:spPr bwMode="auto">
            <a:xfrm>
              <a:off x="3408" y="1814"/>
              <a:ext cx="163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"Steve Wozniak"</a:t>
              </a:r>
            </a:p>
          </p:txBody>
        </p:sp>
        <p:sp>
          <p:nvSpPr>
            <p:cNvPr id="36889" name="Line 65"/>
            <p:cNvSpPr>
              <a:spLocks noChangeShapeType="1"/>
            </p:cNvSpPr>
            <p:nvPr/>
          </p:nvSpPr>
          <p:spPr bwMode="auto">
            <a:xfrm flipV="1">
              <a:off x="2928" y="193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905000" y="4724400"/>
            <a:ext cx="5638800" cy="998538"/>
            <a:chOff x="1200" y="2928"/>
            <a:chExt cx="3552" cy="629"/>
          </a:xfrm>
        </p:grpSpPr>
        <p:sp>
          <p:nvSpPr>
            <p:cNvPr id="36872" name="Rectangle 48"/>
            <p:cNvSpPr>
              <a:spLocks noChangeArrowheads="1"/>
            </p:cNvSpPr>
            <p:nvPr/>
          </p:nvSpPr>
          <p:spPr bwMode="auto">
            <a:xfrm>
              <a:off x="2784" y="292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Text Box 49"/>
            <p:cNvSpPr txBox="1">
              <a:spLocks noChangeArrowheads="1"/>
            </p:cNvSpPr>
            <p:nvPr/>
          </p:nvSpPr>
          <p:spPr bwMode="auto">
            <a:xfrm>
              <a:off x="2160" y="2971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36874" name="Rectangle 51"/>
            <p:cNvSpPr>
              <a:spLocks noChangeArrowheads="1"/>
            </p:cNvSpPr>
            <p:nvPr/>
          </p:nvSpPr>
          <p:spPr bwMode="auto">
            <a:xfrm>
              <a:off x="2784" y="3269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Text Box 52"/>
            <p:cNvSpPr txBox="1">
              <a:spLocks noChangeArrowheads="1"/>
            </p:cNvSpPr>
            <p:nvPr/>
          </p:nvSpPr>
          <p:spPr bwMode="auto">
            <a:xfrm>
              <a:off x="2160" y="3307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name2</a:t>
              </a:r>
            </a:p>
          </p:txBody>
        </p:sp>
        <p:sp>
          <p:nvSpPr>
            <p:cNvPr id="36876" name="Text Box 54"/>
            <p:cNvSpPr txBox="1">
              <a:spLocks noChangeArrowheads="1"/>
            </p:cNvSpPr>
            <p:nvPr/>
          </p:nvSpPr>
          <p:spPr bwMode="auto">
            <a:xfrm>
              <a:off x="1200" y="3115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After:</a:t>
              </a:r>
            </a:p>
          </p:txBody>
        </p:sp>
        <p:sp>
          <p:nvSpPr>
            <p:cNvPr id="36877" name="AutoShape 66"/>
            <p:cNvSpPr>
              <a:spLocks noChangeArrowheads="1"/>
            </p:cNvSpPr>
            <p:nvPr/>
          </p:nvSpPr>
          <p:spPr bwMode="auto">
            <a:xfrm>
              <a:off x="3408" y="2928"/>
              <a:ext cx="1344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"Steve Jobs"</a:t>
              </a:r>
            </a:p>
          </p:txBody>
        </p:sp>
        <p:sp>
          <p:nvSpPr>
            <p:cNvPr id="36878" name="Line 67"/>
            <p:cNvSpPr>
              <a:spLocks noChangeShapeType="1"/>
            </p:cNvSpPr>
            <p:nvPr/>
          </p:nvSpPr>
          <p:spPr bwMode="auto">
            <a:xfrm flipV="1">
              <a:off x="2928" y="30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880" name="Line 69"/>
            <p:cNvSpPr>
              <a:spLocks noChangeShapeType="1"/>
            </p:cNvSpPr>
            <p:nvPr/>
          </p:nvSpPr>
          <p:spPr bwMode="auto">
            <a:xfrm flipH="1">
              <a:off x="2928" y="340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6" name="AutoShape 64"/>
          <p:cNvSpPr>
            <a:spLocks noChangeArrowheads="1"/>
          </p:cNvSpPr>
          <p:nvPr/>
        </p:nvSpPr>
        <p:spPr bwMode="auto">
          <a:xfrm>
            <a:off x="5410200" y="6184255"/>
            <a:ext cx="2590800" cy="3810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"Steve Wozniak"</a:t>
            </a:r>
          </a:p>
        </p:txBody>
      </p:sp>
      <p:sp>
        <p:nvSpPr>
          <p:cNvPr id="25" name="AutoShape 66"/>
          <p:cNvSpPr>
            <a:spLocks noChangeArrowheads="1"/>
          </p:cNvSpPr>
          <p:nvPr/>
        </p:nvSpPr>
        <p:spPr bwMode="auto">
          <a:xfrm>
            <a:off x="5434280" y="5273676"/>
            <a:ext cx="2133600" cy="3810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"Steve Jobs"</a:t>
            </a:r>
          </a:p>
        </p:txBody>
      </p:sp>
    </p:spTree>
    <p:extLst>
      <p:ext uri="{BB962C8B-B14F-4D97-AF65-F5344CB8AC3E}">
        <p14:creationId xmlns:p14="http://schemas.microsoft.com/office/powerpoint/2010/main" val="4249495402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1066800"/>
            <a:ext cx="7910513" cy="4586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Set up second subpanel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subPanel2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subPanel2.setPreferredSize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Dimension(150, 100));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subPanel2.setBackground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Color.red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("Two");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subPanel2.add (label2);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Set up primary panel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primary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Color.blue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(subPanel1);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(subPanel2);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frame.getContentPane().add(primary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frame.pack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frame.setVisible(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14600" y="381000"/>
            <a:ext cx="4343400" cy="2062163"/>
            <a:chOff x="2743200" y="914400"/>
            <a:chExt cx="4343400" cy="2062103"/>
          </a:xfrm>
        </p:grpSpPr>
        <p:sp>
          <p:nvSpPr>
            <p:cNvPr id="107528" name="TextBox 4"/>
            <p:cNvSpPr txBox="1">
              <a:spLocks noChangeArrowheads="1"/>
            </p:cNvSpPr>
            <p:nvPr/>
          </p:nvSpPr>
          <p:spPr bwMode="auto">
            <a:xfrm>
              <a:off x="2743200" y="914400"/>
              <a:ext cx="4343400" cy="206210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07529" name="Picture 6" descr="NestedPanels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071" y="1122516"/>
              <a:ext cx="3975100" cy="166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641600" y="2854325"/>
            <a:ext cx="4114800" cy="3540125"/>
            <a:chOff x="2743200" y="2895600"/>
            <a:chExt cx="4114800" cy="3539430"/>
          </a:xfrm>
        </p:grpSpPr>
        <p:sp>
          <p:nvSpPr>
            <p:cNvPr id="107526" name="TextBox 9"/>
            <p:cNvSpPr txBox="1">
              <a:spLocks noChangeArrowheads="1"/>
            </p:cNvSpPr>
            <p:nvPr/>
          </p:nvSpPr>
          <p:spPr bwMode="auto">
            <a:xfrm>
              <a:off x="2743200" y="2895600"/>
              <a:ext cx="4114800" cy="353943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07527" name="Picture 11" descr="NestedPanels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2114" y="3068074"/>
              <a:ext cx="3606800" cy="322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Modify the code so that the red panel appears before </a:t>
            </a:r>
            <a:r>
              <a:rPr lang="en-CA" smtClean="0"/>
              <a:t>the green one.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794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667000" y="1447800"/>
            <a:ext cx="47339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Creating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The String Class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The Random and Math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Formatting Output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Enumerated Types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Wrapper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Components and Containers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Images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828800" y="53895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</a:t>
            </a:r>
            <a:r>
              <a:rPr lang="en-US" dirty="0" err="1" smtClean="0">
                <a:latin typeface="Courier New" charset="0"/>
              </a:rPr>
              <a:t>JLabel</a:t>
            </a:r>
            <a:r>
              <a:rPr lang="en-US" dirty="0" smtClean="0"/>
              <a:t> can be used to display a line of text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It can also be used to display an image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 label can be composed of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text, 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an image, 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or both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Images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charset="0"/>
              </a:rPr>
              <a:t>ImageIcon</a:t>
            </a:r>
            <a:r>
              <a:rPr lang="en-US" dirty="0" smtClean="0"/>
              <a:t> class is used to represent the image that is stored in a label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If text is also included, the position of the text relative to the image can be set explicitly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 smtClean="0"/>
              <a:t>The alignment of the text and image within the label can be set as well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LabelDemo.java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image icons in labels.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LabelDemo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and displays the primary application frame.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frame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("Label Demo");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frame.setDefaultCloseOperation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JFrame.EXIT_ON_CLOSE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ImageIcon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icon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ImageIcon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devil.gif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label1, label2, label3;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label1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("Devil Left", icon,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SwingConstants.CENTER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12880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code in </a:t>
            </a:r>
            <a:r>
              <a:rPr lang="en-CA" dirty="0" err="1" smtClean="0"/>
              <a:t>DrJava</a:t>
            </a:r>
            <a:endParaRPr lang="en-CA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8077200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label2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("Devil Right", icon,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SwingConstants.CENTER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label2.setHorizontalTextPosition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SwingConstants.LEFT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label2.setVerticalTextPosition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SwingConstants.BOTTOM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label3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("Devil Above", icon,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SwingConstants.CENTER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label3.setHorizontalTextPosition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SwingConstants.CENTER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label3.setVerticalTextPosition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SwingConstants.BOTTOM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panel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panel.setBackground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panel.setPreferredSize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Dimension (200, 250));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panel.add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(label1);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panel.add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(label2);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panel.add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(label3);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frame.getContentPane().add(panel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frame.pack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frame.setVisible(true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8077200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label2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("Devil Right", icon,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SwingConstants.CENTER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label2.setHorizontalTextPosition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SwingConstants.LEFT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label2.setVerticalTextPosition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SwingConstants.BOTTOM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label3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("Devil Above", icon,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SwingConstants.CENTER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label3.setHorizontalTextPosition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SwingConstants.CENTER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label3.setVerticalTextPosition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SwingConstants.BOTTOM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panel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panel.setBackground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Color.cyan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panel.setPreferredSize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Dimension (200, 250));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panel.add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(label1);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panel.add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(label2);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panel.add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(label3);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frame.getContentPane().add(panel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frame.pack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frame.setVisible(true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71800" y="609600"/>
            <a:ext cx="3149600" cy="3908425"/>
            <a:chOff x="2642015" y="609600"/>
            <a:chExt cx="3149185" cy="3908763"/>
          </a:xfrm>
        </p:grpSpPr>
        <p:sp>
          <p:nvSpPr>
            <p:cNvPr id="113669" name="TextBox 12"/>
            <p:cNvSpPr txBox="1">
              <a:spLocks noChangeArrowheads="1"/>
            </p:cNvSpPr>
            <p:nvPr/>
          </p:nvSpPr>
          <p:spPr bwMode="auto">
            <a:xfrm>
              <a:off x="2642015" y="609600"/>
              <a:ext cx="3149185" cy="39087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1200"/>
                </a:spcAft>
              </a:pPr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>
                <a:spcAft>
                  <a:spcPts val="1200"/>
                </a:spcAft>
              </a:pPr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  <a:p>
              <a:pPr eaLnBrk="1" hangingPunct="1"/>
              <a:endParaRPr lang="en-US" b="1">
                <a:latin typeface="Courier New" charset="0"/>
                <a:cs typeface="Courier New" charset="0"/>
              </a:endParaRPr>
            </a:p>
          </p:txBody>
        </p:sp>
        <p:pic>
          <p:nvPicPr>
            <p:cNvPr id="113670" name="Picture 14" descr="LabelDem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815" y="858684"/>
              <a:ext cx="2514600" cy="345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LabelDemo.java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image icons in labels.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java.awt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javax.swing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.*;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LabelDemo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and displays the primary application frame.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main (String[]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frame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("Label Demo");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frame.setDefaultCloseOperation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JFrame.EXIT_ON_CLOSE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ImageIcon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icon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ImageIcon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devil.gif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label1, label2, label3;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label1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("Devil Left", icon,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SwingConstants.CENTER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12880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Run code in </a:t>
            </a:r>
            <a:r>
              <a:rPr lang="en-CA" dirty="0" err="1" smtClean="0"/>
              <a:t>DrJava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4800600" y="2362200"/>
            <a:ext cx="314701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Can also use a JPEG picture</a:t>
            </a:r>
            <a:endParaRPr lang="en-CA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10200" y="2819400"/>
            <a:ext cx="381000" cy="1905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28464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TopHat</a:t>
            </a:r>
            <a:r>
              <a:rPr lang="en-CA" smtClean="0"/>
              <a:t> Q5-Q6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57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7"/>
            <a:ext cx="8686800" cy="1881187"/>
          </a:xfrm>
          <a:noFill/>
        </p:spPr>
        <p:txBody>
          <a:bodyPr lIns="92075" tIns="46038" rIns="92075" bIns="46038"/>
          <a:lstStyle/>
          <a:p>
            <a:r>
              <a:rPr lang="en-US" sz="3200" dirty="0" smtClean="0"/>
              <a:t>String “Steve Wozniak” cannot be accessed</a:t>
            </a:r>
            <a:br>
              <a:rPr lang="en-US" sz="3200" dirty="0" smtClean="0"/>
            </a:br>
            <a:r>
              <a:rPr lang="en-US" sz="3200" dirty="0" smtClean="0"/>
              <a:t>Kiss it goodbye</a:t>
            </a:r>
            <a:r>
              <a:rPr lang="en-US" sz="3200" dirty="0" smtClean="0"/>
              <a:t>…</a:t>
            </a:r>
            <a:br>
              <a:rPr lang="en-US" sz="3200" dirty="0" smtClean="0"/>
            </a:br>
            <a:r>
              <a:rPr lang="en-US" sz="3200" dirty="0" smtClean="0"/>
              <a:t>Java automatically reclaims the memory.</a:t>
            </a:r>
            <a:r>
              <a:rPr lang="en-US" sz="3200" dirty="0" smtClean="0"/>
              <a:t> </a:t>
            </a:r>
            <a:endParaRPr lang="en-US" sz="3200" dirty="0" smtClean="0"/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838200" y="3810000"/>
            <a:ext cx="2317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name2 = name1;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905000" y="2514600"/>
            <a:ext cx="6172200" cy="990600"/>
            <a:chOff x="1152" y="1478"/>
            <a:chExt cx="3888" cy="624"/>
          </a:xfrm>
        </p:grpSpPr>
        <p:sp>
          <p:nvSpPr>
            <p:cNvPr id="36881" name="Rectangle 40"/>
            <p:cNvSpPr>
              <a:spLocks noChangeArrowheads="1"/>
            </p:cNvSpPr>
            <p:nvPr/>
          </p:nvSpPr>
          <p:spPr bwMode="auto">
            <a:xfrm>
              <a:off x="2736" y="147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Text Box 41"/>
            <p:cNvSpPr txBox="1">
              <a:spLocks noChangeArrowheads="1"/>
            </p:cNvSpPr>
            <p:nvPr/>
          </p:nvSpPr>
          <p:spPr bwMode="auto">
            <a:xfrm>
              <a:off x="2112" y="1516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36883" name="Text Box 44"/>
            <p:cNvSpPr txBox="1">
              <a:spLocks noChangeArrowheads="1"/>
            </p:cNvSpPr>
            <p:nvPr/>
          </p:nvSpPr>
          <p:spPr bwMode="auto">
            <a:xfrm>
              <a:off x="2112" y="185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name2</a:t>
              </a:r>
            </a:p>
          </p:txBody>
        </p:sp>
        <p:sp>
          <p:nvSpPr>
            <p:cNvPr id="36884" name="Text Box 46"/>
            <p:cNvSpPr txBox="1">
              <a:spLocks noChangeArrowheads="1"/>
            </p:cNvSpPr>
            <p:nvPr/>
          </p:nvSpPr>
          <p:spPr bwMode="auto">
            <a:xfrm>
              <a:off x="1152" y="1660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Before:</a:t>
              </a:r>
            </a:p>
          </p:txBody>
        </p:sp>
        <p:sp>
          <p:nvSpPr>
            <p:cNvPr id="36885" name="AutoShape 57"/>
            <p:cNvSpPr>
              <a:spLocks noChangeArrowheads="1"/>
            </p:cNvSpPr>
            <p:nvPr/>
          </p:nvSpPr>
          <p:spPr bwMode="auto">
            <a:xfrm>
              <a:off x="3408" y="1478"/>
              <a:ext cx="139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"Steve Jobs"</a:t>
              </a:r>
            </a:p>
          </p:txBody>
        </p:sp>
        <p:sp>
          <p:nvSpPr>
            <p:cNvPr id="36886" name="Line 62"/>
            <p:cNvSpPr>
              <a:spLocks noChangeShapeType="1"/>
            </p:cNvSpPr>
            <p:nvPr/>
          </p:nvSpPr>
          <p:spPr bwMode="auto">
            <a:xfrm flipV="1">
              <a:off x="2928" y="15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887" name="Rectangle 63"/>
            <p:cNvSpPr>
              <a:spLocks noChangeArrowheads="1"/>
            </p:cNvSpPr>
            <p:nvPr/>
          </p:nvSpPr>
          <p:spPr bwMode="auto">
            <a:xfrm>
              <a:off x="2736" y="1814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AutoShape 64"/>
            <p:cNvSpPr>
              <a:spLocks noChangeArrowheads="1"/>
            </p:cNvSpPr>
            <p:nvPr/>
          </p:nvSpPr>
          <p:spPr bwMode="auto">
            <a:xfrm>
              <a:off x="3408" y="1814"/>
              <a:ext cx="1632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charset="0"/>
                </a:rPr>
                <a:t>"Steve Wozniak"</a:t>
              </a:r>
            </a:p>
          </p:txBody>
        </p:sp>
        <p:sp>
          <p:nvSpPr>
            <p:cNvPr id="36889" name="Line 65"/>
            <p:cNvSpPr>
              <a:spLocks noChangeShapeType="1"/>
            </p:cNvSpPr>
            <p:nvPr/>
          </p:nvSpPr>
          <p:spPr bwMode="auto">
            <a:xfrm flipV="1">
              <a:off x="2928" y="193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905000" y="4724400"/>
            <a:ext cx="5638800" cy="998538"/>
            <a:chOff x="1200" y="2928"/>
            <a:chExt cx="3552" cy="629"/>
          </a:xfrm>
        </p:grpSpPr>
        <p:sp>
          <p:nvSpPr>
            <p:cNvPr id="36872" name="Rectangle 48"/>
            <p:cNvSpPr>
              <a:spLocks noChangeArrowheads="1"/>
            </p:cNvSpPr>
            <p:nvPr/>
          </p:nvSpPr>
          <p:spPr bwMode="auto">
            <a:xfrm>
              <a:off x="2784" y="2928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Text Box 49"/>
            <p:cNvSpPr txBox="1">
              <a:spLocks noChangeArrowheads="1"/>
            </p:cNvSpPr>
            <p:nvPr/>
          </p:nvSpPr>
          <p:spPr bwMode="auto">
            <a:xfrm>
              <a:off x="2160" y="2971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name1</a:t>
              </a:r>
            </a:p>
          </p:txBody>
        </p:sp>
        <p:sp>
          <p:nvSpPr>
            <p:cNvPr id="36874" name="Rectangle 51"/>
            <p:cNvSpPr>
              <a:spLocks noChangeArrowheads="1"/>
            </p:cNvSpPr>
            <p:nvPr/>
          </p:nvSpPr>
          <p:spPr bwMode="auto">
            <a:xfrm>
              <a:off x="2784" y="3269"/>
              <a:ext cx="432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Text Box 52"/>
            <p:cNvSpPr txBox="1">
              <a:spLocks noChangeArrowheads="1"/>
            </p:cNvSpPr>
            <p:nvPr/>
          </p:nvSpPr>
          <p:spPr bwMode="auto">
            <a:xfrm>
              <a:off x="2160" y="3307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ourier New" charset="0"/>
                </a:rPr>
                <a:t>name2</a:t>
              </a:r>
            </a:p>
          </p:txBody>
        </p:sp>
        <p:sp>
          <p:nvSpPr>
            <p:cNvPr id="36876" name="Text Box 54"/>
            <p:cNvSpPr txBox="1">
              <a:spLocks noChangeArrowheads="1"/>
            </p:cNvSpPr>
            <p:nvPr/>
          </p:nvSpPr>
          <p:spPr bwMode="auto">
            <a:xfrm>
              <a:off x="1200" y="3115"/>
              <a:ext cx="6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008000"/>
                  </a:solidFill>
                </a:rPr>
                <a:t>After:</a:t>
              </a:r>
            </a:p>
          </p:txBody>
        </p:sp>
        <p:sp>
          <p:nvSpPr>
            <p:cNvPr id="36877" name="AutoShape 66"/>
            <p:cNvSpPr>
              <a:spLocks noChangeArrowheads="1"/>
            </p:cNvSpPr>
            <p:nvPr/>
          </p:nvSpPr>
          <p:spPr bwMode="auto">
            <a:xfrm>
              <a:off x="3408" y="2928"/>
              <a:ext cx="1344" cy="24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latin typeface="Courier New" charset="0"/>
                </a:rPr>
                <a:t>"Steve Jobs"</a:t>
              </a:r>
            </a:p>
          </p:txBody>
        </p:sp>
        <p:sp>
          <p:nvSpPr>
            <p:cNvPr id="36878" name="Line 67"/>
            <p:cNvSpPr>
              <a:spLocks noChangeShapeType="1"/>
            </p:cNvSpPr>
            <p:nvPr/>
          </p:nvSpPr>
          <p:spPr bwMode="auto">
            <a:xfrm flipV="1">
              <a:off x="2928" y="30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879" name="Line 68"/>
            <p:cNvSpPr>
              <a:spLocks noChangeShapeType="1"/>
            </p:cNvSpPr>
            <p:nvPr/>
          </p:nvSpPr>
          <p:spPr bwMode="auto">
            <a:xfrm flipV="1">
              <a:off x="3312" y="3211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880" name="Line 69"/>
            <p:cNvSpPr>
              <a:spLocks noChangeShapeType="1"/>
            </p:cNvSpPr>
            <p:nvPr/>
          </p:nvSpPr>
          <p:spPr bwMode="auto">
            <a:xfrm flipH="1">
              <a:off x="2928" y="340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6" name="AutoShape 64"/>
          <p:cNvSpPr>
            <a:spLocks noChangeArrowheads="1"/>
          </p:cNvSpPr>
          <p:nvPr/>
        </p:nvSpPr>
        <p:spPr bwMode="auto">
          <a:xfrm>
            <a:off x="5410200" y="5493386"/>
            <a:ext cx="2590800" cy="3810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Courier New" charset="0"/>
              </a:rPr>
              <a:t>"Steve Wozniak"</a:t>
            </a:r>
          </a:p>
        </p:txBody>
      </p:sp>
      <p:sp>
        <p:nvSpPr>
          <p:cNvPr id="4" name="Multiply 3"/>
          <p:cNvSpPr/>
          <p:nvPr/>
        </p:nvSpPr>
        <p:spPr>
          <a:xfrm>
            <a:off x="4762500" y="5222717"/>
            <a:ext cx="4038600" cy="922337"/>
          </a:xfrm>
          <a:prstGeom prst="mathMultiply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097358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mtClean="0"/>
              <a:t>Garbage Collection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smtClean="0"/>
              <a:t>When an object no longer has any valid references to it, it can no longer be accessed by the program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smtClean="0"/>
              <a:t>The object is useless, and therefore is called </a:t>
            </a:r>
            <a:r>
              <a:rPr lang="en-US" i="1" smtClean="0"/>
              <a:t>garbage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smtClean="0"/>
              <a:t>Java performs </a:t>
            </a:r>
            <a:r>
              <a:rPr lang="en-US" i="1" smtClean="0"/>
              <a:t>automatic garbage collection</a:t>
            </a:r>
            <a:r>
              <a:rPr lang="en-US" smtClean="0"/>
              <a:t> periodically, returning an object's memory to the system for future use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smtClean="0"/>
              <a:t>In other languages, the programmer is responsible for performing garbage collection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667000" y="1447800"/>
            <a:ext cx="47339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Creating Objects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The String Class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The Random and Math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Formatting Output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Enumerated Types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Wrapper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Components and Containers</a:t>
            </a:r>
          </a:p>
          <a:p>
            <a:pPr eaLnBrk="1" hangingPunct="1">
              <a:spcBef>
                <a:spcPct val="50000"/>
              </a:spcBef>
            </a:pPr>
            <a:r>
              <a:rPr lang="en-US" b="1"/>
              <a:t>Images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828800" y="21034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</TotalTime>
  <Words>3892</Words>
  <Application>Microsoft Office PowerPoint</Application>
  <PresentationFormat>On-screen Show (4:3)</PresentationFormat>
  <Paragraphs>904</Paragraphs>
  <Slides>69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Arial Unicode MS</vt:lpstr>
      <vt:lpstr>ＭＳ Ｐゴシック</vt:lpstr>
      <vt:lpstr>Arial</vt:lpstr>
      <vt:lpstr>Calibri</vt:lpstr>
      <vt:lpstr>Courier New</vt:lpstr>
      <vt:lpstr>Times</vt:lpstr>
      <vt:lpstr>Times New Roman</vt:lpstr>
      <vt:lpstr>Wingdings</vt:lpstr>
      <vt:lpstr>Default Design</vt:lpstr>
      <vt:lpstr>Custom Design</vt:lpstr>
      <vt:lpstr>Chapter 3 Using Classes and Objects</vt:lpstr>
      <vt:lpstr>Variable contents</vt:lpstr>
      <vt:lpstr>Example</vt:lpstr>
      <vt:lpstr>Assignment involving variables</vt:lpstr>
      <vt:lpstr>Reference Assignment</vt:lpstr>
      <vt:lpstr>We do not get this!</vt:lpstr>
      <vt:lpstr>String “Steve Wozniak” cannot be accessed Kiss it goodbye… Java automatically reclaims the memory. </vt:lpstr>
      <vt:lpstr>Garbage Collection</vt:lpstr>
      <vt:lpstr>Outline</vt:lpstr>
      <vt:lpstr>The String Class</vt:lpstr>
      <vt:lpstr>String Methods</vt:lpstr>
      <vt:lpstr>String Indexes</vt:lpstr>
      <vt:lpstr>PowerPoint Presentation</vt:lpstr>
      <vt:lpstr>PowerPoint Presentation</vt:lpstr>
      <vt:lpstr>PowerPoint Presentation</vt:lpstr>
      <vt:lpstr>Substring  </vt:lpstr>
      <vt:lpstr>Example – a string cannot be changed…</vt:lpstr>
      <vt:lpstr>String exercise</vt:lpstr>
      <vt:lpstr>StringExercise.java</vt:lpstr>
      <vt:lpstr>Desired output…</vt:lpstr>
      <vt:lpstr>Outline</vt:lpstr>
      <vt:lpstr>Class Libraries</vt:lpstr>
      <vt:lpstr>The Java API</vt:lpstr>
      <vt:lpstr>The Java API</vt:lpstr>
      <vt:lpstr>Packages</vt:lpstr>
      <vt:lpstr>The import Declaration</vt:lpstr>
      <vt:lpstr>java.lang</vt:lpstr>
      <vt:lpstr>The Random Class</vt:lpstr>
      <vt:lpstr>PowerPoint Presentation</vt:lpstr>
      <vt:lpstr>PowerPoint Presentation</vt:lpstr>
      <vt:lpstr>PowerPoint Presentation</vt:lpstr>
      <vt:lpstr>TopHat Q1-Q4</vt:lpstr>
      <vt:lpstr>The Math Class</vt:lpstr>
      <vt:lpstr>The Math Class</vt:lpstr>
      <vt:lpstr>PowerPoint Presentation</vt:lpstr>
      <vt:lpstr>PowerPoint Presentation</vt:lpstr>
      <vt:lpstr>PowerPoint Presentation</vt:lpstr>
      <vt:lpstr>PowerPoint Presentation</vt:lpstr>
      <vt:lpstr>Outline</vt:lpstr>
      <vt:lpstr>Wrapper Classes</vt:lpstr>
      <vt:lpstr>Wrapper Classes</vt:lpstr>
      <vt:lpstr>Wrapper Classes</vt:lpstr>
      <vt:lpstr>Try the following in DrJava</vt:lpstr>
      <vt:lpstr>Exercise</vt:lpstr>
      <vt:lpstr>Exercise</vt:lpstr>
      <vt:lpstr>Autoboxing</vt:lpstr>
      <vt:lpstr>Outline</vt:lpstr>
      <vt:lpstr>Labels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panels</vt:lpstr>
      <vt:lpstr>PowerPoint Presentation</vt:lpstr>
      <vt:lpstr>PowerPoint Presentation</vt:lpstr>
      <vt:lpstr>PowerPoint Presentation</vt:lpstr>
      <vt:lpstr>Problem</vt:lpstr>
      <vt:lpstr>Outline</vt:lpstr>
      <vt:lpstr>Images</vt:lpstr>
      <vt:lpstr>Images</vt:lpstr>
      <vt:lpstr>PowerPoint Presentation</vt:lpstr>
      <vt:lpstr>PowerPoint Presentation</vt:lpstr>
      <vt:lpstr>PowerPoint Presentation</vt:lpstr>
      <vt:lpstr>PowerPoint Presentation</vt:lpstr>
      <vt:lpstr>TopHat Q5-Q6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Andre Trudel</cp:lastModifiedBy>
  <cp:revision>64</cp:revision>
  <dcterms:created xsi:type="dcterms:W3CDTF">2011-02-15T19:25:23Z</dcterms:created>
  <dcterms:modified xsi:type="dcterms:W3CDTF">2016-01-25T15:04:56Z</dcterms:modified>
</cp:coreProperties>
</file>