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14"/>
  </p:notesMasterIdLst>
  <p:handoutMasterIdLst>
    <p:handoutMasterId r:id="rId115"/>
  </p:handoutMasterIdLst>
  <p:sldIdLst>
    <p:sldId id="256" r:id="rId3"/>
    <p:sldId id="320" r:id="rId4"/>
    <p:sldId id="322" r:id="rId5"/>
    <p:sldId id="323" r:id="rId6"/>
    <p:sldId id="370" r:id="rId7"/>
    <p:sldId id="321" r:id="rId8"/>
    <p:sldId id="324" r:id="rId9"/>
    <p:sldId id="325" r:id="rId10"/>
    <p:sldId id="395" r:id="rId11"/>
    <p:sldId id="267" r:id="rId12"/>
    <p:sldId id="268" r:id="rId13"/>
    <p:sldId id="396" r:id="rId14"/>
    <p:sldId id="269" r:id="rId15"/>
    <p:sldId id="397" r:id="rId16"/>
    <p:sldId id="270" r:id="rId17"/>
    <p:sldId id="398" r:id="rId18"/>
    <p:sldId id="399" r:id="rId19"/>
    <p:sldId id="401" r:id="rId20"/>
    <p:sldId id="271" r:id="rId21"/>
    <p:sldId id="400" r:id="rId22"/>
    <p:sldId id="272" r:id="rId23"/>
    <p:sldId id="386" r:id="rId24"/>
    <p:sldId id="275" r:id="rId25"/>
    <p:sldId id="276" r:id="rId26"/>
    <p:sldId id="373" r:id="rId27"/>
    <p:sldId id="374" r:id="rId28"/>
    <p:sldId id="375" r:id="rId29"/>
    <p:sldId id="376" r:id="rId30"/>
    <p:sldId id="377" r:id="rId31"/>
    <p:sldId id="277" r:id="rId32"/>
    <p:sldId id="278" r:id="rId33"/>
    <p:sldId id="279" r:id="rId34"/>
    <p:sldId id="281" r:id="rId35"/>
    <p:sldId id="282" r:id="rId36"/>
    <p:sldId id="283" r:id="rId37"/>
    <p:sldId id="366" r:id="rId38"/>
    <p:sldId id="371" r:id="rId39"/>
    <p:sldId id="389" r:id="rId40"/>
    <p:sldId id="391" r:id="rId41"/>
    <p:sldId id="390" r:id="rId42"/>
    <p:sldId id="402" r:id="rId43"/>
    <p:sldId id="392" r:id="rId44"/>
    <p:sldId id="284" r:id="rId45"/>
    <p:sldId id="372" r:id="rId46"/>
    <p:sldId id="379" r:id="rId47"/>
    <p:sldId id="403" r:id="rId48"/>
    <p:sldId id="285" r:id="rId49"/>
    <p:sldId id="387" r:id="rId50"/>
    <p:sldId id="286" r:id="rId51"/>
    <p:sldId id="287" r:id="rId52"/>
    <p:sldId id="288" r:id="rId53"/>
    <p:sldId id="289" r:id="rId54"/>
    <p:sldId id="290" r:id="rId55"/>
    <p:sldId id="291" r:id="rId56"/>
    <p:sldId id="380" r:id="rId57"/>
    <p:sldId id="381" r:id="rId58"/>
    <p:sldId id="382" r:id="rId59"/>
    <p:sldId id="293" r:id="rId60"/>
    <p:sldId id="388" r:id="rId61"/>
    <p:sldId id="393" r:id="rId62"/>
    <p:sldId id="294" r:id="rId63"/>
    <p:sldId id="383" r:id="rId64"/>
    <p:sldId id="384" r:id="rId65"/>
    <p:sldId id="385" r:id="rId66"/>
    <p:sldId id="326" r:id="rId67"/>
    <p:sldId id="328" r:id="rId68"/>
    <p:sldId id="329" r:id="rId69"/>
    <p:sldId id="327" r:id="rId70"/>
    <p:sldId id="331" r:id="rId71"/>
    <p:sldId id="330" r:id="rId72"/>
    <p:sldId id="297" r:id="rId73"/>
    <p:sldId id="299" r:id="rId74"/>
    <p:sldId id="300" r:id="rId75"/>
    <p:sldId id="369" r:id="rId76"/>
    <p:sldId id="332" r:id="rId77"/>
    <p:sldId id="335" r:id="rId78"/>
    <p:sldId id="333" r:id="rId79"/>
    <p:sldId id="334" r:id="rId80"/>
    <p:sldId id="336" r:id="rId81"/>
    <p:sldId id="303" r:id="rId82"/>
    <p:sldId id="304" r:id="rId83"/>
    <p:sldId id="337" r:id="rId84"/>
    <p:sldId id="342" r:id="rId85"/>
    <p:sldId id="339" r:id="rId86"/>
    <p:sldId id="340" r:id="rId87"/>
    <p:sldId id="341" r:id="rId88"/>
    <p:sldId id="343" r:id="rId89"/>
    <p:sldId id="344" r:id="rId90"/>
    <p:sldId id="345" r:id="rId91"/>
    <p:sldId id="305" r:id="rId92"/>
    <p:sldId id="307" r:id="rId93"/>
    <p:sldId id="308" r:id="rId94"/>
    <p:sldId id="309" r:id="rId95"/>
    <p:sldId id="310" r:id="rId96"/>
    <p:sldId id="311" r:id="rId97"/>
    <p:sldId id="312" r:id="rId98"/>
    <p:sldId id="346" r:id="rId99"/>
    <p:sldId id="348" r:id="rId100"/>
    <p:sldId id="347" r:id="rId101"/>
    <p:sldId id="349" r:id="rId102"/>
    <p:sldId id="313" r:id="rId103"/>
    <p:sldId id="314" r:id="rId104"/>
    <p:sldId id="315" r:id="rId105"/>
    <p:sldId id="316" r:id="rId106"/>
    <p:sldId id="317" r:id="rId107"/>
    <p:sldId id="350" r:id="rId108"/>
    <p:sldId id="352" r:id="rId109"/>
    <p:sldId id="351" r:id="rId110"/>
    <p:sldId id="353" r:id="rId111"/>
    <p:sldId id="354" r:id="rId112"/>
    <p:sldId id="318" r:id="rId1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F7D74C-192C-4E73-8D6F-D86F0D8AAAA2}" type="datetime1">
              <a:rPr lang="en-US"/>
              <a:pPr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6A2F9F-2A90-441C-8AD3-9F7E39E3B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7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4BCCB6-530E-4D91-863F-555D09F07057}" type="datetime1">
              <a:rPr lang="en-US"/>
              <a:pPr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3E54EC-14DB-4779-8C93-659C232F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03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2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38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109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8936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11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2623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692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1329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8352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83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144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73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941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94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1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0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24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0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44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9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1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28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09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7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6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0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62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2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02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0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0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93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35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88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938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26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442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732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47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24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826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95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31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859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21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5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363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23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991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44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60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29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60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38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74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555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33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18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89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66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721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846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947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723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86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63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92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75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740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92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1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11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07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717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10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5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39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112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3585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608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090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1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58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01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2488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609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552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818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5314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02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1397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3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41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2809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0903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733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352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8173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42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422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165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585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54EC-14DB-4779-8C93-659C232FD19D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59012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6629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69969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FFEA6-D7A2-4D79-8A88-AEE3A6E9B0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860EA2-629C-49A1-B4EA-02B66B3802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890C0-F90D-4532-9937-1CDA4D09F0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7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8D757-EE79-4C0C-B7F3-5BFBB16911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EE927-A736-4BCF-AE3F-7E8F9C1438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2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C3CD3-CB42-42BC-A2E3-23A747ACF7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91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AA242-EF75-42ED-A5B2-6EA3360DD7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6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D8598C-E098-4976-9D80-F5FC40F2FB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2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767166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D6A24-9327-472D-B511-DF0A3E5BA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9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34396-6B99-4568-B21F-FCE85FF85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1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35B482-4800-4BEC-A78A-44136673FC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9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1846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1137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4824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2491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9465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0375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10936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/>
              <a:t>Copyright © 2012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9880FE-C485-4D36-95E0-11E85CDCD3B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pPr algn="ctr" eaLnBrk="1" hangingPunct="1"/>
            <a:r>
              <a:rPr lang="en-US" smtClean="0"/>
              <a:t>Chapter 4</a:t>
            </a:r>
            <a:br>
              <a:rPr lang="en-US" smtClean="0"/>
            </a:br>
            <a:r>
              <a:rPr lang="en-US" smtClean="0"/>
              <a:t>Writing Classes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sz="3200" smtClean="0"/>
              <a:t>Java Software Solutions</a:t>
            </a:r>
            <a:endParaRPr lang="en-US" smtClean="0"/>
          </a:p>
          <a:p>
            <a:pPr eaLnBrk="1" hangingPunct="1"/>
            <a:r>
              <a:rPr lang="en-US" smtClean="0"/>
              <a:t>Foundations of Program Design</a:t>
            </a:r>
          </a:p>
          <a:p>
            <a:pPr eaLnBrk="1" hangingPunct="1"/>
            <a:r>
              <a:rPr lang="en-US" smtClean="0"/>
              <a:t>Seventh Edition</a:t>
            </a:r>
          </a:p>
          <a:p>
            <a:pPr algn="r" eaLnBrk="1" hangingPunct="1"/>
            <a:endParaRPr lang="en-US" smtClean="0"/>
          </a:p>
        </p:txBody>
      </p:sp>
      <p:pic>
        <p:nvPicPr>
          <p:cNvPr id="28677" name="Picture 5" descr="A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2800"/>
              <a:t>John Lewis</a:t>
            </a:r>
          </a:p>
          <a:p>
            <a:pPr algn="r" eaLnBrk="1" hangingPunct="1"/>
            <a:r>
              <a:rPr lang="en-US" sz="2800"/>
              <a:t>William Loftus</a:t>
            </a:r>
          </a:p>
        </p:txBody>
      </p:sp>
      <p:pic>
        <p:nvPicPr>
          <p:cNvPr id="28679" name="Picture 7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048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Die Class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</a:rPr>
              <a:t>Die</a:t>
            </a:r>
            <a:r>
              <a:rPr lang="en-US" dirty="0" smtClean="0"/>
              <a:t> class contains two data values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a constant </a:t>
            </a:r>
            <a:r>
              <a:rPr lang="en-US" dirty="0" smtClean="0">
                <a:latin typeface="Courier New" charset="0"/>
              </a:rPr>
              <a:t>MAX</a:t>
            </a:r>
            <a:r>
              <a:rPr lang="en-US" dirty="0" smtClean="0"/>
              <a:t> that represents the maximum face value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an integer </a:t>
            </a:r>
            <a:r>
              <a:rPr lang="en-US" dirty="0" err="1" smtClean="0">
                <a:latin typeface="Courier New" charset="0"/>
              </a:rPr>
              <a:t>faceValue</a:t>
            </a:r>
            <a:r>
              <a:rPr lang="en-US" dirty="0" smtClean="0"/>
              <a:t> that represents the current face value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</a:rPr>
              <a:t>roll</a:t>
            </a:r>
            <a:r>
              <a:rPr lang="en-US" dirty="0" smtClean="0"/>
              <a:t> method uses the </a:t>
            </a:r>
            <a:r>
              <a:rPr lang="en-US" dirty="0" smtClean="0">
                <a:latin typeface="Courier New" charset="0"/>
              </a:rPr>
              <a:t>random</a:t>
            </a:r>
            <a:r>
              <a:rPr lang="en-US" dirty="0" smtClean="0"/>
              <a:t> method of the </a:t>
            </a:r>
            <a:r>
              <a:rPr lang="en-US" dirty="0" smtClean="0">
                <a:latin typeface="Courier New" charset="0"/>
              </a:rPr>
              <a:t>Math</a:t>
            </a:r>
            <a:r>
              <a:rPr lang="en-US" dirty="0" smtClean="0"/>
              <a:t> class to determine a new face value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There are also methods to explicitly set and retrieve the current face value at any time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3200" b="1" u="sng" dirty="0" smtClean="0"/>
              <a:t>Note:</a:t>
            </a:r>
            <a:r>
              <a:rPr lang="en-US" dirty="0" smtClean="0"/>
              <a:t> Each method has a comment above it!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Box 5"/>
          <p:cNvSpPr txBox="1">
            <a:spLocks noChangeArrowheads="1"/>
          </p:cNvSpPr>
          <p:nvPr/>
        </p:nvSpPr>
        <p:spPr bwMode="auto">
          <a:xfrm>
            <a:off x="623888" y="446088"/>
            <a:ext cx="7910512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label = new JLabel ("Pushes: " + count);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(push);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 (label);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setPreferredSize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Dimension(300, 40));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setBackground (Color.cyan);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Represents a listener for button push (action) events.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class </a:t>
            </a:r>
            <a:r>
              <a:rPr lang="en-US" sz="1400" b="1">
                <a:latin typeface="Courier New" charset="0"/>
                <a:cs typeface="Courier New" charset="0"/>
              </a:rPr>
              <a:t>ButtonListener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implements </a:t>
            </a:r>
            <a:r>
              <a:rPr lang="en-US" sz="1400" b="1">
                <a:latin typeface="Courier New" charset="0"/>
                <a:cs typeface="Courier New" charset="0"/>
              </a:rPr>
              <a:t>ActionListener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Updates the counter and label when the button is pushed.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actionPerformed (ActionEvent event)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count++;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label.setText("Pushes: " + count);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 Counter Example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components of the GUI are the button, a label to display the counter, a panel to organize the components, and the main frame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</a:t>
            </a:r>
            <a:r>
              <a:rPr lang="en-US" smtClean="0">
                <a:latin typeface="Courier New" charset="0"/>
              </a:rPr>
              <a:t>PushCounterPanel</a:t>
            </a:r>
            <a:r>
              <a:rPr lang="en-US" smtClean="0"/>
              <a:t> class represents the panel used to display the button and label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</a:t>
            </a:r>
            <a:r>
              <a:rPr lang="en-US" smtClean="0">
                <a:latin typeface="Courier New" charset="0"/>
              </a:rPr>
              <a:t>PushCounterPanel</a:t>
            </a:r>
            <a:r>
              <a:rPr lang="en-US" smtClean="0"/>
              <a:t> class is derived from </a:t>
            </a:r>
            <a:r>
              <a:rPr lang="en-US" smtClean="0">
                <a:latin typeface="Courier New" charset="0"/>
              </a:rPr>
              <a:t>JPanel</a:t>
            </a:r>
            <a:r>
              <a:rPr lang="en-US" smtClean="0"/>
              <a:t> using inheritance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constructor of </a:t>
            </a:r>
            <a:r>
              <a:rPr lang="en-US" smtClean="0">
                <a:latin typeface="Courier New" charset="0"/>
              </a:rPr>
              <a:t>PushCounterPanel</a:t>
            </a:r>
            <a:r>
              <a:rPr lang="en-US" smtClean="0"/>
              <a:t> sets up the elements of the GUI and initializes the counter to zero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 Counter Example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</a:t>
            </a:r>
            <a:r>
              <a:rPr lang="en-US" smtClean="0">
                <a:latin typeface="Courier New" charset="0"/>
              </a:rPr>
              <a:t>ButtonListener</a:t>
            </a:r>
            <a:r>
              <a:rPr lang="en-US" smtClean="0"/>
              <a:t> class is the listener for the action event generated by the button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It is implemented as an </a:t>
            </a:r>
            <a:r>
              <a:rPr lang="en-US" i="1" smtClean="0"/>
              <a:t>inner class</a:t>
            </a:r>
            <a:r>
              <a:rPr lang="en-US" smtClean="0"/>
              <a:t>, which means it is defined within the body of another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That facilitates the communication between the listener and the GUI components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Inner classes should only be used in situations where there is an intimate relationship between the two classes and the inner class is not needed in any other context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 Counter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Listener classes are written by implementing a </a:t>
            </a:r>
            <a:r>
              <a:rPr lang="en-US" i="1" dirty="0" smtClean="0"/>
              <a:t>listener interface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charset="0"/>
              </a:rPr>
              <a:t>ButtonListener</a:t>
            </a:r>
            <a:r>
              <a:rPr lang="en-US" dirty="0" smtClean="0"/>
              <a:t> class implements the </a:t>
            </a:r>
            <a:r>
              <a:rPr lang="en-US" dirty="0" err="1" smtClean="0">
                <a:latin typeface="Courier New" charset="0"/>
              </a:rPr>
              <a:t>ActionListener</a:t>
            </a:r>
            <a:r>
              <a:rPr lang="en-US" dirty="0" smtClean="0"/>
              <a:t> interface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An interface is a list of methods that the implementing class must define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The only method in the </a:t>
            </a:r>
            <a:r>
              <a:rPr lang="en-US" dirty="0" err="1" smtClean="0">
                <a:latin typeface="Courier New" charset="0"/>
              </a:rPr>
              <a:t>ActionListener</a:t>
            </a:r>
            <a:r>
              <a:rPr lang="en-US" dirty="0" smtClean="0"/>
              <a:t> interface is the </a:t>
            </a:r>
            <a:r>
              <a:rPr lang="en-US" dirty="0" err="1" smtClean="0">
                <a:latin typeface="Courier New" charset="0"/>
              </a:rPr>
              <a:t>actionPerformed</a:t>
            </a:r>
            <a:r>
              <a:rPr lang="en-US" dirty="0" smtClean="0"/>
              <a:t> method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We discuss interfaces in more detail in Chapter 6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 Counter Example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</a:t>
            </a:r>
            <a:r>
              <a:rPr lang="en-US" smtClean="0">
                <a:latin typeface="Courier New" charset="0"/>
              </a:rPr>
              <a:t>PushCounterPanel</a:t>
            </a:r>
            <a:r>
              <a:rPr lang="en-US" smtClean="0"/>
              <a:t> constructor: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instantiates the </a:t>
            </a:r>
            <a:r>
              <a:rPr lang="en-US" smtClean="0">
                <a:latin typeface="Courier New" charset="0"/>
              </a:rPr>
              <a:t>ButtonListener</a:t>
            </a:r>
            <a:r>
              <a:rPr lang="en-US" smtClean="0"/>
              <a:t> object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establishes the relationship between the button and the listener by the call to </a:t>
            </a:r>
            <a:r>
              <a:rPr lang="en-US" smtClean="0">
                <a:latin typeface="Courier New" charset="0"/>
              </a:rPr>
              <a:t>addActionListener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When the user presses the button, the button component creates an </a:t>
            </a:r>
            <a:r>
              <a:rPr lang="en-US" smtClean="0">
                <a:latin typeface="Courier New" charset="0"/>
              </a:rPr>
              <a:t>ActionEvent</a:t>
            </a:r>
            <a:r>
              <a:rPr lang="en-US" smtClean="0"/>
              <a:t> object and calls the </a:t>
            </a:r>
            <a:r>
              <a:rPr lang="en-US" smtClean="0">
                <a:latin typeface="Courier New" charset="0"/>
              </a:rPr>
              <a:t>actionPerformed</a:t>
            </a:r>
            <a:r>
              <a:rPr lang="en-US" smtClean="0"/>
              <a:t> method of the listener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</a:t>
            </a:r>
            <a:r>
              <a:rPr lang="en-US" smtClean="0">
                <a:latin typeface="Courier New" charset="0"/>
              </a:rPr>
              <a:t>actionPerformed</a:t>
            </a:r>
            <a:r>
              <a:rPr lang="en-US" smtClean="0"/>
              <a:t> method increments the counter and resets the text of the label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Fields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Let's look at another GUI example that uses another type of component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text field</a:t>
            </a:r>
            <a:r>
              <a:rPr lang="en-US" dirty="0" smtClean="0"/>
              <a:t> allows the user to enter one line of input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If the cursor is in the text field, the text field object generates an action event when the enter key is pressed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Fahrenheit.java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text fields.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Fahrenheit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and displays the temperature converter GUI.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("Fahrenheit");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FahrenheitPanel panel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FahrenheitPanel();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frame.getContentPane().add(panel);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2286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code in </a:t>
            </a:r>
            <a:r>
              <a:rPr lang="en-CA" dirty="0" err="1" smtClean="0"/>
              <a:t>DrJava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Fahrenheit.java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text fields.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Fahrenheit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and displays the temperature converter GUI.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("Fahrenheit");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FahrenheitPanel panel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FahrenheitPanel();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frame.getContentPane().add(panel);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86000" y="485775"/>
            <a:ext cx="4495800" cy="1724025"/>
            <a:chOff x="2286000" y="429161"/>
            <a:chExt cx="4495800" cy="1723549"/>
          </a:xfrm>
        </p:grpSpPr>
        <p:sp>
          <p:nvSpPr>
            <p:cNvPr id="131077" name="TextBox 5"/>
            <p:cNvSpPr txBox="1">
              <a:spLocks noChangeArrowheads="1"/>
            </p:cNvSpPr>
            <p:nvPr/>
          </p:nvSpPr>
          <p:spPr bwMode="auto">
            <a:xfrm>
              <a:off x="2286000" y="429161"/>
              <a:ext cx="4495800" cy="172354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31078" name="Picture 11" descr="Screen shot 2011-02-17 at 2.55.19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901" y="670981"/>
              <a:ext cx="3797300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FahrenheitPanel.java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text fields.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cs typeface="Courier New" charset="0"/>
              </a:rPr>
              <a:t>.*;</a:t>
            </a: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java.awt.event</a:t>
            </a:r>
            <a:r>
              <a:rPr lang="en-US" sz="1400" b="1" dirty="0">
                <a:latin typeface="Courier New" charset="0"/>
                <a:cs typeface="Courier New" charset="0"/>
              </a:rPr>
              <a:t>.*;</a:t>
            </a: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cs typeface="Courier New" charset="0"/>
              </a:rPr>
              <a:t>.*;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FahrenheitPanel</a:t>
            </a:r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extends </a:t>
            </a:r>
            <a:r>
              <a:rPr lang="en-US" sz="1400" b="1" dirty="0" err="1">
                <a:latin typeface="Courier New" charset="0"/>
                <a:cs typeface="Courier New" charset="0"/>
              </a:rPr>
              <a:t>JPanel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 err="1">
                <a:latin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inputLabel</a:t>
            </a:r>
            <a:r>
              <a:rPr lang="en-US" sz="1400" b="1" dirty="0">
                <a:latin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cs typeface="Courier New" charset="0"/>
              </a:rPr>
              <a:t>outputLabel</a:t>
            </a:r>
            <a:r>
              <a:rPr lang="en-US" sz="1400" b="1" dirty="0">
                <a:latin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cs typeface="Courier New" charset="0"/>
              </a:rPr>
              <a:t>resultLabel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 err="1">
                <a:latin typeface="Courier New" charset="0"/>
                <a:cs typeface="Courier New" charset="0"/>
              </a:rPr>
              <a:t>JTextField</a:t>
            </a:r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fahrenheit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main GUI components.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cs typeface="Courier New" charset="0"/>
              </a:rPr>
              <a:t>FahrenheitPanel</a:t>
            </a:r>
            <a:r>
              <a:rPr lang="en-US" sz="1400" b="1" dirty="0">
                <a:latin typeface="Courier New" charset="0"/>
                <a:cs typeface="Courier New" charset="0"/>
              </a:rPr>
              <a:t>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inputLabel</a:t>
            </a:r>
            <a:r>
              <a:rPr lang="en-US" sz="1400" b="1" dirty="0">
                <a:latin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cs typeface="Courier New" charset="0"/>
              </a:rPr>
              <a:t> ("Enter Fahrenheit temperature:");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outputLabel</a:t>
            </a:r>
            <a:r>
              <a:rPr lang="en-US" sz="1400" b="1" dirty="0">
                <a:latin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cs typeface="Courier New" charset="0"/>
              </a:rPr>
              <a:t> ("Temperature in Celsius: 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resultLabel</a:t>
            </a:r>
            <a:r>
              <a:rPr lang="en-US" sz="1400" b="1" dirty="0">
                <a:latin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cs typeface="Courier New" charset="0"/>
              </a:rPr>
              <a:t> ("---");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fahrenheit</a:t>
            </a:r>
            <a:r>
              <a:rPr lang="en-US" sz="1400" b="1" dirty="0">
                <a:latin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JTextField</a:t>
            </a:r>
            <a:r>
              <a:rPr lang="en-US" sz="1400" b="1" dirty="0">
                <a:latin typeface="Courier New" charset="0"/>
                <a:cs typeface="Courier New" charset="0"/>
              </a:rPr>
              <a:t> (5);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fahrenheit.addActionListener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TempListener</a:t>
            </a:r>
            <a:r>
              <a:rPr lang="en-US" sz="1400" b="1" dirty="0">
                <a:latin typeface="Courier New" charset="0"/>
                <a:cs typeface="Courier New" charset="0"/>
              </a:rPr>
              <a:t>());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620000" y="4495800"/>
            <a:ext cx="228600" cy="533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834265" y="438286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Never</a:t>
            </a:r>
          </a:p>
          <a:p>
            <a:r>
              <a:rPr lang="en-CA" dirty="0" smtClean="0"/>
              <a:t>changes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518160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Used to display result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64856" y="5181600"/>
            <a:ext cx="311944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add (</a:t>
            </a:r>
            <a:r>
              <a:rPr lang="en-US" sz="1400" b="1" dirty="0" err="1">
                <a:latin typeface="Courier New" charset="0"/>
                <a:cs typeface="Courier New" charset="0"/>
              </a:rPr>
              <a:t>inputLabel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add (</a:t>
            </a:r>
            <a:r>
              <a:rPr lang="en-US" sz="1400" b="1" dirty="0" err="1">
                <a:latin typeface="Courier New" charset="0"/>
                <a:cs typeface="Courier New" charset="0"/>
              </a:rPr>
              <a:t>fahrenheit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add (</a:t>
            </a:r>
            <a:r>
              <a:rPr lang="en-US" sz="1400" b="1" dirty="0" err="1">
                <a:latin typeface="Courier New" charset="0"/>
                <a:cs typeface="Courier New" charset="0"/>
              </a:rPr>
              <a:t>outputLabel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add (</a:t>
            </a:r>
            <a:r>
              <a:rPr lang="en-US" sz="1400" b="1" dirty="0" err="1">
                <a:latin typeface="Courier New" charset="0"/>
                <a:cs typeface="Courier New" charset="0"/>
              </a:rPr>
              <a:t>resultLabel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setPreferredSize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Dimension(300, 75));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setBackground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cs typeface="Courier New" charset="0"/>
              </a:rPr>
              <a:t>Color.yellow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Represents an action listener for the temperature input field.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TempListener</a:t>
            </a:r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implements </a:t>
            </a:r>
            <a:r>
              <a:rPr lang="en-US" sz="1400" b="1" dirty="0" err="1">
                <a:latin typeface="Courier New" charset="0"/>
                <a:cs typeface="Courier New" charset="0"/>
              </a:rPr>
              <a:t>ActionListener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Performs the conversion when the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enter key is pressed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in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the text field.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cs typeface="Courier New" charset="0"/>
              </a:rPr>
              <a:t>actionPerformed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cs typeface="Courier New" charset="0"/>
              </a:rPr>
              <a:t> event)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fahrenheitTemp</a:t>
            </a:r>
            <a:r>
              <a:rPr lang="en-US" sz="1400" b="1" dirty="0">
                <a:latin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cs typeface="Courier New" charset="0"/>
              </a:rPr>
              <a:t>celsiusTemp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String text = </a:t>
            </a:r>
            <a:r>
              <a:rPr lang="en-US" sz="1400" b="1" dirty="0" err="1">
                <a:latin typeface="Courier New" charset="0"/>
                <a:cs typeface="Courier New" charset="0"/>
              </a:rPr>
              <a:t>fahrenheit.getText</a:t>
            </a:r>
            <a:r>
              <a:rPr lang="en-US" sz="1400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toString Method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It's good practice to define a </a:t>
            </a:r>
            <a:r>
              <a:rPr lang="en-US" dirty="0" err="1" smtClean="0">
                <a:latin typeface="Courier New" charset="0"/>
              </a:rPr>
              <a:t>toString</a:t>
            </a:r>
            <a:r>
              <a:rPr lang="en-US" dirty="0" smtClean="0"/>
              <a:t> method for a class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charset="0"/>
              </a:rPr>
              <a:t>toString</a:t>
            </a:r>
            <a:r>
              <a:rPr lang="en-US" dirty="0" smtClean="0"/>
              <a:t> method returns a character string that represents the object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It is called automatically when an object is concatenated to a string or when it is passed to the </a:t>
            </a:r>
            <a:r>
              <a:rPr lang="en-US" dirty="0" err="1" smtClean="0">
                <a:latin typeface="Courier New" charset="0"/>
              </a:rPr>
              <a:t>println</a:t>
            </a:r>
            <a:r>
              <a:rPr lang="en-US" dirty="0" smtClean="0"/>
              <a:t> method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It's also convenient for debugging problems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Box 5"/>
          <p:cNvSpPr txBox="1">
            <a:spLocks noChangeArrowheads="1"/>
          </p:cNvSpPr>
          <p:nvPr/>
        </p:nvSpPr>
        <p:spPr bwMode="auto">
          <a:xfrm>
            <a:off x="609600" y="1428750"/>
            <a:ext cx="7910513" cy="2216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fahrenheitTemp = Integer.parseInt (text);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celsiusTemp = (fahrenheitTemp-32) * 5/9;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resultLabel.setText (Integer.toString (celsiusTemp));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4757" y="4343400"/>
            <a:ext cx="634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Note the use of the Integer wrapper class to convert a String</a:t>
            </a:r>
          </a:p>
          <a:p>
            <a:r>
              <a:rPr lang="en-CA" dirty="0" smtClean="0"/>
              <a:t>to text, and vice versa.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Fahrenheit Example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Like the </a:t>
            </a:r>
            <a:r>
              <a:rPr lang="en-US" smtClean="0">
                <a:latin typeface="Courier New" charset="0"/>
              </a:rPr>
              <a:t>PushCounter</a:t>
            </a:r>
            <a:r>
              <a:rPr lang="en-US" smtClean="0"/>
              <a:t> example, the GUI is set up in a separate panel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</a:t>
            </a:r>
            <a:r>
              <a:rPr lang="en-US" smtClean="0">
                <a:latin typeface="Courier New" charset="0"/>
              </a:rPr>
              <a:t>TempListener</a:t>
            </a:r>
            <a:r>
              <a:rPr lang="en-US" smtClean="0"/>
              <a:t> inner class defines the listener for the action event generated by the text field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</a:t>
            </a:r>
            <a:r>
              <a:rPr lang="en-US" smtClean="0">
                <a:latin typeface="Courier New" charset="0"/>
              </a:rPr>
              <a:t>FahrenheitPanel</a:t>
            </a:r>
            <a:r>
              <a:rPr lang="en-US" smtClean="0"/>
              <a:t> constructor instantiates the listener and adds it to the text field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When the user types a temperature and presses enter, the text field generates the action event and calls the </a:t>
            </a:r>
            <a:r>
              <a:rPr lang="en-US" smtClean="0">
                <a:latin typeface="Courier New" charset="0"/>
              </a:rPr>
              <a:t>actionPerformed</a:t>
            </a:r>
            <a:r>
              <a:rPr lang="en-US" smtClean="0"/>
              <a:t> method of the listener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023938"/>
            <a:ext cx="7910513" cy="2862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string representation of this die.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result = Integer.toString(faceValue);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0" y="3048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line never changes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33800" y="762000"/>
            <a:ext cx="1524000" cy="1524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21534" y="4214013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Uses the wrapper class to convert </a:t>
            </a:r>
          </a:p>
          <a:p>
            <a:r>
              <a:rPr lang="en-CA" dirty="0" smtClean="0"/>
              <a:t>an </a:t>
            </a:r>
            <a:r>
              <a:rPr lang="en-CA" dirty="0" err="1" smtClean="0"/>
              <a:t>int</a:t>
            </a:r>
            <a:r>
              <a:rPr lang="en-CA" dirty="0" smtClean="0"/>
              <a:t> to a String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86200" y="2994813"/>
            <a:ext cx="0" cy="1219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4419600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Always return a </a:t>
            </a:r>
          </a:p>
          <a:p>
            <a:r>
              <a:rPr lang="en-CA" dirty="0" smtClean="0"/>
              <a:t>String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28800" y="3238881"/>
            <a:ext cx="0" cy="1219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5562600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body of the </a:t>
            </a:r>
            <a:r>
              <a:rPr lang="en-CA" dirty="0" err="1" smtClean="0"/>
              <a:t>toString</a:t>
            </a:r>
            <a:r>
              <a:rPr lang="en-CA" dirty="0" smtClean="0"/>
              <a:t> method constructs a String description of the </a:t>
            </a:r>
          </a:p>
          <a:p>
            <a:r>
              <a:rPr lang="en-CA" dirty="0" smtClean="0"/>
              <a:t>current Die object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60663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constructor</a:t>
            </a:r>
            <a:r>
              <a:rPr lang="en-US" dirty="0" smtClean="0"/>
              <a:t> is used to set up an object when it is initially created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A constructor has the same name as the class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</a:rPr>
              <a:t>Die</a:t>
            </a:r>
            <a:r>
              <a:rPr lang="en-US" dirty="0" smtClean="0"/>
              <a:t> constructor is used to set the initial face value of each new die object to one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We examine constructors in more detail later in this chapter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Die.java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one die (singular of dice) with faces showing values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between 1 and 6.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Die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MAX = 6;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maximum face value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current value showing on the die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the initial face value.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Die()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1;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276600" y="4267200"/>
            <a:ext cx="457200" cy="9906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5791200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Constructor is executed once when a new Die object is created.</a:t>
            </a:r>
          </a:p>
          <a:p>
            <a:r>
              <a:rPr lang="en-CA" dirty="0" smtClean="0"/>
              <a:t>Always public. Always the same name as the class.</a:t>
            </a:r>
          </a:p>
          <a:p>
            <a:r>
              <a:rPr lang="en-CA" dirty="0" smtClean="0"/>
              <a:t>Initialize </a:t>
            </a:r>
            <a:r>
              <a:rPr lang="en-CA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CA" dirty="0" smtClean="0"/>
              <a:t> the instance variables here.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62400" y="4876800"/>
            <a:ext cx="182880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38218" y="10129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Never has a return type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533400"/>
            <a:ext cx="0" cy="3670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2202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Scope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b="1" dirty="0" smtClean="0"/>
              <a:t>Definition: </a:t>
            </a:r>
            <a:r>
              <a:rPr lang="en-US" dirty="0" smtClean="0"/>
              <a:t>The </a:t>
            </a:r>
            <a:r>
              <a:rPr lang="en-US" i="1" dirty="0" smtClean="0"/>
              <a:t>scope</a:t>
            </a:r>
            <a:r>
              <a:rPr lang="en-US" dirty="0" smtClean="0"/>
              <a:t> of data is the area in a program in which that data can be referenced (used)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Data declared at the class level can be referenced by all methods in that class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Data declared within a method can be used only in that method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Data declared within a method is called </a:t>
            </a:r>
            <a:r>
              <a:rPr lang="en-US" i="1" dirty="0" smtClean="0"/>
              <a:t>local 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In the </a:t>
            </a:r>
            <a:r>
              <a:rPr lang="en-US" dirty="0" smtClean="0">
                <a:latin typeface="Courier New" charset="0"/>
              </a:rPr>
              <a:t>Die</a:t>
            </a:r>
            <a:r>
              <a:rPr lang="en-US" dirty="0" smtClean="0"/>
              <a:t> class, the variable </a:t>
            </a:r>
            <a:r>
              <a:rPr lang="en-US" dirty="0" smtClean="0">
                <a:latin typeface="Courier New" charset="0"/>
              </a:rPr>
              <a:t>result</a:t>
            </a:r>
            <a:r>
              <a:rPr lang="en-US" dirty="0" smtClean="0"/>
              <a:t> is declared inside the </a:t>
            </a:r>
            <a:r>
              <a:rPr lang="en-US" dirty="0" err="1" smtClean="0">
                <a:latin typeface="Courier New" charset="0"/>
              </a:rPr>
              <a:t>toString</a:t>
            </a:r>
            <a:r>
              <a:rPr lang="en-US" dirty="0" smtClean="0"/>
              <a:t> method -- it is local to that method and cannot be referenced anywhere else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Die.java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one die (singular of dice) with faces showing values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between 1 and 6.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Die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MAX = 6;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maximum face value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current value showing on the die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the initial face value.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Die()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1;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019800"/>
            <a:ext cx="794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Constant and instance variable can be used by any method in the Die class.</a:t>
            </a:r>
          </a:p>
          <a:p>
            <a:r>
              <a:rPr lang="en-CA" dirty="0" smtClean="0"/>
              <a:t>Their scope is the whole class. Always private.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990600" y="2590800"/>
            <a:ext cx="31242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05200" y="3581400"/>
            <a:ext cx="0" cy="2438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9101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023938"/>
            <a:ext cx="7910513" cy="2862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string representation of this die.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result = Integer.toString(faceValue);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4419600"/>
            <a:ext cx="7849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Variable result only exists and can only be used inside the </a:t>
            </a:r>
            <a:r>
              <a:rPr lang="en-CA" dirty="0" err="1" smtClean="0"/>
              <a:t>toString</a:t>
            </a:r>
            <a:r>
              <a:rPr lang="en-CA" dirty="0" smtClean="0"/>
              <a:t> method.</a:t>
            </a:r>
          </a:p>
          <a:p>
            <a:r>
              <a:rPr lang="en-CA" dirty="0" smtClean="0"/>
              <a:t>The </a:t>
            </a:r>
            <a:r>
              <a:rPr lang="en-CA" dirty="0" err="1" smtClean="0"/>
              <a:t>toString</a:t>
            </a:r>
            <a:r>
              <a:rPr lang="en-CA" dirty="0" smtClean="0"/>
              <a:t> method is the scope of variable result.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2514600"/>
            <a:ext cx="1828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1800" y="3124200"/>
            <a:ext cx="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38754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023938"/>
            <a:ext cx="7910513" cy="2862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string representation of this die.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result = Integer.toString(faceValue);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4419600"/>
            <a:ext cx="665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Try to access variable result in another method.</a:t>
            </a:r>
            <a:endParaRPr lang="en-CA" sz="2400" dirty="0"/>
          </a:p>
        </p:txBody>
      </p:sp>
      <p:sp>
        <p:nvSpPr>
          <p:cNvPr id="3" name="Rectangle 2"/>
          <p:cNvSpPr/>
          <p:nvPr/>
        </p:nvSpPr>
        <p:spPr>
          <a:xfrm>
            <a:off x="1295400" y="2514600"/>
            <a:ext cx="1828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732737" y="30480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Exercise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454588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Data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A variable declared at the class level (such as </a:t>
            </a:r>
            <a:r>
              <a:rPr lang="en-US" dirty="0" err="1" smtClean="0">
                <a:latin typeface="Courier New" charset="0"/>
                <a:cs typeface="Courier New" charset="0"/>
              </a:rPr>
              <a:t>faceValue</a:t>
            </a:r>
            <a:r>
              <a:rPr lang="en-US" dirty="0" smtClean="0"/>
              <a:t>) is called </a:t>
            </a:r>
            <a:r>
              <a:rPr lang="en-US" i="1" dirty="0" smtClean="0"/>
              <a:t>instance 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Each instance (object) has its own instance variable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Each time a </a:t>
            </a:r>
            <a:r>
              <a:rPr lang="en-US" dirty="0" smtClean="0">
                <a:latin typeface="Courier New" charset="0"/>
              </a:rPr>
              <a:t>Die</a:t>
            </a:r>
            <a:r>
              <a:rPr lang="en-US" dirty="0" smtClean="0"/>
              <a:t> object is created, a new </a:t>
            </a:r>
            <a:r>
              <a:rPr lang="en-US" dirty="0" err="1" smtClean="0">
                <a:latin typeface="Courier New" charset="0"/>
              </a:rPr>
              <a:t>faceValue</a:t>
            </a:r>
            <a:r>
              <a:rPr lang="en-US" dirty="0" smtClean="0"/>
              <a:t> variable is created as well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The objects of a class share the method definitions, but each object has its own data space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That's the only way two objects can have different states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RollingDice.java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creation and use of a user-defined class.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8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RollingDice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two Die objects and rolls them several times.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 die1, die2;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sum;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Die();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Die();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die1.roll();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die2.roll();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("Die One: " + die1 + ", Die Two: " + die2);</a:t>
            </a:r>
          </a:p>
          <a:p>
            <a:pPr eaLnBrk="1" hangingPunct="1"/>
            <a:endParaRPr lang="en-US" sz="1400" b="1" dirty="0">
              <a:solidFill>
                <a:srgbClr val="8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  <a:endParaRPr lang="en-US" sz="1400" b="1" dirty="0">
              <a:solidFill>
                <a:srgbClr val="000000"/>
              </a:solidFill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1626" y="228600"/>
            <a:ext cx="626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Run this code in </a:t>
            </a:r>
            <a:r>
              <a:rPr lang="en-CA" sz="2400" b="1" dirty="0" err="1" smtClean="0"/>
              <a:t>DrJava</a:t>
            </a:r>
            <a:r>
              <a:rPr lang="en-CA" sz="2400" b="1" dirty="0" smtClean="0"/>
              <a:t> and on the board</a:t>
            </a:r>
            <a:endParaRPr lang="en-CA" sz="2400" b="1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Die.java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one die (singular of dice) with faces showing values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between 1 and 6.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Die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MAX = 6;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maximum face value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current value showing on the die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the initial face value.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Die()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1;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019800"/>
            <a:ext cx="5476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Instance variable. Always private. </a:t>
            </a:r>
          </a:p>
          <a:p>
            <a:r>
              <a:rPr lang="en-CA" dirty="0" smtClean="0"/>
              <a:t>Each Die object will have its own copy of </a:t>
            </a:r>
            <a:r>
              <a:rPr lang="en-CA" dirty="0" err="1" smtClean="0"/>
              <a:t>faceValue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990600" y="3124200"/>
            <a:ext cx="31242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05200" y="3657600"/>
            <a:ext cx="0" cy="2133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257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Data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We can depict the two </a:t>
            </a:r>
            <a:r>
              <a:rPr lang="en-US" smtClean="0">
                <a:latin typeface="Courier New" charset="0"/>
              </a:rPr>
              <a:t>Die</a:t>
            </a:r>
            <a:r>
              <a:rPr lang="en-US" smtClean="0"/>
              <a:t> objects from the </a:t>
            </a:r>
            <a:r>
              <a:rPr lang="en-US" smtClean="0">
                <a:latin typeface="Courier New" charset="0"/>
              </a:rPr>
              <a:t>RollingDice</a:t>
            </a:r>
            <a:r>
              <a:rPr lang="en-US" smtClean="0"/>
              <a:t> program as follows: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498725"/>
            <a:ext cx="5168900" cy="1524000"/>
            <a:chOff x="1804" y="2544"/>
            <a:chExt cx="3256" cy="960"/>
          </a:xfrm>
        </p:grpSpPr>
        <p:grpSp>
          <p:nvGrpSpPr>
            <p:cNvPr id="49159" name="Group 5"/>
            <p:cNvGrpSpPr>
              <a:grpSpLocks/>
            </p:cNvGrpSpPr>
            <p:nvPr/>
          </p:nvGrpSpPr>
          <p:grpSpPr bwMode="auto">
            <a:xfrm>
              <a:off x="1804" y="2544"/>
              <a:ext cx="3236" cy="336"/>
              <a:chOff x="1804" y="2544"/>
              <a:chExt cx="3236" cy="336"/>
            </a:xfrm>
          </p:grpSpPr>
          <p:sp>
            <p:nvSpPr>
              <p:cNvPr id="49167" name="Rectangle 6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8" name="Text Box 7"/>
              <p:cNvSpPr txBox="1">
                <a:spLocks noChangeArrowheads="1"/>
              </p:cNvSpPr>
              <p:nvPr/>
            </p:nvSpPr>
            <p:spPr bwMode="auto">
              <a:xfrm>
                <a:off x="1804" y="2587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b="1">
                    <a:latin typeface="Courier New" charset="0"/>
                  </a:rPr>
                  <a:t>die1</a:t>
                </a:r>
              </a:p>
            </p:txBody>
          </p:sp>
          <p:sp>
            <p:nvSpPr>
              <p:cNvPr id="49169" name="AutoShape 8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49170" name="Line 9"/>
              <p:cNvSpPr>
                <a:spLocks noChangeShapeType="1"/>
              </p:cNvSpPr>
              <p:nvPr/>
            </p:nvSpPr>
            <p:spPr bwMode="auto">
              <a:xfrm>
                <a:off x="2592" y="27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171" name="Rectangle 10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5</a:t>
                </a:r>
                <a:endParaRPr lang="en-US" sz="2400"/>
              </a:p>
            </p:txBody>
          </p:sp>
          <p:sp>
            <p:nvSpPr>
              <p:cNvPr id="49172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587"/>
                <a:ext cx="9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b="1">
                    <a:latin typeface="Courier New" charset="0"/>
                  </a:rPr>
                  <a:t>faceValue</a:t>
                </a:r>
              </a:p>
            </p:txBody>
          </p:sp>
        </p:grpSp>
        <p:grpSp>
          <p:nvGrpSpPr>
            <p:cNvPr id="49160" name="Group 12"/>
            <p:cNvGrpSpPr>
              <a:grpSpLocks/>
            </p:cNvGrpSpPr>
            <p:nvPr/>
          </p:nvGrpSpPr>
          <p:grpSpPr bwMode="auto">
            <a:xfrm>
              <a:off x="1824" y="3168"/>
              <a:ext cx="3236" cy="336"/>
              <a:chOff x="1824" y="3168"/>
              <a:chExt cx="3236" cy="336"/>
            </a:xfrm>
          </p:grpSpPr>
          <p:sp>
            <p:nvSpPr>
              <p:cNvPr id="49161" name="Rectangle 13"/>
              <p:cNvSpPr>
                <a:spLocks noChangeArrowheads="1"/>
              </p:cNvSpPr>
              <p:nvPr/>
            </p:nvSpPr>
            <p:spPr bwMode="auto">
              <a:xfrm>
                <a:off x="2372" y="3216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2" name="Text Box 14"/>
              <p:cNvSpPr txBox="1">
                <a:spLocks noChangeArrowheads="1"/>
              </p:cNvSpPr>
              <p:nvPr/>
            </p:nvSpPr>
            <p:spPr bwMode="auto">
              <a:xfrm>
                <a:off x="1824" y="3211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b="1">
                    <a:latin typeface="Courier New" charset="0"/>
                  </a:rPr>
                  <a:t>die2</a:t>
                </a:r>
              </a:p>
            </p:txBody>
          </p:sp>
          <p:sp>
            <p:nvSpPr>
              <p:cNvPr id="49163" name="AutoShape 15"/>
              <p:cNvSpPr>
                <a:spLocks noChangeArrowheads="1"/>
              </p:cNvSpPr>
              <p:nvPr/>
            </p:nvSpPr>
            <p:spPr bwMode="auto">
              <a:xfrm>
                <a:off x="3236" y="3168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49164" name="Line 16"/>
              <p:cNvSpPr>
                <a:spLocks noChangeShapeType="1"/>
              </p:cNvSpPr>
              <p:nvPr/>
            </p:nvSpPr>
            <p:spPr bwMode="auto">
              <a:xfrm>
                <a:off x="2612" y="33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165" name="Rectangle 17"/>
              <p:cNvSpPr>
                <a:spLocks noChangeArrowheads="1"/>
              </p:cNvSpPr>
              <p:nvPr/>
            </p:nvSpPr>
            <p:spPr bwMode="auto">
              <a:xfrm>
                <a:off x="4436" y="3216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charset="0"/>
                  </a:rPr>
                  <a:t>2</a:t>
                </a:r>
                <a:endParaRPr lang="en-US" sz="2400"/>
              </a:p>
            </p:txBody>
          </p:sp>
          <p:sp>
            <p:nvSpPr>
              <p:cNvPr id="49166" name="Text Box 18"/>
              <p:cNvSpPr txBox="1">
                <a:spLocks noChangeArrowheads="1"/>
              </p:cNvSpPr>
              <p:nvPr/>
            </p:nvSpPr>
            <p:spPr bwMode="auto">
              <a:xfrm>
                <a:off x="3380" y="3211"/>
                <a:ext cx="9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 b="1">
                    <a:latin typeface="Courier New" charset="0"/>
                  </a:rPr>
                  <a:t>faceValue</a:t>
                </a:r>
              </a:p>
            </p:txBody>
          </p:sp>
        </p:grpSp>
      </p:grp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1371600" y="4479925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8000"/>
                </a:solidFill>
                <a:latin typeface="Verdana" charset="0"/>
              </a:rPr>
              <a:t>Each object maintains its own </a:t>
            </a:r>
            <a:r>
              <a:rPr lang="en-US" sz="2000" b="1">
                <a:solidFill>
                  <a:srgbClr val="008000"/>
                </a:solidFill>
                <a:latin typeface="Courier New" charset="0"/>
              </a:rPr>
              <a:t>faceValue</a:t>
            </a:r>
            <a:r>
              <a:rPr lang="en-US" sz="2000" b="1">
                <a:solidFill>
                  <a:srgbClr val="008000"/>
                </a:solidFill>
                <a:latin typeface="Verdana" charset="0"/>
              </a:rPr>
              <a:t> variable, and thus its own state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Q1-Q5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133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667000" y="1681163"/>
            <a:ext cx="3876675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Anatomy of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Encapsulation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Anatomy of a Method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Graphical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Graphical User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Buttons and Text Fields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1828800" y="22907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" y="304800"/>
            <a:ext cx="8686800" cy="1828800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There are two </a:t>
            </a:r>
            <a:r>
              <a:rPr lang="en-US" dirty="0"/>
              <a:t>views of an object: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943" y="2362200"/>
            <a:ext cx="8686800" cy="2133600"/>
          </a:xfrm>
          <a:noFill/>
        </p:spPr>
        <p:txBody>
          <a:bodyPr lIns="92075" tIns="46038" rIns="92075" bIns="46038"/>
          <a:lstStyle/>
          <a:p>
            <a:pPr marL="914400" lvl="1" indent="-457200">
              <a:lnSpc>
                <a:spcPct val="90000"/>
              </a:lnSpc>
              <a:spcBef>
                <a:spcPct val="75000"/>
              </a:spcBef>
              <a:buFont typeface="+mj-lt"/>
              <a:buAutoNum type="arabicPeriod"/>
            </a:pPr>
            <a:r>
              <a:rPr lang="en-US" b="1" u="sng" dirty="0" smtClean="0"/>
              <a:t>internal</a:t>
            </a:r>
            <a:r>
              <a:rPr lang="en-US" dirty="0" smtClean="0"/>
              <a:t>  -  the details of the variables and methods of the class that defines it</a:t>
            </a:r>
          </a:p>
          <a:p>
            <a:pPr marL="914400" lvl="1" indent="-457200">
              <a:lnSpc>
                <a:spcPct val="90000"/>
              </a:lnSpc>
              <a:spcBef>
                <a:spcPct val="75000"/>
              </a:spcBef>
              <a:buFont typeface="+mj-lt"/>
              <a:buAutoNum type="arabicPeriod"/>
            </a:pPr>
            <a:r>
              <a:rPr lang="en-US" b="1" u="sng" dirty="0" smtClean="0"/>
              <a:t>external</a:t>
            </a:r>
            <a:r>
              <a:rPr lang="en-US" dirty="0" smtClean="0"/>
              <a:t>  -  the services that an object provides and how the object interacts with the rest of the system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10668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Die.java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one die (singular of dice) with faces showing values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between 1 and 6.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Die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MAX = 6;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maximum face value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faceValue;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current value showing on the die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the initial face value.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Die()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faceValue = 1;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736" y="304800"/>
            <a:ext cx="906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Internal view </a:t>
            </a:r>
            <a:r>
              <a:rPr lang="en-CA" sz="2400" dirty="0" smtClean="0"/>
              <a:t>of the Die class: all the code &amp; variables are visible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1680098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2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Rolls the die and returns the result.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roll()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faceValue =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>
                <a:latin typeface="Courier New" charset="0"/>
                <a:cs typeface="Courier New" charset="0"/>
              </a:rPr>
              <a:t>)(Math.random() * MAX) + 1;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mutator.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setFaceValue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value)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faceValue = 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accessor.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getFaceValue()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99319080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023938"/>
            <a:ext cx="7910513" cy="2862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string representation of this die.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result = Integer.toString(faceValue);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4236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85800" y="1676400"/>
            <a:ext cx="7910513" cy="3508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Die.java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one die (singular of dice) with faces showing values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between 1 and 6.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Die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the initial face value.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Die()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600" y="304800"/>
            <a:ext cx="5081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External view </a:t>
            </a:r>
            <a:r>
              <a:rPr lang="en-CA" sz="2400" dirty="0" smtClean="0"/>
              <a:t>of the Die class – </a:t>
            </a:r>
          </a:p>
          <a:p>
            <a:r>
              <a:rPr lang="en-CA" sz="2400" dirty="0" smtClean="0"/>
              <a:t>Only see what is publicly accessible</a:t>
            </a:r>
            <a:endParaRPr lang="en-C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52465" y="5562600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Don’t know if there are any instance variables or constants.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46387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579119" y="990600"/>
            <a:ext cx="7910513" cy="372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Rolls the die and returns the result.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roll()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mutator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cs typeface="Courier New" charset="0"/>
              </a:rPr>
              <a:t>setFaceValue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value)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accessor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getFaceValue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()</a:t>
            </a:r>
            <a:endParaRPr lang="en-US" sz="1400" b="1" dirty="0">
              <a:latin typeface="Courier New" charset="0"/>
              <a:cs typeface="Courier New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579120" y="4800600"/>
            <a:ext cx="7910513" cy="13542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 smtClean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string representation of this die.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latin typeface="Courier New" charset="0"/>
                <a:cs typeface="Courier New" charset="0"/>
              </a:rPr>
              <a:t>String </a:t>
            </a:r>
            <a:r>
              <a:rPr lang="en-US" sz="1400" b="1" dirty="0" err="1">
                <a:latin typeface="Courier New" charset="0"/>
                <a:cs typeface="Courier New" charset="0"/>
              </a:rPr>
              <a:t>toString</a:t>
            </a:r>
            <a:r>
              <a:rPr lang="en-US" sz="1400" b="1" dirty="0">
                <a:latin typeface="Courier New" charset="0"/>
                <a:cs typeface="Courier New" charset="0"/>
              </a:rPr>
              <a:t>()</a:t>
            </a:r>
          </a:p>
          <a:p>
            <a:pPr eaLnBrk="1" hangingPunct="1"/>
            <a:r>
              <a:rPr lang="en-US" sz="1400" b="1" dirty="0" smtClean="0">
                <a:latin typeface="Courier New" charset="0"/>
                <a:cs typeface="Courier New" charset="0"/>
              </a:rPr>
              <a:t>}</a:t>
            </a:r>
            <a:endParaRPr lang="en-US" sz="1400" b="1" dirty="0"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3014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die1.roll();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die2.setFaceValue(4);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("Die One: " + die1 + ", Die Two: " + die2);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sum = die1.getFaceValue() + die2.getFaceValue();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("Sum: " + sum);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sum = die1.roll() + die2.roll();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("Die One: " + die1 + ", Die Two: " + die2);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("New sum: " + sum);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Encapsulation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The client of an object may request its services (call its methods), but it should not have to worry about how they are implemented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Any changes to the object's state (its variables) should be made by that object's methods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We should make it difficult, if not impossible, for a client to access an object’s variables directly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That is, an object should be </a:t>
            </a:r>
            <a:r>
              <a:rPr lang="en-US" i="1" dirty="0" smtClean="0"/>
              <a:t>self-governing</a:t>
            </a: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732213" y="3581400"/>
            <a:ext cx="2895600" cy="2514600"/>
            <a:chOff x="2592" y="2256"/>
            <a:chExt cx="1824" cy="1584"/>
          </a:xfrm>
        </p:grpSpPr>
        <p:sp>
          <p:nvSpPr>
            <p:cNvPr id="59405" name="Rectangle 3"/>
            <p:cNvSpPr>
              <a:spLocks noChangeArrowheads="1"/>
            </p:cNvSpPr>
            <p:nvPr/>
          </p:nvSpPr>
          <p:spPr bwMode="auto">
            <a:xfrm>
              <a:off x="2880" y="2256"/>
              <a:ext cx="1536" cy="15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6" name="Line 4"/>
            <p:cNvSpPr>
              <a:spLocks noChangeShapeType="1"/>
            </p:cNvSpPr>
            <p:nvPr/>
          </p:nvSpPr>
          <p:spPr bwMode="auto">
            <a:xfrm flipH="1">
              <a:off x="2640" y="2496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9407" name="Oval 5"/>
            <p:cNvSpPr>
              <a:spLocks noChangeArrowheads="1"/>
            </p:cNvSpPr>
            <p:nvPr/>
          </p:nvSpPr>
          <p:spPr bwMode="auto">
            <a:xfrm>
              <a:off x="2592" y="2448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Line 6"/>
            <p:cNvSpPr>
              <a:spLocks noChangeShapeType="1"/>
            </p:cNvSpPr>
            <p:nvPr/>
          </p:nvSpPr>
          <p:spPr bwMode="auto">
            <a:xfrm flipH="1">
              <a:off x="2640" y="2640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9409" name="Line 7"/>
            <p:cNvSpPr>
              <a:spLocks noChangeShapeType="1"/>
            </p:cNvSpPr>
            <p:nvPr/>
          </p:nvSpPr>
          <p:spPr bwMode="auto">
            <a:xfrm flipH="1">
              <a:off x="2640" y="2784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9410" name="Oval 8"/>
            <p:cNvSpPr>
              <a:spLocks noChangeArrowheads="1"/>
            </p:cNvSpPr>
            <p:nvPr/>
          </p:nvSpPr>
          <p:spPr bwMode="auto">
            <a:xfrm>
              <a:off x="2592" y="2736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1" name="Oval 9"/>
            <p:cNvSpPr>
              <a:spLocks noChangeArrowheads="1"/>
            </p:cNvSpPr>
            <p:nvPr/>
          </p:nvSpPr>
          <p:spPr bwMode="auto">
            <a:xfrm>
              <a:off x="2592" y="2592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5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Encapsulation</a:t>
            </a:r>
          </a:p>
        </p:txBody>
      </p:sp>
      <p:sp>
        <p:nvSpPr>
          <p:cNvPr id="5939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2057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An encapsulated object can be thought of as a </a:t>
            </a:r>
            <a:r>
              <a:rPr lang="en-US" i="1" smtClean="0"/>
              <a:t>black box</a:t>
            </a:r>
            <a:r>
              <a:rPr lang="en-US" smtClean="0"/>
              <a:t> -- its inner workings are hidden from the client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client invokes the interface methods and they manage the instance data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418013" y="3810000"/>
            <a:ext cx="1981200" cy="2057400"/>
            <a:chOff x="3024" y="2400"/>
            <a:chExt cx="1248" cy="1296"/>
          </a:xfrm>
        </p:grpSpPr>
        <p:sp>
          <p:nvSpPr>
            <p:cNvPr id="59402" name="Rectangle 14"/>
            <p:cNvSpPr>
              <a:spLocks noChangeArrowheads="1"/>
            </p:cNvSpPr>
            <p:nvPr/>
          </p:nvSpPr>
          <p:spPr bwMode="auto">
            <a:xfrm>
              <a:off x="3024" y="2400"/>
              <a:ext cx="1248" cy="480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Methods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59403" name="Rectangle 15"/>
            <p:cNvSpPr>
              <a:spLocks noChangeArrowheads="1"/>
            </p:cNvSpPr>
            <p:nvPr/>
          </p:nvSpPr>
          <p:spPr bwMode="auto">
            <a:xfrm>
              <a:off x="3024" y="3264"/>
              <a:ext cx="1248" cy="432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Data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59404" name="AutoShape 16"/>
            <p:cNvSpPr>
              <a:spLocks noChangeArrowheads="1"/>
            </p:cNvSpPr>
            <p:nvPr/>
          </p:nvSpPr>
          <p:spPr bwMode="auto">
            <a:xfrm>
              <a:off x="3600" y="2880"/>
              <a:ext cx="144" cy="384"/>
            </a:xfrm>
            <a:prstGeom prst="upDownArrow">
              <a:avLst>
                <a:gd name="adj1" fmla="val 50000"/>
                <a:gd name="adj2" fmla="val 53333"/>
              </a:avLst>
            </a:prstGeom>
            <a:solidFill>
              <a:srgbClr val="DE2C28"/>
            </a:solidFill>
            <a:ln w="12700">
              <a:solidFill>
                <a:srgbClr val="DE2C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524000" y="3943350"/>
            <a:ext cx="2055813" cy="396875"/>
            <a:chOff x="1201" y="2484"/>
            <a:chExt cx="1295" cy="250"/>
          </a:xfrm>
        </p:grpSpPr>
        <p:sp>
          <p:nvSpPr>
            <p:cNvPr id="59400" name="Text Box 12"/>
            <p:cNvSpPr txBox="1">
              <a:spLocks noChangeArrowheads="1"/>
            </p:cNvSpPr>
            <p:nvPr/>
          </p:nvSpPr>
          <p:spPr bwMode="auto">
            <a:xfrm>
              <a:off x="1201" y="2484"/>
              <a:ext cx="6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Verdana" charset="0"/>
                </a:rPr>
                <a:t>Client</a:t>
              </a:r>
              <a:endParaRPr lang="en-US">
                <a:solidFill>
                  <a:srgbClr val="008000"/>
                </a:solidFill>
                <a:latin typeface="Verdana" charset="0"/>
              </a:endParaRPr>
            </a:p>
          </p:txBody>
        </p:sp>
        <p:sp>
          <p:nvSpPr>
            <p:cNvPr id="59401" name="AutoShape 22"/>
            <p:cNvSpPr>
              <a:spLocks noChangeArrowheads="1"/>
            </p:cNvSpPr>
            <p:nvPr/>
          </p:nvSpPr>
          <p:spPr bwMode="auto">
            <a:xfrm>
              <a:off x="1872" y="2544"/>
              <a:ext cx="624" cy="144"/>
            </a:xfrm>
            <a:prstGeom prst="leftRightArrow">
              <a:avLst>
                <a:gd name="adj1" fmla="val 50000"/>
                <a:gd name="adj2" fmla="val 8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Visibility Modifiers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In Java, we accomplish encapsulation through the appropriate use of </a:t>
            </a:r>
            <a:r>
              <a:rPr lang="en-US" i="1" dirty="0" smtClean="0"/>
              <a:t>visibility modifiers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Java has three visibility modifiers:  </a:t>
            </a:r>
          </a:p>
          <a:p>
            <a:pPr marL="914400" lvl="1" indent="-514350">
              <a:lnSpc>
                <a:spcPct val="90000"/>
              </a:lnSpc>
              <a:spcBef>
                <a:spcPct val="75000"/>
              </a:spcBef>
              <a:buFont typeface="+mj-lt"/>
              <a:buAutoNum type="arabicPeriod"/>
            </a:pPr>
            <a:r>
              <a:rPr lang="en-US" dirty="0" smtClean="0">
                <a:latin typeface="Courier New" charset="0"/>
              </a:rPr>
              <a:t>public: can be used in other classes</a:t>
            </a:r>
            <a:endParaRPr lang="en-US" dirty="0" smtClean="0"/>
          </a:p>
          <a:p>
            <a:pPr marL="914400" lvl="1" indent="-514350">
              <a:lnSpc>
                <a:spcPct val="90000"/>
              </a:lnSpc>
              <a:spcBef>
                <a:spcPct val="75000"/>
              </a:spcBef>
              <a:buFont typeface="+mj-lt"/>
              <a:buAutoNum type="arabicPeriod"/>
            </a:pPr>
            <a:r>
              <a:rPr lang="en-US" dirty="0" smtClean="0">
                <a:latin typeface="Courier New" charset="0"/>
              </a:rPr>
              <a:t>protected: involves inheritance (covered later)</a:t>
            </a:r>
            <a:r>
              <a:rPr lang="en-US" dirty="0" smtClean="0"/>
              <a:t> </a:t>
            </a:r>
          </a:p>
          <a:p>
            <a:pPr marL="914400" lvl="1" indent="-514350">
              <a:lnSpc>
                <a:spcPct val="90000"/>
              </a:lnSpc>
              <a:spcBef>
                <a:spcPct val="75000"/>
              </a:spcBef>
              <a:buFont typeface="+mj-lt"/>
              <a:buAutoNum type="arabicPeriod"/>
            </a:pPr>
            <a:r>
              <a:rPr lang="en-US" dirty="0" smtClean="0">
                <a:latin typeface="Courier New" charset="0"/>
              </a:rPr>
              <a:t>private: can only be used within the class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Variables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Public variables violate encapsulation because they allow the client to modify the values directly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Therefore instance variables should never be declared with public visibility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Methods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Methods that provide the object's services are declared with public visibility so that they can be invoked by clients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Public methods are also called </a:t>
            </a:r>
            <a:r>
              <a:rPr lang="en-US" i="1" smtClean="0"/>
              <a:t>service methods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A method created simply to assist a service method is called a </a:t>
            </a:r>
            <a:r>
              <a:rPr lang="en-US" i="1" smtClean="0"/>
              <a:t>support method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Since a support method is not intended to be called by a client, it should not be declared with public visibility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Visibility Modifiers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85800" y="1600200"/>
            <a:ext cx="7239000" cy="3276600"/>
            <a:chOff x="768" y="1008"/>
            <a:chExt cx="4560" cy="2064"/>
          </a:xfrm>
        </p:grpSpPr>
        <p:sp>
          <p:nvSpPr>
            <p:cNvPr id="64521" name="Text Box 4"/>
            <p:cNvSpPr txBox="1">
              <a:spLocks noChangeArrowheads="1"/>
            </p:cNvSpPr>
            <p:nvPr/>
          </p:nvSpPr>
          <p:spPr bwMode="auto">
            <a:xfrm>
              <a:off x="2266" y="1008"/>
              <a:ext cx="8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>
                  <a:latin typeface="Courier New" charset="0"/>
                </a:rPr>
                <a:t>public</a:t>
              </a:r>
            </a:p>
          </p:txBody>
        </p:sp>
        <p:sp>
          <p:nvSpPr>
            <p:cNvPr id="64522" name="Text Box 5"/>
            <p:cNvSpPr txBox="1">
              <a:spLocks noChangeArrowheads="1"/>
            </p:cNvSpPr>
            <p:nvPr/>
          </p:nvSpPr>
          <p:spPr bwMode="auto">
            <a:xfrm>
              <a:off x="3935" y="1008"/>
              <a:ext cx="9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>
                  <a:latin typeface="Courier New" charset="0"/>
                </a:rPr>
                <a:t>private</a:t>
              </a:r>
            </a:p>
          </p:txBody>
        </p:sp>
        <p:sp>
          <p:nvSpPr>
            <p:cNvPr id="64523" name="Text Box 6"/>
            <p:cNvSpPr txBox="1">
              <a:spLocks noChangeArrowheads="1"/>
            </p:cNvSpPr>
            <p:nvPr/>
          </p:nvSpPr>
          <p:spPr bwMode="auto">
            <a:xfrm>
              <a:off x="768" y="1632"/>
              <a:ext cx="9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Verdana" charset="0"/>
                </a:rPr>
                <a:t>Variables</a:t>
              </a:r>
            </a:p>
          </p:txBody>
        </p:sp>
        <p:sp>
          <p:nvSpPr>
            <p:cNvPr id="64524" name="Text Box 7"/>
            <p:cNvSpPr txBox="1">
              <a:spLocks noChangeArrowheads="1"/>
            </p:cNvSpPr>
            <p:nvPr/>
          </p:nvSpPr>
          <p:spPr bwMode="auto">
            <a:xfrm>
              <a:off x="864" y="2496"/>
              <a:ext cx="8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Verdana" charset="0"/>
                </a:rPr>
                <a:t>Methods</a:t>
              </a:r>
            </a:p>
          </p:txBody>
        </p:sp>
        <p:sp>
          <p:nvSpPr>
            <p:cNvPr id="64525" name="Rectangle 10"/>
            <p:cNvSpPr>
              <a:spLocks noChangeArrowheads="1"/>
            </p:cNvSpPr>
            <p:nvPr/>
          </p:nvSpPr>
          <p:spPr bwMode="auto">
            <a:xfrm>
              <a:off x="1776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000" b="1">
                <a:solidFill>
                  <a:srgbClr val="FF0000"/>
                </a:solidFill>
                <a:latin typeface="Verdana" charset="0"/>
              </a:endParaRPr>
            </a:p>
          </p:txBody>
        </p:sp>
        <p:sp>
          <p:nvSpPr>
            <p:cNvPr id="64526" name="Rectangle 18"/>
            <p:cNvSpPr>
              <a:spLocks noChangeArrowheads="1"/>
            </p:cNvSpPr>
            <p:nvPr/>
          </p:nvSpPr>
          <p:spPr bwMode="auto">
            <a:xfrm>
              <a:off x="3552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000" b="1">
                <a:solidFill>
                  <a:srgbClr val="FF0000"/>
                </a:solidFill>
                <a:latin typeface="Verdana" charset="0"/>
              </a:endParaRPr>
            </a:p>
          </p:txBody>
        </p:sp>
        <p:sp>
          <p:nvSpPr>
            <p:cNvPr id="64527" name="Rectangle 19"/>
            <p:cNvSpPr>
              <a:spLocks noChangeArrowheads="1"/>
            </p:cNvSpPr>
            <p:nvPr/>
          </p:nvSpPr>
          <p:spPr bwMode="auto">
            <a:xfrm>
              <a:off x="1776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000" b="1">
                <a:solidFill>
                  <a:srgbClr val="FF0000"/>
                </a:solidFill>
                <a:latin typeface="Verdana" charset="0"/>
              </a:endParaRPr>
            </a:p>
          </p:txBody>
        </p:sp>
        <p:sp>
          <p:nvSpPr>
            <p:cNvPr id="64528" name="Rectangle 20"/>
            <p:cNvSpPr>
              <a:spLocks noChangeArrowheads="1"/>
            </p:cNvSpPr>
            <p:nvPr/>
          </p:nvSpPr>
          <p:spPr bwMode="auto">
            <a:xfrm>
              <a:off x="3552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000" b="1">
                <a:solidFill>
                  <a:srgbClr val="FF0000"/>
                </a:solidFill>
                <a:latin typeface="Verdana" charset="0"/>
              </a:endParaRPr>
            </a:p>
          </p:txBody>
        </p:sp>
      </p:grp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393950" y="3779838"/>
            <a:ext cx="2606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/>
              <a:t>Provide services</a:t>
            </a:r>
          </a:p>
          <a:p>
            <a:pPr algn="ctr" eaLnBrk="1" hangingPunct="1"/>
            <a:r>
              <a:rPr lang="en-US" b="1"/>
              <a:t>to clients</a:t>
            </a:r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334000" y="3597275"/>
            <a:ext cx="23510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/>
              <a:t>Support other</a:t>
            </a:r>
          </a:p>
          <a:p>
            <a:pPr algn="ctr" eaLnBrk="1" hangingPunct="1"/>
            <a:r>
              <a:rPr lang="en-US" b="1"/>
              <a:t>methods in the</a:t>
            </a:r>
          </a:p>
          <a:p>
            <a:pPr algn="ctr" eaLnBrk="1" hangingPunct="1"/>
            <a:r>
              <a:rPr lang="en-US" b="1"/>
              <a:t>class</a:t>
            </a:r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99088" y="2408238"/>
            <a:ext cx="22336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/>
              <a:t>Enforce</a:t>
            </a:r>
          </a:p>
          <a:p>
            <a:pPr algn="ctr" eaLnBrk="1" hangingPunct="1"/>
            <a:r>
              <a:rPr lang="en-US" b="1"/>
              <a:t>encapsulation</a:t>
            </a:r>
            <a:endParaRPr 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579688" y="2408238"/>
            <a:ext cx="22336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FF0000"/>
                </a:solidFill>
              </a:rPr>
              <a:t>Violate</a:t>
            </a:r>
          </a:p>
          <a:p>
            <a:pPr algn="ctr" eaLnBrk="1" hangingPunct="1"/>
            <a:r>
              <a:rPr lang="en-US" b="1">
                <a:solidFill>
                  <a:srgbClr val="FF0000"/>
                </a:solidFill>
              </a:rPr>
              <a:t>encapsulation</a:t>
            </a:r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utoUpdateAnimBg="0"/>
      <p:bldP spid="30737" grpId="0" autoUpdateAnimBg="0"/>
      <p:bldP spid="30734" grpId="0" autoUpdateAnimBg="0"/>
      <p:bldP spid="3073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Exercise: private instance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Die.java</a:t>
            </a:r>
          </a:p>
          <a:p>
            <a:pPr lvl="1"/>
            <a:r>
              <a:rPr lang="en-CA" sz="2000" dirty="0" smtClean="0"/>
              <a:t>Change the line:</a:t>
            </a:r>
          </a:p>
          <a:p>
            <a:pPr marL="457200" lvl="1" indent="0" algn="ctr">
              <a:buNone/>
            </a:pPr>
            <a:r>
              <a:rPr lang="en-CA" sz="2000" dirty="0"/>
              <a:t>private </a:t>
            </a:r>
            <a:r>
              <a:rPr lang="en-CA" sz="2000" dirty="0" err="1"/>
              <a:t>int</a:t>
            </a:r>
            <a:r>
              <a:rPr lang="en-CA" sz="2000" dirty="0"/>
              <a:t> </a:t>
            </a:r>
            <a:r>
              <a:rPr lang="en-CA" sz="2000" dirty="0" err="1"/>
              <a:t>faceValue</a:t>
            </a:r>
            <a:r>
              <a:rPr lang="en-CA" sz="2000" dirty="0"/>
              <a:t>;  // current value showing on the </a:t>
            </a:r>
            <a:r>
              <a:rPr lang="en-CA" sz="2000" dirty="0" smtClean="0"/>
              <a:t>die</a:t>
            </a:r>
          </a:p>
          <a:p>
            <a:pPr lvl="1"/>
            <a:r>
              <a:rPr lang="en-CA" sz="2000" dirty="0" smtClean="0"/>
              <a:t>To:</a:t>
            </a:r>
          </a:p>
          <a:p>
            <a:pPr marL="457200" lvl="1" indent="0" algn="ctr">
              <a:buNone/>
            </a:pPr>
            <a:r>
              <a:rPr lang="en-CA" sz="2000" b="1" dirty="0" smtClean="0">
                <a:solidFill>
                  <a:srgbClr val="FF0000"/>
                </a:solidFill>
              </a:rPr>
              <a:t>public</a:t>
            </a:r>
            <a:r>
              <a:rPr lang="en-CA" sz="2000" dirty="0" smtClean="0"/>
              <a:t> </a:t>
            </a:r>
            <a:r>
              <a:rPr lang="en-CA" sz="2000" dirty="0" err="1"/>
              <a:t>int</a:t>
            </a:r>
            <a:r>
              <a:rPr lang="en-CA" sz="2000" dirty="0"/>
              <a:t> </a:t>
            </a:r>
            <a:r>
              <a:rPr lang="en-CA" sz="2000" dirty="0" err="1"/>
              <a:t>faceValue</a:t>
            </a:r>
            <a:r>
              <a:rPr lang="en-CA" sz="2000" dirty="0"/>
              <a:t>;  // current value showing on the </a:t>
            </a:r>
            <a:r>
              <a:rPr lang="en-CA" sz="2000" dirty="0" smtClean="0"/>
              <a:t>die</a:t>
            </a:r>
          </a:p>
          <a:p>
            <a:r>
              <a:rPr lang="en-CA" sz="2400" dirty="0" smtClean="0"/>
              <a:t>RollingDice.java</a:t>
            </a:r>
          </a:p>
          <a:p>
            <a:pPr lvl="1"/>
            <a:r>
              <a:rPr lang="en-CA" sz="2000" dirty="0" smtClean="0"/>
              <a:t>Add to the end of the main method:</a:t>
            </a:r>
          </a:p>
          <a:p>
            <a:pPr marL="457200" lvl="1" indent="0">
              <a:buNone/>
            </a:pPr>
            <a:r>
              <a:rPr lang="en-CA" sz="2000" dirty="0" err="1"/>
              <a:t>System.out.println</a:t>
            </a:r>
            <a:r>
              <a:rPr lang="en-CA" sz="2000" dirty="0"/>
              <a:t>();</a:t>
            </a:r>
          </a:p>
          <a:p>
            <a:pPr marL="457200" lvl="1" indent="0">
              <a:buNone/>
            </a:pPr>
            <a:r>
              <a:rPr lang="en-CA" sz="2000" dirty="0" err="1" smtClean="0"/>
              <a:t>System.out.println</a:t>
            </a:r>
            <a:r>
              <a:rPr lang="en-CA" sz="2000" dirty="0"/>
              <a:t>("Current value of die1: " + die1);</a:t>
            </a:r>
          </a:p>
          <a:p>
            <a:pPr marL="457200" lvl="1" indent="0">
              <a:buNone/>
            </a:pPr>
            <a:r>
              <a:rPr lang="en-CA" sz="2000" dirty="0" smtClean="0"/>
              <a:t>die1.faceValue </a:t>
            </a:r>
            <a:r>
              <a:rPr lang="en-CA" sz="2000" dirty="0"/>
              <a:t>= 100;</a:t>
            </a:r>
          </a:p>
          <a:p>
            <a:pPr marL="457200" lvl="1" indent="0">
              <a:buNone/>
            </a:pPr>
            <a:r>
              <a:rPr lang="en-CA" sz="2000" dirty="0" err="1" smtClean="0"/>
              <a:t>System.out.println</a:t>
            </a:r>
            <a:r>
              <a:rPr lang="en-CA" sz="2000" dirty="0"/>
              <a:t>("New ridiculous value of die1: " + die1);</a:t>
            </a:r>
          </a:p>
          <a:p>
            <a:r>
              <a:rPr lang="en-CA" sz="2400" dirty="0" smtClean="0"/>
              <a:t>Compile &amp; run</a:t>
            </a:r>
          </a:p>
          <a:p>
            <a:r>
              <a:rPr lang="en-CA" sz="2400" dirty="0" smtClean="0"/>
              <a:t>Change </a:t>
            </a:r>
            <a:r>
              <a:rPr lang="en-CA" sz="2400" dirty="0" err="1" smtClean="0"/>
              <a:t>faceValue</a:t>
            </a:r>
            <a:r>
              <a:rPr lang="en-CA" sz="2400" dirty="0" smtClean="0"/>
              <a:t> back to private in Die.java</a:t>
            </a:r>
          </a:p>
          <a:p>
            <a:r>
              <a:rPr lang="en-CA" sz="2400" dirty="0" smtClean="0"/>
              <a:t>Compile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205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Exercise: public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Method roll in </a:t>
            </a:r>
            <a:r>
              <a:rPr lang="en-CA" dirty="0" smtClean="0"/>
              <a:t>Die.java</a:t>
            </a:r>
          </a:p>
          <a:p>
            <a:r>
              <a:rPr lang="en-CA" dirty="0" smtClean="0"/>
              <a:t>Try changing public to private</a:t>
            </a:r>
          </a:p>
          <a:p>
            <a:r>
              <a:rPr lang="en-CA" dirty="0" smtClean="0"/>
              <a:t>Compile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5812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of a private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we are involved with high stakes gambling.</a:t>
            </a:r>
          </a:p>
          <a:p>
            <a:r>
              <a:rPr lang="en-CA" dirty="0" smtClean="0"/>
              <a:t>We don’t trust the random number generator…</a:t>
            </a:r>
          </a:p>
          <a:p>
            <a:r>
              <a:rPr lang="en-CA" dirty="0" smtClean="0"/>
              <a:t>Instead of rolling the die once</a:t>
            </a:r>
          </a:p>
          <a:p>
            <a:pPr lvl="1"/>
            <a:r>
              <a:rPr lang="en-CA" dirty="0" smtClean="0"/>
              <a:t>It is rolled twice and the average is taken.</a:t>
            </a:r>
          </a:p>
        </p:txBody>
      </p:sp>
    </p:spTree>
    <p:extLst>
      <p:ext uri="{BB962C8B-B14F-4D97-AF65-F5344CB8AC3E}">
        <p14:creationId xmlns:p14="http://schemas.microsoft.com/office/powerpoint/2010/main" val="3803897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Changes to the roll method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47" y="1752600"/>
            <a:ext cx="4609505" cy="3386313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339340" y="2270760"/>
            <a:ext cx="1005840" cy="434340"/>
          </a:xfrm>
          <a:custGeom>
            <a:avLst/>
            <a:gdLst>
              <a:gd name="connsiteX0" fmla="*/ 670560 w 1005840"/>
              <a:gd name="connsiteY0" fmla="*/ 38100 h 434340"/>
              <a:gd name="connsiteX1" fmla="*/ 617220 w 1005840"/>
              <a:gd name="connsiteY1" fmla="*/ 7620 h 434340"/>
              <a:gd name="connsiteX2" fmla="*/ 556260 w 1005840"/>
              <a:gd name="connsiteY2" fmla="*/ 0 h 434340"/>
              <a:gd name="connsiteX3" fmla="*/ 365760 w 1005840"/>
              <a:gd name="connsiteY3" fmla="*/ 7620 h 434340"/>
              <a:gd name="connsiteX4" fmla="*/ 297180 w 1005840"/>
              <a:gd name="connsiteY4" fmla="*/ 22860 h 434340"/>
              <a:gd name="connsiteX5" fmla="*/ 144780 w 1005840"/>
              <a:gd name="connsiteY5" fmla="*/ 38100 h 434340"/>
              <a:gd name="connsiteX6" fmla="*/ 99060 w 1005840"/>
              <a:gd name="connsiteY6" fmla="*/ 53340 h 434340"/>
              <a:gd name="connsiteX7" fmla="*/ 76200 w 1005840"/>
              <a:gd name="connsiteY7" fmla="*/ 60960 h 434340"/>
              <a:gd name="connsiteX8" fmla="*/ 53340 w 1005840"/>
              <a:gd name="connsiteY8" fmla="*/ 76200 h 434340"/>
              <a:gd name="connsiteX9" fmla="*/ 45720 w 1005840"/>
              <a:gd name="connsiteY9" fmla="*/ 99060 h 434340"/>
              <a:gd name="connsiteX10" fmla="*/ 15240 w 1005840"/>
              <a:gd name="connsiteY10" fmla="*/ 144780 h 434340"/>
              <a:gd name="connsiteX11" fmla="*/ 7620 w 1005840"/>
              <a:gd name="connsiteY11" fmla="*/ 175260 h 434340"/>
              <a:gd name="connsiteX12" fmla="*/ 0 w 1005840"/>
              <a:gd name="connsiteY12" fmla="*/ 198120 h 434340"/>
              <a:gd name="connsiteX13" fmla="*/ 7620 w 1005840"/>
              <a:gd name="connsiteY13" fmla="*/ 297180 h 434340"/>
              <a:gd name="connsiteX14" fmla="*/ 15240 w 1005840"/>
              <a:gd name="connsiteY14" fmla="*/ 320040 h 434340"/>
              <a:gd name="connsiteX15" fmla="*/ 38100 w 1005840"/>
              <a:gd name="connsiteY15" fmla="*/ 335280 h 434340"/>
              <a:gd name="connsiteX16" fmla="*/ 60960 w 1005840"/>
              <a:gd name="connsiteY16" fmla="*/ 358140 h 434340"/>
              <a:gd name="connsiteX17" fmla="*/ 121920 w 1005840"/>
              <a:gd name="connsiteY17" fmla="*/ 381000 h 434340"/>
              <a:gd name="connsiteX18" fmla="*/ 259080 w 1005840"/>
              <a:gd name="connsiteY18" fmla="*/ 403860 h 434340"/>
              <a:gd name="connsiteX19" fmla="*/ 426720 w 1005840"/>
              <a:gd name="connsiteY19" fmla="*/ 419100 h 434340"/>
              <a:gd name="connsiteX20" fmla="*/ 533400 w 1005840"/>
              <a:gd name="connsiteY20" fmla="*/ 434340 h 434340"/>
              <a:gd name="connsiteX21" fmla="*/ 815340 w 1005840"/>
              <a:gd name="connsiteY21" fmla="*/ 426720 h 434340"/>
              <a:gd name="connsiteX22" fmla="*/ 914400 w 1005840"/>
              <a:gd name="connsiteY22" fmla="*/ 396240 h 434340"/>
              <a:gd name="connsiteX23" fmla="*/ 960120 w 1005840"/>
              <a:gd name="connsiteY23" fmla="*/ 350520 h 434340"/>
              <a:gd name="connsiteX24" fmla="*/ 975360 w 1005840"/>
              <a:gd name="connsiteY24" fmla="*/ 327660 h 434340"/>
              <a:gd name="connsiteX25" fmla="*/ 990600 w 1005840"/>
              <a:gd name="connsiteY25" fmla="*/ 251460 h 434340"/>
              <a:gd name="connsiteX26" fmla="*/ 1005840 w 1005840"/>
              <a:gd name="connsiteY26" fmla="*/ 205740 h 434340"/>
              <a:gd name="connsiteX27" fmla="*/ 998220 w 1005840"/>
              <a:gd name="connsiteY27" fmla="*/ 129540 h 434340"/>
              <a:gd name="connsiteX28" fmla="*/ 952500 w 1005840"/>
              <a:gd name="connsiteY28" fmla="*/ 99060 h 434340"/>
              <a:gd name="connsiteX29" fmla="*/ 906780 w 1005840"/>
              <a:gd name="connsiteY29" fmla="*/ 76200 h 434340"/>
              <a:gd name="connsiteX30" fmla="*/ 868680 w 1005840"/>
              <a:gd name="connsiteY30" fmla="*/ 68580 h 434340"/>
              <a:gd name="connsiteX31" fmla="*/ 754380 w 1005840"/>
              <a:gd name="connsiteY31" fmla="*/ 53340 h 434340"/>
              <a:gd name="connsiteX32" fmla="*/ 670560 w 1005840"/>
              <a:gd name="connsiteY32" fmla="*/ 38100 h 434340"/>
              <a:gd name="connsiteX33" fmla="*/ 548640 w 1005840"/>
              <a:gd name="connsiteY33" fmla="*/ 3048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05840" h="434340">
                <a:moveTo>
                  <a:pt x="670560" y="38100"/>
                </a:moveTo>
                <a:cubicBezTo>
                  <a:pt x="652780" y="27940"/>
                  <a:pt x="636647" y="14096"/>
                  <a:pt x="617220" y="7620"/>
                </a:cubicBezTo>
                <a:cubicBezTo>
                  <a:pt x="597793" y="1144"/>
                  <a:pt x="576738" y="0"/>
                  <a:pt x="556260" y="0"/>
                </a:cubicBezTo>
                <a:cubicBezTo>
                  <a:pt x="492709" y="0"/>
                  <a:pt x="429260" y="5080"/>
                  <a:pt x="365760" y="7620"/>
                </a:cubicBezTo>
                <a:cubicBezTo>
                  <a:pt x="343575" y="13166"/>
                  <a:pt x="319752" y="19635"/>
                  <a:pt x="297180" y="22860"/>
                </a:cubicBezTo>
                <a:cubicBezTo>
                  <a:pt x="259666" y="28219"/>
                  <a:pt x="179602" y="34934"/>
                  <a:pt x="144780" y="38100"/>
                </a:cubicBezTo>
                <a:lnTo>
                  <a:pt x="99060" y="53340"/>
                </a:lnTo>
                <a:cubicBezTo>
                  <a:pt x="91440" y="55880"/>
                  <a:pt x="82883" y="56505"/>
                  <a:pt x="76200" y="60960"/>
                </a:cubicBezTo>
                <a:lnTo>
                  <a:pt x="53340" y="76200"/>
                </a:lnTo>
                <a:cubicBezTo>
                  <a:pt x="50800" y="83820"/>
                  <a:pt x="49621" y="92039"/>
                  <a:pt x="45720" y="99060"/>
                </a:cubicBezTo>
                <a:cubicBezTo>
                  <a:pt x="36825" y="115071"/>
                  <a:pt x="15240" y="144780"/>
                  <a:pt x="15240" y="144780"/>
                </a:cubicBezTo>
                <a:cubicBezTo>
                  <a:pt x="12700" y="154940"/>
                  <a:pt x="10497" y="165190"/>
                  <a:pt x="7620" y="175260"/>
                </a:cubicBezTo>
                <a:cubicBezTo>
                  <a:pt x="5413" y="182983"/>
                  <a:pt x="0" y="190088"/>
                  <a:pt x="0" y="198120"/>
                </a:cubicBezTo>
                <a:cubicBezTo>
                  <a:pt x="0" y="231238"/>
                  <a:pt x="3512" y="264318"/>
                  <a:pt x="7620" y="297180"/>
                </a:cubicBezTo>
                <a:cubicBezTo>
                  <a:pt x="8616" y="305150"/>
                  <a:pt x="10222" y="313768"/>
                  <a:pt x="15240" y="320040"/>
                </a:cubicBezTo>
                <a:cubicBezTo>
                  <a:pt x="20961" y="327191"/>
                  <a:pt x="31065" y="329417"/>
                  <a:pt x="38100" y="335280"/>
                </a:cubicBezTo>
                <a:cubicBezTo>
                  <a:pt x="46379" y="342179"/>
                  <a:pt x="52191" y="351876"/>
                  <a:pt x="60960" y="358140"/>
                </a:cubicBezTo>
                <a:cubicBezTo>
                  <a:pt x="85629" y="375761"/>
                  <a:pt x="94413" y="372748"/>
                  <a:pt x="121920" y="381000"/>
                </a:cubicBezTo>
                <a:cubicBezTo>
                  <a:pt x="212104" y="408055"/>
                  <a:pt x="122220" y="390826"/>
                  <a:pt x="259080" y="403860"/>
                </a:cubicBezTo>
                <a:cubicBezTo>
                  <a:pt x="448537" y="421904"/>
                  <a:pt x="178074" y="399973"/>
                  <a:pt x="426720" y="419100"/>
                </a:cubicBezTo>
                <a:cubicBezTo>
                  <a:pt x="461893" y="426135"/>
                  <a:pt x="497199" y="434340"/>
                  <a:pt x="533400" y="434340"/>
                </a:cubicBezTo>
                <a:cubicBezTo>
                  <a:pt x="627414" y="434340"/>
                  <a:pt x="721360" y="429260"/>
                  <a:pt x="815340" y="426720"/>
                </a:cubicBezTo>
                <a:cubicBezTo>
                  <a:pt x="847653" y="422104"/>
                  <a:pt x="888931" y="421709"/>
                  <a:pt x="914400" y="396240"/>
                </a:cubicBezTo>
                <a:cubicBezTo>
                  <a:pt x="971110" y="339530"/>
                  <a:pt x="906246" y="386436"/>
                  <a:pt x="960120" y="350520"/>
                </a:cubicBezTo>
                <a:cubicBezTo>
                  <a:pt x="965200" y="342900"/>
                  <a:pt x="971752" y="336078"/>
                  <a:pt x="975360" y="327660"/>
                </a:cubicBezTo>
                <a:cubicBezTo>
                  <a:pt x="982959" y="309930"/>
                  <a:pt x="986818" y="266587"/>
                  <a:pt x="990600" y="251460"/>
                </a:cubicBezTo>
                <a:cubicBezTo>
                  <a:pt x="994496" y="235875"/>
                  <a:pt x="1005840" y="205740"/>
                  <a:pt x="1005840" y="205740"/>
                </a:cubicBezTo>
                <a:cubicBezTo>
                  <a:pt x="1003300" y="180340"/>
                  <a:pt x="1005727" y="153938"/>
                  <a:pt x="998220" y="129540"/>
                </a:cubicBezTo>
                <a:cubicBezTo>
                  <a:pt x="990811" y="105460"/>
                  <a:pt x="969834" y="106764"/>
                  <a:pt x="952500" y="99060"/>
                </a:cubicBezTo>
                <a:cubicBezTo>
                  <a:pt x="936930" y="92140"/>
                  <a:pt x="922793" y="82023"/>
                  <a:pt x="906780" y="76200"/>
                </a:cubicBezTo>
                <a:cubicBezTo>
                  <a:pt x="894608" y="71774"/>
                  <a:pt x="881423" y="70897"/>
                  <a:pt x="868680" y="68580"/>
                </a:cubicBezTo>
                <a:cubicBezTo>
                  <a:pt x="814931" y="58807"/>
                  <a:pt x="816493" y="60241"/>
                  <a:pt x="754380" y="53340"/>
                </a:cubicBezTo>
                <a:cubicBezTo>
                  <a:pt x="707748" y="37796"/>
                  <a:pt x="750568" y="50409"/>
                  <a:pt x="670560" y="38100"/>
                </a:cubicBezTo>
                <a:cubicBezTo>
                  <a:pt x="585413" y="25001"/>
                  <a:pt x="687800" y="30480"/>
                  <a:pt x="548640" y="304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 4"/>
          <p:cNvSpPr/>
          <p:nvPr/>
        </p:nvSpPr>
        <p:spPr>
          <a:xfrm>
            <a:off x="3743957" y="4221480"/>
            <a:ext cx="1887486" cy="472440"/>
          </a:xfrm>
          <a:custGeom>
            <a:avLst/>
            <a:gdLst>
              <a:gd name="connsiteX0" fmla="*/ 675643 w 1887486"/>
              <a:gd name="connsiteY0" fmla="*/ 0 h 472440"/>
              <a:gd name="connsiteX1" fmla="*/ 637543 w 1887486"/>
              <a:gd name="connsiteY1" fmla="*/ 7620 h 472440"/>
              <a:gd name="connsiteX2" fmla="*/ 614683 w 1887486"/>
              <a:gd name="connsiteY2" fmla="*/ 15240 h 472440"/>
              <a:gd name="connsiteX3" fmla="*/ 561343 w 1887486"/>
              <a:gd name="connsiteY3" fmla="*/ 22860 h 472440"/>
              <a:gd name="connsiteX4" fmla="*/ 477523 w 1887486"/>
              <a:gd name="connsiteY4" fmla="*/ 38100 h 472440"/>
              <a:gd name="connsiteX5" fmla="*/ 355603 w 1887486"/>
              <a:gd name="connsiteY5" fmla="*/ 45720 h 472440"/>
              <a:gd name="connsiteX6" fmla="*/ 172723 w 1887486"/>
              <a:gd name="connsiteY6" fmla="*/ 60960 h 472440"/>
              <a:gd name="connsiteX7" fmla="*/ 142243 w 1887486"/>
              <a:gd name="connsiteY7" fmla="*/ 68580 h 472440"/>
              <a:gd name="connsiteX8" fmla="*/ 43183 w 1887486"/>
              <a:gd name="connsiteY8" fmla="*/ 91440 h 472440"/>
              <a:gd name="connsiteX9" fmla="*/ 20323 w 1887486"/>
              <a:gd name="connsiteY9" fmla="*/ 114300 h 472440"/>
              <a:gd name="connsiteX10" fmla="*/ 12703 w 1887486"/>
              <a:gd name="connsiteY10" fmla="*/ 243840 h 472440"/>
              <a:gd name="connsiteX11" fmla="*/ 20323 w 1887486"/>
              <a:gd name="connsiteY11" fmla="*/ 274320 h 472440"/>
              <a:gd name="connsiteX12" fmla="*/ 111763 w 1887486"/>
              <a:gd name="connsiteY12" fmla="*/ 365760 h 472440"/>
              <a:gd name="connsiteX13" fmla="*/ 157483 w 1887486"/>
              <a:gd name="connsiteY13" fmla="*/ 373380 h 472440"/>
              <a:gd name="connsiteX14" fmla="*/ 180343 w 1887486"/>
              <a:gd name="connsiteY14" fmla="*/ 381000 h 472440"/>
              <a:gd name="connsiteX15" fmla="*/ 233683 w 1887486"/>
              <a:gd name="connsiteY15" fmla="*/ 388620 h 472440"/>
              <a:gd name="connsiteX16" fmla="*/ 309883 w 1887486"/>
              <a:gd name="connsiteY16" fmla="*/ 403860 h 472440"/>
              <a:gd name="connsiteX17" fmla="*/ 408943 w 1887486"/>
              <a:gd name="connsiteY17" fmla="*/ 411480 h 472440"/>
              <a:gd name="connsiteX18" fmla="*/ 584203 w 1887486"/>
              <a:gd name="connsiteY18" fmla="*/ 426720 h 472440"/>
              <a:gd name="connsiteX19" fmla="*/ 607063 w 1887486"/>
              <a:gd name="connsiteY19" fmla="*/ 434340 h 472440"/>
              <a:gd name="connsiteX20" fmla="*/ 675643 w 1887486"/>
              <a:gd name="connsiteY20" fmla="*/ 441960 h 472440"/>
              <a:gd name="connsiteX21" fmla="*/ 728983 w 1887486"/>
              <a:gd name="connsiteY21" fmla="*/ 449580 h 472440"/>
              <a:gd name="connsiteX22" fmla="*/ 934723 w 1887486"/>
              <a:gd name="connsiteY22" fmla="*/ 472440 h 472440"/>
              <a:gd name="connsiteX23" fmla="*/ 1422403 w 1887486"/>
              <a:gd name="connsiteY23" fmla="*/ 457200 h 472440"/>
              <a:gd name="connsiteX24" fmla="*/ 1468123 w 1887486"/>
              <a:gd name="connsiteY24" fmla="*/ 449580 h 472440"/>
              <a:gd name="connsiteX25" fmla="*/ 1521463 w 1887486"/>
              <a:gd name="connsiteY25" fmla="*/ 441960 h 472440"/>
              <a:gd name="connsiteX26" fmla="*/ 1536703 w 1887486"/>
              <a:gd name="connsiteY26" fmla="*/ 419100 h 472440"/>
              <a:gd name="connsiteX27" fmla="*/ 1544323 w 1887486"/>
              <a:gd name="connsiteY27" fmla="*/ 396240 h 472440"/>
              <a:gd name="connsiteX28" fmla="*/ 1590043 w 1887486"/>
              <a:gd name="connsiteY28" fmla="*/ 365760 h 472440"/>
              <a:gd name="connsiteX29" fmla="*/ 1658623 w 1887486"/>
              <a:gd name="connsiteY29" fmla="*/ 320040 h 472440"/>
              <a:gd name="connsiteX30" fmla="*/ 1734823 w 1887486"/>
              <a:gd name="connsiteY30" fmla="*/ 281940 h 472440"/>
              <a:gd name="connsiteX31" fmla="*/ 1757683 w 1887486"/>
              <a:gd name="connsiteY31" fmla="*/ 259080 h 472440"/>
              <a:gd name="connsiteX32" fmla="*/ 1780543 w 1887486"/>
              <a:gd name="connsiteY32" fmla="*/ 251460 h 472440"/>
              <a:gd name="connsiteX33" fmla="*/ 1803403 w 1887486"/>
              <a:gd name="connsiteY33" fmla="*/ 236220 h 472440"/>
              <a:gd name="connsiteX34" fmla="*/ 1871983 w 1887486"/>
              <a:gd name="connsiteY34" fmla="*/ 205740 h 472440"/>
              <a:gd name="connsiteX35" fmla="*/ 1887223 w 1887486"/>
              <a:gd name="connsiteY35" fmla="*/ 182880 h 472440"/>
              <a:gd name="connsiteX36" fmla="*/ 1864363 w 1887486"/>
              <a:gd name="connsiteY36" fmla="*/ 175260 h 472440"/>
              <a:gd name="connsiteX37" fmla="*/ 1818643 w 1887486"/>
              <a:gd name="connsiteY37" fmla="*/ 144780 h 472440"/>
              <a:gd name="connsiteX38" fmla="*/ 1795783 w 1887486"/>
              <a:gd name="connsiteY38" fmla="*/ 129540 h 472440"/>
              <a:gd name="connsiteX39" fmla="*/ 1772923 w 1887486"/>
              <a:gd name="connsiteY39" fmla="*/ 121920 h 472440"/>
              <a:gd name="connsiteX40" fmla="*/ 1620523 w 1887486"/>
              <a:gd name="connsiteY40" fmla="*/ 106680 h 472440"/>
              <a:gd name="connsiteX41" fmla="*/ 1582423 w 1887486"/>
              <a:gd name="connsiteY41" fmla="*/ 99060 h 472440"/>
              <a:gd name="connsiteX42" fmla="*/ 1026163 w 1887486"/>
              <a:gd name="connsiteY42" fmla="*/ 99060 h 472440"/>
              <a:gd name="connsiteX43" fmla="*/ 980443 w 1887486"/>
              <a:gd name="connsiteY43" fmla="*/ 83820 h 472440"/>
              <a:gd name="connsiteX44" fmla="*/ 927103 w 1887486"/>
              <a:gd name="connsiteY44" fmla="*/ 68580 h 472440"/>
              <a:gd name="connsiteX45" fmla="*/ 889003 w 1887486"/>
              <a:gd name="connsiteY45" fmla="*/ 6096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887486" h="472440">
                <a:moveTo>
                  <a:pt x="675643" y="0"/>
                </a:moveTo>
                <a:cubicBezTo>
                  <a:pt x="662943" y="2540"/>
                  <a:pt x="650108" y="4479"/>
                  <a:pt x="637543" y="7620"/>
                </a:cubicBezTo>
                <a:cubicBezTo>
                  <a:pt x="629751" y="9568"/>
                  <a:pt x="622559" y="13665"/>
                  <a:pt x="614683" y="15240"/>
                </a:cubicBezTo>
                <a:cubicBezTo>
                  <a:pt x="597071" y="18762"/>
                  <a:pt x="579014" y="19647"/>
                  <a:pt x="561343" y="22860"/>
                </a:cubicBezTo>
                <a:cubicBezTo>
                  <a:pt x="500898" y="33850"/>
                  <a:pt x="562738" y="30690"/>
                  <a:pt x="477523" y="38100"/>
                </a:cubicBezTo>
                <a:cubicBezTo>
                  <a:pt x="436957" y="41627"/>
                  <a:pt x="396243" y="43180"/>
                  <a:pt x="355603" y="45720"/>
                </a:cubicBezTo>
                <a:cubicBezTo>
                  <a:pt x="257281" y="65384"/>
                  <a:pt x="378325" y="43082"/>
                  <a:pt x="172723" y="60960"/>
                </a:cubicBezTo>
                <a:cubicBezTo>
                  <a:pt x="162290" y="61867"/>
                  <a:pt x="152483" y="66386"/>
                  <a:pt x="142243" y="68580"/>
                </a:cubicBezTo>
                <a:cubicBezTo>
                  <a:pt x="48078" y="88758"/>
                  <a:pt x="93745" y="74586"/>
                  <a:pt x="43183" y="91440"/>
                </a:cubicBezTo>
                <a:cubicBezTo>
                  <a:pt x="35563" y="99060"/>
                  <a:pt x="27222" y="106021"/>
                  <a:pt x="20323" y="114300"/>
                </a:cubicBezTo>
                <a:cubicBezTo>
                  <a:pt x="-14681" y="156304"/>
                  <a:pt x="4384" y="168973"/>
                  <a:pt x="12703" y="243840"/>
                </a:cubicBezTo>
                <a:cubicBezTo>
                  <a:pt x="13860" y="254249"/>
                  <a:pt x="15639" y="264953"/>
                  <a:pt x="20323" y="274320"/>
                </a:cubicBezTo>
                <a:cubicBezTo>
                  <a:pt x="35388" y="304450"/>
                  <a:pt x="77065" y="359977"/>
                  <a:pt x="111763" y="365760"/>
                </a:cubicBezTo>
                <a:cubicBezTo>
                  <a:pt x="127003" y="368300"/>
                  <a:pt x="142401" y="370028"/>
                  <a:pt x="157483" y="373380"/>
                </a:cubicBezTo>
                <a:cubicBezTo>
                  <a:pt x="165324" y="375122"/>
                  <a:pt x="172467" y="379425"/>
                  <a:pt x="180343" y="381000"/>
                </a:cubicBezTo>
                <a:cubicBezTo>
                  <a:pt x="197955" y="384522"/>
                  <a:pt x="215996" y="385499"/>
                  <a:pt x="233683" y="388620"/>
                </a:cubicBezTo>
                <a:cubicBezTo>
                  <a:pt x="259192" y="393122"/>
                  <a:pt x="284198" y="400510"/>
                  <a:pt x="309883" y="403860"/>
                </a:cubicBezTo>
                <a:cubicBezTo>
                  <a:pt x="342722" y="408143"/>
                  <a:pt x="375923" y="408940"/>
                  <a:pt x="408943" y="411480"/>
                </a:cubicBezTo>
                <a:cubicBezTo>
                  <a:pt x="508025" y="431296"/>
                  <a:pt x="377259" y="407011"/>
                  <a:pt x="584203" y="426720"/>
                </a:cubicBezTo>
                <a:cubicBezTo>
                  <a:pt x="592199" y="427482"/>
                  <a:pt x="599140" y="433020"/>
                  <a:pt x="607063" y="434340"/>
                </a:cubicBezTo>
                <a:cubicBezTo>
                  <a:pt x="629751" y="438121"/>
                  <a:pt x="652820" y="439107"/>
                  <a:pt x="675643" y="441960"/>
                </a:cubicBezTo>
                <a:cubicBezTo>
                  <a:pt x="693465" y="444188"/>
                  <a:pt x="711125" y="447667"/>
                  <a:pt x="728983" y="449580"/>
                </a:cubicBezTo>
                <a:cubicBezTo>
                  <a:pt x="939464" y="472132"/>
                  <a:pt x="826035" y="454325"/>
                  <a:pt x="934723" y="472440"/>
                </a:cubicBezTo>
                <a:cubicBezTo>
                  <a:pt x="1054382" y="470047"/>
                  <a:pt x="1272371" y="472203"/>
                  <a:pt x="1422403" y="457200"/>
                </a:cubicBezTo>
                <a:cubicBezTo>
                  <a:pt x="1437777" y="455663"/>
                  <a:pt x="1452852" y="451929"/>
                  <a:pt x="1468123" y="449580"/>
                </a:cubicBezTo>
                <a:cubicBezTo>
                  <a:pt x="1485875" y="446849"/>
                  <a:pt x="1503683" y="444500"/>
                  <a:pt x="1521463" y="441960"/>
                </a:cubicBezTo>
                <a:cubicBezTo>
                  <a:pt x="1526543" y="434340"/>
                  <a:pt x="1532607" y="427291"/>
                  <a:pt x="1536703" y="419100"/>
                </a:cubicBezTo>
                <a:cubicBezTo>
                  <a:pt x="1540295" y="411916"/>
                  <a:pt x="1539868" y="402923"/>
                  <a:pt x="1544323" y="396240"/>
                </a:cubicBezTo>
                <a:cubicBezTo>
                  <a:pt x="1565990" y="363739"/>
                  <a:pt x="1562082" y="379741"/>
                  <a:pt x="1590043" y="365760"/>
                </a:cubicBezTo>
                <a:cubicBezTo>
                  <a:pt x="1634321" y="343621"/>
                  <a:pt x="1620335" y="345565"/>
                  <a:pt x="1658623" y="320040"/>
                </a:cubicBezTo>
                <a:cubicBezTo>
                  <a:pt x="1695995" y="295125"/>
                  <a:pt x="1694477" y="298079"/>
                  <a:pt x="1734823" y="281940"/>
                </a:cubicBezTo>
                <a:cubicBezTo>
                  <a:pt x="1742443" y="274320"/>
                  <a:pt x="1748717" y="265058"/>
                  <a:pt x="1757683" y="259080"/>
                </a:cubicBezTo>
                <a:cubicBezTo>
                  <a:pt x="1764366" y="254625"/>
                  <a:pt x="1773359" y="255052"/>
                  <a:pt x="1780543" y="251460"/>
                </a:cubicBezTo>
                <a:cubicBezTo>
                  <a:pt x="1788734" y="247364"/>
                  <a:pt x="1795034" y="239939"/>
                  <a:pt x="1803403" y="236220"/>
                </a:cubicBezTo>
                <a:cubicBezTo>
                  <a:pt x="1885015" y="199948"/>
                  <a:pt x="1820248" y="240230"/>
                  <a:pt x="1871983" y="205740"/>
                </a:cubicBezTo>
                <a:cubicBezTo>
                  <a:pt x="1877063" y="198120"/>
                  <a:pt x="1889444" y="191765"/>
                  <a:pt x="1887223" y="182880"/>
                </a:cubicBezTo>
                <a:cubicBezTo>
                  <a:pt x="1885275" y="175088"/>
                  <a:pt x="1871384" y="179161"/>
                  <a:pt x="1864363" y="175260"/>
                </a:cubicBezTo>
                <a:cubicBezTo>
                  <a:pt x="1848352" y="166365"/>
                  <a:pt x="1833883" y="154940"/>
                  <a:pt x="1818643" y="144780"/>
                </a:cubicBezTo>
                <a:cubicBezTo>
                  <a:pt x="1811023" y="139700"/>
                  <a:pt x="1804471" y="132436"/>
                  <a:pt x="1795783" y="129540"/>
                </a:cubicBezTo>
                <a:cubicBezTo>
                  <a:pt x="1788163" y="127000"/>
                  <a:pt x="1780888" y="122959"/>
                  <a:pt x="1772923" y="121920"/>
                </a:cubicBezTo>
                <a:cubicBezTo>
                  <a:pt x="1722298" y="115317"/>
                  <a:pt x="1670585" y="116692"/>
                  <a:pt x="1620523" y="106680"/>
                </a:cubicBezTo>
                <a:lnTo>
                  <a:pt x="1582423" y="99060"/>
                </a:lnTo>
                <a:cubicBezTo>
                  <a:pt x="1399801" y="103408"/>
                  <a:pt x="1209441" y="113920"/>
                  <a:pt x="1026163" y="99060"/>
                </a:cubicBezTo>
                <a:cubicBezTo>
                  <a:pt x="1010151" y="97762"/>
                  <a:pt x="995683" y="88900"/>
                  <a:pt x="980443" y="83820"/>
                </a:cubicBezTo>
                <a:cubicBezTo>
                  <a:pt x="925633" y="65550"/>
                  <a:pt x="994080" y="87716"/>
                  <a:pt x="927103" y="68580"/>
                </a:cubicBezTo>
                <a:cubicBezTo>
                  <a:pt x="894810" y="59354"/>
                  <a:pt x="915193" y="60960"/>
                  <a:pt x="889003" y="6096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991805" y="5791200"/>
            <a:ext cx="516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One method is calling another in the same class.</a:t>
            </a:r>
          </a:p>
          <a:p>
            <a:r>
              <a:rPr lang="en-CA" dirty="0" smtClean="0"/>
              <a:t>The client now uses the </a:t>
            </a:r>
            <a:r>
              <a:rPr lang="en-CA" dirty="0" err="1" smtClean="0"/>
              <a:t>doubleRoll</a:t>
            </a:r>
            <a:r>
              <a:rPr lang="en-CA" dirty="0" smtClean="0"/>
              <a:t> method.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439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die1.roll();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die2.setFaceValue(4);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("Die One: " + die1 + ", Die Two: " + die2);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sum = die1.getFaceValue() + die2.getFaceValue();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("Sum: " + sum);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sum = die1.roll() + die2.roll();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("Die One: " + die1 + ", Die Two: " + die2);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("New sum: " + sum);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819400" y="838200"/>
            <a:ext cx="3078163" cy="203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Die One: 5, Die Two: 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Die One: 1, Die Two: 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Sum: 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Die One: 4, Die Two: 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New sum: 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revised Die and </a:t>
            </a:r>
            <a:r>
              <a:rPr lang="en-CA" dirty="0" err="1" smtClean="0"/>
              <a:t>RollingDice</a:t>
            </a:r>
            <a:r>
              <a:rPr lang="en-CA" dirty="0" smtClean="0"/>
              <a:t> classes are posted to Acorn.</a:t>
            </a:r>
          </a:p>
          <a:p>
            <a:r>
              <a:rPr lang="en-CA" dirty="0" smtClean="0"/>
              <a:t>Try running </a:t>
            </a:r>
            <a:r>
              <a:rPr lang="en-CA" dirty="0" err="1" smtClean="0"/>
              <a:t>RollingDice</a:t>
            </a:r>
            <a:endParaRPr lang="en-CA" dirty="0" smtClean="0"/>
          </a:p>
          <a:p>
            <a:r>
              <a:rPr lang="en-CA" dirty="0" smtClean="0"/>
              <a:t>Try calling the roll method from within </a:t>
            </a:r>
            <a:r>
              <a:rPr lang="en-CA" dirty="0" err="1" smtClean="0"/>
              <a:t>RollingDice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7342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Usually a method is called with an object</a:t>
            </a:r>
            <a:br>
              <a:rPr lang="en-CA" sz="3600" dirty="0" smtClean="0"/>
            </a:br>
            <a:r>
              <a:rPr lang="en-CA" sz="3600" dirty="0" smtClean="0"/>
              <a:t>For example: die1.roll( )</a:t>
            </a:r>
            <a:endParaRPr lang="en-CA" sz="3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47" y="1752600"/>
            <a:ext cx="4609505" cy="3386313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743957" y="4221480"/>
            <a:ext cx="1887486" cy="472440"/>
          </a:xfrm>
          <a:custGeom>
            <a:avLst/>
            <a:gdLst>
              <a:gd name="connsiteX0" fmla="*/ 675643 w 1887486"/>
              <a:gd name="connsiteY0" fmla="*/ 0 h 472440"/>
              <a:gd name="connsiteX1" fmla="*/ 637543 w 1887486"/>
              <a:gd name="connsiteY1" fmla="*/ 7620 h 472440"/>
              <a:gd name="connsiteX2" fmla="*/ 614683 w 1887486"/>
              <a:gd name="connsiteY2" fmla="*/ 15240 h 472440"/>
              <a:gd name="connsiteX3" fmla="*/ 561343 w 1887486"/>
              <a:gd name="connsiteY3" fmla="*/ 22860 h 472440"/>
              <a:gd name="connsiteX4" fmla="*/ 477523 w 1887486"/>
              <a:gd name="connsiteY4" fmla="*/ 38100 h 472440"/>
              <a:gd name="connsiteX5" fmla="*/ 355603 w 1887486"/>
              <a:gd name="connsiteY5" fmla="*/ 45720 h 472440"/>
              <a:gd name="connsiteX6" fmla="*/ 172723 w 1887486"/>
              <a:gd name="connsiteY6" fmla="*/ 60960 h 472440"/>
              <a:gd name="connsiteX7" fmla="*/ 142243 w 1887486"/>
              <a:gd name="connsiteY7" fmla="*/ 68580 h 472440"/>
              <a:gd name="connsiteX8" fmla="*/ 43183 w 1887486"/>
              <a:gd name="connsiteY8" fmla="*/ 91440 h 472440"/>
              <a:gd name="connsiteX9" fmla="*/ 20323 w 1887486"/>
              <a:gd name="connsiteY9" fmla="*/ 114300 h 472440"/>
              <a:gd name="connsiteX10" fmla="*/ 12703 w 1887486"/>
              <a:gd name="connsiteY10" fmla="*/ 243840 h 472440"/>
              <a:gd name="connsiteX11" fmla="*/ 20323 w 1887486"/>
              <a:gd name="connsiteY11" fmla="*/ 274320 h 472440"/>
              <a:gd name="connsiteX12" fmla="*/ 111763 w 1887486"/>
              <a:gd name="connsiteY12" fmla="*/ 365760 h 472440"/>
              <a:gd name="connsiteX13" fmla="*/ 157483 w 1887486"/>
              <a:gd name="connsiteY13" fmla="*/ 373380 h 472440"/>
              <a:gd name="connsiteX14" fmla="*/ 180343 w 1887486"/>
              <a:gd name="connsiteY14" fmla="*/ 381000 h 472440"/>
              <a:gd name="connsiteX15" fmla="*/ 233683 w 1887486"/>
              <a:gd name="connsiteY15" fmla="*/ 388620 h 472440"/>
              <a:gd name="connsiteX16" fmla="*/ 309883 w 1887486"/>
              <a:gd name="connsiteY16" fmla="*/ 403860 h 472440"/>
              <a:gd name="connsiteX17" fmla="*/ 408943 w 1887486"/>
              <a:gd name="connsiteY17" fmla="*/ 411480 h 472440"/>
              <a:gd name="connsiteX18" fmla="*/ 584203 w 1887486"/>
              <a:gd name="connsiteY18" fmla="*/ 426720 h 472440"/>
              <a:gd name="connsiteX19" fmla="*/ 607063 w 1887486"/>
              <a:gd name="connsiteY19" fmla="*/ 434340 h 472440"/>
              <a:gd name="connsiteX20" fmla="*/ 675643 w 1887486"/>
              <a:gd name="connsiteY20" fmla="*/ 441960 h 472440"/>
              <a:gd name="connsiteX21" fmla="*/ 728983 w 1887486"/>
              <a:gd name="connsiteY21" fmla="*/ 449580 h 472440"/>
              <a:gd name="connsiteX22" fmla="*/ 934723 w 1887486"/>
              <a:gd name="connsiteY22" fmla="*/ 472440 h 472440"/>
              <a:gd name="connsiteX23" fmla="*/ 1422403 w 1887486"/>
              <a:gd name="connsiteY23" fmla="*/ 457200 h 472440"/>
              <a:gd name="connsiteX24" fmla="*/ 1468123 w 1887486"/>
              <a:gd name="connsiteY24" fmla="*/ 449580 h 472440"/>
              <a:gd name="connsiteX25" fmla="*/ 1521463 w 1887486"/>
              <a:gd name="connsiteY25" fmla="*/ 441960 h 472440"/>
              <a:gd name="connsiteX26" fmla="*/ 1536703 w 1887486"/>
              <a:gd name="connsiteY26" fmla="*/ 419100 h 472440"/>
              <a:gd name="connsiteX27" fmla="*/ 1544323 w 1887486"/>
              <a:gd name="connsiteY27" fmla="*/ 396240 h 472440"/>
              <a:gd name="connsiteX28" fmla="*/ 1590043 w 1887486"/>
              <a:gd name="connsiteY28" fmla="*/ 365760 h 472440"/>
              <a:gd name="connsiteX29" fmla="*/ 1658623 w 1887486"/>
              <a:gd name="connsiteY29" fmla="*/ 320040 h 472440"/>
              <a:gd name="connsiteX30" fmla="*/ 1734823 w 1887486"/>
              <a:gd name="connsiteY30" fmla="*/ 281940 h 472440"/>
              <a:gd name="connsiteX31" fmla="*/ 1757683 w 1887486"/>
              <a:gd name="connsiteY31" fmla="*/ 259080 h 472440"/>
              <a:gd name="connsiteX32" fmla="*/ 1780543 w 1887486"/>
              <a:gd name="connsiteY32" fmla="*/ 251460 h 472440"/>
              <a:gd name="connsiteX33" fmla="*/ 1803403 w 1887486"/>
              <a:gd name="connsiteY33" fmla="*/ 236220 h 472440"/>
              <a:gd name="connsiteX34" fmla="*/ 1871983 w 1887486"/>
              <a:gd name="connsiteY34" fmla="*/ 205740 h 472440"/>
              <a:gd name="connsiteX35" fmla="*/ 1887223 w 1887486"/>
              <a:gd name="connsiteY35" fmla="*/ 182880 h 472440"/>
              <a:gd name="connsiteX36" fmla="*/ 1864363 w 1887486"/>
              <a:gd name="connsiteY36" fmla="*/ 175260 h 472440"/>
              <a:gd name="connsiteX37" fmla="*/ 1818643 w 1887486"/>
              <a:gd name="connsiteY37" fmla="*/ 144780 h 472440"/>
              <a:gd name="connsiteX38" fmla="*/ 1795783 w 1887486"/>
              <a:gd name="connsiteY38" fmla="*/ 129540 h 472440"/>
              <a:gd name="connsiteX39" fmla="*/ 1772923 w 1887486"/>
              <a:gd name="connsiteY39" fmla="*/ 121920 h 472440"/>
              <a:gd name="connsiteX40" fmla="*/ 1620523 w 1887486"/>
              <a:gd name="connsiteY40" fmla="*/ 106680 h 472440"/>
              <a:gd name="connsiteX41" fmla="*/ 1582423 w 1887486"/>
              <a:gd name="connsiteY41" fmla="*/ 99060 h 472440"/>
              <a:gd name="connsiteX42" fmla="*/ 1026163 w 1887486"/>
              <a:gd name="connsiteY42" fmla="*/ 99060 h 472440"/>
              <a:gd name="connsiteX43" fmla="*/ 980443 w 1887486"/>
              <a:gd name="connsiteY43" fmla="*/ 83820 h 472440"/>
              <a:gd name="connsiteX44" fmla="*/ 927103 w 1887486"/>
              <a:gd name="connsiteY44" fmla="*/ 68580 h 472440"/>
              <a:gd name="connsiteX45" fmla="*/ 889003 w 1887486"/>
              <a:gd name="connsiteY45" fmla="*/ 6096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887486" h="472440">
                <a:moveTo>
                  <a:pt x="675643" y="0"/>
                </a:moveTo>
                <a:cubicBezTo>
                  <a:pt x="662943" y="2540"/>
                  <a:pt x="650108" y="4479"/>
                  <a:pt x="637543" y="7620"/>
                </a:cubicBezTo>
                <a:cubicBezTo>
                  <a:pt x="629751" y="9568"/>
                  <a:pt x="622559" y="13665"/>
                  <a:pt x="614683" y="15240"/>
                </a:cubicBezTo>
                <a:cubicBezTo>
                  <a:pt x="597071" y="18762"/>
                  <a:pt x="579014" y="19647"/>
                  <a:pt x="561343" y="22860"/>
                </a:cubicBezTo>
                <a:cubicBezTo>
                  <a:pt x="500898" y="33850"/>
                  <a:pt x="562738" y="30690"/>
                  <a:pt x="477523" y="38100"/>
                </a:cubicBezTo>
                <a:cubicBezTo>
                  <a:pt x="436957" y="41627"/>
                  <a:pt x="396243" y="43180"/>
                  <a:pt x="355603" y="45720"/>
                </a:cubicBezTo>
                <a:cubicBezTo>
                  <a:pt x="257281" y="65384"/>
                  <a:pt x="378325" y="43082"/>
                  <a:pt x="172723" y="60960"/>
                </a:cubicBezTo>
                <a:cubicBezTo>
                  <a:pt x="162290" y="61867"/>
                  <a:pt x="152483" y="66386"/>
                  <a:pt x="142243" y="68580"/>
                </a:cubicBezTo>
                <a:cubicBezTo>
                  <a:pt x="48078" y="88758"/>
                  <a:pt x="93745" y="74586"/>
                  <a:pt x="43183" y="91440"/>
                </a:cubicBezTo>
                <a:cubicBezTo>
                  <a:pt x="35563" y="99060"/>
                  <a:pt x="27222" y="106021"/>
                  <a:pt x="20323" y="114300"/>
                </a:cubicBezTo>
                <a:cubicBezTo>
                  <a:pt x="-14681" y="156304"/>
                  <a:pt x="4384" y="168973"/>
                  <a:pt x="12703" y="243840"/>
                </a:cubicBezTo>
                <a:cubicBezTo>
                  <a:pt x="13860" y="254249"/>
                  <a:pt x="15639" y="264953"/>
                  <a:pt x="20323" y="274320"/>
                </a:cubicBezTo>
                <a:cubicBezTo>
                  <a:pt x="35388" y="304450"/>
                  <a:pt x="77065" y="359977"/>
                  <a:pt x="111763" y="365760"/>
                </a:cubicBezTo>
                <a:cubicBezTo>
                  <a:pt x="127003" y="368300"/>
                  <a:pt x="142401" y="370028"/>
                  <a:pt x="157483" y="373380"/>
                </a:cubicBezTo>
                <a:cubicBezTo>
                  <a:pt x="165324" y="375122"/>
                  <a:pt x="172467" y="379425"/>
                  <a:pt x="180343" y="381000"/>
                </a:cubicBezTo>
                <a:cubicBezTo>
                  <a:pt x="197955" y="384522"/>
                  <a:pt x="215996" y="385499"/>
                  <a:pt x="233683" y="388620"/>
                </a:cubicBezTo>
                <a:cubicBezTo>
                  <a:pt x="259192" y="393122"/>
                  <a:pt x="284198" y="400510"/>
                  <a:pt x="309883" y="403860"/>
                </a:cubicBezTo>
                <a:cubicBezTo>
                  <a:pt x="342722" y="408143"/>
                  <a:pt x="375923" y="408940"/>
                  <a:pt x="408943" y="411480"/>
                </a:cubicBezTo>
                <a:cubicBezTo>
                  <a:pt x="508025" y="431296"/>
                  <a:pt x="377259" y="407011"/>
                  <a:pt x="584203" y="426720"/>
                </a:cubicBezTo>
                <a:cubicBezTo>
                  <a:pt x="592199" y="427482"/>
                  <a:pt x="599140" y="433020"/>
                  <a:pt x="607063" y="434340"/>
                </a:cubicBezTo>
                <a:cubicBezTo>
                  <a:pt x="629751" y="438121"/>
                  <a:pt x="652820" y="439107"/>
                  <a:pt x="675643" y="441960"/>
                </a:cubicBezTo>
                <a:cubicBezTo>
                  <a:pt x="693465" y="444188"/>
                  <a:pt x="711125" y="447667"/>
                  <a:pt x="728983" y="449580"/>
                </a:cubicBezTo>
                <a:cubicBezTo>
                  <a:pt x="939464" y="472132"/>
                  <a:pt x="826035" y="454325"/>
                  <a:pt x="934723" y="472440"/>
                </a:cubicBezTo>
                <a:cubicBezTo>
                  <a:pt x="1054382" y="470047"/>
                  <a:pt x="1272371" y="472203"/>
                  <a:pt x="1422403" y="457200"/>
                </a:cubicBezTo>
                <a:cubicBezTo>
                  <a:pt x="1437777" y="455663"/>
                  <a:pt x="1452852" y="451929"/>
                  <a:pt x="1468123" y="449580"/>
                </a:cubicBezTo>
                <a:cubicBezTo>
                  <a:pt x="1485875" y="446849"/>
                  <a:pt x="1503683" y="444500"/>
                  <a:pt x="1521463" y="441960"/>
                </a:cubicBezTo>
                <a:cubicBezTo>
                  <a:pt x="1526543" y="434340"/>
                  <a:pt x="1532607" y="427291"/>
                  <a:pt x="1536703" y="419100"/>
                </a:cubicBezTo>
                <a:cubicBezTo>
                  <a:pt x="1540295" y="411916"/>
                  <a:pt x="1539868" y="402923"/>
                  <a:pt x="1544323" y="396240"/>
                </a:cubicBezTo>
                <a:cubicBezTo>
                  <a:pt x="1565990" y="363739"/>
                  <a:pt x="1562082" y="379741"/>
                  <a:pt x="1590043" y="365760"/>
                </a:cubicBezTo>
                <a:cubicBezTo>
                  <a:pt x="1634321" y="343621"/>
                  <a:pt x="1620335" y="345565"/>
                  <a:pt x="1658623" y="320040"/>
                </a:cubicBezTo>
                <a:cubicBezTo>
                  <a:pt x="1695995" y="295125"/>
                  <a:pt x="1694477" y="298079"/>
                  <a:pt x="1734823" y="281940"/>
                </a:cubicBezTo>
                <a:cubicBezTo>
                  <a:pt x="1742443" y="274320"/>
                  <a:pt x="1748717" y="265058"/>
                  <a:pt x="1757683" y="259080"/>
                </a:cubicBezTo>
                <a:cubicBezTo>
                  <a:pt x="1764366" y="254625"/>
                  <a:pt x="1773359" y="255052"/>
                  <a:pt x="1780543" y="251460"/>
                </a:cubicBezTo>
                <a:cubicBezTo>
                  <a:pt x="1788734" y="247364"/>
                  <a:pt x="1795034" y="239939"/>
                  <a:pt x="1803403" y="236220"/>
                </a:cubicBezTo>
                <a:cubicBezTo>
                  <a:pt x="1885015" y="199948"/>
                  <a:pt x="1820248" y="240230"/>
                  <a:pt x="1871983" y="205740"/>
                </a:cubicBezTo>
                <a:cubicBezTo>
                  <a:pt x="1877063" y="198120"/>
                  <a:pt x="1889444" y="191765"/>
                  <a:pt x="1887223" y="182880"/>
                </a:cubicBezTo>
                <a:cubicBezTo>
                  <a:pt x="1885275" y="175088"/>
                  <a:pt x="1871384" y="179161"/>
                  <a:pt x="1864363" y="175260"/>
                </a:cubicBezTo>
                <a:cubicBezTo>
                  <a:pt x="1848352" y="166365"/>
                  <a:pt x="1833883" y="154940"/>
                  <a:pt x="1818643" y="144780"/>
                </a:cubicBezTo>
                <a:cubicBezTo>
                  <a:pt x="1811023" y="139700"/>
                  <a:pt x="1804471" y="132436"/>
                  <a:pt x="1795783" y="129540"/>
                </a:cubicBezTo>
                <a:cubicBezTo>
                  <a:pt x="1788163" y="127000"/>
                  <a:pt x="1780888" y="122959"/>
                  <a:pt x="1772923" y="121920"/>
                </a:cubicBezTo>
                <a:cubicBezTo>
                  <a:pt x="1722298" y="115317"/>
                  <a:pt x="1670585" y="116692"/>
                  <a:pt x="1620523" y="106680"/>
                </a:cubicBezTo>
                <a:lnTo>
                  <a:pt x="1582423" y="99060"/>
                </a:lnTo>
                <a:cubicBezTo>
                  <a:pt x="1399801" y="103408"/>
                  <a:pt x="1209441" y="113920"/>
                  <a:pt x="1026163" y="99060"/>
                </a:cubicBezTo>
                <a:cubicBezTo>
                  <a:pt x="1010151" y="97762"/>
                  <a:pt x="995683" y="88900"/>
                  <a:pt x="980443" y="83820"/>
                </a:cubicBezTo>
                <a:cubicBezTo>
                  <a:pt x="925633" y="65550"/>
                  <a:pt x="994080" y="87716"/>
                  <a:pt x="927103" y="68580"/>
                </a:cubicBezTo>
                <a:cubicBezTo>
                  <a:pt x="894810" y="59354"/>
                  <a:pt x="915193" y="60960"/>
                  <a:pt x="889003" y="6096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248297" y="5485414"/>
            <a:ext cx="6878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The roll method is called with no object specified.</a:t>
            </a:r>
          </a:p>
          <a:p>
            <a:r>
              <a:rPr lang="en-CA" sz="2400" dirty="0" smtClean="0"/>
              <a:t>Runs the roll method on the current object.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79116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77505"/>
            <a:ext cx="8686800" cy="715962"/>
          </a:xfrm>
        </p:spPr>
        <p:txBody>
          <a:bodyPr/>
          <a:lstStyle/>
          <a:p>
            <a:r>
              <a:rPr lang="en-CA" dirty="0" smtClean="0"/>
              <a:t>this</a:t>
            </a:r>
            <a:br>
              <a:rPr lang="en-CA" dirty="0" smtClean="0"/>
            </a:br>
            <a:r>
              <a:rPr lang="en-CA" dirty="0" smtClean="0"/>
              <a:t>An object can refer to itself with “this”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90" y="2057400"/>
            <a:ext cx="4500819" cy="334346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703320" y="4518647"/>
            <a:ext cx="689536" cy="350533"/>
          </a:xfrm>
          <a:custGeom>
            <a:avLst/>
            <a:gdLst>
              <a:gd name="connsiteX0" fmla="*/ 403860 w 689536"/>
              <a:gd name="connsiteY0" fmla="*/ 15253 h 350533"/>
              <a:gd name="connsiteX1" fmla="*/ 365760 w 689536"/>
              <a:gd name="connsiteY1" fmla="*/ 7633 h 350533"/>
              <a:gd name="connsiteX2" fmla="*/ 45720 w 689536"/>
              <a:gd name="connsiteY2" fmla="*/ 7633 h 350533"/>
              <a:gd name="connsiteX3" fmla="*/ 22860 w 689536"/>
              <a:gd name="connsiteY3" fmla="*/ 15253 h 350533"/>
              <a:gd name="connsiteX4" fmla="*/ 7620 w 689536"/>
              <a:gd name="connsiteY4" fmla="*/ 60973 h 350533"/>
              <a:gd name="connsiteX5" fmla="*/ 7620 w 689536"/>
              <a:gd name="connsiteY5" fmla="*/ 213373 h 350533"/>
              <a:gd name="connsiteX6" fmla="*/ 15240 w 689536"/>
              <a:gd name="connsiteY6" fmla="*/ 243853 h 350533"/>
              <a:gd name="connsiteX7" fmla="*/ 38100 w 689536"/>
              <a:gd name="connsiteY7" fmla="*/ 281953 h 350533"/>
              <a:gd name="connsiteX8" fmla="*/ 45720 w 689536"/>
              <a:gd name="connsiteY8" fmla="*/ 320053 h 350533"/>
              <a:gd name="connsiteX9" fmla="*/ 68580 w 689536"/>
              <a:gd name="connsiteY9" fmla="*/ 335293 h 350533"/>
              <a:gd name="connsiteX10" fmla="*/ 144780 w 689536"/>
              <a:gd name="connsiteY10" fmla="*/ 350533 h 350533"/>
              <a:gd name="connsiteX11" fmla="*/ 563880 w 689536"/>
              <a:gd name="connsiteY11" fmla="*/ 342913 h 350533"/>
              <a:gd name="connsiteX12" fmla="*/ 624840 w 689536"/>
              <a:gd name="connsiteY12" fmla="*/ 327673 h 350533"/>
              <a:gd name="connsiteX13" fmla="*/ 662940 w 689536"/>
              <a:gd name="connsiteY13" fmla="*/ 281953 h 350533"/>
              <a:gd name="connsiteX14" fmla="*/ 670560 w 689536"/>
              <a:gd name="connsiteY14" fmla="*/ 259093 h 350533"/>
              <a:gd name="connsiteX15" fmla="*/ 640080 w 689536"/>
              <a:gd name="connsiteY15" fmla="*/ 38113 h 350533"/>
              <a:gd name="connsiteX16" fmla="*/ 556260 w 689536"/>
              <a:gd name="connsiteY16" fmla="*/ 38113 h 35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9536" h="350533">
                <a:moveTo>
                  <a:pt x="403860" y="15253"/>
                </a:moveTo>
                <a:cubicBezTo>
                  <a:pt x="391160" y="12713"/>
                  <a:pt x="378667" y="8709"/>
                  <a:pt x="365760" y="7633"/>
                </a:cubicBezTo>
                <a:cubicBezTo>
                  <a:pt x="211775" y="-5199"/>
                  <a:pt x="209742" y="502"/>
                  <a:pt x="45720" y="7633"/>
                </a:cubicBezTo>
                <a:cubicBezTo>
                  <a:pt x="38100" y="10173"/>
                  <a:pt x="27529" y="8717"/>
                  <a:pt x="22860" y="15253"/>
                </a:cubicBezTo>
                <a:cubicBezTo>
                  <a:pt x="13523" y="28325"/>
                  <a:pt x="7620" y="60973"/>
                  <a:pt x="7620" y="60973"/>
                </a:cubicBezTo>
                <a:cubicBezTo>
                  <a:pt x="-215" y="147155"/>
                  <a:pt x="-4629" y="133752"/>
                  <a:pt x="7620" y="213373"/>
                </a:cubicBezTo>
                <a:cubicBezTo>
                  <a:pt x="9212" y="223724"/>
                  <a:pt x="10987" y="234283"/>
                  <a:pt x="15240" y="243853"/>
                </a:cubicBezTo>
                <a:cubicBezTo>
                  <a:pt x="21255" y="257387"/>
                  <a:pt x="30480" y="269253"/>
                  <a:pt x="38100" y="281953"/>
                </a:cubicBezTo>
                <a:cubicBezTo>
                  <a:pt x="40640" y="294653"/>
                  <a:pt x="39294" y="308808"/>
                  <a:pt x="45720" y="320053"/>
                </a:cubicBezTo>
                <a:cubicBezTo>
                  <a:pt x="50264" y="328004"/>
                  <a:pt x="60389" y="331197"/>
                  <a:pt x="68580" y="335293"/>
                </a:cubicBezTo>
                <a:cubicBezTo>
                  <a:pt x="89859" y="345933"/>
                  <a:pt x="125123" y="347725"/>
                  <a:pt x="144780" y="350533"/>
                </a:cubicBezTo>
                <a:cubicBezTo>
                  <a:pt x="284480" y="347993"/>
                  <a:pt x="424315" y="349559"/>
                  <a:pt x="563880" y="342913"/>
                </a:cubicBezTo>
                <a:cubicBezTo>
                  <a:pt x="584802" y="341917"/>
                  <a:pt x="624840" y="327673"/>
                  <a:pt x="624840" y="327673"/>
                </a:cubicBezTo>
                <a:cubicBezTo>
                  <a:pt x="641692" y="310821"/>
                  <a:pt x="652331" y="303171"/>
                  <a:pt x="662940" y="281953"/>
                </a:cubicBezTo>
                <a:cubicBezTo>
                  <a:pt x="666532" y="274769"/>
                  <a:pt x="668020" y="266713"/>
                  <a:pt x="670560" y="259093"/>
                </a:cubicBezTo>
                <a:cubicBezTo>
                  <a:pt x="670162" y="247952"/>
                  <a:pt x="729606" y="44508"/>
                  <a:pt x="640080" y="38113"/>
                </a:cubicBezTo>
                <a:cubicBezTo>
                  <a:pt x="612211" y="36122"/>
                  <a:pt x="584200" y="38113"/>
                  <a:pt x="556260" y="3811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321590" y="5562600"/>
            <a:ext cx="463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Make this change to the code and re-run it. </a:t>
            </a:r>
          </a:p>
          <a:p>
            <a:r>
              <a:rPr lang="en-CA" dirty="0" smtClean="0"/>
              <a:t>No change in the output.</a:t>
            </a:r>
          </a:p>
          <a:p>
            <a:r>
              <a:rPr lang="en-CA" dirty="0" smtClean="0"/>
              <a:t>The use of “this” is optional…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2070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Accessors and Mutators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Because instance data is private, a class usually provides services to access and modify data values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i="1" dirty="0" err="1" smtClean="0"/>
              <a:t>accessor</a:t>
            </a:r>
            <a:r>
              <a:rPr lang="en-US" i="1" dirty="0" smtClean="0"/>
              <a:t> method</a:t>
            </a:r>
            <a:r>
              <a:rPr lang="en-US" dirty="0" smtClean="0"/>
              <a:t> returns the current value of a variable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err="1" smtClean="0"/>
              <a:t>mutator</a:t>
            </a:r>
            <a:r>
              <a:rPr lang="en-US" i="1" dirty="0" smtClean="0"/>
              <a:t> method</a:t>
            </a:r>
            <a:r>
              <a:rPr lang="en-US" dirty="0" smtClean="0"/>
              <a:t> changes the value of a variable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names of </a:t>
            </a:r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methods take the form </a:t>
            </a:r>
            <a:r>
              <a:rPr lang="en-US" dirty="0" err="1" smtClean="0">
                <a:latin typeface="Courier New" charset="0"/>
              </a:rPr>
              <a:t>getX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charset="0"/>
              </a:rPr>
              <a:t>setX</a:t>
            </a:r>
            <a:r>
              <a:rPr lang="en-US" dirty="0" smtClean="0"/>
              <a:t>, respectively, where </a:t>
            </a:r>
            <a:r>
              <a:rPr lang="en-US" dirty="0" smtClean="0">
                <a:latin typeface="Courier New" charset="0"/>
              </a:rPr>
              <a:t>X</a:t>
            </a:r>
            <a:r>
              <a:rPr lang="en-US" dirty="0" smtClean="0"/>
              <a:t> is the name of the instance variable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They are sometimes called “</a:t>
            </a:r>
            <a:r>
              <a:rPr lang="en-US" u="sng" dirty="0" smtClean="0"/>
              <a:t>getters</a:t>
            </a:r>
            <a:r>
              <a:rPr lang="en-US" dirty="0" smtClean="0"/>
              <a:t>” and “</a:t>
            </a:r>
            <a:r>
              <a:rPr lang="en-US" u="sng" dirty="0" smtClean="0"/>
              <a:t>setters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2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Rolls the die and returns the result.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roll()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faceValue =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>
                <a:latin typeface="Courier New" charset="0"/>
                <a:cs typeface="Courier New" charset="0"/>
              </a:rPr>
              <a:t>)(Math.random() * MAX) + 1;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mutator.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setFaceValue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value)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faceValue = 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accessor.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getFaceValue()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3" name="Freeform 2"/>
          <p:cNvSpPr/>
          <p:nvPr/>
        </p:nvSpPr>
        <p:spPr>
          <a:xfrm>
            <a:off x="1866900" y="3131820"/>
            <a:ext cx="2019300" cy="487680"/>
          </a:xfrm>
          <a:custGeom>
            <a:avLst/>
            <a:gdLst>
              <a:gd name="connsiteX0" fmla="*/ 769620 w 2019300"/>
              <a:gd name="connsiteY0" fmla="*/ 38100 h 487680"/>
              <a:gd name="connsiteX1" fmla="*/ 609600 w 2019300"/>
              <a:gd name="connsiteY1" fmla="*/ 7620 h 487680"/>
              <a:gd name="connsiteX2" fmla="*/ 434340 w 2019300"/>
              <a:gd name="connsiteY2" fmla="*/ 0 h 487680"/>
              <a:gd name="connsiteX3" fmla="*/ 137160 w 2019300"/>
              <a:gd name="connsiteY3" fmla="*/ 7620 h 487680"/>
              <a:gd name="connsiteX4" fmla="*/ 91440 w 2019300"/>
              <a:gd name="connsiteY4" fmla="*/ 30480 h 487680"/>
              <a:gd name="connsiteX5" fmla="*/ 68580 w 2019300"/>
              <a:gd name="connsiteY5" fmla="*/ 53340 h 487680"/>
              <a:gd name="connsiteX6" fmla="*/ 45720 w 2019300"/>
              <a:gd name="connsiteY6" fmla="*/ 60960 h 487680"/>
              <a:gd name="connsiteX7" fmla="*/ 15240 w 2019300"/>
              <a:gd name="connsiteY7" fmla="*/ 129540 h 487680"/>
              <a:gd name="connsiteX8" fmla="*/ 0 w 2019300"/>
              <a:gd name="connsiteY8" fmla="*/ 190500 h 487680"/>
              <a:gd name="connsiteX9" fmla="*/ 15240 w 2019300"/>
              <a:gd name="connsiteY9" fmla="*/ 297180 h 487680"/>
              <a:gd name="connsiteX10" fmla="*/ 30480 w 2019300"/>
              <a:gd name="connsiteY10" fmla="*/ 327660 h 487680"/>
              <a:gd name="connsiteX11" fmla="*/ 91440 w 2019300"/>
              <a:gd name="connsiteY11" fmla="*/ 358140 h 487680"/>
              <a:gd name="connsiteX12" fmla="*/ 114300 w 2019300"/>
              <a:gd name="connsiteY12" fmla="*/ 373380 h 487680"/>
              <a:gd name="connsiteX13" fmla="*/ 213360 w 2019300"/>
              <a:gd name="connsiteY13" fmla="*/ 381000 h 487680"/>
              <a:gd name="connsiteX14" fmla="*/ 381000 w 2019300"/>
              <a:gd name="connsiteY14" fmla="*/ 419100 h 487680"/>
              <a:gd name="connsiteX15" fmla="*/ 495300 w 2019300"/>
              <a:gd name="connsiteY15" fmla="*/ 426720 h 487680"/>
              <a:gd name="connsiteX16" fmla="*/ 579120 w 2019300"/>
              <a:gd name="connsiteY16" fmla="*/ 434340 h 487680"/>
              <a:gd name="connsiteX17" fmla="*/ 632460 w 2019300"/>
              <a:gd name="connsiteY17" fmla="*/ 441960 h 487680"/>
              <a:gd name="connsiteX18" fmla="*/ 716280 w 2019300"/>
              <a:gd name="connsiteY18" fmla="*/ 457200 h 487680"/>
              <a:gd name="connsiteX19" fmla="*/ 739140 w 2019300"/>
              <a:gd name="connsiteY19" fmla="*/ 472440 h 487680"/>
              <a:gd name="connsiteX20" fmla="*/ 769620 w 2019300"/>
              <a:gd name="connsiteY20" fmla="*/ 480060 h 487680"/>
              <a:gd name="connsiteX21" fmla="*/ 1005840 w 2019300"/>
              <a:gd name="connsiteY21" fmla="*/ 487680 h 487680"/>
              <a:gd name="connsiteX22" fmla="*/ 1691640 w 2019300"/>
              <a:gd name="connsiteY22" fmla="*/ 480060 h 487680"/>
              <a:gd name="connsiteX23" fmla="*/ 1737360 w 2019300"/>
              <a:gd name="connsiteY23" fmla="*/ 457200 h 487680"/>
              <a:gd name="connsiteX24" fmla="*/ 1767840 w 2019300"/>
              <a:gd name="connsiteY24" fmla="*/ 441960 h 487680"/>
              <a:gd name="connsiteX25" fmla="*/ 1805940 w 2019300"/>
              <a:gd name="connsiteY25" fmla="*/ 434340 h 487680"/>
              <a:gd name="connsiteX26" fmla="*/ 1874520 w 2019300"/>
              <a:gd name="connsiteY26" fmla="*/ 419100 h 487680"/>
              <a:gd name="connsiteX27" fmla="*/ 1897380 w 2019300"/>
              <a:gd name="connsiteY27" fmla="*/ 403860 h 487680"/>
              <a:gd name="connsiteX28" fmla="*/ 1935480 w 2019300"/>
              <a:gd name="connsiteY28" fmla="*/ 396240 h 487680"/>
              <a:gd name="connsiteX29" fmla="*/ 1950720 w 2019300"/>
              <a:gd name="connsiteY29" fmla="*/ 373380 h 487680"/>
              <a:gd name="connsiteX30" fmla="*/ 1973580 w 2019300"/>
              <a:gd name="connsiteY30" fmla="*/ 312420 h 487680"/>
              <a:gd name="connsiteX31" fmla="*/ 2004060 w 2019300"/>
              <a:gd name="connsiteY31" fmla="*/ 281940 h 487680"/>
              <a:gd name="connsiteX32" fmla="*/ 2019300 w 2019300"/>
              <a:gd name="connsiteY32" fmla="*/ 259080 h 487680"/>
              <a:gd name="connsiteX33" fmla="*/ 2011680 w 2019300"/>
              <a:gd name="connsiteY33" fmla="*/ 190500 h 487680"/>
              <a:gd name="connsiteX34" fmla="*/ 1988820 w 2019300"/>
              <a:gd name="connsiteY34" fmla="*/ 175260 h 487680"/>
              <a:gd name="connsiteX35" fmla="*/ 1943100 w 2019300"/>
              <a:gd name="connsiteY35" fmla="*/ 144780 h 487680"/>
              <a:gd name="connsiteX36" fmla="*/ 1866900 w 2019300"/>
              <a:gd name="connsiteY36" fmla="*/ 99060 h 487680"/>
              <a:gd name="connsiteX37" fmla="*/ 1805940 w 2019300"/>
              <a:gd name="connsiteY37" fmla="*/ 76200 h 487680"/>
              <a:gd name="connsiteX38" fmla="*/ 1767840 w 2019300"/>
              <a:gd name="connsiteY38" fmla="*/ 68580 h 487680"/>
              <a:gd name="connsiteX39" fmla="*/ 1668780 w 2019300"/>
              <a:gd name="connsiteY39" fmla="*/ 53340 h 487680"/>
              <a:gd name="connsiteX40" fmla="*/ 967740 w 2019300"/>
              <a:gd name="connsiteY40" fmla="*/ 60960 h 487680"/>
              <a:gd name="connsiteX41" fmla="*/ 929640 w 2019300"/>
              <a:gd name="connsiteY41" fmla="*/ 8382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019300" h="487680">
                <a:moveTo>
                  <a:pt x="769620" y="38100"/>
                </a:moveTo>
                <a:cubicBezTo>
                  <a:pt x="708015" y="22699"/>
                  <a:pt x="678693" y="13378"/>
                  <a:pt x="609600" y="7620"/>
                </a:cubicBezTo>
                <a:cubicBezTo>
                  <a:pt x="551327" y="2764"/>
                  <a:pt x="492760" y="2540"/>
                  <a:pt x="434340" y="0"/>
                </a:cubicBezTo>
                <a:cubicBezTo>
                  <a:pt x="335280" y="2540"/>
                  <a:pt x="236140" y="2907"/>
                  <a:pt x="137160" y="7620"/>
                </a:cubicBezTo>
                <a:cubicBezTo>
                  <a:pt x="122580" y="8314"/>
                  <a:pt x="101636" y="21983"/>
                  <a:pt x="91440" y="30480"/>
                </a:cubicBezTo>
                <a:cubicBezTo>
                  <a:pt x="83161" y="37379"/>
                  <a:pt x="77546" y="47362"/>
                  <a:pt x="68580" y="53340"/>
                </a:cubicBezTo>
                <a:cubicBezTo>
                  <a:pt x="61897" y="57795"/>
                  <a:pt x="53340" y="58420"/>
                  <a:pt x="45720" y="60960"/>
                </a:cubicBezTo>
                <a:cubicBezTo>
                  <a:pt x="25705" y="90983"/>
                  <a:pt x="26122" y="86013"/>
                  <a:pt x="15240" y="129540"/>
                </a:cubicBezTo>
                <a:lnTo>
                  <a:pt x="0" y="190500"/>
                </a:lnTo>
                <a:cubicBezTo>
                  <a:pt x="2541" y="215913"/>
                  <a:pt x="3940" y="267047"/>
                  <a:pt x="15240" y="297180"/>
                </a:cubicBezTo>
                <a:cubicBezTo>
                  <a:pt x="19228" y="307816"/>
                  <a:pt x="23208" y="318934"/>
                  <a:pt x="30480" y="327660"/>
                </a:cubicBezTo>
                <a:cubicBezTo>
                  <a:pt x="43090" y="342792"/>
                  <a:pt x="77144" y="350992"/>
                  <a:pt x="91440" y="358140"/>
                </a:cubicBezTo>
                <a:cubicBezTo>
                  <a:pt x="99631" y="362236"/>
                  <a:pt x="105299" y="371692"/>
                  <a:pt x="114300" y="373380"/>
                </a:cubicBezTo>
                <a:cubicBezTo>
                  <a:pt x="146850" y="379483"/>
                  <a:pt x="180340" y="378460"/>
                  <a:pt x="213360" y="381000"/>
                </a:cubicBezTo>
                <a:cubicBezTo>
                  <a:pt x="250058" y="390175"/>
                  <a:pt x="339843" y="414161"/>
                  <a:pt x="381000" y="419100"/>
                </a:cubicBezTo>
                <a:cubicBezTo>
                  <a:pt x="418913" y="423650"/>
                  <a:pt x="457228" y="423791"/>
                  <a:pt x="495300" y="426720"/>
                </a:cubicBezTo>
                <a:cubicBezTo>
                  <a:pt x="523273" y="428872"/>
                  <a:pt x="551236" y="431242"/>
                  <a:pt x="579120" y="434340"/>
                </a:cubicBezTo>
                <a:cubicBezTo>
                  <a:pt x="596971" y="436323"/>
                  <a:pt x="614708" y="439229"/>
                  <a:pt x="632460" y="441960"/>
                </a:cubicBezTo>
                <a:cubicBezTo>
                  <a:pt x="674707" y="448459"/>
                  <a:pt x="676651" y="449274"/>
                  <a:pt x="716280" y="457200"/>
                </a:cubicBezTo>
                <a:cubicBezTo>
                  <a:pt x="723900" y="462280"/>
                  <a:pt x="730722" y="468832"/>
                  <a:pt x="739140" y="472440"/>
                </a:cubicBezTo>
                <a:cubicBezTo>
                  <a:pt x="748766" y="476565"/>
                  <a:pt x="759164" y="479463"/>
                  <a:pt x="769620" y="480060"/>
                </a:cubicBezTo>
                <a:cubicBezTo>
                  <a:pt x="848273" y="484554"/>
                  <a:pt x="927100" y="485140"/>
                  <a:pt x="1005840" y="487680"/>
                </a:cubicBezTo>
                <a:lnTo>
                  <a:pt x="1691640" y="480060"/>
                </a:lnTo>
                <a:cubicBezTo>
                  <a:pt x="1709787" y="479670"/>
                  <a:pt x="1723097" y="465350"/>
                  <a:pt x="1737360" y="457200"/>
                </a:cubicBezTo>
                <a:cubicBezTo>
                  <a:pt x="1747223" y="451564"/>
                  <a:pt x="1757064" y="445552"/>
                  <a:pt x="1767840" y="441960"/>
                </a:cubicBezTo>
                <a:cubicBezTo>
                  <a:pt x="1780127" y="437864"/>
                  <a:pt x="1793375" y="437481"/>
                  <a:pt x="1805940" y="434340"/>
                </a:cubicBezTo>
                <a:cubicBezTo>
                  <a:pt x="1880975" y="415581"/>
                  <a:pt x="1748711" y="440068"/>
                  <a:pt x="1874520" y="419100"/>
                </a:cubicBezTo>
                <a:cubicBezTo>
                  <a:pt x="1882140" y="414020"/>
                  <a:pt x="1888805" y="407076"/>
                  <a:pt x="1897380" y="403860"/>
                </a:cubicBezTo>
                <a:cubicBezTo>
                  <a:pt x="1909507" y="399312"/>
                  <a:pt x="1924235" y="402666"/>
                  <a:pt x="1935480" y="396240"/>
                </a:cubicBezTo>
                <a:cubicBezTo>
                  <a:pt x="1943431" y="391696"/>
                  <a:pt x="1945640" y="381000"/>
                  <a:pt x="1950720" y="373380"/>
                </a:cubicBezTo>
                <a:cubicBezTo>
                  <a:pt x="1956503" y="350249"/>
                  <a:pt x="1958637" y="332344"/>
                  <a:pt x="1973580" y="312420"/>
                </a:cubicBezTo>
                <a:cubicBezTo>
                  <a:pt x="1982201" y="300925"/>
                  <a:pt x="1994709" y="292849"/>
                  <a:pt x="2004060" y="281940"/>
                </a:cubicBezTo>
                <a:cubicBezTo>
                  <a:pt x="2010020" y="274987"/>
                  <a:pt x="2014220" y="266700"/>
                  <a:pt x="2019300" y="259080"/>
                </a:cubicBezTo>
                <a:cubicBezTo>
                  <a:pt x="2016760" y="236220"/>
                  <a:pt x="2019540" y="212116"/>
                  <a:pt x="2011680" y="190500"/>
                </a:cubicBezTo>
                <a:cubicBezTo>
                  <a:pt x="2008550" y="181893"/>
                  <a:pt x="1995855" y="181123"/>
                  <a:pt x="1988820" y="175260"/>
                </a:cubicBezTo>
                <a:cubicBezTo>
                  <a:pt x="1913272" y="112303"/>
                  <a:pt x="2011221" y="181461"/>
                  <a:pt x="1943100" y="144780"/>
                </a:cubicBezTo>
                <a:cubicBezTo>
                  <a:pt x="1917019" y="130737"/>
                  <a:pt x="1895637" y="106244"/>
                  <a:pt x="1866900" y="99060"/>
                </a:cubicBezTo>
                <a:cubicBezTo>
                  <a:pt x="1751926" y="70316"/>
                  <a:pt x="1925481" y="116047"/>
                  <a:pt x="1805940" y="76200"/>
                </a:cubicBezTo>
                <a:cubicBezTo>
                  <a:pt x="1793653" y="72104"/>
                  <a:pt x="1780483" y="71390"/>
                  <a:pt x="1767840" y="68580"/>
                </a:cubicBezTo>
                <a:cubicBezTo>
                  <a:pt x="1701848" y="53915"/>
                  <a:pt x="1776756" y="65337"/>
                  <a:pt x="1668780" y="53340"/>
                </a:cubicBezTo>
                <a:lnTo>
                  <a:pt x="967740" y="60960"/>
                </a:lnTo>
                <a:cubicBezTo>
                  <a:pt x="947531" y="61385"/>
                  <a:pt x="942093" y="71367"/>
                  <a:pt x="929640" y="8382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 4"/>
          <p:cNvSpPr/>
          <p:nvPr/>
        </p:nvSpPr>
        <p:spPr>
          <a:xfrm>
            <a:off x="1981200" y="4796790"/>
            <a:ext cx="2019300" cy="487680"/>
          </a:xfrm>
          <a:custGeom>
            <a:avLst/>
            <a:gdLst>
              <a:gd name="connsiteX0" fmla="*/ 769620 w 2019300"/>
              <a:gd name="connsiteY0" fmla="*/ 38100 h 487680"/>
              <a:gd name="connsiteX1" fmla="*/ 609600 w 2019300"/>
              <a:gd name="connsiteY1" fmla="*/ 7620 h 487680"/>
              <a:gd name="connsiteX2" fmla="*/ 434340 w 2019300"/>
              <a:gd name="connsiteY2" fmla="*/ 0 h 487680"/>
              <a:gd name="connsiteX3" fmla="*/ 137160 w 2019300"/>
              <a:gd name="connsiteY3" fmla="*/ 7620 h 487680"/>
              <a:gd name="connsiteX4" fmla="*/ 91440 w 2019300"/>
              <a:gd name="connsiteY4" fmla="*/ 30480 h 487680"/>
              <a:gd name="connsiteX5" fmla="*/ 68580 w 2019300"/>
              <a:gd name="connsiteY5" fmla="*/ 53340 h 487680"/>
              <a:gd name="connsiteX6" fmla="*/ 45720 w 2019300"/>
              <a:gd name="connsiteY6" fmla="*/ 60960 h 487680"/>
              <a:gd name="connsiteX7" fmla="*/ 15240 w 2019300"/>
              <a:gd name="connsiteY7" fmla="*/ 129540 h 487680"/>
              <a:gd name="connsiteX8" fmla="*/ 0 w 2019300"/>
              <a:gd name="connsiteY8" fmla="*/ 190500 h 487680"/>
              <a:gd name="connsiteX9" fmla="*/ 15240 w 2019300"/>
              <a:gd name="connsiteY9" fmla="*/ 297180 h 487680"/>
              <a:gd name="connsiteX10" fmla="*/ 30480 w 2019300"/>
              <a:gd name="connsiteY10" fmla="*/ 327660 h 487680"/>
              <a:gd name="connsiteX11" fmla="*/ 91440 w 2019300"/>
              <a:gd name="connsiteY11" fmla="*/ 358140 h 487680"/>
              <a:gd name="connsiteX12" fmla="*/ 114300 w 2019300"/>
              <a:gd name="connsiteY12" fmla="*/ 373380 h 487680"/>
              <a:gd name="connsiteX13" fmla="*/ 213360 w 2019300"/>
              <a:gd name="connsiteY13" fmla="*/ 381000 h 487680"/>
              <a:gd name="connsiteX14" fmla="*/ 381000 w 2019300"/>
              <a:gd name="connsiteY14" fmla="*/ 419100 h 487680"/>
              <a:gd name="connsiteX15" fmla="*/ 495300 w 2019300"/>
              <a:gd name="connsiteY15" fmla="*/ 426720 h 487680"/>
              <a:gd name="connsiteX16" fmla="*/ 579120 w 2019300"/>
              <a:gd name="connsiteY16" fmla="*/ 434340 h 487680"/>
              <a:gd name="connsiteX17" fmla="*/ 632460 w 2019300"/>
              <a:gd name="connsiteY17" fmla="*/ 441960 h 487680"/>
              <a:gd name="connsiteX18" fmla="*/ 716280 w 2019300"/>
              <a:gd name="connsiteY18" fmla="*/ 457200 h 487680"/>
              <a:gd name="connsiteX19" fmla="*/ 739140 w 2019300"/>
              <a:gd name="connsiteY19" fmla="*/ 472440 h 487680"/>
              <a:gd name="connsiteX20" fmla="*/ 769620 w 2019300"/>
              <a:gd name="connsiteY20" fmla="*/ 480060 h 487680"/>
              <a:gd name="connsiteX21" fmla="*/ 1005840 w 2019300"/>
              <a:gd name="connsiteY21" fmla="*/ 487680 h 487680"/>
              <a:gd name="connsiteX22" fmla="*/ 1691640 w 2019300"/>
              <a:gd name="connsiteY22" fmla="*/ 480060 h 487680"/>
              <a:gd name="connsiteX23" fmla="*/ 1737360 w 2019300"/>
              <a:gd name="connsiteY23" fmla="*/ 457200 h 487680"/>
              <a:gd name="connsiteX24" fmla="*/ 1767840 w 2019300"/>
              <a:gd name="connsiteY24" fmla="*/ 441960 h 487680"/>
              <a:gd name="connsiteX25" fmla="*/ 1805940 w 2019300"/>
              <a:gd name="connsiteY25" fmla="*/ 434340 h 487680"/>
              <a:gd name="connsiteX26" fmla="*/ 1874520 w 2019300"/>
              <a:gd name="connsiteY26" fmla="*/ 419100 h 487680"/>
              <a:gd name="connsiteX27" fmla="*/ 1897380 w 2019300"/>
              <a:gd name="connsiteY27" fmla="*/ 403860 h 487680"/>
              <a:gd name="connsiteX28" fmla="*/ 1935480 w 2019300"/>
              <a:gd name="connsiteY28" fmla="*/ 396240 h 487680"/>
              <a:gd name="connsiteX29" fmla="*/ 1950720 w 2019300"/>
              <a:gd name="connsiteY29" fmla="*/ 373380 h 487680"/>
              <a:gd name="connsiteX30" fmla="*/ 1973580 w 2019300"/>
              <a:gd name="connsiteY30" fmla="*/ 312420 h 487680"/>
              <a:gd name="connsiteX31" fmla="*/ 2004060 w 2019300"/>
              <a:gd name="connsiteY31" fmla="*/ 281940 h 487680"/>
              <a:gd name="connsiteX32" fmla="*/ 2019300 w 2019300"/>
              <a:gd name="connsiteY32" fmla="*/ 259080 h 487680"/>
              <a:gd name="connsiteX33" fmla="*/ 2011680 w 2019300"/>
              <a:gd name="connsiteY33" fmla="*/ 190500 h 487680"/>
              <a:gd name="connsiteX34" fmla="*/ 1988820 w 2019300"/>
              <a:gd name="connsiteY34" fmla="*/ 175260 h 487680"/>
              <a:gd name="connsiteX35" fmla="*/ 1943100 w 2019300"/>
              <a:gd name="connsiteY35" fmla="*/ 144780 h 487680"/>
              <a:gd name="connsiteX36" fmla="*/ 1866900 w 2019300"/>
              <a:gd name="connsiteY36" fmla="*/ 99060 h 487680"/>
              <a:gd name="connsiteX37" fmla="*/ 1805940 w 2019300"/>
              <a:gd name="connsiteY37" fmla="*/ 76200 h 487680"/>
              <a:gd name="connsiteX38" fmla="*/ 1767840 w 2019300"/>
              <a:gd name="connsiteY38" fmla="*/ 68580 h 487680"/>
              <a:gd name="connsiteX39" fmla="*/ 1668780 w 2019300"/>
              <a:gd name="connsiteY39" fmla="*/ 53340 h 487680"/>
              <a:gd name="connsiteX40" fmla="*/ 967740 w 2019300"/>
              <a:gd name="connsiteY40" fmla="*/ 60960 h 487680"/>
              <a:gd name="connsiteX41" fmla="*/ 929640 w 2019300"/>
              <a:gd name="connsiteY41" fmla="*/ 8382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019300" h="487680">
                <a:moveTo>
                  <a:pt x="769620" y="38100"/>
                </a:moveTo>
                <a:cubicBezTo>
                  <a:pt x="708015" y="22699"/>
                  <a:pt x="678693" y="13378"/>
                  <a:pt x="609600" y="7620"/>
                </a:cubicBezTo>
                <a:cubicBezTo>
                  <a:pt x="551327" y="2764"/>
                  <a:pt x="492760" y="2540"/>
                  <a:pt x="434340" y="0"/>
                </a:cubicBezTo>
                <a:cubicBezTo>
                  <a:pt x="335280" y="2540"/>
                  <a:pt x="236140" y="2907"/>
                  <a:pt x="137160" y="7620"/>
                </a:cubicBezTo>
                <a:cubicBezTo>
                  <a:pt x="122580" y="8314"/>
                  <a:pt x="101636" y="21983"/>
                  <a:pt x="91440" y="30480"/>
                </a:cubicBezTo>
                <a:cubicBezTo>
                  <a:pt x="83161" y="37379"/>
                  <a:pt x="77546" y="47362"/>
                  <a:pt x="68580" y="53340"/>
                </a:cubicBezTo>
                <a:cubicBezTo>
                  <a:pt x="61897" y="57795"/>
                  <a:pt x="53340" y="58420"/>
                  <a:pt x="45720" y="60960"/>
                </a:cubicBezTo>
                <a:cubicBezTo>
                  <a:pt x="25705" y="90983"/>
                  <a:pt x="26122" y="86013"/>
                  <a:pt x="15240" y="129540"/>
                </a:cubicBezTo>
                <a:lnTo>
                  <a:pt x="0" y="190500"/>
                </a:lnTo>
                <a:cubicBezTo>
                  <a:pt x="2541" y="215913"/>
                  <a:pt x="3940" y="267047"/>
                  <a:pt x="15240" y="297180"/>
                </a:cubicBezTo>
                <a:cubicBezTo>
                  <a:pt x="19228" y="307816"/>
                  <a:pt x="23208" y="318934"/>
                  <a:pt x="30480" y="327660"/>
                </a:cubicBezTo>
                <a:cubicBezTo>
                  <a:pt x="43090" y="342792"/>
                  <a:pt x="77144" y="350992"/>
                  <a:pt x="91440" y="358140"/>
                </a:cubicBezTo>
                <a:cubicBezTo>
                  <a:pt x="99631" y="362236"/>
                  <a:pt x="105299" y="371692"/>
                  <a:pt x="114300" y="373380"/>
                </a:cubicBezTo>
                <a:cubicBezTo>
                  <a:pt x="146850" y="379483"/>
                  <a:pt x="180340" y="378460"/>
                  <a:pt x="213360" y="381000"/>
                </a:cubicBezTo>
                <a:cubicBezTo>
                  <a:pt x="250058" y="390175"/>
                  <a:pt x="339843" y="414161"/>
                  <a:pt x="381000" y="419100"/>
                </a:cubicBezTo>
                <a:cubicBezTo>
                  <a:pt x="418913" y="423650"/>
                  <a:pt x="457228" y="423791"/>
                  <a:pt x="495300" y="426720"/>
                </a:cubicBezTo>
                <a:cubicBezTo>
                  <a:pt x="523273" y="428872"/>
                  <a:pt x="551236" y="431242"/>
                  <a:pt x="579120" y="434340"/>
                </a:cubicBezTo>
                <a:cubicBezTo>
                  <a:pt x="596971" y="436323"/>
                  <a:pt x="614708" y="439229"/>
                  <a:pt x="632460" y="441960"/>
                </a:cubicBezTo>
                <a:cubicBezTo>
                  <a:pt x="674707" y="448459"/>
                  <a:pt x="676651" y="449274"/>
                  <a:pt x="716280" y="457200"/>
                </a:cubicBezTo>
                <a:cubicBezTo>
                  <a:pt x="723900" y="462280"/>
                  <a:pt x="730722" y="468832"/>
                  <a:pt x="739140" y="472440"/>
                </a:cubicBezTo>
                <a:cubicBezTo>
                  <a:pt x="748766" y="476565"/>
                  <a:pt x="759164" y="479463"/>
                  <a:pt x="769620" y="480060"/>
                </a:cubicBezTo>
                <a:cubicBezTo>
                  <a:pt x="848273" y="484554"/>
                  <a:pt x="927100" y="485140"/>
                  <a:pt x="1005840" y="487680"/>
                </a:cubicBezTo>
                <a:lnTo>
                  <a:pt x="1691640" y="480060"/>
                </a:lnTo>
                <a:cubicBezTo>
                  <a:pt x="1709787" y="479670"/>
                  <a:pt x="1723097" y="465350"/>
                  <a:pt x="1737360" y="457200"/>
                </a:cubicBezTo>
                <a:cubicBezTo>
                  <a:pt x="1747223" y="451564"/>
                  <a:pt x="1757064" y="445552"/>
                  <a:pt x="1767840" y="441960"/>
                </a:cubicBezTo>
                <a:cubicBezTo>
                  <a:pt x="1780127" y="437864"/>
                  <a:pt x="1793375" y="437481"/>
                  <a:pt x="1805940" y="434340"/>
                </a:cubicBezTo>
                <a:cubicBezTo>
                  <a:pt x="1880975" y="415581"/>
                  <a:pt x="1748711" y="440068"/>
                  <a:pt x="1874520" y="419100"/>
                </a:cubicBezTo>
                <a:cubicBezTo>
                  <a:pt x="1882140" y="414020"/>
                  <a:pt x="1888805" y="407076"/>
                  <a:pt x="1897380" y="403860"/>
                </a:cubicBezTo>
                <a:cubicBezTo>
                  <a:pt x="1909507" y="399312"/>
                  <a:pt x="1924235" y="402666"/>
                  <a:pt x="1935480" y="396240"/>
                </a:cubicBezTo>
                <a:cubicBezTo>
                  <a:pt x="1943431" y="391696"/>
                  <a:pt x="1945640" y="381000"/>
                  <a:pt x="1950720" y="373380"/>
                </a:cubicBezTo>
                <a:cubicBezTo>
                  <a:pt x="1956503" y="350249"/>
                  <a:pt x="1958637" y="332344"/>
                  <a:pt x="1973580" y="312420"/>
                </a:cubicBezTo>
                <a:cubicBezTo>
                  <a:pt x="1982201" y="300925"/>
                  <a:pt x="1994709" y="292849"/>
                  <a:pt x="2004060" y="281940"/>
                </a:cubicBezTo>
                <a:cubicBezTo>
                  <a:pt x="2010020" y="274987"/>
                  <a:pt x="2014220" y="266700"/>
                  <a:pt x="2019300" y="259080"/>
                </a:cubicBezTo>
                <a:cubicBezTo>
                  <a:pt x="2016760" y="236220"/>
                  <a:pt x="2019540" y="212116"/>
                  <a:pt x="2011680" y="190500"/>
                </a:cubicBezTo>
                <a:cubicBezTo>
                  <a:pt x="2008550" y="181893"/>
                  <a:pt x="1995855" y="181123"/>
                  <a:pt x="1988820" y="175260"/>
                </a:cubicBezTo>
                <a:cubicBezTo>
                  <a:pt x="1913272" y="112303"/>
                  <a:pt x="2011221" y="181461"/>
                  <a:pt x="1943100" y="144780"/>
                </a:cubicBezTo>
                <a:cubicBezTo>
                  <a:pt x="1917019" y="130737"/>
                  <a:pt x="1895637" y="106244"/>
                  <a:pt x="1866900" y="99060"/>
                </a:cubicBezTo>
                <a:cubicBezTo>
                  <a:pt x="1751926" y="70316"/>
                  <a:pt x="1925481" y="116047"/>
                  <a:pt x="1805940" y="76200"/>
                </a:cubicBezTo>
                <a:cubicBezTo>
                  <a:pt x="1793653" y="72104"/>
                  <a:pt x="1780483" y="71390"/>
                  <a:pt x="1767840" y="68580"/>
                </a:cubicBezTo>
                <a:cubicBezTo>
                  <a:pt x="1701848" y="53915"/>
                  <a:pt x="1776756" y="65337"/>
                  <a:pt x="1668780" y="53340"/>
                </a:cubicBezTo>
                <a:lnTo>
                  <a:pt x="967740" y="60960"/>
                </a:lnTo>
                <a:cubicBezTo>
                  <a:pt x="947531" y="61385"/>
                  <a:pt x="942093" y="71367"/>
                  <a:pt x="929640" y="8382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495800" y="3962400"/>
            <a:ext cx="262123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Setter &amp; getter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299620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2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Rolls the die and returns the result.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roll()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latin typeface="Courier New" charset="0"/>
                <a:cs typeface="Courier New" charset="0"/>
              </a:rPr>
              <a:t> =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cs typeface="Courier New" charset="0"/>
              </a:rPr>
              <a:t>)(</a:t>
            </a:r>
            <a:r>
              <a:rPr lang="en-US" sz="1400" b="1" dirty="0" err="1">
                <a:latin typeface="Courier New" charset="0"/>
                <a:cs typeface="Courier New" charset="0"/>
              </a:rPr>
              <a:t>Math.random</a:t>
            </a:r>
            <a:r>
              <a:rPr lang="en-US" sz="1400" b="1" dirty="0">
                <a:latin typeface="Courier New" charset="0"/>
                <a:cs typeface="Courier New" charset="0"/>
              </a:rPr>
              <a:t>() * MAX) + 1;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 dirty="0" err="1"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mutator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cs typeface="Courier New" charset="0"/>
              </a:rPr>
              <a:t>setFaceValue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value)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latin typeface="Courier New" charset="0"/>
                <a:cs typeface="Courier New" charset="0"/>
              </a:rPr>
              <a:t> = value;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accessor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getFaceValue</a:t>
            </a:r>
            <a:r>
              <a:rPr lang="en-US" sz="1400" b="1" dirty="0">
                <a:latin typeface="Courier New" charset="0"/>
                <a:cs typeface="Courier New" charset="0"/>
              </a:rPr>
              <a:t>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 dirty="0" err="1"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95336" y="3505200"/>
            <a:ext cx="365997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STYLE: always capitalize the first </a:t>
            </a:r>
          </a:p>
          <a:p>
            <a:r>
              <a:rPr lang="en-CA" smtClean="0"/>
              <a:t>letter </a:t>
            </a:r>
            <a:r>
              <a:rPr lang="en-CA" dirty="0" smtClean="0"/>
              <a:t>of the instance variable.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0" y="2209800"/>
            <a:ext cx="457200" cy="1066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86000" y="2209800"/>
            <a:ext cx="304800" cy="27432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82150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2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Rolls the die and returns the result.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roll()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latin typeface="Courier New" charset="0"/>
                <a:cs typeface="Courier New" charset="0"/>
              </a:rPr>
              <a:t> =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cs typeface="Courier New" charset="0"/>
              </a:rPr>
              <a:t>)(</a:t>
            </a:r>
            <a:r>
              <a:rPr lang="en-US" sz="1400" b="1" dirty="0" err="1">
                <a:latin typeface="Courier New" charset="0"/>
                <a:cs typeface="Courier New" charset="0"/>
              </a:rPr>
              <a:t>Math.random</a:t>
            </a:r>
            <a:r>
              <a:rPr lang="en-US" sz="1400" b="1" dirty="0">
                <a:latin typeface="Courier New" charset="0"/>
                <a:cs typeface="Courier New" charset="0"/>
              </a:rPr>
              <a:t>() * MAX) + 1;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 dirty="0" err="1"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mutator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cs typeface="Courier New" charset="0"/>
              </a:rPr>
              <a:t>setFaceValue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value)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latin typeface="Courier New" charset="0"/>
                <a:cs typeface="Courier New" charset="0"/>
              </a:rPr>
              <a:t> = value;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accessor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getFaceValue</a:t>
            </a:r>
            <a:r>
              <a:rPr lang="en-US" sz="1400" b="1" dirty="0">
                <a:latin typeface="Courier New" charset="0"/>
                <a:cs typeface="Courier New" charset="0"/>
              </a:rPr>
              <a:t>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 dirty="0" err="1"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95336" y="3505200"/>
            <a:ext cx="383957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A setter method always has a “void”</a:t>
            </a:r>
          </a:p>
          <a:p>
            <a:r>
              <a:rPr lang="en-CA" dirty="0" smtClean="0"/>
              <a:t>return type.</a:t>
            </a:r>
            <a:endParaRPr lang="en-CA" dirty="0"/>
          </a:p>
        </p:txBody>
      </p:sp>
      <p:sp>
        <p:nvSpPr>
          <p:cNvPr id="2" name="Freeform 1"/>
          <p:cNvSpPr/>
          <p:nvPr/>
        </p:nvSpPr>
        <p:spPr>
          <a:xfrm>
            <a:off x="1706880" y="3108960"/>
            <a:ext cx="883920" cy="653143"/>
          </a:xfrm>
          <a:custGeom>
            <a:avLst/>
            <a:gdLst>
              <a:gd name="connsiteX0" fmla="*/ 487680 w 1184366"/>
              <a:gd name="connsiteY0" fmla="*/ 0 h 653143"/>
              <a:gd name="connsiteX1" fmla="*/ 391886 w 1184366"/>
              <a:gd name="connsiteY1" fmla="*/ 26126 h 653143"/>
              <a:gd name="connsiteX2" fmla="*/ 330926 w 1184366"/>
              <a:gd name="connsiteY2" fmla="*/ 34834 h 653143"/>
              <a:gd name="connsiteX3" fmla="*/ 304800 w 1184366"/>
              <a:gd name="connsiteY3" fmla="*/ 60960 h 653143"/>
              <a:gd name="connsiteX4" fmla="*/ 200297 w 1184366"/>
              <a:gd name="connsiteY4" fmla="*/ 87086 h 653143"/>
              <a:gd name="connsiteX5" fmla="*/ 165463 w 1184366"/>
              <a:gd name="connsiteY5" fmla="*/ 104503 h 653143"/>
              <a:gd name="connsiteX6" fmla="*/ 139337 w 1184366"/>
              <a:gd name="connsiteY6" fmla="*/ 113211 h 653143"/>
              <a:gd name="connsiteX7" fmla="*/ 113211 w 1184366"/>
              <a:gd name="connsiteY7" fmla="*/ 139337 h 653143"/>
              <a:gd name="connsiteX8" fmla="*/ 78377 w 1184366"/>
              <a:gd name="connsiteY8" fmla="*/ 191589 h 653143"/>
              <a:gd name="connsiteX9" fmla="*/ 60960 w 1184366"/>
              <a:gd name="connsiteY9" fmla="*/ 217714 h 653143"/>
              <a:gd name="connsiteX10" fmla="*/ 52251 w 1184366"/>
              <a:gd name="connsiteY10" fmla="*/ 261257 h 653143"/>
              <a:gd name="connsiteX11" fmla="*/ 26126 w 1184366"/>
              <a:gd name="connsiteY11" fmla="*/ 296091 h 653143"/>
              <a:gd name="connsiteX12" fmla="*/ 0 w 1184366"/>
              <a:gd name="connsiteY12" fmla="*/ 348343 h 653143"/>
              <a:gd name="connsiteX13" fmla="*/ 34834 w 1184366"/>
              <a:gd name="connsiteY13" fmla="*/ 452846 h 653143"/>
              <a:gd name="connsiteX14" fmla="*/ 60960 w 1184366"/>
              <a:gd name="connsiteY14" fmla="*/ 461554 h 653143"/>
              <a:gd name="connsiteX15" fmla="*/ 113211 w 1184366"/>
              <a:gd name="connsiteY15" fmla="*/ 496389 h 653143"/>
              <a:gd name="connsiteX16" fmla="*/ 139337 w 1184366"/>
              <a:gd name="connsiteY16" fmla="*/ 513806 h 653143"/>
              <a:gd name="connsiteX17" fmla="*/ 200297 w 1184366"/>
              <a:gd name="connsiteY17" fmla="*/ 522514 h 653143"/>
              <a:gd name="connsiteX18" fmla="*/ 296091 w 1184366"/>
              <a:gd name="connsiteY18" fmla="*/ 539931 h 653143"/>
              <a:gd name="connsiteX19" fmla="*/ 435429 w 1184366"/>
              <a:gd name="connsiteY19" fmla="*/ 566057 h 653143"/>
              <a:gd name="connsiteX20" fmla="*/ 487680 w 1184366"/>
              <a:gd name="connsiteY20" fmla="*/ 583474 h 653143"/>
              <a:gd name="connsiteX21" fmla="*/ 557349 w 1184366"/>
              <a:gd name="connsiteY21" fmla="*/ 600891 h 653143"/>
              <a:gd name="connsiteX22" fmla="*/ 714103 w 1184366"/>
              <a:gd name="connsiteY22" fmla="*/ 644434 h 653143"/>
              <a:gd name="connsiteX23" fmla="*/ 740229 w 1184366"/>
              <a:gd name="connsiteY23" fmla="*/ 653143 h 653143"/>
              <a:gd name="connsiteX24" fmla="*/ 862149 w 1184366"/>
              <a:gd name="connsiteY24" fmla="*/ 627017 h 653143"/>
              <a:gd name="connsiteX25" fmla="*/ 888274 w 1184366"/>
              <a:gd name="connsiteY25" fmla="*/ 609600 h 653143"/>
              <a:gd name="connsiteX26" fmla="*/ 914400 w 1184366"/>
              <a:gd name="connsiteY26" fmla="*/ 600891 h 653143"/>
              <a:gd name="connsiteX27" fmla="*/ 949234 w 1184366"/>
              <a:gd name="connsiteY27" fmla="*/ 574766 h 653143"/>
              <a:gd name="connsiteX28" fmla="*/ 992777 w 1184366"/>
              <a:gd name="connsiteY28" fmla="*/ 548640 h 653143"/>
              <a:gd name="connsiteX29" fmla="*/ 1018903 w 1184366"/>
              <a:gd name="connsiteY29" fmla="*/ 531223 h 653143"/>
              <a:gd name="connsiteX30" fmla="*/ 1097280 w 1184366"/>
              <a:gd name="connsiteY30" fmla="*/ 487680 h 653143"/>
              <a:gd name="connsiteX31" fmla="*/ 1123406 w 1184366"/>
              <a:gd name="connsiteY31" fmla="*/ 452846 h 653143"/>
              <a:gd name="connsiteX32" fmla="*/ 1175657 w 1184366"/>
              <a:gd name="connsiteY32" fmla="*/ 400594 h 653143"/>
              <a:gd name="connsiteX33" fmla="*/ 1184366 w 1184366"/>
              <a:gd name="connsiteY33" fmla="*/ 365760 h 653143"/>
              <a:gd name="connsiteX34" fmla="*/ 1175657 w 1184366"/>
              <a:gd name="connsiteY34" fmla="*/ 269966 h 653143"/>
              <a:gd name="connsiteX35" fmla="*/ 1158240 w 1184366"/>
              <a:gd name="connsiteY35" fmla="*/ 243840 h 653143"/>
              <a:gd name="connsiteX36" fmla="*/ 1105989 w 1184366"/>
              <a:gd name="connsiteY36" fmla="*/ 200297 h 653143"/>
              <a:gd name="connsiteX37" fmla="*/ 1079863 w 1184366"/>
              <a:gd name="connsiteY37" fmla="*/ 191589 h 653143"/>
              <a:gd name="connsiteX38" fmla="*/ 975360 w 1184366"/>
              <a:gd name="connsiteY38" fmla="*/ 148046 h 653143"/>
              <a:gd name="connsiteX39" fmla="*/ 949234 w 1184366"/>
              <a:gd name="connsiteY39" fmla="*/ 139337 h 653143"/>
              <a:gd name="connsiteX40" fmla="*/ 905691 w 1184366"/>
              <a:gd name="connsiteY40" fmla="*/ 121920 h 653143"/>
              <a:gd name="connsiteX41" fmla="*/ 862149 w 1184366"/>
              <a:gd name="connsiteY41" fmla="*/ 113211 h 653143"/>
              <a:gd name="connsiteX42" fmla="*/ 827314 w 1184366"/>
              <a:gd name="connsiteY42" fmla="*/ 104503 h 653143"/>
              <a:gd name="connsiteX43" fmla="*/ 801189 w 1184366"/>
              <a:gd name="connsiteY43" fmla="*/ 87086 h 653143"/>
              <a:gd name="connsiteX44" fmla="*/ 748937 w 1184366"/>
              <a:gd name="connsiteY44" fmla="*/ 6096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84366" h="653143">
                <a:moveTo>
                  <a:pt x="487680" y="0"/>
                </a:moveTo>
                <a:cubicBezTo>
                  <a:pt x="479347" y="2381"/>
                  <a:pt x="410899" y="22669"/>
                  <a:pt x="391886" y="26126"/>
                </a:cubicBezTo>
                <a:cubicBezTo>
                  <a:pt x="371691" y="29798"/>
                  <a:pt x="351246" y="31931"/>
                  <a:pt x="330926" y="34834"/>
                </a:cubicBezTo>
                <a:cubicBezTo>
                  <a:pt x="322217" y="43543"/>
                  <a:pt x="315566" y="54979"/>
                  <a:pt x="304800" y="60960"/>
                </a:cubicBezTo>
                <a:cubicBezTo>
                  <a:pt x="275228" y="77389"/>
                  <a:pt x="232734" y="81680"/>
                  <a:pt x="200297" y="87086"/>
                </a:cubicBezTo>
                <a:cubicBezTo>
                  <a:pt x="188686" y="92892"/>
                  <a:pt x="177395" y="99389"/>
                  <a:pt x="165463" y="104503"/>
                </a:cubicBezTo>
                <a:cubicBezTo>
                  <a:pt x="157026" y="108119"/>
                  <a:pt x="146975" y="108119"/>
                  <a:pt x="139337" y="113211"/>
                </a:cubicBezTo>
                <a:cubicBezTo>
                  <a:pt x="129089" y="120043"/>
                  <a:pt x="120772" y="129615"/>
                  <a:pt x="113211" y="139337"/>
                </a:cubicBezTo>
                <a:cubicBezTo>
                  <a:pt x="100360" y="155861"/>
                  <a:pt x="89988" y="174172"/>
                  <a:pt x="78377" y="191589"/>
                </a:cubicBezTo>
                <a:lnTo>
                  <a:pt x="60960" y="217714"/>
                </a:lnTo>
                <a:cubicBezTo>
                  <a:pt x="58057" y="232228"/>
                  <a:pt x="58263" y="247731"/>
                  <a:pt x="52251" y="261257"/>
                </a:cubicBezTo>
                <a:cubicBezTo>
                  <a:pt x="46356" y="274520"/>
                  <a:pt x="34562" y="284280"/>
                  <a:pt x="26126" y="296091"/>
                </a:cubicBezTo>
                <a:cubicBezTo>
                  <a:pt x="5024" y="325634"/>
                  <a:pt x="10785" y="315990"/>
                  <a:pt x="0" y="348343"/>
                </a:cubicBezTo>
                <a:cubicBezTo>
                  <a:pt x="6251" y="404600"/>
                  <a:pt x="-8089" y="424231"/>
                  <a:pt x="34834" y="452846"/>
                </a:cubicBezTo>
                <a:cubicBezTo>
                  <a:pt x="42472" y="457938"/>
                  <a:pt x="52251" y="458651"/>
                  <a:pt x="60960" y="461554"/>
                </a:cubicBezTo>
                <a:cubicBezTo>
                  <a:pt x="110485" y="511079"/>
                  <a:pt x="62800" y="471183"/>
                  <a:pt x="113211" y="496389"/>
                </a:cubicBezTo>
                <a:cubicBezTo>
                  <a:pt x="122572" y="501070"/>
                  <a:pt x="129312" y="510799"/>
                  <a:pt x="139337" y="513806"/>
                </a:cubicBezTo>
                <a:cubicBezTo>
                  <a:pt x="158998" y="519704"/>
                  <a:pt x="180050" y="519140"/>
                  <a:pt x="200297" y="522514"/>
                </a:cubicBezTo>
                <a:cubicBezTo>
                  <a:pt x="232310" y="527849"/>
                  <a:pt x="264332" y="533245"/>
                  <a:pt x="296091" y="539931"/>
                </a:cubicBezTo>
                <a:cubicBezTo>
                  <a:pt x="431100" y="568354"/>
                  <a:pt x="300324" y="549170"/>
                  <a:pt x="435429" y="566057"/>
                </a:cubicBezTo>
                <a:cubicBezTo>
                  <a:pt x="452846" y="571863"/>
                  <a:pt x="470027" y="578430"/>
                  <a:pt x="487680" y="583474"/>
                </a:cubicBezTo>
                <a:cubicBezTo>
                  <a:pt x="510697" y="590050"/>
                  <a:pt x="534421" y="594012"/>
                  <a:pt x="557349" y="600891"/>
                </a:cubicBezTo>
                <a:cubicBezTo>
                  <a:pt x="708917" y="646362"/>
                  <a:pt x="611054" y="627261"/>
                  <a:pt x="714103" y="644434"/>
                </a:cubicBezTo>
                <a:cubicBezTo>
                  <a:pt x="722812" y="647337"/>
                  <a:pt x="731049" y="653143"/>
                  <a:pt x="740229" y="653143"/>
                </a:cubicBezTo>
                <a:cubicBezTo>
                  <a:pt x="795155" y="653143"/>
                  <a:pt x="813551" y="643216"/>
                  <a:pt x="862149" y="627017"/>
                </a:cubicBezTo>
                <a:cubicBezTo>
                  <a:pt x="870857" y="621211"/>
                  <a:pt x="878913" y="614281"/>
                  <a:pt x="888274" y="609600"/>
                </a:cubicBezTo>
                <a:cubicBezTo>
                  <a:pt x="896485" y="605495"/>
                  <a:pt x="906430" y="605445"/>
                  <a:pt x="914400" y="600891"/>
                </a:cubicBezTo>
                <a:cubicBezTo>
                  <a:pt x="927002" y="593690"/>
                  <a:pt x="937158" y="582817"/>
                  <a:pt x="949234" y="574766"/>
                </a:cubicBezTo>
                <a:cubicBezTo>
                  <a:pt x="963318" y="565377"/>
                  <a:pt x="978423" y="557611"/>
                  <a:pt x="992777" y="548640"/>
                </a:cubicBezTo>
                <a:cubicBezTo>
                  <a:pt x="1001653" y="543093"/>
                  <a:pt x="1009542" y="535904"/>
                  <a:pt x="1018903" y="531223"/>
                </a:cubicBezTo>
                <a:cubicBezTo>
                  <a:pt x="1053073" y="514138"/>
                  <a:pt x="1064331" y="531611"/>
                  <a:pt x="1097280" y="487680"/>
                </a:cubicBezTo>
                <a:cubicBezTo>
                  <a:pt x="1105989" y="476069"/>
                  <a:pt x="1113696" y="463634"/>
                  <a:pt x="1123406" y="452846"/>
                </a:cubicBezTo>
                <a:cubicBezTo>
                  <a:pt x="1139884" y="434537"/>
                  <a:pt x="1175657" y="400594"/>
                  <a:pt x="1175657" y="400594"/>
                </a:cubicBezTo>
                <a:cubicBezTo>
                  <a:pt x="1178560" y="388983"/>
                  <a:pt x="1184366" y="377729"/>
                  <a:pt x="1184366" y="365760"/>
                </a:cubicBezTo>
                <a:cubicBezTo>
                  <a:pt x="1184366" y="333697"/>
                  <a:pt x="1182375" y="301317"/>
                  <a:pt x="1175657" y="269966"/>
                </a:cubicBezTo>
                <a:cubicBezTo>
                  <a:pt x="1173464" y="259732"/>
                  <a:pt x="1164940" y="251881"/>
                  <a:pt x="1158240" y="243840"/>
                </a:cubicBezTo>
                <a:cubicBezTo>
                  <a:pt x="1144484" y="227333"/>
                  <a:pt x="1125560" y="210082"/>
                  <a:pt x="1105989" y="200297"/>
                </a:cubicBezTo>
                <a:cubicBezTo>
                  <a:pt x="1097778" y="196192"/>
                  <a:pt x="1088572" y="194492"/>
                  <a:pt x="1079863" y="191589"/>
                </a:cubicBezTo>
                <a:cubicBezTo>
                  <a:pt x="1030823" y="158894"/>
                  <a:pt x="1063668" y="177482"/>
                  <a:pt x="975360" y="148046"/>
                </a:cubicBezTo>
                <a:cubicBezTo>
                  <a:pt x="966651" y="145143"/>
                  <a:pt x="957757" y="142746"/>
                  <a:pt x="949234" y="139337"/>
                </a:cubicBezTo>
                <a:cubicBezTo>
                  <a:pt x="934720" y="133531"/>
                  <a:pt x="920664" y="126412"/>
                  <a:pt x="905691" y="121920"/>
                </a:cubicBezTo>
                <a:cubicBezTo>
                  <a:pt x="891514" y="117667"/>
                  <a:pt x="876598" y="116422"/>
                  <a:pt x="862149" y="113211"/>
                </a:cubicBezTo>
                <a:cubicBezTo>
                  <a:pt x="850465" y="110615"/>
                  <a:pt x="838926" y="107406"/>
                  <a:pt x="827314" y="104503"/>
                </a:cubicBezTo>
                <a:cubicBezTo>
                  <a:pt x="818606" y="98697"/>
                  <a:pt x="810809" y="91209"/>
                  <a:pt x="801189" y="87086"/>
                </a:cubicBezTo>
                <a:cubicBezTo>
                  <a:pt x="745014" y="63011"/>
                  <a:pt x="783992" y="96015"/>
                  <a:pt x="748937" y="6096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5577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setter methods?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Allows the class to control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Access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value of an instance variable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Prevents it from taking on invalid values.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Can include code in the setter method to do error checking.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4814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667000" y="1909763"/>
            <a:ext cx="3876675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Anatomy of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Encapsulation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Anatomy of a Method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Graphical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Graphical User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Buttons and Text Fields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1828800" y="30924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3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RollingDice.java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creation and use of a user-defined class.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8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RollingDice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two Die objects and rolls them several times.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 die1, die2;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sum;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Die();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Die();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die1.roll();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die2.roll();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("Die One: " + die1 + ", Die Two: " + die2);</a:t>
            </a:r>
          </a:p>
          <a:p>
            <a:pPr eaLnBrk="1" hangingPunct="1"/>
            <a:endParaRPr lang="en-US" sz="1400" b="1" dirty="0">
              <a:solidFill>
                <a:srgbClr val="8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  <a:endParaRPr lang="en-US" sz="1400" b="1" dirty="0">
              <a:solidFill>
                <a:srgbClr val="000000"/>
              </a:solidFill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4888" y="2286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Die class</a:t>
            </a:r>
            <a:endParaRPr lang="en-CA" sz="2400" b="1" dirty="0"/>
          </a:p>
        </p:txBody>
      </p:sp>
      <p:sp>
        <p:nvSpPr>
          <p:cNvPr id="3" name="Freeform 2"/>
          <p:cNvSpPr/>
          <p:nvPr/>
        </p:nvSpPr>
        <p:spPr>
          <a:xfrm>
            <a:off x="1135380" y="3589020"/>
            <a:ext cx="2148840" cy="373380"/>
          </a:xfrm>
          <a:custGeom>
            <a:avLst/>
            <a:gdLst>
              <a:gd name="connsiteX0" fmla="*/ 701040 w 2148840"/>
              <a:gd name="connsiteY0" fmla="*/ 0 h 373380"/>
              <a:gd name="connsiteX1" fmla="*/ 160020 w 2148840"/>
              <a:gd name="connsiteY1" fmla="*/ 15240 h 373380"/>
              <a:gd name="connsiteX2" fmla="*/ 91440 w 2148840"/>
              <a:gd name="connsiteY2" fmla="*/ 30480 h 373380"/>
              <a:gd name="connsiteX3" fmla="*/ 45720 w 2148840"/>
              <a:gd name="connsiteY3" fmla="*/ 38100 h 373380"/>
              <a:gd name="connsiteX4" fmla="*/ 22860 w 2148840"/>
              <a:gd name="connsiteY4" fmla="*/ 53340 h 373380"/>
              <a:gd name="connsiteX5" fmla="*/ 0 w 2148840"/>
              <a:gd name="connsiteY5" fmla="*/ 99060 h 373380"/>
              <a:gd name="connsiteX6" fmla="*/ 7620 w 2148840"/>
              <a:gd name="connsiteY6" fmla="*/ 182880 h 373380"/>
              <a:gd name="connsiteX7" fmla="*/ 30480 w 2148840"/>
              <a:gd name="connsiteY7" fmla="*/ 198120 h 373380"/>
              <a:gd name="connsiteX8" fmla="*/ 76200 w 2148840"/>
              <a:gd name="connsiteY8" fmla="*/ 236220 h 373380"/>
              <a:gd name="connsiteX9" fmla="*/ 129540 w 2148840"/>
              <a:gd name="connsiteY9" fmla="*/ 274320 h 373380"/>
              <a:gd name="connsiteX10" fmla="*/ 152400 w 2148840"/>
              <a:gd name="connsiteY10" fmla="*/ 281940 h 373380"/>
              <a:gd name="connsiteX11" fmla="*/ 304800 w 2148840"/>
              <a:gd name="connsiteY11" fmla="*/ 297180 h 373380"/>
              <a:gd name="connsiteX12" fmla="*/ 381000 w 2148840"/>
              <a:gd name="connsiteY12" fmla="*/ 304800 h 373380"/>
              <a:gd name="connsiteX13" fmla="*/ 571500 w 2148840"/>
              <a:gd name="connsiteY13" fmla="*/ 312420 h 373380"/>
              <a:gd name="connsiteX14" fmla="*/ 716280 w 2148840"/>
              <a:gd name="connsiteY14" fmla="*/ 320040 h 373380"/>
              <a:gd name="connsiteX15" fmla="*/ 876300 w 2148840"/>
              <a:gd name="connsiteY15" fmla="*/ 335280 h 373380"/>
              <a:gd name="connsiteX16" fmla="*/ 906780 w 2148840"/>
              <a:gd name="connsiteY16" fmla="*/ 342900 h 373380"/>
              <a:gd name="connsiteX17" fmla="*/ 1203960 w 2148840"/>
              <a:gd name="connsiteY17" fmla="*/ 350520 h 373380"/>
              <a:gd name="connsiteX18" fmla="*/ 1257300 w 2148840"/>
              <a:gd name="connsiteY18" fmla="*/ 358140 h 373380"/>
              <a:gd name="connsiteX19" fmla="*/ 1371600 w 2148840"/>
              <a:gd name="connsiteY19" fmla="*/ 365760 h 373380"/>
              <a:gd name="connsiteX20" fmla="*/ 1455420 w 2148840"/>
              <a:gd name="connsiteY20" fmla="*/ 373380 h 373380"/>
              <a:gd name="connsiteX21" fmla="*/ 1661160 w 2148840"/>
              <a:gd name="connsiteY21" fmla="*/ 365760 h 373380"/>
              <a:gd name="connsiteX22" fmla="*/ 1973580 w 2148840"/>
              <a:gd name="connsiteY22" fmla="*/ 358140 h 373380"/>
              <a:gd name="connsiteX23" fmla="*/ 2042160 w 2148840"/>
              <a:gd name="connsiteY23" fmla="*/ 342900 h 373380"/>
              <a:gd name="connsiteX24" fmla="*/ 2080260 w 2148840"/>
              <a:gd name="connsiteY24" fmla="*/ 335280 h 373380"/>
              <a:gd name="connsiteX25" fmla="*/ 2141220 w 2148840"/>
              <a:gd name="connsiteY25" fmla="*/ 320040 h 373380"/>
              <a:gd name="connsiteX26" fmla="*/ 2148840 w 2148840"/>
              <a:gd name="connsiteY26" fmla="*/ 251460 h 373380"/>
              <a:gd name="connsiteX27" fmla="*/ 2141220 w 2148840"/>
              <a:gd name="connsiteY27" fmla="*/ 106680 h 373380"/>
              <a:gd name="connsiteX28" fmla="*/ 2080260 w 2148840"/>
              <a:gd name="connsiteY28" fmla="*/ 68580 h 373380"/>
              <a:gd name="connsiteX29" fmla="*/ 1714500 w 2148840"/>
              <a:gd name="connsiteY29" fmla="*/ 60960 h 373380"/>
              <a:gd name="connsiteX30" fmla="*/ 1653540 w 2148840"/>
              <a:gd name="connsiteY30" fmla="*/ 53340 h 373380"/>
              <a:gd name="connsiteX31" fmla="*/ 1158240 w 2148840"/>
              <a:gd name="connsiteY31" fmla="*/ 45720 h 373380"/>
              <a:gd name="connsiteX32" fmla="*/ 1120140 w 2148840"/>
              <a:gd name="connsiteY32" fmla="*/ 38100 h 373380"/>
              <a:gd name="connsiteX33" fmla="*/ 1097280 w 2148840"/>
              <a:gd name="connsiteY33" fmla="*/ 30480 h 373380"/>
              <a:gd name="connsiteX34" fmla="*/ 914400 w 2148840"/>
              <a:gd name="connsiteY34" fmla="*/ 38100 h 37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48840" h="373380">
                <a:moveTo>
                  <a:pt x="701040" y="0"/>
                </a:moveTo>
                <a:lnTo>
                  <a:pt x="160020" y="15240"/>
                </a:lnTo>
                <a:cubicBezTo>
                  <a:pt x="95678" y="18540"/>
                  <a:pt x="134520" y="20907"/>
                  <a:pt x="91440" y="30480"/>
                </a:cubicBezTo>
                <a:cubicBezTo>
                  <a:pt x="76358" y="33832"/>
                  <a:pt x="60960" y="35560"/>
                  <a:pt x="45720" y="38100"/>
                </a:cubicBezTo>
                <a:cubicBezTo>
                  <a:pt x="38100" y="43180"/>
                  <a:pt x="29336" y="46864"/>
                  <a:pt x="22860" y="53340"/>
                </a:cubicBezTo>
                <a:cubicBezTo>
                  <a:pt x="8088" y="68112"/>
                  <a:pt x="6198" y="80467"/>
                  <a:pt x="0" y="99060"/>
                </a:cubicBezTo>
                <a:cubicBezTo>
                  <a:pt x="2540" y="127000"/>
                  <a:pt x="-631" y="156065"/>
                  <a:pt x="7620" y="182880"/>
                </a:cubicBezTo>
                <a:cubicBezTo>
                  <a:pt x="10313" y="191633"/>
                  <a:pt x="23445" y="192257"/>
                  <a:pt x="30480" y="198120"/>
                </a:cubicBezTo>
                <a:cubicBezTo>
                  <a:pt x="115866" y="269275"/>
                  <a:pt x="-3260" y="179463"/>
                  <a:pt x="76200" y="236220"/>
                </a:cubicBezTo>
                <a:cubicBezTo>
                  <a:pt x="84254" y="241973"/>
                  <a:pt x="117568" y="268334"/>
                  <a:pt x="129540" y="274320"/>
                </a:cubicBezTo>
                <a:cubicBezTo>
                  <a:pt x="136724" y="277912"/>
                  <a:pt x="144677" y="279733"/>
                  <a:pt x="152400" y="281940"/>
                </a:cubicBezTo>
                <a:cubicBezTo>
                  <a:pt x="212764" y="299187"/>
                  <a:pt x="209828" y="289874"/>
                  <a:pt x="304800" y="297180"/>
                </a:cubicBezTo>
                <a:cubicBezTo>
                  <a:pt x="330251" y="299138"/>
                  <a:pt x="355515" y="303344"/>
                  <a:pt x="381000" y="304800"/>
                </a:cubicBezTo>
                <a:cubicBezTo>
                  <a:pt x="444447" y="308426"/>
                  <a:pt x="508015" y="309534"/>
                  <a:pt x="571500" y="312420"/>
                </a:cubicBezTo>
                <a:lnTo>
                  <a:pt x="716280" y="320040"/>
                </a:lnTo>
                <a:cubicBezTo>
                  <a:pt x="758523" y="322680"/>
                  <a:pt x="830236" y="327603"/>
                  <a:pt x="876300" y="335280"/>
                </a:cubicBezTo>
                <a:cubicBezTo>
                  <a:pt x="886630" y="337002"/>
                  <a:pt x="896319" y="342413"/>
                  <a:pt x="906780" y="342900"/>
                </a:cubicBezTo>
                <a:cubicBezTo>
                  <a:pt x="1005766" y="347504"/>
                  <a:pt x="1104900" y="347980"/>
                  <a:pt x="1203960" y="350520"/>
                </a:cubicBezTo>
                <a:cubicBezTo>
                  <a:pt x="1221740" y="353060"/>
                  <a:pt x="1239413" y="356514"/>
                  <a:pt x="1257300" y="358140"/>
                </a:cubicBezTo>
                <a:cubicBezTo>
                  <a:pt x="1295328" y="361597"/>
                  <a:pt x="1333528" y="362831"/>
                  <a:pt x="1371600" y="365760"/>
                </a:cubicBezTo>
                <a:cubicBezTo>
                  <a:pt x="1399573" y="367912"/>
                  <a:pt x="1427480" y="370840"/>
                  <a:pt x="1455420" y="373380"/>
                </a:cubicBezTo>
                <a:lnTo>
                  <a:pt x="1661160" y="365760"/>
                </a:lnTo>
                <a:lnTo>
                  <a:pt x="1973580" y="358140"/>
                </a:lnTo>
                <a:cubicBezTo>
                  <a:pt x="2024119" y="355989"/>
                  <a:pt x="2006256" y="351876"/>
                  <a:pt x="2042160" y="342900"/>
                </a:cubicBezTo>
                <a:cubicBezTo>
                  <a:pt x="2054725" y="339759"/>
                  <a:pt x="2067695" y="338421"/>
                  <a:pt x="2080260" y="335280"/>
                </a:cubicBezTo>
                <a:cubicBezTo>
                  <a:pt x="2173985" y="311849"/>
                  <a:pt x="2000789" y="348126"/>
                  <a:pt x="2141220" y="320040"/>
                </a:cubicBezTo>
                <a:cubicBezTo>
                  <a:pt x="2143760" y="297180"/>
                  <a:pt x="2148840" y="274461"/>
                  <a:pt x="2148840" y="251460"/>
                </a:cubicBezTo>
                <a:cubicBezTo>
                  <a:pt x="2148840" y="203133"/>
                  <a:pt x="2147750" y="154564"/>
                  <a:pt x="2141220" y="106680"/>
                </a:cubicBezTo>
                <a:cubicBezTo>
                  <a:pt x="2137660" y="80576"/>
                  <a:pt x="2098549" y="68961"/>
                  <a:pt x="2080260" y="68580"/>
                </a:cubicBezTo>
                <a:lnTo>
                  <a:pt x="1714500" y="60960"/>
                </a:lnTo>
                <a:cubicBezTo>
                  <a:pt x="1694180" y="58420"/>
                  <a:pt x="1674010" y="53901"/>
                  <a:pt x="1653540" y="53340"/>
                </a:cubicBezTo>
                <a:cubicBezTo>
                  <a:pt x="1488482" y="48818"/>
                  <a:pt x="1323292" y="50436"/>
                  <a:pt x="1158240" y="45720"/>
                </a:cubicBezTo>
                <a:cubicBezTo>
                  <a:pt x="1145294" y="45350"/>
                  <a:pt x="1132705" y="41241"/>
                  <a:pt x="1120140" y="38100"/>
                </a:cubicBezTo>
                <a:cubicBezTo>
                  <a:pt x="1112348" y="36152"/>
                  <a:pt x="1104900" y="33020"/>
                  <a:pt x="1097280" y="30480"/>
                </a:cubicBezTo>
                <a:cubicBezTo>
                  <a:pt x="1036325" y="33130"/>
                  <a:pt x="975413" y="38100"/>
                  <a:pt x="914400" y="381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810000" y="3810000"/>
            <a:ext cx="390363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There is no built-in class called “Die”</a:t>
            </a:r>
          </a:p>
          <a:p>
            <a:r>
              <a:rPr lang="en-CA" dirty="0"/>
              <a:t>Have to provide the code for </a:t>
            </a:r>
            <a:r>
              <a:rPr lang="en-CA" dirty="0" smtClean="0"/>
              <a:t>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311766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Declarations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When a method is invoked, the flow of control jumps to the method and executes its code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When complete, the flow returns to the place where the method was called and continues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The invocation may or may not return a value, depending on how the method is defined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2438400"/>
            <a:ext cx="6019800" cy="3581400"/>
            <a:chOff x="960" y="1296"/>
            <a:chExt cx="3792" cy="2256"/>
          </a:xfrm>
        </p:grpSpPr>
        <p:sp>
          <p:nvSpPr>
            <p:cNvPr id="71691" name="AutoShape 3"/>
            <p:cNvSpPr>
              <a:spLocks noChangeArrowheads="1"/>
            </p:cNvSpPr>
            <p:nvPr/>
          </p:nvSpPr>
          <p:spPr bwMode="auto">
            <a:xfrm>
              <a:off x="960" y="1296"/>
              <a:ext cx="3792" cy="2256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71692" name="Rectangle 4"/>
            <p:cNvSpPr>
              <a:spLocks noChangeArrowheads="1"/>
            </p:cNvSpPr>
            <p:nvPr/>
          </p:nvSpPr>
          <p:spPr bwMode="auto">
            <a:xfrm>
              <a:off x="1440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71693" name="Rectangle 5"/>
            <p:cNvSpPr>
              <a:spLocks noChangeArrowheads="1"/>
            </p:cNvSpPr>
            <p:nvPr/>
          </p:nvSpPr>
          <p:spPr bwMode="auto">
            <a:xfrm>
              <a:off x="3168" y="1776"/>
              <a:ext cx="1008" cy="1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71694" name="Text Box 6"/>
            <p:cNvSpPr txBox="1">
              <a:spLocks noChangeArrowheads="1"/>
            </p:cNvSpPr>
            <p:nvPr/>
          </p:nvSpPr>
          <p:spPr bwMode="auto">
            <a:xfrm>
              <a:off x="1463" y="2304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myMethod();</a:t>
              </a:r>
            </a:p>
          </p:txBody>
        </p:sp>
        <p:sp>
          <p:nvSpPr>
            <p:cNvPr id="71695" name="Text Box 7"/>
            <p:cNvSpPr txBox="1">
              <a:spLocks noChangeArrowheads="1"/>
            </p:cNvSpPr>
            <p:nvPr/>
          </p:nvSpPr>
          <p:spPr bwMode="auto">
            <a:xfrm>
              <a:off x="3302" y="1536"/>
              <a:ext cx="7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myMethod</a:t>
              </a:r>
              <a:endParaRPr lang="en-US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71696" name="Text Box 8"/>
            <p:cNvSpPr txBox="1">
              <a:spLocks noChangeArrowheads="1"/>
            </p:cNvSpPr>
            <p:nvPr/>
          </p:nvSpPr>
          <p:spPr bwMode="auto">
            <a:xfrm>
              <a:off x="1624" y="1536"/>
              <a:ext cx="6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compute</a:t>
              </a:r>
              <a:endParaRPr lang="en-US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71697" name="Text Box 9"/>
            <p:cNvSpPr txBox="1">
              <a:spLocks noChangeArrowheads="1"/>
            </p:cNvSpPr>
            <p:nvPr/>
          </p:nvSpPr>
          <p:spPr bwMode="auto">
            <a:xfrm>
              <a:off x="3602" y="1776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 </a:t>
              </a:r>
            </a:p>
          </p:txBody>
        </p:sp>
        <p:sp>
          <p:nvSpPr>
            <p:cNvPr id="71698" name="Text Box 10"/>
            <p:cNvSpPr txBox="1">
              <a:spLocks noChangeArrowheads="1"/>
            </p:cNvSpPr>
            <p:nvPr/>
          </p:nvSpPr>
          <p:spPr bwMode="auto">
            <a:xfrm>
              <a:off x="3552" y="2784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      </a:t>
              </a:r>
            </a:p>
          </p:txBody>
        </p:sp>
        <p:sp>
          <p:nvSpPr>
            <p:cNvPr id="71699" name="Text Box 11"/>
            <p:cNvSpPr txBox="1">
              <a:spLocks noChangeArrowheads="1"/>
            </p:cNvSpPr>
            <p:nvPr/>
          </p:nvSpPr>
          <p:spPr bwMode="auto">
            <a:xfrm>
              <a:off x="1866" y="2496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 </a:t>
              </a:r>
            </a:p>
          </p:txBody>
        </p:sp>
      </p:grpSp>
      <p:sp>
        <p:nvSpPr>
          <p:cNvPr id="7168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Control Flow</a:t>
            </a:r>
          </a:p>
        </p:txBody>
      </p:sp>
      <p:cxnSp>
        <p:nvCxnSpPr>
          <p:cNvPr id="33806" name="AutoShape 14"/>
          <p:cNvCxnSpPr>
            <a:cxnSpLocks noChangeShapeType="1"/>
            <a:stCxn id="71692" idx="0"/>
            <a:endCxn id="71694" idx="0"/>
          </p:cNvCxnSpPr>
          <p:nvPr/>
        </p:nvCxnSpPr>
        <p:spPr bwMode="auto">
          <a:xfrm rot="-5400000" flipH="1" flipV="1">
            <a:off x="2590800" y="3619500"/>
            <a:ext cx="838200" cy="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5"/>
          <p:cNvCxnSpPr>
            <a:cxnSpLocks noChangeShapeType="1"/>
            <a:endCxn id="71692" idx="2"/>
          </p:cNvCxnSpPr>
          <p:nvPr/>
        </p:nvCxnSpPr>
        <p:spPr bwMode="auto">
          <a:xfrm>
            <a:off x="3009900" y="4664075"/>
            <a:ext cx="0" cy="898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6"/>
          <p:cNvCxnSpPr>
            <a:cxnSpLocks noChangeShapeType="1"/>
            <a:stCxn id="71694" idx="3"/>
            <a:endCxn id="71697" idx="1"/>
          </p:cNvCxnSpPr>
          <p:nvPr/>
        </p:nvCxnSpPr>
        <p:spPr bwMode="auto">
          <a:xfrm flipV="1">
            <a:off x="3771900" y="3322638"/>
            <a:ext cx="1870075" cy="884237"/>
          </a:xfrm>
          <a:prstGeom prst="bentConnector3">
            <a:avLst>
              <a:gd name="adj1" fmla="val 36519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71697" idx="2"/>
            <a:endCxn id="71698" idx="0"/>
          </p:cNvCxnSpPr>
          <p:nvPr/>
        </p:nvCxnSpPr>
        <p:spPr bwMode="auto">
          <a:xfrm rot="5400000">
            <a:off x="5088731" y="4121944"/>
            <a:ext cx="1355725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</p:cNvCxnSpPr>
          <p:nvPr/>
        </p:nvCxnSpPr>
        <p:spPr bwMode="auto">
          <a:xfrm rot="10800000">
            <a:off x="3225800" y="4495800"/>
            <a:ext cx="2413000" cy="381000"/>
          </a:xfrm>
          <a:prstGeom prst="bentConnector3">
            <a:avLst>
              <a:gd name="adj1" fmla="val 4944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1676400" y="14478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Both methods in the same class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81400" y="2286000"/>
            <a:ext cx="4572000" cy="3352800"/>
            <a:chOff x="2304" y="1392"/>
            <a:chExt cx="2880" cy="2112"/>
          </a:xfrm>
        </p:grpSpPr>
        <p:grpSp>
          <p:nvGrpSpPr>
            <p:cNvPr id="72725" name="Group 3"/>
            <p:cNvGrpSpPr>
              <a:grpSpLocks/>
            </p:cNvGrpSpPr>
            <p:nvPr/>
          </p:nvGrpSpPr>
          <p:grpSpPr bwMode="auto">
            <a:xfrm>
              <a:off x="2304" y="1392"/>
              <a:ext cx="2880" cy="2112"/>
              <a:chOff x="2304" y="1392"/>
              <a:chExt cx="2880" cy="2112"/>
            </a:xfrm>
          </p:grpSpPr>
          <p:sp>
            <p:nvSpPr>
              <p:cNvPr id="72727" name="AutoShape 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2880" cy="2112"/>
              </a:xfrm>
              <a:prstGeom prst="flowChartAlternateProcess">
                <a:avLst/>
              </a:prstGeom>
              <a:solidFill>
                <a:srgbClr val="CCFFFF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72728" name="Text Box 5"/>
              <p:cNvSpPr txBox="1">
                <a:spLocks noChangeArrowheads="1"/>
              </p:cNvSpPr>
              <p:nvPr/>
            </p:nvSpPr>
            <p:spPr bwMode="auto">
              <a:xfrm>
                <a:off x="2892" y="1632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urier New" charset="0"/>
                  </a:rPr>
                  <a:t>doIt</a:t>
                </a:r>
                <a:endParaRPr lang="en-US" sz="1600" b="1">
                  <a:solidFill>
                    <a:schemeClr val="bg2"/>
                  </a:solidFill>
                  <a:latin typeface="Courier New" charset="0"/>
                </a:endParaRPr>
              </a:p>
            </p:txBody>
          </p:sp>
          <p:sp>
            <p:nvSpPr>
              <p:cNvPr id="72729" name="Rectangle 6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1008" cy="13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72730" name="Rectangle 7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1008" cy="10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72731" name="Text Box 8"/>
              <p:cNvSpPr txBox="1">
                <a:spLocks noChangeArrowheads="1"/>
              </p:cNvSpPr>
              <p:nvPr/>
            </p:nvSpPr>
            <p:spPr bwMode="auto">
              <a:xfrm>
                <a:off x="3018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 </a:t>
                </a:r>
              </a:p>
            </p:txBody>
          </p:sp>
          <p:sp>
            <p:nvSpPr>
              <p:cNvPr id="72732" name="Text Box 9"/>
              <p:cNvSpPr txBox="1">
                <a:spLocks noChangeArrowheads="1"/>
              </p:cNvSpPr>
              <p:nvPr/>
            </p:nvSpPr>
            <p:spPr bwMode="auto">
              <a:xfrm>
                <a:off x="3028" y="3072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72733" name="Text Box 10"/>
              <p:cNvSpPr txBox="1">
                <a:spLocks noChangeArrowheads="1"/>
              </p:cNvSpPr>
              <p:nvPr/>
            </p:nvSpPr>
            <p:spPr bwMode="auto">
              <a:xfrm>
                <a:off x="4150" y="1632"/>
                <a:ext cx="57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urier New" charset="0"/>
                  </a:rPr>
                  <a:t>helpMe</a:t>
                </a:r>
                <a:endParaRPr lang="en-US" sz="1600" b="1">
                  <a:solidFill>
                    <a:schemeClr val="bg2"/>
                  </a:solidFill>
                  <a:latin typeface="Courier New" charset="0"/>
                </a:endParaRPr>
              </a:p>
            </p:txBody>
          </p:sp>
          <p:sp>
            <p:nvSpPr>
              <p:cNvPr id="72734" name="Text Box 11"/>
              <p:cNvSpPr txBox="1">
                <a:spLocks noChangeArrowheads="1"/>
              </p:cNvSpPr>
              <p:nvPr/>
            </p:nvSpPr>
            <p:spPr bwMode="auto">
              <a:xfrm>
                <a:off x="2692" y="2352"/>
                <a:ext cx="80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urier New" charset="0"/>
                  </a:rPr>
                  <a:t>helpMe();</a:t>
                </a:r>
              </a:p>
            </p:txBody>
          </p:sp>
          <p:sp>
            <p:nvSpPr>
              <p:cNvPr id="72735" name="Text Box 12"/>
              <p:cNvSpPr txBox="1">
                <a:spLocks noChangeArrowheads="1"/>
              </p:cNvSpPr>
              <p:nvPr/>
            </p:nvSpPr>
            <p:spPr bwMode="auto">
              <a:xfrm>
                <a:off x="4372" y="2736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72736" name="Text Box 13"/>
              <p:cNvSpPr txBox="1">
                <a:spLocks noChangeArrowheads="1"/>
              </p:cNvSpPr>
              <p:nvPr/>
            </p:nvSpPr>
            <p:spPr bwMode="auto">
              <a:xfrm>
                <a:off x="4362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 </a:t>
                </a:r>
              </a:p>
            </p:txBody>
          </p:sp>
        </p:grpSp>
        <p:sp>
          <p:nvSpPr>
            <p:cNvPr id="72726" name="Text Box 14"/>
            <p:cNvSpPr txBox="1">
              <a:spLocks noChangeArrowheads="1"/>
            </p:cNvSpPr>
            <p:nvPr/>
          </p:nvSpPr>
          <p:spPr bwMode="auto">
            <a:xfrm>
              <a:off x="3028" y="2544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4400" y="2286000"/>
            <a:ext cx="2362200" cy="3657600"/>
            <a:chOff x="816" y="1296"/>
            <a:chExt cx="1488" cy="2304"/>
          </a:xfrm>
        </p:grpSpPr>
        <p:sp>
          <p:nvSpPr>
            <p:cNvPr id="72720" name="AutoShape 16"/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72721" name="Rectangle 17"/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72722" name="Text Box 18"/>
            <p:cNvSpPr txBox="1">
              <a:spLocks noChangeArrowheads="1"/>
            </p:cNvSpPr>
            <p:nvPr/>
          </p:nvSpPr>
          <p:spPr bwMode="auto">
            <a:xfrm>
              <a:off x="1083" y="2304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obj.doIt();</a:t>
              </a:r>
            </a:p>
          </p:txBody>
        </p:sp>
        <p:sp>
          <p:nvSpPr>
            <p:cNvPr id="72723" name="Text Box 19"/>
            <p:cNvSpPr txBox="1">
              <a:spLocks noChangeArrowheads="1"/>
            </p:cNvSpPr>
            <p:nvPr/>
          </p:nvSpPr>
          <p:spPr bwMode="auto">
            <a:xfrm>
              <a:off x="1393" y="1536"/>
              <a:ext cx="4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main</a:t>
              </a:r>
              <a:endParaRPr lang="en-US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72724" name="Text Box 20"/>
            <p:cNvSpPr txBox="1">
              <a:spLocks noChangeArrowheads="1"/>
            </p:cNvSpPr>
            <p:nvPr/>
          </p:nvSpPr>
          <p:spPr bwMode="auto">
            <a:xfrm>
              <a:off x="1495" y="249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</a:t>
              </a:r>
            </a:p>
          </p:txBody>
        </p:sp>
      </p:grpSp>
      <p:sp>
        <p:nvSpPr>
          <p:cNvPr id="72708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Control Flow</a:t>
            </a:r>
          </a:p>
        </p:txBody>
      </p:sp>
      <p:sp>
        <p:nvSpPr>
          <p:cNvPr id="72709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called method is often part of another class or object</a:t>
            </a:r>
          </a:p>
        </p:txBody>
      </p:sp>
      <p:cxnSp>
        <p:nvCxnSpPr>
          <p:cNvPr id="34839" name="AutoShape 23"/>
          <p:cNvCxnSpPr>
            <a:cxnSpLocks noChangeShapeType="1"/>
          </p:cNvCxnSpPr>
          <p:nvPr/>
        </p:nvCxnSpPr>
        <p:spPr bwMode="auto">
          <a:xfrm>
            <a:off x="2100263" y="3048000"/>
            <a:ext cx="1587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4"/>
          <p:cNvCxnSpPr>
            <a:cxnSpLocks noChangeShapeType="1"/>
          </p:cNvCxnSpPr>
          <p:nvPr/>
        </p:nvCxnSpPr>
        <p:spPr bwMode="auto">
          <a:xfrm>
            <a:off x="2100263" y="4435475"/>
            <a:ext cx="0" cy="974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5"/>
          <p:cNvCxnSpPr>
            <a:cxnSpLocks noChangeShapeType="1"/>
          </p:cNvCxnSpPr>
          <p:nvPr/>
        </p:nvCxnSpPr>
        <p:spPr bwMode="auto">
          <a:xfrm rot="10800000">
            <a:off x="2208213" y="4313238"/>
            <a:ext cx="2522537" cy="762000"/>
          </a:xfrm>
          <a:prstGeom prst="bentConnector3">
            <a:avLst>
              <a:gd name="adj1" fmla="val 4996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6"/>
          <p:cNvCxnSpPr>
            <a:cxnSpLocks noChangeShapeType="1"/>
          </p:cNvCxnSpPr>
          <p:nvPr/>
        </p:nvCxnSpPr>
        <p:spPr bwMode="auto">
          <a:xfrm>
            <a:off x="6972300" y="3292475"/>
            <a:ext cx="0" cy="11271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3" name="AutoShape 27"/>
          <p:cNvCxnSpPr>
            <a:cxnSpLocks noChangeShapeType="1"/>
          </p:cNvCxnSpPr>
          <p:nvPr/>
        </p:nvCxnSpPr>
        <p:spPr bwMode="auto">
          <a:xfrm>
            <a:off x="4838700" y="3292475"/>
            <a:ext cx="0" cy="517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AutoShape 28"/>
          <p:cNvCxnSpPr>
            <a:cxnSpLocks noChangeShapeType="1"/>
          </p:cNvCxnSpPr>
          <p:nvPr/>
        </p:nvCxnSpPr>
        <p:spPr bwMode="auto">
          <a:xfrm>
            <a:off x="4838700" y="4359275"/>
            <a:ext cx="0" cy="593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5" name="AutoShape 29"/>
          <p:cNvCxnSpPr>
            <a:cxnSpLocks noChangeShapeType="1"/>
          </p:cNvCxnSpPr>
          <p:nvPr/>
        </p:nvCxnSpPr>
        <p:spPr bwMode="auto">
          <a:xfrm flipV="1">
            <a:off x="5478463" y="3170238"/>
            <a:ext cx="1370012" cy="808037"/>
          </a:xfrm>
          <a:prstGeom prst="bentConnector3">
            <a:avLst>
              <a:gd name="adj1" fmla="val 36991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0"/>
          <p:cNvCxnSpPr>
            <a:cxnSpLocks noChangeShapeType="1"/>
          </p:cNvCxnSpPr>
          <p:nvPr/>
        </p:nvCxnSpPr>
        <p:spPr bwMode="auto">
          <a:xfrm rot="10800000" flipV="1">
            <a:off x="2863850" y="3170238"/>
            <a:ext cx="1851025" cy="884237"/>
          </a:xfrm>
          <a:prstGeom prst="bentConnector3">
            <a:avLst>
              <a:gd name="adj1" fmla="val 68162"/>
            </a:avLst>
          </a:prstGeom>
          <a:noFill/>
          <a:ln w="31750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1"/>
          <p:cNvCxnSpPr>
            <a:cxnSpLocks noChangeShapeType="1"/>
          </p:cNvCxnSpPr>
          <p:nvPr/>
        </p:nvCxnSpPr>
        <p:spPr bwMode="auto">
          <a:xfrm rot="10800000">
            <a:off x="4953000" y="4267200"/>
            <a:ext cx="1917700" cy="304800"/>
          </a:xfrm>
          <a:prstGeom prst="bentConnector3">
            <a:avLst>
              <a:gd name="adj1" fmla="val 4610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Header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2157532"/>
            <a:ext cx="67265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rgbClr val="3366FF"/>
                </a:solidFill>
                <a:latin typeface="Courier New" charset="0"/>
              </a:rPr>
              <a:t>public char </a:t>
            </a:r>
            <a:r>
              <a:rPr lang="en-US" sz="1600" b="1" dirty="0" err="1">
                <a:latin typeface="Courier New" charset="0"/>
              </a:rPr>
              <a:t>calc</a:t>
            </a:r>
            <a:r>
              <a:rPr lang="en-US" sz="1600" b="1" dirty="0">
                <a:latin typeface="Courier New" charset="0"/>
              </a:rPr>
              <a:t> (</a:t>
            </a:r>
            <a:r>
              <a:rPr lang="en-US" sz="1600" b="1" dirty="0" err="1">
                <a:solidFill>
                  <a:srgbClr val="3366FF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sz="1600" b="1" dirty="0">
                <a:latin typeface="Courier New" charset="0"/>
              </a:rPr>
              <a:t>num1, </a:t>
            </a:r>
            <a:r>
              <a:rPr lang="en-US" sz="1600" b="1" dirty="0" err="1">
                <a:solidFill>
                  <a:srgbClr val="3366FF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sz="1600" b="1" dirty="0">
                <a:latin typeface="Courier New" charset="0"/>
              </a:rPr>
              <a:t>num2, String message)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423988" y="3065463"/>
            <a:ext cx="116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8000"/>
                </a:solidFill>
                <a:latin typeface="Verdana" charset="0"/>
              </a:rPr>
              <a:t>method</a:t>
            </a:r>
          </a:p>
          <a:p>
            <a:pPr algn="ctr" eaLnBrk="1" hangingPunct="1"/>
            <a:r>
              <a:rPr lang="en-US" sz="1800" b="1">
                <a:solidFill>
                  <a:srgbClr val="008000"/>
                </a:solidFill>
                <a:latin typeface="Verdana" charset="0"/>
              </a:rPr>
              <a:t>name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1985963" y="2590800"/>
            <a:ext cx="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47713" y="4056063"/>
            <a:ext cx="993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8000"/>
                </a:solidFill>
                <a:latin typeface="Verdana" charset="0"/>
              </a:rPr>
              <a:t>return</a:t>
            </a:r>
          </a:p>
          <a:p>
            <a:pPr algn="ctr" eaLnBrk="1" hangingPunct="1"/>
            <a:r>
              <a:rPr lang="en-US" sz="1800" b="1">
                <a:solidFill>
                  <a:srgbClr val="008000"/>
                </a:solidFill>
                <a:latin typeface="Verdana" charset="0"/>
              </a:rPr>
              <a:t>type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1371600" y="2628900"/>
            <a:ext cx="0" cy="1447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849" name="AutoShape 9"/>
          <p:cNvSpPr>
            <a:spLocks/>
          </p:cNvSpPr>
          <p:nvPr/>
        </p:nvSpPr>
        <p:spPr bwMode="auto">
          <a:xfrm rot="-5400000">
            <a:off x="4510882" y="929481"/>
            <a:ext cx="304800" cy="3932237"/>
          </a:xfrm>
          <a:prstGeom prst="leftBrace">
            <a:avLst>
              <a:gd name="adj1" fmla="val 137500"/>
              <a:gd name="adj2" fmla="val 50477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624263" y="32004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8000"/>
                </a:solidFill>
                <a:latin typeface="Verdana" charset="0"/>
              </a:rPr>
              <a:t>parameter list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754313" y="3979863"/>
            <a:ext cx="49407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8000"/>
                </a:solidFill>
                <a:latin typeface="Verdana" charset="0"/>
              </a:rPr>
              <a:t>The parameter list specifies the type</a:t>
            </a:r>
          </a:p>
          <a:p>
            <a:pPr eaLnBrk="1" hangingPunct="1"/>
            <a:r>
              <a:rPr lang="en-US" sz="1800" b="1" dirty="0">
                <a:solidFill>
                  <a:srgbClr val="008000"/>
                </a:solidFill>
                <a:latin typeface="Verdana" charset="0"/>
              </a:rPr>
              <a:t>and name of each parameter</a:t>
            </a:r>
          </a:p>
          <a:p>
            <a:pPr eaLnBrk="1" hangingPunct="1"/>
            <a:endParaRPr lang="en-US" sz="1800" b="1" dirty="0">
              <a:solidFill>
                <a:srgbClr val="008000"/>
              </a:solidFill>
              <a:latin typeface="Verdana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utoUpdateAnimBg="0"/>
      <p:bldP spid="35846" grpId="0" animBg="1"/>
      <p:bldP spid="35847" grpId="0" autoUpdateAnimBg="0"/>
      <p:bldP spid="35848" grpId="0" animBg="1"/>
      <p:bldP spid="35849" grpId="0" animBg="1"/>
      <p:bldP spid="35850" grpId="0" autoUpdateAnimBg="0"/>
      <p:bldP spid="3585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Body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39727" y="2117665"/>
            <a:ext cx="83407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public char </a:t>
            </a:r>
            <a:r>
              <a:rPr lang="en-US" sz="2000" b="1" dirty="0" err="1">
                <a:latin typeface="Courier New" charset="0"/>
              </a:rPr>
              <a:t>calc</a:t>
            </a:r>
            <a:r>
              <a:rPr lang="en-US" sz="2000" b="1" dirty="0">
                <a:latin typeface="Courier New" charset="0"/>
              </a:rPr>
              <a:t> (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num1,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num2, String message)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60425" y="2517775"/>
            <a:ext cx="59769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sz="2000" b="1">
                <a:latin typeface="Courier New" charset="0"/>
              </a:rPr>
              <a:t>sum = num1 + num2;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char </a:t>
            </a:r>
            <a:r>
              <a:rPr lang="en-US" sz="2000" b="1">
                <a:latin typeface="Courier New" charset="0"/>
              </a:rPr>
              <a:t>result = message.charAt (sum);</a:t>
            </a:r>
          </a:p>
          <a:p>
            <a:pPr eaLnBrk="1" hangingPunct="1"/>
            <a:endParaRPr lang="en-US" sz="2000" b="1">
              <a:latin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</a:rPr>
              <a:t>return </a:t>
            </a:r>
            <a:r>
              <a:rPr lang="en-US" sz="2000" b="1">
                <a:latin typeface="Courier New" charset="0"/>
              </a:rPr>
              <a:t>result;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250950" y="4875213"/>
            <a:ext cx="3270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8000"/>
                </a:solidFill>
                <a:latin typeface="Verdana" charset="0"/>
              </a:rPr>
              <a:t>The return expression</a:t>
            </a:r>
          </a:p>
          <a:p>
            <a:pPr eaLnBrk="1" hangingPunct="1"/>
            <a:r>
              <a:rPr lang="en-US" sz="1800" b="1">
                <a:solidFill>
                  <a:srgbClr val="008000"/>
                </a:solidFill>
                <a:latin typeface="Verdana" charset="0"/>
              </a:rPr>
              <a:t>must be consistent with</a:t>
            </a:r>
          </a:p>
          <a:p>
            <a:pPr eaLnBrk="1" hangingPunct="1"/>
            <a:r>
              <a:rPr lang="en-US" sz="1800" b="1">
                <a:solidFill>
                  <a:srgbClr val="008000"/>
                </a:solidFill>
                <a:latin typeface="Verdana" charset="0"/>
              </a:rPr>
              <a:t>the return type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2882900" y="432435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953000" y="3810000"/>
            <a:ext cx="2971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1">
                <a:latin typeface="Courier New" charset="0"/>
              </a:rPr>
              <a:t>sum</a:t>
            </a:r>
            <a:r>
              <a:rPr lang="en-US" sz="1800" b="1">
                <a:solidFill>
                  <a:schemeClr val="hlink"/>
                </a:solidFill>
                <a:latin typeface="Verdana" charset="0"/>
              </a:rPr>
              <a:t> </a:t>
            </a:r>
            <a:r>
              <a:rPr lang="en-US" sz="1800" b="1">
                <a:solidFill>
                  <a:srgbClr val="008000"/>
                </a:solidFill>
                <a:latin typeface="Verdana" charset="0"/>
              </a:rPr>
              <a:t>and </a:t>
            </a:r>
            <a:r>
              <a:rPr lang="en-US" sz="1800" b="1">
                <a:latin typeface="Courier New" charset="0"/>
              </a:rPr>
              <a:t>result</a:t>
            </a:r>
          </a:p>
          <a:p>
            <a:pPr eaLnBrk="1" hangingPunct="1"/>
            <a:r>
              <a:rPr lang="en-US" sz="1800" b="1">
                <a:solidFill>
                  <a:srgbClr val="008000"/>
                </a:solidFill>
                <a:latin typeface="Verdana" charset="0"/>
              </a:rPr>
              <a:t>are local data</a:t>
            </a:r>
          </a:p>
          <a:p>
            <a:pPr eaLnBrk="1" hangingPunct="1"/>
            <a:endParaRPr lang="en-US" sz="1800" b="1">
              <a:solidFill>
                <a:schemeClr val="hlink"/>
              </a:solidFill>
              <a:latin typeface="Verdana" charset="0"/>
            </a:endParaRPr>
          </a:p>
          <a:p>
            <a:pPr eaLnBrk="1" hangingPunct="1"/>
            <a:r>
              <a:rPr lang="en-US" sz="1800" b="1">
                <a:solidFill>
                  <a:srgbClr val="008000"/>
                </a:solidFill>
                <a:latin typeface="Verdana" charset="0"/>
              </a:rPr>
              <a:t>They are created each time the method is called, and are destroyed when it finishes executing</a:t>
            </a:r>
          </a:p>
          <a:p>
            <a:pPr eaLnBrk="1" hangingPunct="1"/>
            <a:endParaRPr lang="en-US" sz="1800" b="1">
              <a:solidFill>
                <a:srgbClr val="008000"/>
              </a:solidFill>
              <a:latin typeface="Verdana" charset="0"/>
            </a:endParaRPr>
          </a:p>
        </p:txBody>
      </p:sp>
      <p:sp>
        <p:nvSpPr>
          <p:cNvPr id="3" name="Curved Right Arrow 2"/>
          <p:cNvSpPr/>
          <p:nvPr/>
        </p:nvSpPr>
        <p:spPr>
          <a:xfrm>
            <a:off x="152400" y="990600"/>
            <a:ext cx="381000" cy="25146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609600" y="2517775"/>
            <a:ext cx="152400" cy="19208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  <p:bldP spid="36870" grpId="0" autoUpdateAnimBg="0"/>
      <p:bldP spid="36871" grpId="0" animBg="1"/>
      <p:bldP spid="3687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2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Rolls the die and returns the result.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roll()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faceValue =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>
                <a:latin typeface="Courier New" charset="0"/>
                <a:cs typeface="Courier New" charset="0"/>
              </a:rPr>
              <a:t>)(Math.random() * MAX) + 1;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mutator.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setFaceValue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value)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faceValue = 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accessor.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getFaceValue()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2400" y="2209800"/>
            <a:ext cx="294183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Has to be of the same type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57400" y="1600200"/>
            <a:ext cx="381000" cy="4572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1329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2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Rolls the die and returns the result.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roll()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faceValue =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>
                <a:latin typeface="Courier New" charset="0"/>
                <a:cs typeface="Courier New" charset="0"/>
              </a:rPr>
              <a:t>)(Math.random() * MAX) + 1;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mutator.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setFaceValue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value)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faceValue = 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accessor.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getFaceValue()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2400" y="2209800"/>
            <a:ext cx="33265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Style: at the end of the method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33600" y="2209800"/>
            <a:ext cx="167640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4439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2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Rolls the die and returns the result.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roll()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faceValue =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>
                <a:latin typeface="Courier New" charset="0"/>
                <a:cs typeface="Courier New" charset="0"/>
              </a:rPr>
              <a:t>)(Math.random() * MAX) + 1;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mutator.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setFaceValue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value)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faceValue = 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accessor.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getFaceValue()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2400" y="2209800"/>
            <a:ext cx="21339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Nothing is returned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86000" y="2438400"/>
            <a:ext cx="15240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27417" y="3657600"/>
            <a:ext cx="371127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NEVER include a return statement</a:t>
            </a:r>
          </a:p>
          <a:p>
            <a:r>
              <a:rPr lang="en-US" dirty="0" smtClean="0"/>
              <a:t>with void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067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When a method is called, the </a:t>
            </a:r>
            <a:r>
              <a:rPr lang="en-US" i="1" smtClean="0"/>
              <a:t>actual parameters</a:t>
            </a:r>
            <a:r>
              <a:rPr lang="en-US" smtClean="0"/>
              <a:t> in the invocation are copied into the </a:t>
            </a:r>
            <a:r>
              <a:rPr lang="en-US" i="1" smtClean="0"/>
              <a:t>formal parameters</a:t>
            </a:r>
            <a:r>
              <a:rPr lang="en-US" smtClean="0"/>
              <a:t> in the method header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3870325"/>
            <a:ext cx="7491416" cy="2317750"/>
            <a:chOff x="192" y="2342"/>
            <a:chExt cx="4719" cy="1460"/>
          </a:xfrm>
        </p:grpSpPr>
        <p:sp>
          <p:nvSpPr>
            <p:cNvPr id="76815" name="Text Box 5"/>
            <p:cNvSpPr txBox="1">
              <a:spLocks noChangeArrowheads="1"/>
            </p:cNvSpPr>
            <p:nvPr/>
          </p:nvSpPr>
          <p:spPr bwMode="auto">
            <a:xfrm>
              <a:off x="192" y="2342"/>
              <a:ext cx="47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 dirty="0" smtClean="0">
                  <a:solidFill>
                    <a:srgbClr val="3366FF"/>
                  </a:solidFill>
                  <a:latin typeface="Courier New" charset="0"/>
                </a:rPr>
                <a:t>public char </a:t>
              </a:r>
              <a:r>
                <a:rPr lang="en-US" sz="1800" b="1" dirty="0" err="1">
                  <a:latin typeface="Courier New" charset="0"/>
                </a:rPr>
                <a:t>calc</a:t>
              </a:r>
              <a:r>
                <a:rPr lang="en-US" sz="1800" b="1" dirty="0">
                  <a:latin typeface="Courier New" charset="0"/>
                </a:rPr>
                <a:t> (</a:t>
              </a:r>
              <a:r>
                <a:rPr lang="en-US" sz="1800" b="1" dirty="0" err="1">
                  <a:solidFill>
                    <a:srgbClr val="3366FF"/>
                  </a:solidFill>
                  <a:latin typeface="Courier New" charset="0"/>
                </a:rPr>
                <a:t>int</a:t>
              </a:r>
              <a:r>
                <a:rPr lang="en-US" sz="1800" b="1" dirty="0">
                  <a:solidFill>
                    <a:srgbClr val="3366FF"/>
                  </a:solidFill>
                  <a:latin typeface="Courier New" charset="0"/>
                </a:rPr>
                <a:t> </a:t>
              </a:r>
              <a:r>
                <a:rPr lang="en-US" sz="1800" b="1" dirty="0">
                  <a:latin typeface="Courier New" charset="0"/>
                </a:rPr>
                <a:t>num1, </a:t>
              </a:r>
              <a:r>
                <a:rPr lang="en-US" sz="1800" b="1" dirty="0" err="1">
                  <a:solidFill>
                    <a:srgbClr val="3366FF"/>
                  </a:solidFill>
                  <a:latin typeface="Courier New" charset="0"/>
                </a:rPr>
                <a:t>int</a:t>
              </a:r>
              <a:r>
                <a:rPr lang="en-US" sz="1800" b="1" dirty="0">
                  <a:solidFill>
                    <a:srgbClr val="3366FF"/>
                  </a:solidFill>
                  <a:latin typeface="Courier New" charset="0"/>
                </a:rPr>
                <a:t> </a:t>
              </a:r>
              <a:r>
                <a:rPr lang="en-US" sz="1800" b="1" dirty="0">
                  <a:latin typeface="Courier New" charset="0"/>
                </a:rPr>
                <a:t>num2, String message)</a:t>
              </a:r>
            </a:p>
          </p:txBody>
        </p:sp>
        <p:sp>
          <p:nvSpPr>
            <p:cNvPr id="76816" name="Text Box 6"/>
            <p:cNvSpPr txBox="1">
              <a:spLocks noChangeArrowheads="1"/>
            </p:cNvSpPr>
            <p:nvPr/>
          </p:nvSpPr>
          <p:spPr bwMode="auto">
            <a:xfrm>
              <a:off x="672" y="2592"/>
              <a:ext cx="3765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{</a:t>
              </a:r>
            </a:p>
            <a:p>
              <a:pPr eaLnBrk="1" hangingPunct="1"/>
              <a:r>
                <a:rPr lang="en-US" sz="2000" b="1">
                  <a:latin typeface="Courier New" charset="0"/>
                </a:rPr>
                <a:t>  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sz="2000" b="1">
                  <a:latin typeface="Courier New" charset="0"/>
                </a:rPr>
                <a:t>sum = num1 + num2;</a:t>
              </a:r>
            </a:p>
            <a:p>
              <a:pPr eaLnBrk="1" hangingPunct="1"/>
              <a:r>
                <a:rPr lang="en-US" sz="2000" b="1">
                  <a:latin typeface="Courier New" charset="0"/>
                </a:rPr>
                <a:t>  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char </a:t>
              </a:r>
              <a:r>
                <a:rPr lang="en-US" sz="2000" b="1">
                  <a:latin typeface="Courier New" charset="0"/>
                </a:rPr>
                <a:t>result = message.charAt (sum);</a:t>
              </a:r>
            </a:p>
            <a:p>
              <a:pPr eaLnBrk="1" hangingPunct="1"/>
              <a:endParaRPr lang="en-US" sz="2000" b="1">
                <a:latin typeface="Courier New" charset="0"/>
              </a:endParaRPr>
            </a:p>
            <a:p>
              <a:pPr eaLnBrk="1" hangingPunct="1"/>
              <a:r>
                <a:rPr lang="en-US" sz="2000" b="1">
                  <a:latin typeface="Courier New" charset="0"/>
                </a:rPr>
                <a:t>  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return </a:t>
              </a:r>
              <a:r>
                <a:rPr lang="en-US" sz="2000" b="1">
                  <a:latin typeface="Courier New" charset="0"/>
                </a:rPr>
                <a:t>result;</a:t>
              </a:r>
            </a:p>
            <a:p>
              <a:pPr eaLnBrk="1" hangingPunct="1"/>
              <a:r>
                <a:rPr lang="en-US" sz="2000" b="1">
                  <a:latin typeface="Courier New" charset="0"/>
                </a:rPr>
                <a:t>}</a:t>
              </a:r>
            </a:p>
          </p:txBody>
        </p:sp>
      </p:grp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00200" y="2590800"/>
            <a:ext cx="551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en-US" sz="2000" b="1" dirty="0" err="1">
                <a:latin typeface="Courier New" charset="0"/>
              </a:rPr>
              <a:t>obj.calc</a:t>
            </a:r>
            <a:r>
              <a:rPr lang="en-US" sz="2000" b="1" dirty="0">
                <a:latin typeface="Courier New" charset="0"/>
              </a:rPr>
              <a:t> (25, count, "Hello");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685800" y="3429000"/>
            <a:ext cx="7620000" cy="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81400" y="3047999"/>
            <a:ext cx="3657600" cy="762000"/>
            <a:chOff x="2352" y="1824"/>
            <a:chExt cx="2304" cy="480"/>
          </a:xfrm>
        </p:grpSpPr>
        <p:cxnSp>
          <p:nvCxnSpPr>
            <p:cNvPr id="76809" name="AutoShape 10"/>
            <p:cNvCxnSpPr>
              <a:cxnSpLocks noChangeShapeType="1"/>
            </p:cNvCxnSpPr>
            <p:nvPr/>
          </p:nvCxnSpPr>
          <p:spPr bwMode="auto">
            <a:xfrm rot="5400000">
              <a:off x="2256" y="1920"/>
              <a:ext cx="480" cy="288"/>
            </a:xfrm>
            <a:prstGeom prst="bentConnector3">
              <a:avLst>
                <a:gd name="adj1" fmla="val 20620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0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3000" y="1992"/>
              <a:ext cx="480" cy="144"/>
            </a:xfrm>
            <a:prstGeom prst="bentConnector3">
              <a:avLst>
                <a:gd name="adj1" fmla="val 1728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6811" name="Group 12"/>
            <p:cNvGrpSpPr>
              <a:grpSpLocks/>
            </p:cNvGrpSpPr>
            <p:nvPr/>
          </p:nvGrpSpPr>
          <p:grpSpPr bwMode="auto">
            <a:xfrm>
              <a:off x="3936" y="1824"/>
              <a:ext cx="720" cy="480"/>
              <a:chOff x="3936" y="1824"/>
              <a:chExt cx="720" cy="480"/>
            </a:xfrm>
          </p:grpSpPr>
          <p:sp>
            <p:nvSpPr>
              <p:cNvPr id="76812" name="Line 13"/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9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6813" name="Line 14"/>
              <p:cNvSpPr>
                <a:spLocks noChangeShapeType="1"/>
              </p:cNvSpPr>
              <p:nvPr/>
            </p:nvSpPr>
            <p:spPr bwMode="auto">
              <a:xfrm flipH="1">
                <a:off x="3936" y="1920"/>
                <a:ext cx="72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6814" name="Line 15"/>
              <p:cNvSpPr>
                <a:spLocks noChangeShapeType="1"/>
              </p:cNvSpPr>
              <p:nvPr/>
            </p:nvSpPr>
            <p:spPr bwMode="auto">
              <a:xfrm>
                <a:off x="4656" y="1920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utoUpdateAnimBg="0"/>
      <p:bldP spid="389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Q7-Q8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61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Die.java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one die (singular of dice) with faces showing values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between 1 and 6.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Die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MAX = 6;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maximum face value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faceValue;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current value showing on the die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the initial face value.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Die()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faceValue = 1;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u="sng" dirty="0" smtClean="0">
                <a:solidFill>
                  <a:srgbClr val="FF0000"/>
                </a:solidFill>
              </a:rPr>
              <a:t>Never</a:t>
            </a:r>
            <a:r>
              <a:rPr lang="en-CA" dirty="0" smtClean="0"/>
              <a:t> have a class and a variable with the same name.</a:t>
            </a:r>
          </a:p>
          <a:p>
            <a:r>
              <a:rPr lang="en-CA" dirty="0" smtClean="0"/>
              <a:t>Can become very confusing.</a:t>
            </a:r>
          </a:p>
          <a:p>
            <a:r>
              <a:rPr lang="en-CA" b="1" u="sng" dirty="0" smtClean="0">
                <a:solidFill>
                  <a:srgbClr val="FF0000"/>
                </a:solidFill>
              </a:rPr>
              <a:t>Never </a:t>
            </a:r>
            <a:r>
              <a:rPr lang="en-CA" dirty="0" smtClean="0"/>
              <a:t>do:</a:t>
            </a:r>
          </a:p>
          <a:p>
            <a:pPr marL="0" indent="0" algn="ctr">
              <a:buNone/>
            </a:pPr>
            <a:r>
              <a:rPr lang="en-CA" dirty="0" smtClean="0"/>
              <a:t>Die </a:t>
            </a:r>
            <a:r>
              <a:rPr lang="en-CA" dirty="0" err="1" smtClean="0"/>
              <a:t>die</a:t>
            </a:r>
            <a:r>
              <a:rPr lang="en-CA" dirty="0" smtClean="0"/>
              <a:t> = new Die( 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6441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Data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As we’ve seen, local variables can be declared inside a method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formal parameters of a method create </a:t>
            </a:r>
            <a:r>
              <a:rPr lang="en-US" i="1" dirty="0" smtClean="0"/>
              <a:t>automatic local variables</a:t>
            </a:r>
            <a:r>
              <a:rPr lang="en-US" dirty="0" smtClean="0"/>
              <a:t> when the method is invoked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When the method finishes, all local variables are destroyed (including the formal parameters)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Keep in mind that instance variables, declared at the class level, exist as long as the object exists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2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Rolls the die and returns the result.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roll()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latin typeface="Courier New" charset="0"/>
                <a:cs typeface="Courier New" charset="0"/>
              </a:rPr>
              <a:t> =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cs typeface="Courier New" charset="0"/>
              </a:rPr>
              <a:t>)(</a:t>
            </a:r>
            <a:r>
              <a:rPr lang="en-US" sz="1400" b="1" dirty="0" err="1">
                <a:latin typeface="Courier New" charset="0"/>
                <a:cs typeface="Courier New" charset="0"/>
              </a:rPr>
              <a:t>Math.random</a:t>
            </a:r>
            <a:r>
              <a:rPr lang="en-US" sz="1400" b="1" dirty="0">
                <a:latin typeface="Courier New" charset="0"/>
                <a:cs typeface="Courier New" charset="0"/>
              </a:rPr>
              <a:t>() * MAX) + 1;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 dirty="0" err="1"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mutator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cs typeface="Courier New" charset="0"/>
              </a:rPr>
              <a:t>setFaceValue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value)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latin typeface="Courier New" charset="0"/>
                <a:cs typeface="Courier New" charset="0"/>
              </a:rPr>
              <a:t> = value;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accessor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getFaceValue</a:t>
            </a:r>
            <a:r>
              <a:rPr lang="en-US" sz="1400" b="1" dirty="0">
                <a:latin typeface="Courier New" charset="0"/>
                <a:cs typeface="Courier New" charset="0"/>
              </a:rPr>
              <a:t>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 dirty="0" err="1"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0" y="3810000"/>
            <a:ext cx="418576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Only exists while the method is running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72000" y="3429000"/>
            <a:ext cx="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352800" y="3886200"/>
            <a:ext cx="609600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2993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023938"/>
            <a:ext cx="7910513" cy="2862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string representation of this die.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latin typeface="Courier New" charset="0"/>
                <a:cs typeface="Courier New" charset="0"/>
              </a:rPr>
              <a:t>String </a:t>
            </a:r>
            <a:r>
              <a:rPr lang="en-US" sz="1400" b="1" dirty="0" err="1">
                <a:latin typeface="Courier New" charset="0"/>
                <a:cs typeface="Courier New" charset="0"/>
              </a:rPr>
              <a:t>toString</a:t>
            </a:r>
            <a:r>
              <a:rPr lang="en-US" sz="1400" b="1" dirty="0">
                <a:latin typeface="Courier New" charset="0"/>
                <a:cs typeface="Courier New" charset="0"/>
              </a:rPr>
              <a:t>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String result = </a:t>
            </a:r>
            <a:r>
              <a:rPr lang="en-US" sz="1400" b="1" dirty="0" err="1">
                <a:latin typeface="Courier New" charset="0"/>
                <a:cs typeface="Courier New" charset="0"/>
              </a:rPr>
              <a:t>Integer.toString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cs typeface="Courier New" charset="0"/>
              </a:rPr>
              <a:t>faceValue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 dirty="0">
                <a:latin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  <a:endParaRPr lang="en-US" sz="1400" b="1" dirty="0"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3124200"/>
            <a:ext cx="418576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Only exists while the method is running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743200" y="2895600"/>
            <a:ext cx="8382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6480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Bank account example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9113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Transactions.java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creation and use of multiple Account objects.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Transactions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some bank accounts and requests various services.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Account acct1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Account ("Ted Murphy", 72354, 102.56);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Account acct2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Account ("Jane Smith", 69713, 40.00);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Account acct3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Account ("Edward Demsey", 93757, 759.32);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acct1.deposit (25.85);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smithBalance = acct2.deposit (500.00);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("Smith balance after deposit: " +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          smithBalance);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2286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code in </a:t>
            </a:r>
            <a:r>
              <a:rPr lang="en-CA" dirty="0" err="1" smtClean="0"/>
              <a:t>DrJava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("Smith balance after withdrawal: " + 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          acct2.withdraw (430.75, 1.50));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acct1.addInterest();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acct2.addInterest();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acct3.addInterest();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(acct1);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(acct2);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(acct3);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("Smith balance after withdrawal: " + 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          acct2.withdraw (430.75, 1.50));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acct1.addInterest();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acct2.addInterest();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acct3.addInterest();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(acct1);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(acct2);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(acct3);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33600" y="685800"/>
            <a:ext cx="5048250" cy="2278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Smith balance after deposit: 540.0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Smith balance after withdrawal: 107.55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72354   Ted Murphy      $132.90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69713   Jane Smith      $111.52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93757   Edward Demsey   $785.90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Account.java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bank account with basic services such as deposit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and withdraw.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java.text.NumberFormat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Account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double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RATE = 0.035;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interest rate of 3.5%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long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acctNumber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double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balance;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String name;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Sets up the account by defining its owner, account number,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and initial balance.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Account (String owner,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long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account,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initial)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name = owner;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acctNumber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account;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balance = initial;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6200" y="5181600"/>
            <a:ext cx="487825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Constructor has parameters used to initialize </a:t>
            </a:r>
          </a:p>
          <a:p>
            <a:r>
              <a:rPr lang="en-CA" dirty="0" smtClean="0"/>
              <a:t>the instance variables.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6079836"/>
            <a:ext cx="381386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Every instance variable is initialized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Box 5"/>
          <p:cNvSpPr txBox="1">
            <a:spLocks noChangeArrowheads="1"/>
          </p:cNvSpPr>
          <p:nvPr/>
        </p:nvSpPr>
        <p:spPr bwMode="auto">
          <a:xfrm>
            <a:off x="609600" y="5588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Deposits the specified amount into the account. Returns the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new balance.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double </a:t>
            </a:r>
            <a:r>
              <a:rPr lang="en-US" sz="1400" b="1">
                <a:latin typeface="Courier New" charset="0"/>
                <a:cs typeface="Courier New" charset="0"/>
              </a:rPr>
              <a:t>deposit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amount)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balance = balance + amount;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balance;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Withdraws the specified amount from the account and applies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the fee. Returns the new balance.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double </a:t>
            </a:r>
            <a:r>
              <a:rPr lang="en-US" sz="1400" b="1">
                <a:latin typeface="Courier New" charset="0"/>
                <a:cs typeface="Courier New" charset="0"/>
              </a:rPr>
              <a:t>withdraw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amount,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fee)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balance = balance - amount - fee;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balance;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5105400"/>
            <a:ext cx="4929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Possible for the account to become overdrawn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2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Rolls the die and returns the result.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roll()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faceValue =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>
                <a:latin typeface="Courier New" charset="0"/>
                <a:cs typeface="Courier New" charset="0"/>
              </a:rPr>
              <a:t>)(Math.random() * MAX) + 1;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mutator.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setFaceValue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value)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faceValue = 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Face value accessor.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getFaceValue()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faceValue;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Adds interest to the account and returns the new balance.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double </a:t>
            </a:r>
            <a:r>
              <a:rPr lang="en-US" sz="1400" b="1">
                <a:latin typeface="Courier New" charset="0"/>
                <a:cs typeface="Courier New" charset="0"/>
              </a:rPr>
              <a:t>addInterest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balance += (balance * RATE);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balance;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current balance of the account.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double </a:t>
            </a:r>
            <a:r>
              <a:rPr lang="en-US" sz="1400" b="1">
                <a:latin typeface="Courier New" charset="0"/>
                <a:cs typeface="Courier New" charset="0"/>
              </a:rPr>
              <a:t>getBalance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balance;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one-line description of the account as a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NumberFormat fmt = NumberFormat.getCurrencyInstance();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(acctNumber + "\t" + name + "\t" + fmt.format(balance));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7200" y="3657600"/>
            <a:ext cx="34163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 there is no setter method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1319"/>
            <a:ext cx="8686800" cy="715962"/>
          </a:xfrm>
        </p:spPr>
        <p:txBody>
          <a:bodyPr/>
          <a:lstStyle/>
          <a:p>
            <a:r>
              <a:rPr lang="en-US" sz="3600" dirty="0" smtClean="0"/>
              <a:t>Initialization of acct1 and acct2 objects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917575" y="1600200"/>
            <a:ext cx="7083425" cy="1600200"/>
            <a:chOff x="912" y="912"/>
            <a:chExt cx="4462" cy="1008"/>
          </a:xfrm>
        </p:grpSpPr>
        <p:sp>
          <p:nvSpPr>
            <p:cNvPr id="87059" name="Rectangle 6"/>
            <p:cNvSpPr>
              <a:spLocks noChangeArrowheads="1"/>
            </p:cNvSpPr>
            <p:nvPr/>
          </p:nvSpPr>
          <p:spPr bwMode="auto">
            <a:xfrm>
              <a:off x="1458" y="960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0" name="Text Box 7"/>
            <p:cNvSpPr txBox="1">
              <a:spLocks noChangeArrowheads="1"/>
            </p:cNvSpPr>
            <p:nvPr/>
          </p:nvSpPr>
          <p:spPr bwMode="auto">
            <a:xfrm>
              <a:off x="912" y="969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charset="0"/>
                </a:rPr>
                <a:t>acct1</a:t>
              </a:r>
            </a:p>
          </p:txBody>
        </p:sp>
        <p:sp>
          <p:nvSpPr>
            <p:cNvPr id="87061" name="AutoShape 8"/>
            <p:cNvSpPr>
              <a:spLocks noChangeArrowheads="1"/>
            </p:cNvSpPr>
            <p:nvPr/>
          </p:nvSpPr>
          <p:spPr bwMode="auto">
            <a:xfrm>
              <a:off x="2110" y="912"/>
              <a:ext cx="1824" cy="1008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1">
                <a:latin typeface="Courier New" charset="0"/>
              </a:endParaRPr>
            </a:p>
          </p:txBody>
        </p:sp>
        <p:sp>
          <p:nvSpPr>
            <p:cNvPr id="87062" name="Line 9"/>
            <p:cNvSpPr>
              <a:spLocks noChangeShapeType="1"/>
            </p:cNvSpPr>
            <p:nvPr/>
          </p:nvSpPr>
          <p:spPr bwMode="auto">
            <a:xfrm flipV="1">
              <a:off x="1630" y="10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7063" name="Rectangle 10"/>
            <p:cNvSpPr>
              <a:spLocks noChangeArrowheads="1"/>
            </p:cNvSpPr>
            <p:nvPr/>
          </p:nvSpPr>
          <p:spPr bwMode="auto">
            <a:xfrm>
              <a:off x="3186" y="1003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72354</a:t>
              </a:r>
              <a:endParaRPr lang="en-US"/>
            </a:p>
          </p:txBody>
        </p:sp>
        <p:sp>
          <p:nvSpPr>
            <p:cNvPr id="87064" name="Text Box 11"/>
            <p:cNvSpPr txBox="1">
              <a:spLocks noChangeArrowheads="1"/>
            </p:cNvSpPr>
            <p:nvPr/>
          </p:nvSpPr>
          <p:spPr bwMode="auto">
            <a:xfrm>
              <a:off x="2170" y="1012"/>
              <a:ext cx="9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charset="0"/>
                </a:rPr>
                <a:t>acctNumber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87065" name="Rectangle 19"/>
            <p:cNvSpPr>
              <a:spLocks noChangeArrowheads="1"/>
            </p:cNvSpPr>
            <p:nvPr/>
          </p:nvSpPr>
          <p:spPr bwMode="auto">
            <a:xfrm>
              <a:off x="3186" y="1296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102.56</a:t>
              </a:r>
              <a:endParaRPr lang="en-US"/>
            </a:p>
          </p:txBody>
        </p:sp>
        <p:sp>
          <p:nvSpPr>
            <p:cNvPr id="87066" name="Text Box 20"/>
            <p:cNvSpPr txBox="1">
              <a:spLocks noChangeArrowheads="1"/>
            </p:cNvSpPr>
            <p:nvPr/>
          </p:nvSpPr>
          <p:spPr bwMode="auto">
            <a:xfrm>
              <a:off x="2428" y="1305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charset="0"/>
                </a:rPr>
                <a:t>balance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87067" name="Rectangle 21"/>
            <p:cNvSpPr>
              <a:spLocks noChangeArrowheads="1"/>
            </p:cNvSpPr>
            <p:nvPr/>
          </p:nvSpPr>
          <p:spPr bwMode="auto">
            <a:xfrm>
              <a:off x="3186" y="1589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87068" name="Text Box 22"/>
            <p:cNvSpPr txBox="1">
              <a:spLocks noChangeArrowheads="1"/>
            </p:cNvSpPr>
            <p:nvPr/>
          </p:nvSpPr>
          <p:spPr bwMode="auto">
            <a:xfrm>
              <a:off x="2686" y="159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 dirty="0">
                  <a:latin typeface="Courier New" charset="0"/>
                </a:rPr>
                <a:t>name</a:t>
              </a:r>
            </a:p>
          </p:txBody>
        </p:sp>
        <p:sp>
          <p:nvSpPr>
            <p:cNvPr id="87069" name="AutoShape 34"/>
            <p:cNvSpPr>
              <a:spLocks noChangeArrowheads="1"/>
            </p:cNvSpPr>
            <p:nvPr/>
          </p:nvSpPr>
          <p:spPr bwMode="auto">
            <a:xfrm>
              <a:off x="4174" y="1594"/>
              <a:ext cx="1200" cy="23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1">
                <a:latin typeface="Courier New" charset="0"/>
              </a:endParaRPr>
            </a:p>
          </p:txBody>
        </p:sp>
        <p:sp>
          <p:nvSpPr>
            <p:cNvPr id="87070" name="Line 35"/>
            <p:cNvSpPr>
              <a:spLocks noChangeShapeType="1"/>
            </p:cNvSpPr>
            <p:nvPr/>
          </p:nvSpPr>
          <p:spPr bwMode="auto">
            <a:xfrm>
              <a:off x="3470" y="1709"/>
              <a:ext cx="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7071" name="Text Box 37"/>
            <p:cNvSpPr txBox="1">
              <a:spLocks noChangeArrowheads="1"/>
            </p:cNvSpPr>
            <p:nvPr/>
          </p:nvSpPr>
          <p:spPr bwMode="auto">
            <a:xfrm>
              <a:off x="4200" y="1584"/>
              <a:ext cx="11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charset="0"/>
                </a:rPr>
                <a:t>"Ted Murphy"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917575" y="3810000"/>
            <a:ext cx="7083425" cy="1600200"/>
            <a:chOff x="912" y="2304"/>
            <a:chExt cx="4462" cy="1008"/>
          </a:xfrm>
        </p:grpSpPr>
        <p:sp>
          <p:nvSpPr>
            <p:cNvPr id="87046" name="Rectangle 52"/>
            <p:cNvSpPr>
              <a:spLocks noChangeArrowheads="1"/>
            </p:cNvSpPr>
            <p:nvPr/>
          </p:nvSpPr>
          <p:spPr bwMode="auto">
            <a:xfrm>
              <a:off x="1458" y="2352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7" name="Text Box 53"/>
            <p:cNvSpPr txBox="1">
              <a:spLocks noChangeArrowheads="1"/>
            </p:cNvSpPr>
            <p:nvPr/>
          </p:nvSpPr>
          <p:spPr bwMode="auto">
            <a:xfrm>
              <a:off x="912" y="2361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charset="0"/>
                </a:rPr>
                <a:t>acct2</a:t>
              </a:r>
            </a:p>
          </p:txBody>
        </p:sp>
        <p:sp>
          <p:nvSpPr>
            <p:cNvPr id="87048" name="AutoShape 54"/>
            <p:cNvSpPr>
              <a:spLocks noChangeArrowheads="1"/>
            </p:cNvSpPr>
            <p:nvPr/>
          </p:nvSpPr>
          <p:spPr bwMode="auto">
            <a:xfrm>
              <a:off x="2110" y="2304"/>
              <a:ext cx="1824" cy="1008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1">
                <a:latin typeface="Courier New" charset="0"/>
              </a:endParaRPr>
            </a:p>
          </p:txBody>
        </p:sp>
        <p:sp>
          <p:nvSpPr>
            <p:cNvPr id="87049" name="Line 55"/>
            <p:cNvSpPr>
              <a:spLocks noChangeShapeType="1"/>
            </p:cNvSpPr>
            <p:nvPr/>
          </p:nvSpPr>
          <p:spPr bwMode="auto">
            <a:xfrm flipV="1">
              <a:off x="1630" y="24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7050" name="Rectangle 56"/>
            <p:cNvSpPr>
              <a:spLocks noChangeArrowheads="1"/>
            </p:cNvSpPr>
            <p:nvPr/>
          </p:nvSpPr>
          <p:spPr bwMode="auto">
            <a:xfrm>
              <a:off x="3186" y="2395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69713</a:t>
              </a:r>
              <a:endParaRPr lang="en-US"/>
            </a:p>
          </p:txBody>
        </p:sp>
        <p:sp>
          <p:nvSpPr>
            <p:cNvPr id="87051" name="Text Box 57"/>
            <p:cNvSpPr txBox="1">
              <a:spLocks noChangeArrowheads="1"/>
            </p:cNvSpPr>
            <p:nvPr/>
          </p:nvSpPr>
          <p:spPr bwMode="auto">
            <a:xfrm>
              <a:off x="2170" y="2404"/>
              <a:ext cx="9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charset="0"/>
                </a:rPr>
                <a:t>acctNumber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87052" name="Rectangle 58"/>
            <p:cNvSpPr>
              <a:spLocks noChangeArrowheads="1"/>
            </p:cNvSpPr>
            <p:nvPr/>
          </p:nvSpPr>
          <p:spPr bwMode="auto">
            <a:xfrm>
              <a:off x="3186" y="2688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40.00</a:t>
              </a:r>
              <a:endParaRPr lang="en-US"/>
            </a:p>
          </p:txBody>
        </p:sp>
        <p:sp>
          <p:nvSpPr>
            <p:cNvPr id="87053" name="Text Box 59"/>
            <p:cNvSpPr txBox="1">
              <a:spLocks noChangeArrowheads="1"/>
            </p:cNvSpPr>
            <p:nvPr/>
          </p:nvSpPr>
          <p:spPr bwMode="auto">
            <a:xfrm>
              <a:off x="2428" y="2697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charset="0"/>
                </a:rPr>
                <a:t>balance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87054" name="Rectangle 60"/>
            <p:cNvSpPr>
              <a:spLocks noChangeArrowheads="1"/>
            </p:cNvSpPr>
            <p:nvPr/>
          </p:nvSpPr>
          <p:spPr bwMode="auto">
            <a:xfrm>
              <a:off x="3186" y="2981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87055" name="Text Box 61"/>
            <p:cNvSpPr txBox="1">
              <a:spLocks noChangeArrowheads="1"/>
            </p:cNvSpPr>
            <p:nvPr/>
          </p:nvSpPr>
          <p:spPr bwMode="auto">
            <a:xfrm>
              <a:off x="2686" y="299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charset="0"/>
                </a:rPr>
                <a:t>name</a:t>
              </a:r>
            </a:p>
          </p:txBody>
        </p:sp>
        <p:sp>
          <p:nvSpPr>
            <p:cNvPr id="87056" name="AutoShape 62"/>
            <p:cNvSpPr>
              <a:spLocks noChangeArrowheads="1"/>
            </p:cNvSpPr>
            <p:nvPr/>
          </p:nvSpPr>
          <p:spPr bwMode="auto">
            <a:xfrm>
              <a:off x="4174" y="2986"/>
              <a:ext cx="1200" cy="23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1">
                <a:latin typeface="Courier New" charset="0"/>
              </a:endParaRPr>
            </a:p>
          </p:txBody>
        </p:sp>
        <p:sp>
          <p:nvSpPr>
            <p:cNvPr id="87057" name="Line 63"/>
            <p:cNvSpPr>
              <a:spLocks noChangeShapeType="1"/>
            </p:cNvSpPr>
            <p:nvPr/>
          </p:nvSpPr>
          <p:spPr bwMode="auto">
            <a:xfrm>
              <a:off x="3470" y="3101"/>
              <a:ext cx="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7058" name="Text Box 64"/>
            <p:cNvSpPr txBox="1">
              <a:spLocks noChangeArrowheads="1"/>
            </p:cNvSpPr>
            <p:nvPr/>
          </p:nvSpPr>
          <p:spPr bwMode="auto">
            <a:xfrm>
              <a:off x="4200" y="2976"/>
              <a:ext cx="11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charset="0"/>
                </a:rPr>
                <a:t>"Jane Smith"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43000" y="5867400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Note that each object in turn contains an object.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Constructors Revisited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Note that a constructor has no return type specified in the method header, not even </a:t>
            </a:r>
            <a:r>
              <a:rPr lang="en-US" dirty="0" smtClean="0">
                <a:latin typeface="Courier New" charset="0"/>
              </a:rPr>
              <a:t>void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common error is to put a return type on a constructor, which makes it a “regular” method that happens to have the same name as the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In certain cases, a constructor is not needed for a class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Each class has a </a:t>
            </a:r>
            <a:r>
              <a:rPr lang="en-US" i="1" dirty="0" smtClean="0"/>
              <a:t>default constructor</a:t>
            </a:r>
            <a:r>
              <a:rPr lang="en-US" dirty="0" smtClean="0"/>
              <a:t> that accepts no parameters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667000" y="1757363"/>
            <a:ext cx="3876675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Anatomy of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Encapsulation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Anatomy of a Method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Graphical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Graphical User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Buttons and Text Fields</a:t>
            </a: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1828800" y="347821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6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Panel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Previous GUI’s used </a:t>
            </a:r>
            <a:r>
              <a:rPr lang="en-CA" dirty="0" err="1" smtClean="0"/>
              <a:t>JLabel</a:t>
            </a:r>
            <a:r>
              <a:rPr lang="en-CA" dirty="0" smtClean="0"/>
              <a:t> to display text/pictures on a panel</a:t>
            </a:r>
          </a:p>
          <a:p>
            <a:r>
              <a:rPr lang="en-CA" dirty="0" smtClean="0"/>
              <a:t>Could also draw directly on a panel</a:t>
            </a:r>
          </a:p>
        </p:txBody>
      </p:sp>
    </p:spTree>
    <p:extLst>
      <p:ext uri="{BB962C8B-B14F-4D97-AF65-F5344CB8AC3E}">
        <p14:creationId xmlns:p14="http://schemas.microsoft.com/office/powerpoint/2010/main" val="306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Box 5"/>
          <p:cNvSpPr txBox="1">
            <a:spLocks noChangeArrowheads="1"/>
          </p:cNvSpPr>
          <p:nvPr/>
        </p:nvSpPr>
        <p:spPr bwMode="auto">
          <a:xfrm>
            <a:off x="457200" y="685800"/>
            <a:ext cx="7910512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SmilingFace.java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separate panel class.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8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javax.swing.JFrame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SmilingFace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the main frame of the program.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cs typeface="Courier New" charset="0"/>
              </a:rPr>
              <a:t> frame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cs typeface="Courier New" charset="0"/>
              </a:rPr>
              <a:t> ("Smiling Face");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frame.setDefaultCloseOperation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cs typeface="Courier New" charset="0"/>
              </a:rPr>
              <a:t>JFrame.EXIT_ON_CLOSE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SmilingFacePanel</a:t>
            </a:r>
            <a:r>
              <a:rPr lang="en-US" sz="1400" b="1" dirty="0">
                <a:latin typeface="Courier New" charset="0"/>
                <a:cs typeface="Courier New" charset="0"/>
              </a:rPr>
              <a:t> panel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SmilingFacePanel</a:t>
            </a:r>
            <a:r>
              <a:rPr lang="en-US" sz="1400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frame.getContentPane</a:t>
            </a:r>
            <a:r>
              <a:rPr lang="en-US" sz="1400" b="1" dirty="0">
                <a:latin typeface="Courier New" charset="0"/>
                <a:cs typeface="Courier New" charset="0"/>
              </a:rPr>
              <a:t>().add(panel);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frame.pack</a:t>
            </a:r>
            <a:r>
              <a:rPr lang="en-US" sz="1400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frame.setVisible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2286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this in </a:t>
            </a:r>
            <a:r>
              <a:rPr lang="en-CA" dirty="0" err="1" smtClean="0"/>
              <a:t>DrJava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038600" y="5486400"/>
            <a:ext cx="421140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Usually we created a </a:t>
            </a:r>
            <a:r>
              <a:rPr lang="en-CA" dirty="0" err="1" smtClean="0"/>
              <a:t>JPanel</a:t>
            </a:r>
            <a:r>
              <a:rPr lang="en-CA" dirty="0" smtClean="0"/>
              <a:t> object</a:t>
            </a:r>
          </a:p>
          <a:p>
            <a:r>
              <a:rPr lang="en-CA" dirty="0" smtClean="0"/>
              <a:t>then added components to it.</a:t>
            </a:r>
          </a:p>
          <a:p>
            <a:r>
              <a:rPr lang="en-CA" dirty="0" smtClean="0"/>
              <a:t>This time we do this in a separate class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10200" y="4876800"/>
            <a:ext cx="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Box 5"/>
          <p:cNvSpPr txBox="1">
            <a:spLocks noChangeArrowheads="1"/>
          </p:cNvSpPr>
          <p:nvPr/>
        </p:nvSpPr>
        <p:spPr bwMode="auto">
          <a:xfrm>
            <a:off x="547688" y="369888"/>
            <a:ext cx="7910512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SmilingFace.java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separate panel class.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8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SmilingFace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the main frame of the program.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("Smiling Face");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SmilingFacePanel panel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SmilingFacePanel();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frame.getContentPane().add(panel);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09800" y="228600"/>
            <a:ext cx="4724400" cy="3324225"/>
            <a:chOff x="1524000" y="762000"/>
            <a:chExt cx="4724400" cy="3323987"/>
          </a:xfrm>
        </p:grpSpPr>
        <p:sp>
          <p:nvSpPr>
            <p:cNvPr id="96261" name="TextBox 5"/>
            <p:cNvSpPr txBox="1">
              <a:spLocks noChangeArrowheads="1"/>
            </p:cNvSpPr>
            <p:nvPr/>
          </p:nvSpPr>
          <p:spPr bwMode="auto">
            <a:xfrm>
              <a:off x="1524000" y="762000"/>
              <a:ext cx="4724400" cy="332398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96262" name="Picture 5" descr="Screen shot 2011-02-17 at 2.53.12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948" y="1020231"/>
              <a:ext cx="4038600" cy="280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SmilingFacePanel.java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separate panel class.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javax.swing.JPanel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java.awt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.*;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SmilingFacePanel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extends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JPanel</a:t>
            </a:r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BASEX = 120, BASEY = 60;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base point for head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main characteristics of this panel.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SmilingFacePanel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setBackground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Color.blue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setPreferredSize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Dimension(320, 200));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setFont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(new Font("Arial",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Font.BOLD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16));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38600" y="1905000"/>
            <a:ext cx="442941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Specifying our own special kind of </a:t>
            </a:r>
            <a:r>
              <a:rPr lang="en-CA" dirty="0" err="1" smtClean="0"/>
              <a:t>JPanel</a:t>
            </a:r>
            <a:endParaRPr lang="en-CA" dirty="0" smtClean="0"/>
          </a:p>
          <a:p>
            <a:r>
              <a:rPr lang="en-CA" dirty="0" smtClean="0"/>
              <a:t>object. Uses inheritance.</a:t>
            </a:r>
            <a:endParaRPr lang="en-CA" dirty="0"/>
          </a:p>
        </p:txBody>
      </p:sp>
      <p:sp>
        <p:nvSpPr>
          <p:cNvPr id="3" name="Freeform 2"/>
          <p:cNvSpPr/>
          <p:nvPr/>
        </p:nvSpPr>
        <p:spPr>
          <a:xfrm>
            <a:off x="3992578" y="2589291"/>
            <a:ext cx="1683945" cy="407406"/>
          </a:xfrm>
          <a:custGeom>
            <a:avLst/>
            <a:gdLst>
              <a:gd name="connsiteX0" fmla="*/ 751438 w 1683945"/>
              <a:gd name="connsiteY0" fmla="*/ 0 h 407406"/>
              <a:gd name="connsiteX1" fmla="*/ 615636 w 1683945"/>
              <a:gd name="connsiteY1" fmla="*/ 9054 h 407406"/>
              <a:gd name="connsiteX2" fmla="*/ 552262 w 1683945"/>
              <a:gd name="connsiteY2" fmla="*/ 27160 h 407406"/>
              <a:gd name="connsiteX3" fmla="*/ 470780 w 1683945"/>
              <a:gd name="connsiteY3" fmla="*/ 45267 h 407406"/>
              <a:gd name="connsiteX4" fmla="*/ 380246 w 1683945"/>
              <a:gd name="connsiteY4" fmla="*/ 63374 h 407406"/>
              <a:gd name="connsiteX5" fmla="*/ 316872 w 1683945"/>
              <a:gd name="connsiteY5" fmla="*/ 81481 h 407406"/>
              <a:gd name="connsiteX6" fmla="*/ 63374 w 1683945"/>
              <a:gd name="connsiteY6" fmla="*/ 99588 h 407406"/>
              <a:gd name="connsiteX7" fmla="*/ 18107 w 1683945"/>
              <a:gd name="connsiteY7" fmla="*/ 162962 h 407406"/>
              <a:gd name="connsiteX8" fmla="*/ 9054 w 1683945"/>
              <a:gd name="connsiteY8" fmla="*/ 190123 h 407406"/>
              <a:gd name="connsiteX9" fmla="*/ 0 w 1683945"/>
              <a:gd name="connsiteY9" fmla="*/ 217283 h 407406"/>
              <a:gd name="connsiteX10" fmla="*/ 18107 w 1683945"/>
              <a:gd name="connsiteY10" fmla="*/ 289711 h 407406"/>
              <a:gd name="connsiteX11" fmla="*/ 99588 w 1683945"/>
              <a:gd name="connsiteY11" fmla="*/ 334978 h 407406"/>
              <a:gd name="connsiteX12" fmla="*/ 208230 w 1683945"/>
              <a:gd name="connsiteY12" fmla="*/ 362139 h 407406"/>
              <a:gd name="connsiteX13" fmla="*/ 253497 w 1683945"/>
              <a:gd name="connsiteY13" fmla="*/ 371192 h 407406"/>
              <a:gd name="connsiteX14" fmla="*/ 660903 w 1683945"/>
              <a:gd name="connsiteY14" fmla="*/ 380246 h 407406"/>
              <a:gd name="connsiteX15" fmla="*/ 860079 w 1683945"/>
              <a:gd name="connsiteY15" fmla="*/ 389299 h 407406"/>
              <a:gd name="connsiteX16" fmla="*/ 1167897 w 1683945"/>
              <a:gd name="connsiteY16" fmla="*/ 407406 h 407406"/>
              <a:gd name="connsiteX17" fmla="*/ 1294646 w 1683945"/>
              <a:gd name="connsiteY17" fmla="*/ 398353 h 407406"/>
              <a:gd name="connsiteX18" fmla="*/ 1394234 w 1683945"/>
              <a:gd name="connsiteY18" fmla="*/ 380246 h 407406"/>
              <a:gd name="connsiteX19" fmla="*/ 1484769 w 1683945"/>
              <a:gd name="connsiteY19" fmla="*/ 371192 h 407406"/>
              <a:gd name="connsiteX20" fmla="*/ 1520982 w 1683945"/>
              <a:gd name="connsiteY20" fmla="*/ 362139 h 407406"/>
              <a:gd name="connsiteX21" fmla="*/ 1548143 w 1683945"/>
              <a:gd name="connsiteY21" fmla="*/ 353085 h 407406"/>
              <a:gd name="connsiteX22" fmla="*/ 1647731 w 1683945"/>
              <a:gd name="connsiteY22" fmla="*/ 325925 h 407406"/>
              <a:gd name="connsiteX23" fmla="*/ 1665838 w 1683945"/>
              <a:gd name="connsiteY23" fmla="*/ 298764 h 407406"/>
              <a:gd name="connsiteX24" fmla="*/ 1683945 w 1683945"/>
              <a:gd name="connsiteY24" fmla="*/ 226337 h 407406"/>
              <a:gd name="connsiteX25" fmla="*/ 1674891 w 1683945"/>
              <a:gd name="connsiteY25" fmla="*/ 126749 h 407406"/>
              <a:gd name="connsiteX26" fmla="*/ 1647731 w 1683945"/>
              <a:gd name="connsiteY26" fmla="*/ 108642 h 407406"/>
              <a:gd name="connsiteX27" fmla="*/ 1548143 w 1683945"/>
              <a:gd name="connsiteY27" fmla="*/ 99588 h 407406"/>
              <a:gd name="connsiteX28" fmla="*/ 1421394 w 1683945"/>
              <a:gd name="connsiteY28" fmla="*/ 81481 h 407406"/>
              <a:gd name="connsiteX29" fmla="*/ 1348967 w 1683945"/>
              <a:gd name="connsiteY29" fmla="*/ 72428 h 407406"/>
              <a:gd name="connsiteX30" fmla="*/ 1303699 w 1683945"/>
              <a:gd name="connsiteY30" fmla="*/ 63374 h 407406"/>
              <a:gd name="connsiteX31" fmla="*/ 1158844 w 1683945"/>
              <a:gd name="connsiteY31" fmla="*/ 54321 h 407406"/>
              <a:gd name="connsiteX32" fmla="*/ 1004935 w 1683945"/>
              <a:gd name="connsiteY32" fmla="*/ 27160 h 407406"/>
              <a:gd name="connsiteX33" fmla="*/ 959668 w 1683945"/>
              <a:gd name="connsiteY33" fmla="*/ 18107 h 407406"/>
              <a:gd name="connsiteX34" fmla="*/ 914400 w 1683945"/>
              <a:gd name="connsiteY34" fmla="*/ 18107 h 40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83945" h="407406">
                <a:moveTo>
                  <a:pt x="751438" y="0"/>
                </a:moveTo>
                <a:cubicBezTo>
                  <a:pt x="706171" y="3018"/>
                  <a:pt x="660755" y="4305"/>
                  <a:pt x="615636" y="9054"/>
                </a:cubicBezTo>
                <a:cubicBezTo>
                  <a:pt x="593230" y="11413"/>
                  <a:pt x="573536" y="21082"/>
                  <a:pt x="552262" y="27160"/>
                </a:cubicBezTo>
                <a:cubicBezTo>
                  <a:pt x="487171" y="45757"/>
                  <a:pt x="545499" y="26587"/>
                  <a:pt x="470780" y="45267"/>
                </a:cubicBezTo>
                <a:cubicBezTo>
                  <a:pt x="386498" y="66338"/>
                  <a:pt x="535530" y="41192"/>
                  <a:pt x="380246" y="63374"/>
                </a:cubicBezTo>
                <a:cubicBezTo>
                  <a:pt x="360897" y="69824"/>
                  <a:pt x="336769" y="78639"/>
                  <a:pt x="316872" y="81481"/>
                </a:cubicBezTo>
                <a:cubicBezTo>
                  <a:pt x="243211" y="92004"/>
                  <a:pt x="129241" y="95929"/>
                  <a:pt x="63374" y="99588"/>
                </a:cubicBezTo>
                <a:cubicBezTo>
                  <a:pt x="18108" y="114678"/>
                  <a:pt x="39231" y="99589"/>
                  <a:pt x="18107" y="162962"/>
                </a:cubicBezTo>
                <a:lnTo>
                  <a:pt x="9054" y="190123"/>
                </a:lnTo>
                <a:lnTo>
                  <a:pt x="0" y="217283"/>
                </a:lnTo>
                <a:cubicBezTo>
                  <a:pt x="293" y="218746"/>
                  <a:pt x="10782" y="280921"/>
                  <a:pt x="18107" y="289711"/>
                </a:cubicBezTo>
                <a:cubicBezTo>
                  <a:pt x="38449" y="314121"/>
                  <a:pt x="71409" y="324731"/>
                  <a:pt x="99588" y="334978"/>
                </a:cubicBezTo>
                <a:cubicBezTo>
                  <a:pt x="165702" y="359019"/>
                  <a:pt x="140490" y="349822"/>
                  <a:pt x="208230" y="362139"/>
                </a:cubicBezTo>
                <a:cubicBezTo>
                  <a:pt x="223370" y="364892"/>
                  <a:pt x="238122" y="370577"/>
                  <a:pt x="253497" y="371192"/>
                </a:cubicBezTo>
                <a:cubicBezTo>
                  <a:pt x="389224" y="376621"/>
                  <a:pt x="525101" y="377228"/>
                  <a:pt x="660903" y="380246"/>
                </a:cubicBezTo>
                <a:lnTo>
                  <a:pt x="860079" y="389299"/>
                </a:lnTo>
                <a:lnTo>
                  <a:pt x="1167897" y="407406"/>
                </a:lnTo>
                <a:cubicBezTo>
                  <a:pt x="1210147" y="404388"/>
                  <a:pt x="1252480" y="402369"/>
                  <a:pt x="1294646" y="398353"/>
                </a:cubicBezTo>
                <a:cubicBezTo>
                  <a:pt x="1514227" y="377440"/>
                  <a:pt x="1253417" y="400363"/>
                  <a:pt x="1394234" y="380246"/>
                </a:cubicBezTo>
                <a:cubicBezTo>
                  <a:pt x="1424258" y="375957"/>
                  <a:pt x="1454591" y="374210"/>
                  <a:pt x="1484769" y="371192"/>
                </a:cubicBezTo>
                <a:cubicBezTo>
                  <a:pt x="1496840" y="368174"/>
                  <a:pt x="1509018" y="365557"/>
                  <a:pt x="1520982" y="362139"/>
                </a:cubicBezTo>
                <a:cubicBezTo>
                  <a:pt x="1530158" y="359517"/>
                  <a:pt x="1538936" y="355596"/>
                  <a:pt x="1548143" y="353085"/>
                </a:cubicBezTo>
                <a:cubicBezTo>
                  <a:pt x="1660474" y="322449"/>
                  <a:pt x="1585211" y="346764"/>
                  <a:pt x="1647731" y="325925"/>
                </a:cubicBezTo>
                <a:cubicBezTo>
                  <a:pt x="1653767" y="316871"/>
                  <a:pt x="1660972" y="308496"/>
                  <a:pt x="1665838" y="298764"/>
                </a:cubicBezTo>
                <a:cubicBezTo>
                  <a:pt x="1675116" y="280207"/>
                  <a:pt x="1680502" y="243550"/>
                  <a:pt x="1683945" y="226337"/>
                </a:cubicBezTo>
                <a:cubicBezTo>
                  <a:pt x="1680927" y="193141"/>
                  <a:pt x="1684694" y="158608"/>
                  <a:pt x="1674891" y="126749"/>
                </a:cubicBezTo>
                <a:cubicBezTo>
                  <a:pt x="1671691" y="116349"/>
                  <a:pt x="1658370" y="110922"/>
                  <a:pt x="1647731" y="108642"/>
                </a:cubicBezTo>
                <a:cubicBezTo>
                  <a:pt x="1615138" y="101658"/>
                  <a:pt x="1581310" y="102905"/>
                  <a:pt x="1548143" y="99588"/>
                </a:cubicBezTo>
                <a:cubicBezTo>
                  <a:pt x="1361612" y="80935"/>
                  <a:pt x="1544001" y="100344"/>
                  <a:pt x="1421394" y="81481"/>
                </a:cubicBezTo>
                <a:cubicBezTo>
                  <a:pt x="1397347" y="77781"/>
                  <a:pt x="1373014" y="76128"/>
                  <a:pt x="1348967" y="72428"/>
                </a:cubicBezTo>
                <a:cubicBezTo>
                  <a:pt x="1333758" y="70088"/>
                  <a:pt x="1319018" y="64833"/>
                  <a:pt x="1303699" y="63374"/>
                </a:cubicBezTo>
                <a:cubicBezTo>
                  <a:pt x="1255538" y="58787"/>
                  <a:pt x="1207129" y="57339"/>
                  <a:pt x="1158844" y="54321"/>
                </a:cubicBezTo>
                <a:cubicBezTo>
                  <a:pt x="1064999" y="40914"/>
                  <a:pt x="1116401" y="49453"/>
                  <a:pt x="1004935" y="27160"/>
                </a:cubicBezTo>
                <a:cubicBezTo>
                  <a:pt x="989846" y="24142"/>
                  <a:pt x="975056" y="18107"/>
                  <a:pt x="959668" y="18107"/>
                </a:cubicBezTo>
                <a:lnTo>
                  <a:pt x="914400" y="18107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905000" y="5562600"/>
            <a:ext cx="624626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Panel’s basic properties are defined once in the constructor.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Draws a face.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paintComponent (Graphics page)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super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.paintComponent (page);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page.setColor (Color.yellow);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page.fillOval (BASEX, BASEY, 80, 80);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head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page.fillOval (BASEX-5, BASEY+20, 90, 40);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ears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page.setColor (Color.black);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page.drawOval (BASEX+20, BASEY+30, 15, 7);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eyes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page.drawOval (BASEX+45, BASEY+30, 15, 7);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page.fillOval (BASEX+25, BASEY+31, 5, 5);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pupils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page.fillOval (BASEX+50, BASEY+31, 5, 5);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page.drawArc (BASEX+20, BASEY+25, 15, 7, 0, 180);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eyebrows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page.drawArc (BASEX+45, BASEY+25, 15, 7, 0, 180);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page.drawArc (BASEX+35, BASEY+40, 15, 10, 180, 180);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nose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page.drawArc (BASEX+20, BASEY+50, 40, 15, 180, 180);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mouth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600" y="304800"/>
            <a:ext cx="648126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Every time the panel has to be re-drawn, the </a:t>
            </a:r>
            <a:r>
              <a:rPr lang="en-CA" dirty="0" err="1" smtClean="0"/>
              <a:t>paintComponent</a:t>
            </a:r>
            <a:endParaRPr lang="en-CA" dirty="0" smtClean="0"/>
          </a:p>
          <a:p>
            <a:r>
              <a:rPr lang="en-CA" smtClean="0"/>
              <a:t>method </a:t>
            </a:r>
            <a:r>
              <a:rPr lang="en-CA" dirty="0" smtClean="0"/>
              <a:t>is called.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2335794" y="1367073"/>
            <a:ext cx="1620570" cy="525101"/>
          </a:xfrm>
          <a:custGeom>
            <a:avLst/>
            <a:gdLst>
              <a:gd name="connsiteX0" fmla="*/ 841972 w 1620570"/>
              <a:gd name="connsiteY0" fmla="*/ 81481 h 525101"/>
              <a:gd name="connsiteX1" fmla="*/ 724277 w 1620570"/>
              <a:gd name="connsiteY1" fmla="*/ 72428 h 525101"/>
              <a:gd name="connsiteX2" fmla="*/ 660903 w 1620570"/>
              <a:gd name="connsiteY2" fmla="*/ 63375 h 525101"/>
              <a:gd name="connsiteX3" fmla="*/ 570368 w 1620570"/>
              <a:gd name="connsiteY3" fmla="*/ 54321 h 525101"/>
              <a:gd name="connsiteX4" fmla="*/ 534155 w 1620570"/>
              <a:gd name="connsiteY4" fmla="*/ 45268 h 525101"/>
              <a:gd name="connsiteX5" fmla="*/ 443620 w 1620570"/>
              <a:gd name="connsiteY5" fmla="*/ 27161 h 525101"/>
              <a:gd name="connsiteX6" fmla="*/ 271604 w 1620570"/>
              <a:gd name="connsiteY6" fmla="*/ 45268 h 525101"/>
              <a:gd name="connsiteX7" fmla="*/ 144856 w 1620570"/>
              <a:gd name="connsiteY7" fmla="*/ 99588 h 525101"/>
              <a:gd name="connsiteX8" fmla="*/ 90535 w 1620570"/>
              <a:gd name="connsiteY8" fmla="*/ 126749 h 525101"/>
              <a:gd name="connsiteX9" fmla="*/ 45267 w 1620570"/>
              <a:gd name="connsiteY9" fmla="*/ 172016 h 525101"/>
              <a:gd name="connsiteX10" fmla="*/ 0 w 1620570"/>
              <a:gd name="connsiteY10" fmla="*/ 226337 h 525101"/>
              <a:gd name="connsiteX11" fmla="*/ 9054 w 1620570"/>
              <a:gd name="connsiteY11" fmla="*/ 353085 h 525101"/>
              <a:gd name="connsiteX12" fmla="*/ 81481 w 1620570"/>
              <a:gd name="connsiteY12" fmla="*/ 407406 h 525101"/>
              <a:gd name="connsiteX13" fmla="*/ 108642 w 1620570"/>
              <a:gd name="connsiteY13" fmla="*/ 425513 h 525101"/>
              <a:gd name="connsiteX14" fmla="*/ 217283 w 1620570"/>
              <a:gd name="connsiteY14" fmla="*/ 461727 h 525101"/>
              <a:gd name="connsiteX15" fmla="*/ 253497 w 1620570"/>
              <a:gd name="connsiteY15" fmla="*/ 470780 h 525101"/>
              <a:gd name="connsiteX16" fmla="*/ 298764 w 1620570"/>
              <a:gd name="connsiteY16" fmla="*/ 479834 h 525101"/>
              <a:gd name="connsiteX17" fmla="*/ 334978 w 1620570"/>
              <a:gd name="connsiteY17" fmla="*/ 488887 h 525101"/>
              <a:gd name="connsiteX18" fmla="*/ 479834 w 1620570"/>
              <a:gd name="connsiteY18" fmla="*/ 497941 h 525101"/>
              <a:gd name="connsiteX19" fmla="*/ 660903 w 1620570"/>
              <a:gd name="connsiteY19" fmla="*/ 506994 h 525101"/>
              <a:gd name="connsiteX20" fmla="*/ 923454 w 1620570"/>
              <a:gd name="connsiteY20" fmla="*/ 525101 h 525101"/>
              <a:gd name="connsiteX21" fmla="*/ 1113576 w 1620570"/>
              <a:gd name="connsiteY21" fmla="*/ 516048 h 525101"/>
              <a:gd name="connsiteX22" fmla="*/ 1213164 w 1620570"/>
              <a:gd name="connsiteY22" fmla="*/ 497941 h 525101"/>
              <a:gd name="connsiteX23" fmla="*/ 1240325 w 1620570"/>
              <a:gd name="connsiteY23" fmla="*/ 488887 h 525101"/>
              <a:gd name="connsiteX24" fmla="*/ 1385180 w 1620570"/>
              <a:gd name="connsiteY24" fmla="*/ 479834 h 525101"/>
              <a:gd name="connsiteX25" fmla="*/ 1421394 w 1620570"/>
              <a:gd name="connsiteY25" fmla="*/ 470780 h 525101"/>
              <a:gd name="connsiteX26" fmla="*/ 1530036 w 1620570"/>
              <a:gd name="connsiteY26" fmla="*/ 443620 h 525101"/>
              <a:gd name="connsiteX27" fmla="*/ 1557196 w 1620570"/>
              <a:gd name="connsiteY27" fmla="*/ 425513 h 525101"/>
              <a:gd name="connsiteX28" fmla="*/ 1602463 w 1620570"/>
              <a:gd name="connsiteY28" fmla="*/ 362139 h 525101"/>
              <a:gd name="connsiteX29" fmla="*/ 1620570 w 1620570"/>
              <a:gd name="connsiteY29" fmla="*/ 253497 h 525101"/>
              <a:gd name="connsiteX30" fmla="*/ 1611517 w 1620570"/>
              <a:gd name="connsiteY30" fmla="*/ 90535 h 525101"/>
              <a:gd name="connsiteX31" fmla="*/ 1593410 w 1620570"/>
              <a:gd name="connsiteY31" fmla="*/ 0 h 525101"/>
              <a:gd name="connsiteX32" fmla="*/ 1475715 w 1620570"/>
              <a:gd name="connsiteY32" fmla="*/ 9054 h 525101"/>
              <a:gd name="connsiteX33" fmla="*/ 1448555 w 1620570"/>
              <a:gd name="connsiteY33" fmla="*/ 18107 h 525101"/>
              <a:gd name="connsiteX34" fmla="*/ 1358020 w 1620570"/>
              <a:gd name="connsiteY34" fmla="*/ 27161 h 525101"/>
              <a:gd name="connsiteX35" fmla="*/ 1258432 w 1620570"/>
              <a:gd name="connsiteY35" fmla="*/ 45268 h 525101"/>
              <a:gd name="connsiteX36" fmla="*/ 1231271 w 1620570"/>
              <a:gd name="connsiteY36" fmla="*/ 54321 h 525101"/>
              <a:gd name="connsiteX37" fmla="*/ 1186004 w 1620570"/>
              <a:gd name="connsiteY37" fmla="*/ 63375 h 525101"/>
              <a:gd name="connsiteX38" fmla="*/ 1158844 w 1620570"/>
              <a:gd name="connsiteY38" fmla="*/ 81481 h 525101"/>
              <a:gd name="connsiteX39" fmla="*/ 1131683 w 1620570"/>
              <a:gd name="connsiteY39" fmla="*/ 90535 h 525101"/>
              <a:gd name="connsiteX40" fmla="*/ 1077362 w 1620570"/>
              <a:gd name="connsiteY40" fmla="*/ 99588 h 52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620570" h="525101">
                <a:moveTo>
                  <a:pt x="841972" y="81481"/>
                </a:moveTo>
                <a:cubicBezTo>
                  <a:pt x="802740" y="78463"/>
                  <a:pt x="763429" y="76343"/>
                  <a:pt x="724277" y="72428"/>
                </a:cubicBezTo>
                <a:cubicBezTo>
                  <a:pt x="703044" y="70305"/>
                  <a:pt x="682096" y="65868"/>
                  <a:pt x="660903" y="63375"/>
                </a:cubicBezTo>
                <a:cubicBezTo>
                  <a:pt x="630782" y="59831"/>
                  <a:pt x="600546" y="57339"/>
                  <a:pt x="570368" y="54321"/>
                </a:cubicBezTo>
                <a:cubicBezTo>
                  <a:pt x="558297" y="51303"/>
                  <a:pt x="546356" y="47708"/>
                  <a:pt x="534155" y="45268"/>
                </a:cubicBezTo>
                <a:cubicBezTo>
                  <a:pt x="423159" y="23069"/>
                  <a:pt x="527739" y="48190"/>
                  <a:pt x="443620" y="27161"/>
                </a:cubicBezTo>
                <a:cubicBezTo>
                  <a:pt x="403730" y="30229"/>
                  <a:pt x="319900" y="33194"/>
                  <a:pt x="271604" y="45268"/>
                </a:cubicBezTo>
                <a:cubicBezTo>
                  <a:pt x="145046" y="76908"/>
                  <a:pt x="300298" y="47772"/>
                  <a:pt x="144856" y="99588"/>
                </a:cubicBezTo>
                <a:cubicBezTo>
                  <a:pt x="107373" y="112083"/>
                  <a:pt x="125636" y="103348"/>
                  <a:pt x="90535" y="126749"/>
                </a:cubicBezTo>
                <a:cubicBezTo>
                  <a:pt x="57337" y="176545"/>
                  <a:pt x="90537" y="134291"/>
                  <a:pt x="45267" y="172016"/>
                </a:cubicBezTo>
                <a:cubicBezTo>
                  <a:pt x="19129" y="193798"/>
                  <a:pt x="17803" y="199633"/>
                  <a:pt x="0" y="226337"/>
                </a:cubicBezTo>
                <a:cubicBezTo>
                  <a:pt x="3018" y="268586"/>
                  <a:pt x="-647" y="311854"/>
                  <a:pt x="9054" y="353085"/>
                </a:cubicBezTo>
                <a:cubicBezTo>
                  <a:pt x="13434" y="371698"/>
                  <a:pt x="73644" y="402508"/>
                  <a:pt x="81481" y="407406"/>
                </a:cubicBezTo>
                <a:cubicBezTo>
                  <a:pt x="90708" y="413173"/>
                  <a:pt x="98910" y="420647"/>
                  <a:pt x="108642" y="425513"/>
                </a:cubicBezTo>
                <a:cubicBezTo>
                  <a:pt x="142076" y="442230"/>
                  <a:pt x="181857" y="452065"/>
                  <a:pt x="217283" y="461727"/>
                </a:cubicBezTo>
                <a:cubicBezTo>
                  <a:pt x="229287" y="465001"/>
                  <a:pt x="241350" y="468081"/>
                  <a:pt x="253497" y="470780"/>
                </a:cubicBezTo>
                <a:cubicBezTo>
                  <a:pt x="268518" y="474118"/>
                  <a:pt x="283743" y="476496"/>
                  <a:pt x="298764" y="479834"/>
                </a:cubicBezTo>
                <a:cubicBezTo>
                  <a:pt x="310911" y="482533"/>
                  <a:pt x="322597" y="487649"/>
                  <a:pt x="334978" y="488887"/>
                </a:cubicBezTo>
                <a:cubicBezTo>
                  <a:pt x="383117" y="493701"/>
                  <a:pt x="431529" y="495257"/>
                  <a:pt x="479834" y="497941"/>
                </a:cubicBezTo>
                <a:lnTo>
                  <a:pt x="660903" y="506994"/>
                </a:lnTo>
                <a:lnTo>
                  <a:pt x="923454" y="525101"/>
                </a:lnTo>
                <a:cubicBezTo>
                  <a:pt x="986828" y="522083"/>
                  <a:pt x="1050304" y="520735"/>
                  <a:pt x="1113576" y="516048"/>
                </a:cubicBezTo>
                <a:cubicBezTo>
                  <a:pt x="1125039" y="515199"/>
                  <a:pt x="1198547" y="501595"/>
                  <a:pt x="1213164" y="497941"/>
                </a:cubicBezTo>
                <a:cubicBezTo>
                  <a:pt x="1222422" y="495626"/>
                  <a:pt x="1230834" y="489886"/>
                  <a:pt x="1240325" y="488887"/>
                </a:cubicBezTo>
                <a:cubicBezTo>
                  <a:pt x="1288438" y="483822"/>
                  <a:pt x="1336895" y="482852"/>
                  <a:pt x="1385180" y="479834"/>
                </a:cubicBezTo>
                <a:cubicBezTo>
                  <a:pt x="1397251" y="476816"/>
                  <a:pt x="1409152" y="473006"/>
                  <a:pt x="1421394" y="470780"/>
                </a:cubicBezTo>
                <a:cubicBezTo>
                  <a:pt x="1483730" y="459446"/>
                  <a:pt x="1477998" y="469639"/>
                  <a:pt x="1530036" y="443620"/>
                </a:cubicBezTo>
                <a:cubicBezTo>
                  <a:pt x="1539768" y="438754"/>
                  <a:pt x="1549502" y="433207"/>
                  <a:pt x="1557196" y="425513"/>
                </a:cubicBezTo>
                <a:cubicBezTo>
                  <a:pt x="1568423" y="414286"/>
                  <a:pt x="1592183" y="377559"/>
                  <a:pt x="1602463" y="362139"/>
                </a:cubicBezTo>
                <a:cubicBezTo>
                  <a:pt x="1607605" y="336431"/>
                  <a:pt x="1620570" y="275964"/>
                  <a:pt x="1620570" y="253497"/>
                </a:cubicBezTo>
                <a:cubicBezTo>
                  <a:pt x="1620570" y="199093"/>
                  <a:pt x="1615856" y="144766"/>
                  <a:pt x="1611517" y="90535"/>
                </a:cubicBezTo>
                <a:cubicBezTo>
                  <a:pt x="1607137" y="35786"/>
                  <a:pt x="1606517" y="39323"/>
                  <a:pt x="1593410" y="0"/>
                </a:cubicBezTo>
                <a:cubicBezTo>
                  <a:pt x="1554178" y="3018"/>
                  <a:pt x="1514759" y="4174"/>
                  <a:pt x="1475715" y="9054"/>
                </a:cubicBezTo>
                <a:cubicBezTo>
                  <a:pt x="1466246" y="10238"/>
                  <a:pt x="1457987" y="16656"/>
                  <a:pt x="1448555" y="18107"/>
                </a:cubicBezTo>
                <a:cubicBezTo>
                  <a:pt x="1418579" y="22719"/>
                  <a:pt x="1388198" y="24143"/>
                  <a:pt x="1358020" y="27161"/>
                </a:cubicBezTo>
                <a:cubicBezTo>
                  <a:pt x="1295731" y="47923"/>
                  <a:pt x="1371041" y="24794"/>
                  <a:pt x="1258432" y="45268"/>
                </a:cubicBezTo>
                <a:cubicBezTo>
                  <a:pt x="1249043" y="46975"/>
                  <a:pt x="1240529" y="52006"/>
                  <a:pt x="1231271" y="54321"/>
                </a:cubicBezTo>
                <a:cubicBezTo>
                  <a:pt x="1216343" y="58053"/>
                  <a:pt x="1201093" y="60357"/>
                  <a:pt x="1186004" y="63375"/>
                </a:cubicBezTo>
                <a:cubicBezTo>
                  <a:pt x="1176951" y="69410"/>
                  <a:pt x="1168576" y="76615"/>
                  <a:pt x="1158844" y="81481"/>
                </a:cubicBezTo>
                <a:cubicBezTo>
                  <a:pt x="1150308" y="85749"/>
                  <a:pt x="1140941" y="88220"/>
                  <a:pt x="1131683" y="90535"/>
                </a:cubicBezTo>
                <a:cubicBezTo>
                  <a:pt x="1093104" y="100180"/>
                  <a:pt x="1099912" y="99588"/>
                  <a:pt x="1077362" y="9958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8077200" cy="2000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page.setColor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Color.white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page.drawString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("Always remember that you are unique!",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BASEX-105, BASEY-15);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page.drawString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("Just like everyone else.", BASEX-45, BASEY+105);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023938"/>
            <a:ext cx="7910513" cy="2862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string representation of this die.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result = Integer.toString(faceValue);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Smiling Face Example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charset="0"/>
              </a:rPr>
              <a:t>paintComponent</a:t>
            </a:r>
            <a:r>
              <a:rPr lang="en-US" dirty="0" smtClean="0"/>
              <a:t> method accepts a </a:t>
            </a:r>
            <a:r>
              <a:rPr lang="en-US" dirty="0" smtClean="0">
                <a:latin typeface="Courier New" charset="0"/>
              </a:rPr>
              <a:t>Graphics</a:t>
            </a:r>
            <a:r>
              <a:rPr lang="en-US" dirty="0" smtClean="0"/>
              <a:t> object that represents the graphics context for the panel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We define the </a:t>
            </a:r>
            <a:r>
              <a:rPr lang="en-US" dirty="0" err="1" smtClean="0">
                <a:latin typeface="Courier New" charset="0"/>
              </a:rPr>
              <a:t>paintComponent</a:t>
            </a:r>
            <a:r>
              <a:rPr lang="en-US" dirty="0" smtClean="0"/>
              <a:t> method to draw the face with appropriate calls to the </a:t>
            </a:r>
            <a:r>
              <a:rPr lang="en-US" dirty="0" smtClean="0">
                <a:latin typeface="Courier New" charset="0"/>
              </a:rPr>
              <a:t>Graphics</a:t>
            </a:r>
            <a:r>
              <a:rPr lang="en-US" dirty="0" smtClean="0"/>
              <a:t> methods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Splat Example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</a:rPr>
              <a:t>Splat</a:t>
            </a:r>
            <a:r>
              <a:rPr lang="en-US" dirty="0" smtClean="0"/>
              <a:t> example is structured a bit differently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It draws a set of colored circles on a panel, but each circle is represented as a separate object that maintains its own graphical information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charset="0"/>
              </a:rPr>
              <a:t>paintComponent</a:t>
            </a:r>
            <a:r>
              <a:rPr lang="en-US" dirty="0" smtClean="0"/>
              <a:t> method of the panel "asks" each circle to draw itself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5726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//********************************************************************//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Splat.java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graphical objects.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cs typeface="Courier New" charset="0"/>
              </a:rPr>
              <a:t>.*;</a:t>
            </a: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cs typeface="Courier New" charset="0"/>
              </a:rPr>
              <a:t>.*;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Splat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Presents a collection of circles.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cs typeface="Courier New" charset="0"/>
              </a:rPr>
              <a:t> frame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cs typeface="Courier New" charset="0"/>
              </a:rPr>
              <a:t> ("Splat");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frame.setDefaultCloseOperation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cs typeface="Courier New" charset="0"/>
              </a:rPr>
              <a:t>JFrame.EXIT_ON_CLOSE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frame.getContentPane</a:t>
            </a:r>
            <a:r>
              <a:rPr lang="en-US" sz="1400" b="1" dirty="0">
                <a:latin typeface="Courier New" charset="0"/>
                <a:cs typeface="Courier New" charset="0"/>
              </a:rPr>
              <a:t>().add(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SplatPanel</a:t>
            </a:r>
            <a:r>
              <a:rPr lang="en-US" sz="1400" b="1" dirty="0">
                <a:latin typeface="Courier New" charset="0"/>
                <a:cs typeface="Courier New" charset="0"/>
              </a:rPr>
              <a:t>());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frame.pack</a:t>
            </a:r>
            <a:r>
              <a:rPr lang="en-US" sz="1400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frame.setVisible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3810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code in </a:t>
            </a:r>
            <a:r>
              <a:rPr lang="en-CA" dirty="0" err="1" smtClean="0"/>
              <a:t>DrJava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Box 5"/>
          <p:cNvSpPr txBox="1">
            <a:spLocks noChangeArrowheads="1"/>
          </p:cNvSpPr>
          <p:nvPr/>
        </p:nvSpPr>
        <p:spPr bwMode="auto">
          <a:xfrm>
            <a:off x="547688" y="369888"/>
            <a:ext cx="7910512" cy="5726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Splat.java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graphical objects.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javax.swing.*;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java.awt.*;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Splat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Presents a collection of circles.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("Splat");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SplatPanel());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0" y="228600"/>
            <a:ext cx="4495800" cy="3324225"/>
            <a:chOff x="2209800" y="228600"/>
            <a:chExt cx="4495800" cy="3323987"/>
          </a:xfrm>
        </p:grpSpPr>
        <p:sp>
          <p:nvSpPr>
            <p:cNvPr id="103429" name="TextBox 5"/>
            <p:cNvSpPr txBox="1">
              <a:spLocks noChangeArrowheads="1"/>
            </p:cNvSpPr>
            <p:nvPr/>
          </p:nvSpPr>
          <p:spPr bwMode="auto">
            <a:xfrm>
              <a:off x="2209800" y="228600"/>
              <a:ext cx="4495800" cy="332398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03430" name="Picture 6" descr="Screen shot 2011-02-17 at 2.53.37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217" y="501651"/>
              <a:ext cx="3784600" cy="280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SplatPanel.java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graphical objects.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javax.swing.*;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java.awt.*;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SplatPanel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extends </a:t>
            </a:r>
            <a:r>
              <a:rPr lang="en-US" sz="1400" b="1">
                <a:latin typeface="Courier New" charset="0"/>
                <a:cs typeface="Courier New" charset="0"/>
              </a:rPr>
              <a:t>JPanel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Circle circle1, circle2, circle3, circle4, circle5;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Creates five Circle objects.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SplatPanel()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circle1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Circle (30, Color.red, 70, 35);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circle2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Circle (50, Color.green, 30, 20);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circle3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Circle (100, Color.cyan, 60, 85);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circle4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Circle (45, Color.yellow, 170, 30);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circle5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Circle (60, Color.blue, 200, 60);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setPreferredSize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Dimension(300, 200));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setBackground (Color.black);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Box 5"/>
          <p:cNvSpPr txBox="1">
            <a:spLocks noChangeArrowheads="1"/>
          </p:cNvSpPr>
          <p:nvPr/>
        </p:nvSpPr>
        <p:spPr bwMode="auto">
          <a:xfrm>
            <a:off x="609600" y="9239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Draws this panel by requesting that each circle draw itself.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paintComponent (Graphics page)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super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.paintComponent(page);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circle1.draw(page);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circle2.draw(page);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circle3.draw(page);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circle4.draw(page);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circle5.draw(page);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>
              <a:solidFill>
                <a:srgbClr val="800000"/>
              </a:solidFill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8077200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Circle.java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circle with a particular position, size, and color.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java.awt.*;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Circle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int </a:t>
            </a:r>
            <a:r>
              <a:rPr lang="en-US" sz="1400" b="1">
                <a:latin typeface="Courier New" charset="0"/>
                <a:cs typeface="Courier New" charset="0"/>
              </a:rPr>
              <a:t>diameter, x, y;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Color color;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this circle with the specified values.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Circle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size, Color shade,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upperX,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upperY)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diameter = size;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color = shade;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x = upperX;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y = upperY;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800000"/>
              </a:solidFill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8077200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Draws this circle in the specified graphics context.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draw (Graphics page)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page.setColor (color);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page.fillOval (x, y, diameter, diameter);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Diameter mutator.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setDiameter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size)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diameter = size;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Color mutator.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setColor (Color shade)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color = shade;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800000"/>
              </a:solidFill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8077200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X mutator.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setX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upperX)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x = upperX;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Y mutator.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setY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upperY)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y = upperY;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Diameter accessor.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getDiameter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diameter;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800000"/>
              </a:solidFill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8077200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Color accessor.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Color getColor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color;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X accessor.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getX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x;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Y accessor.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latin typeface="Courier New" charset="0"/>
                <a:cs typeface="Courier New" charset="0"/>
              </a:rPr>
              <a:t>getY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y;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Exercise: Die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Comment out the </a:t>
            </a:r>
            <a:r>
              <a:rPr lang="en-CA" dirty="0" err="1" smtClean="0"/>
              <a:t>toString</a:t>
            </a:r>
            <a:r>
              <a:rPr lang="en-CA" dirty="0" smtClean="0"/>
              <a:t> method in the Die class</a:t>
            </a:r>
          </a:p>
          <a:p>
            <a:r>
              <a:rPr lang="en-CA" dirty="0" smtClean="0"/>
              <a:t>Try running </a:t>
            </a:r>
            <a:r>
              <a:rPr lang="en-CA" dirty="0" err="1" smtClean="0"/>
              <a:t>RollingDice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02264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667000" y="1909763"/>
            <a:ext cx="3876675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Anatomy of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Encapsulation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Anatomy of a Method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Graphical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Graphical User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Buttons and Text Fields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1828800" y="41957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An </a:t>
            </a:r>
            <a:r>
              <a:rPr lang="en-US" i="1" smtClean="0"/>
              <a:t>event</a:t>
            </a:r>
            <a:r>
              <a:rPr lang="en-US" smtClean="0"/>
              <a:t> is an object that represents some activity to which we may want to respond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For example, we may want our program to perform some action when the following occurs: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mouse is moved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mouse is dragged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mouse button is clicked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graphical button is pressed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keyboard key is pressed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timer expires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 and Listeners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Components, such as a graphical button, generate (or fire) an event when it occurs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We set up a </a:t>
            </a:r>
            <a:r>
              <a:rPr lang="en-US" i="1" dirty="0" smtClean="0"/>
              <a:t>listener</a:t>
            </a:r>
            <a:r>
              <a:rPr lang="en-US" dirty="0" smtClean="0"/>
              <a:t> object to respond to an event when it occurs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We can design listener objects to take whatever actions are appropriate when an event occurs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 and Listeners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347788" y="1828800"/>
            <a:ext cx="2466975" cy="2441575"/>
            <a:chOff x="950" y="1152"/>
            <a:chExt cx="1554" cy="1538"/>
          </a:xfrm>
        </p:grpSpPr>
        <p:sp>
          <p:nvSpPr>
            <p:cNvPr id="114700" name="AutoShape 4"/>
            <p:cNvSpPr>
              <a:spLocks noChangeArrowheads="1"/>
            </p:cNvSpPr>
            <p:nvPr/>
          </p:nvSpPr>
          <p:spPr bwMode="auto">
            <a:xfrm>
              <a:off x="1259" y="1152"/>
              <a:ext cx="912" cy="1008"/>
            </a:xfrm>
            <a:prstGeom prst="flowChartProcess">
              <a:avLst/>
            </a:prstGeom>
            <a:solidFill>
              <a:srgbClr val="F5E985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charset="0"/>
                </a:rPr>
                <a:t>Component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114701" name="Text Box 5"/>
            <p:cNvSpPr txBox="1">
              <a:spLocks noChangeArrowheads="1"/>
            </p:cNvSpPr>
            <p:nvPr/>
          </p:nvSpPr>
          <p:spPr bwMode="auto">
            <a:xfrm>
              <a:off x="950" y="2244"/>
              <a:ext cx="155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A component object</a:t>
              </a:r>
            </a:p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generates an event</a:t>
              </a:r>
              <a:endParaRPr lang="en-US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818063" y="1828800"/>
            <a:ext cx="3173412" cy="2743200"/>
            <a:chOff x="3136" y="1152"/>
            <a:chExt cx="1999" cy="1728"/>
          </a:xfrm>
        </p:grpSpPr>
        <p:sp>
          <p:nvSpPr>
            <p:cNvPr id="114698" name="AutoShape 7"/>
            <p:cNvSpPr>
              <a:spLocks noChangeArrowheads="1"/>
            </p:cNvSpPr>
            <p:nvPr/>
          </p:nvSpPr>
          <p:spPr bwMode="auto">
            <a:xfrm>
              <a:off x="3707" y="1152"/>
              <a:ext cx="912" cy="1008"/>
            </a:xfrm>
            <a:prstGeom prst="flowChartProcess">
              <a:avLst/>
            </a:prstGeom>
            <a:solidFill>
              <a:srgbClr val="F5E985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Times New Roman" charset="0"/>
                </a:rPr>
                <a:t>Listener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114699" name="Text Box 8"/>
            <p:cNvSpPr txBox="1">
              <a:spLocks noChangeArrowheads="1"/>
            </p:cNvSpPr>
            <p:nvPr/>
          </p:nvSpPr>
          <p:spPr bwMode="auto">
            <a:xfrm>
              <a:off x="3136" y="2246"/>
              <a:ext cx="199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A corresponding listener</a:t>
              </a:r>
            </a:p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object is designed to</a:t>
              </a:r>
            </a:p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respond to the event</a:t>
              </a:r>
              <a:endParaRPr lang="en-US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362325" y="1524000"/>
            <a:ext cx="2209800" cy="838200"/>
            <a:chOff x="2219" y="960"/>
            <a:chExt cx="1392" cy="528"/>
          </a:xfrm>
        </p:grpSpPr>
        <p:sp>
          <p:nvSpPr>
            <p:cNvPr id="114696" name="Line 10"/>
            <p:cNvSpPr>
              <a:spLocks noChangeShapeType="1"/>
            </p:cNvSpPr>
            <p:nvPr/>
          </p:nvSpPr>
          <p:spPr bwMode="auto">
            <a:xfrm>
              <a:off x="2219" y="1488"/>
              <a:ext cx="139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4697" name="AutoShape 11"/>
            <p:cNvSpPr>
              <a:spLocks noChangeArrowheads="1"/>
            </p:cNvSpPr>
            <p:nvPr/>
          </p:nvSpPr>
          <p:spPr bwMode="auto">
            <a:xfrm>
              <a:off x="2640" y="960"/>
              <a:ext cx="528" cy="432"/>
            </a:xfrm>
            <a:prstGeom prst="flowChartProcess">
              <a:avLst/>
            </a:prstGeom>
            <a:solidFill>
              <a:srgbClr val="F5E985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charset="0"/>
                </a:rPr>
                <a:t>Event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676400" y="4860925"/>
            <a:ext cx="56784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008000"/>
                </a:solidFill>
                <a:latin typeface="Arial Unicode MS" charset="0"/>
              </a:rPr>
              <a:t>When the event occurs, the component calls</a:t>
            </a:r>
          </a:p>
          <a:p>
            <a:pPr algn="ctr" eaLnBrk="1" hangingPunct="1"/>
            <a:r>
              <a:rPr lang="en-US" sz="2000" b="1">
                <a:solidFill>
                  <a:srgbClr val="008000"/>
                </a:solidFill>
                <a:latin typeface="Arial Unicode MS" charset="0"/>
              </a:rPr>
              <a:t>the appropriate method of the listener,</a:t>
            </a:r>
          </a:p>
          <a:p>
            <a:pPr algn="ctr" eaLnBrk="1" hangingPunct="1"/>
            <a:r>
              <a:rPr lang="en-US" sz="2000" b="1">
                <a:solidFill>
                  <a:srgbClr val="008000"/>
                </a:solidFill>
                <a:latin typeface="Arial Unicode MS" charset="0"/>
              </a:rPr>
              <a:t>passing an object that describes the event</a:t>
            </a:r>
            <a:endParaRPr lang="en-US">
              <a:solidFill>
                <a:srgbClr val="008000"/>
              </a:solidFill>
              <a:latin typeface="Arial Unicode MS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2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Development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To create a Java program that uses a GUI we must: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instantiate and set up the necessary components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implement listener classes for any events we care about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establish the relationship between listeners and the components that generate the corresponding events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667000" y="1985963"/>
            <a:ext cx="3876675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Anatomy of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Encapsulation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Anatomy of a Method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Graphical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Graphical User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Buttons and Text Fields</a:t>
            </a: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1828800" y="48053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0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Buttons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push button </a:t>
            </a:r>
            <a:r>
              <a:rPr lang="en-US" dirty="0" smtClean="0"/>
              <a:t>is defined by the </a:t>
            </a:r>
            <a:r>
              <a:rPr lang="en-US" dirty="0" err="1" smtClean="0">
                <a:latin typeface="Courier New" charset="0"/>
              </a:rPr>
              <a:t>JButton</a:t>
            </a:r>
            <a:r>
              <a:rPr lang="en-US" dirty="0" smtClean="0"/>
              <a:t> class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It generates an </a:t>
            </a:r>
            <a:r>
              <a:rPr lang="en-US" i="1" dirty="0" smtClean="0"/>
              <a:t>action event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Box 5"/>
          <p:cNvSpPr txBox="1">
            <a:spLocks noChangeArrowheads="1"/>
          </p:cNvSpPr>
          <p:nvPr/>
        </p:nvSpPr>
        <p:spPr bwMode="auto">
          <a:xfrm>
            <a:off x="596375" y="990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PushCounter.java       Authors: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a graphical user interface and an event listener.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javax.swing.JFrame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PushCounter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the main program frame.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cs typeface="Courier New" charset="0"/>
              </a:rPr>
              <a:t> frame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cs typeface="Courier New" charset="0"/>
              </a:rPr>
              <a:t> ("Push Counter");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frame.setDefaultCloseOperation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cs typeface="Courier New" charset="0"/>
              </a:rPr>
              <a:t>JFrame.EXIT_ON_CLOSE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frame.getContentPane</a:t>
            </a:r>
            <a:r>
              <a:rPr lang="en-US" sz="1400" b="1" dirty="0">
                <a:latin typeface="Courier New" charset="0"/>
                <a:cs typeface="Courier New" charset="0"/>
              </a:rPr>
              <a:t>().add(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PushCounterPanel</a:t>
            </a:r>
            <a:r>
              <a:rPr lang="en-US" sz="1400" b="1" dirty="0">
                <a:latin typeface="Courier New" charset="0"/>
                <a:cs typeface="Courier New" charset="0"/>
              </a:rPr>
              <a:t>());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frame.pack</a:t>
            </a:r>
            <a:r>
              <a:rPr lang="en-US" sz="1400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frame.setVisible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304800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the code in </a:t>
            </a:r>
            <a:r>
              <a:rPr lang="en-CA" dirty="0" err="1" smtClean="0"/>
              <a:t>DrJava</a:t>
            </a:r>
            <a:r>
              <a:rPr lang="en-CA" dirty="0" smtClean="0"/>
              <a:t>. May have to compile the classes separately.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PushCounter.java       Authors: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a graphical user interface and an event listener.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PushCounter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the main program frame.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("Push Counter");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PushCounterPanel());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86000" y="428625"/>
            <a:ext cx="4495800" cy="1323975"/>
            <a:chOff x="2286000" y="228600"/>
            <a:chExt cx="4495800" cy="1323439"/>
          </a:xfrm>
        </p:grpSpPr>
        <p:sp>
          <p:nvSpPr>
            <p:cNvPr id="119813" name="TextBox 5"/>
            <p:cNvSpPr txBox="1">
              <a:spLocks noChangeArrowheads="1"/>
            </p:cNvSpPr>
            <p:nvPr/>
          </p:nvSpPr>
          <p:spPr bwMode="auto">
            <a:xfrm>
              <a:off x="2286000" y="228600"/>
              <a:ext cx="4495800" cy="132343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19814" name="Picture 10" descr="Screen shot 2011-02-17 at 2.54.1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417" y="488949"/>
              <a:ext cx="3784600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Box 5"/>
          <p:cNvSpPr txBox="1">
            <a:spLocks noChangeArrowheads="1"/>
          </p:cNvSpPr>
          <p:nvPr/>
        </p:nvSpPr>
        <p:spPr bwMode="auto">
          <a:xfrm>
            <a:off x="623888" y="306388"/>
            <a:ext cx="7910512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PushCounterPanel.java       Authors: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a graphical user interface and an event listener.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cs typeface="Courier New" charset="0"/>
              </a:rPr>
              <a:t>.*;</a:t>
            </a: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java.awt.event</a:t>
            </a:r>
            <a:r>
              <a:rPr lang="en-US" sz="1400" b="1" dirty="0">
                <a:latin typeface="Courier New" charset="0"/>
                <a:cs typeface="Courier New" charset="0"/>
              </a:rPr>
              <a:t>.*;</a:t>
            </a: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cs typeface="Courier New" charset="0"/>
              </a:rPr>
              <a:t>.*;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PushCounterPanel</a:t>
            </a:r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extends </a:t>
            </a:r>
            <a:r>
              <a:rPr lang="en-US" sz="1400" b="1" dirty="0" err="1">
                <a:latin typeface="Courier New" charset="0"/>
                <a:cs typeface="Courier New" charset="0"/>
              </a:rPr>
              <a:t>JPanel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 err="1">
                <a:latin typeface="Courier New" charset="0"/>
                <a:cs typeface="Courier New" charset="0"/>
              </a:rPr>
              <a:t>JButton</a:t>
            </a:r>
            <a:r>
              <a:rPr lang="en-US" sz="1400" b="1" dirty="0">
                <a:latin typeface="Courier New" charset="0"/>
                <a:cs typeface="Courier New" charset="0"/>
              </a:rPr>
              <a:t> push;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 err="1">
                <a:latin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cs typeface="Courier New" charset="0"/>
              </a:rPr>
              <a:t> label;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GUI.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cs typeface="Courier New" charset="0"/>
              </a:rPr>
              <a:t>PushCounterPanel</a:t>
            </a:r>
            <a:r>
              <a:rPr lang="en-US" sz="1400" b="1" dirty="0">
                <a:latin typeface="Courier New" charset="0"/>
                <a:cs typeface="Courier New" charset="0"/>
              </a:rPr>
              <a:t> 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count = 0;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push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JButton</a:t>
            </a:r>
            <a:r>
              <a:rPr lang="en-US" sz="1400" b="1" dirty="0">
                <a:latin typeface="Courier New" charset="0"/>
                <a:cs typeface="Courier New" charset="0"/>
              </a:rPr>
              <a:t> ("Push Me!");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push.addActionListener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ButtonListener</a:t>
            </a:r>
            <a:r>
              <a:rPr lang="en-US" sz="1400" b="1" dirty="0">
                <a:latin typeface="Courier New" charset="0"/>
                <a:cs typeface="Courier New" charset="0"/>
              </a:rPr>
              <a:t>());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7342</Words>
  <Application>Microsoft Office PowerPoint</Application>
  <PresentationFormat>On-screen Show (4:3)</PresentationFormat>
  <Paragraphs>1748</Paragraphs>
  <Slides>111</Slides>
  <Notes>110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111</vt:i4>
      </vt:variant>
    </vt:vector>
  </HeadingPairs>
  <TitlesOfParts>
    <vt:vector size="120" baseType="lpstr">
      <vt:lpstr>Arial Unicode MS</vt:lpstr>
      <vt:lpstr>ＭＳ Ｐゴシック</vt:lpstr>
      <vt:lpstr>Arial</vt:lpstr>
      <vt:lpstr>Calibri</vt:lpstr>
      <vt:lpstr>Courier New</vt:lpstr>
      <vt:lpstr>Times New Roman</vt:lpstr>
      <vt:lpstr>Verdana</vt:lpstr>
      <vt:lpstr>Default Design</vt:lpstr>
      <vt:lpstr>Custom Design</vt:lpstr>
      <vt:lpstr>Chapter 4 Writing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Die</vt:lpstr>
      <vt:lpstr>The Die Class</vt:lpstr>
      <vt:lpstr>The toString Method</vt:lpstr>
      <vt:lpstr>PowerPoint Presentation</vt:lpstr>
      <vt:lpstr>Constructors</vt:lpstr>
      <vt:lpstr>PowerPoint Presentation</vt:lpstr>
      <vt:lpstr>Data Scope</vt:lpstr>
      <vt:lpstr>PowerPoint Presentation</vt:lpstr>
      <vt:lpstr>PowerPoint Presentation</vt:lpstr>
      <vt:lpstr>PowerPoint Presentation</vt:lpstr>
      <vt:lpstr>Instance Data</vt:lpstr>
      <vt:lpstr>PowerPoint Presentation</vt:lpstr>
      <vt:lpstr>Instance Data</vt:lpstr>
      <vt:lpstr>TopHat Q1-Q5</vt:lpstr>
      <vt:lpstr>Outline</vt:lpstr>
      <vt:lpstr>There are two views of an object: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Encapsulation</vt:lpstr>
      <vt:lpstr>Encapsulation</vt:lpstr>
      <vt:lpstr>Visibility Modifiers</vt:lpstr>
      <vt:lpstr>Variables</vt:lpstr>
      <vt:lpstr>Methods</vt:lpstr>
      <vt:lpstr>Visibility Modifiers</vt:lpstr>
      <vt:lpstr>Exercise: private instance variable</vt:lpstr>
      <vt:lpstr>Exercise: public method</vt:lpstr>
      <vt:lpstr>Example of a private method</vt:lpstr>
      <vt:lpstr>Changes to the roll method</vt:lpstr>
      <vt:lpstr>Exercise</vt:lpstr>
      <vt:lpstr>Usually a method is called with an object For example: die1.roll( )</vt:lpstr>
      <vt:lpstr>this An object can refer to itself with “this”</vt:lpstr>
      <vt:lpstr>Accessors and Mutators</vt:lpstr>
      <vt:lpstr>PowerPoint Presentation</vt:lpstr>
      <vt:lpstr>PowerPoint Presentation</vt:lpstr>
      <vt:lpstr>PowerPoint Presentation</vt:lpstr>
      <vt:lpstr>Why use setter methods?</vt:lpstr>
      <vt:lpstr>TopHat Q6</vt:lpstr>
      <vt:lpstr>Outline</vt:lpstr>
      <vt:lpstr>Method Declarations</vt:lpstr>
      <vt:lpstr>Method Control Flow</vt:lpstr>
      <vt:lpstr>Method Control Flow</vt:lpstr>
      <vt:lpstr>Method Header</vt:lpstr>
      <vt:lpstr>Method Body</vt:lpstr>
      <vt:lpstr>PowerPoint Presentation</vt:lpstr>
      <vt:lpstr>PowerPoint Presentation</vt:lpstr>
      <vt:lpstr>PowerPoint Presentation</vt:lpstr>
      <vt:lpstr>Parameters</vt:lpstr>
      <vt:lpstr>TopHat Q7-Q8</vt:lpstr>
      <vt:lpstr>Style</vt:lpstr>
      <vt:lpstr>Local Data</vt:lpstr>
      <vt:lpstr>PowerPoint Presentation</vt:lpstr>
      <vt:lpstr>PowerPoint Presentation</vt:lpstr>
      <vt:lpstr>Bank account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Initialization of acct1 and acct2 objects</vt:lpstr>
      <vt:lpstr>Constructors Revisited</vt:lpstr>
      <vt:lpstr>Outline</vt:lpstr>
      <vt:lpstr>Panel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Smiling Face Example</vt:lpstr>
      <vt:lpstr>Splat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Events</vt:lpstr>
      <vt:lpstr>Events and Listeners</vt:lpstr>
      <vt:lpstr>Events and Listeners</vt:lpstr>
      <vt:lpstr>GUI Development</vt:lpstr>
      <vt:lpstr>Outline</vt:lpstr>
      <vt:lpstr>Buttons</vt:lpstr>
      <vt:lpstr>PowerPoint Presentation</vt:lpstr>
      <vt:lpstr>PowerPoint Presentation</vt:lpstr>
      <vt:lpstr>PowerPoint Presentation</vt:lpstr>
      <vt:lpstr>PowerPoint Presentation</vt:lpstr>
      <vt:lpstr>Push Counter Example</vt:lpstr>
      <vt:lpstr>Push Counter Example</vt:lpstr>
      <vt:lpstr>Push Counter Example</vt:lpstr>
      <vt:lpstr>Push Counter Example</vt:lpstr>
      <vt:lpstr>Text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Fahrenheit Example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Andre Trudel</cp:lastModifiedBy>
  <cp:revision>88</cp:revision>
  <cp:lastPrinted>2015-01-26T12:39:31Z</cp:lastPrinted>
  <dcterms:created xsi:type="dcterms:W3CDTF">2011-03-06T00:14:43Z</dcterms:created>
  <dcterms:modified xsi:type="dcterms:W3CDTF">2016-01-29T14:57:49Z</dcterms:modified>
</cp:coreProperties>
</file>