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111"/>
  </p:notesMasterIdLst>
  <p:handoutMasterIdLst>
    <p:handoutMasterId r:id="rId112"/>
  </p:handoutMasterIdLst>
  <p:sldIdLst>
    <p:sldId id="256" r:id="rId3"/>
    <p:sldId id="266" r:id="rId4"/>
    <p:sldId id="360" r:id="rId5"/>
    <p:sldId id="363" r:id="rId6"/>
    <p:sldId id="362" r:id="rId7"/>
    <p:sldId id="449" r:id="rId8"/>
    <p:sldId id="270" r:id="rId9"/>
    <p:sldId id="356" r:id="rId10"/>
    <p:sldId id="357" r:id="rId11"/>
    <p:sldId id="451" r:id="rId12"/>
    <p:sldId id="343" r:id="rId13"/>
    <p:sldId id="364" r:id="rId14"/>
    <p:sldId id="450" r:id="rId15"/>
    <p:sldId id="448" r:id="rId16"/>
    <p:sldId id="278" r:id="rId17"/>
    <p:sldId id="367" r:id="rId18"/>
    <p:sldId id="368" r:id="rId19"/>
    <p:sldId id="369" r:id="rId20"/>
    <p:sldId id="280" r:id="rId21"/>
    <p:sldId id="370" r:id="rId22"/>
    <p:sldId id="374" r:id="rId23"/>
    <p:sldId id="371" r:id="rId24"/>
    <p:sldId id="372" r:id="rId25"/>
    <p:sldId id="373" r:id="rId26"/>
    <p:sldId id="452" r:id="rId27"/>
    <p:sldId id="282" r:id="rId28"/>
    <p:sldId id="435" r:id="rId29"/>
    <p:sldId id="283" r:id="rId30"/>
    <p:sldId id="378" r:id="rId31"/>
    <p:sldId id="379" r:id="rId32"/>
    <p:sldId id="380" r:id="rId33"/>
    <p:sldId id="287" r:id="rId34"/>
    <p:sldId id="375" r:id="rId35"/>
    <p:sldId id="377" r:id="rId36"/>
    <p:sldId id="376" r:id="rId37"/>
    <p:sldId id="447" r:id="rId38"/>
    <p:sldId id="426" r:id="rId39"/>
    <p:sldId id="427" r:id="rId40"/>
    <p:sldId id="428" r:id="rId41"/>
    <p:sldId id="429" r:id="rId42"/>
    <p:sldId id="430" r:id="rId43"/>
    <p:sldId id="432" r:id="rId44"/>
    <p:sldId id="298" r:id="rId45"/>
    <p:sldId id="431" r:id="rId46"/>
    <p:sldId id="381" r:id="rId47"/>
    <p:sldId id="453" r:id="rId48"/>
    <p:sldId id="454" r:id="rId49"/>
    <p:sldId id="455" r:id="rId50"/>
    <p:sldId id="456" r:id="rId51"/>
    <p:sldId id="460" r:id="rId52"/>
    <p:sldId id="461" r:id="rId53"/>
    <p:sldId id="433" r:id="rId54"/>
    <p:sldId id="457" r:id="rId55"/>
    <p:sldId id="458" r:id="rId56"/>
    <p:sldId id="459" r:id="rId57"/>
    <p:sldId id="301" r:id="rId58"/>
    <p:sldId id="434" r:id="rId59"/>
    <p:sldId id="303" r:id="rId60"/>
    <p:sldId id="345" r:id="rId61"/>
    <p:sldId id="307" r:id="rId62"/>
    <p:sldId id="309" r:id="rId63"/>
    <p:sldId id="436" r:id="rId64"/>
    <p:sldId id="462" r:id="rId65"/>
    <p:sldId id="463" r:id="rId66"/>
    <p:sldId id="310" r:id="rId67"/>
    <p:sldId id="383" r:id="rId68"/>
    <p:sldId id="384" r:id="rId69"/>
    <p:sldId id="385" r:id="rId70"/>
    <p:sldId id="386" r:id="rId71"/>
    <p:sldId id="387" r:id="rId72"/>
    <p:sldId id="388" r:id="rId73"/>
    <p:sldId id="390" r:id="rId74"/>
    <p:sldId id="389" r:id="rId75"/>
    <p:sldId id="311" r:id="rId76"/>
    <p:sldId id="312" r:id="rId77"/>
    <p:sldId id="425" r:id="rId78"/>
    <p:sldId id="437" r:id="rId79"/>
    <p:sldId id="391" r:id="rId80"/>
    <p:sldId id="392" r:id="rId81"/>
    <p:sldId id="393" r:id="rId82"/>
    <p:sldId id="348" r:id="rId83"/>
    <p:sldId id="334" r:id="rId84"/>
    <p:sldId id="405" r:id="rId85"/>
    <p:sldId id="409" r:id="rId86"/>
    <p:sldId id="406" r:id="rId87"/>
    <p:sldId id="407" r:id="rId88"/>
    <p:sldId id="408" r:id="rId89"/>
    <p:sldId id="438" r:id="rId90"/>
    <p:sldId id="439" r:id="rId91"/>
    <p:sldId id="440" r:id="rId92"/>
    <p:sldId id="349" r:id="rId93"/>
    <p:sldId id="338" r:id="rId94"/>
    <p:sldId id="410" r:id="rId95"/>
    <p:sldId id="411" r:id="rId96"/>
    <p:sldId id="413" r:id="rId97"/>
    <p:sldId id="412" r:id="rId98"/>
    <p:sldId id="414" r:id="rId99"/>
    <p:sldId id="441" r:id="rId100"/>
    <p:sldId id="442" r:id="rId101"/>
    <p:sldId id="444" r:id="rId102"/>
    <p:sldId id="340" r:id="rId103"/>
    <p:sldId id="415" r:id="rId104"/>
    <p:sldId id="416" r:id="rId105"/>
    <p:sldId id="417" r:id="rId106"/>
    <p:sldId id="418" r:id="rId107"/>
    <p:sldId id="419" r:id="rId108"/>
    <p:sldId id="445" r:id="rId109"/>
    <p:sldId id="446" r:id="rId1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4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FE4EA3-3310-4531-8557-CB816F3C16E7}" type="datetime1">
              <a:rPr lang="en-US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74179F-9DD8-4956-9B38-FF4148C55F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78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B362CB-A8F0-473B-B7F5-F21B6BAA2CED}" type="datetime1">
              <a:rPr lang="en-US"/>
              <a:pPr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E93096-87BC-4D8C-A1DC-02C59894DD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0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3800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4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7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33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1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82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05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31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03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36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2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68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78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69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1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59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1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04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83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5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1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73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97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82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03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93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1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00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96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902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02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15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717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250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219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63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74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8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585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20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68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6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0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73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28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643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80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51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572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202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27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309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101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1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984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216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870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865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768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83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10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235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78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857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5350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344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344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547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5888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33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5980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67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035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691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61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98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804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9928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7820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1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8948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60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622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610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672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27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42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0446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667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239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31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1131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7062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8332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4888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469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3096-87BC-4D8C-A1DC-02C59894DDC9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611303938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124123013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95174171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5B2CA-1EFA-4DC1-9E89-E50578D1D8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9895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7F82A-51CF-4D0A-9DB3-7565A9D728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95330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CBA63-3DDF-47ED-8329-B2AC65C72F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2060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C2189-3455-4634-9834-3B047C0DDA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58331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100EED-6730-4CEA-B4D5-C9FF2A1CF6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6603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2E07D-1F1C-424C-80C2-FA9228D66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634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44246-FEAA-49C8-81A3-F3BE4D51BD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02568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386972-5548-4260-B7FD-FCF1EBFDA1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370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9221910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17498-E538-4719-83F6-92616FD26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22777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4DF7C-4545-4455-ACF4-F32084726D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06200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5F6096-5CC3-46AC-A043-823211401A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0101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653710550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42302247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32946700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87383584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073174305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90482116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1538408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/>
              <a:t>Copyright © 2012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push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571D5C5-C1B7-4153-A12A-D4EE8A55CD3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>
    <p:push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UnJdxUwF1Wg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norvig.com/pal17txt.html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Chapter 5</a:t>
            </a:r>
            <a:br>
              <a:rPr lang="en-US" smtClean="0"/>
            </a:br>
            <a:r>
              <a:rPr lang="en-US" smtClean="0"/>
              <a:t>Conditionals and Loops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sz="3200" smtClean="0"/>
              <a:t>Java Software Solutions</a:t>
            </a:r>
            <a:endParaRPr lang="en-US" smtClean="0"/>
          </a:p>
          <a:p>
            <a:pPr eaLnBrk="1" hangingPunct="1"/>
            <a:r>
              <a:rPr lang="en-US" smtClean="0"/>
              <a:t>Foundations of Program Design</a:t>
            </a:r>
          </a:p>
          <a:p>
            <a:pPr eaLnBrk="1" hangingPunct="1"/>
            <a:r>
              <a:rPr lang="en-US" smtClean="0"/>
              <a:t>Seventh Edition</a:t>
            </a:r>
          </a:p>
          <a:p>
            <a:pPr algn="r" eaLnBrk="1" hangingPunct="1"/>
            <a:endParaRPr lang="en-US" smtClean="0"/>
          </a:p>
        </p:txBody>
      </p:sp>
      <p:pic>
        <p:nvPicPr>
          <p:cNvPr id="27653" name="Picture 5" descr="AW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2800"/>
              <a:t>John Lewis</a:t>
            </a:r>
          </a:p>
          <a:p>
            <a:pPr algn="r" eaLnBrk="1" hangingPunct="1"/>
            <a:r>
              <a:rPr lang="en-US" sz="2800"/>
              <a:t>William Loftus</a:t>
            </a:r>
          </a:p>
        </p:txBody>
      </p:sp>
      <p:pic>
        <p:nvPicPr>
          <p:cNvPr id="27655" name="Picture 7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048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609600" y="1143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Age.java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if statement.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Age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the user's age and prints comments accordingly.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final 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MINOR = 21;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 ("Enter your age: 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age = scan.nextInt();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34457" y="152400"/>
            <a:ext cx="666079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Exercise: </a:t>
            </a:r>
            <a:r>
              <a:rPr lang="en-CA" dirty="0" smtClean="0"/>
              <a:t>Modify the Age class so that it prints out the query </a:t>
            </a:r>
          </a:p>
          <a:p>
            <a:r>
              <a:rPr lang="en-CA" dirty="0" smtClean="0"/>
              <a:t>“Are you in university?” if the age entered is between 20 and 25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993137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Q17-Q18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9882986"/>
      </p:ext>
    </p:extLst>
  </p:cSld>
  <p:clrMapOvr>
    <a:masterClrMapping/>
  </p:clrMapOvr>
  <p:transition spd="med">
    <p:push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Radio Buttons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group of </a:t>
            </a:r>
            <a:r>
              <a:rPr lang="en-US" i="1" dirty="0" smtClean="0"/>
              <a:t>radio buttons</a:t>
            </a:r>
            <a:r>
              <a:rPr lang="en-US" dirty="0" smtClean="0"/>
              <a:t> represents a set of mutually exclusive options 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Only one can be selected at any given time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When a radio button from a group is selected, the button that is currently "on" in the group is automatically toggled off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To define the group of radio buttons that will work together, each radio button is added to a </a:t>
            </a:r>
            <a:r>
              <a:rPr lang="en-US" dirty="0" err="1" smtClean="0">
                <a:latin typeface="Courier New" charset="0"/>
              </a:rPr>
              <a:t>ButtonGroup</a:t>
            </a:r>
            <a:r>
              <a:rPr lang="en-US" dirty="0" smtClean="0"/>
              <a:t> object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radio button generates an action event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Box 5"/>
          <p:cNvSpPr txBox="1">
            <a:spLocks noChangeArrowheads="1"/>
          </p:cNvSpPr>
          <p:nvPr/>
        </p:nvSpPr>
        <p:spPr bwMode="auto">
          <a:xfrm>
            <a:off x="547688" y="635000"/>
            <a:ext cx="7910512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QuoteOptions.java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radio buttons.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QuoteOptions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and presents the program frame.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("Quote Options");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QuoteOptionsPanel panel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QuoteOptionsPanel();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 (panel);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Box 5"/>
          <p:cNvSpPr txBox="1">
            <a:spLocks noChangeArrowheads="1"/>
          </p:cNvSpPr>
          <p:nvPr/>
        </p:nvSpPr>
        <p:spPr bwMode="auto">
          <a:xfrm>
            <a:off x="547688" y="635000"/>
            <a:ext cx="7910512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QuoteOptions.java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radio buttons.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QuoteOptions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and presents the program frame.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("Quote Options");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QuoteOptionsPanel panel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QuoteOptionsPanel();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 (panel);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14600" y="533400"/>
            <a:ext cx="4191000" cy="1905000"/>
            <a:chOff x="2514600" y="609600"/>
            <a:chExt cx="4191000" cy="1905000"/>
          </a:xfrm>
        </p:grpSpPr>
        <p:sp>
          <p:nvSpPr>
            <p:cNvPr id="140296" name="TextBox 5"/>
            <p:cNvSpPr txBox="1">
              <a:spLocks noChangeArrowheads="1"/>
            </p:cNvSpPr>
            <p:nvPr/>
          </p:nvSpPr>
          <p:spPr bwMode="auto">
            <a:xfrm>
              <a:off x="2514600" y="609600"/>
              <a:ext cx="4191000" cy="1905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40297" name="Picture 6" descr="QuoteOptions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166" y="808826"/>
              <a:ext cx="3784600" cy="153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2925763"/>
            <a:ext cx="4191000" cy="1905000"/>
            <a:chOff x="2514600" y="2895600"/>
            <a:chExt cx="4191000" cy="1905000"/>
          </a:xfrm>
        </p:grpSpPr>
        <p:sp>
          <p:nvSpPr>
            <p:cNvPr id="140294" name="TextBox 5"/>
            <p:cNvSpPr txBox="1">
              <a:spLocks noChangeArrowheads="1"/>
            </p:cNvSpPr>
            <p:nvPr/>
          </p:nvSpPr>
          <p:spPr bwMode="auto">
            <a:xfrm>
              <a:off x="2514600" y="2895600"/>
              <a:ext cx="4191000" cy="1905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40295" name="Picture 11" descr="QuoteOptions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498" y="3072205"/>
              <a:ext cx="3797300" cy="154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547688" y="61913"/>
            <a:ext cx="7910512" cy="673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QuoteOptionsPanel.java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radio buttons.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java.awt.event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QuoteOptionsPanel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quote;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JRadioButton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comedy, philosophy, carpentry;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comedyQuote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philosophyQuote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carpentryQuote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a panel with a label and a set of radio buttons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that control its text.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QuoteOptionsPanel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comedyQuote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"Take my wife, please.";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philosophyQuote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"I think, therefore I am.";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carpentryQuote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"Measure twice. Cut once.";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quote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comedyQuote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quote.setFont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Font ("Helvetica",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Font.BOLD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24));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547688" y="180975"/>
            <a:ext cx="7910512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comedy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JRadioButton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("Comedy", true);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comedy.setBackground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Color.green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philosophy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JRadioButton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("Philosophy");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philosophy.setBackground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Color.green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carpentry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JRadioButton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("Carpentry");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carpentry.setBackground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Color.green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ButtonGroup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group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ButtonGroup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group.add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(comedy);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group.add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(philosophy);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group.add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(carpentry);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QuoteListener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listener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QuoteListener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comedy.addActionListener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(listener);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philosophy.addActionListener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(listener);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carpentry.addActionListener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(listener);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 (quote);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 (comedy);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 (philosophy);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 (carpentry);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setBackground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Color.green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setPreferredSize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Dimension(300, 100));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6200" y="268755"/>
            <a:ext cx="442941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ln>
                  <a:solidFill>
                    <a:sysClr val="windowText" lastClr="000000"/>
                  </a:solidFill>
                </a:ln>
              </a:rPr>
              <a:t>Specifies which radio button is initially on.</a:t>
            </a:r>
            <a:endParaRPr lang="en-CA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019800" y="638087"/>
            <a:ext cx="381000" cy="200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24400" y="2667000"/>
            <a:ext cx="3159839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Radio buttons are added to a</a:t>
            </a:r>
          </a:p>
          <a:p>
            <a:r>
              <a:rPr lang="en-CA" dirty="0" err="1"/>
              <a:t>B</a:t>
            </a:r>
            <a:r>
              <a:rPr lang="en-CA" dirty="0" err="1" smtClean="0"/>
              <a:t>uttonGroup</a:t>
            </a:r>
            <a:r>
              <a:rPr lang="en-CA" dirty="0" smtClean="0"/>
              <a:t>.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86200" y="2743200"/>
            <a:ext cx="685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91200" y="3810000"/>
            <a:ext cx="255711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Same listener added to</a:t>
            </a:r>
          </a:p>
          <a:p>
            <a:r>
              <a:rPr lang="en-CA" dirty="0" smtClean="0"/>
              <a:t>each radio button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105400" y="4267200"/>
            <a:ext cx="4572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29100" y="4876800"/>
            <a:ext cx="408316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 smtClean="0"/>
              <a:t>ButtonGroup</a:t>
            </a:r>
            <a:r>
              <a:rPr lang="en-CA" dirty="0" smtClean="0"/>
              <a:t> is not added to the panel</a:t>
            </a:r>
            <a:endParaRPr lang="en-CA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6600" y="4876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Box 5"/>
          <p:cNvSpPr txBox="1">
            <a:spLocks noChangeArrowheads="1"/>
          </p:cNvSpPr>
          <p:nvPr/>
        </p:nvSpPr>
        <p:spPr bwMode="auto">
          <a:xfrm>
            <a:off x="547688" y="585788"/>
            <a:ext cx="7910512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Represents the listener for all radio buttons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QuoteListener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implements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ActionListener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Sets the text of the label depending on which radio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button was pressed.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actionPerformed (ActionEvent event)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Object source = event.getSource();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(source == comedy)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quote.setText (comedyQuote);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(source == philosophy)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quote.setText (philosophyQuote);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quote.setText (carpentryQuote);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3810000"/>
            <a:ext cx="258275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Uses a variable instead</a:t>
            </a:r>
          </a:p>
          <a:p>
            <a:r>
              <a:rPr lang="en-CA" dirty="0" smtClean="0"/>
              <a:t>of retyping </a:t>
            </a:r>
          </a:p>
          <a:p>
            <a:r>
              <a:rPr lang="en-CA" dirty="0" err="1" smtClean="0"/>
              <a:t>event.getSource</a:t>
            </a:r>
            <a:r>
              <a:rPr lang="en-CA" dirty="0" smtClean="0"/>
              <a:t>()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3810000"/>
            <a:ext cx="4572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85800" y="3962400"/>
            <a:ext cx="7910512" cy="24314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comedy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JRadioButton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("Comedy", true);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comedy.setBackground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Color.green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philosophy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JRadioButton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("Philosophy");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philosophy.setBackground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Color.green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carpentry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JRadioButton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("Carpentry");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carpentry.setBackground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Color.green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endParaRPr lang="en-US" sz="1400" b="1" dirty="0">
              <a:solidFill>
                <a:srgbClr val="800000"/>
              </a:solidFill>
              <a:latin typeface="+mn-lt"/>
              <a:ea typeface="Courier New" charset="0"/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6894" y="3962400"/>
            <a:ext cx="442941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ln>
                  <a:solidFill>
                    <a:sysClr val="windowText" lastClr="000000"/>
                  </a:solidFill>
                </a:ln>
              </a:rPr>
              <a:t>Specifies which radio button is initially on.</a:t>
            </a:r>
            <a:endParaRPr lang="en-CA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023463" y="4331732"/>
            <a:ext cx="381000" cy="200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400" y="1554032"/>
            <a:ext cx="7712368" cy="14773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If specify 2 or more </a:t>
            </a:r>
            <a:r>
              <a:rPr lang="en-CA" dirty="0" err="1" smtClean="0"/>
              <a:t>radiobuttons</a:t>
            </a:r>
            <a:r>
              <a:rPr lang="en-CA" dirty="0" smtClean="0"/>
              <a:t> to be true, only the first one is initially on.</a:t>
            </a:r>
          </a:p>
          <a:p>
            <a:endParaRPr lang="en-CA" dirty="0"/>
          </a:p>
          <a:p>
            <a:r>
              <a:rPr lang="en-CA" dirty="0" smtClean="0"/>
              <a:t>OK to specify no </a:t>
            </a:r>
            <a:r>
              <a:rPr lang="en-CA" dirty="0" err="1" smtClean="0"/>
              <a:t>radiobutton</a:t>
            </a:r>
            <a:r>
              <a:rPr lang="en-CA" dirty="0" smtClean="0"/>
              <a:t> on initially (none are true</a:t>
            </a:r>
            <a:r>
              <a:rPr lang="en-CA" dirty="0" smtClean="0"/>
              <a:t>).</a:t>
            </a:r>
          </a:p>
          <a:p>
            <a:endParaRPr lang="en-CA" dirty="0"/>
          </a:p>
          <a:p>
            <a:r>
              <a:rPr lang="en-CA" dirty="0" smtClean="0"/>
              <a:t>Typing “false” as the 2</a:t>
            </a:r>
            <a:r>
              <a:rPr lang="en-CA" baseline="30000" dirty="0" smtClean="0"/>
              <a:t>nd</a:t>
            </a:r>
            <a:r>
              <a:rPr lang="en-CA" dirty="0" smtClean="0"/>
              <a:t> parameter is the same as having </a:t>
            </a:r>
            <a:r>
              <a:rPr lang="en-CA" smtClean="0"/>
              <a:t>no parameter.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7045800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smtClean="0"/>
              <a:t> Q19-Q20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7071199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450975"/>
            <a:ext cx="4938713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Class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Determining Event Sources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Check Boxes and Radio Buttons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208597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The if Statement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965450" y="4046538"/>
            <a:ext cx="31400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charset="0"/>
              </a:rPr>
              <a:t>if ( </a:t>
            </a:r>
            <a:r>
              <a:rPr lang="en-US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b="1">
                <a:latin typeface="Courier New" charset="0"/>
              </a:rPr>
              <a:t> )</a:t>
            </a:r>
          </a:p>
          <a:p>
            <a:pPr eaLnBrk="1" hangingPunct="1"/>
            <a:r>
              <a:rPr lang="en-US" b="1">
                <a:latin typeface="Courier New" charset="0"/>
              </a:rPr>
              <a:t>   </a:t>
            </a:r>
            <a:r>
              <a:rPr lang="en-US" b="1" i="1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b="1">
                <a:latin typeface="Courier New" charset="0"/>
              </a:rPr>
              <a:t>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5013" y="3055938"/>
            <a:ext cx="2154237" cy="1055687"/>
            <a:chOff x="515" y="1447"/>
            <a:chExt cx="1357" cy="665"/>
          </a:xfrm>
        </p:grpSpPr>
        <p:sp>
          <p:nvSpPr>
            <p:cNvPr id="46093" name="Text Box 6"/>
            <p:cNvSpPr txBox="1">
              <a:spLocks noChangeArrowheads="1"/>
            </p:cNvSpPr>
            <p:nvPr/>
          </p:nvSpPr>
          <p:spPr bwMode="auto">
            <a:xfrm>
              <a:off x="515" y="1447"/>
              <a:ext cx="134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ourier New" charset="0"/>
                </a:rPr>
                <a:t>if</a:t>
              </a:r>
              <a:r>
                <a:rPr lang="en-US" b="1">
                  <a:solidFill>
                    <a:schemeClr val="hlink"/>
                  </a:solidFill>
                  <a:latin typeface="Arial Unicode MS" charset="0"/>
                </a:rPr>
                <a:t> </a:t>
              </a:r>
              <a:r>
                <a:rPr lang="en-US" b="1">
                  <a:latin typeface="Arial Unicode MS" charset="0"/>
                </a:rPr>
                <a:t>is a Java</a:t>
              </a:r>
            </a:p>
            <a:p>
              <a:pPr eaLnBrk="1" hangingPunct="1"/>
              <a:r>
                <a:rPr lang="en-US" b="1">
                  <a:latin typeface="Arial Unicode MS" charset="0"/>
                </a:rPr>
                <a:t>reserved word</a:t>
              </a:r>
            </a:p>
          </p:txBody>
        </p:sp>
        <p:sp>
          <p:nvSpPr>
            <p:cNvPr id="46094" name="Line 7"/>
            <p:cNvSpPr>
              <a:spLocks noChangeShapeType="1"/>
            </p:cNvSpPr>
            <p:nvPr/>
          </p:nvSpPr>
          <p:spPr bwMode="auto">
            <a:xfrm>
              <a:off x="1536" y="1968"/>
              <a:ext cx="336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48063" y="2430463"/>
            <a:ext cx="4381500" cy="1604962"/>
            <a:chOff x="2443" y="1139"/>
            <a:chExt cx="2760" cy="1011"/>
          </a:xfrm>
        </p:grpSpPr>
        <p:sp>
          <p:nvSpPr>
            <p:cNvPr id="46091" name="Text Box 9"/>
            <p:cNvSpPr txBox="1">
              <a:spLocks noChangeArrowheads="1"/>
            </p:cNvSpPr>
            <p:nvPr/>
          </p:nvSpPr>
          <p:spPr bwMode="auto">
            <a:xfrm>
              <a:off x="2443" y="1139"/>
              <a:ext cx="276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Arial Unicode MS" charset="0"/>
                </a:rPr>
                <a:t>The </a:t>
              </a:r>
              <a:r>
                <a:rPr lang="en-US" b="1" i="1">
                  <a:solidFill>
                    <a:srgbClr val="000000"/>
                  </a:solidFill>
                  <a:latin typeface="Courier New" charset="0"/>
                </a:rPr>
                <a:t>condition</a:t>
              </a:r>
              <a:r>
                <a:rPr lang="en-US" b="1">
                  <a:solidFill>
                    <a:srgbClr val="000000"/>
                  </a:solidFill>
                  <a:latin typeface="Arial Unicode MS" charset="0"/>
                </a:rPr>
                <a:t> must be a</a:t>
              </a:r>
            </a:p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Arial Unicode MS" charset="0"/>
                </a:rPr>
                <a:t>boolean expression. It must</a:t>
              </a:r>
            </a:p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Arial Unicode MS" charset="0"/>
                </a:rPr>
                <a:t>evaluate to either true or false.</a:t>
              </a:r>
            </a:p>
          </p:txBody>
        </p:sp>
        <p:sp>
          <p:nvSpPr>
            <p:cNvPr id="46092" name="Line 10"/>
            <p:cNvSpPr>
              <a:spLocks noChangeShapeType="1"/>
            </p:cNvSpPr>
            <p:nvPr/>
          </p:nvSpPr>
          <p:spPr bwMode="auto">
            <a:xfrm flipH="1">
              <a:off x="3065" y="1862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071563" y="4949825"/>
            <a:ext cx="7615237" cy="1298575"/>
            <a:chOff x="727" y="2640"/>
            <a:chExt cx="4797" cy="818"/>
          </a:xfrm>
        </p:grpSpPr>
        <p:sp>
          <p:nvSpPr>
            <p:cNvPr id="46089" name="Text Box 12"/>
            <p:cNvSpPr txBox="1">
              <a:spLocks noChangeArrowheads="1"/>
            </p:cNvSpPr>
            <p:nvPr/>
          </p:nvSpPr>
          <p:spPr bwMode="auto">
            <a:xfrm>
              <a:off x="727" y="2935"/>
              <a:ext cx="479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Arial Unicode MS" charset="0"/>
                </a:rPr>
                <a:t>If the </a:t>
              </a:r>
              <a:r>
                <a:rPr lang="en-US" b="1" i="1">
                  <a:solidFill>
                    <a:srgbClr val="000000"/>
                  </a:solidFill>
                  <a:latin typeface="Courier New" charset="0"/>
                </a:rPr>
                <a:t>condition</a:t>
              </a:r>
              <a:r>
                <a:rPr lang="en-US" b="1">
                  <a:solidFill>
                    <a:srgbClr val="000000"/>
                  </a:solidFill>
                  <a:latin typeface="Arial Unicode MS" charset="0"/>
                </a:rPr>
                <a:t> is true, the </a:t>
              </a:r>
              <a:r>
                <a:rPr lang="en-US" b="1" i="1">
                  <a:solidFill>
                    <a:srgbClr val="000000"/>
                  </a:solidFill>
                  <a:latin typeface="Courier New" charset="0"/>
                </a:rPr>
                <a:t>statement</a:t>
              </a:r>
              <a:r>
                <a:rPr lang="en-US" b="1">
                  <a:solidFill>
                    <a:srgbClr val="000000"/>
                  </a:solidFill>
                  <a:latin typeface="Arial Unicode MS" charset="0"/>
                </a:rPr>
                <a:t> is executed.</a:t>
              </a:r>
            </a:p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Arial Unicode MS" charset="0"/>
                </a:rPr>
                <a:t>If it is false, the </a:t>
              </a:r>
              <a:r>
                <a:rPr lang="en-US" b="1" i="1">
                  <a:solidFill>
                    <a:srgbClr val="000000"/>
                  </a:solidFill>
                  <a:latin typeface="Courier New" charset="0"/>
                </a:rPr>
                <a:t>statement</a:t>
              </a:r>
              <a:r>
                <a:rPr lang="en-US" b="1">
                  <a:solidFill>
                    <a:srgbClr val="000000"/>
                  </a:solidFill>
                  <a:latin typeface="Arial Unicode MS" charset="0"/>
                </a:rPr>
                <a:t> is skipped.</a:t>
              </a:r>
            </a:p>
          </p:txBody>
        </p:sp>
        <p:sp>
          <p:nvSpPr>
            <p:cNvPr id="46090" name="Line 13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181725" y="467828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Must have parentheses.</a:t>
            </a:r>
            <a:endParaRPr lang="en-CA" dirty="0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 flipV="1">
            <a:off x="5943600" y="4419600"/>
            <a:ext cx="314325" cy="241301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" y="658049"/>
            <a:ext cx="8686800" cy="715962"/>
          </a:xfrm>
          <a:noFill/>
        </p:spPr>
        <p:txBody>
          <a:bodyPr lIns="92075" tIns="46038" rIns="92075" bIns="46038"/>
          <a:lstStyle/>
          <a:p>
            <a:r>
              <a:rPr lang="en-US" sz="3200" dirty="0" smtClean="0"/>
              <a:t>Easy typing mistake to make with the if Statement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01962" y="2743626"/>
            <a:ext cx="33185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latin typeface="Courier New" charset="0"/>
              </a:rPr>
              <a:t>if ( </a:t>
            </a:r>
            <a:r>
              <a:rPr lang="en-US" b="1" i="1" dirty="0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smtClean="0">
                <a:latin typeface="Courier New" charset="0"/>
              </a:rPr>
              <a:t>);</a:t>
            </a:r>
            <a:endParaRPr lang="en-US" b="1" dirty="0">
              <a:latin typeface="Courier New" charset="0"/>
            </a:endParaRPr>
          </a:p>
          <a:p>
            <a:pPr eaLnBrk="1" hangingPunct="1"/>
            <a:r>
              <a:rPr lang="en-US" b="1" dirty="0">
                <a:latin typeface="Courier New" charset="0"/>
              </a:rPr>
              <a:t>   </a:t>
            </a:r>
            <a:r>
              <a:rPr lang="en-US" b="1" i="1" dirty="0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b="1" dirty="0">
                <a:latin typeface="Courier New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8007" y="4648200"/>
            <a:ext cx="6686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There is no semicolon at the end of the “if” line. </a:t>
            </a:r>
          </a:p>
          <a:p>
            <a:r>
              <a:rPr lang="en-CA" sz="2400" dirty="0" smtClean="0"/>
              <a:t>What happens if one is there?</a:t>
            </a:r>
            <a:endParaRPr lang="en-CA" sz="2400" dirty="0"/>
          </a:p>
        </p:txBody>
      </p:sp>
      <p:sp>
        <p:nvSpPr>
          <p:cNvPr id="7" name="Freeform 6"/>
          <p:cNvSpPr/>
          <p:nvPr/>
        </p:nvSpPr>
        <p:spPr>
          <a:xfrm>
            <a:off x="5702859" y="2607398"/>
            <a:ext cx="761392" cy="896293"/>
          </a:xfrm>
          <a:custGeom>
            <a:avLst/>
            <a:gdLst>
              <a:gd name="connsiteX0" fmla="*/ 417284 w 761392"/>
              <a:gd name="connsiteY0" fmla="*/ 0 h 896293"/>
              <a:gd name="connsiteX1" fmla="*/ 362963 w 761392"/>
              <a:gd name="connsiteY1" fmla="*/ 9053 h 896293"/>
              <a:gd name="connsiteX2" fmla="*/ 254321 w 761392"/>
              <a:gd name="connsiteY2" fmla="*/ 18107 h 896293"/>
              <a:gd name="connsiteX3" fmla="*/ 227161 w 761392"/>
              <a:gd name="connsiteY3" fmla="*/ 27160 h 896293"/>
              <a:gd name="connsiteX4" fmla="*/ 154733 w 761392"/>
              <a:gd name="connsiteY4" fmla="*/ 54321 h 896293"/>
              <a:gd name="connsiteX5" fmla="*/ 109466 w 761392"/>
              <a:gd name="connsiteY5" fmla="*/ 108642 h 896293"/>
              <a:gd name="connsiteX6" fmla="*/ 55145 w 761392"/>
              <a:gd name="connsiteY6" fmla="*/ 144855 h 896293"/>
              <a:gd name="connsiteX7" fmla="*/ 27985 w 761392"/>
              <a:gd name="connsiteY7" fmla="*/ 226337 h 896293"/>
              <a:gd name="connsiteX8" fmla="*/ 9878 w 761392"/>
              <a:gd name="connsiteY8" fmla="*/ 262551 h 896293"/>
              <a:gd name="connsiteX9" fmla="*/ 9878 w 761392"/>
              <a:gd name="connsiteY9" fmla="*/ 660903 h 896293"/>
              <a:gd name="connsiteX10" fmla="*/ 18931 w 761392"/>
              <a:gd name="connsiteY10" fmla="*/ 697117 h 896293"/>
              <a:gd name="connsiteX11" fmla="*/ 27985 w 761392"/>
              <a:gd name="connsiteY11" fmla="*/ 742384 h 896293"/>
              <a:gd name="connsiteX12" fmla="*/ 55145 w 761392"/>
              <a:gd name="connsiteY12" fmla="*/ 869133 h 896293"/>
              <a:gd name="connsiteX13" fmla="*/ 82305 w 761392"/>
              <a:gd name="connsiteY13" fmla="*/ 896293 h 896293"/>
              <a:gd name="connsiteX14" fmla="*/ 227161 w 761392"/>
              <a:gd name="connsiteY14" fmla="*/ 887240 h 896293"/>
              <a:gd name="connsiteX15" fmla="*/ 290535 w 761392"/>
              <a:gd name="connsiteY15" fmla="*/ 878186 h 896293"/>
              <a:gd name="connsiteX16" fmla="*/ 516872 w 761392"/>
              <a:gd name="connsiteY16" fmla="*/ 869133 h 896293"/>
              <a:gd name="connsiteX17" fmla="*/ 598353 w 761392"/>
              <a:gd name="connsiteY17" fmla="*/ 841972 h 896293"/>
              <a:gd name="connsiteX18" fmla="*/ 625513 w 761392"/>
              <a:gd name="connsiteY18" fmla="*/ 832919 h 896293"/>
              <a:gd name="connsiteX19" fmla="*/ 652674 w 761392"/>
              <a:gd name="connsiteY19" fmla="*/ 805758 h 896293"/>
              <a:gd name="connsiteX20" fmla="*/ 706994 w 761392"/>
              <a:gd name="connsiteY20" fmla="*/ 733331 h 896293"/>
              <a:gd name="connsiteX21" fmla="*/ 725101 w 761392"/>
              <a:gd name="connsiteY21" fmla="*/ 669956 h 896293"/>
              <a:gd name="connsiteX22" fmla="*/ 743208 w 761392"/>
              <a:gd name="connsiteY22" fmla="*/ 633743 h 896293"/>
              <a:gd name="connsiteX23" fmla="*/ 752262 w 761392"/>
              <a:gd name="connsiteY23" fmla="*/ 579422 h 896293"/>
              <a:gd name="connsiteX24" fmla="*/ 761315 w 761392"/>
              <a:gd name="connsiteY24" fmla="*/ 534154 h 896293"/>
              <a:gd name="connsiteX25" fmla="*/ 752262 w 761392"/>
              <a:gd name="connsiteY25" fmla="*/ 380246 h 896293"/>
              <a:gd name="connsiteX26" fmla="*/ 725101 w 761392"/>
              <a:gd name="connsiteY26" fmla="*/ 362139 h 896293"/>
              <a:gd name="connsiteX27" fmla="*/ 670781 w 761392"/>
              <a:gd name="connsiteY27" fmla="*/ 307818 h 896293"/>
              <a:gd name="connsiteX28" fmla="*/ 616460 w 761392"/>
              <a:gd name="connsiteY28" fmla="*/ 280657 h 896293"/>
              <a:gd name="connsiteX29" fmla="*/ 544032 w 761392"/>
              <a:gd name="connsiteY29" fmla="*/ 217283 h 896293"/>
              <a:gd name="connsiteX30" fmla="*/ 480658 w 761392"/>
              <a:gd name="connsiteY30" fmla="*/ 172016 h 896293"/>
              <a:gd name="connsiteX31" fmla="*/ 435391 w 761392"/>
              <a:gd name="connsiteY31" fmla="*/ 153909 h 89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61392" h="896293">
                <a:moveTo>
                  <a:pt x="417284" y="0"/>
                </a:moveTo>
                <a:cubicBezTo>
                  <a:pt x="399177" y="3018"/>
                  <a:pt x="381207" y="7026"/>
                  <a:pt x="362963" y="9053"/>
                </a:cubicBezTo>
                <a:cubicBezTo>
                  <a:pt x="326846" y="13066"/>
                  <a:pt x="290342" y="13304"/>
                  <a:pt x="254321" y="18107"/>
                </a:cubicBezTo>
                <a:cubicBezTo>
                  <a:pt x="244862" y="19368"/>
                  <a:pt x="236337" y="24538"/>
                  <a:pt x="227161" y="27160"/>
                </a:cubicBezTo>
                <a:cubicBezTo>
                  <a:pt x="195570" y="36186"/>
                  <a:pt x="182860" y="34230"/>
                  <a:pt x="154733" y="54321"/>
                </a:cubicBezTo>
                <a:cubicBezTo>
                  <a:pt x="66481" y="117358"/>
                  <a:pt x="180056" y="46876"/>
                  <a:pt x="109466" y="108642"/>
                </a:cubicBezTo>
                <a:cubicBezTo>
                  <a:pt x="93089" y="122972"/>
                  <a:pt x="55145" y="144855"/>
                  <a:pt x="55145" y="144855"/>
                </a:cubicBezTo>
                <a:cubicBezTo>
                  <a:pt x="9633" y="235880"/>
                  <a:pt x="63085" y="121034"/>
                  <a:pt x="27985" y="226337"/>
                </a:cubicBezTo>
                <a:cubicBezTo>
                  <a:pt x="23717" y="239141"/>
                  <a:pt x="15914" y="250480"/>
                  <a:pt x="9878" y="262551"/>
                </a:cubicBezTo>
                <a:cubicBezTo>
                  <a:pt x="-1521" y="456323"/>
                  <a:pt x="-4955" y="430998"/>
                  <a:pt x="9878" y="660903"/>
                </a:cubicBezTo>
                <a:cubicBezTo>
                  <a:pt x="10679" y="673320"/>
                  <a:pt x="16232" y="684970"/>
                  <a:pt x="18931" y="697117"/>
                </a:cubicBezTo>
                <a:cubicBezTo>
                  <a:pt x="22269" y="712138"/>
                  <a:pt x="25645" y="727175"/>
                  <a:pt x="27985" y="742384"/>
                </a:cubicBezTo>
                <a:cubicBezTo>
                  <a:pt x="30561" y="759127"/>
                  <a:pt x="36282" y="850270"/>
                  <a:pt x="55145" y="869133"/>
                </a:cubicBezTo>
                <a:lnTo>
                  <a:pt x="82305" y="896293"/>
                </a:lnTo>
                <a:cubicBezTo>
                  <a:pt x="130590" y="893275"/>
                  <a:pt x="178963" y="891431"/>
                  <a:pt x="227161" y="887240"/>
                </a:cubicBezTo>
                <a:cubicBezTo>
                  <a:pt x="248420" y="885391"/>
                  <a:pt x="269237" y="879517"/>
                  <a:pt x="290535" y="878186"/>
                </a:cubicBezTo>
                <a:cubicBezTo>
                  <a:pt x="365894" y="873476"/>
                  <a:pt x="441426" y="872151"/>
                  <a:pt x="516872" y="869133"/>
                </a:cubicBezTo>
                <a:lnTo>
                  <a:pt x="598353" y="841972"/>
                </a:lnTo>
                <a:lnTo>
                  <a:pt x="625513" y="832919"/>
                </a:lnTo>
                <a:cubicBezTo>
                  <a:pt x="634567" y="823865"/>
                  <a:pt x="644566" y="815668"/>
                  <a:pt x="652674" y="805758"/>
                </a:cubicBezTo>
                <a:cubicBezTo>
                  <a:pt x="671784" y="782402"/>
                  <a:pt x="706994" y="733331"/>
                  <a:pt x="706994" y="733331"/>
                </a:cubicBezTo>
                <a:cubicBezTo>
                  <a:pt x="711586" y="714963"/>
                  <a:pt x="717311" y="688133"/>
                  <a:pt x="725101" y="669956"/>
                </a:cubicBezTo>
                <a:cubicBezTo>
                  <a:pt x="730417" y="657551"/>
                  <a:pt x="737172" y="645814"/>
                  <a:pt x="743208" y="633743"/>
                </a:cubicBezTo>
                <a:cubicBezTo>
                  <a:pt x="746226" y="615636"/>
                  <a:pt x="748978" y="597483"/>
                  <a:pt x="752262" y="579422"/>
                </a:cubicBezTo>
                <a:cubicBezTo>
                  <a:pt x="755015" y="564282"/>
                  <a:pt x="761315" y="549542"/>
                  <a:pt x="761315" y="534154"/>
                </a:cubicBezTo>
                <a:cubicBezTo>
                  <a:pt x="761315" y="482763"/>
                  <a:pt x="762849" y="430535"/>
                  <a:pt x="752262" y="380246"/>
                </a:cubicBezTo>
                <a:cubicBezTo>
                  <a:pt x="750020" y="369598"/>
                  <a:pt x="733955" y="368464"/>
                  <a:pt x="725101" y="362139"/>
                </a:cubicBezTo>
                <a:cubicBezTo>
                  <a:pt x="621540" y="288166"/>
                  <a:pt x="739546" y="376582"/>
                  <a:pt x="670781" y="307818"/>
                </a:cubicBezTo>
                <a:cubicBezTo>
                  <a:pt x="653231" y="290268"/>
                  <a:pt x="638549" y="288021"/>
                  <a:pt x="616460" y="280657"/>
                </a:cubicBezTo>
                <a:cubicBezTo>
                  <a:pt x="565156" y="203702"/>
                  <a:pt x="649658" y="322909"/>
                  <a:pt x="544032" y="217283"/>
                </a:cubicBezTo>
                <a:cubicBezTo>
                  <a:pt x="499793" y="173044"/>
                  <a:pt x="536267" y="203793"/>
                  <a:pt x="480658" y="172016"/>
                </a:cubicBezTo>
                <a:cubicBezTo>
                  <a:pt x="443112" y="150561"/>
                  <a:pt x="467353" y="153909"/>
                  <a:pt x="435391" y="15390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37716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Q0 – Q0.5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9232170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The if-else Statement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				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				if ( </a:t>
            </a:r>
            <a:r>
              <a:rPr lang="en-US" sz="2400" b="1" i="1" dirty="0" smtClean="0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sz="2400" b="1" dirty="0" smtClean="0">
                <a:latin typeface="Courier New" charset="0"/>
              </a:rPr>
              <a:t>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				   </a:t>
            </a:r>
            <a:r>
              <a:rPr lang="en-US" sz="2400" b="1" i="1" dirty="0" smtClean="0">
                <a:solidFill>
                  <a:srgbClr val="008000"/>
                </a:solidFill>
                <a:latin typeface="Courier New" charset="0"/>
              </a:rPr>
              <a:t>statement1</a:t>
            </a:r>
            <a:r>
              <a:rPr lang="en-US" sz="2400" b="1" dirty="0" smtClean="0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				else</a:t>
            </a:r>
          </a:p>
          <a:p>
            <a:pPr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sz="2400" b="1" dirty="0" smtClean="0">
                <a:latin typeface="Courier New" charset="0"/>
              </a:rPr>
              <a:t>				   </a:t>
            </a:r>
            <a:r>
              <a:rPr lang="en-US" sz="2400" b="1" i="1" dirty="0" smtClean="0">
                <a:solidFill>
                  <a:srgbClr val="008000"/>
                </a:solidFill>
                <a:latin typeface="Courier New" charset="0"/>
              </a:rPr>
              <a:t>statement2</a:t>
            </a:r>
            <a:r>
              <a:rPr lang="en-US" sz="2400" b="1" dirty="0" smtClean="0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spcAft>
                <a:spcPts val="1800"/>
              </a:spcAft>
              <a:buFontTx/>
              <a:buNone/>
            </a:pPr>
            <a:endParaRPr lang="en-US" sz="2400" b="1" dirty="0" smtClean="0">
              <a:latin typeface="Courier New" charset="0"/>
            </a:endParaRP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If the </a:t>
            </a:r>
            <a:r>
              <a:rPr lang="en-US" i="1" dirty="0" smtClean="0">
                <a:solidFill>
                  <a:srgbClr val="008000"/>
                </a:solidFill>
              </a:rPr>
              <a:t>condition</a:t>
            </a:r>
            <a:r>
              <a:rPr lang="en-US" dirty="0" smtClean="0"/>
              <a:t> is true, </a:t>
            </a:r>
            <a:r>
              <a:rPr lang="en-US" i="1" dirty="0" smtClean="0">
                <a:solidFill>
                  <a:srgbClr val="008000"/>
                </a:solidFill>
              </a:rPr>
              <a:t>statement1</a:t>
            </a:r>
            <a:r>
              <a:rPr lang="en-US" dirty="0" smtClean="0"/>
              <a:t> is executed;  if the condition is false, </a:t>
            </a:r>
            <a:r>
              <a:rPr lang="en-US" i="1" dirty="0" smtClean="0">
                <a:solidFill>
                  <a:srgbClr val="008000"/>
                </a:solidFill>
              </a:rPr>
              <a:t>statement2</a:t>
            </a:r>
            <a:r>
              <a:rPr lang="en-US" dirty="0" smtClean="0"/>
              <a:t> is executed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One or the other will be executed, but not both</a:t>
            </a:r>
            <a:endParaRPr lang="en-US" b="1" dirty="0" smtClean="0">
              <a:latin typeface="Courier New" charset="0"/>
            </a:endParaRP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 smtClean="0">
              <a:latin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7112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Wages.java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if-else statement.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java.text.NumberFormat;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Wages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the number of hours worked and calculates wages.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final double </a:t>
            </a:r>
            <a:r>
              <a:rPr lang="en-US" sz="1400" b="1">
                <a:latin typeface="Courier New" charset="0"/>
                <a:cs typeface="Courier New" charset="0"/>
              </a:rPr>
              <a:t>RATE = 8.25;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regular pay rate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final int </a:t>
            </a:r>
            <a:r>
              <a:rPr lang="en-US" sz="1400" b="1">
                <a:latin typeface="Courier New" charset="0"/>
                <a:cs typeface="Courier New" charset="0"/>
              </a:rPr>
              <a:t>STANDARD = 40;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standard hours in a work week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double pay = 0.0;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11652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System.out.print ("Enter the number of hours worked: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hours = scan.nextInt();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Pay overtime at "time and a half"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(hours &gt; STANDARD)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pay = STANDARD * RATE + (hours-STANDARD) * (RATE * 1.5);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pay = hours * RATE;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NumberFormat fmt = NumberFormat.getCurrencyInstance();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("Gross earnings: " + fmt.format(pay));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11652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System.out.print ("Enter the number of hours worked: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hours = scan.nextInt();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Pay overtime at "time and a half"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(hours &gt; STANDARD)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pay = STANDARD * RATE + (hours-STANDARD) * (RATE * 1.5);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pay = hours * RATE;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NumberFormat fmt = NumberFormat.getCurrencyInstance();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("Gross earnings: " + fmt.format(pay));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08213" y="1066800"/>
            <a:ext cx="4802187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the number of hours worked: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46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Gross earnings: $404.25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Coin Class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267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Let's look at an example that uses a class that represents a coin that can be flipped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Instance data is used to indicate which face (heads or tails) is currently showing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Relational operators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334000"/>
          </a:xfrm>
          <a:noFill/>
        </p:spPr>
        <p:txBody>
          <a:bodyPr lIns="92075" tIns="46038" rIns="92075" bIns="46038"/>
          <a:lstStyle/>
          <a:p>
            <a:pPr marL="2171700" lvl="3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charset="0"/>
              </a:rPr>
              <a:t>==</a:t>
            </a:r>
            <a:r>
              <a:rPr lang="en-US" sz="2400" dirty="0" smtClean="0">
                <a:solidFill>
                  <a:schemeClr val="hlink"/>
                </a:solidFill>
              </a:rPr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equal to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charset="0"/>
              </a:rPr>
              <a:t>!=</a:t>
            </a:r>
            <a:r>
              <a:rPr lang="en-US" sz="2400" dirty="0" smtClean="0">
                <a:solidFill>
                  <a:schemeClr val="hlink"/>
                </a:solidFill>
              </a:rPr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not equal to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charset="0"/>
              </a:rPr>
              <a:t>&lt;</a:t>
            </a:r>
            <a:r>
              <a:rPr lang="en-US" sz="2400" dirty="0" smtClean="0">
                <a:solidFill>
                  <a:schemeClr val="hlink"/>
                </a:solidFill>
              </a:rPr>
              <a:t>		</a:t>
            </a:r>
            <a:r>
              <a:rPr lang="en-US" sz="2400" dirty="0" smtClean="0">
                <a:solidFill>
                  <a:srgbClr val="008000"/>
                </a:solidFill>
              </a:rPr>
              <a:t>less than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charset="0"/>
              </a:rPr>
              <a:t>&gt;</a:t>
            </a:r>
            <a:r>
              <a:rPr lang="en-US" sz="2400" dirty="0" smtClean="0">
                <a:solidFill>
                  <a:schemeClr val="hlink"/>
                </a:solidFill>
              </a:rPr>
              <a:t>		</a:t>
            </a:r>
            <a:r>
              <a:rPr lang="en-US" sz="2400" dirty="0" smtClean="0">
                <a:solidFill>
                  <a:srgbClr val="008000"/>
                </a:solidFill>
              </a:rPr>
              <a:t>greater than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charset="0"/>
              </a:rPr>
              <a:t>&lt;=</a:t>
            </a:r>
            <a:r>
              <a:rPr lang="en-US" sz="2400" dirty="0" smtClean="0">
                <a:solidFill>
                  <a:schemeClr val="hlink"/>
                </a:solidFill>
              </a:rPr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less than or equal to</a:t>
            </a:r>
          </a:p>
          <a:p>
            <a:pPr marL="2171700" lvl="3">
              <a:lnSpc>
                <a:spcPct val="90000"/>
              </a:lnSpc>
              <a:spcAft>
                <a:spcPts val="1800"/>
              </a:spcAft>
              <a:buFontTx/>
              <a:buNone/>
            </a:pPr>
            <a:r>
              <a:rPr lang="en-US" sz="2400" b="1" dirty="0" smtClean="0">
                <a:latin typeface="Courier New" charset="0"/>
              </a:rPr>
              <a:t>&gt;=</a:t>
            </a:r>
            <a:r>
              <a:rPr lang="en-US" sz="2400" dirty="0" smtClean="0">
                <a:solidFill>
                  <a:schemeClr val="hlink"/>
                </a:solidFill>
              </a:rPr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greater than or equal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b="1" dirty="0" smtClean="0"/>
              <a:t>Note</a:t>
            </a:r>
            <a:r>
              <a:rPr lang="en-US" dirty="0" smtClean="0"/>
              <a:t> the difference between the equality operator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 smtClean="0">
                <a:latin typeface="Courier New" charset="0"/>
              </a:rPr>
              <a:t>==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and the assignment operator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 smtClean="0">
                <a:latin typeface="Courier New" charset="0"/>
              </a:rPr>
              <a:t>=</a:t>
            </a: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5857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CoinFlip.java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if-else statement.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CoinFlip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 Coin object, flips it, and prints the results.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Coin myCoin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Coin();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myCoin.flip();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(myCoin);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(myCoin.isHeads())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System.out.println ("You win.");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System.out.println ("Better luck next time.");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1400" b="1">
              <a:solidFill>
                <a:srgbClr val="000000"/>
              </a:solidFill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0" y="3962400"/>
            <a:ext cx="342914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 that there are no relational</a:t>
            </a:r>
          </a:p>
          <a:p>
            <a:r>
              <a:rPr lang="en-CA" dirty="0" smtClean="0"/>
              <a:t>operators!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33800" y="4572000"/>
            <a:ext cx="10668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5857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CoinFlip.java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if-else statement.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CoinFlip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 Coin object, flips it, and prints the results.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Coin myCoin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Coin();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myCoin.flip();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(myCoin);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(myCoin.isHeads())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System.out.println ("You win.");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System.out.println ("Better luck next time.");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1400" b="1">
              <a:solidFill>
                <a:srgbClr val="000000"/>
              </a:solidFill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865438" y="457200"/>
            <a:ext cx="3078162" cy="1292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Tails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Better luck next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Coin.java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coin with two sides that can be flipped.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cs typeface="Courier New" charset="0"/>
              </a:rPr>
              <a:t>Coin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final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HEADS = 0;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final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TAILS = 1;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face;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Sets up the coin by flipping it initially.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>
                <a:latin typeface="Courier New" charset="0"/>
                <a:cs typeface="Courier New" charset="0"/>
              </a:rPr>
              <a:t>Coin ()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flip();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0" y="2286000"/>
            <a:ext cx="3865161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Note: the constants are defined with</a:t>
            </a:r>
          </a:p>
          <a:p>
            <a:r>
              <a:rPr lang="en-CA" dirty="0" smtClean="0"/>
              <a:t>the instance variables and are </a:t>
            </a:r>
          </a:p>
          <a:p>
            <a:r>
              <a:rPr lang="en-CA" dirty="0" smtClean="0"/>
              <a:t>private.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4495800"/>
            <a:ext cx="4172937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Note: the constructor can call one of its</a:t>
            </a:r>
          </a:p>
          <a:p>
            <a:r>
              <a:rPr lang="en-CA" dirty="0" smtClean="0"/>
              <a:t>methods directly.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Flips the coin by randomly choosing a face value.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flip 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face =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>
                <a:latin typeface="Courier New" charset="0"/>
                <a:cs typeface="Courier New" charset="0"/>
              </a:rPr>
              <a:t>) (Math.random() * 2);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true if the current face of the coin is heads.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boolean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isHeads ()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(face == HEADS);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0" y="4267200"/>
            <a:ext cx="3865161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Note: returns the result of a </a:t>
            </a:r>
            <a:r>
              <a:rPr lang="en-CA" dirty="0" err="1" smtClean="0"/>
              <a:t>boolean</a:t>
            </a:r>
            <a:endParaRPr lang="en-CA" dirty="0" smtClean="0"/>
          </a:p>
          <a:p>
            <a:r>
              <a:rPr lang="en-CA" dirty="0" smtClean="0"/>
              <a:t>expression.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Box 5"/>
          <p:cNvSpPr txBox="1">
            <a:spLocks noChangeArrowheads="1"/>
          </p:cNvSpPr>
          <p:nvPr/>
        </p:nvSpPr>
        <p:spPr bwMode="auto">
          <a:xfrm>
            <a:off x="609600" y="12414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current face of the coin as a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String faceName;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(face == HEADS)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faceName = "Heads";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faceName = "Tails";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faceName;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Box 5"/>
          <p:cNvSpPr txBox="1">
            <a:spLocks noChangeArrowheads="1"/>
          </p:cNvSpPr>
          <p:nvPr/>
        </p:nvSpPr>
        <p:spPr bwMode="auto">
          <a:xfrm>
            <a:off x="609600" y="12414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current face of the coin as a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String faceName;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(face == HEADS)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faceName = "Heads";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faceName = "Tails";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faceName;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304800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Exercise: Replace the condition in the if statement with a call to the</a:t>
            </a:r>
          </a:p>
          <a:p>
            <a:r>
              <a:rPr lang="en-CA" dirty="0" err="1" smtClean="0"/>
              <a:t>isHeads</a:t>
            </a:r>
            <a:r>
              <a:rPr lang="en-CA" dirty="0" smtClean="0"/>
              <a:t> method.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8538930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Block Statements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24384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dirty="0" smtClean="0"/>
              <a:t>Several statements can appear in the body of the if statement.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Must be delimited by braces</a:t>
            </a:r>
            <a:endParaRPr lang="en-US" i="1" dirty="0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47800" y="3810000"/>
            <a:ext cx="64643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charset="0"/>
              </a:rPr>
              <a:t>if (total &gt; MAX)</a:t>
            </a:r>
          </a:p>
          <a:p>
            <a:pPr eaLnBrk="1" hangingPunct="1"/>
            <a:r>
              <a:rPr lang="en-US" b="1">
                <a:latin typeface="Courier New" charset="0"/>
              </a:rPr>
              <a:t>{</a:t>
            </a:r>
          </a:p>
          <a:p>
            <a:pPr eaLnBrk="1" hangingPunct="1"/>
            <a:r>
              <a:rPr lang="en-US" b="1">
                <a:latin typeface="Courier New" charset="0"/>
              </a:rPr>
              <a:t>   System.out.println ("Error!!");</a:t>
            </a:r>
          </a:p>
          <a:p>
            <a:pPr eaLnBrk="1" hangingPunct="1"/>
            <a:r>
              <a:rPr lang="en-US" b="1">
                <a:latin typeface="Courier New" charset="0"/>
              </a:rPr>
              <a:t>   errorCount++;</a:t>
            </a:r>
          </a:p>
          <a:p>
            <a:pPr eaLnBrk="1" hangingPunct="1"/>
            <a:r>
              <a:rPr lang="en-US" b="1">
                <a:latin typeface="Courier New" charset="0"/>
              </a:rPr>
              <a:t>}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3200" dirty="0" smtClean="0"/>
              <a:t>Braces are important!</a:t>
            </a:r>
            <a:br>
              <a:rPr lang="en-US" sz="3200" dirty="0" smtClean="0"/>
            </a:br>
            <a:r>
              <a:rPr lang="en-US" sz="3200" dirty="0" smtClean="0"/>
              <a:t>What is difference here?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339850" y="1371600"/>
            <a:ext cx="64643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latin typeface="Courier New" charset="0"/>
              </a:rPr>
              <a:t>if (total &gt; MAX)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System.out.println</a:t>
            </a:r>
            <a:r>
              <a:rPr lang="en-US" b="1" dirty="0">
                <a:latin typeface="Courier New" charset="0"/>
              </a:rPr>
              <a:t> ("Error!!");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errorCount</a:t>
            </a:r>
            <a:r>
              <a:rPr lang="en-US" b="1" dirty="0">
                <a:latin typeface="Courier New" charset="0"/>
              </a:rPr>
              <a:t>++;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}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39850" y="4146739"/>
            <a:ext cx="645240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latin typeface="Courier New" charset="0"/>
              </a:rPr>
              <a:t>if (total &gt; MAX)</a:t>
            </a:r>
          </a:p>
          <a:p>
            <a:pPr eaLnBrk="1" hangingPunct="1"/>
            <a:r>
              <a:rPr lang="en-US" b="1" dirty="0" smtClean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System.out.println</a:t>
            </a:r>
            <a:r>
              <a:rPr lang="en-US" b="1" dirty="0">
                <a:latin typeface="Courier New" charset="0"/>
              </a:rPr>
              <a:t> ("Error!!");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errorCount</a:t>
            </a:r>
            <a:r>
              <a:rPr lang="en-US" b="1" dirty="0">
                <a:latin typeface="Courier New" charset="0"/>
              </a:rPr>
              <a:t>++;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95081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Block Statements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</a:rPr>
              <a:t>if</a:t>
            </a:r>
            <a:r>
              <a:rPr lang="en-US" dirty="0" smtClean="0"/>
              <a:t> clause, or the </a:t>
            </a:r>
            <a:r>
              <a:rPr lang="en-US" dirty="0" smtClean="0">
                <a:latin typeface="Courier New" charset="0"/>
              </a:rPr>
              <a:t>else</a:t>
            </a:r>
            <a:r>
              <a:rPr lang="en-US" dirty="0" smtClean="0"/>
              <a:t> clause, or both, could have block statements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75000"/>
              </a:spcBef>
              <a:buFontTx/>
              <a:buNone/>
            </a:pPr>
            <a:endParaRPr lang="en-US" dirty="0" smtClean="0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371600" y="2209800"/>
            <a:ext cx="664845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if (total &gt; MAX)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System.out.println ("Error!!");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errorCount++;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}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else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System.out.println ("Total: " + total);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current = total*2;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}</a:t>
            </a:r>
            <a:endParaRPr lang="en-US" sz="20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Guessing.java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block statement in an if-else.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java.util.*;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Guessing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Plays a simple guessing game with the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final int </a:t>
            </a:r>
            <a:r>
              <a:rPr lang="en-US" sz="1400" b="1">
                <a:latin typeface="Courier New" charset="0"/>
                <a:cs typeface="Courier New" charset="0"/>
              </a:rPr>
              <a:t>MAX = 10;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answer, guess;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Random generator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Random();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answer = generator.nextInt(MAX) + 1;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609600" y="7112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Age.java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if statement.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Age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the user's age and prints comments accordingly.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final 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MINOR = 21;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 ("Enter your age: 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age = scan.nextInt();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13049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 ("I'm thinking of a number between 1 and "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    + MAX + ". Guess what it is: 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guess = scan.nextInt();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(guess == answer)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("You got it! Good guessing!");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("That is not correct, sorry.");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("The number was " + answer);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8594" y="5486400"/>
            <a:ext cx="52325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Note: </a:t>
            </a:r>
            <a:r>
              <a:rPr lang="en-CA" dirty="0" smtClean="0"/>
              <a:t>There is a single statement in the “if” part, </a:t>
            </a:r>
          </a:p>
          <a:p>
            <a:r>
              <a:rPr lang="en-CA" dirty="0" smtClean="0"/>
              <a:t>and a block of statements in the “else” part.</a:t>
            </a:r>
          </a:p>
          <a:p>
            <a:r>
              <a:rPr lang="en-CA" dirty="0" smtClean="0"/>
              <a:t>No semicolon on the if-else lines!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Box 5"/>
          <p:cNvSpPr txBox="1">
            <a:spLocks noChangeArrowheads="1"/>
          </p:cNvSpPr>
          <p:nvPr/>
        </p:nvSpPr>
        <p:spPr bwMode="auto">
          <a:xfrm>
            <a:off x="609600" y="13049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 ("I'm thinking of a number between 1 and "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    + MAX + ". Guess what it is: 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guess = scan.nextInt();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(guess == answer)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("You got it! Good guessing!");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("That is not correct, sorry.");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("The number was " + answer);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33400" y="1219200"/>
            <a:ext cx="8077200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I'm thinking of a number between 1 and 10. Guess what it is: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6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That is not correct, sorry.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The number was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Nested if Statements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dirty="0" smtClean="0"/>
              <a:t>The statement executed as a result of an </a:t>
            </a:r>
            <a:r>
              <a:rPr lang="en-US" dirty="0" smtClean="0">
                <a:latin typeface="Courier" charset="0"/>
              </a:rPr>
              <a:t>if</a:t>
            </a:r>
            <a:r>
              <a:rPr lang="en-US" dirty="0" smtClean="0"/>
              <a:t> or </a:t>
            </a:r>
            <a:r>
              <a:rPr lang="en-US" dirty="0" smtClean="0">
                <a:latin typeface="Courier" charset="0"/>
              </a:rPr>
              <a:t>else</a:t>
            </a:r>
            <a:r>
              <a:rPr lang="en-US" dirty="0" smtClean="0"/>
              <a:t> clause could be another </a:t>
            </a:r>
            <a:r>
              <a:rPr lang="en-US" dirty="0" smtClean="0">
                <a:latin typeface="Courier" charset="0"/>
              </a:rPr>
              <a:t>if</a:t>
            </a:r>
            <a:r>
              <a:rPr lang="en-US" dirty="0" smtClean="0"/>
              <a:t> statement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These are called </a:t>
            </a:r>
            <a:r>
              <a:rPr lang="en-US" i="1" dirty="0" smtClean="0"/>
              <a:t>nested if statements</a:t>
            </a:r>
          </a:p>
          <a:p>
            <a:pPr>
              <a:spcBef>
                <a:spcPct val="75000"/>
              </a:spcBef>
            </a:pPr>
            <a:r>
              <a:rPr lang="en-US" u="sng" dirty="0" smtClean="0"/>
              <a:t>An </a:t>
            </a:r>
            <a:r>
              <a:rPr lang="en-US" u="sng" dirty="0" smtClean="0">
                <a:latin typeface="Courier" charset="0"/>
              </a:rPr>
              <a:t>else</a:t>
            </a:r>
            <a:r>
              <a:rPr lang="en-US" u="sng" dirty="0" smtClean="0"/>
              <a:t> clause is matched to the last unmatched </a:t>
            </a:r>
            <a:r>
              <a:rPr lang="en-US" u="sng" dirty="0" smtClean="0">
                <a:latin typeface="Courier" charset="0"/>
              </a:rPr>
              <a:t>if</a:t>
            </a:r>
            <a:r>
              <a:rPr lang="en-US" u="sng" dirty="0" smtClean="0"/>
              <a:t> </a:t>
            </a:r>
            <a:r>
              <a:rPr lang="en-US" dirty="0" smtClean="0"/>
              <a:t>(no matter what the indentation implies)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Braces can be used to specify the </a:t>
            </a:r>
            <a:r>
              <a:rPr lang="en-US" dirty="0" smtClean="0">
                <a:latin typeface="Courier" charset="0"/>
              </a:rPr>
              <a:t>if</a:t>
            </a:r>
            <a:r>
              <a:rPr lang="en-US" dirty="0" smtClean="0"/>
              <a:t> statement to which an </a:t>
            </a:r>
            <a:r>
              <a:rPr lang="en-US" dirty="0" smtClean="0">
                <a:latin typeface="Courier" charset="0"/>
              </a:rPr>
              <a:t>else</a:t>
            </a:r>
            <a:r>
              <a:rPr lang="en-US" dirty="0" smtClean="0"/>
              <a:t> clause belongs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MinOfThree.java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nested if statements.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MinOfThree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three integers from the user and determines the smallest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value.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num1, num2, num3, min = 0;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("Enter three integers: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num1 = scan.nextInt();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num2 = scan.nextInt();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num3 = scan.nextInt();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(num1 &lt; num2)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(num1 &lt; num3)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min = num1;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(num2 &lt; num3)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min = num2;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("Minimum value: " + min);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(num1 &lt; num2)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(num1 &lt; num3)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min = num1;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(num2 &lt; num3)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min = num2;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("Minimum value: " + min);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81400" y="1066800"/>
            <a:ext cx="2968625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three integers:</a:t>
            </a:r>
          </a:p>
          <a:p>
            <a:pPr eaLnBrk="1" hangingPunct="1"/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84  69  90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Minimum value: 69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(num1 &lt; num2)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(num1 &lt; num3)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min = num1;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(num2 &lt; num3)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min = num2;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("Minimum value: " + min);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7665" y="304800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Exercise</a:t>
            </a:r>
            <a:endParaRPr lang="en-CA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5410200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Rewrite the class </a:t>
            </a:r>
            <a:r>
              <a:rPr lang="en-CA" dirty="0" err="1" smtClean="0"/>
              <a:t>MinOfThree</a:t>
            </a:r>
            <a:r>
              <a:rPr lang="en-CA" dirty="0" smtClean="0"/>
              <a:t> so that the nested if statement above has</a:t>
            </a:r>
          </a:p>
          <a:p>
            <a:r>
              <a:rPr lang="en-CA" dirty="0" smtClean="0"/>
              <a:t>brackets which will show explicitly which “if” each “else” belongs to.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440416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smtClean="0"/>
              <a:t> Q1-Q8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572568"/>
      </p:ext>
    </p:extLst>
  </p:cSld>
  <p:clrMapOvr>
    <a:masterClrMapping/>
  </p:clrMapOvr>
  <p:transition spd="med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Comparing double values using ==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392886"/>
      </p:ext>
    </p:extLst>
  </p:cSld>
  <p:clrMapOvr>
    <a:masterClrMapping/>
  </p:clrMapOvr>
  <p:transition spd="med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 smtClean="0"/>
              <a:t>Not what one would expect. </a:t>
            </a:r>
            <a:br>
              <a:rPr lang="en-CA" sz="2800" dirty="0" smtClean="0"/>
            </a:br>
            <a:r>
              <a:rPr lang="en-CA" sz="2800" dirty="0" smtClean="0"/>
              <a:t>Any idea why?</a:t>
            </a:r>
            <a:endParaRPr lang="en-CA" sz="28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1295400"/>
            <a:ext cx="741148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52430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609600" y="1835150"/>
            <a:ext cx="7910513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("You entered: " + age);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(age &lt; MINOR)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("Youth is a wonderful thing. Enjoy.");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("Age is a state of mind.");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Should check if doubles are close enough</a:t>
            </a:r>
            <a:endParaRPr lang="en-CA" sz="36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47" y="1371600"/>
            <a:ext cx="738290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3167"/>
      </p:ext>
    </p:extLst>
  </p:cSld>
  <p:clrMapOvr>
    <a:masterClrMapping/>
  </p:clrMapOvr>
  <p:transition spd="med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Don’t use variables of type double to keep track of money when you get a co-op placement with a bank.</a:t>
            </a:r>
          </a:p>
          <a:p>
            <a:r>
              <a:rPr lang="en-CA" dirty="0" smtClean="0"/>
              <a:t>Use a TOLERANCE constant when comparing doubles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3257530"/>
      </p:ext>
    </p:extLst>
  </p:cSld>
  <p:clrMapOvr>
    <a:masterClrMapping/>
  </p:clrMapOvr>
  <p:transition spd="med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Comparing char values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6166800"/>
      </p:ext>
    </p:extLst>
  </p:cSld>
  <p:clrMapOvr>
    <a:masterClrMapping/>
  </p:clrMapOvr>
  <p:transition spd="med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Characters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character data is based on the Unicode character set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Unicode establishes a particular numeric value for each character, and therefore an ordering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We can use relational operators on character data based on this ordering</a:t>
            </a:r>
            <a:endParaRPr lang="en-US" i="1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For example, the character </a:t>
            </a:r>
            <a:r>
              <a:rPr lang="en-US" dirty="0" smtClean="0">
                <a:latin typeface="Courier New" charset="0"/>
              </a:rPr>
              <a:t>'+'</a:t>
            </a:r>
            <a:r>
              <a:rPr lang="en-US" dirty="0" smtClean="0"/>
              <a:t> is less than the character '</a:t>
            </a:r>
            <a:r>
              <a:rPr lang="en-US" dirty="0" smtClean="0">
                <a:latin typeface="Courier New" charset="0"/>
              </a:rPr>
              <a:t>J'</a:t>
            </a:r>
            <a:r>
              <a:rPr lang="en-US" dirty="0" smtClean="0"/>
              <a:t> because it comes before it in the Unicode character set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Appendix C provides an overview of Unicode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32" y="990600"/>
            <a:ext cx="5801535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75111"/>
      </p:ext>
    </p:extLst>
  </p:cSld>
  <p:clrMapOvr>
    <a:masterClrMapping/>
  </p:clrMapOvr>
  <p:transition spd="med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Values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286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In Unicode, the digit characters (0-9) are contiguous and in order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Likewise, the uppercase letters (A-Z) and lowercase letters (a-z) are contiguous and in order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mtClean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36809"/>
              </p:ext>
            </p:extLst>
          </p:nvPr>
        </p:nvGraphicFramePr>
        <p:xfrm>
          <a:off x="2590800" y="3733800"/>
          <a:ext cx="4552950" cy="1828800"/>
        </p:xfrm>
        <a:graphic>
          <a:graphicData uri="http://schemas.openxmlformats.org/drawingml/2006/table">
            <a:tbl>
              <a:tblPr/>
              <a:tblGrid>
                <a:gridCol w="2057400"/>
                <a:gridCol w="249555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Unicode Values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0 –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48 through 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65 through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97 through 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‘A’ with ‘a’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286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Unicode values are the reason that capital “A” comes before lower case “a”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dirty="0" smtClean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47771"/>
              </p:ext>
            </p:extLst>
          </p:nvPr>
        </p:nvGraphicFramePr>
        <p:xfrm>
          <a:off x="1295400" y="3810000"/>
          <a:ext cx="4552950" cy="1828800"/>
        </p:xfrm>
        <a:graphic>
          <a:graphicData uri="http://schemas.openxmlformats.org/drawingml/2006/table">
            <a:tbl>
              <a:tblPr/>
              <a:tblGrid>
                <a:gridCol w="2057400"/>
                <a:gridCol w="249555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Unicode Values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0 –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48 through 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65 through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97 through 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6477000" y="4572000"/>
            <a:ext cx="192024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4696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Careful: ‘a’ is not always before ‘Z’</a:t>
            </a:r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24591"/>
              </p:ext>
            </p:extLst>
          </p:nvPr>
        </p:nvGraphicFramePr>
        <p:xfrm>
          <a:off x="1143000" y="2209800"/>
          <a:ext cx="4552950" cy="1828800"/>
        </p:xfrm>
        <a:graphic>
          <a:graphicData uri="http://schemas.openxmlformats.org/drawingml/2006/table">
            <a:tbl>
              <a:tblPr/>
              <a:tblGrid>
                <a:gridCol w="2057400"/>
                <a:gridCol w="249555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Unicode Values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0 –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48 through 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65 through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97 through 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1800"/>
            <a:ext cx="184251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7384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to convert between Unicode and char</a:t>
            </a:r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24591"/>
              </p:ext>
            </p:extLst>
          </p:nvPr>
        </p:nvGraphicFramePr>
        <p:xfrm>
          <a:off x="1143000" y="2209800"/>
          <a:ext cx="4552950" cy="1828800"/>
        </p:xfrm>
        <a:graphic>
          <a:graphicData uri="http://schemas.openxmlformats.org/drawingml/2006/table">
            <a:tbl>
              <a:tblPr/>
              <a:tblGrid>
                <a:gridCol w="2057400"/>
                <a:gridCol w="249555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Unicode Values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0 –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48 through 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65 through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charset="0"/>
                        </a:rPr>
                        <a:t>97 through 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7000"/>
            <a:ext cx="221415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02670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 can do math with the characters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68" y="2209800"/>
            <a:ext cx="2811064" cy="331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02213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609600" y="1835150"/>
            <a:ext cx="7910513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("You entered: " + age);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(age &lt; MINOR)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("Youth is a wonderful thing. Enjoy.");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("Age is a state of mind.");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43200" y="838200"/>
            <a:ext cx="3201988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your age: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47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You entered: 47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Age is a state of mind.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073275" y="3886200"/>
            <a:ext cx="4556125" cy="1784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Another 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your age: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12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You entered: 12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Youth is a wonderful thing. Enjoy.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Age is a state of mind.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Careful with the casting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81" y="1905000"/>
            <a:ext cx="333223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44646"/>
      </p:ext>
    </p:extLst>
  </p:cSld>
  <p:clrMapOvr>
    <a:masterClrMapping/>
  </p:clrMapOvr>
  <p:transition spd="med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715962"/>
          </a:xfrm>
        </p:spPr>
        <p:txBody>
          <a:bodyPr/>
          <a:lstStyle/>
          <a:p>
            <a:r>
              <a:rPr lang="en-CA" dirty="0" smtClean="0"/>
              <a:t>Converting from a char to a String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057400"/>
            <a:ext cx="520700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88835"/>
      </p:ext>
    </p:extLst>
  </p:cSld>
  <p:clrMapOvr>
    <a:masterClrMapping/>
  </p:clrMapOvr>
  <p:transition spd="med"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Comparing strings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54532"/>
      </p:ext>
    </p:extLst>
  </p:cSld>
  <p:clrMapOvr>
    <a:masterClrMapping/>
  </p:clrMapOvr>
  <p:transition spd="med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is String comparison giving strange results?</a:t>
            </a: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76" y="1981200"/>
            <a:ext cx="2138448" cy="41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80475"/>
      </p:ext>
    </p:extLst>
  </p:cSld>
  <p:clrMapOvr>
    <a:masterClrMapping/>
  </p:clrMapOvr>
  <p:transition spd="med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equals to compare strings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54" y="1524000"/>
            <a:ext cx="2643291" cy="42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80513"/>
      </p:ext>
    </p:extLst>
  </p:cSld>
  <p:clrMapOvr>
    <a:masterClrMapping/>
  </p:clrMapOvr>
  <p:transition spd="med"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Cannot directly check if one string comes before another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07D-1F1C-424C-80C2-FA9228D669D1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743200"/>
            <a:ext cx="76396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77040"/>
      </p:ext>
    </p:extLst>
  </p:cSld>
  <p:clrMapOvr>
    <a:masterClrMapping/>
  </p:clrMapOvr>
  <p:transition spd="med"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compareTo</a:t>
            </a:r>
            <a:endParaRPr lang="en-US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29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urier New" charset="0"/>
              </a:rPr>
              <a:t>String</a:t>
            </a:r>
            <a:r>
              <a:rPr lang="en-US" sz="2400" dirty="0" smtClean="0"/>
              <a:t> class contains the </a:t>
            </a:r>
            <a:r>
              <a:rPr lang="en-US" sz="2400" dirty="0" err="1" smtClean="0">
                <a:latin typeface="Courier New" charset="0"/>
                <a:cs typeface="Courier New" charset="0"/>
              </a:rPr>
              <a:t>compareTo</a:t>
            </a:r>
            <a:r>
              <a:rPr lang="en-US" sz="2400" dirty="0" smtClean="0">
                <a:latin typeface="Courier New" charset="0"/>
                <a:cs typeface="Courier New" charset="0"/>
              </a:rPr>
              <a:t> </a:t>
            </a:r>
            <a:r>
              <a:rPr lang="en-US" sz="2400" dirty="0" smtClean="0"/>
              <a:t>method for determining if one string comes before another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400" dirty="0" smtClean="0">
                <a:latin typeface="Courier New" charset="0"/>
              </a:rPr>
              <a:t>name1.compareTo(name2)</a:t>
            </a:r>
            <a:r>
              <a:rPr lang="en-US" sz="2400" dirty="0" smtClean="0"/>
              <a:t>returns</a:t>
            </a:r>
            <a:r>
              <a:rPr lang="en-US" sz="2400" dirty="0" smtClean="0">
                <a:latin typeface="Courier New" charset="0"/>
              </a:rPr>
              <a:t>: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zero if </a:t>
            </a:r>
            <a:r>
              <a:rPr lang="en-US" sz="2000" dirty="0" smtClean="0">
                <a:latin typeface="Courier New" charset="0"/>
              </a:rPr>
              <a:t>name1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charset="0"/>
              </a:rPr>
              <a:t>name2</a:t>
            </a:r>
            <a:r>
              <a:rPr lang="en-US" sz="2000" dirty="0" smtClean="0"/>
              <a:t> are equal (contain the same characters)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a negative value if </a:t>
            </a:r>
            <a:r>
              <a:rPr lang="en-US" sz="2000" dirty="0" smtClean="0">
                <a:latin typeface="Courier New" charset="0"/>
              </a:rPr>
              <a:t>name1</a:t>
            </a:r>
            <a:r>
              <a:rPr lang="en-US" sz="2000" dirty="0" smtClean="0"/>
              <a:t> is less than </a:t>
            </a:r>
            <a:r>
              <a:rPr lang="en-US" sz="2000" dirty="0" smtClean="0">
                <a:latin typeface="Courier New" charset="0"/>
              </a:rPr>
              <a:t>name2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a positive value if </a:t>
            </a:r>
            <a:r>
              <a:rPr lang="en-US" sz="2000" dirty="0" smtClean="0">
                <a:latin typeface="Courier New" charset="0"/>
              </a:rPr>
              <a:t>name1</a:t>
            </a:r>
            <a:r>
              <a:rPr lang="en-US" sz="2000" dirty="0" smtClean="0"/>
              <a:t> is greater than </a:t>
            </a:r>
            <a:r>
              <a:rPr lang="en-US" sz="2000" dirty="0" smtClean="0">
                <a:latin typeface="Courier New" charset="0"/>
              </a:rPr>
              <a:t>name2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50" y="381000"/>
            <a:ext cx="5734850" cy="59920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778" y="5582334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Where does the </a:t>
            </a:r>
          </a:p>
          <a:p>
            <a:r>
              <a:rPr lang="en-CA" dirty="0" smtClean="0"/>
              <a:t>-3 and 3 come from??</a:t>
            </a:r>
            <a:endParaRPr lang="en-CA" dirty="0"/>
          </a:p>
        </p:txBody>
      </p:sp>
      <p:sp>
        <p:nvSpPr>
          <p:cNvPr id="5" name="Left Brace 4"/>
          <p:cNvSpPr/>
          <p:nvPr/>
        </p:nvSpPr>
        <p:spPr>
          <a:xfrm>
            <a:off x="2895600" y="5715000"/>
            <a:ext cx="228600" cy="381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109218"/>
      </p:ext>
    </p:extLst>
  </p:cSld>
  <p:clrMapOvr>
    <a:masterClrMapping/>
  </p:clrMapOvr>
  <p:transition spd="med"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Lexicographic Ordering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815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Lexicographic ordering is not strictly alphabetical when uppercase and lowercase characters are mixed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For example, the string </a:t>
            </a:r>
            <a:r>
              <a:rPr lang="en-US" smtClean="0">
                <a:latin typeface="Courier New" charset="0"/>
              </a:rPr>
              <a:t>"Great"</a:t>
            </a:r>
            <a:r>
              <a:rPr lang="en-US" smtClean="0"/>
              <a:t> comes before the string </a:t>
            </a:r>
            <a:r>
              <a:rPr lang="en-US" smtClean="0">
                <a:latin typeface="Courier New" charset="0"/>
              </a:rPr>
              <a:t>"fantastic"</a:t>
            </a:r>
            <a:r>
              <a:rPr lang="en-US" smtClean="0"/>
              <a:t> because all of the uppercase letters come before all of the lowercase letters in Unicode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Also, short strings come before longer strings with the same prefix (lexicographically)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Therefore </a:t>
            </a:r>
            <a:r>
              <a:rPr lang="en-US" smtClean="0">
                <a:latin typeface="Courier New" charset="0"/>
              </a:rPr>
              <a:t>"book"</a:t>
            </a:r>
            <a:r>
              <a:rPr lang="en-US" smtClean="0"/>
              <a:t> comes before </a:t>
            </a:r>
            <a:r>
              <a:rPr lang="en-US" smtClean="0">
                <a:latin typeface="Courier New" charset="0"/>
              </a:rPr>
              <a:t>"bookcase"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450975"/>
            <a:ext cx="4938713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Class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Determining Event Sources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Check Boxes and Radio Buttons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317182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609600" y="1835150"/>
            <a:ext cx="7910513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("You entered: " + age);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(age &lt; MINOR)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("Youth is a wonderful thing. Enjoy.");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("Age is a state of mind.");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12684" y="60960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Exercise</a:t>
            </a:r>
            <a:endParaRPr lang="en-CA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7146" y="5181600"/>
            <a:ext cx="489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Try replacing the “&lt;“ above with “=“, then “==“.</a:t>
            </a:r>
            <a:endParaRPr lang="en-CA" dirty="0"/>
          </a:p>
        </p:txBody>
      </p:sp>
      <p:sp>
        <p:nvSpPr>
          <p:cNvPr id="4" name="Freeform 3"/>
          <p:cNvSpPr/>
          <p:nvPr/>
        </p:nvSpPr>
        <p:spPr>
          <a:xfrm>
            <a:off x="2145671" y="2761130"/>
            <a:ext cx="479834" cy="389651"/>
          </a:xfrm>
          <a:custGeom>
            <a:avLst/>
            <a:gdLst>
              <a:gd name="connsiteX0" fmla="*/ 253497 w 479834"/>
              <a:gd name="connsiteY0" fmla="*/ 9230 h 389651"/>
              <a:gd name="connsiteX1" fmla="*/ 208230 w 479834"/>
              <a:gd name="connsiteY1" fmla="*/ 177 h 389651"/>
              <a:gd name="connsiteX2" fmla="*/ 45268 w 479834"/>
              <a:gd name="connsiteY2" fmla="*/ 18284 h 389651"/>
              <a:gd name="connsiteX3" fmla="*/ 18107 w 479834"/>
              <a:gd name="connsiteY3" fmla="*/ 72605 h 389651"/>
              <a:gd name="connsiteX4" fmla="*/ 0 w 479834"/>
              <a:gd name="connsiteY4" fmla="*/ 135979 h 389651"/>
              <a:gd name="connsiteX5" fmla="*/ 9054 w 479834"/>
              <a:gd name="connsiteY5" fmla="*/ 317048 h 389651"/>
              <a:gd name="connsiteX6" fmla="*/ 27161 w 479834"/>
              <a:gd name="connsiteY6" fmla="*/ 344209 h 389651"/>
              <a:gd name="connsiteX7" fmla="*/ 54321 w 479834"/>
              <a:gd name="connsiteY7" fmla="*/ 353262 h 389651"/>
              <a:gd name="connsiteX8" fmla="*/ 81481 w 479834"/>
              <a:gd name="connsiteY8" fmla="*/ 380422 h 389651"/>
              <a:gd name="connsiteX9" fmla="*/ 334979 w 479834"/>
              <a:gd name="connsiteY9" fmla="*/ 380422 h 389651"/>
              <a:gd name="connsiteX10" fmla="*/ 398353 w 479834"/>
              <a:gd name="connsiteY10" fmla="*/ 371369 h 389651"/>
              <a:gd name="connsiteX11" fmla="*/ 434567 w 479834"/>
              <a:gd name="connsiteY11" fmla="*/ 307995 h 389651"/>
              <a:gd name="connsiteX12" fmla="*/ 443620 w 479834"/>
              <a:gd name="connsiteY12" fmla="*/ 280834 h 389651"/>
              <a:gd name="connsiteX13" fmla="*/ 461727 w 479834"/>
              <a:gd name="connsiteY13" fmla="*/ 190300 h 389651"/>
              <a:gd name="connsiteX14" fmla="*/ 470780 w 479834"/>
              <a:gd name="connsiteY14" fmla="*/ 117872 h 389651"/>
              <a:gd name="connsiteX15" fmla="*/ 479834 w 479834"/>
              <a:gd name="connsiteY15" fmla="*/ 90712 h 389651"/>
              <a:gd name="connsiteX16" fmla="*/ 398353 w 479834"/>
              <a:gd name="connsiteY16" fmla="*/ 45444 h 38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9834" h="389651">
                <a:moveTo>
                  <a:pt x="253497" y="9230"/>
                </a:moveTo>
                <a:cubicBezTo>
                  <a:pt x="238408" y="6212"/>
                  <a:pt x="223618" y="177"/>
                  <a:pt x="208230" y="177"/>
                </a:cubicBezTo>
                <a:cubicBezTo>
                  <a:pt x="91967" y="177"/>
                  <a:pt x="109354" y="-3080"/>
                  <a:pt x="45268" y="18284"/>
                </a:cubicBezTo>
                <a:cubicBezTo>
                  <a:pt x="22508" y="86558"/>
                  <a:pt x="53211" y="2396"/>
                  <a:pt x="18107" y="72605"/>
                </a:cubicBezTo>
                <a:cubicBezTo>
                  <a:pt x="11614" y="85590"/>
                  <a:pt x="2900" y="124380"/>
                  <a:pt x="0" y="135979"/>
                </a:cubicBezTo>
                <a:cubicBezTo>
                  <a:pt x="3018" y="196335"/>
                  <a:pt x="1238" y="257124"/>
                  <a:pt x="9054" y="317048"/>
                </a:cubicBezTo>
                <a:cubicBezTo>
                  <a:pt x="10461" y="327838"/>
                  <a:pt x="18664" y="337412"/>
                  <a:pt x="27161" y="344209"/>
                </a:cubicBezTo>
                <a:cubicBezTo>
                  <a:pt x="34613" y="350171"/>
                  <a:pt x="45268" y="350244"/>
                  <a:pt x="54321" y="353262"/>
                </a:cubicBezTo>
                <a:cubicBezTo>
                  <a:pt x="63374" y="362315"/>
                  <a:pt x="69449" y="376047"/>
                  <a:pt x="81481" y="380422"/>
                </a:cubicBezTo>
                <a:cubicBezTo>
                  <a:pt x="137496" y="400791"/>
                  <a:pt x="319317" y="381205"/>
                  <a:pt x="334979" y="380422"/>
                </a:cubicBezTo>
                <a:cubicBezTo>
                  <a:pt x="356104" y="377404"/>
                  <a:pt x="378853" y="380035"/>
                  <a:pt x="398353" y="371369"/>
                </a:cubicBezTo>
                <a:cubicBezTo>
                  <a:pt x="406376" y="367803"/>
                  <a:pt x="433388" y="310747"/>
                  <a:pt x="434567" y="307995"/>
                </a:cubicBezTo>
                <a:cubicBezTo>
                  <a:pt x="438326" y="299223"/>
                  <a:pt x="440998" y="290010"/>
                  <a:pt x="443620" y="280834"/>
                </a:cubicBezTo>
                <a:cubicBezTo>
                  <a:pt x="453048" y="247834"/>
                  <a:pt x="456644" y="225880"/>
                  <a:pt x="461727" y="190300"/>
                </a:cubicBezTo>
                <a:cubicBezTo>
                  <a:pt x="465168" y="166214"/>
                  <a:pt x="466428" y="141810"/>
                  <a:pt x="470780" y="117872"/>
                </a:cubicBezTo>
                <a:cubicBezTo>
                  <a:pt x="472487" y="108483"/>
                  <a:pt x="476816" y="99765"/>
                  <a:pt x="479834" y="90712"/>
                </a:cubicBezTo>
                <a:cubicBezTo>
                  <a:pt x="466045" y="21771"/>
                  <a:pt x="486168" y="45444"/>
                  <a:pt x="398353" y="4544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30345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The while Statement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			while ( </a:t>
            </a:r>
            <a:r>
              <a:rPr lang="en-US" sz="2400" b="1" i="1" dirty="0" smtClean="0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sz="2400" b="1" dirty="0" smtClean="0">
                <a:latin typeface="Courier New" charset="0"/>
              </a:rPr>
              <a:t> )</a:t>
            </a:r>
          </a:p>
          <a:p>
            <a:pPr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400" b="1" dirty="0" smtClean="0">
                <a:latin typeface="Courier New" charset="0"/>
              </a:rPr>
              <a:t>			   </a:t>
            </a:r>
            <a:r>
              <a:rPr lang="en-US" sz="2400" b="1" i="1" dirty="0" smtClean="0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sz="2400" b="1" dirty="0" smtClean="0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If the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b="1" dirty="0" smtClean="0"/>
              <a:t> </a:t>
            </a:r>
            <a:r>
              <a:rPr lang="en-US" dirty="0" smtClean="0"/>
              <a:t>is true, the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b="1" dirty="0" smtClean="0"/>
              <a:t> </a:t>
            </a:r>
            <a:r>
              <a:rPr lang="en-US" dirty="0" smtClean="0"/>
              <a:t>is executed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Then the condition is evaluated again, and if it is still true, the statement is executed again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The statement is executed repeatedly until the condition becomes false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endParaRPr lang="en-US" dirty="0" smtClean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What is the output?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>
              <a:spcBef>
                <a:spcPct val="60000"/>
              </a:spcBef>
            </a:pPr>
            <a:r>
              <a:rPr lang="en-US" dirty="0" smtClean="0"/>
              <a:t>If the condition of a </a:t>
            </a:r>
            <a:r>
              <a:rPr lang="en-US" dirty="0" smtClean="0">
                <a:latin typeface="Courier New" charset="0"/>
              </a:rPr>
              <a:t>while</a:t>
            </a:r>
            <a:r>
              <a:rPr lang="en-US" dirty="0" smtClean="0"/>
              <a:t> loop is false initially, the statement is never executed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Therefore, the body of a </a:t>
            </a:r>
            <a:r>
              <a:rPr lang="en-US" dirty="0" smtClean="0">
                <a:latin typeface="Courier New" charset="0"/>
              </a:rPr>
              <a:t>while</a:t>
            </a:r>
            <a:r>
              <a:rPr lang="en-US" dirty="0" smtClean="0"/>
              <a:t> loop will execute zero or more times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752600" y="1752600"/>
            <a:ext cx="57261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charset="0"/>
              </a:rPr>
              <a:t>int count = 1;</a:t>
            </a:r>
          </a:p>
          <a:p>
            <a:pPr eaLnBrk="1" hangingPunct="1"/>
            <a:r>
              <a:rPr lang="en-US" b="1">
                <a:latin typeface="Courier New" charset="0"/>
              </a:rPr>
              <a:t>while (count &lt;= 5)</a:t>
            </a:r>
          </a:p>
          <a:p>
            <a:pPr eaLnBrk="1" hangingPunct="1"/>
            <a:r>
              <a:rPr lang="en-US" b="1">
                <a:latin typeface="Courier New" charset="0"/>
              </a:rPr>
              <a:t>{</a:t>
            </a:r>
          </a:p>
          <a:p>
            <a:pPr eaLnBrk="1" hangingPunct="1"/>
            <a:r>
              <a:rPr lang="en-US" b="1">
                <a:latin typeface="Courier New" charset="0"/>
              </a:rPr>
              <a:t>   System.out.println (count);</a:t>
            </a:r>
          </a:p>
          <a:p>
            <a:pPr eaLnBrk="1" hangingPunct="1"/>
            <a:r>
              <a:rPr lang="en-US" b="1">
                <a:latin typeface="Courier New" charset="0"/>
              </a:rPr>
              <a:t>   count++;</a:t>
            </a:r>
          </a:p>
          <a:p>
            <a:pPr eaLnBrk="1" hangingPunct="1"/>
            <a:r>
              <a:rPr lang="en-US" b="1">
                <a:latin typeface="Courier New" charset="0"/>
              </a:rPr>
              <a:t>}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Q9 – Q13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711050"/>
      </p:ext>
    </p:extLst>
  </p:cSld>
  <p:clrMapOvr>
    <a:masterClrMapping/>
  </p:clrMapOvr>
  <p:transition spd="med">
    <p:push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Careful!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There is no semi-colon after the condition: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>
              <a:spcBef>
                <a:spcPct val="60000"/>
              </a:spcBef>
            </a:pPr>
            <a:r>
              <a:rPr lang="en-US" dirty="0" smtClean="0"/>
              <a:t>What is the output if we include a semi-colon in the red circle?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Try running it in the Interactions pane.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752600" y="1752600"/>
            <a:ext cx="57261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count = 1;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while (count &lt;= 5)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System.out.println</a:t>
            </a:r>
            <a:r>
              <a:rPr lang="en-US" b="1" dirty="0">
                <a:latin typeface="Courier New" charset="0"/>
              </a:rPr>
              <a:t> (count);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   count++;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}</a:t>
            </a:r>
            <a:endParaRPr lang="en-US" dirty="0">
              <a:latin typeface="Times New Roman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608003" y="1982709"/>
            <a:ext cx="1009630" cy="796705"/>
          </a:xfrm>
          <a:custGeom>
            <a:avLst/>
            <a:gdLst>
              <a:gd name="connsiteX0" fmla="*/ 489098 w 1009630"/>
              <a:gd name="connsiteY0" fmla="*/ 0 h 796705"/>
              <a:gd name="connsiteX1" fmla="*/ 298975 w 1009630"/>
              <a:gd name="connsiteY1" fmla="*/ 9053 h 796705"/>
              <a:gd name="connsiteX2" fmla="*/ 108852 w 1009630"/>
              <a:gd name="connsiteY2" fmla="*/ 27160 h 796705"/>
              <a:gd name="connsiteX3" fmla="*/ 81692 w 1009630"/>
              <a:gd name="connsiteY3" fmla="*/ 54321 h 796705"/>
              <a:gd name="connsiteX4" fmla="*/ 45478 w 1009630"/>
              <a:gd name="connsiteY4" fmla="*/ 117695 h 796705"/>
              <a:gd name="connsiteX5" fmla="*/ 18318 w 1009630"/>
              <a:gd name="connsiteY5" fmla="*/ 153909 h 796705"/>
              <a:gd name="connsiteX6" fmla="*/ 9264 w 1009630"/>
              <a:gd name="connsiteY6" fmla="*/ 235390 h 796705"/>
              <a:gd name="connsiteX7" fmla="*/ 211 w 1009630"/>
              <a:gd name="connsiteY7" fmla="*/ 289711 h 796705"/>
              <a:gd name="connsiteX8" fmla="*/ 9264 w 1009630"/>
              <a:gd name="connsiteY8" fmla="*/ 660903 h 796705"/>
              <a:gd name="connsiteX9" fmla="*/ 36425 w 1009630"/>
              <a:gd name="connsiteY9" fmla="*/ 679010 h 796705"/>
              <a:gd name="connsiteX10" fmla="*/ 99799 w 1009630"/>
              <a:gd name="connsiteY10" fmla="*/ 697117 h 796705"/>
              <a:gd name="connsiteX11" fmla="*/ 190334 w 1009630"/>
              <a:gd name="connsiteY11" fmla="*/ 724277 h 796705"/>
              <a:gd name="connsiteX12" fmla="*/ 262761 w 1009630"/>
              <a:gd name="connsiteY12" fmla="*/ 751438 h 796705"/>
              <a:gd name="connsiteX13" fmla="*/ 308029 w 1009630"/>
              <a:gd name="connsiteY13" fmla="*/ 760491 h 796705"/>
              <a:gd name="connsiteX14" fmla="*/ 362349 w 1009630"/>
              <a:gd name="connsiteY14" fmla="*/ 778598 h 796705"/>
              <a:gd name="connsiteX15" fmla="*/ 461938 w 1009630"/>
              <a:gd name="connsiteY15" fmla="*/ 796705 h 796705"/>
              <a:gd name="connsiteX16" fmla="*/ 715435 w 1009630"/>
              <a:gd name="connsiteY16" fmla="*/ 787651 h 796705"/>
              <a:gd name="connsiteX17" fmla="*/ 851237 w 1009630"/>
              <a:gd name="connsiteY17" fmla="*/ 751438 h 796705"/>
              <a:gd name="connsiteX18" fmla="*/ 878397 w 1009630"/>
              <a:gd name="connsiteY18" fmla="*/ 742384 h 796705"/>
              <a:gd name="connsiteX19" fmla="*/ 941771 w 1009630"/>
              <a:gd name="connsiteY19" fmla="*/ 715224 h 796705"/>
              <a:gd name="connsiteX20" fmla="*/ 959878 w 1009630"/>
              <a:gd name="connsiteY20" fmla="*/ 688063 h 796705"/>
              <a:gd name="connsiteX21" fmla="*/ 987039 w 1009630"/>
              <a:gd name="connsiteY21" fmla="*/ 669956 h 796705"/>
              <a:gd name="connsiteX22" fmla="*/ 996092 w 1009630"/>
              <a:gd name="connsiteY22" fmla="*/ 642796 h 796705"/>
              <a:gd name="connsiteX23" fmla="*/ 996092 w 1009630"/>
              <a:gd name="connsiteY23" fmla="*/ 307818 h 796705"/>
              <a:gd name="connsiteX24" fmla="*/ 987039 w 1009630"/>
              <a:gd name="connsiteY24" fmla="*/ 280657 h 796705"/>
              <a:gd name="connsiteX25" fmla="*/ 959878 w 1009630"/>
              <a:gd name="connsiteY25" fmla="*/ 253497 h 796705"/>
              <a:gd name="connsiteX26" fmla="*/ 941771 w 1009630"/>
              <a:gd name="connsiteY26" fmla="*/ 226337 h 796705"/>
              <a:gd name="connsiteX27" fmla="*/ 887450 w 1009630"/>
              <a:gd name="connsiteY27" fmla="*/ 190123 h 796705"/>
              <a:gd name="connsiteX28" fmla="*/ 824076 w 1009630"/>
              <a:gd name="connsiteY28" fmla="*/ 172016 h 796705"/>
              <a:gd name="connsiteX29" fmla="*/ 742595 w 1009630"/>
              <a:gd name="connsiteY29" fmla="*/ 144855 h 796705"/>
              <a:gd name="connsiteX30" fmla="*/ 697328 w 1009630"/>
              <a:gd name="connsiteY30" fmla="*/ 117695 h 796705"/>
              <a:gd name="connsiteX31" fmla="*/ 670167 w 1009630"/>
              <a:gd name="connsiteY31" fmla="*/ 99588 h 796705"/>
              <a:gd name="connsiteX32" fmla="*/ 643007 w 1009630"/>
              <a:gd name="connsiteY32" fmla="*/ 90535 h 79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09630" h="796705">
                <a:moveTo>
                  <a:pt x="489098" y="0"/>
                </a:moveTo>
                <a:lnTo>
                  <a:pt x="298975" y="9053"/>
                </a:lnTo>
                <a:cubicBezTo>
                  <a:pt x="129100" y="17765"/>
                  <a:pt x="187167" y="1057"/>
                  <a:pt x="108852" y="27160"/>
                </a:cubicBezTo>
                <a:cubicBezTo>
                  <a:pt x="99799" y="36214"/>
                  <a:pt x="89889" y="44485"/>
                  <a:pt x="81692" y="54321"/>
                </a:cubicBezTo>
                <a:cubicBezTo>
                  <a:pt x="56771" y="84227"/>
                  <a:pt x="67617" y="82271"/>
                  <a:pt x="45478" y="117695"/>
                </a:cubicBezTo>
                <a:cubicBezTo>
                  <a:pt x="37481" y="130491"/>
                  <a:pt x="27371" y="141838"/>
                  <a:pt x="18318" y="153909"/>
                </a:cubicBezTo>
                <a:cubicBezTo>
                  <a:pt x="15300" y="181069"/>
                  <a:pt x="12876" y="208302"/>
                  <a:pt x="9264" y="235390"/>
                </a:cubicBezTo>
                <a:cubicBezTo>
                  <a:pt x="6838" y="253586"/>
                  <a:pt x="211" y="271354"/>
                  <a:pt x="211" y="289711"/>
                </a:cubicBezTo>
                <a:cubicBezTo>
                  <a:pt x="211" y="413478"/>
                  <a:pt x="-2200" y="537668"/>
                  <a:pt x="9264" y="660903"/>
                </a:cubicBezTo>
                <a:cubicBezTo>
                  <a:pt x="10272" y="671737"/>
                  <a:pt x="26693" y="674144"/>
                  <a:pt x="36425" y="679010"/>
                </a:cubicBezTo>
                <a:cubicBezTo>
                  <a:pt x="53858" y="687726"/>
                  <a:pt x="82401" y="691318"/>
                  <a:pt x="99799" y="697117"/>
                </a:cubicBezTo>
                <a:cubicBezTo>
                  <a:pt x="189124" y="726893"/>
                  <a:pt x="100941" y="706400"/>
                  <a:pt x="190334" y="724277"/>
                </a:cubicBezTo>
                <a:cubicBezTo>
                  <a:pt x="204169" y="729811"/>
                  <a:pt x="243844" y="746709"/>
                  <a:pt x="262761" y="751438"/>
                </a:cubicBezTo>
                <a:cubicBezTo>
                  <a:pt x="277690" y="755170"/>
                  <a:pt x="293183" y="756442"/>
                  <a:pt x="308029" y="760491"/>
                </a:cubicBezTo>
                <a:cubicBezTo>
                  <a:pt x="326443" y="765513"/>
                  <a:pt x="343633" y="774855"/>
                  <a:pt x="362349" y="778598"/>
                </a:cubicBezTo>
                <a:cubicBezTo>
                  <a:pt x="425617" y="791251"/>
                  <a:pt x="392438" y="785121"/>
                  <a:pt x="461938" y="796705"/>
                </a:cubicBezTo>
                <a:cubicBezTo>
                  <a:pt x="546437" y="793687"/>
                  <a:pt x="631144" y="794306"/>
                  <a:pt x="715435" y="787651"/>
                </a:cubicBezTo>
                <a:cubicBezTo>
                  <a:pt x="790169" y="781751"/>
                  <a:pt x="794153" y="772844"/>
                  <a:pt x="851237" y="751438"/>
                </a:cubicBezTo>
                <a:cubicBezTo>
                  <a:pt x="860173" y="748087"/>
                  <a:pt x="869861" y="746652"/>
                  <a:pt x="878397" y="742384"/>
                </a:cubicBezTo>
                <a:cubicBezTo>
                  <a:pt x="940914" y="711124"/>
                  <a:pt x="866407" y="734064"/>
                  <a:pt x="941771" y="715224"/>
                </a:cubicBezTo>
                <a:cubicBezTo>
                  <a:pt x="947807" y="706170"/>
                  <a:pt x="952184" y="695757"/>
                  <a:pt x="959878" y="688063"/>
                </a:cubicBezTo>
                <a:cubicBezTo>
                  <a:pt x="967572" y="680369"/>
                  <a:pt x="980242" y="678453"/>
                  <a:pt x="987039" y="669956"/>
                </a:cubicBezTo>
                <a:cubicBezTo>
                  <a:pt x="993001" y="662504"/>
                  <a:pt x="993074" y="651849"/>
                  <a:pt x="996092" y="642796"/>
                </a:cubicBezTo>
                <a:cubicBezTo>
                  <a:pt x="1016636" y="498996"/>
                  <a:pt x="1011466" y="561488"/>
                  <a:pt x="996092" y="307818"/>
                </a:cubicBezTo>
                <a:cubicBezTo>
                  <a:pt x="995515" y="298292"/>
                  <a:pt x="992333" y="288598"/>
                  <a:pt x="987039" y="280657"/>
                </a:cubicBezTo>
                <a:cubicBezTo>
                  <a:pt x="979937" y="270004"/>
                  <a:pt x="968075" y="263333"/>
                  <a:pt x="959878" y="253497"/>
                </a:cubicBezTo>
                <a:cubicBezTo>
                  <a:pt x="952912" y="245138"/>
                  <a:pt x="949960" y="233502"/>
                  <a:pt x="941771" y="226337"/>
                </a:cubicBezTo>
                <a:cubicBezTo>
                  <a:pt x="925393" y="212007"/>
                  <a:pt x="908095" y="197005"/>
                  <a:pt x="887450" y="190123"/>
                </a:cubicBezTo>
                <a:cubicBezTo>
                  <a:pt x="770067" y="150992"/>
                  <a:pt x="971795" y="217468"/>
                  <a:pt x="824076" y="172016"/>
                </a:cubicBezTo>
                <a:cubicBezTo>
                  <a:pt x="796712" y="163596"/>
                  <a:pt x="767145" y="159585"/>
                  <a:pt x="742595" y="144855"/>
                </a:cubicBezTo>
                <a:cubicBezTo>
                  <a:pt x="727506" y="135802"/>
                  <a:pt x="712250" y="127021"/>
                  <a:pt x="697328" y="117695"/>
                </a:cubicBezTo>
                <a:cubicBezTo>
                  <a:pt x="688101" y="111928"/>
                  <a:pt x="679899" y="104454"/>
                  <a:pt x="670167" y="99588"/>
                </a:cubicBezTo>
                <a:cubicBezTo>
                  <a:pt x="661631" y="95320"/>
                  <a:pt x="643007" y="90535"/>
                  <a:pt x="643007" y="9053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69294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the shortest possible while statement that will loop forever?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2554619"/>
      </p:ext>
    </p:extLst>
  </p:cSld>
  <p:clrMapOvr>
    <a:masterClrMapping/>
  </p:clrMapOvr>
  <p:transition spd="med">
    <p:push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Example: Sentinel Values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3581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A loop can be used to maintain a </a:t>
            </a:r>
            <a:r>
              <a:rPr lang="en-US" i="1" dirty="0" smtClean="0"/>
              <a:t>running sum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Keep reading in numbers until a sentinel value is read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sentinel value</a:t>
            </a:r>
            <a:r>
              <a:rPr lang="en-US" dirty="0" smtClean="0"/>
              <a:t> is a special input value that represents the end of input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Box 5"/>
          <p:cNvSpPr txBox="1">
            <a:spLocks noChangeArrowheads="1"/>
          </p:cNvSpPr>
          <p:nvPr/>
        </p:nvSpPr>
        <p:spPr bwMode="auto">
          <a:xfrm>
            <a:off x="547688" y="306388"/>
            <a:ext cx="7910512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Average.java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while loop, a sentinel value, and a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running sum.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java.text.DecimalFormat;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Average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Computes the average of a set of values entered by the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The running sum is printed as the numbers are entered.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sum = 0, value, count = 0;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average;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 ("Enter an integer (0 to quit):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value = scan.nextInt();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Box 5"/>
          <p:cNvSpPr txBox="1">
            <a:spLocks noChangeArrowheads="1"/>
          </p:cNvSpPr>
          <p:nvPr/>
        </p:nvSpPr>
        <p:spPr bwMode="auto">
          <a:xfrm>
            <a:off x="609600" y="1524000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while </a:t>
            </a:r>
            <a:r>
              <a:rPr lang="en-US" sz="1400" b="1">
                <a:latin typeface="Courier New" charset="0"/>
                <a:cs typeface="Courier New" charset="0"/>
              </a:rPr>
              <a:t>(value != 0)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sentinel value of 0 to terminate loop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count++;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sum += 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("The sum so far is " + sum);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("Enter an integer (0 to quit):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value = scan.nextInt();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5181600"/>
            <a:ext cx="6583854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Note: Impossible to tell how often the while statement will loop.</a:t>
            </a:r>
          </a:p>
          <a:p>
            <a:r>
              <a:rPr lang="en-CA" dirty="0" smtClean="0"/>
              <a:t>Not known until run time.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Box 5"/>
          <p:cNvSpPr txBox="1">
            <a:spLocks noChangeArrowheads="1"/>
          </p:cNvSpPr>
          <p:nvPr/>
        </p:nvSpPr>
        <p:spPr bwMode="auto">
          <a:xfrm>
            <a:off x="609600" y="1524000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(count == 0)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("No values were entered.");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average =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1400" b="1">
                <a:latin typeface="Courier New" charset="0"/>
                <a:cs typeface="Courier New" charset="0"/>
              </a:rPr>
              <a:t>)sum / count;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DecimalFormat fmt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DecimalFormat ("0.###");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("The average is " + fmt.format(average));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Box 5"/>
          <p:cNvSpPr txBox="1">
            <a:spLocks noChangeArrowheads="1"/>
          </p:cNvSpPr>
          <p:nvPr/>
        </p:nvSpPr>
        <p:spPr bwMode="auto">
          <a:xfrm>
            <a:off x="609600" y="1524000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(count == 0)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("No values were entered.");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average =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1400" b="1">
                <a:latin typeface="Courier New" charset="0"/>
                <a:cs typeface="Courier New" charset="0"/>
              </a:rPr>
              <a:t>)sum / count;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DecimalFormat fmt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DecimalFormat ("0.###");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("The average is " + fmt.format(average));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425700" y="1295400"/>
            <a:ext cx="4432300" cy="4494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an integer (0 to quit):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25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The sum so far is 25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an integer (0 to quit):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164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The sum so far is 189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an integer (0 to quit):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-14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The sum so far is 175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an integer (0 to quit):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84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The sum so far is 259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an integer (0 to quit):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12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The sum so far is 271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an integer (0 to quit):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-35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The sum so far is 236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an integer (0 to quit):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0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The average is 39.333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algn="ctr"/>
            <a:r>
              <a:rPr lang="en-US" dirty="0" smtClean="0"/>
              <a:t>Logical Operators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3810000" cy="3429000"/>
          </a:xfrm>
          <a:noFill/>
        </p:spPr>
        <p:txBody>
          <a:bodyPr lIns="92075" tIns="46038" rIns="92075" bIns="46038"/>
          <a:lstStyle/>
          <a:p>
            <a:pPr lvl="1">
              <a:lnSpc>
                <a:spcPct val="90000"/>
              </a:lnSpc>
              <a:spcBef>
                <a:spcPct val="60000"/>
              </a:spcBef>
              <a:buFontTx/>
              <a:buNone/>
            </a:pPr>
            <a:endParaRPr lang="en-US" dirty="0" smtClean="0"/>
          </a:p>
          <a:p>
            <a:pPr lvl="1">
              <a:lnSpc>
                <a:spcPct val="90000"/>
              </a:lnSpc>
              <a:spcBef>
                <a:spcPct val="60000"/>
              </a:spcBef>
              <a:buFontTx/>
              <a:buNone/>
            </a:pPr>
            <a:endParaRPr lang="en-US" dirty="0"/>
          </a:p>
          <a:p>
            <a:pPr lvl="1">
              <a:lnSpc>
                <a:spcPct val="90000"/>
              </a:lnSpc>
              <a:spcBef>
                <a:spcPct val="60000"/>
              </a:spcBef>
              <a:buFontTx/>
              <a:buNone/>
            </a:pPr>
            <a:endParaRPr lang="en-US" dirty="0" smtClean="0"/>
          </a:p>
          <a:p>
            <a:pPr lvl="1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dirty="0" smtClean="0"/>
              <a:t>			</a:t>
            </a:r>
            <a:r>
              <a:rPr lang="en-US" b="1" dirty="0" smtClean="0">
                <a:latin typeface="Courier New" charset="0"/>
              </a:rPr>
              <a:t>!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NOT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			</a:t>
            </a:r>
            <a:r>
              <a:rPr lang="en-US" b="1" dirty="0" smtClean="0">
                <a:latin typeface="Courier New" charset="0"/>
              </a:rPr>
              <a:t>&amp;&amp;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AND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			</a:t>
            </a:r>
            <a:r>
              <a:rPr lang="en-US" b="1" dirty="0" smtClean="0">
                <a:latin typeface="Courier New" charset="0"/>
              </a:rPr>
              <a:t>||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OR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Example: Input Validation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A loop can also be used for </a:t>
            </a:r>
            <a:r>
              <a:rPr lang="en-US" i="1" dirty="0" smtClean="0"/>
              <a:t>input validation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Makes a program more </a:t>
            </a:r>
            <a:r>
              <a:rPr lang="en-US" i="1" dirty="0" smtClean="0"/>
              <a:t>robust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Box 5"/>
          <p:cNvSpPr txBox="1">
            <a:spLocks noChangeArrowheads="1"/>
          </p:cNvSpPr>
          <p:nvPr/>
        </p:nvSpPr>
        <p:spPr bwMode="auto">
          <a:xfrm>
            <a:off x="547688" y="306388"/>
            <a:ext cx="7910512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WinPercentage.java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while loop for input validation.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java.text.NumberFormat;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WinPercentage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Computes the percentage of games won by a team.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final int </a:t>
            </a:r>
            <a:r>
              <a:rPr lang="en-US" sz="1400" b="1">
                <a:latin typeface="Courier New" charset="0"/>
                <a:cs typeface="Courier New" charset="0"/>
              </a:rPr>
              <a:t>NUM_GAMES = 12;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won;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ratio;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 ("Enter the number of games won (0 to "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    + NUM_GAMES + "):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won = scan.nextInt();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Box 5"/>
          <p:cNvSpPr txBox="1">
            <a:spLocks noChangeArrowheads="1"/>
          </p:cNvSpPr>
          <p:nvPr/>
        </p:nvSpPr>
        <p:spPr bwMode="auto">
          <a:xfrm>
            <a:off x="547688" y="1381125"/>
            <a:ext cx="7910512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while </a:t>
            </a:r>
            <a:r>
              <a:rPr lang="en-US" sz="1400" b="1">
                <a:latin typeface="Courier New" charset="0"/>
                <a:cs typeface="Courier New" charset="0"/>
              </a:rPr>
              <a:t>(won &lt; 0 || won &gt; NUM_GAMES)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("Invalid input. Please reenter: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won = scan.nextInt();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ratio =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1400" b="1">
                <a:latin typeface="Courier New" charset="0"/>
                <a:cs typeface="Courier New" charset="0"/>
              </a:rPr>
              <a:t>)won / NUM_GAMES;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NumberFormat fmt = NumberFormat.getPercentInstance();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("Winning percentage: " + fmt.format(ratio));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5486400"/>
            <a:ext cx="6276077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Note: while statement loops until the user enters valid input.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547688" y="1381125"/>
            <a:ext cx="7910512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while </a:t>
            </a:r>
            <a:r>
              <a:rPr lang="en-US" sz="1400" b="1">
                <a:latin typeface="Courier New" charset="0"/>
                <a:cs typeface="Courier New" charset="0"/>
              </a:rPr>
              <a:t>(won &lt; 0 || won &gt; NUM_GAMES)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("Invalid input. Please reenter: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won = scan.nextInt();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ratio =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1400" b="1">
                <a:latin typeface="Courier New" charset="0"/>
                <a:cs typeface="Courier New" charset="0"/>
              </a:rPr>
              <a:t>)won / NUM_GAMES;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NumberFormat fmt = NumberFormat.getPercentInstance();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("Winning percentage: " + fmt.format(ratio));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828800" y="1143000"/>
            <a:ext cx="5664200" cy="203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the number of games won (0 to 12):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-5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Invalid input. Please reenter: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13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Invalid input. Please reenter: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Winning percentage: 58%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Infinite Loops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648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body of a </a:t>
            </a:r>
            <a:r>
              <a:rPr lang="en-US" dirty="0" smtClean="0">
                <a:latin typeface="Courier New" charset="0"/>
              </a:rPr>
              <a:t>while</a:t>
            </a:r>
            <a:r>
              <a:rPr lang="en-US" dirty="0" smtClean="0"/>
              <a:t> loop must eventually make the condition false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If not, it is called an </a:t>
            </a:r>
            <a:r>
              <a:rPr lang="en-US" i="1" dirty="0" smtClean="0"/>
              <a:t>infinite loop</a:t>
            </a:r>
            <a:r>
              <a:rPr lang="en-US" dirty="0" smtClean="0"/>
              <a:t>, which will execute until the user interrupts the program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This is a common logical error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infinite Loop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76800"/>
          </a:xfrm>
        </p:spPr>
        <p:txBody>
          <a:bodyPr/>
          <a:lstStyle/>
          <a:p>
            <a:pPr marL="0" indent="0">
              <a:buClr>
                <a:schemeClr val="bg2"/>
              </a:buClr>
              <a:buNone/>
            </a:pPr>
            <a:endParaRPr lang="en-US" dirty="0" smtClean="0"/>
          </a:p>
          <a:p>
            <a:pPr>
              <a:buClr>
                <a:schemeClr val="bg2"/>
              </a:buClr>
            </a:pPr>
            <a:endParaRPr lang="en-US" dirty="0" smtClean="0"/>
          </a:p>
          <a:p>
            <a:pPr>
              <a:buClr>
                <a:schemeClr val="bg2"/>
              </a:buClr>
            </a:pPr>
            <a:endParaRPr lang="en-US" dirty="0" smtClean="0"/>
          </a:p>
          <a:p>
            <a:pPr>
              <a:buClr>
                <a:schemeClr val="bg2"/>
              </a:buClr>
            </a:pPr>
            <a:endParaRPr lang="en-US" dirty="0" smtClean="0"/>
          </a:p>
          <a:p>
            <a:pPr>
              <a:buClr>
                <a:schemeClr val="bg2"/>
              </a:buClr>
              <a:buFontTx/>
              <a:buNone/>
            </a:pPr>
            <a:endParaRPr lang="en-US" dirty="0" smtClean="0"/>
          </a:p>
          <a:p>
            <a:pPr>
              <a:buClr>
                <a:schemeClr val="bg2"/>
              </a:buClr>
            </a:pPr>
            <a:endParaRPr lang="en-US" dirty="0" smtClean="0"/>
          </a:p>
          <a:p>
            <a:pPr>
              <a:buClr>
                <a:schemeClr val="bg2"/>
              </a:buClr>
            </a:pPr>
            <a:r>
              <a:rPr lang="en-US" dirty="0" smtClean="0"/>
              <a:t>Why will this code run forever?</a:t>
            </a:r>
          </a:p>
          <a:p>
            <a:pPr>
              <a:buClr>
                <a:schemeClr val="bg2"/>
              </a:buClr>
            </a:pPr>
            <a:r>
              <a:rPr lang="en-US" dirty="0" smtClean="0"/>
              <a:t>Copy it to the Interactions pane of </a:t>
            </a:r>
            <a:r>
              <a:rPr lang="en-US" dirty="0" err="1" smtClean="0"/>
              <a:t>DrJava</a:t>
            </a:r>
            <a:r>
              <a:rPr lang="en-US" dirty="0" smtClean="0"/>
              <a:t> and hit the Enter key</a:t>
            </a:r>
          </a:p>
          <a:p>
            <a:pPr>
              <a:buClr>
                <a:schemeClr val="bg2"/>
              </a:buClr>
            </a:pPr>
            <a:r>
              <a:rPr lang="en-US" dirty="0" smtClean="0"/>
              <a:t>Do a Reset to stop the execution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752600" y="1847850"/>
            <a:ext cx="57261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count = 1;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while (count &lt;= 25)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System.out.println</a:t>
            </a:r>
            <a:r>
              <a:rPr lang="en-US" b="1" dirty="0">
                <a:latin typeface="Courier New" charset="0"/>
              </a:rPr>
              <a:t> (count);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   count = count - 1;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}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Palindromes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palindrome?</a:t>
            </a:r>
          </a:p>
          <a:p>
            <a:r>
              <a:rPr lang="en-CA" dirty="0" smtClean="0"/>
              <a:t>Song of palindromes:</a:t>
            </a:r>
          </a:p>
          <a:p>
            <a:pPr lvl="1"/>
            <a:r>
              <a:rPr lang="en-CA" dirty="0" smtClean="0"/>
              <a:t>Weird Al </a:t>
            </a:r>
            <a:r>
              <a:rPr lang="en-CA" dirty="0" err="1" smtClean="0"/>
              <a:t>Yankovic</a:t>
            </a:r>
            <a:endParaRPr lang="en-CA" dirty="0" smtClean="0"/>
          </a:p>
          <a:p>
            <a:pPr lvl="1"/>
            <a:r>
              <a:rPr lang="en-CA" dirty="0" smtClean="0">
                <a:hlinkClick r:id="rId3"/>
              </a:rPr>
              <a:t>BOB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168546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long palindrome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Dennis, Nell, Edna, Leon, </a:t>
            </a:r>
            <a:r>
              <a:rPr lang="en-CA" dirty="0" err="1"/>
              <a:t>Nedra</a:t>
            </a:r>
            <a:r>
              <a:rPr lang="en-CA" dirty="0"/>
              <a:t>, Anita, Rolf, Nora, Alice, Carol, Leo, Jane, Reed, Dena, Dale, Basil, Rae, Penny, Lana, Dave, Denny, Lena, Ida, Bernadette, Ben, Ray, Lila, Nina, Jo,﻿ Ira, Mara, Sara, Mario, Jan, Ina, Lily, Arne, Bette, Dan, Reba, Diane, Lynn, Ed, Eva, Dana, Lynne, Pearl, Isabel, Ada, Ned, Dee, Rena, Joel, Lora, Cecil, Aaron, Flora, Tina, </a:t>
            </a:r>
            <a:r>
              <a:rPr lang="en-CA" dirty="0" smtClean="0"/>
              <a:t>Arden, </a:t>
            </a:r>
            <a:r>
              <a:rPr lang="en-CA" dirty="0"/>
              <a:t>Noel, and Ellen sinned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An even longer </a:t>
            </a:r>
            <a:r>
              <a:rPr lang="en-CA" dirty="0" smtClean="0">
                <a:hlinkClick r:id="rId3"/>
              </a:rPr>
              <a:t>palindrome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263309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Box 5"/>
          <p:cNvSpPr txBox="1">
            <a:spLocks noChangeArrowheads="1"/>
          </p:cNvSpPr>
          <p:nvPr/>
        </p:nvSpPr>
        <p:spPr bwMode="auto">
          <a:xfrm>
            <a:off x="547688" y="180975"/>
            <a:ext cx="7910512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PalindromeTester.java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nested while loops.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PalindromeTester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Tests strings to see if they are palindromes.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String str, another = "y";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left, right;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while </a:t>
            </a:r>
            <a:r>
              <a:rPr lang="en-US" sz="1400" b="1">
                <a:latin typeface="Courier New" charset="0"/>
                <a:cs typeface="Courier New" charset="0"/>
              </a:rPr>
              <a:t>(another.equalsIgnoreCase("y"))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allows y or Y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("Enter a potential palindrome:");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str = scan.nextLine();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left = 0;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right = str.length() - 1;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Box 5"/>
          <p:cNvSpPr txBox="1">
            <a:spLocks noChangeArrowheads="1"/>
          </p:cNvSpPr>
          <p:nvPr/>
        </p:nvSpPr>
        <p:spPr bwMode="auto">
          <a:xfrm>
            <a:off x="547688" y="8382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while </a:t>
            </a:r>
            <a:r>
              <a:rPr lang="en-US" sz="1400" b="1">
                <a:latin typeface="Courier New" charset="0"/>
                <a:cs typeface="Courier New" charset="0"/>
              </a:rPr>
              <a:t>(str.charAt(left) == str.charAt(right) &amp;&amp; left &lt; right)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left++;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right--;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(left &lt; right)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("That string is NOT a palindrome.");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("That string IS a palindrome.");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("Test another palindrome (y/n)?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another = scan.nextLine();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5943600"/>
            <a:ext cx="296747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Note: a while inside a while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Logical NOT (negation)</a:t>
            </a:r>
          </a:p>
        </p:txBody>
      </p:sp>
      <p:graphicFrame>
        <p:nvGraphicFramePr>
          <p:cNvPr id="5" name="Group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445817"/>
              </p:ext>
            </p:extLst>
          </p:nvPr>
        </p:nvGraphicFramePr>
        <p:xfrm>
          <a:off x="3048000" y="2895600"/>
          <a:ext cx="2895600" cy="1371600"/>
        </p:xfrm>
        <a:graphic>
          <a:graphicData uri="http://schemas.openxmlformats.org/drawingml/2006/table">
            <a:tbl>
              <a:tblPr/>
              <a:tblGrid>
                <a:gridCol w="1449388"/>
                <a:gridCol w="1446212"/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Box 5"/>
          <p:cNvSpPr txBox="1">
            <a:spLocks noChangeArrowheads="1"/>
          </p:cNvSpPr>
          <p:nvPr/>
        </p:nvSpPr>
        <p:spPr bwMode="auto">
          <a:xfrm>
            <a:off x="547688" y="8382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while </a:t>
            </a:r>
            <a:r>
              <a:rPr lang="en-US" sz="1400" b="1">
                <a:latin typeface="Courier New" charset="0"/>
                <a:cs typeface="Courier New" charset="0"/>
              </a:rPr>
              <a:t>(str.charAt(left) == str.charAt(right) &amp;&amp; left &lt; right)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left++;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right--;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(left &lt; right)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("That string is NOT a palindrome.");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System.out.println ("That string IS a palindrome.");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("Test another palindrome (y/n)?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another = scan.nextLine();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86000" y="685800"/>
            <a:ext cx="4319588" cy="5232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a potential palindrome:</a:t>
            </a:r>
          </a:p>
          <a:p>
            <a:pPr eaLnBrk="1" hangingPunct="1"/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radar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That string IS a palindrome.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Test another palindrome (y/n)?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a potential palindrome:</a:t>
            </a:r>
          </a:p>
          <a:p>
            <a:pPr eaLnBrk="1" hangingPunct="1"/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able was I ere I saw elba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That string IS a palindrome.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Test another palindrome (y/n)?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a potential palindrome:</a:t>
            </a:r>
          </a:p>
          <a:p>
            <a:pPr eaLnBrk="1" hangingPunct="1"/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abracadabra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That string is NOT a palindrome.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Test another palindrome (y/n)?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450975"/>
            <a:ext cx="4938713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Class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Determining Event Sources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Check Boxes and Radio Buttons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482917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Determining Event Sources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It is possible to assign one listener to two different components in a GUI.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single listener can be assigned to 2 buttons.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When either button is pressed, the listener is called.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Problem: 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listener won’t know which button was pressed…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Solution: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listener uses the </a:t>
            </a:r>
            <a:r>
              <a:rPr lang="en-US" dirty="0" err="1" smtClean="0">
                <a:latin typeface="Courier New" charset="0"/>
              </a:rPr>
              <a:t>getSource</a:t>
            </a:r>
            <a:r>
              <a:rPr lang="en-US" dirty="0" smtClean="0"/>
              <a:t> method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547688" y="635000"/>
            <a:ext cx="7910512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LeftRight.java       Authors: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one listener for multiple buttons.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LeftRight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the main program frame.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("Left Right");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LeftRightPanel());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Box 5"/>
          <p:cNvSpPr txBox="1">
            <a:spLocks noChangeArrowheads="1"/>
          </p:cNvSpPr>
          <p:nvPr/>
        </p:nvSpPr>
        <p:spPr bwMode="auto">
          <a:xfrm>
            <a:off x="547688" y="635000"/>
            <a:ext cx="7910512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LeftRight.java       Authors: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one listener for multiple buttons.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LeftRight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the main program frame.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("Left Right");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LeftRightPanel());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0" y="533400"/>
            <a:ext cx="2971800" cy="1752600"/>
            <a:chOff x="2590800" y="533400"/>
            <a:chExt cx="2971800" cy="1752600"/>
          </a:xfrm>
        </p:grpSpPr>
        <p:sp>
          <p:nvSpPr>
            <p:cNvPr id="124933" name="TextBox 5"/>
            <p:cNvSpPr txBox="1">
              <a:spLocks noChangeArrowheads="1"/>
            </p:cNvSpPr>
            <p:nvPr/>
          </p:nvSpPr>
          <p:spPr bwMode="auto">
            <a:xfrm>
              <a:off x="2590800" y="533400"/>
              <a:ext cx="2971800" cy="1752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24934" name="Picture 4" descr="LeftRigh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762000"/>
              <a:ext cx="2527300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547688" y="1089025"/>
            <a:ext cx="7910512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LeftRightPanel.java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Authors: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one listener for multiple buttons.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java.awt.event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LeftRightPanel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left, right;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547688" y="180975"/>
            <a:ext cx="7910512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GUI.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LeftRightPanel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left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("Left");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right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("Right");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listener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left.addActionListener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(listener);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right.addActionListener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(listener);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label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("Push a button");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buttonPanel.setPreferredSize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Dimension(200, 40));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buttonPanel.setBackground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buttonPanel.add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(left);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buttonPanel.add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(right);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setPreferredSize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Dimension(200, 80));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add (label);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add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3600" y="2971800"/>
            <a:ext cx="119776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2 buttons </a:t>
            </a:r>
          </a:p>
          <a:p>
            <a:r>
              <a:rPr lang="en-CA" dirty="0" smtClean="0"/>
              <a:t>1 listener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181600" y="2895600"/>
            <a:ext cx="533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Box 5"/>
          <p:cNvSpPr txBox="1">
            <a:spLocks noChangeArrowheads="1"/>
          </p:cNvSpPr>
          <p:nvPr/>
        </p:nvSpPr>
        <p:spPr bwMode="auto">
          <a:xfrm>
            <a:off x="547688" y="1089025"/>
            <a:ext cx="7910512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Represents a listener for both buttons.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ButtonListener</a:t>
            </a:r>
            <a:r>
              <a:rPr lang="en-US" sz="1400" b="1" dirty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implements </a:t>
            </a:r>
            <a:r>
              <a:rPr lang="en-US" sz="1400" b="1" dirty="0" err="1">
                <a:latin typeface="Courier New" charset="0"/>
                <a:cs typeface="Courier New" charset="0"/>
              </a:rPr>
              <a:t>ActionListener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Determines which button was pressed and sets the label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text accordingly.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cs typeface="Courier New" charset="0"/>
              </a:rPr>
              <a:t>actionPerformed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cs typeface="Courier New" charset="0"/>
              </a:rPr>
              <a:t> event)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event.getSource</a:t>
            </a:r>
            <a:r>
              <a:rPr lang="en-US" sz="1400" b="1" dirty="0">
                <a:latin typeface="Courier New" charset="0"/>
                <a:cs typeface="Courier New" charset="0"/>
              </a:rPr>
              <a:t>() == left)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label.setText</a:t>
            </a:r>
            <a:r>
              <a:rPr lang="en-US" sz="1400" b="1" dirty="0">
                <a:latin typeface="Courier New" charset="0"/>
                <a:cs typeface="Courier New" charset="0"/>
              </a:rPr>
              <a:t>("Left");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label.setText</a:t>
            </a:r>
            <a:r>
              <a:rPr lang="en-US" sz="1400" b="1" dirty="0">
                <a:latin typeface="Courier New" charset="0"/>
                <a:cs typeface="Courier New" charset="0"/>
              </a:rPr>
              <a:t>("Right");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76200" y="152400"/>
            <a:ext cx="7910512" cy="54476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LeftRightPanel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left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("Left");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right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("Right");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listener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left.addActionListener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(listener);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right.addActionListener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(listener);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label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("Push a button");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buttonPanel.setPreferredSize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Dimension(200, 40));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buttonPanel.setBackground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buttonPanel.add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(left);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buttonPanel.add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(right);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setPreferredSize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Dimension(200, 80));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add (label);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add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3400" y="3297704"/>
            <a:ext cx="2916183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 smtClean="0"/>
              <a:t>SubPanel</a:t>
            </a:r>
            <a:r>
              <a:rPr lang="en-CA" dirty="0" smtClean="0"/>
              <a:t> for the 2 buttons</a:t>
            </a:r>
          </a:p>
          <a:p>
            <a:r>
              <a:rPr lang="en-CA" dirty="0" smtClean="0"/>
              <a:t>to keep them together.</a:t>
            </a:r>
            <a:endParaRPr lang="en-CA" dirty="0"/>
          </a:p>
        </p:txBody>
      </p:sp>
      <p:sp>
        <p:nvSpPr>
          <p:cNvPr id="5" name="Right Brace 4"/>
          <p:cNvSpPr/>
          <p:nvPr/>
        </p:nvSpPr>
        <p:spPr>
          <a:xfrm>
            <a:off x="3581400" y="3352800"/>
            <a:ext cx="609600" cy="304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572000"/>
            <a:ext cx="2172003" cy="1762371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023360" y="4977009"/>
            <a:ext cx="2753381" cy="707511"/>
          </a:xfrm>
          <a:custGeom>
            <a:avLst/>
            <a:gdLst>
              <a:gd name="connsiteX0" fmla="*/ 769620 w 2753381"/>
              <a:gd name="connsiteY0" fmla="*/ 29331 h 707511"/>
              <a:gd name="connsiteX1" fmla="*/ 685800 w 2753381"/>
              <a:gd name="connsiteY1" fmla="*/ 36951 h 707511"/>
              <a:gd name="connsiteX2" fmla="*/ 480060 w 2753381"/>
              <a:gd name="connsiteY2" fmla="*/ 44571 h 707511"/>
              <a:gd name="connsiteX3" fmla="*/ 297180 w 2753381"/>
              <a:gd name="connsiteY3" fmla="*/ 52191 h 707511"/>
              <a:gd name="connsiteX4" fmla="*/ 251460 w 2753381"/>
              <a:gd name="connsiteY4" fmla="*/ 67431 h 707511"/>
              <a:gd name="connsiteX5" fmla="*/ 182880 w 2753381"/>
              <a:gd name="connsiteY5" fmla="*/ 82671 h 707511"/>
              <a:gd name="connsiteX6" fmla="*/ 129540 w 2753381"/>
              <a:gd name="connsiteY6" fmla="*/ 97911 h 707511"/>
              <a:gd name="connsiteX7" fmla="*/ 106680 w 2753381"/>
              <a:gd name="connsiteY7" fmla="*/ 128391 h 707511"/>
              <a:gd name="connsiteX8" fmla="*/ 99060 w 2753381"/>
              <a:gd name="connsiteY8" fmla="*/ 151251 h 707511"/>
              <a:gd name="connsiteX9" fmla="*/ 76200 w 2753381"/>
              <a:gd name="connsiteY9" fmla="*/ 166491 h 707511"/>
              <a:gd name="connsiteX10" fmla="*/ 60960 w 2753381"/>
              <a:gd name="connsiteY10" fmla="*/ 196971 h 707511"/>
              <a:gd name="connsiteX11" fmla="*/ 38100 w 2753381"/>
              <a:gd name="connsiteY11" fmla="*/ 227451 h 707511"/>
              <a:gd name="connsiteX12" fmla="*/ 22860 w 2753381"/>
              <a:gd name="connsiteY12" fmla="*/ 250311 h 707511"/>
              <a:gd name="connsiteX13" fmla="*/ 15240 w 2753381"/>
              <a:gd name="connsiteY13" fmla="*/ 326511 h 707511"/>
              <a:gd name="connsiteX14" fmla="*/ 0 w 2753381"/>
              <a:gd name="connsiteY14" fmla="*/ 440811 h 707511"/>
              <a:gd name="connsiteX15" fmla="*/ 22860 w 2753381"/>
              <a:gd name="connsiteY15" fmla="*/ 501771 h 707511"/>
              <a:gd name="connsiteX16" fmla="*/ 30480 w 2753381"/>
              <a:gd name="connsiteY16" fmla="*/ 524631 h 707511"/>
              <a:gd name="connsiteX17" fmla="*/ 53340 w 2753381"/>
              <a:gd name="connsiteY17" fmla="*/ 532251 h 707511"/>
              <a:gd name="connsiteX18" fmla="*/ 76200 w 2753381"/>
              <a:gd name="connsiteY18" fmla="*/ 547491 h 707511"/>
              <a:gd name="connsiteX19" fmla="*/ 182880 w 2753381"/>
              <a:gd name="connsiteY19" fmla="*/ 562731 h 707511"/>
              <a:gd name="connsiteX20" fmla="*/ 213360 w 2753381"/>
              <a:gd name="connsiteY20" fmla="*/ 570351 h 707511"/>
              <a:gd name="connsiteX21" fmla="*/ 266700 w 2753381"/>
              <a:gd name="connsiteY21" fmla="*/ 585591 h 707511"/>
              <a:gd name="connsiteX22" fmla="*/ 434340 w 2753381"/>
              <a:gd name="connsiteY22" fmla="*/ 600831 h 707511"/>
              <a:gd name="connsiteX23" fmla="*/ 640080 w 2753381"/>
              <a:gd name="connsiteY23" fmla="*/ 616071 h 707511"/>
              <a:gd name="connsiteX24" fmla="*/ 861060 w 2753381"/>
              <a:gd name="connsiteY24" fmla="*/ 623691 h 707511"/>
              <a:gd name="connsiteX25" fmla="*/ 1051560 w 2753381"/>
              <a:gd name="connsiteY25" fmla="*/ 638931 h 707511"/>
              <a:gd name="connsiteX26" fmla="*/ 1181100 w 2753381"/>
              <a:gd name="connsiteY26" fmla="*/ 646551 h 707511"/>
              <a:gd name="connsiteX27" fmla="*/ 1295400 w 2753381"/>
              <a:gd name="connsiteY27" fmla="*/ 661791 h 707511"/>
              <a:gd name="connsiteX28" fmla="*/ 1379220 w 2753381"/>
              <a:gd name="connsiteY28" fmla="*/ 669411 h 707511"/>
              <a:gd name="connsiteX29" fmla="*/ 1767840 w 2753381"/>
              <a:gd name="connsiteY29" fmla="*/ 677031 h 707511"/>
              <a:gd name="connsiteX30" fmla="*/ 1927860 w 2753381"/>
              <a:gd name="connsiteY30" fmla="*/ 684651 h 707511"/>
              <a:gd name="connsiteX31" fmla="*/ 2324100 w 2753381"/>
              <a:gd name="connsiteY31" fmla="*/ 692271 h 707511"/>
              <a:gd name="connsiteX32" fmla="*/ 2476500 w 2753381"/>
              <a:gd name="connsiteY32" fmla="*/ 707511 h 707511"/>
              <a:gd name="connsiteX33" fmla="*/ 2644140 w 2753381"/>
              <a:gd name="connsiteY33" fmla="*/ 699891 h 707511"/>
              <a:gd name="connsiteX34" fmla="*/ 2689860 w 2753381"/>
              <a:gd name="connsiteY34" fmla="*/ 677031 h 707511"/>
              <a:gd name="connsiteX35" fmla="*/ 2712720 w 2753381"/>
              <a:gd name="connsiteY35" fmla="*/ 669411 h 707511"/>
              <a:gd name="connsiteX36" fmla="*/ 2720340 w 2753381"/>
              <a:gd name="connsiteY36" fmla="*/ 318891 h 707511"/>
              <a:gd name="connsiteX37" fmla="*/ 2705100 w 2753381"/>
              <a:gd name="connsiteY37" fmla="*/ 273171 h 707511"/>
              <a:gd name="connsiteX38" fmla="*/ 2674620 w 2753381"/>
              <a:gd name="connsiteY38" fmla="*/ 219831 h 707511"/>
              <a:gd name="connsiteX39" fmla="*/ 2651760 w 2753381"/>
              <a:gd name="connsiteY39" fmla="*/ 196971 h 707511"/>
              <a:gd name="connsiteX40" fmla="*/ 2621280 w 2753381"/>
              <a:gd name="connsiteY40" fmla="*/ 174111 h 707511"/>
              <a:gd name="connsiteX41" fmla="*/ 2606040 w 2753381"/>
              <a:gd name="connsiteY41" fmla="*/ 151251 h 707511"/>
              <a:gd name="connsiteX42" fmla="*/ 2583180 w 2753381"/>
              <a:gd name="connsiteY42" fmla="*/ 143631 h 707511"/>
              <a:gd name="connsiteX43" fmla="*/ 2552700 w 2753381"/>
              <a:gd name="connsiteY43" fmla="*/ 128391 h 707511"/>
              <a:gd name="connsiteX44" fmla="*/ 2491740 w 2753381"/>
              <a:gd name="connsiteY44" fmla="*/ 97911 h 707511"/>
              <a:gd name="connsiteX45" fmla="*/ 2468880 w 2753381"/>
              <a:gd name="connsiteY45" fmla="*/ 90291 h 707511"/>
              <a:gd name="connsiteX46" fmla="*/ 2225040 w 2753381"/>
              <a:gd name="connsiteY46" fmla="*/ 82671 h 707511"/>
              <a:gd name="connsiteX47" fmla="*/ 2164080 w 2753381"/>
              <a:gd name="connsiteY47" fmla="*/ 67431 h 707511"/>
              <a:gd name="connsiteX48" fmla="*/ 2133600 w 2753381"/>
              <a:gd name="connsiteY48" fmla="*/ 59811 h 707511"/>
              <a:gd name="connsiteX49" fmla="*/ 2110740 w 2753381"/>
              <a:gd name="connsiteY49" fmla="*/ 52191 h 707511"/>
              <a:gd name="connsiteX50" fmla="*/ 2065020 w 2753381"/>
              <a:gd name="connsiteY50" fmla="*/ 44571 h 707511"/>
              <a:gd name="connsiteX51" fmla="*/ 2042160 w 2753381"/>
              <a:gd name="connsiteY51" fmla="*/ 36951 h 707511"/>
              <a:gd name="connsiteX52" fmla="*/ 1996440 w 2753381"/>
              <a:gd name="connsiteY52" fmla="*/ 29331 h 707511"/>
              <a:gd name="connsiteX53" fmla="*/ 1973580 w 2753381"/>
              <a:gd name="connsiteY53" fmla="*/ 21711 h 707511"/>
              <a:gd name="connsiteX54" fmla="*/ 1828800 w 2753381"/>
              <a:gd name="connsiteY54" fmla="*/ 14091 h 707511"/>
              <a:gd name="connsiteX55" fmla="*/ 1531620 w 2753381"/>
              <a:gd name="connsiteY55" fmla="*/ 14091 h 707511"/>
              <a:gd name="connsiteX56" fmla="*/ 1455420 w 2753381"/>
              <a:gd name="connsiteY56" fmla="*/ 36951 h 707511"/>
              <a:gd name="connsiteX57" fmla="*/ 1432560 w 2753381"/>
              <a:gd name="connsiteY57" fmla="*/ 44571 h 707511"/>
              <a:gd name="connsiteX58" fmla="*/ 1379220 w 2753381"/>
              <a:gd name="connsiteY58" fmla="*/ 52191 h 707511"/>
              <a:gd name="connsiteX59" fmla="*/ 1348740 w 2753381"/>
              <a:gd name="connsiteY59" fmla="*/ 67431 h 707511"/>
              <a:gd name="connsiteX60" fmla="*/ 1295400 w 2753381"/>
              <a:gd name="connsiteY60" fmla="*/ 82671 h 707511"/>
              <a:gd name="connsiteX61" fmla="*/ 960120 w 2753381"/>
              <a:gd name="connsiteY61" fmla="*/ 75051 h 7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753381" h="707511">
                <a:moveTo>
                  <a:pt x="769620" y="29331"/>
                </a:moveTo>
                <a:cubicBezTo>
                  <a:pt x="741680" y="31871"/>
                  <a:pt x="713816" y="35476"/>
                  <a:pt x="685800" y="36951"/>
                </a:cubicBezTo>
                <a:cubicBezTo>
                  <a:pt x="617268" y="40558"/>
                  <a:pt x="548634" y="41882"/>
                  <a:pt x="480060" y="44571"/>
                </a:cubicBezTo>
                <a:lnTo>
                  <a:pt x="297180" y="52191"/>
                </a:lnTo>
                <a:cubicBezTo>
                  <a:pt x="281940" y="57271"/>
                  <a:pt x="267212" y="64281"/>
                  <a:pt x="251460" y="67431"/>
                </a:cubicBezTo>
                <a:cubicBezTo>
                  <a:pt x="225271" y="72669"/>
                  <a:pt x="207989" y="75497"/>
                  <a:pt x="182880" y="82671"/>
                </a:cubicBezTo>
                <a:cubicBezTo>
                  <a:pt x="106358" y="104535"/>
                  <a:pt x="224825" y="74090"/>
                  <a:pt x="129540" y="97911"/>
                </a:cubicBezTo>
                <a:cubicBezTo>
                  <a:pt x="121920" y="108071"/>
                  <a:pt x="112981" y="117364"/>
                  <a:pt x="106680" y="128391"/>
                </a:cubicBezTo>
                <a:cubicBezTo>
                  <a:pt x="102695" y="135365"/>
                  <a:pt x="104078" y="144979"/>
                  <a:pt x="99060" y="151251"/>
                </a:cubicBezTo>
                <a:cubicBezTo>
                  <a:pt x="93339" y="158402"/>
                  <a:pt x="83820" y="161411"/>
                  <a:pt x="76200" y="166491"/>
                </a:cubicBezTo>
                <a:cubicBezTo>
                  <a:pt x="71120" y="176651"/>
                  <a:pt x="66980" y="187338"/>
                  <a:pt x="60960" y="196971"/>
                </a:cubicBezTo>
                <a:cubicBezTo>
                  <a:pt x="54229" y="207741"/>
                  <a:pt x="45482" y="217117"/>
                  <a:pt x="38100" y="227451"/>
                </a:cubicBezTo>
                <a:cubicBezTo>
                  <a:pt x="32777" y="234903"/>
                  <a:pt x="27940" y="242691"/>
                  <a:pt x="22860" y="250311"/>
                </a:cubicBezTo>
                <a:cubicBezTo>
                  <a:pt x="20320" y="275711"/>
                  <a:pt x="18059" y="301140"/>
                  <a:pt x="15240" y="326511"/>
                </a:cubicBezTo>
                <a:cubicBezTo>
                  <a:pt x="10316" y="370826"/>
                  <a:pt x="6198" y="397428"/>
                  <a:pt x="0" y="440811"/>
                </a:cubicBezTo>
                <a:cubicBezTo>
                  <a:pt x="14701" y="514318"/>
                  <a:pt x="-3302" y="449448"/>
                  <a:pt x="22860" y="501771"/>
                </a:cubicBezTo>
                <a:cubicBezTo>
                  <a:pt x="26452" y="508955"/>
                  <a:pt x="24800" y="518951"/>
                  <a:pt x="30480" y="524631"/>
                </a:cubicBezTo>
                <a:cubicBezTo>
                  <a:pt x="36160" y="530311"/>
                  <a:pt x="46156" y="528659"/>
                  <a:pt x="53340" y="532251"/>
                </a:cubicBezTo>
                <a:cubicBezTo>
                  <a:pt x="61531" y="536347"/>
                  <a:pt x="67625" y="544275"/>
                  <a:pt x="76200" y="547491"/>
                </a:cubicBezTo>
                <a:cubicBezTo>
                  <a:pt x="96631" y="555153"/>
                  <a:pt x="172860" y="561618"/>
                  <a:pt x="182880" y="562731"/>
                </a:cubicBezTo>
                <a:cubicBezTo>
                  <a:pt x="193040" y="565271"/>
                  <a:pt x="203290" y="567474"/>
                  <a:pt x="213360" y="570351"/>
                </a:cubicBezTo>
                <a:cubicBezTo>
                  <a:pt x="241923" y="578512"/>
                  <a:pt x="233946" y="579636"/>
                  <a:pt x="266700" y="585591"/>
                </a:cubicBezTo>
                <a:cubicBezTo>
                  <a:pt x="327004" y="596555"/>
                  <a:pt x="367680" y="596387"/>
                  <a:pt x="434340" y="600831"/>
                </a:cubicBezTo>
                <a:cubicBezTo>
                  <a:pt x="529680" y="616721"/>
                  <a:pt x="475181" y="609475"/>
                  <a:pt x="640080" y="616071"/>
                </a:cubicBezTo>
                <a:lnTo>
                  <a:pt x="861060" y="623691"/>
                </a:lnTo>
                <a:cubicBezTo>
                  <a:pt x="950205" y="641520"/>
                  <a:pt x="881632" y="629746"/>
                  <a:pt x="1051560" y="638931"/>
                </a:cubicBezTo>
                <a:lnTo>
                  <a:pt x="1181100" y="646551"/>
                </a:lnTo>
                <a:cubicBezTo>
                  <a:pt x="1218437" y="651885"/>
                  <a:pt x="1257979" y="657852"/>
                  <a:pt x="1295400" y="661791"/>
                </a:cubicBezTo>
                <a:cubicBezTo>
                  <a:pt x="1323301" y="664728"/>
                  <a:pt x="1351179" y="668506"/>
                  <a:pt x="1379220" y="669411"/>
                </a:cubicBezTo>
                <a:cubicBezTo>
                  <a:pt x="1508718" y="673588"/>
                  <a:pt x="1638300" y="674491"/>
                  <a:pt x="1767840" y="677031"/>
                </a:cubicBezTo>
                <a:cubicBezTo>
                  <a:pt x="1821180" y="679571"/>
                  <a:pt x="1874480" y="683189"/>
                  <a:pt x="1927860" y="684651"/>
                </a:cubicBezTo>
                <a:cubicBezTo>
                  <a:pt x="2059915" y="688269"/>
                  <a:pt x="2192110" y="686771"/>
                  <a:pt x="2324100" y="692271"/>
                </a:cubicBezTo>
                <a:cubicBezTo>
                  <a:pt x="2375109" y="694396"/>
                  <a:pt x="2476500" y="707511"/>
                  <a:pt x="2476500" y="707511"/>
                </a:cubicBezTo>
                <a:cubicBezTo>
                  <a:pt x="2532380" y="704971"/>
                  <a:pt x="2588380" y="704352"/>
                  <a:pt x="2644140" y="699891"/>
                </a:cubicBezTo>
                <a:cubicBezTo>
                  <a:pt x="2666941" y="698067"/>
                  <a:pt x="2670290" y="686816"/>
                  <a:pt x="2689860" y="677031"/>
                </a:cubicBezTo>
                <a:cubicBezTo>
                  <a:pt x="2697044" y="673439"/>
                  <a:pt x="2705100" y="671951"/>
                  <a:pt x="2712720" y="669411"/>
                </a:cubicBezTo>
                <a:cubicBezTo>
                  <a:pt x="2787579" y="557123"/>
                  <a:pt x="2739886" y="638137"/>
                  <a:pt x="2720340" y="318891"/>
                </a:cubicBezTo>
                <a:cubicBezTo>
                  <a:pt x="2719358" y="302857"/>
                  <a:pt x="2712284" y="287539"/>
                  <a:pt x="2705100" y="273171"/>
                </a:cubicBezTo>
                <a:cubicBezTo>
                  <a:pt x="2695784" y="254538"/>
                  <a:pt x="2688083" y="235987"/>
                  <a:pt x="2674620" y="219831"/>
                </a:cubicBezTo>
                <a:cubicBezTo>
                  <a:pt x="2667721" y="211552"/>
                  <a:pt x="2659942" y="203984"/>
                  <a:pt x="2651760" y="196971"/>
                </a:cubicBezTo>
                <a:cubicBezTo>
                  <a:pt x="2642117" y="188706"/>
                  <a:pt x="2630260" y="183091"/>
                  <a:pt x="2621280" y="174111"/>
                </a:cubicBezTo>
                <a:cubicBezTo>
                  <a:pt x="2614804" y="167635"/>
                  <a:pt x="2613191" y="156972"/>
                  <a:pt x="2606040" y="151251"/>
                </a:cubicBezTo>
                <a:cubicBezTo>
                  <a:pt x="2599768" y="146233"/>
                  <a:pt x="2590563" y="146795"/>
                  <a:pt x="2583180" y="143631"/>
                </a:cubicBezTo>
                <a:cubicBezTo>
                  <a:pt x="2572739" y="139156"/>
                  <a:pt x="2562333" y="134411"/>
                  <a:pt x="2552700" y="128391"/>
                </a:cubicBezTo>
                <a:cubicBezTo>
                  <a:pt x="2494062" y="91742"/>
                  <a:pt x="2550852" y="114800"/>
                  <a:pt x="2491740" y="97911"/>
                </a:cubicBezTo>
                <a:cubicBezTo>
                  <a:pt x="2484017" y="95704"/>
                  <a:pt x="2476899" y="90749"/>
                  <a:pt x="2468880" y="90291"/>
                </a:cubicBezTo>
                <a:cubicBezTo>
                  <a:pt x="2387693" y="85652"/>
                  <a:pt x="2306320" y="85211"/>
                  <a:pt x="2225040" y="82671"/>
                </a:cubicBezTo>
                <a:lnTo>
                  <a:pt x="2164080" y="67431"/>
                </a:lnTo>
                <a:cubicBezTo>
                  <a:pt x="2153920" y="64891"/>
                  <a:pt x="2143535" y="63123"/>
                  <a:pt x="2133600" y="59811"/>
                </a:cubicBezTo>
                <a:cubicBezTo>
                  <a:pt x="2125980" y="57271"/>
                  <a:pt x="2118581" y="53933"/>
                  <a:pt x="2110740" y="52191"/>
                </a:cubicBezTo>
                <a:cubicBezTo>
                  <a:pt x="2095658" y="48839"/>
                  <a:pt x="2080102" y="47923"/>
                  <a:pt x="2065020" y="44571"/>
                </a:cubicBezTo>
                <a:cubicBezTo>
                  <a:pt x="2057179" y="42829"/>
                  <a:pt x="2050001" y="38693"/>
                  <a:pt x="2042160" y="36951"/>
                </a:cubicBezTo>
                <a:cubicBezTo>
                  <a:pt x="2027078" y="33599"/>
                  <a:pt x="2011522" y="32683"/>
                  <a:pt x="1996440" y="29331"/>
                </a:cubicBezTo>
                <a:cubicBezTo>
                  <a:pt x="1988599" y="27589"/>
                  <a:pt x="1981579" y="22438"/>
                  <a:pt x="1973580" y="21711"/>
                </a:cubicBezTo>
                <a:cubicBezTo>
                  <a:pt x="1925452" y="17336"/>
                  <a:pt x="1877060" y="16631"/>
                  <a:pt x="1828800" y="14091"/>
                </a:cubicBezTo>
                <a:cubicBezTo>
                  <a:pt x="1709728" y="-9723"/>
                  <a:pt x="1778644" y="1090"/>
                  <a:pt x="1531620" y="14091"/>
                </a:cubicBezTo>
                <a:cubicBezTo>
                  <a:pt x="1517945" y="14811"/>
                  <a:pt x="1461392" y="34960"/>
                  <a:pt x="1455420" y="36951"/>
                </a:cubicBezTo>
                <a:cubicBezTo>
                  <a:pt x="1447800" y="39491"/>
                  <a:pt x="1440511" y="43435"/>
                  <a:pt x="1432560" y="44571"/>
                </a:cubicBezTo>
                <a:lnTo>
                  <a:pt x="1379220" y="52191"/>
                </a:lnTo>
                <a:cubicBezTo>
                  <a:pt x="1369060" y="57271"/>
                  <a:pt x="1359181" y="62956"/>
                  <a:pt x="1348740" y="67431"/>
                </a:cubicBezTo>
                <a:cubicBezTo>
                  <a:pt x="1333436" y="73990"/>
                  <a:pt x="1310867" y="78804"/>
                  <a:pt x="1295400" y="82671"/>
                </a:cubicBezTo>
                <a:cubicBezTo>
                  <a:pt x="1016013" y="74205"/>
                  <a:pt x="1127798" y="75051"/>
                  <a:pt x="960120" y="75051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705600" y="4114800"/>
            <a:ext cx="381000" cy="91440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381000"/>
            <a:ext cx="3873176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dirty="0" smtClean="0"/>
              <a:t>Note the extra panel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81172751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Box 5"/>
          <p:cNvSpPr txBox="1">
            <a:spLocks noChangeArrowheads="1"/>
          </p:cNvSpPr>
          <p:nvPr/>
        </p:nvSpPr>
        <p:spPr bwMode="auto">
          <a:xfrm>
            <a:off x="616744" y="2133600"/>
            <a:ext cx="7910512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Represents a listener for both buttons.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ButtonListener</a:t>
            </a:r>
            <a:r>
              <a:rPr lang="en-US" sz="1400" b="1" dirty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implements </a:t>
            </a:r>
            <a:r>
              <a:rPr lang="en-US" sz="1400" b="1" dirty="0" err="1">
                <a:latin typeface="Courier New" charset="0"/>
                <a:cs typeface="Courier New" charset="0"/>
              </a:rPr>
              <a:t>ActionListener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Determines which button was pressed and sets the label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text accordingly.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cs typeface="Courier New" charset="0"/>
              </a:rPr>
              <a:t>actionPerformed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cs typeface="Courier New" charset="0"/>
              </a:rPr>
              <a:t> event)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event.getSource</a:t>
            </a:r>
            <a:r>
              <a:rPr lang="en-US" sz="1400" b="1" dirty="0">
                <a:latin typeface="Courier New" charset="0"/>
                <a:cs typeface="Courier New" charset="0"/>
              </a:rPr>
              <a:t>() == left)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label.setText</a:t>
            </a:r>
            <a:r>
              <a:rPr lang="en-US" sz="1400" b="1" dirty="0">
                <a:latin typeface="Courier New" charset="0"/>
                <a:cs typeface="Courier New" charset="0"/>
              </a:rPr>
              <a:t>("Left");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label.setText</a:t>
            </a:r>
            <a:r>
              <a:rPr lang="en-US" sz="1400" b="1" dirty="0">
                <a:latin typeface="Courier New" charset="0"/>
                <a:cs typeface="Courier New" charset="0"/>
              </a:rPr>
              <a:t>("Right");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 smtClean="0"/>
              <a:t>When either button is pressed, the 1 listener is executed. </a:t>
            </a:r>
            <a:br>
              <a:rPr lang="en-CA" sz="2400" dirty="0" smtClean="0"/>
            </a:br>
            <a:r>
              <a:rPr lang="en-CA" sz="2400" dirty="0" smtClean="0"/>
              <a:t>It needs to determine which button was pressed.</a:t>
            </a:r>
            <a:endParaRPr lang="en-CA" sz="24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52414"/>
            <a:ext cx="2172003" cy="1762371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5424310" y="1600200"/>
            <a:ext cx="2753381" cy="707511"/>
          </a:xfrm>
          <a:custGeom>
            <a:avLst/>
            <a:gdLst>
              <a:gd name="connsiteX0" fmla="*/ 769620 w 2753381"/>
              <a:gd name="connsiteY0" fmla="*/ 29331 h 707511"/>
              <a:gd name="connsiteX1" fmla="*/ 685800 w 2753381"/>
              <a:gd name="connsiteY1" fmla="*/ 36951 h 707511"/>
              <a:gd name="connsiteX2" fmla="*/ 480060 w 2753381"/>
              <a:gd name="connsiteY2" fmla="*/ 44571 h 707511"/>
              <a:gd name="connsiteX3" fmla="*/ 297180 w 2753381"/>
              <a:gd name="connsiteY3" fmla="*/ 52191 h 707511"/>
              <a:gd name="connsiteX4" fmla="*/ 251460 w 2753381"/>
              <a:gd name="connsiteY4" fmla="*/ 67431 h 707511"/>
              <a:gd name="connsiteX5" fmla="*/ 182880 w 2753381"/>
              <a:gd name="connsiteY5" fmla="*/ 82671 h 707511"/>
              <a:gd name="connsiteX6" fmla="*/ 129540 w 2753381"/>
              <a:gd name="connsiteY6" fmla="*/ 97911 h 707511"/>
              <a:gd name="connsiteX7" fmla="*/ 106680 w 2753381"/>
              <a:gd name="connsiteY7" fmla="*/ 128391 h 707511"/>
              <a:gd name="connsiteX8" fmla="*/ 99060 w 2753381"/>
              <a:gd name="connsiteY8" fmla="*/ 151251 h 707511"/>
              <a:gd name="connsiteX9" fmla="*/ 76200 w 2753381"/>
              <a:gd name="connsiteY9" fmla="*/ 166491 h 707511"/>
              <a:gd name="connsiteX10" fmla="*/ 60960 w 2753381"/>
              <a:gd name="connsiteY10" fmla="*/ 196971 h 707511"/>
              <a:gd name="connsiteX11" fmla="*/ 38100 w 2753381"/>
              <a:gd name="connsiteY11" fmla="*/ 227451 h 707511"/>
              <a:gd name="connsiteX12" fmla="*/ 22860 w 2753381"/>
              <a:gd name="connsiteY12" fmla="*/ 250311 h 707511"/>
              <a:gd name="connsiteX13" fmla="*/ 15240 w 2753381"/>
              <a:gd name="connsiteY13" fmla="*/ 326511 h 707511"/>
              <a:gd name="connsiteX14" fmla="*/ 0 w 2753381"/>
              <a:gd name="connsiteY14" fmla="*/ 440811 h 707511"/>
              <a:gd name="connsiteX15" fmla="*/ 22860 w 2753381"/>
              <a:gd name="connsiteY15" fmla="*/ 501771 h 707511"/>
              <a:gd name="connsiteX16" fmla="*/ 30480 w 2753381"/>
              <a:gd name="connsiteY16" fmla="*/ 524631 h 707511"/>
              <a:gd name="connsiteX17" fmla="*/ 53340 w 2753381"/>
              <a:gd name="connsiteY17" fmla="*/ 532251 h 707511"/>
              <a:gd name="connsiteX18" fmla="*/ 76200 w 2753381"/>
              <a:gd name="connsiteY18" fmla="*/ 547491 h 707511"/>
              <a:gd name="connsiteX19" fmla="*/ 182880 w 2753381"/>
              <a:gd name="connsiteY19" fmla="*/ 562731 h 707511"/>
              <a:gd name="connsiteX20" fmla="*/ 213360 w 2753381"/>
              <a:gd name="connsiteY20" fmla="*/ 570351 h 707511"/>
              <a:gd name="connsiteX21" fmla="*/ 266700 w 2753381"/>
              <a:gd name="connsiteY21" fmla="*/ 585591 h 707511"/>
              <a:gd name="connsiteX22" fmla="*/ 434340 w 2753381"/>
              <a:gd name="connsiteY22" fmla="*/ 600831 h 707511"/>
              <a:gd name="connsiteX23" fmla="*/ 640080 w 2753381"/>
              <a:gd name="connsiteY23" fmla="*/ 616071 h 707511"/>
              <a:gd name="connsiteX24" fmla="*/ 861060 w 2753381"/>
              <a:gd name="connsiteY24" fmla="*/ 623691 h 707511"/>
              <a:gd name="connsiteX25" fmla="*/ 1051560 w 2753381"/>
              <a:gd name="connsiteY25" fmla="*/ 638931 h 707511"/>
              <a:gd name="connsiteX26" fmla="*/ 1181100 w 2753381"/>
              <a:gd name="connsiteY26" fmla="*/ 646551 h 707511"/>
              <a:gd name="connsiteX27" fmla="*/ 1295400 w 2753381"/>
              <a:gd name="connsiteY27" fmla="*/ 661791 h 707511"/>
              <a:gd name="connsiteX28" fmla="*/ 1379220 w 2753381"/>
              <a:gd name="connsiteY28" fmla="*/ 669411 h 707511"/>
              <a:gd name="connsiteX29" fmla="*/ 1767840 w 2753381"/>
              <a:gd name="connsiteY29" fmla="*/ 677031 h 707511"/>
              <a:gd name="connsiteX30" fmla="*/ 1927860 w 2753381"/>
              <a:gd name="connsiteY30" fmla="*/ 684651 h 707511"/>
              <a:gd name="connsiteX31" fmla="*/ 2324100 w 2753381"/>
              <a:gd name="connsiteY31" fmla="*/ 692271 h 707511"/>
              <a:gd name="connsiteX32" fmla="*/ 2476500 w 2753381"/>
              <a:gd name="connsiteY32" fmla="*/ 707511 h 707511"/>
              <a:gd name="connsiteX33" fmla="*/ 2644140 w 2753381"/>
              <a:gd name="connsiteY33" fmla="*/ 699891 h 707511"/>
              <a:gd name="connsiteX34" fmla="*/ 2689860 w 2753381"/>
              <a:gd name="connsiteY34" fmla="*/ 677031 h 707511"/>
              <a:gd name="connsiteX35" fmla="*/ 2712720 w 2753381"/>
              <a:gd name="connsiteY35" fmla="*/ 669411 h 707511"/>
              <a:gd name="connsiteX36" fmla="*/ 2720340 w 2753381"/>
              <a:gd name="connsiteY36" fmla="*/ 318891 h 707511"/>
              <a:gd name="connsiteX37" fmla="*/ 2705100 w 2753381"/>
              <a:gd name="connsiteY37" fmla="*/ 273171 h 707511"/>
              <a:gd name="connsiteX38" fmla="*/ 2674620 w 2753381"/>
              <a:gd name="connsiteY38" fmla="*/ 219831 h 707511"/>
              <a:gd name="connsiteX39" fmla="*/ 2651760 w 2753381"/>
              <a:gd name="connsiteY39" fmla="*/ 196971 h 707511"/>
              <a:gd name="connsiteX40" fmla="*/ 2621280 w 2753381"/>
              <a:gd name="connsiteY40" fmla="*/ 174111 h 707511"/>
              <a:gd name="connsiteX41" fmla="*/ 2606040 w 2753381"/>
              <a:gd name="connsiteY41" fmla="*/ 151251 h 707511"/>
              <a:gd name="connsiteX42" fmla="*/ 2583180 w 2753381"/>
              <a:gd name="connsiteY42" fmla="*/ 143631 h 707511"/>
              <a:gd name="connsiteX43" fmla="*/ 2552700 w 2753381"/>
              <a:gd name="connsiteY43" fmla="*/ 128391 h 707511"/>
              <a:gd name="connsiteX44" fmla="*/ 2491740 w 2753381"/>
              <a:gd name="connsiteY44" fmla="*/ 97911 h 707511"/>
              <a:gd name="connsiteX45" fmla="*/ 2468880 w 2753381"/>
              <a:gd name="connsiteY45" fmla="*/ 90291 h 707511"/>
              <a:gd name="connsiteX46" fmla="*/ 2225040 w 2753381"/>
              <a:gd name="connsiteY46" fmla="*/ 82671 h 707511"/>
              <a:gd name="connsiteX47" fmla="*/ 2164080 w 2753381"/>
              <a:gd name="connsiteY47" fmla="*/ 67431 h 707511"/>
              <a:gd name="connsiteX48" fmla="*/ 2133600 w 2753381"/>
              <a:gd name="connsiteY48" fmla="*/ 59811 h 707511"/>
              <a:gd name="connsiteX49" fmla="*/ 2110740 w 2753381"/>
              <a:gd name="connsiteY49" fmla="*/ 52191 h 707511"/>
              <a:gd name="connsiteX50" fmla="*/ 2065020 w 2753381"/>
              <a:gd name="connsiteY50" fmla="*/ 44571 h 707511"/>
              <a:gd name="connsiteX51" fmla="*/ 2042160 w 2753381"/>
              <a:gd name="connsiteY51" fmla="*/ 36951 h 707511"/>
              <a:gd name="connsiteX52" fmla="*/ 1996440 w 2753381"/>
              <a:gd name="connsiteY52" fmla="*/ 29331 h 707511"/>
              <a:gd name="connsiteX53" fmla="*/ 1973580 w 2753381"/>
              <a:gd name="connsiteY53" fmla="*/ 21711 h 707511"/>
              <a:gd name="connsiteX54" fmla="*/ 1828800 w 2753381"/>
              <a:gd name="connsiteY54" fmla="*/ 14091 h 707511"/>
              <a:gd name="connsiteX55" fmla="*/ 1531620 w 2753381"/>
              <a:gd name="connsiteY55" fmla="*/ 14091 h 707511"/>
              <a:gd name="connsiteX56" fmla="*/ 1455420 w 2753381"/>
              <a:gd name="connsiteY56" fmla="*/ 36951 h 707511"/>
              <a:gd name="connsiteX57" fmla="*/ 1432560 w 2753381"/>
              <a:gd name="connsiteY57" fmla="*/ 44571 h 707511"/>
              <a:gd name="connsiteX58" fmla="*/ 1379220 w 2753381"/>
              <a:gd name="connsiteY58" fmla="*/ 52191 h 707511"/>
              <a:gd name="connsiteX59" fmla="*/ 1348740 w 2753381"/>
              <a:gd name="connsiteY59" fmla="*/ 67431 h 707511"/>
              <a:gd name="connsiteX60" fmla="*/ 1295400 w 2753381"/>
              <a:gd name="connsiteY60" fmla="*/ 82671 h 707511"/>
              <a:gd name="connsiteX61" fmla="*/ 960120 w 2753381"/>
              <a:gd name="connsiteY61" fmla="*/ 75051 h 7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753381" h="707511">
                <a:moveTo>
                  <a:pt x="769620" y="29331"/>
                </a:moveTo>
                <a:cubicBezTo>
                  <a:pt x="741680" y="31871"/>
                  <a:pt x="713816" y="35476"/>
                  <a:pt x="685800" y="36951"/>
                </a:cubicBezTo>
                <a:cubicBezTo>
                  <a:pt x="617268" y="40558"/>
                  <a:pt x="548634" y="41882"/>
                  <a:pt x="480060" y="44571"/>
                </a:cubicBezTo>
                <a:lnTo>
                  <a:pt x="297180" y="52191"/>
                </a:lnTo>
                <a:cubicBezTo>
                  <a:pt x="281940" y="57271"/>
                  <a:pt x="267212" y="64281"/>
                  <a:pt x="251460" y="67431"/>
                </a:cubicBezTo>
                <a:cubicBezTo>
                  <a:pt x="225271" y="72669"/>
                  <a:pt x="207989" y="75497"/>
                  <a:pt x="182880" y="82671"/>
                </a:cubicBezTo>
                <a:cubicBezTo>
                  <a:pt x="106358" y="104535"/>
                  <a:pt x="224825" y="74090"/>
                  <a:pt x="129540" y="97911"/>
                </a:cubicBezTo>
                <a:cubicBezTo>
                  <a:pt x="121920" y="108071"/>
                  <a:pt x="112981" y="117364"/>
                  <a:pt x="106680" y="128391"/>
                </a:cubicBezTo>
                <a:cubicBezTo>
                  <a:pt x="102695" y="135365"/>
                  <a:pt x="104078" y="144979"/>
                  <a:pt x="99060" y="151251"/>
                </a:cubicBezTo>
                <a:cubicBezTo>
                  <a:pt x="93339" y="158402"/>
                  <a:pt x="83820" y="161411"/>
                  <a:pt x="76200" y="166491"/>
                </a:cubicBezTo>
                <a:cubicBezTo>
                  <a:pt x="71120" y="176651"/>
                  <a:pt x="66980" y="187338"/>
                  <a:pt x="60960" y="196971"/>
                </a:cubicBezTo>
                <a:cubicBezTo>
                  <a:pt x="54229" y="207741"/>
                  <a:pt x="45482" y="217117"/>
                  <a:pt x="38100" y="227451"/>
                </a:cubicBezTo>
                <a:cubicBezTo>
                  <a:pt x="32777" y="234903"/>
                  <a:pt x="27940" y="242691"/>
                  <a:pt x="22860" y="250311"/>
                </a:cubicBezTo>
                <a:cubicBezTo>
                  <a:pt x="20320" y="275711"/>
                  <a:pt x="18059" y="301140"/>
                  <a:pt x="15240" y="326511"/>
                </a:cubicBezTo>
                <a:cubicBezTo>
                  <a:pt x="10316" y="370826"/>
                  <a:pt x="6198" y="397428"/>
                  <a:pt x="0" y="440811"/>
                </a:cubicBezTo>
                <a:cubicBezTo>
                  <a:pt x="14701" y="514318"/>
                  <a:pt x="-3302" y="449448"/>
                  <a:pt x="22860" y="501771"/>
                </a:cubicBezTo>
                <a:cubicBezTo>
                  <a:pt x="26452" y="508955"/>
                  <a:pt x="24800" y="518951"/>
                  <a:pt x="30480" y="524631"/>
                </a:cubicBezTo>
                <a:cubicBezTo>
                  <a:pt x="36160" y="530311"/>
                  <a:pt x="46156" y="528659"/>
                  <a:pt x="53340" y="532251"/>
                </a:cubicBezTo>
                <a:cubicBezTo>
                  <a:pt x="61531" y="536347"/>
                  <a:pt x="67625" y="544275"/>
                  <a:pt x="76200" y="547491"/>
                </a:cubicBezTo>
                <a:cubicBezTo>
                  <a:pt x="96631" y="555153"/>
                  <a:pt x="172860" y="561618"/>
                  <a:pt x="182880" y="562731"/>
                </a:cubicBezTo>
                <a:cubicBezTo>
                  <a:pt x="193040" y="565271"/>
                  <a:pt x="203290" y="567474"/>
                  <a:pt x="213360" y="570351"/>
                </a:cubicBezTo>
                <a:cubicBezTo>
                  <a:pt x="241923" y="578512"/>
                  <a:pt x="233946" y="579636"/>
                  <a:pt x="266700" y="585591"/>
                </a:cubicBezTo>
                <a:cubicBezTo>
                  <a:pt x="327004" y="596555"/>
                  <a:pt x="367680" y="596387"/>
                  <a:pt x="434340" y="600831"/>
                </a:cubicBezTo>
                <a:cubicBezTo>
                  <a:pt x="529680" y="616721"/>
                  <a:pt x="475181" y="609475"/>
                  <a:pt x="640080" y="616071"/>
                </a:cubicBezTo>
                <a:lnTo>
                  <a:pt x="861060" y="623691"/>
                </a:lnTo>
                <a:cubicBezTo>
                  <a:pt x="950205" y="641520"/>
                  <a:pt x="881632" y="629746"/>
                  <a:pt x="1051560" y="638931"/>
                </a:cubicBezTo>
                <a:lnTo>
                  <a:pt x="1181100" y="646551"/>
                </a:lnTo>
                <a:cubicBezTo>
                  <a:pt x="1218437" y="651885"/>
                  <a:pt x="1257979" y="657852"/>
                  <a:pt x="1295400" y="661791"/>
                </a:cubicBezTo>
                <a:cubicBezTo>
                  <a:pt x="1323301" y="664728"/>
                  <a:pt x="1351179" y="668506"/>
                  <a:pt x="1379220" y="669411"/>
                </a:cubicBezTo>
                <a:cubicBezTo>
                  <a:pt x="1508718" y="673588"/>
                  <a:pt x="1638300" y="674491"/>
                  <a:pt x="1767840" y="677031"/>
                </a:cubicBezTo>
                <a:cubicBezTo>
                  <a:pt x="1821180" y="679571"/>
                  <a:pt x="1874480" y="683189"/>
                  <a:pt x="1927860" y="684651"/>
                </a:cubicBezTo>
                <a:cubicBezTo>
                  <a:pt x="2059915" y="688269"/>
                  <a:pt x="2192110" y="686771"/>
                  <a:pt x="2324100" y="692271"/>
                </a:cubicBezTo>
                <a:cubicBezTo>
                  <a:pt x="2375109" y="694396"/>
                  <a:pt x="2476500" y="707511"/>
                  <a:pt x="2476500" y="707511"/>
                </a:cubicBezTo>
                <a:cubicBezTo>
                  <a:pt x="2532380" y="704971"/>
                  <a:pt x="2588380" y="704352"/>
                  <a:pt x="2644140" y="699891"/>
                </a:cubicBezTo>
                <a:cubicBezTo>
                  <a:pt x="2666941" y="698067"/>
                  <a:pt x="2670290" y="686816"/>
                  <a:pt x="2689860" y="677031"/>
                </a:cubicBezTo>
                <a:cubicBezTo>
                  <a:pt x="2697044" y="673439"/>
                  <a:pt x="2705100" y="671951"/>
                  <a:pt x="2712720" y="669411"/>
                </a:cubicBezTo>
                <a:cubicBezTo>
                  <a:pt x="2787579" y="557123"/>
                  <a:pt x="2739886" y="638137"/>
                  <a:pt x="2720340" y="318891"/>
                </a:cubicBezTo>
                <a:cubicBezTo>
                  <a:pt x="2719358" y="302857"/>
                  <a:pt x="2712284" y="287539"/>
                  <a:pt x="2705100" y="273171"/>
                </a:cubicBezTo>
                <a:cubicBezTo>
                  <a:pt x="2695784" y="254538"/>
                  <a:pt x="2688083" y="235987"/>
                  <a:pt x="2674620" y="219831"/>
                </a:cubicBezTo>
                <a:cubicBezTo>
                  <a:pt x="2667721" y="211552"/>
                  <a:pt x="2659942" y="203984"/>
                  <a:pt x="2651760" y="196971"/>
                </a:cubicBezTo>
                <a:cubicBezTo>
                  <a:pt x="2642117" y="188706"/>
                  <a:pt x="2630260" y="183091"/>
                  <a:pt x="2621280" y="174111"/>
                </a:cubicBezTo>
                <a:cubicBezTo>
                  <a:pt x="2614804" y="167635"/>
                  <a:pt x="2613191" y="156972"/>
                  <a:pt x="2606040" y="151251"/>
                </a:cubicBezTo>
                <a:cubicBezTo>
                  <a:pt x="2599768" y="146233"/>
                  <a:pt x="2590563" y="146795"/>
                  <a:pt x="2583180" y="143631"/>
                </a:cubicBezTo>
                <a:cubicBezTo>
                  <a:pt x="2572739" y="139156"/>
                  <a:pt x="2562333" y="134411"/>
                  <a:pt x="2552700" y="128391"/>
                </a:cubicBezTo>
                <a:cubicBezTo>
                  <a:pt x="2494062" y="91742"/>
                  <a:pt x="2550852" y="114800"/>
                  <a:pt x="2491740" y="97911"/>
                </a:cubicBezTo>
                <a:cubicBezTo>
                  <a:pt x="2484017" y="95704"/>
                  <a:pt x="2476899" y="90749"/>
                  <a:pt x="2468880" y="90291"/>
                </a:cubicBezTo>
                <a:cubicBezTo>
                  <a:pt x="2387693" y="85652"/>
                  <a:pt x="2306320" y="85211"/>
                  <a:pt x="2225040" y="82671"/>
                </a:cubicBezTo>
                <a:lnTo>
                  <a:pt x="2164080" y="67431"/>
                </a:lnTo>
                <a:cubicBezTo>
                  <a:pt x="2153920" y="64891"/>
                  <a:pt x="2143535" y="63123"/>
                  <a:pt x="2133600" y="59811"/>
                </a:cubicBezTo>
                <a:cubicBezTo>
                  <a:pt x="2125980" y="57271"/>
                  <a:pt x="2118581" y="53933"/>
                  <a:pt x="2110740" y="52191"/>
                </a:cubicBezTo>
                <a:cubicBezTo>
                  <a:pt x="2095658" y="48839"/>
                  <a:pt x="2080102" y="47923"/>
                  <a:pt x="2065020" y="44571"/>
                </a:cubicBezTo>
                <a:cubicBezTo>
                  <a:pt x="2057179" y="42829"/>
                  <a:pt x="2050001" y="38693"/>
                  <a:pt x="2042160" y="36951"/>
                </a:cubicBezTo>
                <a:cubicBezTo>
                  <a:pt x="2027078" y="33599"/>
                  <a:pt x="2011522" y="32683"/>
                  <a:pt x="1996440" y="29331"/>
                </a:cubicBezTo>
                <a:cubicBezTo>
                  <a:pt x="1988599" y="27589"/>
                  <a:pt x="1981579" y="22438"/>
                  <a:pt x="1973580" y="21711"/>
                </a:cubicBezTo>
                <a:cubicBezTo>
                  <a:pt x="1925452" y="17336"/>
                  <a:pt x="1877060" y="16631"/>
                  <a:pt x="1828800" y="14091"/>
                </a:cubicBezTo>
                <a:cubicBezTo>
                  <a:pt x="1709728" y="-9723"/>
                  <a:pt x="1778644" y="1090"/>
                  <a:pt x="1531620" y="14091"/>
                </a:cubicBezTo>
                <a:cubicBezTo>
                  <a:pt x="1517945" y="14811"/>
                  <a:pt x="1461392" y="34960"/>
                  <a:pt x="1455420" y="36951"/>
                </a:cubicBezTo>
                <a:cubicBezTo>
                  <a:pt x="1447800" y="39491"/>
                  <a:pt x="1440511" y="43435"/>
                  <a:pt x="1432560" y="44571"/>
                </a:cubicBezTo>
                <a:lnTo>
                  <a:pt x="1379220" y="52191"/>
                </a:lnTo>
                <a:cubicBezTo>
                  <a:pt x="1369060" y="57271"/>
                  <a:pt x="1359181" y="62956"/>
                  <a:pt x="1348740" y="67431"/>
                </a:cubicBezTo>
                <a:cubicBezTo>
                  <a:pt x="1333436" y="73990"/>
                  <a:pt x="1310867" y="78804"/>
                  <a:pt x="1295400" y="82671"/>
                </a:cubicBezTo>
                <a:cubicBezTo>
                  <a:pt x="1016013" y="74205"/>
                  <a:pt x="1127798" y="75051"/>
                  <a:pt x="960120" y="75051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48000" y="2133599"/>
            <a:ext cx="2362200" cy="289560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0147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algn="ctr"/>
            <a:r>
              <a:rPr lang="en-US" dirty="0" smtClean="0"/>
              <a:t>AND - OR</a:t>
            </a:r>
          </a:p>
        </p:txBody>
      </p:sp>
      <p:graphicFrame>
        <p:nvGraphicFramePr>
          <p:cNvPr id="5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259201"/>
              </p:ext>
            </p:extLst>
          </p:nvPr>
        </p:nvGraphicFramePr>
        <p:xfrm>
          <a:off x="1752600" y="2362200"/>
          <a:ext cx="5334000" cy="2286000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  <a:gridCol w="1524000"/>
                <a:gridCol w="152400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 &amp;&amp;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 ||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Q14-Q16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80352"/>
      </p:ext>
    </p:extLst>
  </p:cSld>
  <p:clrMapOvr>
    <a:masterClrMapping/>
  </p:clrMapOvr>
  <p:transition spd="med">
    <p:push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450975"/>
            <a:ext cx="4938713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Class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Determining Event Sources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Check Boxes and Radio Buttons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538162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Boxes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A </a:t>
            </a:r>
            <a:r>
              <a:rPr lang="en-US" i="1" dirty="0" smtClean="0"/>
              <a:t>check box </a:t>
            </a:r>
            <a:r>
              <a:rPr lang="en-US" dirty="0" smtClean="0"/>
              <a:t>is a button that can be toggled on or off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It is represented by the </a:t>
            </a:r>
            <a:r>
              <a:rPr lang="en-US" dirty="0" err="1" smtClean="0">
                <a:latin typeface="Courier New" charset="0"/>
              </a:rPr>
              <a:t>JCheckBox</a:t>
            </a:r>
            <a:r>
              <a:rPr lang="en-US" dirty="0" smtClean="0"/>
              <a:t> class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Unlike a push button, which generates an action event, a check box generates an </a:t>
            </a:r>
            <a:r>
              <a:rPr lang="en-US" i="1" u="sng" dirty="0" smtClean="0"/>
              <a:t>item event </a:t>
            </a:r>
            <a:r>
              <a:rPr lang="en-US" dirty="0" smtClean="0"/>
              <a:t>whenever it changes state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TextBox 5"/>
          <p:cNvSpPr txBox="1">
            <a:spLocks noChangeArrowheads="1"/>
          </p:cNvSpPr>
          <p:nvPr/>
        </p:nvSpPr>
        <p:spPr bwMode="auto">
          <a:xfrm>
            <a:off x="547688" y="635000"/>
            <a:ext cx="7910512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StyleOptions.java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check boxes.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StyleOptions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and presents the program frame.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("Style Options");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StyleOptionsPanel panel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StyleOptionsPanel();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 (panel);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TextBox 5"/>
          <p:cNvSpPr txBox="1">
            <a:spLocks noChangeArrowheads="1"/>
          </p:cNvSpPr>
          <p:nvPr/>
        </p:nvSpPr>
        <p:spPr bwMode="auto">
          <a:xfrm>
            <a:off x="547688" y="635000"/>
            <a:ext cx="7910512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StyleOptions.java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check boxes.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StyleOptions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and presents the program frame.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("Style Options");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StyleOptionsPanel panel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StyleOptionsPanel();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 (panel);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14600" y="533400"/>
            <a:ext cx="4191000" cy="1905000"/>
            <a:chOff x="2514600" y="533400"/>
            <a:chExt cx="4191000" cy="1905000"/>
          </a:xfrm>
        </p:grpSpPr>
        <p:sp>
          <p:nvSpPr>
            <p:cNvPr id="133128" name="TextBox 5"/>
            <p:cNvSpPr txBox="1">
              <a:spLocks noChangeArrowheads="1"/>
            </p:cNvSpPr>
            <p:nvPr/>
          </p:nvSpPr>
          <p:spPr bwMode="auto">
            <a:xfrm>
              <a:off x="2514600" y="533400"/>
              <a:ext cx="4191000" cy="1905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33129" name="Picture 6" descr="StyleOptions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100" y="717550"/>
              <a:ext cx="3810000" cy="153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2914650"/>
            <a:ext cx="4191000" cy="1905000"/>
            <a:chOff x="2514600" y="2971800"/>
            <a:chExt cx="4191000" cy="1905000"/>
          </a:xfrm>
        </p:grpSpPr>
        <p:sp>
          <p:nvSpPr>
            <p:cNvPr id="133126" name="TextBox 5"/>
            <p:cNvSpPr txBox="1">
              <a:spLocks noChangeArrowheads="1"/>
            </p:cNvSpPr>
            <p:nvPr/>
          </p:nvSpPr>
          <p:spPr bwMode="auto">
            <a:xfrm>
              <a:off x="2514600" y="2971800"/>
              <a:ext cx="4191000" cy="1905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33127" name="Picture 11" descr="StyleOptions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100" y="3149600"/>
              <a:ext cx="3810000" cy="154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TextBox 5"/>
          <p:cNvSpPr txBox="1">
            <a:spLocks noChangeArrowheads="1"/>
          </p:cNvSpPr>
          <p:nvPr/>
        </p:nvSpPr>
        <p:spPr bwMode="auto">
          <a:xfrm>
            <a:off x="609600" y="11525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StyleOptionsPanel.java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check boxes.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javax.swing.*;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java.awt.*;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java.awt.event.*;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StyleOptionsPanel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extends </a:t>
            </a:r>
            <a:r>
              <a:rPr lang="en-US" sz="1400" b="1">
                <a:latin typeface="Courier New" charset="0"/>
                <a:cs typeface="Courier New" charset="0"/>
              </a:rPr>
              <a:t>JPanel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JLabel saying;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JCheckBox bold, italic;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a panel with a label and some check boxes that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control the style of the label's font.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StyleOptionsPanel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saying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("Say it with style!");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saying.setFont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Font ("Helvetica",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Font.PLAIN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36));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bold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JCheckBox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("Bold");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bold.setBackground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italic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JCheckBox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("Italic");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italic.setBackground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StyleListener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listener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StyleListener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bold.addItemListener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(listener);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italic.addItemListener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(listener);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add (saying);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add (bold);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add (italic);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setPreferredSize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Dimension(300, 100));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9800" y="4267200"/>
            <a:ext cx="1659429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2 check boxes</a:t>
            </a:r>
          </a:p>
          <a:p>
            <a:r>
              <a:rPr lang="en-CA" dirty="0" smtClean="0"/>
              <a:t>1 listener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257800" y="4191000"/>
            <a:ext cx="5334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5715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Represents the listener for both check boxes.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StyleListener</a:t>
            </a:r>
            <a:r>
              <a:rPr lang="en-US" sz="1400" b="1" dirty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implements </a:t>
            </a:r>
            <a:r>
              <a:rPr lang="en-US" sz="1400" b="1" dirty="0" err="1">
                <a:latin typeface="Courier New" charset="0"/>
                <a:cs typeface="Courier New" charset="0"/>
              </a:rPr>
              <a:t>ItemListener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Updates the style of the label font style.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cs typeface="Courier New" charset="0"/>
              </a:rPr>
              <a:t>itemStateChanged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cs typeface="Courier New" charset="0"/>
              </a:rPr>
              <a:t>ItemEvent</a:t>
            </a:r>
            <a:r>
              <a:rPr lang="en-US" sz="1400" b="1" dirty="0">
                <a:latin typeface="Courier New" charset="0"/>
                <a:cs typeface="Courier New" charset="0"/>
              </a:rPr>
              <a:t> event)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style = </a:t>
            </a:r>
            <a:r>
              <a:rPr lang="en-US" sz="1400" b="1" dirty="0" err="1">
                <a:latin typeface="Courier New" charset="0"/>
                <a:cs typeface="Courier New" charset="0"/>
              </a:rPr>
              <a:t>Font.PLAIN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bold.isSelected</a:t>
            </a:r>
            <a:r>
              <a:rPr lang="en-US" sz="1400" b="1" dirty="0">
                <a:latin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   style = </a:t>
            </a:r>
            <a:r>
              <a:rPr lang="en-US" sz="1400" b="1" dirty="0" err="1">
                <a:latin typeface="Courier New" charset="0"/>
                <a:cs typeface="Courier New" charset="0"/>
              </a:rPr>
              <a:t>Font.BOLD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italic.isSelected</a:t>
            </a:r>
            <a:r>
              <a:rPr lang="en-US" sz="1400" b="1" dirty="0">
                <a:latin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   style += </a:t>
            </a:r>
            <a:r>
              <a:rPr lang="en-US" sz="1400" b="1" dirty="0" err="1">
                <a:latin typeface="Courier New" charset="0"/>
                <a:cs typeface="Courier New" charset="0"/>
              </a:rPr>
              <a:t>Font.ITALIC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saying.setFont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Font ("Helvetica", style, 36));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  <a:endParaRPr lang="en-US" sz="1400" b="1" dirty="0"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3295650"/>
            <a:ext cx="310854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Styles are added as integers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343400" y="34290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57800" y="4191000"/>
            <a:ext cx="300601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A check box knows if it has </a:t>
            </a:r>
          </a:p>
          <a:p>
            <a:r>
              <a:rPr lang="en-CA" dirty="0" smtClean="0"/>
              <a:t>been selected.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19600" y="43434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5232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StyleOptionsPanel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saying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("Say it with style!");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saying.setFont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Font ("Helvetica",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Font.PLAIN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36));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bold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JCheckBox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("Bold");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bold.setBackground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italic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JCheckBox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("Italic");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italic.setBackground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StyleListener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listener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StyleListener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bold.addItemListener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(listener);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italic.addItemListener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(listener);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add (saying);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add (bold);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add (italic);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setPreferredSize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Dimension(300, 100));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381000"/>
            <a:ext cx="7882286" cy="5232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800" dirty="0" smtClean="0"/>
              <a:t>Note the colors of the checkboxes and the panel</a:t>
            </a:r>
            <a:endParaRPr lang="en-CA" sz="2800" dirty="0"/>
          </a:p>
        </p:txBody>
      </p:sp>
      <p:sp>
        <p:nvSpPr>
          <p:cNvPr id="5" name="Freeform 4"/>
          <p:cNvSpPr/>
          <p:nvPr/>
        </p:nvSpPr>
        <p:spPr>
          <a:xfrm>
            <a:off x="3375660" y="2819400"/>
            <a:ext cx="1684020" cy="840198"/>
          </a:xfrm>
          <a:custGeom>
            <a:avLst/>
            <a:gdLst>
              <a:gd name="connsiteX0" fmla="*/ 906780 w 1684020"/>
              <a:gd name="connsiteY0" fmla="*/ 15240 h 840198"/>
              <a:gd name="connsiteX1" fmla="*/ 853440 w 1684020"/>
              <a:gd name="connsiteY1" fmla="*/ 7620 h 840198"/>
              <a:gd name="connsiteX2" fmla="*/ 830580 w 1684020"/>
              <a:gd name="connsiteY2" fmla="*/ 0 h 840198"/>
              <a:gd name="connsiteX3" fmla="*/ 457200 w 1684020"/>
              <a:gd name="connsiteY3" fmla="*/ 7620 h 840198"/>
              <a:gd name="connsiteX4" fmla="*/ 83820 w 1684020"/>
              <a:gd name="connsiteY4" fmla="*/ 0 h 840198"/>
              <a:gd name="connsiteX5" fmla="*/ 7620 w 1684020"/>
              <a:gd name="connsiteY5" fmla="*/ 30480 h 840198"/>
              <a:gd name="connsiteX6" fmla="*/ 0 w 1684020"/>
              <a:gd name="connsiteY6" fmla="*/ 60960 h 840198"/>
              <a:gd name="connsiteX7" fmla="*/ 7620 w 1684020"/>
              <a:gd name="connsiteY7" fmla="*/ 312420 h 840198"/>
              <a:gd name="connsiteX8" fmla="*/ 22860 w 1684020"/>
              <a:gd name="connsiteY8" fmla="*/ 358140 h 840198"/>
              <a:gd name="connsiteX9" fmla="*/ 30480 w 1684020"/>
              <a:gd name="connsiteY9" fmla="*/ 388620 h 840198"/>
              <a:gd name="connsiteX10" fmla="*/ 53340 w 1684020"/>
              <a:gd name="connsiteY10" fmla="*/ 419100 h 840198"/>
              <a:gd name="connsiteX11" fmla="*/ 60960 w 1684020"/>
              <a:gd name="connsiteY11" fmla="*/ 449580 h 840198"/>
              <a:gd name="connsiteX12" fmla="*/ 83820 w 1684020"/>
              <a:gd name="connsiteY12" fmla="*/ 480060 h 840198"/>
              <a:gd name="connsiteX13" fmla="*/ 175260 w 1684020"/>
              <a:gd name="connsiteY13" fmla="*/ 563880 h 840198"/>
              <a:gd name="connsiteX14" fmla="*/ 198120 w 1684020"/>
              <a:gd name="connsiteY14" fmla="*/ 586740 h 840198"/>
              <a:gd name="connsiteX15" fmla="*/ 274320 w 1684020"/>
              <a:gd name="connsiteY15" fmla="*/ 647700 h 840198"/>
              <a:gd name="connsiteX16" fmla="*/ 289560 w 1684020"/>
              <a:gd name="connsiteY16" fmla="*/ 670560 h 840198"/>
              <a:gd name="connsiteX17" fmla="*/ 350520 w 1684020"/>
              <a:gd name="connsiteY17" fmla="*/ 708660 h 840198"/>
              <a:gd name="connsiteX18" fmla="*/ 381000 w 1684020"/>
              <a:gd name="connsiteY18" fmla="*/ 723900 h 840198"/>
              <a:gd name="connsiteX19" fmla="*/ 403860 w 1684020"/>
              <a:gd name="connsiteY19" fmla="*/ 746760 h 840198"/>
              <a:gd name="connsiteX20" fmla="*/ 464820 w 1684020"/>
              <a:gd name="connsiteY20" fmla="*/ 777240 h 840198"/>
              <a:gd name="connsiteX21" fmla="*/ 487680 w 1684020"/>
              <a:gd name="connsiteY21" fmla="*/ 792480 h 840198"/>
              <a:gd name="connsiteX22" fmla="*/ 541020 w 1684020"/>
              <a:gd name="connsiteY22" fmla="*/ 807720 h 840198"/>
              <a:gd name="connsiteX23" fmla="*/ 563880 w 1684020"/>
              <a:gd name="connsiteY23" fmla="*/ 822960 h 840198"/>
              <a:gd name="connsiteX24" fmla="*/ 640080 w 1684020"/>
              <a:gd name="connsiteY24" fmla="*/ 838200 h 840198"/>
              <a:gd name="connsiteX25" fmla="*/ 1196340 w 1684020"/>
              <a:gd name="connsiteY25" fmla="*/ 822960 h 840198"/>
              <a:gd name="connsiteX26" fmla="*/ 1242060 w 1684020"/>
              <a:gd name="connsiteY26" fmla="*/ 815340 h 840198"/>
              <a:gd name="connsiteX27" fmla="*/ 1333500 w 1684020"/>
              <a:gd name="connsiteY27" fmla="*/ 800100 h 840198"/>
              <a:gd name="connsiteX28" fmla="*/ 1394460 w 1684020"/>
              <a:gd name="connsiteY28" fmla="*/ 784860 h 840198"/>
              <a:gd name="connsiteX29" fmla="*/ 1417320 w 1684020"/>
              <a:gd name="connsiteY29" fmla="*/ 777240 h 840198"/>
              <a:gd name="connsiteX30" fmla="*/ 1470660 w 1684020"/>
              <a:gd name="connsiteY30" fmla="*/ 769620 h 840198"/>
              <a:gd name="connsiteX31" fmla="*/ 1501140 w 1684020"/>
              <a:gd name="connsiteY31" fmla="*/ 762000 h 840198"/>
              <a:gd name="connsiteX32" fmla="*/ 1584960 w 1684020"/>
              <a:gd name="connsiteY32" fmla="*/ 746760 h 840198"/>
              <a:gd name="connsiteX33" fmla="*/ 1615440 w 1684020"/>
              <a:gd name="connsiteY33" fmla="*/ 731520 h 840198"/>
              <a:gd name="connsiteX34" fmla="*/ 1638300 w 1684020"/>
              <a:gd name="connsiteY34" fmla="*/ 723900 h 840198"/>
              <a:gd name="connsiteX35" fmla="*/ 1661160 w 1684020"/>
              <a:gd name="connsiteY35" fmla="*/ 701040 h 840198"/>
              <a:gd name="connsiteX36" fmla="*/ 1684020 w 1684020"/>
              <a:gd name="connsiteY36" fmla="*/ 571500 h 840198"/>
              <a:gd name="connsiteX37" fmla="*/ 1676400 w 1684020"/>
              <a:gd name="connsiteY37" fmla="*/ 335280 h 840198"/>
              <a:gd name="connsiteX38" fmla="*/ 1661160 w 1684020"/>
              <a:gd name="connsiteY38" fmla="*/ 213360 h 840198"/>
              <a:gd name="connsiteX39" fmla="*/ 1645920 w 1684020"/>
              <a:gd name="connsiteY39" fmla="*/ 160020 h 840198"/>
              <a:gd name="connsiteX40" fmla="*/ 1630680 w 1684020"/>
              <a:gd name="connsiteY40" fmla="*/ 99060 h 840198"/>
              <a:gd name="connsiteX41" fmla="*/ 1577340 w 1684020"/>
              <a:gd name="connsiteY41" fmla="*/ 68580 h 840198"/>
              <a:gd name="connsiteX42" fmla="*/ 1554480 w 1684020"/>
              <a:gd name="connsiteY42" fmla="*/ 53340 h 840198"/>
              <a:gd name="connsiteX43" fmla="*/ 1508760 w 1684020"/>
              <a:gd name="connsiteY43" fmla="*/ 38100 h 840198"/>
              <a:gd name="connsiteX44" fmla="*/ 1485900 w 1684020"/>
              <a:gd name="connsiteY44" fmla="*/ 30480 h 840198"/>
              <a:gd name="connsiteX45" fmla="*/ 1287780 w 1684020"/>
              <a:gd name="connsiteY45" fmla="*/ 38100 h 840198"/>
              <a:gd name="connsiteX46" fmla="*/ 1188720 w 1684020"/>
              <a:gd name="connsiteY46" fmla="*/ 53340 h 8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4020" h="840198">
                <a:moveTo>
                  <a:pt x="906780" y="15240"/>
                </a:moveTo>
                <a:cubicBezTo>
                  <a:pt x="889000" y="12700"/>
                  <a:pt x="871052" y="11142"/>
                  <a:pt x="853440" y="7620"/>
                </a:cubicBezTo>
                <a:cubicBezTo>
                  <a:pt x="845564" y="6045"/>
                  <a:pt x="838612" y="0"/>
                  <a:pt x="830580" y="0"/>
                </a:cubicBezTo>
                <a:cubicBezTo>
                  <a:pt x="706094" y="0"/>
                  <a:pt x="581660" y="5080"/>
                  <a:pt x="457200" y="7620"/>
                </a:cubicBezTo>
                <a:cubicBezTo>
                  <a:pt x="332740" y="5080"/>
                  <a:pt x="208306" y="0"/>
                  <a:pt x="83820" y="0"/>
                </a:cubicBezTo>
                <a:cubicBezTo>
                  <a:pt x="28956" y="0"/>
                  <a:pt x="37694" y="406"/>
                  <a:pt x="7620" y="30480"/>
                </a:cubicBezTo>
                <a:cubicBezTo>
                  <a:pt x="5080" y="40640"/>
                  <a:pt x="0" y="50487"/>
                  <a:pt x="0" y="60960"/>
                </a:cubicBezTo>
                <a:cubicBezTo>
                  <a:pt x="0" y="144818"/>
                  <a:pt x="1188" y="228809"/>
                  <a:pt x="7620" y="312420"/>
                </a:cubicBezTo>
                <a:cubicBezTo>
                  <a:pt x="8852" y="328437"/>
                  <a:pt x="18964" y="342555"/>
                  <a:pt x="22860" y="358140"/>
                </a:cubicBezTo>
                <a:cubicBezTo>
                  <a:pt x="25400" y="368300"/>
                  <a:pt x="25796" y="379253"/>
                  <a:pt x="30480" y="388620"/>
                </a:cubicBezTo>
                <a:cubicBezTo>
                  <a:pt x="36160" y="399979"/>
                  <a:pt x="45720" y="408940"/>
                  <a:pt x="53340" y="419100"/>
                </a:cubicBezTo>
                <a:cubicBezTo>
                  <a:pt x="55880" y="429260"/>
                  <a:pt x="56276" y="440213"/>
                  <a:pt x="60960" y="449580"/>
                </a:cubicBezTo>
                <a:cubicBezTo>
                  <a:pt x="66640" y="460939"/>
                  <a:pt x="75238" y="470698"/>
                  <a:pt x="83820" y="480060"/>
                </a:cubicBezTo>
                <a:cubicBezTo>
                  <a:pt x="182014" y="587181"/>
                  <a:pt x="109304" y="507346"/>
                  <a:pt x="175260" y="563880"/>
                </a:cubicBezTo>
                <a:cubicBezTo>
                  <a:pt x="183442" y="570893"/>
                  <a:pt x="189938" y="579727"/>
                  <a:pt x="198120" y="586740"/>
                </a:cubicBezTo>
                <a:cubicBezTo>
                  <a:pt x="237799" y="620751"/>
                  <a:pt x="229265" y="602645"/>
                  <a:pt x="274320" y="647700"/>
                </a:cubicBezTo>
                <a:cubicBezTo>
                  <a:pt x="280796" y="654176"/>
                  <a:pt x="282409" y="664839"/>
                  <a:pt x="289560" y="670560"/>
                </a:cubicBezTo>
                <a:cubicBezTo>
                  <a:pt x="308271" y="685529"/>
                  <a:pt x="329822" y="696586"/>
                  <a:pt x="350520" y="708660"/>
                </a:cubicBezTo>
                <a:cubicBezTo>
                  <a:pt x="360332" y="714384"/>
                  <a:pt x="371757" y="717298"/>
                  <a:pt x="381000" y="723900"/>
                </a:cubicBezTo>
                <a:cubicBezTo>
                  <a:pt x="389769" y="730164"/>
                  <a:pt x="394768" y="740974"/>
                  <a:pt x="403860" y="746760"/>
                </a:cubicBezTo>
                <a:cubicBezTo>
                  <a:pt x="423027" y="758957"/>
                  <a:pt x="445917" y="764638"/>
                  <a:pt x="464820" y="777240"/>
                </a:cubicBezTo>
                <a:cubicBezTo>
                  <a:pt x="472440" y="782320"/>
                  <a:pt x="479489" y="788384"/>
                  <a:pt x="487680" y="792480"/>
                </a:cubicBezTo>
                <a:cubicBezTo>
                  <a:pt x="498612" y="797946"/>
                  <a:pt x="531254" y="805279"/>
                  <a:pt x="541020" y="807720"/>
                </a:cubicBezTo>
                <a:cubicBezTo>
                  <a:pt x="548640" y="812800"/>
                  <a:pt x="555462" y="819352"/>
                  <a:pt x="563880" y="822960"/>
                </a:cubicBezTo>
                <a:cubicBezTo>
                  <a:pt x="578347" y="829160"/>
                  <a:pt x="629766" y="836481"/>
                  <a:pt x="640080" y="838200"/>
                </a:cubicBezTo>
                <a:cubicBezTo>
                  <a:pt x="825500" y="833120"/>
                  <a:pt x="1013374" y="853454"/>
                  <a:pt x="1196340" y="822960"/>
                </a:cubicBezTo>
                <a:lnTo>
                  <a:pt x="1242060" y="815340"/>
                </a:lnTo>
                <a:cubicBezTo>
                  <a:pt x="1286770" y="808462"/>
                  <a:pt x="1293257" y="809387"/>
                  <a:pt x="1333500" y="800100"/>
                </a:cubicBezTo>
                <a:cubicBezTo>
                  <a:pt x="1353909" y="795390"/>
                  <a:pt x="1374589" y="791484"/>
                  <a:pt x="1394460" y="784860"/>
                </a:cubicBezTo>
                <a:cubicBezTo>
                  <a:pt x="1402080" y="782320"/>
                  <a:pt x="1409444" y="778815"/>
                  <a:pt x="1417320" y="777240"/>
                </a:cubicBezTo>
                <a:cubicBezTo>
                  <a:pt x="1434932" y="773718"/>
                  <a:pt x="1452989" y="772833"/>
                  <a:pt x="1470660" y="769620"/>
                </a:cubicBezTo>
                <a:cubicBezTo>
                  <a:pt x="1480964" y="767747"/>
                  <a:pt x="1490917" y="764272"/>
                  <a:pt x="1501140" y="762000"/>
                </a:cubicBezTo>
                <a:cubicBezTo>
                  <a:pt x="1533090" y="754900"/>
                  <a:pt x="1551874" y="752274"/>
                  <a:pt x="1584960" y="746760"/>
                </a:cubicBezTo>
                <a:cubicBezTo>
                  <a:pt x="1595120" y="741680"/>
                  <a:pt x="1604999" y="735995"/>
                  <a:pt x="1615440" y="731520"/>
                </a:cubicBezTo>
                <a:cubicBezTo>
                  <a:pt x="1622823" y="728356"/>
                  <a:pt x="1631617" y="728355"/>
                  <a:pt x="1638300" y="723900"/>
                </a:cubicBezTo>
                <a:cubicBezTo>
                  <a:pt x="1647266" y="717922"/>
                  <a:pt x="1653540" y="708660"/>
                  <a:pt x="1661160" y="701040"/>
                </a:cubicBezTo>
                <a:cubicBezTo>
                  <a:pt x="1685272" y="628704"/>
                  <a:pt x="1674946" y="671318"/>
                  <a:pt x="1684020" y="571500"/>
                </a:cubicBezTo>
                <a:cubicBezTo>
                  <a:pt x="1681480" y="492760"/>
                  <a:pt x="1680238" y="413967"/>
                  <a:pt x="1676400" y="335280"/>
                </a:cubicBezTo>
                <a:cubicBezTo>
                  <a:pt x="1674706" y="300544"/>
                  <a:pt x="1668460" y="249858"/>
                  <a:pt x="1661160" y="213360"/>
                </a:cubicBezTo>
                <a:cubicBezTo>
                  <a:pt x="1646907" y="142094"/>
                  <a:pt x="1660445" y="218120"/>
                  <a:pt x="1645920" y="160020"/>
                </a:cubicBezTo>
                <a:cubicBezTo>
                  <a:pt x="1645403" y="157950"/>
                  <a:pt x="1637014" y="106977"/>
                  <a:pt x="1630680" y="99060"/>
                </a:cubicBezTo>
                <a:cubicBezTo>
                  <a:pt x="1622863" y="89289"/>
                  <a:pt x="1585629" y="73317"/>
                  <a:pt x="1577340" y="68580"/>
                </a:cubicBezTo>
                <a:cubicBezTo>
                  <a:pt x="1569389" y="64036"/>
                  <a:pt x="1562849" y="57059"/>
                  <a:pt x="1554480" y="53340"/>
                </a:cubicBezTo>
                <a:cubicBezTo>
                  <a:pt x="1539800" y="46816"/>
                  <a:pt x="1524000" y="43180"/>
                  <a:pt x="1508760" y="38100"/>
                </a:cubicBezTo>
                <a:lnTo>
                  <a:pt x="1485900" y="30480"/>
                </a:lnTo>
                <a:cubicBezTo>
                  <a:pt x="1419860" y="33020"/>
                  <a:pt x="1353664" y="32899"/>
                  <a:pt x="1287780" y="38100"/>
                </a:cubicBezTo>
                <a:cubicBezTo>
                  <a:pt x="1089451" y="53758"/>
                  <a:pt x="1235821" y="53340"/>
                  <a:pt x="1188720" y="5334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2803674" y="5334000"/>
            <a:ext cx="1509246" cy="365760"/>
          </a:xfrm>
          <a:custGeom>
            <a:avLst/>
            <a:gdLst>
              <a:gd name="connsiteX0" fmla="*/ 922506 w 1509246"/>
              <a:gd name="connsiteY0" fmla="*/ 15240 h 365760"/>
              <a:gd name="connsiteX1" fmla="*/ 884406 w 1509246"/>
              <a:gd name="connsiteY1" fmla="*/ 7620 h 365760"/>
              <a:gd name="connsiteX2" fmla="*/ 861546 w 1509246"/>
              <a:gd name="connsiteY2" fmla="*/ 0 h 365760"/>
              <a:gd name="connsiteX3" fmla="*/ 274806 w 1509246"/>
              <a:gd name="connsiteY3" fmla="*/ 7620 h 365760"/>
              <a:gd name="connsiteX4" fmla="*/ 229086 w 1509246"/>
              <a:gd name="connsiteY4" fmla="*/ 15240 h 365760"/>
              <a:gd name="connsiteX5" fmla="*/ 206226 w 1509246"/>
              <a:gd name="connsiteY5" fmla="*/ 22860 h 365760"/>
              <a:gd name="connsiteX6" fmla="*/ 175746 w 1509246"/>
              <a:gd name="connsiteY6" fmla="*/ 30480 h 365760"/>
              <a:gd name="connsiteX7" fmla="*/ 152886 w 1509246"/>
              <a:gd name="connsiteY7" fmla="*/ 45720 h 365760"/>
              <a:gd name="connsiteX8" fmla="*/ 84306 w 1509246"/>
              <a:gd name="connsiteY8" fmla="*/ 68580 h 365760"/>
              <a:gd name="connsiteX9" fmla="*/ 38586 w 1509246"/>
              <a:gd name="connsiteY9" fmla="*/ 99060 h 365760"/>
              <a:gd name="connsiteX10" fmla="*/ 15726 w 1509246"/>
              <a:gd name="connsiteY10" fmla="*/ 114300 h 365760"/>
              <a:gd name="connsiteX11" fmla="*/ 486 w 1509246"/>
              <a:gd name="connsiteY11" fmla="*/ 137160 h 365760"/>
              <a:gd name="connsiteX12" fmla="*/ 8106 w 1509246"/>
              <a:gd name="connsiteY12" fmla="*/ 266700 h 365760"/>
              <a:gd name="connsiteX13" fmla="*/ 15726 w 1509246"/>
              <a:gd name="connsiteY13" fmla="*/ 289560 h 365760"/>
              <a:gd name="connsiteX14" fmla="*/ 69066 w 1509246"/>
              <a:gd name="connsiteY14" fmla="*/ 312420 h 365760"/>
              <a:gd name="connsiteX15" fmla="*/ 107166 w 1509246"/>
              <a:gd name="connsiteY15" fmla="*/ 320040 h 365760"/>
              <a:gd name="connsiteX16" fmla="*/ 183366 w 1509246"/>
              <a:gd name="connsiteY16" fmla="*/ 327660 h 365760"/>
              <a:gd name="connsiteX17" fmla="*/ 251946 w 1509246"/>
              <a:gd name="connsiteY17" fmla="*/ 342900 h 365760"/>
              <a:gd name="connsiteX18" fmla="*/ 305286 w 1509246"/>
              <a:gd name="connsiteY18" fmla="*/ 350520 h 365760"/>
              <a:gd name="connsiteX19" fmla="*/ 381486 w 1509246"/>
              <a:gd name="connsiteY19" fmla="*/ 365760 h 365760"/>
              <a:gd name="connsiteX20" fmla="*/ 1425426 w 1509246"/>
              <a:gd name="connsiteY20" fmla="*/ 358140 h 365760"/>
              <a:gd name="connsiteX21" fmla="*/ 1509246 w 1509246"/>
              <a:gd name="connsiteY21" fmla="*/ 320040 h 365760"/>
              <a:gd name="connsiteX22" fmla="*/ 1501626 w 1509246"/>
              <a:gd name="connsiteY22" fmla="*/ 182880 h 365760"/>
              <a:gd name="connsiteX23" fmla="*/ 1486386 w 1509246"/>
              <a:gd name="connsiteY23" fmla="*/ 137160 h 365760"/>
              <a:gd name="connsiteX24" fmla="*/ 1440666 w 1509246"/>
              <a:gd name="connsiteY24" fmla="*/ 106680 h 365760"/>
              <a:gd name="connsiteX25" fmla="*/ 1349226 w 1509246"/>
              <a:gd name="connsiteY25" fmla="*/ 91440 h 365760"/>
              <a:gd name="connsiteX26" fmla="*/ 1013946 w 1509246"/>
              <a:gd name="connsiteY26" fmla="*/ 10668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9246" h="365760">
                <a:moveTo>
                  <a:pt x="922506" y="15240"/>
                </a:moveTo>
                <a:cubicBezTo>
                  <a:pt x="909806" y="12700"/>
                  <a:pt x="896971" y="10761"/>
                  <a:pt x="884406" y="7620"/>
                </a:cubicBezTo>
                <a:cubicBezTo>
                  <a:pt x="876614" y="5672"/>
                  <a:pt x="869578" y="0"/>
                  <a:pt x="861546" y="0"/>
                </a:cubicBezTo>
                <a:cubicBezTo>
                  <a:pt x="665950" y="0"/>
                  <a:pt x="470386" y="5080"/>
                  <a:pt x="274806" y="7620"/>
                </a:cubicBezTo>
                <a:cubicBezTo>
                  <a:pt x="259566" y="10160"/>
                  <a:pt x="244168" y="11888"/>
                  <a:pt x="229086" y="15240"/>
                </a:cubicBezTo>
                <a:cubicBezTo>
                  <a:pt x="221245" y="16982"/>
                  <a:pt x="213949" y="20653"/>
                  <a:pt x="206226" y="22860"/>
                </a:cubicBezTo>
                <a:cubicBezTo>
                  <a:pt x="196156" y="25737"/>
                  <a:pt x="185906" y="27940"/>
                  <a:pt x="175746" y="30480"/>
                </a:cubicBezTo>
                <a:cubicBezTo>
                  <a:pt x="168126" y="35560"/>
                  <a:pt x="161461" y="42504"/>
                  <a:pt x="152886" y="45720"/>
                </a:cubicBezTo>
                <a:cubicBezTo>
                  <a:pt x="86666" y="70552"/>
                  <a:pt x="141263" y="34406"/>
                  <a:pt x="84306" y="68580"/>
                </a:cubicBezTo>
                <a:cubicBezTo>
                  <a:pt x="68600" y="78004"/>
                  <a:pt x="53826" y="88900"/>
                  <a:pt x="38586" y="99060"/>
                </a:cubicBezTo>
                <a:lnTo>
                  <a:pt x="15726" y="114300"/>
                </a:lnTo>
                <a:cubicBezTo>
                  <a:pt x="10646" y="121920"/>
                  <a:pt x="943" y="128013"/>
                  <a:pt x="486" y="137160"/>
                </a:cubicBezTo>
                <a:cubicBezTo>
                  <a:pt x="-1674" y="180361"/>
                  <a:pt x="3802" y="223660"/>
                  <a:pt x="8106" y="266700"/>
                </a:cubicBezTo>
                <a:cubicBezTo>
                  <a:pt x="8905" y="274692"/>
                  <a:pt x="10708" y="283288"/>
                  <a:pt x="15726" y="289560"/>
                </a:cubicBezTo>
                <a:cubicBezTo>
                  <a:pt x="28449" y="305464"/>
                  <a:pt x="51258" y="308463"/>
                  <a:pt x="69066" y="312420"/>
                </a:cubicBezTo>
                <a:cubicBezTo>
                  <a:pt x="81709" y="315230"/>
                  <a:pt x="94328" y="318328"/>
                  <a:pt x="107166" y="320040"/>
                </a:cubicBezTo>
                <a:cubicBezTo>
                  <a:pt x="132469" y="323414"/>
                  <a:pt x="158063" y="324286"/>
                  <a:pt x="183366" y="327660"/>
                </a:cubicBezTo>
                <a:cubicBezTo>
                  <a:pt x="240087" y="335223"/>
                  <a:pt x="202148" y="333846"/>
                  <a:pt x="251946" y="342900"/>
                </a:cubicBezTo>
                <a:cubicBezTo>
                  <a:pt x="269617" y="346113"/>
                  <a:pt x="287506" y="347980"/>
                  <a:pt x="305286" y="350520"/>
                </a:cubicBezTo>
                <a:cubicBezTo>
                  <a:pt x="333438" y="359904"/>
                  <a:pt x="346462" y="365760"/>
                  <a:pt x="381486" y="365760"/>
                </a:cubicBezTo>
                <a:lnTo>
                  <a:pt x="1425426" y="358140"/>
                </a:lnTo>
                <a:cubicBezTo>
                  <a:pt x="1509502" y="341325"/>
                  <a:pt x="1493435" y="367474"/>
                  <a:pt x="1509246" y="320040"/>
                </a:cubicBezTo>
                <a:cubicBezTo>
                  <a:pt x="1506706" y="274320"/>
                  <a:pt x="1507306" y="228317"/>
                  <a:pt x="1501626" y="182880"/>
                </a:cubicBezTo>
                <a:cubicBezTo>
                  <a:pt x="1499633" y="166940"/>
                  <a:pt x="1499752" y="146071"/>
                  <a:pt x="1486386" y="137160"/>
                </a:cubicBezTo>
                <a:cubicBezTo>
                  <a:pt x="1471146" y="127000"/>
                  <a:pt x="1458798" y="109270"/>
                  <a:pt x="1440666" y="106680"/>
                </a:cubicBezTo>
                <a:cubicBezTo>
                  <a:pt x="1374505" y="97228"/>
                  <a:pt x="1404938" y="102582"/>
                  <a:pt x="1349226" y="91440"/>
                </a:cubicBezTo>
                <a:cubicBezTo>
                  <a:pt x="1023508" y="99195"/>
                  <a:pt x="1124631" y="51338"/>
                  <a:pt x="1013946" y="10668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3810000"/>
            <a:ext cx="255270" cy="152400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2600" y="2819400"/>
            <a:ext cx="2663934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Try commenting one 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161534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2209800"/>
            <a:ext cx="7910513" cy="43704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StyleListener</a:t>
            </a:r>
            <a:r>
              <a:rPr lang="en-US" sz="1400" b="1" dirty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implements </a:t>
            </a:r>
            <a:r>
              <a:rPr lang="en-US" sz="1400" b="1" dirty="0" err="1">
                <a:latin typeface="Courier New" charset="0"/>
                <a:cs typeface="Courier New" charset="0"/>
              </a:rPr>
              <a:t>ItemListener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Updates the style of the label font style.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cs typeface="Courier New" charset="0"/>
              </a:rPr>
              <a:t>itemStateChanged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cs typeface="Courier New" charset="0"/>
              </a:rPr>
              <a:t>ItemEvent</a:t>
            </a:r>
            <a:r>
              <a:rPr lang="en-US" sz="1400" b="1" dirty="0">
                <a:latin typeface="Courier New" charset="0"/>
                <a:cs typeface="Courier New" charset="0"/>
              </a:rPr>
              <a:t> event)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style = </a:t>
            </a:r>
            <a:r>
              <a:rPr lang="en-US" sz="1400" b="1" dirty="0" err="1">
                <a:latin typeface="Courier New" charset="0"/>
                <a:cs typeface="Courier New" charset="0"/>
              </a:rPr>
              <a:t>Font.PLAIN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bold.isSelected</a:t>
            </a:r>
            <a:r>
              <a:rPr lang="en-US" sz="1400" b="1" dirty="0">
                <a:latin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   style = </a:t>
            </a:r>
            <a:r>
              <a:rPr lang="en-US" sz="1400" b="1" dirty="0" err="1">
                <a:latin typeface="Courier New" charset="0"/>
                <a:cs typeface="Courier New" charset="0"/>
              </a:rPr>
              <a:t>Font.BOLD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italic.isSelected</a:t>
            </a:r>
            <a:r>
              <a:rPr lang="en-US" sz="1400" b="1" dirty="0">
                <a:latin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   style += </a:t>
            </a:r>
            <a:r>
              <a:rPr lang="en-US" sz="1400" b="1" dirty="0" err="1">
                <a:latin typeface="Courier New" charset="0"/>
                <a:cs typeface="Courier New" charset="0"/>
              </a:rPr>
              <a:t>Font.ITALIC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saying.setFont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Font ("Helvetica", style, 36));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  <a:endParaRPr lang="en-US" sz="1400" b="1" dirty="0"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685800"/>
            <a:ext cx="6782049" cy="9541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800" dirty="0" smtClean="0"/>
              <a:t>Uses an </a:t>
            </a:r>
            <a:r>
              <a:rPr lang="en-CA" sz="2800" dirty="0" err="1" smtClean="0"/>
              <a:t>ItemListener</a:t>
            </a:r>
            <a:endParaRPr lang="en-CA" sz="2800" dirty="0" smtClean="0"/>
          </a:p>
          <a:p>
            <a:r>
              <a:rPr lang="en-CA" sz="2800" dirty="0" smtClean="0"/>
              <a:t>Not an </a:t>
            </a:r>
            <a:r>
              <a:rPr lang="en-CA" sz="2800" dirty="0" err="1" smtClean="0"/>
              <a:t>ActionListener</a:t>
            </a:r>
            <a:r>
              <a:rPr lang="en-CA" sz="2800" dirty="0" smtClean="0"/>
              <a:t> (buttons use these)</a:t>
            </a:r>
            <a:endParaRPr lang="en-CA" sz="2800" dirty="0"/>
          </a:p>
        </p:txBody>
      </p:sp>
      <p:sp>
        <p:nvSpPr>
          <p:cNvPr id="6" name="Freeform 5"/>
          <p:cNvSpPr/>
          <p:nvPr/>
        </p:nvSpPr>
        <p:spPr>
          <a:xfrm>
            <a:off x="4838700" y="2202180"/>
            <a:ext cx="1630680" cy="646420"/>
          </a:xfrm>
          <a:custGeom>
            <a:avLst/>
            <a:gdLst>
              <a:gd name="connsiteX0" fmla="*/ 571500 w 1630680"/>
              <a:gd name="connsiteY0" fmla="*/ 53340 h 646420"/>
              <a:gd name="connsiteX1" fmla="*/ 342900 w 1630680"/>
              <a:gd name="connsiteY1" fmla="*/ 60960 h 646420"/>
              <a:gd name="connsiteX2" fmla="*/ 312420 w 1630680"/>
              <a:gd name="connsiteY2" fmla="*/ 68580 h 646420"/>
              <a:gd name="connsiteX3" fmla="*/ 205740 w 1630680"/>
              <a:gd name="connsiteY3" fmla="*/ 76200 h 646420"/>
              <a:gd name="connsiteX4" fmla="*/ 167640 w 1630680"/>
              <a:gd name="connsiteY4" fmla="*/ 83820 h 646420"/>
              <a:gd name="connsiteX5" fmla="*/ 106680 w 1630680"/>
              <a:gd name="connsiteY5" fmla="*/ 91440 h 646420"/>
              <a:gd name="connsiteX6" fmla="*/ 83820 w 1630680"/>
              <a:gd name="connsiteY6" fmla="*/ 106680 h 646420"/>
              <a:gd name="connsiteX7" fmla="*/ 53340 w 1630680"/>
              <a:gd name="connsiteY7" fmla="*/ 121920 h 646420"/>
              <a:gd name="connsiteX8" fmla="*/ 22860 w 1630680"/>
              <a:gd name="connsiteY8" fmla="*/ 175260 h 646420"/>
              <a:gd name="connsiteX9" fmla="*/ 0 w 1630680"/>
              <a:gd name="connsiteY9" fmla="*/ 220980 h 646420"/>
              <a:gd name="connsiteX10" fmla="*/ 7620 w 1630680"/>
              <a:gd name="connsiteY10" fmla="*/ 320040 h 646420"/>
              <a:gd name="connsiteX11" fmla="*/ 38100 w 1630680"/>
              <a:gd name="connsiteY11" fmla="*/ 350520 h 646420"/>
              <a:gd name="connsiteX12" fmla="*/ 60960 w 1630680"/>
              <a:gd name="connsiteY12" fmla="*/ 358140 h 646420"/>
              <a:gd name="connsiteX13" fmla="*/ 91440 w 1630680"/>
              <a:gd name="connsiteY13" fmla="*/ 373380 h 646420"/>
              <a:gd name="connsiteX14" fmla="*/ 182880 w 1630680"/>
              <a:gd name="connsiteY14" fmla="*/ 426720 h 646420"/>
              <a:gd name="connsiteX15" fmla="*/ 251460 w 1630680"/>
              <a:gd name="connsiteY15" fmla="*/ 472440 h 646420"/>
              <a:gd name="connsiteX16" fmla="*/ 297180 w 1630680"/>
              <a:gd name="connsiteY16" fmla="*/ 487680 h 646420"/>
              <a:gd name="connsiteX17" fmla="*/ 342900 w 1630680"/>
              <a:gd name="connsiteY17" fmla="*/ 510540 h 646420"/>
              <a:gd name="connsiteX18" fmla="*/ 396240 w 1630680"/>
              <a:gd name="connsiteY18" fmla="*/ 525780 h 646420"/>
              <a:gd name="connsiteX19" fmla="*/ 426720 w 1630680"/>
              <a:gd name="connsiteY19" fmla="*/ 541020 h 646420"/>
              <a:gd name="connsiteX20" fmla="*/ 510540 w 1630680"/>
              <a:gd name="connsiteY20" fmla="*/ 563880 h 646420"/>
              <a:gd name="connsiteX21" fmla="*/ 609600 w 1630680"/>
              <a:gd name="connsiteY21" fmla="*/ 571500 h 646420"/>
              <a:gd name="connsiteX22" fmla="*/ 640080 w 1630680"/>
              <a:gd name="connsiteY22" fmla="*/ 579120 h 646420"/>
              <a:gd name="connsiteX23" fmla="*/ 746760 w 1630680"/>
              <a:gd name="connsiteY23" fmla="*/ 617220 h 646420"/>
              <a:gd name="connsiteX24" fmla="*/ 777240 w 1630680"/>
              <a:gd name="connsiteY24" fmla="*/ 624840 h 646420"/>
              <a:gd name="connsiteX25" fmla="*/ 876300 w 1630680"/>
              <a:gd name="connsiteY25" fmla="*/ 632460 h 646420"/>
              <a:gd name="connsiteX26" fmla="*/ 1173480 w 1630680"/>
              <a:gd name="connsiteY26" fmla="*/ 632460 h 646420"/>
              <a:gd name="connsiteX27" fmla="*/ 1257300 w 1630680"/>
              <a:gd name="connsiteY27" fmla="*/ 617220 h 646420"/>
              <a:gd name="connsiteX28" fmla="*/ 1356360 w 1630680"/>
              <a:gd name="connsiteY28" fmla="*/ 609600 h 646420"/>
              <a:gd name="connsiteX29" fmla="*/ 1417320 w 1630680"/>
              <a:gd name="connsiteY29" fmla="*/ 594360 h 646420"/>
              <a:gd name="connsiteX30" fmla="*/ 1501140 w 1630680"/>
              <a:gd name="connsiteY30" fmla="*/ 579120 h 646420"/>
              <a:gd name="connsiteX31" fmla="*/ 1562100 w 1630680"/>
              <a:gd name="connsiteY31" fmla="*/ 548640 h 646420"/>
              <a:gd name="connsiteX32" fmla="*/ 1607820 w 1630680"/>
              <a:gd name="connsiteY32" fmla="*/ 457200 h 646420"/>
              <a:gd name="connsiteX33" fmla="*/ 1630680 w 1630680"/>
              <a:gd name="connsiteY33" fmla="*/ 396240 h 646420"/>
              <a:gd name="connsiteX34" fmla="*/ 1623060 w 1630680"/>
              <a:gd name="connsiteY34" fmla="*/ 266700 h 646420"/>
              <a:gd name="connsiteX35" fmla="*/ 1600200 w 1630680"/>
              <a:gd name="connsiteY35" fmla="*/ 182880 h 646420"/>
              <a:gd name="connsiteX36" fmla="*/ 1569720 w 1630680"/>
              <a:gd name="connsiteY36" fmla="*/ 137160 h 646420"/>
              <a:gd name="connsiteX37" fmla="*/ 1546860 w 1630680"/>
              <a:gd name="connsiteY37" fmla="*/ 121920 h 646420"/>
              <a:gd name="connsiteX38" fmla="*/ 1470660 w 1630680"/>
              <a:gd name="connsiteY38" fmla="*/ 106680 h 646420"/>
              <a:gd name="connsiteX39" fmla="*/ 1432560 w 1630680"/>
              <a:gd name="connsiteY39" fmla="*/ 99060 h 646420"/>
              <a:gd name="connsiteX40" fmla="*/ 1386840 w 1630680"/>
              <a:gd name="connsiteY40" fmla="*/ 91440 h 646420"/>
              <a:gd name="connsiteX41" fmla="*/ 1318260 w 1630680"/>
              <a:gd name="connsiteY41" fmla="*/ 76200 h 646420"/>
              <a:gd name="connsiteX42" fmla="*/ 1264920 w 1630680"/>
              <a:gd name="connsiteY42" fmla="*/ 68580 h 646420"/>
              <a:gd name="connsiteX43" fmla="*/ 1203960 w 1630680"/>
              <a:gd name="connsiteY43" fmla="*/ 60960 h 646420"/>
              <a:gd name="connsiteX44" fmla="*/ 1135380 w 1630680"/>
              <a:gd name="connsiteY44" fmla="*/ 45720 h 646420"/>
              <a:gd name="connsiteX45" fmla="*/ 922020 w 1630680"/>
              <a:gd name="connsiteY45" fmla="*/ 22860 h 646420"/>
              <a:gd name="connsiteX46" fmla="*/ 876300 w 1630680"/>
              <a:gd name="connsiteY46" fmla="*/ 7620 h 646420"/>
              <a:gd name="connsiteX47" fmla="*/ 853440 w 1630680"/>
              <a:gd name="connsiteY47" fmla="*/ 0 h 646420"/>
              <a:gd name="connsiteX48" fmla="*/ 815340 w 1630680"/>
              <a:gd name="connsiteY48" fmla="*/ 7620 h 646420"/>
              <a:gd name="connsiteX49" fmla="*/ 792480 w 1630680"/>
              <a:gd name="connsiteY49" fmla="*/ 53340 h 646420"/>
              <a:gd name="connsiteX50" fmla="*/ 784860 w 1630680"/>
              <a:gd name="connsiteY50" fmla="*/ 60960 h 64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630680" h="646420">
                <a:moveTo>
                  <a:pt x="571500" y="53340"/>
                </a:moveTo>
                <a:cubicBezTo>
                  <a:pt x="495300" y="55880"/>
                  <a:pt x="419011" y="56483"/>
                  <a:pt x="342900" y="60960"/>
                </a:cubicBezTo>
                <a:cubicBezTo>
                  <a:pt x="332445" y="61575"/>
                  <a:pt x="322829" y="67423"/>
                  <a:pt x="312420" y="68580"/>
                </a:cubicBezTo>
                <a:cubicBezTo>
                  <a:pt x="276987" y="72517"/>
                  <a:pt x="241300" y="73660"/>
                  <a:pt x="205740" y="76200"/>
                </a:cubicBezTo>
                <a:cubicBezTo>
                  <a:pt x="193040" y="78740"/>
                  <a:pt x="180441" y="81851"/>
                  <a:pt x="167640" y="83820"/>
                </a:cubicBezTo>
                <a:cubicBezTo>
                  <a:pt x="147400" y="86934"/>
                  <a:pt x="126437" y="86052"/>
                  <a:pt x="106680" y="91440"/>
                </a:cubicBezTo>
                <a:cubicBezTo>
                  <a:pt x="97845" y="93850"/>
                  <a:pt x="91771" y="102136"/>
                  <a:pt x="83820" y="106680"/>
                </a:cubicBezTo>
                <a:cubicBezTo>
                  <a:pt x="73957" y="112316"/>
                  <a:pt x="63500" y="116840"/>
                  <a:pt x="53340" y="121920"/>
                </a:cubicBezTo>
                <a:cubicBezTo>
                  <a:pt x="16210" y="177615"/>
                  <a:pt x="61531" y="107585"/>
                  <a:pt x="22860" y="175260"/>
                </a:cubicBezTo>
                <a:cubicBezTo>
                  <a:pt x="-775" y="216620"/>
                  <a:pt x="13971" y="179067"/>
                  <a:pt x="0" y="220980"/>
                </a:cubicBezTo>
                <a:cubicBezTo>
                  <a:pt x="2540" y="254000"/>
                  <a:pt x="-1725" y="288268"/>
                  <a:pt x="7620" y="320040"/>
                </a:cubicBezTo>
                <a:cubicBezTo>
                  <a:pt x="11674" y="333825"/>
                  <a:pt x="26408" y="342169"/>
                  <a:pt x="38100" y="350520"/>
                </a:cubicBezTo>
                <a:cubicBezTo>
                  <a:pt x="44636" y="355189"/>
                  <a:pt x="53577" y="354976"/>
                  <a:pt x="60960" y="358140"/>
                </a:cubicBezTo>
                <a:cubicBezTo>
                  <a:pt x="71401" y="362615"/>
                  <a:pt x="81540" y="367811"/>
                  <a:pt x="91440" y="373380"/>
                </a:cubicBezTo>
                <a:cubicBezTo>
                  <a:pt x="122195" y="390680"/>
                  <a:pt x="153520" y="407146"/>
                  <a:pt x="182880" y="426720"/>
                </a:cubicBezTo>
                <a:cubicBezTo>
                  <a:pt x="205740" y="441960"/>
                  <a:pt x="227218" y="459511"/>
                  <a:pt x="251460" y="472440"/>
                </a:cubicBezTo>
                <a:cubicBezTo>
                  <a:pt x="265634" y="480000"/>
                  <a:pt x="282351" y="481501"/>
                  <a:pt x="297180" y="487680"/>
                </a:cubicBezTo>
                <a:cubicBezTo>
                  <a:pt x="312908" y="494233"/>
                  <a:pt x="326997" y="504423"/>
                  <a:pt x="342900" y="510540"/>
                </a:cubicBezTo>
                <a:cubicBezTo>
                  <a:pt x="360159" y="517178"/>
                  <a:pt x="378862" y="519461"/>
                  <a:pt x="396240" y="525780"/>
                </a:cubicBezTo>
                <a:cubicBezTo>
                  <a:pt x="406915" y="529662"/>
                  <a:pt x="416279" y="536545"/>
                  <a:pt x="426720" y="541020"/>
                </a:cubicBezTo>
                <a:cubicBezTo>
                  <a:pt x="444901" y="548812"/>
                  <a:pt x="505805" y="563516"/>
                  <a:pt x="510540" y="563880"/>
                </a:cubicBezTo>
                <a:lnTo>
                  <a:pt x="609600" y="571500"/>
                </a:lnTo>
                <a:cubicBezTo>
                  <a:pt x="619760" y="574040"/>
                  <a:pt x="630145" y="575808"/>
                  <a:pt x="640080" y="579120"/>
                </a:cubicBezTo>
                <a:cubicBezTo>
                  <a:pt x="702636" y="599972"/>
                  <a:pt x="661534" y="595913"/>
                  <a:pt x="746760" y="617220"/>
                </a:cubicBezTo>
                <a:cubicBezTo>
                  <a:pt x="756920" y="619760"/>
                  <a:pt x="766839" y="623616"/>
                  <a:pt x="777240" y="624840"/>
                </a:cubicBezTo>
                <a:cubicBezTo>
                  <a:pt x="810131" y="628709"/>
                  <a:pt x="843280" y="629920"/>
                  <a:pt x="876300" y="632460"/>
                </a:cubicBezTo>
                <a:cubicBezTo>
                  <a:pt x="995761" y="656352"/>
                  <a:pt x="923856" y="644941"/>
                  <a:pt x="1173480" y="632460"/>
                </a:cubicBezTo>
                <a:cubicBezTo>
                  <a:pt x="1212700" y="630499"/>
                  <a:pt x="1220207" y="621341"/>
                  <a:pt x="1257300" y="617220"/>
                </a:cubicBezTo>
                <a:cubicBezTo>
                  <a:pt x="1290215" y="613563"/>
                  <a:pt x="1323340" y="612140"/>
                  <a:pt x="1356360" y="609600"/>
                </a:cubicBezTo>
                <a:lnTo>
                  <a:pt x="1417320" y="594360"/>
                </a:lnTo>
                <a:cubicBezTo>
                  <a:pt x="1445010" y="587970"/>
                  <a:pt x="1473136" y="583787"/>
                  <a:pt x="1501140" y="579120"/>
                </a:cubicBezTo>
                <a:cubicBezTo>
                  <a:pt x="1514960" y="573592"/>
                  <a:pt x="1549808" y="562688"/>
                  <a:pt x="1562100" y="548640"/>
                </a:cubicBezTo>
                <a:cubicBezTo>
                  <a:pt x="1613055" y="490406"/>
                  <a:pt x="1576646" y="519549"/>
                  <a:pt x="1607820" y="457200"/>
                </a:cubicBezTo>
                <a:cubicBezTo>
                  <a:pt x="1627744" y="417353"/>
                  <a:pt x="1620305" y="437740"/>
                  <a:pt x="1630680" y="396240"/>
                </a:cubicBezTo>
                <a:cubicBezTo>
                  <a:pt x="1628140" y="353060"/>
                  <a:pt x="1626807" y="309792"/>
                  <a:pt x="1623060" y="266700"/>
                </a:cubicBezTo>
                <a:cubicBezTo>
                  <a:pt x="1620440" y="236575"/>
                  <a:pt x="1614760" y="209574"/>
                  <a:pt x="1600200" y="182880"/>
                </a:cubicBezTo>
                <a:cubicBezTo>
                  <a:pt x="1591429" y="166800"/>
                  <a:pt x="1584960" y="147320"/>
                  <a:pt x="1569720" y="137160"/>
                </a:cubicBezTo>
                <a:cubicBezTo>
                  <a:pt x="1562100" y="132080"/>
                  <a:pt x="1555278" y="125528"/>
                  <a:pt x="1546860" y="121920"/>
                </a:cubicBezTo>
                <a:cubicBezTo>
                  <a:pt x="1531963" y="115536"/>
                  <a:pt x="1481607" y="108670"/>
                  <a:pt x="1470660" y="106680"/>
                </a:cubicBezTo>
                <a:cubicBezTo>
                  <a:pt x="1457917" y="104363"/>
                  <a:pt x="1445303" y="101377"/>
                  <a:pt x="1432560" y="99060"/>
                </a:cubicBezTo>
                <a:cubicBezTo>
                  <a:pt x="1417359" y="96296"/>
                  <a:pt x="1401990" y="94470"/>
                  <a:pt x="1386840" y="91440"/>
                </a:cubicBezTo>
                <a:cubicBezTo>
                  <a:pt x="1318340" y="77740"/>
                  <a:pt x="1398110" y="89508"/>
                  <a:pt x="1318260" y="76200"/>
                </a:cubicBezTo>
                <a:cubicBezTo>
                  <a:pt x="1300544" y="73247"/>
                  <a:pt x="1282723" y="70954"/>
                  <a:pt x="1264920" y="68580"/>
                </a:cubicBezTo>
                <a:cubicBezTo>
                  <a:pt x="1244622" y="65874"/>
                  <a:pt x="1224127" y="64519"/>
                  <a:pt x="1203960" y="60960"/>
                </a:cubicBezTo>
                <a:cubicBezTo>
                  <a:pt x="1180899" y="56890"/>
                  <a:pt x="1158451" y="49732"/>
                  <a:pt x="1135380" y="45720"/>
                </a:cubicBezTo>
                <a:cubicBezTo>
                  <a:pt x="1036430" y="28511"/>
                  <a:pt x="1021832" y="29989"/>
                  <a:pt x="922020" y="22860"/>
                </a:cubicBezTo>
                <a:lnTo>
                  <a:pt x="876300" y="7620"/>
                </a:lnTo>
                <a:lnTo>
                  <a:pt x="853440" y="0"/>
                </a:lnTo>
                <a:cubicBezTo>
                  <a:pt x="840740" y="2540"/>
                  <a:pt x="826585" y="1194"/>
                  <a:pt x="815340" y="7620"/>
                </a:cubicBezTo>
                <a:cubicBezTo>
                  <a:pt x="800053" y="16355"/>
                  <a:pt x="799129" y="40042"/>
                  <a:pt x="792480" y="53340"/>
                </a:cubicBezTo>
                <a:cubicBezTo>
                  <a:pt x="790874" y="56553"/>
                  <a:pt x="787400" y="58420"/>
                  <a:pt x="784860" y="6096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4480560" y="3314700"/>
            <a:ext cx="1152914" cy="507681"/>
          </a:xfrm>
          <a:custGeom>
            <a:avLst/>
            <a:gdLst>
              <a:gd name="connsiteX0" fmla="*/ 731520 w 1152914"/>
              <a:gd name="connsiteY0" fmla="*/ 30480 h 507681"/>
              <a:gd name="connsiteX1" fmla="*/ 693420 w 1152914"/>
              <a:gd name="connsiteY1" fmla="*/ 15240 h 507681"/>
              <a:gd name="connsiteX2" fmla="*/ 670560 w 1152914"/>
              <a:gd name="connsiteY2" fmla="*/ 7620 h 507681"/>
              <a:gd name="connsiteX3" fmla="*/ 571500 w 1152914"/>
              <a:gd name="connsiteY3" fmla="*/ 0 h 507681"/>
              <a:gd name="connsiteX4" fmla="*/ 91440 w 1152914"/>
              <a:gd name="connsiteY4" fmla="*/ 7620 h 507681"/>
              <a:gd name="connsiteX5" fmla="*/ 45720 w 1152914"/>
              <a:gd name="connsiteY5" fmla="*/ 30480 h 507681"/>
              <a:gd name="connsiteX6" fmla="*/ 7620 w 1152914"/>
              <a:gd name="connsiteY6" fmla="*/ 91440 h 507681"/>
              <a:gd name="connsiteX7" fmla="*/ 0 w 1152914"/>
              <a:gd name="connsiteY7" fmla="*/ 114300 h 507681"/>
              <a:gd name="connsiteX8" fmla="*/ 7620 w 1152914"/>
              <a:gd name="connsiteY8" fmla="*/ 274320 h 507681"/>
              <a:gd name="connsiteX9" fmla="*/ 15240 w 1152914"/>
              <a:gd name="connsiteY9" fmla="*/ 312420 h 507681"/>
              <a:gd name="connsiteX10" fmla="*/ 22860 w 1152914"/>
              <a:gd name="connsiteY10" fmla="*/ 342900 h 507681"/>
              <a:gd name="connsiteX11" fmla="*/ 60960 w 1152914"/>
              <a:gd name="connsiteY11" fmla="*/ 403860 h 507681"/>
              <a:gd name="connsiteX12" fmla="*/ 83820 w 1152914"/>
              <a:gd name="connsiteY12" fmla="*/ 426720 h 507681"/>
              <a:gd name="connsiteX13" fmla="*/ 144780 w 1152914"/>
              <a:gd name="connsiteY13" fmla="*/ 449580 h 507681"/>
              <a:gd name="connsiteX14" fmla="*/ 175260 w 1152914"/>
              <a:gd name="connsiteY14" fmla="*/ 464820 h 507681"/>
              <a:gd name="connsiteX15" fmla="*/ 213360 w 1152914"/>
              <a:gd name="connsiteY15" fmla="*/ 472440 h 507681"/>
              <a:gd name="connsiteX16" fmla="*/ 289560 w 1152914"/>
              <a:gd name="connsiteY16" fmla="*/ 487680 h 507681"/>
              <a:gd name="connsiteX17" fmla="*/ 312420 w 1152914"/>
              <a:gd name="connsiteY17" fmla="*/ 495300 h 507681"/>
              <a:gd name="connsiteX18" fmla="*/ 617220 w 1152914"/>
              <a:gd name="connsiteY18" fmla="*/ 495300 h 507681"/>
              <a:gd name="connsiteX19" fmla="*/ 792480 w 1152914"/>
              <a:gd name="connsiteY19" fmla="*/ 487680 h 507681"/>
              <a:gd name="connsiteX20" fmla="*/ 861060 w 1152914"/>
              <a:gd name="connsiteY20" fmla="*/ 472440 h 507681"/>
              <a:gd name="connsiteX21" fmla="*/ 883920 w 1152914"/>
              <a:gd name="connsiteY21" fmla="*/ 464820 h 507681"/>
              <a:gd name="connsiteX22" fmla="*/ 1005840 w 1152914"/>
              <a:gd name="connsiteY22" fmla="*/ 434340 h 507681"/>
              <a:gd name="connsiteX23" fmla="*/ 1028700 w 1152914"/>
              <a:gd name="connsiteY23" fmla="*/ 426720 h 507681"/>
              <a:gd name="connsiteX24" fmla="*/ 1051560 w 1152914"/>
              <a:gd name="connsiteY24" fmla="*/ 411480 h 507681"/>
              <a:gd name="connsiteX25" fmla="*/ 1066800 w 1152914"/>
              <a:gd name="connsiteY25" fmla="*/ 388620 h 507681"/>
              <a:gd name="connsiteX26" fmla="*/ 1104900 w 1152914"/>
              <a:gd name="connsiteY26" fmla="*/ 350520 h 507681"/>
              <a:gd name="connsiteX27" fmla="*/ 1127760 w 1152914"/>
              <a:gd name="connsiteY27" fmla="*/ 266700 h 507681"/>
              <a:gd name="connsiteX28" fmla="*/ 1143000 w 1152914"/>
              <a:gd name="connsiteY28" fmla="*/ 198120 h 507681"/>
              <a:gd name="connsiteX29" fmla="*/ 1135380 w 1152914"/>
              <a:gd name="connsiteY29" fmla="*/ 83820 h 507681"/>
              <a:gd name="connsiteX30" fmla="*/ 670560 w 1152914"/>
              <a:gd name="connsiteY30" fmla="*/ 99060 h 507681"/>
              <a:gd name="connsiteX31" fmla="*/ 624840 w 1152914"/>
              <a:gd name="connsiteY31" fmla="*/ 106680 h 50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52914" h="507681">
                <a:moveTo>
                  <a:pt x="731520" y="30480"/>
                </a:moveTo>
                <a:cubicBezTo>
                  <a:pt x="718820" y="25400"/>
                  <a:pt x="706227" y="20043"/>
                  <a:pt x="693420" y="15240"/>
                </a:cubicBezTo>
                <a:cubicBezTo>
                  <a:pt x="685899" y="12420"/>
                  <a:pt x="678530" y="8616"/>
                  <a:pt x="670560" y="7620"/>
                </a:cubicBezTo>
                <a:cubicBezTo>
                  <a:pt x="637698" y="3512"/>
                  <a:pt x="604520" y="2540"/>
                  <a:pt x="571500" y="0"/>
                </a:cubicBezTo>
                <a:lnTo>
                  <a:pt x="91440" y="7620"/>
                </a:lnTo>
                <a:cubicBezTo>
                  <a:pt x="78658" y="8007"/>
                  <a:pt x="53867" y="22333"/>
                  <a:pt x="45720" y="30480"/>
                </a:cubicBezTo>
                <a:cubicBezTo>
                  <a:pt x="29311" y="46889"/>
                  <a:pt x="16674" y="70314"/>
                  <a:pt x="7620" y="91440"/>
                </a:cubicBezTo>
                <a:cubicBezTo>
                  <a:pt x="4456" y="98823"/>
                  <a:pt x="2540" y="106680"/>
                  <a:pt x="0" y="114300"/>
                </a:cubicBezTo>
                <a:cubicBezTo>
                  <a:pt x="2540" y="167640"/>
                  <a:pt x="3524" y="221077"/>
                  <a:pt x="7620" y="274320"/>
                </a:cubicBezTo>
                <a:cubicBezTo>
                  <a:pt x="8613" y="287233"/>
                  <a:pt x="12430" y="299777"/>
                  <a:pt x="15240" y="312420"/>
                </a:cubicBezTo>
                <a:cubicBezTo>
                  <a:pt x="17512" y="322643"/>
                  <a:pt x="19183" y="333094"/>
                  <a:pt x="22860" y="342900"/>
                </a:cubicBezTo>
                <a:cubicBezTo>
                  <a:pt x="31533" y="366028"/>
                  <a:pt x="44977" y="385213"/>
                  <a:pt x="60960" y="403860"/>
                </a:cubicBezTo>
                <a:cubicBezTo>
                  <a:pt x="67973" y="412042"/>
                  <a:pt x="75051" y="420456"/>
                  <a:pt x="83820" y="426720"/>
                </a:cubicBezTo>
                <a:cubicBezTo>
                  <a:pt x="115084" y="449052"/>
                  <a:pt x="111193" y="436985"/>
                  <a:pt x="144780" y="449580"/>
                </a:cubicBezTo>
                <a:cubicBezTo>
                  <a:pt x="155416" y="453568"/>
                  <a:pt x="164484" y="461228"/>
                  <a:pt x="175260" y="464820"/>
                </a:cubicBezTo>
                <a:cubicBezTo>
                  <a:pt x="187547" y="468916"/>
                  <a:pt x="200795" y="469299"/>
                  <a:pt x="213360" y="472440"/>
                </a:cubicBezTo>
                <a:cubicBezTo>
                  <a:pt x="284291" y="490173"/>
                  <a:pt x="158878" y="469011"/>
                  <a:pt x="289560" y="487680"/>
                </a:cubicBezTo>
                <a:cubicBezTo>
                  <a:pt x="297180" y="490220"/>
                  <a:pt x="304628" y="493352"/>
                  <a:pt x="312420" y="495300"/>
                </a:cubicBezTo>
                <a:cubicBezTo>
                  <a:pt x="414859" y="520910"/>
                  <a:pt x="494621" y="499528"/>
                  <a:pt x="617220" y="495300"/>
                </a:cubicBezTo>
                <a:lnTo>
                  <a:pt x="792480" y="487680"/>
                </a:lnTo>
                <a:cubicBezTo>
                  <a:pt x="818669" y="482442"/>
                  <a:pt x="835951" y="479614"/>
                  <a:pt x="861060" y="472440"/>
                </a:cubicBezTo>
                <a:cubicBezTo>
                  <a:pt x="868783" y="470233"/>
                  <a:pt x="876094" y="466626"/>
                  <a:pt x="883920" y="464820"/>
                </a:cubicBezTo>
                <a:cubicBezTo>
                  <a:pt x="1003458" y="437234"/>
                  <a:pt x="918438" y="463474"/>
                  <a:pt x="1005840" y="434340"/>
                </a:cubicBezTo>
                <a:cubicBezTo>
                  <a:pt x="1013460" y="431800"/>
                  <a:pt x="1022017" y="431175"/>
                  <a:pt x="1028700" y="426720"/>
                </a:cubicBezTo>
                <a:lnTo>
                  <a:pt x="1051560" y="411480"/>
                </a:lnTo>
                <a:cubicBezTo>
                  <a:pt x="1056640" y="403860"/>
                  <a:pt x="1060324" y="395096"/>
                  <a:pt x="1066800" y="388620"/>
                </a:cubicBezTo>
                <a:cubicBezTo>
                  <a:pt x="1093216" y="362204"/>
                  <a:pt x="1088644" y="387096"/>
                  <a:pt x="1104900" y="350520"/>
                </a:cubicBezTo>
                <a:cubicBezTo>
                  <a:pt x="1120759" y="314837"/>
                  <a:pt x="1119792" y="302554"/>
                  <a:pt x="1127760" y="266700"/>
                </a:cubicBezTo>
                <a:cubicBezTo>
                  <a:pt x="1149282" y="169849"/>
                  <a:pt x="1120018" y="313031"/>
                  <a:pt x="1143000" y="198120"/>
                </a:cubicBezTo>
                <a:cubicBezTo>
                  <a:pt x="1140460" y="160020"/>
                  <a:pt x="1171319" y="96721"/>
                  <a:pt x="1135380" y="83820"/>
                </a:cubicBezTo>
                <a:cubicBezTo>
                  <a:pt x="1120539" y="78492"/>
                  <a:pt x="740504" y="96019"/>
                  <a:pt x="670560" y="99060"/>
                </a:cubicBezTo>
                <a:cubicBezTo>
                  <a:pt x="614706" y="107039"/>
                  <a:pt x="599259" y="106680"/>
                  <a:pt x="624840" y="10668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37336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6338</Words>
  <Application>Microsoft Office PowerPoint</Application>
  <PresentationFormat>On-screen Show (4:3)</PresentationFormat>
  <Paragraphs>1603</Paragraphs>
  <Slides>108</Slides>
  <Notes>100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108</vt:i4>
      </vt:variant>
    </vt:vector>
  </HeadingPairs>
  <TitlesOfParts>
    <vt:vector size="118" baseType="lpstr">
      <vt:lpstr>Arial Unicode MS</vt:lpstr>
      <vt:lpstr>ＭＳ Ｐゴシック</vt:lpstr>
      <vt:lpstr>Arial</vt:lpstr>
      <vt:lpstr>Calibri</vt:lpstr>
      <vt:lpstr>Courier</vt:lpstr>
      <vt:lpstr>Courier New</vt:lpstr>
      <vt:lpstr>Times</vt:lpstr>
      <vt:lpstr>Times New Roman</vt:lpstr>
      <vt:lpstr>Default Design</vt:lpstr>
      <vt:lpstr>Custom Design</vt:lpstr>
      <vt:lpstr>Chapter 5 Conditionals and Loops</vt:lpstr>
      <vt:lpstr>Relational operators</vt:lpstr>
      <vt:lpstr>PowerPoint Presentation</vt:lpstr>
      <vt:lpstr>PowerPoint Presentation</vt:lpstr>
      <vt:lpstr>PowerPoint Presentation</vt:lpstr>
      <vt:lpstr>PowerPoint Presentation</vt:lpstr>
      <vt:lpstr>Logical Operators</vt:lpstr>
      <vt:lpstr>Logical NOT (negation)</vt:lpstr>
      <vt:lpstr>AND - OR</vt:lpstr>
      <vt:lpstr>PowerPoint Presentation</vt:lpstr>
      <vt:lpstr>Outline</vt:lpstr>
      <vt:lpstr>The if Statement</vt:lpstr>
      <vt:lpstr>Easy typing mistake to make with the if Statement</vt:lpstr>
      <vt:lpstr>TopHat Q0 – Q0.5</vt:lpstr>
      <vt:lpstr>The if-else Statement</vt:lpstr>
      <vt:lpstr>PowerPoint Presentation</vt:lpstr>
      <vt:lpstr>PowerPoint Presentation</vt:lpstr>
      <vt:lpstr>PowerPoint Presentation</vt:lpstr>
      <vt:lpstr>The Coin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Statements</vt:lpstr>
      <vt:lpstr>Braces are important! What is difference here?</vt:lpstr>
      <vt:lpstr>Block Statements</vt:lpstr>
      <vt:lpstr>PowerPoint Presentation</vt:lpstr>
      <vt:lpstr>PowerPoint Presentation</vt:lpstr>
      <vt:lpstr>PowerPoint Presentation</vt:lpstr>
      <vt:lpstr>Nested if Statements</vt:lpstr>
      <vt:lpstr>PowerPoint Presentation</vt:lpstr>
      <vt:lpstr>PowerPoint Presentation</vt:lpstr>
      <vt:lpstr>PowerPoint Presentation</vt:lpstr>
      <vt:lpstr>PowerPoint Presentation</vt:lpstr>
      <vt:lpstr>TopHat Q1-Q8</vt:lpstr>
      <vt:lpstr>Comparing double values using ==</vt:lpstr>
      <vt:lpstr>Not what one would expect.  Any idea why?</vt:lpstr>
      <vt:lpstr>Should check if doubles are close enough</vt:lpstr>
      <vt:lpstr>Warning</vt:lpstr>
      <vt:lpstr>Comparing char values</vt:lpstr>
      <vt:lpstr>Comparing Characters</vt:lpstr>
      <vt:lpstr>Example</vt:lpstr>
      <vt:lpstr>Unicode Values</vt:lpstr>
      <vt:lpstr>Comparing ‘A’ with ‘a’</vt:lpstr>
      <vt:lpstr>Careful: ‘a’ is not always before ‘Z’</vt:lpstr>
      <vt:lpstr>Possible to convert between Unicode and char</vt:lpstr>
      <vt:lpstr>We can do math with the characters</vt:lpstr>
      <vt:lpstr>Careful with the casting</vt:lpstr>
      <vt:lpstr>Converting from a char to a String</vt:lpstr>
      <vt:lpstr>Comparing strings</vt:lpstr>
      <vt:lpstr>Why is String comparison giving strange results?</vt:lpstr>
      <vt:lpstr>Use equals to compare strings</vt:lpstr>
      <vt:lpstr>Cannot directly check if one string comes before another</vt:lpstr>
      <vt:lpstr>compareTo</vt:lpstr>
      <vt:lpstr>Example</vt:lpstr>
      <vt:lpstr>Lexicographic Ordering</vt:lpstr>
      <vt:lpstr>Outline</vt:lpstr>
      <vt:lpstr>The while Statement</vt:lpstr>
      <vt:lpstr>Example</vt:lpstr>
      <vt:lpstr>TopHat Q9 – Q13</vt:lpstr>
      <vt:lpstr>Careful!</vt:lpstr>
      <vt:lpstr>Challenge</vt:lpstr>
      <vt:lpstr>Example: Sentinel Values</vt:lpstr>
      <vt:lpstr>PowerPoint Presentation</vt:lpstr>
      <vt:lpstr>PowerPoint Presentation</vt:lpstr>
      <vt:lpstr>PowerPoint Presentation</vt:lpstr>
      <vt:lpstr>PowerPoint Presentation</vt:lpstr>
      <vt:lpstr>Example: Input Validation</vt:lpstr>
      <vt:lpstr>PowerPoint Presentation</vt:lpstr>
      <vt:lpstr>PowerPoint Presentation</vt:lpstr>
      <vt:lpstr>PowerPoint Presentation</vt:lpstr>
      <vt:lpstr>Infinite Loops</vt:lpstr>
      <vt:lpstr>Example of an infinite Loop</vt:lpstr>
      <vt:lpstr>Palindromes</vt:lpstr>
      <vt:lpstr>A long palindrome</vt:lpstr>
      <vt:lpstr>PowerPoint Presentation</vt:lpstr>
      <vt:lpstr>PowerPoint Presentation</vt:lpstr>
      <vt:lpstr>PowerPoint Presentation</vt:lpstr>
      <vt:lpstr>Outline</vt:lpstr>
      <vt:lpstr>Determining Event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either button is pressed, the 1 listener is executed.  It needs to determine which button was pressed.</vt:lpstr>
      <vt:lpstr>TopHat Q14-Q16</vt:lpstr>
      <vt:lpstr>Outline</vt:lpstr>
      <vt:lpstr>Check Boxes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TopHat Q17-Q18</vt:lpstr>
      <vt:lpstr>Radio Buttons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TopHat Q19-Q20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Andre Trudel</cp:lastModifiedBy>
  <cp:revision>116</cp:revision>
  <dcterms:created xsi:type="dcterms:W3CDTF">2011-03-07T16:32:29Z</dcterms:created>
  <dcterms:modified xsi:type="dcterms:W3CDTF">2015-03-02T18:51:44Z</dcterms:modified>
</cp:coreProperties>
</file>