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56" r:id="rId2"/>
  </p:sldMasterIdLst>
  <p:notesMasterIdLst>
    <p:notesMasterId r:id="rId70"/>
  </p:notesMasterIdLst>
  <p:handoutMasterIdLst>
    <p:handoutMasterId r:id="rId71"/>
  </p:handoutMasterIdLst>
  <p:sldIdLst>
    <p:sldId id="256" r:id="rId3"/>
    <p:sldId id="395" r:id="rId4"/>
    <p:sldId id="392" r:id="rId5"/>
    <p:sldId id="393" r:id="rId6"/>
    <p:sldId id="292" r:id="rId7"/>
    <p:sldId id="351" r:id="rId8"/>
    <p:sldId id="353" r:id="rId9"/>
    <p:sldId id="354" r:id="rId10"/>
    <p:sldId id="290" r:id="rId11"/>
    <p:sldId id="380" r:id="rId12"/>
    <p:sldId id="394" r:id="rId13"/>
    <p:sldId id="293" r:id="rId14"/>
    <p:sldId id="385" r:id="rId15"/>
    <p:sldId id="347" r:id="rId16"/>
    <p:sldId id="382" r:id="rId17"/>
    <p:sldId id="383" r:id="rId18"/>
    <p:sldId id="384" r:id="rId19"/>
    <p:sldId id="397" r:id="rId20"/>
    <p:sldId id="386" r:id="rId21"/>
    <p:sldId id="381" r:id="rId22"/>
    <p:sldId id="320" r:id="rId23"/>
    <p:sldId id="322" r:id="rId24"/>
    <p:sldId id="355" r:id="rId25"/>
    <p:sldId id="356" r:id="rId26"/>
    <p:sldId id="357" r:id="rId27"/>
    <p:sldId id="398" r:id="rId28"/>
    <p:sldId id="399" r:id="rId29"/>
    <p:sldId id="323" r:id="rId30"/>
    <p:sldId id="387" r:id="rId31"/>
    <p:sldId id="348" r:id="rId32"/>
    <p:sldId id="400" r:id="rId33"/>
    <p:sldId id="324" r:id="rId34"/>
    <p:sldId id="325" r:id="rId35"/>
    <p:sldId id="326" r:id="rId36"/>
    <p:sldId id="327" r:id="rId37"/>
    <p:sldId id="358" r:id="rId38"/>
    <p:sldId id="359" r:id="rId39"/>
    <p:sldId id="360" r:id="rId40"/>
    <p:sldId id="361" r:id="rId41"/>
    <p:sldId id="362" r:id="rId42"/>
    <p:sldId id="363" r:id="rId43"/>
    <p:sldId id="389" r:id="rId44"/>
    <p:sldId id="390" r:id="rId45"/>
    <p:sldId id="396" r:id="rId46"/>
    <p:sldId id="329" r:id="rId47"/>
    <p:sldId id="401" r:id="rId48"/>
    <p:sldId id="388" r:id="rId49"/>
    <p:sldId id="349" r:id="rId50"/>
    <p:sldId id="364" r:id="rId51"/>
    <p:sldId id="365" r:id="rId52"/>
    <p:sldId id="366" r:id="rId53"/>
    <p:sldId id="367" r:id="rId54"/>
    <p:sldId id="402" r:id="rId55"/>
    <p:sldId id="368" r:id="rId56"/>
    <p:sldId id="369" r:id="rId57"/>
    <p:sldId id="370" r:id="rId58"/>
    <p:sldId id="371" r:id="rId59"/>
    <p:sldId id="372" r:id="rId60"/>
    <p:sldId id="350" r:id="rId61"/>
    <p:sldId id="336" r:id="rId62"/>
    <p:sldId id="373" r:id="rId63"/>
    <p:sldId id="374" r:id="rId64"/>
    <p:sldId id="375" r:id="rId65"/>
    <p:sldId id="376" r:id="rId66"/>
    <p:sldId id="377" r:id="rId67"/>
    <p:sldId id="378" r:id="rId68"/>
    <p:sldId id="379" r:id="rId6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B9D"/>
    <a:srgbClr val="CCF5A3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69D52C-9118-4830-BA43-73F6AC6DBCF3}" type="datetime1">
              <a:rPr lang="en-US"/>
              <a:pPr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228F55-9725-471A-A189-DECC4D7C6C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098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3DF750-6BA8-4FE3-BCCE-7D013AAE68B6}" type="datetime1">
              <a:rPr lang="en-US"/>
              <a:pPr/>
              <a:t>3/10/2016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AFE85C-DB3B-4340-8652-EC269711AC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612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3B554-F51C-4E1F-8A7B-36AF7913A9AE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43045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57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18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8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67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9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57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35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10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36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13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92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838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957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998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008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761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911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486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804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914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3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418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523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935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607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150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291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721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588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630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954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6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053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452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882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350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92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908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902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206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895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894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83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873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6739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70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492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134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4445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9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560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392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5738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23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17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08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FE85C-DB3B-4340-8652-EC269711AC1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13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200097432"/>
      </p:ext>
    </p:extLst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847921387"/>
      </p:ext>
    </p:extLst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955342355"/>
      </p:ext>
    </p:extLst>
  </p:cSld>
  <p:clrMapOvr>
    <a:masterClrMapping/>
  </p:clrMapOvr>
  <p:transition spd="med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C16A6B-79DB-481E-8484-ECCF2CFB5F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07780"/>
      </p:ext>
    </p:extLst>
  </p:cSld>
  <p:clrMapOvr>
    <a:masterClrMapping/>
  </p:clrMapOvr>
  <p:transition spd="med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CAE96A-682B-4B4E-ABA5-DD5CE3D5A3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95234"/>
      </p:ext>
    </p:extLst>
  </p:cSld>
  <p:clrMapOvr>
    <a:masterClrMapping/>
  </p:clrMapOvr>
  <p:transition spd="med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9686D0-14D5-4795-B4DF-CECDC53465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08980"/>
      </p:ext>
    </p:extLst>
  </p:cSld>
  <p:clrMapOvr>
    <a:masterClrMapping/>
  </p:clrMapOvr>
  <p:transition spd="med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00AD9F-CA4E-4619-B60E-DAC3F23F33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19878"/>
      </p:ext>
    </p:extLst>
  </p:cSld>
  <p:clrMapOvr>
    <a:masterClrMapping/>
  </p:clrMapOvr>
  <p:transition spd="med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187512-7C6F-4156-9F09-B4A0990260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2460"/>
      </p:ext>
    </p:extLst>
  </p:cSld>
  <p:clrMapOvr>
    <a:masterClrMapping/>
  </p:clrMapOvr>
  <p:transition spd="med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E7816D-97A2-421B-9F39-2AAE37BE80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22006"/>
      </p:ext>
    </p:extLst>
  </p:cSld>
  <p:clrMapOvr>
    <a:masterClrMapping/>
  </p:clrMapOvr>
  <p:transition spd="med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D9D4DB-C991-426E-BC39-789EFA1AAA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4920"/>
      </p:ext>
    </p:extLst>
  </p:cSld>
  <p:clrMapOvr>
    <a:masterClrMapping/>
  </p:clrMapOvr>
  <p:transition spd="med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BB3F11-DCC4-408B-971D-E782CB7248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66142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892368579"/>
      </p:ext>
    </p:extLst>
  </p:cSld>
  <p:clrMapOvr>
    <a:masterClrMapping/>
  </p:clrMapOvr>
  <p:transition spd="med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0B0B12-E668-4D5A-904B-A16926D88B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23770"/>
      </p:ext>
    </p:extLst>
  </p:cSld>
  <p:clrMapOvr>
    <a:masterClrMapping/>
  </p:clrMapOvr>
  <p:transition spd="med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1232BE-1752-4420-B1B5-F18F57B4CD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1022"/>
      </p:ext>
    </p:extLst>
  </p:cSld>
  <p:clrMapOvr>
    <a:masterClrMapping/>
  </p:clrMapOvr>
  <p:transition spd="med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3BB952-4AC9-4805-99AB-FFB3ED8E4E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11231"/>
      </p:ext>
    </p:extLst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589324587"/>
      </p:ext>
    </p:extLst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728367565"/>
      </p:ext>
    </p:extLst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54552489"/>
      </p:ext>
    </p:extLst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019607406"/>
      </p:ext>
    </p:extLst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023385532"/>
      </p:ext>
    </p:extLst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156763823"/>
      </p:ext>
    </p:extLst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769355514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9FB9D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r>
              <a:rPr lang="en-US"/>
              <a:t>Copyright © 2012 Pearson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 spd="med">
    <p:push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D9FB9D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F911B98-10BA-4A2D-BCDB-CFEFD70E985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>
    <p:push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smtClean="0"/>
              <a:t>Chapter 6</a:t>
            </a:r>
            <a:br>
              <a:rPr lang="en-US" smtClean="0"/>
            </a:br>
            <a:r>
              <a:rPr lang="en-US" smtClean="0"/>
              <a:t>More Conditionals and Loops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2438400"/>
            <a:ext cx="5486400" cy="1905000"/>
          </a:xfrm>
        </p:spPr>
        <p:txBody>
          <a:bodyPr/>
          <a:lstStyle/>
          <a:p>
            <a:pPr eaLnBrk="1" hangingPunct="1"/>
            <a:r>
              <a:rPr lang="en-US" sz="3200" smtClean="0"/>
              <a:t>Java Software Solutions</a:t>
            </a:r>
            <a:endParaRPr lang="en-US" smtClean="0"/>
          </a:p>
          <a:p>
            <a:pPr eaLnBrk="1" hangingPunct="1"/>
            <a:r>
              <a:rPr lang="en-US" smtClean="0"/>
              <a:t>Foundations of Program Design</a:t>
            </a:r>
          </a:p>
          <a:p>
            <a:pPr eaLnBrk="1" hangingPunct="1"/>
            <a:r>
              <a:rPr lang="en-US" smtClean="0"/>
              <a:t>Seventh Edition</a:t>
            </a:r>
          </a:p>
          <a:p>
            <a:pPr algn="r" eaLnBrk="1" hangingPunct="1"/>
            <a:endParaRPr lang="en-US" smtClean="0"/>
          </a:p>
        </p:txBody>
      </p:sp>
      <p:pic>
        <p:nvPicPr>
          <p:cNvPr id="27653" name="Picture 5" descr="AW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4250"/>
            <a:ext cx="10604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5181600" y="4837113"/>
            <a:ext cx="36734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2800"/>
              <a:t>John Lewis</a:t>
            </a:r>
          </a:p>
          <a:p>
            <a:pPr algn="r" eaLnBrk="1" hangingPunct="1"/>
            <a:r>
              <a:rPr lang="en-US" sz="2800"/>
              <a:t>William Loftus</a:t>
            </a:r>
          </a:p>
        </p:txBody>
      </p:sp>
      <p:pic>
        <p:nvPicPr>
          <p:cNvPr id="27655" name="Picture 7" descr="Untitl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3048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Comment out all the break statements in the previous program.</a:t>
            </a:r>
          </a:p>
          <a:p>
            <a:r>
              <a:rPr lang="en-CA" dirty="0" smtClean="0"/>
              <a:t>Try running it.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3060466"/>
      </p:ext>
    </p:extLst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86800" cy="6248400"/>
          </a:xfrm>
        </p:spPr>
        <p:txBody>
          <a:bodyPr/>
          <a:lstStyle/>
          <a:p>
            <a:r>
              <a:rPr lang="en-CA" dirty="0" smtClean="0"/>
              <a:t>Style:</a:t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A switch statement is the only time you should be using break!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3862119"/>
      </p:ext>
    </p:extLst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Types that can be used in a switch: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743" y="2362200"/>
            <a:ext cx="8763000" cy="3657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err="1" smtClean="0"/>
              <a:t>int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char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String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endParaRPr lang="en-US" dirty="0" smtClean="0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Cannot be used with a double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TopHat</a:t>
            </a:r>
            <a:r>
              <a:rPr lang="en-CA" dirty="0" smtClean="0"/>
              <a:t> Q1 –Q4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448652"/>
      </p:ext>
    </p:extLst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2209800" y="1500188"/>
            <a:ext cx="5689600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switch</a:t>
            </a:r>
            <a:r>
              <a:rPr lang="en-US" sz="2400" b="1" dirty="0">
                <a:latin typeface="+mn-lt"/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Conditional Operator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do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for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Drawing with Loops and Conditionals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Dialog Boxes</a:t>
            </a: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1447800" y="21336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  <p:bldP spid="8397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Conditional operator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total = (total&gt;MAX) ? total+1 : total*2; </a:t>
            </a:r>
          </a:p>
          <a:p>
            <a:endParaRPr lang="en-CA" dirty="0" smtClean="0"/>
          </a:p>
          <a:p>
            <a:r>
              <a:rPr lang="en-CA" dirty="0" smtClean="0"/>
              <a:t>Is equivalent to: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if (total&gt;MAX)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total=total+1;</a:t>
            </a:r>
          </a:p>
          <a:p>
            <a:pPr marL="0" indent="0">
              <a:buNone/>
            </a:pPr>
            <a:r>
              <a:rPr lang="en-CA" dirty="0" smtClean="0"/>
              <a:t>else</a:t>
            </a:r>
          </a:p>
          <a:p>
            <a:pPr marL="0" indent="0">
              <a:buNone/>
            </a:pPr>
            <a:r>
              <a:rPr lang="en-CA" dirty="0" smtClean="0"/>
              <a:t>   total=total*2;</a:t>
            </a:r>
            <a:endParaRPr lang="en-CA" dirty="0"/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3657600"/>
            <a:ext cx="253146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Note the symbols used</a:t>
            </a: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581400" y="2057400"/>
            <a:ext cx="2057400" cy="1371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953000" y="2133600"/>
            <a:ext cx="685800" cy="1295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399973"/>
      </p:ext>
    </p:extLst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Print out the smaller of 2 numbers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000" dirty="0" err="1" smtClean="0"/>
              <a:t>System.out.println</a:t>
            </a:r>
            <a:r>
              <a:rPr lang="en-CA" sz="2000" dirty="0" smtClean="0"/>
              <a:t>(“Smaller: “ + ((num1&lt;num2) ? num1:num2));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864448363"/>
      </p:ext>
    </p:extLst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Conditional operator always returns a single value</a:t>
            </a:r>
          </a:p>
          <a:p>
            <a:r>
              <a:rPr lang="en-CA" dirty="0" smtClean="0"/>
              <a:t>You will come across it in other programs</a:t>
            </a:r>
          </a:p>
          <a:p>
            <a:r>
              <a:rPr lang="en-CA" dirty="0" smtClean="0"/>
              <a:t>Recommend not using it…</a:t>
            </a:r>
          </a:p>
          <a:p>
            <a:r>
              <a:rPr lang="en-CA" dirty="0" smtClean="0"/>
              <a:t>If statements are easier to read/understand…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3386941"/>
      </p:ext>
    </p:extLst>
  </p:cSld>
  <p:clrMapOvr>
    <a:masterClrMapping/>
  </p:clrMapOvr>
  <p:transition spd="med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conditional operator returns a value.</a:t>
            </a:r>
          </a:p>
          <a:p>
            <a:r>
              <a:rPr lang="en-CA" dirty="0" smtClean="0"/>
              <a:t>It evaluates an expression.</a:t>
            </a:r>
          </a:p>
          <a:p>
            <a:r>
              <a:rPr lang="en-CA" dirty="0" smtClean="0"/>
              <a:t>It cannot execute general Java statements.</a:t>
            </a:r>
          </a:p>
          <a:p>
            <a:r>
              <a:rPr lang="en-CA" dirty="0" smtClean="0"/>
              <a:t>It is not a replacement for if statements.</a:t>
            </a:r>
            <a:endParaRPr lang="en-CA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20" y="3505200"/>
            <a:ext cx="6490560" cy="2895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3443216"/>
      </p:ext>
    </p:extLst>
  </p:cSld>
  <p:clrMapOvr>
    <a:masterClrMapping/>
  </p:clrMapOvr>
  <p:transition spd="med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TopHat</a:t>
            </a:r>
            <a:r>
              <a:rPr lang="en-CA" dirty="0" smtClean="0"/>
              <a:t> Q5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1253910"/>
      </p:ext>
    </p:extLst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2209800" y="1500188"/>
            <a:ext cx="5689600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switch</a:t>
            </a:r>
            <a:r>
              <a:rPr lang="en-US" sz="2400" b="1" dirty="0">
                <a:latin typeface="+mn-lt"/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Conditional Operator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do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for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Drawing with Loops and Conditionals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Dialog Boxes</a:t>
            </a: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1447800" y="16002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07107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  <p:bldP spid="8397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2209800" y="1500188"/>
            <a:ext cx="5689600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switch</a:t>
            </a:r>
            <a:r>
              <a:rPr lang="en-US" sz="2400" b="1" dirty="0">
                <a:latin typeface="+mn-lt"/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Conditional Operator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do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for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Drawing with Loops and Conditionals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Dialog Boxes</a:t>
            </a: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1371600" y="268763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51699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  <p:bldP spid="8397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do Statement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A </a:t>
            </a:r>
            <a:r>
              <a:rPr lang="en-US" i="1" smtClean="0"/>
              <a:t>do statement</a:t>
            </a:r>
            <a:r>
              <a:rPr lang="en-US" smtClean="0"/>
              <a:t> has the following syntax: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charset="0"/>
              </a:rPr>
              <a:t>				do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charset="0"/>
              </a:rPr>
              <a:t>			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charset="0"/>
              </a:rPr>
              <a:t>				   </a:t>
            </a:r>
            <a:r>
              <a:rPr lang="en-US" sz="2400" b="1" i="1" smtClean="0">
                <a:solidFill>
                  <a:srgbClr val="008000"/>
                </a:solidFill>
                <a:latin typeface="Courier New" charset="0"/>
              </a:rPr>
              <a:t>statement-list</a:t>
            </a:r>
            <a:r>
              <a:rPr lang="en-US" sz="2400" b="1" smtClean="0">
                <a:latin typeface="Courier New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charset="0"/>
              </a:rPr>
              <a:t>				}</a:t>
            </a:r>
          </a:p>
          <a:p>
            <a:pPr>
              <a:spcBef>
                <a:spcPct val="0"/>
              </a:spcBef>
              <a:spcAft>
                <a:spcPts val="3000"/>
              </a:spcAft>
              <a:buFontTx/>
              <a:buNone/>
            </a:pPr>
            <a:r>
              <a:rPr lang="en-US" sz="2400" b="1" smtClean="0">
                <a:latin typeface="Courier New" charset="0"/>
              </a:rPr>
              <a:t>				while (</a:t>
            </a:r>
            <a:r>
              <a:rPr lang="en-US" sz="2400" b="1" i="1" smtClean="0">
                <a:solidFill>
                  <a:srgbClr val="008000"/>
                </a:solidFill>
                <a:latin typeface="Courier New" charset="0"/>
              </a:rPr>
              <a:t>condition</a:t>
            </a:r>
            <a:r>
              <a:rPr lang="en-US" sz="2400" b="1" smtClean="0">
                <a:latin typeface="Courier New" charset="0"/>
              </a:rPr>
              <a:t>);</a:t>
            </a:r>
            <a:r>
              <a:rPr lang="en-US" sz="2400" b="1" smtClean="0"/>
              <a:t> 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The </a:t>
            </a:r>
            <a:r>
              <a:rPr lang="en-US" b="1" smtClean="0">
                <a:solidFill>
                  <a:srgbClr val="008000"/>
                </a:solidFill>
                <a:latin typeface="Courier New" charset="0"/>
              </a:rPr>
              <a:t>statement-list</a:t>
            </a:r>
            <a:r>
              <a:rPr lang="en-US" b="1" smtClean="0"/>
              <a:t> </a:t>
            </a:r>
            <a:r>
              <a:rPr lang="en-US" smtClean="0"/>
              <a:t>is executed once initially, and then the </a:t>
            </a:r>
            <a:r>
              <a:rPr lang="en-US" b="1" smtClean="0">
                <a:solidFill>
                  <a:srgbClr val="008000"/>
                </a:solidFill>
                <a:latin typeface="Courier New" charset="0"/>
              </a:rPr>
              <a:t>condition</a:t>
            </a:r>
            <a:r>
              <a:rPr lang="en-US" b="1" smtClean="0"/>
              <a:t> </a:t>
            </a:r>
            <a:r>
              <a:rPr lang="en-US" smtClean="0"/>
              <a:t>is evaluated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The statement is executed repeatedly until the condition becomes false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b="1" smtClean="0">
              <a:latin typeface="Courier New" charset="0"/>
            </a:endParaRP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smtClean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534400" cy="5105400"/>
          </a:xfrm>
        </p:spPr>
        <p:txBody>
          <a:bodyPr/>
          <a:lstStyle/>
          <a:p>
            <a:pPr marL="0" indent="0">
              <a:spcBef>
                <a:spcPct val="75000"/>
              </a:spcBef>
              <a:buClr>
                <a:schemeClr val="bg2"/>
              </a:buClr>
              <a:buNone/>
            </a:pPr>
            <a:endParaRPr lang="en-US" dirty="0" smtClean="0"/>
          </a:p>
          <a:p>
            <a:pPr>
              <a:spcBef>
                <a:spcPct val="75000"/>
              </a:spcBef>
              <a:buClr>
                <a:schemeClr val="bg2"/>
              </a:buClr>
            </a:pPr>
            <a:endParaRPr lang="en-US" dirty="0" smtClean="0"/>
          </a:p>
          <a:p>
            <a:pPr>
              <a:spcBef>
                <a:spcPct val="75000"/>
              </a:spcBef>
              <a:buClr>
                <a:schemeClr val="bg2"/>
              </a:buClr>
            </a:pPr>
            <a:endParaRPr lang="en-US" dirty="0" smtClean="0"/>
          </a:p>
          <a:p>
            <a:pPr>
              <a:spcBef>
                <a:spcPct val="75000"/>
              </a:spcBef>
              <a:buClr>
                <a:schemeClr val="bg2"/>
              </a:buClr>
            </a:pPr>
            <a:r>
              <a:rPr lang="en-US" dirty="0" smtClean="0"/>
              <a:t>Output?</a:t>
            </a:r>
          </a:p>
          <a:p>
            <a:pPr>
              <a:spcBef>
                <a:spcPct val="75000"/>
              </a:spcBef>
              <a:buClr>
                <a:schemeClr val="bg2"/>
              </a:buClr>
            </a:pPr>
            <a:r>
              <a:rPr lang="en-US" dirty="0" smtClean="0"/>
              <a:t>Try running it in the Interactions pane</a:t>
            </a:r>
          </a:p>
          <a:p>
            <a:pPr>
              <a:spcBef>
                <a:spcPct val="75000"/>
              </a:spcBef>
              <a:buClr>
                <a:schemeClr val="bg2"/>
              </a:buClr>
            </a:pPr>
            <a:r>
              <a:rPr lang="en-US" b="1" u="sng" dirty="0" smtClean="0"/>
              <a:t>Note:</a:t>
            </a:r>
            <a:r>
              <a:rPr lang="en-US" dirty="0" smtClean="0"/>
              <a:t> The body of a </a:t>
            </a:r>
            <a:r>
              <a:rPr lang="en-US" dirty="0" smtClean="0">
                <a:latin typeface="Courier New" charset="0"/>
                <a:cs typeface="Courier New" charset="0"/>
              </a:rPr>
              <a:t>do</a:t>
            </a:r>
            <a:r>
              <a:rPr lang="en-US" dirty="0" smtClean="0">
                <a:cs typeface="Courier New" charset="0"/>
              </a:rPr>
              <a:t> </a:t>
            </a:r>
            <a:r>
              <a:rPr lang="en-US" dirty="0" smtClean="0"/>
              <a:t>loop always executes at least once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2209800" y="1371600"/>
            <a:ext cx="47561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count = 0;</a:t>
            </a:r>
          </a:p>
          <a:p>
            <a:pPr eaLnBrk="1" hangingPunct="1"/>
            <a:r>
              <a:rPr lang="en-US" sz="2000" b="1" dirty="0">
                <a:latin typeface="Courier New" charset="0"/>
              </a:rPr>
              <a:t>do</a:t>
            </a:r>
          </a:p>
          <a:p>
            <a:pPr eaLnBrk="1" hangingPunct="1"/>
            <a:r>
              <a:rPr lang="en-US" sz="2000" b="1" dirty="0">
                <a:latin typeface="Courier New" charset="0"/>
              </a:rPr>
              <a:t>{</a:t>
            </a:r>
          </a:p>
          <a:p>
            <a:pPr eaLnBrk="1" hangingPunct="1"/>
            <a:r>
              <a:rPr lang="en-US" sz="2000" b="1" dirty="0">
                <a:latin typeface="Courier New" charset="0"/>
              </a:rPr>
              <a:t>   count++;</a:t>
            </a:r>
          </a:p>
          <a:p>
            <a:pPr eaLnBrk="1" hangingPunct="1"/>
            <a:r>
              <a:rPr lang="en-US" sz="2000" b="1" dirty="0">
                <a:latin typeface="Courier New" charset="0"/>
              </a:rPr>
              <a:t>   </a:t>
            </a:r>
            <a:r>
              <a:rPr lang="en-US" sz="2000" b="1" dirty="0" err="1">
                <a:latin typeface="Courier New" charset="0"/>
              </a:rPr>
              <a:t>System.out.println</a:t>
            </a:r>
            <a:r>
              <a:rPr lang="en-US" sz="2000" b="1" dirty="0">
                <a:latin typeface="Courier New" charset="0"/>
              </a:rPr>
              <a:t> (count);</a:t>
            </a:r>
          </a:p>
          <a:p>
            <a:pPr eaLnBrk="1" hangingPunct="1"/>
            <a:r>
              <a:rPr lang="en-US" sz="2000" b="1" dirty="0">
                <a:latin typeface="Courier New" charset="0"/>
              </a:rPr>
              <a:t>} while (count &lt; 5);</a:t>
            </a:r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Box 5"/>
          <p:cNvSpPr txBox="1">
            <a:spLocks noChangeArrowheads="1"/>
          </p:cNvSpPr>
          <p:nvPr/>
        </p:nvSpPr>
        <p:spPr bwMode="auto">
          <a:xfrm>
            <a:off x="609600" y="823913"/>
            <a:ext cx="7910513" cy="4586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ReverseNumber.java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a do loop.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ReverseNumber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Reverses the digits of an integer mathematically.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number, lastDigit, reverse = 0;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Scanner scan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Scanner (System.in);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Box 5"/>
          <p:cNvSpPr txBox="1">
            <a:spLocks noChangeArrowheads="1"/>
          </p:cNvSpPr>
          <p:nvPr/>
        </p:nvSpPr>
        <p:spPr bwMode="auto">
          <a:xfrm>
            <a:off x="609600" y="1447800"/>
            <a:ext cx="7910513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latin typeface="Courier New" charset="0"/>
                <a:cs typeface="Courier New" charset="0"/>
              </a:rPr>
              <a:t>System.out.print ("Enter a positive integer: 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number = scan.nextInt();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do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lastDigit = number % 10;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reverse = (reverse * 10) + lastDigit;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number = number / 10;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while </a:t>
            </a:r>
            <a:r>
              <a:rPr lang="en-US" sz="1400" b="1">
                <a:latin typeface="Courier New" charset="0"/>
                <a:cs typeface="Courier New" charset="0"/>
              </a:rPr>
              <a:t>(number &gt; 0);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("That number reversed is " + reverse);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609600" y="1447800"/>
            <a:ext cx="7910513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latin typeface="Courier New" charset="0"/>
                <a:cs typeface="Courier New" charset="0"/>
              </a:rPr>
              <a:t>System.out.print ("Enter a positive integer: 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number = scan.nextInt();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do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lastDigit = number % 10;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reverse = (reverse * 10) + lastDigit;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number = number / 10;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while </a:t>
            </a:r>
            <a:r>
              <a:rPr lang="en-US" sz="1400" b="1">
                <a:latin typeface="Courier New" charset="0"/>
                <a:cs typeface="Courier New" charset="0"/>
              </a:rPr>
              <a:t>(number &gt; 0);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("That number reversed is " + reverse);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590800" y="1298575"/>
            <a:ext cx="4064000" cy="12922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Sample Run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Enter a positive integer: </a:t>
            </a:r>
            <a:r>
              <a:rPr lang="en-US" sz="1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2896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That number reversed is 6982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Insert a </a:t>
            </a:r>
            <a:r>
              <a:rPr lang="en-CA" sz="3600" dirty="0" err="1" smtClean="0"/>
              <a:t>println</a:t>
            </a:r>
            <a:r>
              <a:rPr lang="en-CA" sz="3600" dirty="0" smtClean="0"/>
              <a:t> and run it with 123456789</a:t>
            </a:r>
            <a:endParaRPr lang="en-CA" sz="360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180" y="967212"/>
            <a:ext cx="5477639" cy="56776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Left Arrow 3"/>
          <p:cNvSpPr/>
          <p:nvPr/>
        </p:nvSpPr>
        <p:spPr>
          <a:xfrm>
            <a:off x="5027010" y="5334000"/>
            <a:ext cx="2057400" cy="228600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552000"/>
      </p:ext>
    </p:extLst>
  </p:cSld>
  <p:clrMapOvr>
    <a:masterClrMapping/>
  </p:clrMapOvr>
  <p:transition spd="med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180" y="967212"/>
            <a:ext cx="5477639" cy="56776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Left Arrow 3"/>
          <p:cNvSpPr/>
          <p:nvPr/>
        </p:nvSpPr>
        <p:spPr>
          <a:xfrm>
            <a:off x="4114800" y="5715000"/>
            <a:ext cx="762000" cy="228600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Left Arrow 4"/>
          <p:cNvSpPr/>
          <p:nvPr/>
        </p:nvSpPr>
        <p:spPr>
          <a:xfrm>
            <a:off x="4113291" y="4572000"/>
            <a:ext cx="762000" cy="228600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5181266" y="4501634"/>
            <a:ext cx="60785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dirty="0" smtClean="0"/>
              <a:t>No ;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194280" y="5644634"/>
            <a:ext cx="68929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dirty="0" smtClean="0"/>
              <a:t>Yes 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1960069"/>
      </p:ext>
    </p:extLst>
  </p:cSld>
  <p:clrMapOvr>
    <a:masterClrMapping/>
  </p:clrMapOvr>
  <p:transition spd="med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Comparing while and do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295400" y="1371600"/>
            <a:ext cx="3043238" cy="4419600"/>
            <a:chOff x="1056" y="720"/>
            <a:chExt cx="1917" cy="2784"/>
          </a:xfrm>
        </p:grpSpPr>
        <p:grpSp>
          <p:nvGrpSpPr>
            <p:cNvPr id="54293" name="Group 18"/>
            <p:cNvGrpSpPr>
              <a:grpSpLocks/>
            </p:cNvGrpSpPr>
            <p:nvPr/>
          </p:nvGrpSpPr>
          <p:grpSpPr bwMode="auto">
            <a:xfrm>
              <a:off x="1270" y="2208"/>
              <a:ext cx="1008" cy="816"/>
              <a:chOff x="2112" y="1968"/>
              <a:chExt cx="1008" cy="816"/>
            </a:xfrm>
          </p:grpSpPr>
          <p:grpSp>
            <p:nvGrpSpPr>
              <p:cNvPr id="54304" name="Group 19"/>
              <p:cNvGrpSpPr>
                <a:grpSpLocks/>
              </p:cNvGrpSpPr>
              <p:nvPr/>
            </p:nvGrpSpPr>
            <p:grpSpPr bwMode="auto">
              <a:xfrm>
                <a:off x="2112" y="2544"/>
                <a:ext cx="1008" cy="240"/>
                <a:chOff x="2112" y="2544"/>
                <a:chExt cx="1008" cy="240"/>
              </a:xfrm>
            </p:grpSpPr>
            <p:sp>
              <p:nvSpPr>
                <p:cNvPr id="54307" name="Rectangle 20"/>
                <p:cNvSpPr>
                  <a:spLocks noChangeArrowheads="1"/>
                </p:cNvSpPr>
                <p:nvPr/>
              </p:nvSpPr>
              <p:spPr bwMode="auto">
                <a:xfrm>
                  <a:off x="2112" y="2544"/>
                  <a:ext cx="1008" cy="240"/>
                </a:xfrm>
                <a:prstGeom prst="rect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0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197" y="2544"/>
                  <a:ext cx="83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800" b="1">
                      <a:latin typeface="Arial Unicode MS" charset="0"/>
                    </a:rPr>
                    <a:t>statement</a:t>
                  </a:r>
                  <a:endParaRPr lang="en-US">
                    <a:latin typeface="Arial Unicode MS" charset="0"/>
                  </a:endParaRPr>
                </a:p>
              </p:txBody>
            </p:sp>
          </p:grpSp>
          <p:cxnSp>
            <p:nvCxnSpPr>
              <p:cNvPr id="54305" name="AutoShape 22"/>
              <p:cNvCxnSpPr>
                <a:cxnSpLocks noChangeShapeType="1"/>
                <a:stCxn id="54300" idx="2"/>
                <a:endCxn id="54307" idx="0"/>
              </p:cNvCxnSpPr>
              <p:nvPr/>
            </p:nvCxnSpPr>
            <p:spPr bwMode="auto">
              <a:xfrm>
                <a:off x="2616" y="1968"/>
                <a:ext cx="0" cy="576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4306" name="Text Box 23"/>
              <p:cNvSpPr txBox="1">
                <a:spLocks noChangeArrowheads="1"/>
              </p:cNvSpPr>
              <p:nvPr/>
            </p:nvSpPr>
            <p:spPr bwMode="auto">
              <a:xfrm>
                <a:off x="2637" y="2112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1">
                    <a:solidFill>
                      <a:srgbClr val="008000"/>
                    </a:solidFill>
                    <a:latin typeface="Arial Unicode MS" charset="0"/>
                  </a:rPr>
                  <a:t>true</a:t>
                </a:r>
                <a:endParaRPr lang="en-US">
                  <a:solidFill>
                    <a:srgbClr val="008000"/>
                  </a:solidFill>
                  <a:latin typeface="Arial Unicode MS" charset="0"/>
                </a:endParaRPr>
              </a:p>
            </p:txBody>
          </p:sp>
        </p:grpSp>
        <p:cxnSp>
          <p:nvCxnSpPr>
            <p:cNvPr id="54294" name="AutoShape 24"/>
            <p:cNvCxnSpPr>
              <a:cxnSpLocks noChangeShapeType="1"/>
              <a:stCxn id="54307" idx="1"/>
              <a:endCxn id="54300" idx="1"/>
            </p:cNvCxnSpPr>
            <p:nvPr/>
          </p:nvCxnSpPr>
          <p:spPr bwMode="auto">
            <a:xfrm rot="10800000">
              <a:off x="1126" y="1872"/>
              <a:ext cx="144" cy="1032"/>
            </a:xfrm>
            <a:prstGeom prst="bentConnector3">
              <a:avLst>
                <a:gd name="adj1" fmla="val 239583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4295" name="Group 25"/>
            <p:cNvGrpSpPr>
              <a:grpSpLocks/>
            </p:cNvGrpSpPr>
            <p:nvPr/>
          </p:nvGrpSpPr>
          <p:grpSpPr bwMode="auto">
            <a:xfrm>
              <a:off x="1736" y="1872"/>
              <a:ext cx="1237" cy="1632"/>
              <a:chOff x="2578" y="1680"/>
              <a:chExt cx="1237" cy="1584"/>
            </a:xfrm>
          </p:grpSpPr>
          <p:cxnSp>
            <p:nvCxnSpPr>
              <p:cNvPr id="54302" name="AutoShape 26"/>
              <p:cNvCxnSpPr>
                <a:cxnSpLocks noChangeShapeType="1"/>
                <a:stCxn id="54300" idx="3"/>
              </p:cNvCxnSpPr>
              <p:nvPr/>
            </p:nvCxnSpPr>
            <p:spPr bwMode="auto">
              <a:xfrm flipH="1">
                <a:off x="2578" y="1680"/>
                <a:ext cx="638" cy="1584"/>
              </a:xfrm>
              <a:prstGeom prst="bentConnector4">
                <a:avLst>
                  <a:gd name="adj1" fmla="val -22569"/>
                  <a:gd name="adj2" fmla="val 83458"/>
                </a:avLst>
              </a:prstGeom>
              <a:noFill/>
              <a:ln w="31750">
                <a:solidFill>
                  <a:srgbClr val="FF0000"/>
                </a:solidFill>
                <a:miter lim="800000"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4303" name="Text Box 27"/>
              <p:cNvSpPr txBox="1">
                <a:spLocks noChangeArrowheads="1"/>
              </p:cNvSpPr>
              <p:nvPr/>
            </p:nvSpPr>
            <p:spPr bwMode="auto">
              <a:xfrm>
                <a:off x="3373" y="2115"/>
                <a:ext cx="44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1">
                    <a:solidFill>
                      <a:srgbClr val="008000"/>
                    </a:solidFill>
                    <a:latin typeface="Arial Unicode MS" charset="0"/>
                  </a:rPr>
                  <a:t>false</a:t>
                </a:r>
                <a:endParaRPr lang="en-US">
                  <a:solidFill>
                    <a:srgbClr val="008000"/>
                  </a:solidFill>
                  <a:latin typeface="Arial Unicode MS" charset="0"/>
                </a:endParaRPr>
              </a:p>
            </p:txBody>
          </p:sp>
        </p:grpSp>
        <p:grpSp>
          <p:nvGrpSpPr>
            <p:cNvPr id="54296" name="Group 28"/>
            <p:cNvGrpSpPr>
              <a:grpSpLocks/>
            </p:cNvGrpSpPr>
            <p:nvPr/>
          </p:nvGrpSpPr>
          <p:grpSpPr bwMode="auto">
            <a:xfrm>
              <a:off x="1126" y="1104"/>
              <a:ext cx="1296" cy="1104"/>
              <a:chOff x="1968" y="864"/>
              <a:chExt cx="1296" cy="1104"/>
            </a:xfrm>
          </p:grpSpPr>
          <p:cxnSp>
            <p:nvCxnSpPr>
              <p:cNvPr id="54298" name="AutoShape 29"/>
              <p:cNvCxnSpPr>
                <a:cxnSpLocks noChangeShapeType="1"/>
                <a:endCxn id="54300" idx="0"/>
              </p:cNvCxnSpPr>
              <p:nvPr/>
            </p:nvCxnSpPr>
            <p:spPr bwMode="auto">
              <a:xfrm>
                <a:off x="2616" y="864"/>
                <a:ext cx="0" cy="432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54299" name="Group 30"/>
              <p:cNvGrpSpPr>
                <a:grpSpLocks/>
              </p:cNvGrpSpPr>
              <p:nvPr/>
            </p:nvGrpSpPr>
            <p:grpSpPr bwMode="auto">
              <a:xfrm>
                <a:off x="1968" y="1296"/>
                <a:ext cx="1296" cy="672"/>
                <a:chOff x="1968" y="1296"/>
                <a:chExt cx="1296" cy="672"/>
              </a:xfrm>
            </p:grpSpPr>
            <p:sp>
              <p:nvSpPr>
                <p:cNvPr id="54300" name="AutoShape 31"/>
                <p:cNvSpPr>
                  <a:spLocks noChangeArrowheads="1"/>
                </p:cNvSpPr>
                <p:nvPr/>
              </p:nvSpPr>
              <p:spPr bwMode="auto">
                <a:xfrm>
                  <a:off x="1968" y="1296"/>
                  <a:ext cx="1296" cy="672"/>
                </a:xfrm>
                <a:prstGeom prst="diamond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0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221" y="1430"/>
                  <a:ext cx="791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800" b="1">
                      <a:latin typeface="Arial Unicode MS" charset="0"/>
                    </a:rPr>
                    <a:t>condition</a:t>
                  </a:r>
                </a:p>
                <a:p>
                  <a:pPr algn="ctr" eaLnBrk="1" hangingPunct="1"/>
                  <a:r>
                    <a:rPr lang="en-US" sz="1800" b="1">
                      <a:latin typeface="Arial Unicode MS" charset="0"/>
                    </a:rPr>
                    <a:t>evaluated</a:t>
                  </a:r>
                  <a:endParaRPr lang="en-US">
                    <a:latin typeface="Arial Unicode MS" charset="0"/>
                  </a:endParaRPr>
                </a:p>
              </p:txBody>
            </p:sp>
          </p:grpSp>
        </p:grpSp>
        <p:sp>
          <p:nvSpPr>
            <p:cNvPr id="54297" name="Text Box 33"/>
            <p:cNvSpPr txBox="1">
              <a:spLocks noChangeArrowheads="1"/>
            </p:cNvSpPr>
            <p:nvPr/>
          </p:nvSpPr>
          <p:spPr bwMode="auto">
            <a:xfrm>
              <a:off x="1056" y="720"/>
              <a:ext cx="15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u="sng">
                  <a:solidFill>
                    <a:srgbClr val="008000"/>
                  </a:solidFill>
                </a:rPr>
                <a:t>The while Loop</a:t>
              </a:r>
              <a:endParaRPr lang="en-US">
                <a:solidFill>
                  <a:srgbClr val="008000"/>
                </a:solidFill>
              </a:endParaRP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4727575" y="1371600"/>
            <a:ext cx="2824163" cy="4151313"/>
            <a:chOff x="3473" y="745"/>
            <a:chExt cx="1779" cy="2615"/>
          </a:xfrm>
        </p:grpSpPr>
        <p:grpSp>
          <p:nvGrpSpPr>
            <p:cNvPr id="54278" name="Group 4"/>
            <p:cNvGrpSpPr>
              <a:grpSpLocks/>
            </p:cNvGrpSpPr>
            <p:nvPr/>
          </p:nvGrpSpPr>
          <p:grpSpPr bwMode="auto">
            <a:xfrm>
              <a:off x="3473" y="1632"/>
              <a:ext cx="639" cy="840"/>
              <a:chOff x="1569" y="1608"/>
              <a:chExt cx="639" cy="840"/>
            </a:xfrm>
          </p:grpSpPr>
          <p:sp>
            <p:nvSpPr>
              <p:cNvPr id="54291" name="Text Box 5"/>
              <p:cNvSpPr txBox="1">
                <a:spLocks noChangeArrowheads="1"/>
              </p:cNvSpPr>
              <p:nvPr/>
            </p:nvSpPr>
            <p:spPr bwMode="auto">
              <a:xfrm>
                <a:off x="1569" y="1920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1">
                    <a:solidFill>
                      <a:srgbClr val="008000"/>
                    </a:solidFill>
                    <a:latin typeface="Arial Unicode MS" charset="0"/>
                  </a:rPr>
                  <a:t>true</a:t>
                </a:r>
                <a:endParaRPr lang="en-US">
                  <a:solidFill>
                    <a:srgbClr val="008000"/>
                  </a:solidFill>
                  <a:latin typeface="Arial Unicode MS" charset="0"/>
                </a:endParaRPr>
              </a:p>
            </p:txBody>
          </p:sp>
          <p:cxnSp>
            <p:nvCxnSpPr>
              <p:cNvPr id="54292" name="AutoShape 6"/>
              <p:cNvCxnSpPr>
                <a:cxnSpLocks noChangeShapeType="1"/>
                <a:stCxn id="54286" idx="1"/>
                <a:endCxn id="54288" idx="1"/>
              </p:cNvCxnSpPr>
              <p:nvPr/>
            </p:nvCxnSpPr>
            <p:spPr bwMode="auto">
              <a:xfrm rot="10800000" flipV="1">
                <a:off x="2112" y="1608"/>
                <a:ext cx="96" cy="840"/>
              </a:xfrm>
              <a:prstGeom prst="bentConnector3">
                <a:avLst>
                  <a:gd name="adj1" fmla="val 250000"/>
                </a:avLst>
              </a:prstGeom>
              <a:noFill/>
              <a:ln w="31750">
                <a:solidFill>
                  <a:srgbClr val="FF0000"/>
                </a:solidFill>
                <a:miter lim="800000"/>
                <a:headEnd type="triangle" w="lg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4279" name="Group 7"/>
            <p:cNvGrpSpPr>
              <a:grpSpLocks/>
            </p:cNvGrpSpPr>
            <p:nvPr/>
          </p:nvGrpSpPr>
          <p:grpSpPr bwMode="auto">
            <a:xfrm>
              <a:off x="3999" y="1767"/>
              <a:ext cx="1248" cy="1017"/>
              <a:chOff x="2064" y="1719"/>
              <a:chExt cx="1248" cy="1017"/>
            </a:xfrm>
          </p:grpSpPr>
          <p:sp>
            <p:nvSpPr>
              <p:cNvPr id="54288" name="AutoShape 8"/>
              <p:cNvSpPr>
                <a:spLocks noChangeArrowheads="1"/>
              </p:cNvSpPr>
              <p:nvPr/>
            </p:nvSpPr>
            <p:spPr bwMode="auto">
              <a:xfrm>
                <a:off x="2064" y="2112"/>
                <a:ext cx="1248" cy="624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89" name="Text Box 9"/>
              <p:cNvSpPr txBox="1">
                <a:spLocks noChangeArrowheads="1"/>
              </p:cNvSpPr>
              <p:nvPr/>
            </p:nvSpPr>
            <p:spPr bwMode="auto">
              <a:xfrm>
                <a:off x="2293" y="2222"/>
                <a:ext cx="791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1">
                    <a:latin typeface="Arial Unicode MS" charset="0"/>
                  </a:rPr>
                  <a:t>condition</a:t>
                </a:r>
              </a:p>
              <a:p>
                <a:pPr algn="ctr" eaLnBrk="1" hangingPunct="1"/>
                <a:r>
                  <a:rPr lang="en-US" sz="1800" b="1">
                    <a:latin typeface="Arial Unicode MS" charset="0"/>
                  </a:rPr>
                  <a:t>evaluated</a:t>
                </a:r>
                <a:endParaRPr lang="en-US">
                  <a:latin typeface="Arial Unicode MS" charset="0"/>
                </a:endParaRPr>
              </a:p>
            </p:txBody>
          </p:sp>
          <p:cxnSp>
            <p:nvCxnSpPr>
              <p:cNvPr id="54290" name="AutoShape 10"/>
              <p:cNvCxnSpPr>
                <a:cxnSpLocks noChangeShapeType="1"/>
                <a:stCxn id="54287" idx="2"/>
                <a:endCxn id="54288" idx="0"/>
              </p:cNvCxnSpPr>
              <p:nvPr/>
            </p:nvCxnSpPr>
            <p:spPr bwMode="auto">
              <a:xfrm flipH="1">
                <a:off x="2688" y="1719"/>
                <a:ext cx="1" cy="393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4280" name="Group 11"/>
            <p:cNvGrpSpPr>
              <a:grpSpLocks/>
            </p:cNvGrpSpPr>
            <p:nvPr/>
          </p:nvGrpSpPr>
          <p:grpSpPr bwMode="auto">
            <a:xfrm>
              <a:off x="4119" y="1152"/>
              <a:ext cx="1008" cy="624"/>
              <a:chOff x="2184" y="1104"/>
              <a:chExt cx="1008" cy="624"/>
            </a:xfrm>
          </p:grpSpPr>
          <p:cxnSp>
            <p:nvCxnSpPr>
              <p:cNvPr id="54285" name="AutoShape 12"/>
              <p:cNvCxnSpPr>
                <a:cxnSpLocks noChangeShapeType="1"/>
                <a:endCxn id="54287" idx="0"/>
              </p:cNvCxnSpPr>
              <p:nvPr/>
            </p:nvCxnSpPr>
            <p:spPr bwMode="auto">
              <a:xfrm>
                <a:off x="2689" y="1104"/>
                <a:ext cx="0" cy="384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4286" name="Rectangle 13"/>
              <p:cNvSpPr>
                <a:spLocks noChangeArrowheads="1"/>
              </p:cNvSpPr>
              <p:nvPr/>
            </p:nvSpPr>
            <p:spPr bwMode="auto">
              <a:xfrm>
                <a:off x="2184" y="1488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87" name="Text Box 14"/>
              <p:cNvSpPr txBox="1">
                <a:spLocks noChangeArrowheads="1"/>
              </p:cNvSpPr>
              <p:nvPr/>
            </p:nvSpPr>
            <p:spPr bwMode="auto">
              <a:xfrm>
                <a:off x="2269" y="1488"/>
                <a:ext cx="83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1">
                    <a:latin typeface="Arial Unicode MS" charset="0"/>
                  </a:rPr>
                  <a:t>statement</a:t>
                </a:r>
                <a:endParaRPr lang="en-US">
                  <a:latin typeface="Arial Unicode MS" charset="0"/>
                </a:endParaRPr>
              </a:p>
            </p:txBody>
          </p:sp>
        </p:grpSp>
        <p:grpSp>
          <p:nvGrpSpPr>
            <p:cNvPr id="54281" name="Group 15"/>
            <p:cNvGrpSpPr>
              <a:grpSpLocks/>
            </p:cNvGrpSpPr>
            <p:nvPr/>
          </p:nvGrpSpPr>
          <p:grpSpPr bwMode="auto">
            <a:xfrm>
              <a:off x="4610" y="2784"/>
              <a:ext cx="442" cy="576"/>
              <a:chOff x="2701" y="2736"/>
              <a:chExt cx="442" cy="576"/>
            </a:xfrm>
          </p:grpSpPr>
          <p:cxnSp>
            <p:nvCxnSpPr>
              <p:cNvPr id="54283" name="AutoShape 16"/>
              <p:cNvCxnSpPr>
                <a:cxnSpLocks noChangeShapeType="1"/>
                <a:stCxn id="54288" idx="2"/>
              </p:cNvCxnSpPr>
              <p:nvPr/>
            </p:nvCxnSpPr>
            <p:spPr bwMode="auto">
              <a:xfrm>
                <a:off x="2712" y="2736"/>
                <a:ext cx="0" cy="576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4284" name="Text Box 17"/>
              <p:cNvSpPr txBox="1">
                <a:spLocks noChangeArrowheads="1"/>
              </p:cNvSpPr>
              <p:nvPr/>
            </p:nvSpPr>
            <p:spPr bwMode="auto">
              <a:xfrm>
                <a:off x="2701" y="2880"/>
                <a:ext cx="44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1">
                    <a:solidFill>
                      <a:srgbClr val="008000"/>
                    </a:solidFill>
                    <a:latin typeface="Arial Unicode MS" charset="0"/>
                  </a:rPr>
                  <a:t>false</a:t>
                </a:r>
                <a:endParaRPr lang="en-US">
                  <a:solidFill>
                    <a:srgbClr val="008000"/>
                  </a:solidFill>
                  <a:latin typeface="Arial Unicode MS" charset="0"/>
                </a:endParaRPr>
              </a:p>
            </p:txBody>
          </p:sp>
        </p:grpSp>
        <p:sp>
          <p:nvSpPr>
            <p:cNvPr id="54282" name="Text Box 35"/>
            <p:cNvSpPr txBox="1">
              <a:spLocks noChangeArrowheads="1"/>
            </p:cNvSpPr>
            <p:nvPr/>
          </p:nvSpPr>
          <p:spPr bwMode="auto">
            <a:xfrm>
              <a:off x="3984" y="745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u="sng">
                  <a:solidFill>
                    <a:srgbClr val="008000"/>
                  </a:solidFill>
                </a:rPr>
                <a:t>The do Loop</a:t>
              </a:r>
              <a:endParaRPr lang="en-US">
                <a:solidFill>
                  <a:srgbClr val="008000"/>
                </a:solidFill>
              </a:endParaRPr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TopHat</a:t>
            </a:r>
            <a:r>
              <a:rPr lang="en-CA" dirty="0" smtClean="0"/>
              <a:t> Q6-Q7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13593"/>
      </p:ext>
    </p:extLst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Run the following code on Acorn</a:t>
            </a:r>
            <a:endParaRPr lang="en-CA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017" y="1524000"/>
            <a:ext cx="5363966" cy="48389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87968" y="2667000"/>
            <a:ext cx="206601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Try ‘B’, ‘C’, and ‘D’</a:t>
            </a: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343400" y="2590800"/>
            <a:ext cx="6096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376559"/>
      </p:ext>
    </p:extLst>
  </p:cSld>
  <p:clrMapOvr>
    <a:masterClrMapping/>
  </p:clrMapOvr>
  <p:transition spd="med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2209800" y="1500188"/>
            <a:ext cx="5689600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switch</a:t>
            </a:r>
            <a:r>
              <a:rPr lang="en-US" sz="2400" b="1" dirty="0">
                <a:latin typeface="+mn-lt"/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Conditional Operator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do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for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Drawing with Loops and Conditionals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Dialog Boxes</a:t>
            </a: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1371600" y="324643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  <p:bldP spid="8397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charset="0"/>
                <a:cs typeface="Courier New" charset="0"/>
              </a:rPr>
              <a:t>	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b="1" dirty="0">
              <a:latin typeface="Courier New" charset="0"/>
              <a:cs typeface="Courier New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b="1" dirty="0" smtClean="0">
              <a:latin typeface="Courier New" charset="0"/>
              <a:cs typeface="Courier New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b="1" dirty="0">
              <a:latin typeface="Courier New" charset="0"/>
              <a:cs typeface="Courier New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b="1" dirty="0" smtClean="0">
              <a:latin typeface="Courier New" charset="0"/>
              <a:cs typeface="Courier New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	for (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 count=1; count &lt;= 5; count++)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sz="2000" b="1" dirty="0" smtClean="0">
                <a:latin typeface="Courier New" charset="0"/>
                <a:cs typeface="Courier New" charset="0"/>
              </a:rPr>
              <a:t>		   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System.out.println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 (count);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Tx/>
              <a:buNone/>
            </a:pPr>
            <a:endParaRPr lang="en-US" sz="2000" b="1" dirty="0" smtClean="0">
              <a:latin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sz="2400" dirty="0" smtClean="0"/>
              <a:t>Output?</a:t>
            </a:r>
          </a:p>
          <a:p>
            <a:pPr lvl="1">
              <a:spcBef>
                <a:spcPct val="0"/>
              </a:spcBef>
              <a:spcAft>
                <a:spcPts val="1800"/>
              </a:spcAft>
            </a:pPr>
            <a:r>
              <a:rPr lang="en-US" sz="2000" dirty="0" smtClean="0"/>
              <a:t>Try running it in the Interactions pane.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39130496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838200" y="3641725"/>
            <a:ext cx="71961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dirty="0">
                <a:latin typeface="Courier New" charset="0"/>
              </a:rPr>
              <a:t>for ( </a:t>
            </a:r>
            <a:r>
              <a:rPr lang="en-US" sz="2000" b="1" i="1" dirty="0">
                <a:solidFill>
                  <a:srgbClr val="008000"/>
                </a:solidFill>
                <a:latin typeface="Courier New" charset="0"/>
              </a:rPr>
              <a:t>initialization</a:t>
            </a:r>
            <a:r>
              <a:rPr lang="en-US" sz="2000" b="1" dirty="0">
                <a:latin typeface="Courier New" charset="0"/>
              </a:rPr>
              <a:t> ; </a:t>
            </a:r>
            <a:r>
              <a:rPr lang="en-US" sz="2000" b="1" i="1" dirty="0">
                <a:solidFill>
                  <a:srgbClr val="008000"/>
                </a:solidFill>
                <a:latin typeface="Courier New" charset="0"/>
              </a:rPr>
              <a:t>condition</a:t>
            </a:r>
            <a:r>
              <a:rPr lang="en-US" sz="2000" b="1" dirty="0">
                <a:latin typeface="Courier New" charset="0"/>
              </a:rPr>
              <a:t> ; </a:t>
            </a:r>
            <a:r>
              <a:rPr lang="en-US" sz="2000" b="1" i="1" dirty="0">
                <a:solidFill>
                  <a:srgbClr val="008000"/>
                </a:solidFill>
                <a:latin typeface="Courier New" charset="0"/>
              </a:rPr>
              <a:t>increment</a:t>
            </a:r>
            <a:r>
              <a:rPr lang="en-US" sz="2000" b="1" dirty="0">
                <a:latin typeface="Courier New" charset="0"/>
              </a:rPr>
              <a:t> )</a:t>
            </a:r>
          </a:p>
          <a:p>
            <a:pPr eaLnBrk="1" hangingPunct="1"/>
            <a:r>
              <a:rPr lang="en-US" sz="2000" b="1" dirty="0">
                <a:latin typeface="Courier New" charset="0"/>
              </a:rPr>
              <a:t>   </a:t>
            </a:r>
            <a:r>
              <a:rPr lang="en-US" sz="2000" b="1" i="1" dirty="0">
                <a:solidFill>
                  <a:srgbClr val="008000"/>
                </a:solidFill>
                <a:latin typeface="Courier New" charset="0"/>
              </a:rPr>
              <a:t>statement</a:t>
            </a:r>
            <a:r>
              <a:rPr lang="en-US" sz="2000" b="1" dirty="0">
                <a:latin typeface="Courier New" charset="0"/>
              </a:rPr>
              <a:t>;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016000" y="2117725"/>
            <a:ext cx="2957513" cy="1387475"/>
            <a:chOff x="908" y="1286"/>
            <a:chExt cx="1863" cy="874"/>
          </a:xfrm>
        </p:grpSpPr>
        <p:sp>
          <p:nvSpPr>
            <p:cNvPr id="56333" name="Text Box 9"/>
            <p:cNvSpPr txBox="1">
              <a:spLocks noChangeArrowheads="1"/>
            </p:cNvSpPr>
            <p:nvPr/>
          </p:nvSpPr>
          <p:spPr bwMode="auto">
            <a:xfrm>
              <a:off x="908" y="1286"/>
              <a:ext cx="1863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>
                  <a:latin typeface="Arial Unicode MS" charset="0"/>
                </a:rPr>
                <a:t>The </a:t>
              </a:r>
              <a:r>
                <a:rPr lang="en-US" sz="2000" b="1" i="1">
                  <a:solidFill>
                    <a:srgbClr val="008000"/>
                  </a:solidFill>
                  <a:latin typeface="Courier New" charset="0"/>
                </a:rPr>
                <a:t>initialization</a:t>
              </a:r>
              <a:endParaRPr lang="en-US" sz="2000" b="1">
                <a:solidFill>
                  <a:srgbClr val="008000"/>
                </a:solidFill>
                <a:latin typeface="Arial Unicode MS" charset="0"/>
              </a:endParaRPr>
            </a:p>
            <a:p>
              <a:pPr algn="ctr" eaLnBrk="1" hangingPunct="1"/>
              <a:r>
                <a:rPr lang="en-US" sz="2000" b="1">
                  <a:latin typeface="Arial Unicode MS" charset="0"/>
                </a:rPr>
                <a:t>is executed once</a:t>
              </a:r>
            </a:p>
            <a:p>
              <a:pPr algn="ctr" eaLnBrk="1" hangingPunct="1"/>
              <a:r>
                <a:rPr lang="en-US" sz="2000" b="1">
                  <a:latin typeface="Arial Unicode MS" charset="0"/>
                </a:rPr>
                <a:t>before the loop begins</a:t>
              </a:r>
              <a:endParaRPr lang="en-US">
                <a:latin typeface="Arial Unicode MS" charset="0"/>
              </a:endParaRPr>
            </a:p>
          </p:txBody>
        </p:sp>
        <p:sp>
          <p:nvSpPr>
            <p:cNvPr id="56334" name="Line 10"/>
            <p:cNvSpPr>
              <a:spLocks noChangeShapeType="1"/>
            </p:cNvSpPr>
            <p:nvPr/>
          </p:nvSpPr>
          <p:spPr bwMode="auto">
            <a:xfrm>
              <a:off x="1824" y="1920"/>
              <a:ext cx="96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370388" y="2117725"/>
            <a:ext cx="3397250" cy="1371600"/>
            <a:chOff x="3021" y="1248"/>
            <a:chExt cx="2140" cy="864"/>
          </a:xfrm>
        </p:grpSpPr>
        <p:sp>
          <p:nvSpPr>
            <p:cNvPr id="56331" name="Text Box 12"/>
            <p:cNvSpPr txBox="1">
              <a:spLocks noChangeArrowheads="1"/>
            </p:cNvSpPr>
            <p:nvPr/>
          </p:nvSpPr>
          <p:spPr bwMode="auto">
            <a:xfrm>
              <a:off x="3021" y="1248"/>
              <a:ext cx="2140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>
                  <a:solidFill>
                    <a:srgbClr val="000000"/>
                  </a:solidFill>
                  <a:latin typeface="Arial Unicode MS" charset="0"/>
                </a:rPr>
                <a:t>The </a:t>
              </a:r>
              <a:r>
                <a:rPr lang="en-US" sz="2000" b="1" i="1">
                  <a:solidFill>
                    <a:srgbClr val="008000"/>
                  </a:solidFill>
                  <a:latin typeface="Courier New" charset="0"/>
                </a:rPr>
                <a:t>statement</a:t>
              </a:r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 </a:t>
              </a:r>
              <a:r>
                <a:rPr lang="en-US" sz="2000" b="1">
                  <a:solidFill>
                    <a:srgbClr val="000000"/>
                  </a:solidFill>
                  <a:latin typeface="Arial Unicode MS" charset="0"/>
                </a:rPr>
                <a:t>is</a:t>
              </a:r>
            </a:p>
            <a:p>
              <a:pPr algn="ctr" eaLnBrk="1" hangingPunct="1"/>
              <a:r>
                <a:rPr lang="en-US" sz="2000" b="1">
                  <a:solidFill>
                    <a:srgbClr val="000000"/>
                  </a:solidFill>
                  <a:latin typeface="Arial Unicode MS" charset="0"/>
                </a:rPr>
                <a:t>executed until the</a:t>
              </a:r>
            </a:p>
            <a:p>
              <a:pPr algn="ctr" eaLnBrk="1" hangingPunct="1"/>
              <a:r>
                <a:rPr lang="en-US" sz="2000" b="1" i="1">
                  <a:solidFill>
                    <a:srgbClr val="000000"/>
                  </a:solidFill>
                  <a:latin typeface="Courier New" charset="0"/>
                </a:rPr>
                <a:t>condition</a:t>
              </a:r>
              <a:r>
                <a:rPr lang="en-US" sz="2000" b="1">
                  <a:solidFill>
                    <a:srgbClr val="000000"/>
                  </a:solidFill>
                  <a:latin typeface="Arial Unicode MS" charset="0"/>
                </a:rPr>
                <a:t> becomes false</a:t>
              </a:r>
              <a:endParaRPr lang="en-US">
                <a:solidFill>
                  <a:srgbClr val="000000"/>
                </a:solidFill>
                <a:latin typeface="Arial Unicode MS" charset="0"/>
              </a:endParaRPr>
            </a:p>
          </p:txBody>
        </p:sp>
        <p:sp>
          <p:nvSpPr>
            <p:cNvPr id="56332" name="Line 13"/>
            <p:cNvSpPr>
              <a:spLocks noChangeShapeType="1"/>
            </p:cNvSpPr>
            <p:nvPr/>
          </p:nvSpPr>
          <p:spPr bwMode="auto">
            <a:xfrm flipH="1">
              <a:off x="3648" y="1872"/>
              <a:ext cx="192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3689350" y="4159250"/>
            <a:ext cx="4586288" cy="1174750"/>
            <a:chOff x="2592" y="2534"/>
            <a:chExt cx="2889" cy="740"/>
          </a:xfrm>
        </p:grpSpPr>
        <p:sp>
          <p:nvSpPr>
            <p:cNvPr id="56329" name="Text Box 15"/>
            <p:cNvSpPr txBox="1">
              <a:spLocks noChangeArrowheads="1"/>
            </p:cNvSpPr>
            <p:nvPr/>
          </p:nvSpPr>
          <p:spPr bwMode="auto">
            <a:xfrm>
              <a:off x="2592" y="2832"/>
              <a:ext cx="288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>
                  <a:solidFill>
                    <a:srgbClr val="000000"/>
                  </a:solidFill>
                  <a:latin typeface="Arial Unicode MS" charset="0"/>
                </a:rPr>
                <a:t>The </a:t>
              </a:r>
              <a:r>
                <a:rPr lang="en-US" sz="2000" b="1" i="1">
                  <a:solidFill>
                    <a:srgbClr val="008000"/>
                  </a:solidFill>
                  <a:latin typeface="Courier New" charset="0"/>
                </a:rPr>
                <a:t>increment</a:t>
              </a:r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 </a:t>
              </a:r>
              <a:r>
                <a:rPr lang="en-US" sz="2000" b="1">
                  <a:solidFill>
                    <a:srgbClr val="000000"/>
                  </a:solidFill>
                  <a:latin typeface="Arial Unicode MS" charset="0"/>
                </a:rPr>
                <a:t>portion is executed at the end of each iteration</a:t>
              </a:r>
            </a:p>
          </p:txBody>
        </p:sp>
        <p:sp>
          <p:nvSpPr>
            <p:cNvPr id="56330" name="Line 16"/>
            <p:cNvSpPr>
              <a:spLocks noChangeShapeType="1"/>
            </p:cNvSpPr>
            <p:nvPr/>
          </p:nvSpPr>
          <p:spPr bwMode="auto">
            <a:xfrm flipV="1">
              <a:off x="4217" y="2534"/>
              <a:ext cx="199" cy="29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Logic of a for loop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314700" y="3506788"/>
            <a:ext cx="1600200" cy="1065212"/>
            <a:chOff x="2424" y="2209"/>
            <a:chExt cx="1008" cy="671"/>
          </a:xfrm>
        </p:grpSpPr>
        <p:sp>
          <p:nvSpPr>
            <p:cNvPr id="57367" name="Rectangle 5"/>
            <p:cNvSpPr>
              <a:spLocks noChangeArrowheads="1"/>
            </p:cNvSpPr>
            <p:nvPr/>
          </p:nvSpPr>
          <p:spPr bwMode="auto">
            <a:xfrm>
              <a:off x="2424" y="2640"/>
              <a:ext cx="100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8" name="Text Box 6"/>
            <p:cNvSpPr txBox="1">
              <a:spLocks noChangeArrowheads="1"/>
            </p:cNvSpPr>
            <p:nvPr/>
          </p:nvSpPr>
          <p:spPr bwMode="auto">
            <a:xfrm>
              <a:off x="2509" y="2640"/>
              <a:ext cx="8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1">
                  <a:latin typeface="Arial Unicode MS" charset="0"/>
                </a:rPr>
                <a:t>statement</a:t>
              </a:r>
              <a:endParaRPr lang="en-US">
                <a:latin typeface="Arial Unicode MS" charset="0"/>
              </a:endParaRPr>
            </a:p>
          </p:txBody>
        </p:sp>
        <p:cxnSp>
          <p:nvCxnSpPr>
            <p:cNvPr id="57369" name="AutoShape 7"/>
            <p:cNvCxnSpPr>
              <a:cxnSpLocks noChangeShapeType="1"/>
              <a:stCxn id="57365" idx="2"/>
              <a:endCxn id="57367" idx="0"/>
            </p:cNvCxnSpPr>
            <p:nvPr/>
          </p:nvCxnSpPr>
          <p:spPr bwMode="auto">
            <a:xfrm rot="5400000">
              <a:off x="2712" y="2424"/>
              <a:ext cx="432" cy="1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370" name="Text Box 8"/>
            <p:cNvSpPr txBox="1">
              <a:spLocks noChangeArrowheads="1"/>
            </p:cNvSpPr>
            <p:nvPr/>
          </p:nvSpPr>
          <p:spPr bwMode="auto">
            <a:xfrm>
              <a:off x="2930" y="2256"/>
              <a:ext cx="4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1">
                  <a:solidFill>
                    <a:srgbClr val="008000"/>
                  </a:solidFill>
                  <a:latin typeface="Arial Unicode MS" charset="0"/>
                </a:rPr>
                <a:t>true</a:t>
              </a:r>
              <a:endParaRPr lang="en-US">
                <a:solidFill>
                  <a:srgbClr val="008000"/>
                </a:solidFill>
                <a:latin typeface="Arial Unicode MS" charset="0"/>
              </a:endParaRPr>
            </a:p>
          </p:txBody>
        </p:sp>
      </p:grpSp>
      <p:cxnSp>
        <p:nvCxnSpPr>
          <p:cNvPr id="70665" name="AutoShape 9"/>
          <p:cNvCxnSpPr>
            <a:cxnSpLocks noChangeShapeType="1"/>
          </p:cNvCxnSpPr>
          <p:nvPr/>
        </p:nvCxnSpPr>
        <p:spPr bwMode="auto">
          <a:xfrm rot="10800000">
            <a:off x="3124200" y="3009900"/>
            <a:ext cx="190500" cy="2057400"/>
          </a:xfrm>
          <a:prstGeom prst="bentConnector3">
            <a:avLst>
              <a:gd name="adj1" fmla="val 22000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3124200" y="2195513"/>
            <a:ext cx="1981200" cy="1309687"/>
            <a:chOff x="2304" y="1383"/>
            <a:chExt cx="1248" cy="825"/>
          </a:xfrm>
        </p:grpSpPr>
        <p:grpSp>
          <p:nvGrpSpPr>
            <p:cNvPr id="57363" name="Group 28"/>
            <p:cNvGrpSpPr>
              <a:grpSpLocks/>
            </p:cNvGrpSpPr>
            <p:nvPr/>
          </p:nvGrpSpPr>
          <p:grpSpPr bwMode="auto">
            <a:xfrm>
              <a:off x="2304" y="1584"/>
              <a:ext cx="1248" cy="624"/>
              <a:chOff x="1968" y="1632"/>
              <a:chExt cx="1248" cy="624"/>
            </a:xfrm>
          </p:grpSpPr>
          <p:sp>
            <p:nvSpPr>
              <p:cNvPr id="57365" name="AutoShape 12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248" cy="624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6" name="Text Box 13"/>
              <p:cNvSpPr txBox="1">
                <a:spLocks noChangeArrowheads="1"/>
              </p:cNvSpPr>
              <p:nvPr/>
            </p:nvSpPr>
            <p:spPr bwMode="auto">
              <a:xfrm>
                <a:off x="2197" y="1742"/>
                <a:ext cx="791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1">
                    <a:latin typeface="Arial Unicode MS" charset="0"/>
                  </a:rPr>
                  <a:t>condition</a:t>
                </a:r>
              </a:p>
              <a:p>
                <a:pPr algn="ctr" eaLnBrk="1" hangingPunct="1"/>
                <a:r>
                  <a:rPr lang="en-US" sz="1800" b="1">
                    <a:latin typeface="Arial Unicode MS" charset="0"/>
                  </a:rPr>
                  <a:t>evaluated</a:t>
                </a:r>
                <a:endParaRPr lang="en-US">
                  <a:latin typeface="Arial Unicode MS" charset="0"/>
                </a:endParaRPr>
              </a:p>
            </p:txBody>
          </p:sp>
        </p:grpSp>
        <p:cxnSp>
          <p:nvCxnSpPr>
            <p:cNvPr id="57364" name="AutoShape 14"/>
            <p:cNvCxnSpPr>
              <a:cxnSpLocks noChangeShapeType="1"/>
              <a:stCxn id="57357" idx="2"/>
              <a:endCxn id="57365" idx="0"/>
            </p:cNvCxnSpPr>
            <p:nvPr/>
          </p:nvCxnSpPr>
          <p:spPr bwMode="auto">
            <a:xfrm rot="5400000">
              <a:off x="2828" y="1483"/>
              <a:ext cx="201" cy="1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4078288" y="3009900"/>
            <a:ext cx="2474912" cy="2895600"/>
            <a:chOff x="2592" y="1896"/>
            <a:chExt cx="1559" cy="1824"/>
          </a:xfrm>
        </p:grpSpPr>
        <p:cxnSp>
          <p:nvCxnSpPr>
            <p:cNvPr id="57361" name="AutoShape 16"/>
            <p:cNvCxnSpPr>
              <a:cxnSpLocks noChangeShapeType="1"/>
              <a:stCxn id="57365" idx="3"/>
            </p:cNvCxnSpPr>
            <p:nvPr/>
          </p:nvCxnSpPr>
          <p:spPr bwMode="auto">
            <a:xfrm flipH="1">
              <a:off x="2592" y="1896"/>
              <a:ext cx="624" cy="1824"/>
            </a:xfrm>
            <a:prstGeom prst="bentConnector4">
              <a:avLst>
                <a:gd name="adj1" fmla="val -23079"/>
                <a:gd name="adj2" fmla="val 87444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362" name="Text Box 17"/>
            <p:cNvSpPr txBox="1">
              <a:spLocks noChangeArrowheads="1"/>
            </p:cNvSpPr>
            <p:nvPr/>
          </p:nvSpPr>
          <p:spPr bwMode="auto">
            <a:xfrm>
              <a:off x="3709" y="2256"/>
              <a:ext cx="4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1">
                  <a:solidFill>
                    <a:srgbClr val="008000"/>
                  </a:solidFill>
                  <a:latin typeface="Arial Unicode MS" charset="0"/>
                </a:rPr>
                <a:t>false</a:t>
              </a:r>
              <a:endParaRPr lang="en-US">
                <a:solidFill>
                  <a:srgbClr val="008000"/>
                </a:solidFill>
                <a:latin typeface="Arial Unicode MS" charset="0"/>
              </a:endParaRP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3314700" y="4556125"/>
            <a:ext cx="1600200" cy="701675"/>
            <a:chOff x="2424" y="2870"/>
            <a:chExt cx="1008" cy="442"/>
          </a:xfrm>
        </p:grpSpPr>
        <p:sp>
          <p:nvSpPr>
            <p:cNvPr id="57358" name="Rectangle 20"/>
            <p:cNvSpPr>
              <a:spLocks noChangeArrowheads="1"/>
            </p:cNvSpPr>
            <p:nvPr/>
          </p:nvSpPr>
          <p:spPr bwMode="auto">
            <a:xfrm>
              <a:off x="2424" y="3072"/>
              <a:ext cx="100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9" name="Text Box 21"/>
            <p:cNvSpPr txBox="1">
              <a:spLocks noChangeArrowheads="1"/>
            </p:cNvSpPr>
            <p:nvPr/>
          </p:nvSpPr>
          <p:spPr bwMode="auto">
            <a:xfrm>
              <a:off x="2524" y="3072"/>
              <a:ext cx="8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1">
                  <a:latin typeface="Arial Unicode MS" charset="0"/>
                </a:rPr>
                <a:t>increment</a:t>
              </a:r>
              <a:endParaRPr lang="en-US">
                <a:latin typeface="Arial Unicode MS" charset="0"/>
              </a:endParaRPr>
            </a:p>
          </p:txBody>
        </p:sp>
        <p:cxnSp>
          <p:nvCxnSpPr>
            <p:cNvPr id="57360" name="AutoShape 22"/>
            <p:cNvCxnSpPr>
              <a:cxnSpLocks noChangeShapeType="1"/>
              <a:stCxn id="57368" idx="2"/>
              <a:endCxn id="57359" idx="0"/>
            </p:cNvCxnSpPr>
            <p:nvPr/>
          </p:nvCxnSpPr>
          <p:spPr bwMode="auto">
            <a:xfrm rot="16200000" flipH="1">
              <a:off x="2828" y="2971"/>
              <a:ext cx="201" cy="0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3314700" y="1295400"/>
            <a:ext cx="1600200" cy="914400"/>
            <a:chOff x="2424" y="816"/>
            <a:chExt cx="1008" cy="576"/>
          </a:xfrm>
        </p:grpSpPr>
        <p:grpSp>
          <p:nvGrpSpPr>
            <p:cNvPr id="57354" name="Group 29"/>
            <p:cNvGrpSpPr>
              <a:grpSpLocks/>
            </p:cNvGrpSpPr>
            <p:nvPr/>
          </p:nvGrpSpPr>
          <p:grpSpPr bwMode="auto">
            <a:xfrm>
              <a:off x="2424" y="1152"/>
              <a:ext cx="1008" cy="240"/>
              <a:chOff x="2112" y="1200"/>
              <a:chExt cx="1008" cy="240"/>
            </a:xfrm>
          </p:grpSpPr>
          <p:sp>
            <p:nvSpPr>
              <p:cNvPr id="57356" name="Rectangle 25"/>
              <p:cNvSpPr>
                <a:spLocks noChangeArrowheads="1"/>
              </p:cNvSpPr>
              <p:nvPr/>
            </p:nvSpPr>
            <p:spPr bwMode="auto">
              <a:xfrm>
                <a:off x="2112" y="1200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7" name="Text Box 26"/>
              <p:cNvSpPr txBox="1">
                <a:spLocks noChangeArrowheads="1"/>
              </p:cNvSpPr>
              <p:nvPr/>
            </p:nvSpPr>
            <p:spPr bwMode="auto">
              <a:xfrm>
                <a:off x="2146" y="1200"/>
                <a:ext cx="94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1">
                    <a:latin typeface="Arial Unicode MS" charset="0"/>
                  </a:rPr>
                  <a:t>initialization</a:t>
                </a:r>
                <a:endParaRPr lang="en-US">
                  <a:latin typeface="Arial Unicode MS" charset="0"/>
                </a:endParaRPr>
              </a:p>
            </p:txBody>
          </p:sp>
        </p:grpSp>
        <p:cxnSp>
          <p:nvCxnSpPr>
            <p:cNvPr id="57355" name="AutoShape 27"/>
            <p:cNvCxnSpPr>
              <a:cxnSpLocks noChangeShapeType="1"/>
              <a:endCxn id="57357" idx="0"/>
            </p:cNvCxnSpPr>
            <p:nvPr/>
          </p:nvCxnSpPr>
          <p:spPr bwMode="auto">
            <a:xfrm>
              <a:off x="2928" y="816"/>
              <a:ext cx="0" cy="33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Equivalent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2459038" y="3429000"/>
            <a:ext cx="3713162" cy="2308225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i="1" dirty="0">
                <a:solidFill>
                  <a:srgbClr val="008000"/>
                </a:solidFill>
                <a:latin typeface="Courier New" charset="0"/>
              </a:rPr>
              <a:t>initialization</a:t>
            </a:r>
            <a:r>
              <a:rPr lang="en-US" b="1" dirty="0">
                <a:latin typeface="Courier New" charset="0"/>
              </a:rPr>
              <a:t>;</a:t>
            </a:r>
          </a:p>
          <a:p>
            <a:pPr eaLnBrk="1" hangingPunct="1"/>
            <a:r>
              <a:rPr lang="en-US" b="1" dirty="0">
                <a:latin typeface="Courier New" charset="0"/>
              </a:rPr>
              <a:t>while ( </a:t>
            </a:r>
            <a:r>
              <a:rPr lang="en-US" b="1" i="1" dirty="0">
                <a:solidFill>
                  <a:srgbClr val="008000"/>
                </a:solidFill>
                <a:latin typeface="Courier New" charset="0"/>
              </a:rPr>
              <a:t>condition</a:t>
            </a:r>
            <a:r>
              <a:rPr lang="en-US" b="1" dirty="0">
                <a:latin typeface="Courier New" charset="0"/>
              </a:rPr>
              <a:t> )</a:t>
            </a:r>
          </a:p>
          <a:p>
            <a:pPr eaLnBrk="1" hangingPunct="1"/>
            <a:r>
              <a:rPr lang="en-US" b="1" dirty="0">
                <a:latin typeface="Courier New" charset="0"/>
              </a:rPr>
              <a:t>{</a:t>
            </a:r>
          </a:p>
          <a:p>
            <a:pPr eaLnBrk="1" hangingPunct="1"/>
            <a:r>
              <a:rPr lang="en-US" b="1" dirty="0">
                <a:latin typeface="Courier New" charset="0"/>
              </a:rPr>
              <a:t>   </a:t>
            </a:r>
            <a:r>
              <a:rPr lang="en-US" b="1" i="1" dirty="0">
                <a:solidFill>
                  <a:srgbClr val="008000"/>
                </a:solidFill>
                <a:latin typeface="Courier New" charset="0"/>
              </a:rPr>
              <a:t>statement</a:t>
            </a:r>
            <a:r>
              <a:rPr lang="en-US" b="1" dirty="0">
                <a:latin typeface="Courier New" charset="0"/>
              </a:rPr>
              <a:t>;</a:t>
            </a:r>
          </a:p>
          <a:p>
            <a:pPr eaLnBrk="1" hangingPunct="1"/>
            <a:r>
              <a:rPr lang="en-US" b="1" dirty="0">
                <a:latin typeface="Courier New" charset="0"/>
              </a:rPr>
              <a:t>   </a:t>
            </a:r>
            <a:r>
              <a:rPr lang="en-US" b="1" i="1" dirty="0">
                <a:solidFill>
                  <a:srgbClr val="008000"/>
                </a:solidFill>
                <a:latin typeface="Courier New" charset="0"/>
              </a:rPr>
              <a:t>increment</a:t>
            </a:r>
            <a:r>
              <a:rPr lang="en-US" b="1" dirty="0">
                <a:latin typeface="Courier New" charset="0"/>
              </a:rPr>
              <a:t>;</a:t>
            </a:r>
          </a:p>
          <a:p>
            <a:pPr eaLnBrk="1" hangingPunct="1"/>
            <a:r>
              <a:rPr lang="en-US" b="1" dirty="0">
                <a:latin typeface="Courier New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17550" y="2122488"/>
            <a:ext cx="7196138" cy="701675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dirty="0">
                <a:latin typeface="Courier New" charset="0"/>
              </a:rPr>
              <a:t>for ( </a:t>
            </a:r>
            <a:r>
              <a:rPr lang="en-US" sz="2000" b="1" i="1" dirty="0">
                <a:solidFill>
                  <a:srgbClr val="008000"/>
                </a:solidFill>
                <a:latin typeface="Courier New" charset="0"/>
              </a:rPr>
              <a:t>initialization</a:t>
            </a:r>
            <a:r>
              <a:rPr lang="en-US" sz="2000" b="1" dirty="0">
                <a:latin typeface="Courier New" charset="0"/>
              </a:rPr>
              <a:t> ; </a:t>
            </a:r>
            <a:r>
              <a:rPr lang="en-US" sz="2000" b="1" i="1" dirty="0">
                <a:solidFill>
                  <a:srgbClr val="008000"/>
                </a:solidFill>
                <a:latin typeface="Courier New" charset="0"/>
              </a:rPr>
              <a:t>condition</a:t>
            </a:r>
            <a:r>
              <a:rPr lang="en-US" sz="2000" b="1" dirty="0">
                <a:latin typeface="Courier New" charset="0"/>
              </a:rPr>
              <a:t> ; </a:t>
            </a:r>
            <a:r>
              <a:rPr lang="en-US" sz="2000" b="1" i="1" dirty="0">
                <a:solidFill>
                  <a:srgbClr val="008000"/>
                </a:solidFill>
                <a:latin typeface="Courier New" charset="0"/>
              </a:rPr>
              <a:t>increment</a:t>
            </a:r>
            <a:r>
              <a:rPr lang="en-US" sz="2000" b="1" dirty="0">
                <a:latin typeface="Courier New" charset="0"/>
              </a:rPr>
              <a:t> )</a:t>
            </a:r>
          </a:p>
          <a:p>
            <a:pPr eaLnBrk="1" hangingPunct="1"/>
            <a:r>
              <a:rPr lang="en-US" sz="2000" b="1" dirty="0">
                <a:latin typeface="Courier New" charset="0"/>
              </a:rPr>
              <a:t>   </a:t>
            </a:r>
            <a:r>
              <a:rPr lang="en-US" sz="2000" b="1" i="1" dirty="0">
                <a:solidFill>
                  <a:srgbClr val="008000"/>
                </a:solidFill>
                <a:latin typeface="Courier New" charset="0"/>
              </a:rPr>
              <a:t>statement</a:t>
            </a:r>
            <a:r>
              <a:rPr lang="en-US" sz="2000" b="1" dirty="0">
                <a:latin typeface="Courier New" charset="0"/>
              </a:rPr>
              <a:t>;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animBg="1" autoUpdateAnimBg="0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sz="2400" dirty="0" smtClean="0"/>
              <a:t>An example of a </a:t>
            </a:r>
            <a:r>
              <a:rPr lang="en-US" sz="2400" dirty="0" smtClean="0">
                <a:latin typeface="Courier New" charset="0"/>
              </a:rPr>
              <a:t>for</a:t>
            </a:r>
            <a:r>
              <a:rPr lang="en-US" sz="2400" dirty="0" smtClean="0"/>
              <a:t> loop: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charset="0"/>
                <a:cs typeface="Courier New" charset="0"/>
              </a:rPr>
              <a:t>		for (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 count=1; count &lt;= 5; count++)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sz="2000" b="1" dirty="0" smtClean="0">
                <a:latin typeface="Courier New" charset="0"/>
                <a:cs typeface="Courier New" charset="0"/>
              </a:rPr>
              <a:t>		   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System.out.println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 (count);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sz="2400" dirty="0" smtClean="0"/>
              <a:t>The initialization section can be used to declare a variable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sz="2400" dirty="0" smtClean="0"/>
              <a:t>Like a </a:t>
            </a:r>
            <a:r>
              <a:rPr lang="en-US" sz="2400" dirty="0" smtClean="0">
                <a:latin typeface="Courier New" charset="0"/>
              </a:rPr>
              <a:t>while</a:t>
            </a:r>
            <a:r>
              <a:rPr lang="en-US" sz="2400" dirty="0" smtClean="0"/>
              <a:t> loop, the condition of a </a:t>
            </a:r>
            <a:r>
              <a:rPr lang="en-US" sz="2400" dirty="0" smtClean="0">
                <a:latin typeface="Courier New" charset="0"/>
              </a:rPr>
              <a:t>for</a:t>
            </a:r>
            <a:r>
              <a:rPr lang="en-US" sz="2400" dirty="0" smtClean="0"/>
              <a:t> loop is tested prior to executing the loop body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sz="2400" dirty="0" smtClean="0"/>
              <a:t>Therefore, the body of a </a:t>
            </a:r>
            <a:r>
              <a:rPr lang="en-US" sz="2400" dirty="0" smtClean="0">
                <a:latin typeface="Courier New" charset="0"/>
              </a:rPr>
              <a:t>for</a:t>
            </a:r>
            <a:r>
              <a:rPr lang="en-US" sz="2400" dirty="0" smtClean="0"/>
              <a:t> loop will execute zero or more times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for Statement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</a:pPr>
            <a:r>
              <a:rPr lang="en-US" dirty="0" smtClean="0"/>
              <a:t>The increment section can perform any calculation: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charset="0"/>
                <a:cs typeface="Courier New" charset="0"/>
              </a:rPr>
              <a:t>		for (</a:t>
            </a:r>
            <a:r>
              <a:rPr lang="en-US" sz="2400" b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400" b="1" dirty="0" smtClean="0">
                <a:latin typeface="Courier New" charset="0"/>
                <a:cs typeface="Courier New" charset="0"/>
              </a:rPr>
              <a:t> </a:t>
            </a:r>
            <a:r>
              <a:rPr lang="en-US" sz="2400" b="1" dirty="0" err="1" smtClean="0">
                <a:latin typeface="Courier New" charset="0"/>
                <a:cs typeface="Courier New" charset="0"/>
              </a:rPr>
              <a:t>num</a:t>
            </a:r>
            <a:r>
              <a:rPr lang="en-US" sz="2400" b="1" dirty="0" smtClean="0">
                <a:latin typeface="Courier New" charset="0"/>
                <a:cs typeface="Courier New" charset="0"/>
              </a:rPr>
              <a:t>=100; </a:t>
            </a:r>
            <a:r>
              <a:rPr lang="en-US" sz="2400" b="1" dirty="0" err="1" smtClean="0">
                <a:latin typeface="Courier New" charset="0"/>
                <a:cs typeface="Courier New" charset="0"/>
              </a:rPr>
              <a:t>num</a:t>
            </a:r>
            <a:r>
              <a:rPr lang="en-US" sz="2400" b="1" dirty="0" smtClean="0">
                <a:latin typeface="Courier New" charset="0"/>
                <a:cs typeface="Courier New" charset="0"/>
              </a:rPr>
              <a:t> &gt; 0; </a:t>
            </a:r>
            <a:r>
              <a:rPr lang="en-US" sz="2400" b="1" dirty="0" err="1" smtClean="0">
                <a:latin typeface="Courier New" charset="0"/>
                <a:cs typeface="Courier New" charset="0"/>
              </a:rPr>
              <a:t>num</a:t>
            </a:r>
            <a:r>
              <a:rPr lang="en-US" sz="2400" b="1" dirty="0" smtClean="0">
                <a:latin typeface="Courier New" charset="0"/>
                <a:cs typeface="Courier New" charset="0"/>
              </a:rPr>
              <a:t> -= 5)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FontTx/>
              <a:buNone/>
            </a:pPr>
            <a:r>
              <a:rPr lang="en-US" sz="2400" b="1" dirty="0" smtClean="0">
                <a:latin typeface="Courier New" charset="0"/>
                <a:cs typeface="Courier New" charset="0"/>
              </a:rPr>
              <a:t>		   </a:t>
            </a:r>
            <a:r>
              <a:rPr lang="en-US" sz="2400" b="1" dirty="0" err="1" smtClean="0">
                <a:latin typeface="Courier New" charset="0"/>
                <a:cs typeface="Courier New" charset="0"/>
              </a:rPr>
              <a:t>System.out.println</a:t>
            </a:r>
            <a:r>
              <a:rPr lang="en-US" sz="2400" b="1" dirty="0" smtClean="0">
                <a:latin typeface="Courier New" charset="0"/>
                <a:cs typeface="Courier New" charset="0"/>
              </a:rPr>
              <a:t> (</a:t>
            </a:r>
            <a:r>
              <a:rPr lang="en-US" sz="2400" b="1" dirty="0" err="1" smtClean="0">
                <a:latin typeface="Courier New" charset="0"/>
                <a:cs typeface="Courier New" charset="0"/>
              </a:rPr>
              <a:t>num</a:t>
            </a:r>
            <a:r>
              <a:rPr lang="en-US" sz="2400" b="1" dirty="0" smtClean="0">
                <a:latin typeface="Courier New" charset="0"/>
                <a:cs typeface="Courier New" charset="0"/>
              </a:rPr>
              <a:t>);</a:t>
            </a:r>
          </a:p>
          <a:p>
            <a:pPr marL="342900" lvl="1" indent="-342900">
              <a:spcBef>
                <a:spcPct val="0"/>
              </a:spcBef>
              <a:spcAft>
                <a:spcPts val="1800"/>
              </a:spcAft>
              <a:buFontTx/>
              <a:buChar char="•"/>
            </a:pPr>
            <a:r>
              <a:rPr lang="en-US" sz="2800" dirty="0"/>
              <a:t>Try running it in the Interactions pane.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A </a:t>
            </a:r>
            <a:r>
              <a:rPr lang="en-US" dirty="0" smtClean="0">
                <a:latin typeface="Courier New" charset="0"/>
                <a:cs typeface="Courier New" charset="0"/>
              </a:rPr>
              <a:t>for </a:t>
            </a:r>
            <a:r>
              <a:rPr lang="en-US" dirty="0" smtClean="0"/>
              <a:t>loop is well suited for executing statements a specific number of times that can be calculated or determined in advance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662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Multiples.java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a for loop.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Multiples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Prints multiples of a user-specified number up to a user-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specified limit.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final int </a:t>
            </a:r>
            <a:r>
              <a:rPr lang="en-US" sz="1400" b="1">
                <a:latin typeface="Courier New" charset="0"/>
                <a:cs typeface="Courier New" charset="0"/>
              </a:rPr>
              <a:t>PER_LINE = 5;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value, limit, mult, count = 0;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Scanner scan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Scanner (System.in);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 ("Enter a positive value: 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value = scan.nextInt();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1052513"/>
            <a:ext cx="7910513" cy="4586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 dirty="0">
                <a:latin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cs typeface="Courier New" charset="0"/>
              </a:rPr>
              <a:t>System.out.print</a:t>
            </a:r>
            <a:r>
              <a:rPr lang="en-US" sz="1400" b="1" dirty="0">
                <a:latin typeface="Courier New" charset="0"/>
                <a:cs typeface="Courier New" charset="0"/>
              </a:rPr>
              <a:t> ("Enter an upper limit: ");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limit = </a:t>
            </a:r>
            <a:r>
              <a:rPr lang="en-US" sz="1400" b="1" dirty="0" err="1">
                <a:latin typeface="Courier New" charset="0"/>
                <a:cs typeface="Courier New" charset="0"/>
              </a:rPr>
              <a:t>scan.nextInt</a:t>
            </a:r>
            <a:r>
              <a:rPr lang="en-US" sz="1400" b="1" dirty="0">
                <a:latin typeface="Courier New" charset="0"/>
                <a:cs typeface="Courier New" charset="0"/>
              </a:rPr>
              <a:t>();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cs typeface="Courier New" charset="0"/>
              </a:rPr>
              <a:t> ();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cs typeface="Courier New" charset="0"/>
              </a:rPr>
              <a:t> ("The multiples of " + value + " between " +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                 value + " and " + limit + " (inclusive) are:");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 dirty="0">
                <a:latin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cs typeface="Courier New" charset="0"/>
              </a:rPr>
              <a:t>mult</a:t>
            </a:r>
            <a:r>
              <a:rPr lang="en-US" sz="1400" b="1" dirty="0">
                <a:latin typeface="Courier New" charset="0"/>
                <a:cs typeface="Courier New" charset="0"/>
              </a:rPr>
              <a:t> = value; </a:t>
            </a:r>
            <a:r>
              <a:rPr lang="en-US" sz="1400" b="1" dirty="0" err="1">
                <a:latin typeface="Courier New" charset="0"/>
                <a:cs typeface="Courier New" charset="0"/>
              </a:rPr>
              <a:t>mult</a:t>
            </a:r>
            <a:r>
              <a:rPr lang="en-US" sz="1400" b="1" dirty="0">
                <a:latin typeface="Courier New" charset="0"/>
                <a:cs typeface="Courier New" charset="0"/>
              </a:rPr>
              <a:t> &lt;= limit; </a:t>
            </a:r>
            <a:r>
              <a:rPr lang="en-US" sz="1400" b="1" dirty="0" err="1">
                <a:latin typeface="Courier New" charset="0"/>
                <a:cs typeface="Courier New" charset="0"/>
              </a:rPr>
              <a:t>mult</a:t>
            </a:r>
            <a:r>
              <a:rPr lang="en-US" sz="1400" b="1" dirty="0">
                <a:latin typeface="Courier New" charset="0"/>
                <a:cs typeface="Courier New" charset="0"/>
              </a:rPr>
              <a:t> += value)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System.out.print</a:t>
            </a:r>
            <a:r>
              <a:rPr lang="en-US" sz="1400" b="1" dirty="0">
                <a:latin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cs typeface="Courier New" charset="0"/>
              </a:rPr>
              <a:t>mult</a:t>
            </a:r>
            <a:r>
              <a:rPr lang="en-US" sz="1400" b="1" dirty="0">
                <a:latin typeface="Courier New" charset="0"/>
                <a:cs typeface="Courier New" charset="0"/>
              </a:rPr>
              <a:t> + "\t");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     // Print a specific number of values per line of output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   count++;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 dirty="0">
                <a:latin typeface="Courier New" charset="0"/>
                <a:cs typeface="Courier New" charset="0"/>
              </a:rPr>
              <a:t>(count % PER_LINE == 0)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Box 5"/>
          <p:cNvSpPr txBox="1">
            <a:spLocks noChangeArrowheads="1"/>
          </p:cNvSpPr>
          <p:nvPr/>
        </p:nvSpPr>
        <p:spPr bwMode="auto">
          <a:xfrm>
            <a:off x="609600" y="1052513"/>
            <a:ext cx="7910513" cy="4586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>
                <a:latin typeface="Courier New" charset="0"/>
                <a:cs typeface="Courier New" charset="0"/>
              </a:rPr>
              <a:t> System.out.print ("Enter an upper limit: 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limit = scan.nextInt();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("The multiples of " + value + " between " +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           value + " and " + limit + " (inclusive) are:");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(mult = value; mult &lt;= limit; mult += value)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 (mult + "\t");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   // Print a specific number of values per line of output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count++;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>
                <a:latin typeface="Courier New" charset="0"/>
                <a:cs typeface="Courier New" charset="0"/>
              </a:rPr>
              <a:t>(count % PER_LINE == 0)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System.out.println();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066800" y="838200"/>
            <a:ext cx="6894513" cy="47402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Sample Run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Enter a positive value: </a:t>
            </a:r>
            <a:r>
              <a:rPr lang="en-US" sz="1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7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Enter an upper limit: </a:t>
            </a:r>
            <a:r>
              <a:rPr lang="en-US" sz="1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400</a:t>
            </a:r>
          </a:p>
          <a:p>
            <a:pPr eaLnBrk="1" hangingPunct="1"/>
            <a:endParaRPr lang="en-US" sz="16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The multiples of 7 between 7 and 400 (inclusive) are: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7	14	21	28	35	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42	49	56	63	70	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77	84	91	98	105	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112	119	126	133	140	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147	154	161	168	175	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182	189	196	203	210	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217	224	231	238	245	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252	259	266	273	280	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287	294	301	308	315	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322	329	336	343	350	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357	364	371	378	385	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392	399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370" y="533400"/>
            <a:ext cx="5363966" cy="48389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81600" y="1524000"/>
            <a:ext cx="165942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No semi-colon</a:t>
            </a: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114800" y="1752600"/>
            <a:ext cx="91440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62600" y="2362200"/>
            <a:ext cx="341632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No curly brackets for each case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562600" y="2948364"/>
            <a:ext cx="332655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break gets us out of the switch</a:t>
            </a:r>
          </a:p>
          <a:p>
            <a:r>
              <a:rPr lang="en-CA" dirty="0" smtClean="0"/>
              <a:t>statement</a:t>
            </a:r>
            <a:endParaRPr lang="en-CA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25016" y="3271529"/>
            <a:ext cx="1585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26458" y="5824993"/>
            <a:ext cx="489108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Switch statement is skipped if no cases match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4410918"/>
      </p:ext>
    </p:extLst>
  </p:cSld>
  <p:clrMapOvr>
    <a:masterClrMapping/>
  </p:clrMapOvr>
  <p:transition spd="med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Stars.java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nested for loops.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Stars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Prints a triangle shape using asterisk (star) characters.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final int </a:t>
            </a:r>
            <a:r>
              <a:rPr lang="en-US" sz="1400" b="1">
                <a:latin typeface="Courier New" charset="0"/>
                <a:cs typeface="Courier New" charset="0"/>
              </a:rPr>
              <a:t>MAX_ROWS = 10;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row = 1; row &lt;= MAX_ROWS; row++)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star = 1; star &lt;= row; star++)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System.out.print ("*");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  <a:endParaRPr lang="en-US" sz="1400" b="1">
              <a:cs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64856" y="3429000"/>
            <a:ext cx="424128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Try changing the constant MAX_ROWS</a:t>
            </a:r>
            <a:endParaRPr lang="en-CA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Stars.java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nested for loops.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Stars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Prints a triangle shape using asterisk (star) characters.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final int </a:t>
            </a:r>
            <a:r>
              <a:rPr lang="en-US" sz="1400" b="1">
                <a:latin typeface="Courier New" charset="0"/>
                <a:cs typeface="Courier New" charset="0"/>
              </a:rPr>
              <a:t>MAX_ROWS = 10;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row = 1; row &lt;= MAX_ROWS; row++)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star = 1; star &lt;= row; star++)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System.out.print ("*");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  <a:endParaRPr lang="en-US" sz="1400" b="1"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429000" y="517525"/>
            <a:ext cx="1600200" cy="32623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Output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*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**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***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****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*****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******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*******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********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*********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**********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Stars.java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nested for loops.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Stars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Prints a triangle shape using asterisk (star) characters.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final int </a:t>
            </a:r>
            <a:r>
              <a:rPr lang="en-US" sz="1400" b="1">
                <a:latin typeface="Courier New" charset="0"/>
                <a:cs typeface="Courier New" charset="0"/>
              </a:rPr>
              <a:t>MAX_ROWS = 10;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row = 1; row &lt;= MAX_ROWS; row++)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star = 1; star &lt;= row; star++)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System.out.print ("*");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  <a:endParaRPr lang="en-US" sz="1400" b="1">
              <a:cs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30094" y="152400"/>
            <a:ext cx="106952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4419600" y="5257800"/>
            <a:ext cx="399763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Try printing out the value of row here.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524000" y="3810000"/>
            <a:ext cx="2743200" cy="1295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1752600" y="4953000"/>
            <a:ext cx="2514600" cy="489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524000" y="5486400"/>
            <a:ext cx="2743200" cy="140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037858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Stars.java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nested for loops.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Stars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Prints a triangle shape using asterisk (star) characters.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final int </a:t>
            </a:r>
            <a:r>
              <a:rPr lang="en-US" sz="1400" b="1">
                <a:latin typeface="Courier New" charset="0"/>
                <a:cs typeface="Courier New" charset="0"/>
              </a:rPr>
              <a:t>MAX_ROWS = 10;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row = 1; row &lt;= MAX_ROWS; row++)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star = 1; star &lt;= row; star++)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System.out.print ("*");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  <a:endParaRPr lang="en-US" sz="1400" b="1">
              <a:cs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30094" y="152400"/>
            <a:ext cx="106952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4419600" y="5257800"/>
            <a:ext cx="4010457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Try printing out the value of star here.</a:t>
            </a:r>
            <a:endParaRPr lang="en-CA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752600" y="4953000"/>
            <a:ext cx="2514600" cy="489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524000" y="5486400"/>
            <a:ext cx="2743200" cy="140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110432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Stars.java       Author: Lewis/Loftus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nested for loops.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 dirty="0">
                <a:latin typeface="Courier New" charset="0"/>
                <a:cs typeface="Courier New" charset="0"/>
              </a:rPr>
              <a:t>Stars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Prints a triangle shape using asterisk (star) characters.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 dirty="0">
                <a:latin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latin typeface="Courier New" charset="0"/>
                <a:cs typeface="Courier New" charset="0"/>
              </a:rPr>
              <a:t>args</a:t>
            </a:r>
            <a:r>
              <a:rPr lang="en-US" sz="1400" b="1" dirty="0">
                <a:latin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final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cs typeface="Courier New" charset="0"/>
              </a:rPr>
              <a:t>MAX_ROWS = 10;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 dirty="0">
                <a:latin typeface="Courier New" charset="0"/>
                <a:cs typeface="Courier New" charset="0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cs typeface="Courier New" charset="0"/>
              </a:rPr>
              <a:t>row = 1; row &lt;= MAX_ROWS; row++)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 dirty="0">
                <a:latin typeface="Courier New" charset="0"/>
                <a:cs typeface="Courier New" charset="0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cs typeface="Courier New" charset="0"/>
              </a:rPr>
              <a:t>star = 1; star &lt;= row; star++)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System.out.print</a:t>
            </a:r>
            <a:r>
              <a:rPr lang="en-US" sz="1400" b="1" dirty="0">
                <a:latin typeface="Courier New" charset="0"/>
                <a:cs typeface="Courier New" charset="0"/>
              </a:rPr>
              <a:t> ("*");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}</a:t>
            </a:r>
            <a:endParaRPr lang="en-US" sz="1400" b="1" dirty="0">
              <a:cs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30094" y="152400"/>
            <a:ext cx="106952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5125269" y="3429000"/>
            <a:ext cx="395916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Try inserting “</a:t>
            </a:r>
            <a:r>
              <a:rPr lang="en-CA" dirty="0" err="1" smtClean="0"/>
              <a:t>int</a:t>
            </a:r>
            <a:r>
              <a:rPr lang="en-CA" dirty="0" smtClean="0"/>
              <a:t> row;” and compiling.</a:t>
            </a:r>
            <a:endParaRPr lang="en-CA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438400" y="3578483"/>
            <a:ext cx="2590800" cy="219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00600" y="5029200"/>
            <a:ext cx="2069797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Then remove “</a:t>
            </a:r>
            <a:r>
              <a:rPr lang="en-CA" dirty="0" err="1" smtClean="0"/>
              <a:t>int</a:t>
            </a:r>
            <a:r>
              <a:rPr lang="en-CA" dirty="0" smtClean="0"/>
              <a:t>”.</a:t>
            </a:r>
            <a:endParaRPr lang="en-CA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286000" y="4191000"/>
            <a:ext cx="2438400" cy="987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43606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for Statement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Each expression in the header of a </a:t>
            </a:r>
            <a:r>
              <a:rPr lang="en-US" dirty="0" smtClean="0">
                <a:latin typeface="Courier New" charset="0"/>
              </a:rPr>
              <a:t>for</a:t>
            </a:r>
            <a:r>
              <a:rPr lang="en-US" dirty="0" smtClean="0"/>
              <a:t> loop is </a:t>
            </a:r>
            <a:r>
              <a:rPr lang="en-US" b="1" u="sng" dirty="0" smtClean="0"/>
              <a:t>optional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If the initialization is left out, no initialization is performed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If the condition is left out, it is always considered to be true, and therefore creates an infinite loop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If the increment is left out, no increment operation is performed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– run it in the Interactions pane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2057400" y="1676400"/>
            <a:ext cx="4114800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400" dirty="0" err="1" smtClean="0"/>
              <a:t>int</a:t>
            </a:r>
            <a:r>
              <a:rPr lang="en-CA" sz="2400" dirty="0" smtClean="0"/>
              <a:t> x = 1;</a:t>
            </a:r>
          </a:p>
          <a:p>
            <a:r>
              <a:rPr lang="en-CA" sz="2400" dirty="0" smtClean="0"/>
              <a:t>for ( ; x&lt;10; x++)</a:t>
            </a:r>
          </a:p>
          <a:p>
            <a:r>
              <a:rPr lang="en-CA" sz="2400" dirty="0"/>
              <a:t> </a:t>
            </a:r>
            <a:r>
              <a:rPr lang="en-CA" sz="2400" dirty="0" smtClean="0"/>
              <a:t>  </a:t>
            </a:r>
            <a:r>
              <a:rPr lang="en-CA" sz="2400" dirty="0" err="1" smtClean="0"/>
              <a:t>System.out.println</a:t>
            </a:r>
            <a:r>
              <a:rPr lang="en-CA" sz="2400" dirty="0" smtClean="0"/>
              <a:t>(x);</a:t>
            </a:r>
            <a:endParaRPr lang="en-CA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4191000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CA" kern="0" dirty="0" smtClean="0"/>
              <a:t>Style – Don’t do the above!</a:t>
            </a:r>
            <a:endParaRPr lang="en-CA" kern="0" dirty="0"/>
          </a:p>
        </p:txBody>
      </p:sp>
    </p:spTree>
    <p:extLst>
      <p:ext uri="{BB962C8B-B14F-4D97-AF65-F5344CB8AC3E}">
        <p14:creationId xmlns:p14="http://schemas.microsoft.com/office/powerpoint/2010/main" val="1779008377"/>
      </p:ext>
    </p:extLst>
  </p:cSld>
  <p:clrMapOvr>
    <a:masterClrMapping/>
  </p:clrMapOvr>
  <p:transition spd="med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TopHat</a:t>
            </a:r>
            <a:r>
              <a:rPr lang="en-CA" smtClean="0"/>
              <a:t> Q8-Q10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3372838"/>
      </p:ext>
    </p:extLst>
  </p:cSld>
  <p:clrMapOvr>
    <a:masterClrMapping/>
  </p:clrMapOvr>
  <p:transition spd="med">
    <p:push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2209800" y="1500188"/>
            <a:ext cx="5689600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switch</a:t>
            </a:r>
            <a:r>
              <a:rPr lang="en-US" sz="2400" b="1" dirty="0">
                <a:latin typeface="+mn-lt"/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Conditional Operator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do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for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Drawing with Loops and Conditionals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Dialog Boxes</a:t>
            </a: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1371600" y="3789363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  <p:bldP spid="8397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662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Bullseye.java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loops to draw.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javax.swing.JFrame;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Bullseye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the main frame of the program.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JFrame frame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JFrame ("Bullseye");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frame.setDefaultCloseOperation (JFrame.EXIT_ON_CLOSE);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BullseyePanel panel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BullseyePanel();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frame.getContentPane().add(panel);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frame.pack();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frame.setVisible(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true</a:t>
            </a:r>
            <a:r>
              <a:rPr lang="en-US" sz="1400" b="1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  <a:endParaRPr lang="en-US" sz="1400" b="1"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876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mtClean="0"/>
              <a:t>A </a:t>
            </a:r>
            <a:r>
              <a:rPr lang="en-US" smtClean="0">
                <a:latin typeface="Courier New" charset="0"/>
              </a:rPr>
              <a:t>switch</a:t>
            </a:r>
            <a:r>
              <a:rPr lang="en-US" smtClean="0"/>
              <a:t> statement can have an optional </a:t>
            </a:r>
            <a:r>
              <a:rPr lang="en-US" i="1" smtClean="0"/>
              <a:t>default case</a:t>
            </a:r>
            <a:endParaRPr lang="en-US" smtClean="0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mtClean="0"/>
              <a:t>The default case has no associated value and simply uses the reserved word </a:t>
            </a:r>
            <a:r>
              <a:rPr lang="en-US" smtClean="0">
                <a:latin typeface="Courier New" charset="0"/>
              </a:rPr>
              <a:t>default</a:t>
            </a:r>
            <a:endParaRPr lang="en-US" smtClean="0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mtClean="0"/>
              <a:t>If the default case is present, control will transfer to it if no other case value matches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mtClean="0"/>
              <a:t>If there is no default case, and no other value matches, control falls through to the statement after the switch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662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Bullseye.java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loops to draw.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javax.swing.JFrame;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Bullseye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the main frame of the program.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JFrame frame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JFrame ("Bullseye");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frame.setDefaultCloseOperation (JFrame.EXIT_ON_CLOSE);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BullseyePanel panel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BullseyePanel();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frame.getContentPane().add(panel);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frame.pack();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frame.setVisible(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true</a:t>
            </a:r>
            <a:r>
              <a:rPr lang="en-US" sz="1400" b="1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  <a:endParaRPr lang="en-US" sz="1400" b="1">
              <a:cs typeface="Courier New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0" y="381000"/>
            <a:ext cx="4419600" cy="4648200"/>
            <a:chOff x="2057400" y="609600"/>
            <a:chExt cx="4419600" cy="4648200"/>
          </a:xfrm>
        </p:grpSpPr>
        <p:sp>
          <p:nvSpPr>
            <p:cNvPr id="76805" name="TextBox 5"/>
            <p:cNvSpPr txBox="1">
              <a:spLocks noChangeArrowheads="1"/>
            </p:cNvSpPr>
            <p:nvPr/>
          </p:nvSpPr>
          <p:spPr bwMode="auto">
            <a:xfrm>
              <a:off x="2057400" y="609600"/>
              <a:ext cx="4419600" cy="46482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</p:txBody>
        </p:sp>
        <p:pic>
          <p:nvPicPr>
            <p:cNvPr id="76806" name="Picture 4" descr="Bullsey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914400"/>
              <a:ext cx="3810000" cy="408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BullseyePanel.java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conditionals and loops to guide drawing.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javax.swing.JPanel;</a:t>
            </a: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java.awt.*;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BullseyePanel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extends </a:t>
            </a:r>
            <a:r>
              <a:rPr lang="en-US" sz="1400" b="1">
                <a:latin typeface="Courier New" charset="0"/>
                <a:cs typeface="Courier New" charset="0"/>
              </a:rPr>
              <a:t>JPanel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final int </a:t>
            </a:r>
            <a:r>
              <a:rPr lang="en-US" sz="1400" b="1">
                <a:latin typeface="Courier New" charset="0"/>
                <a:cs typeface="Courier New" charset="0"/>
              </a:rPr>
              <a:t>MAX_WIDTH = 300, NUM_RINGS = 5, RING_WIDTH = 25;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Sets up the bullseye panel.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BullseyePanel 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setBackground (Color.cyan);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setPreferredSize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Dimension(300,300));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Box 5"/>
          <p:cNvSpPr txBox="1">
            <a:spLocks noChangeArrowheads="1"/>
          </p:cNvSpPr>
          <p:nvPr/>
        </p:nvSpPr>
        <p:spPr bwMode="auto">
          <a:xfrm>
            <a:off x="609600" y="76200"/>
            <a:ext cx="7910513" cy="6705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Paints a bullseye target.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paintComponent (Graphics page)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super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.paintComponent (page);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x = 0, y = 0, diameter = MAX_WIDTH;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page.setColor (Color.white);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count = 0; count &lt; NUM_RINGS; count++)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(page.getColor() == Color.black)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alternate colors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   page.setColor (Color.white);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   page.setColor (Color.black);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page.fillOval (x, y, diameter, diameter);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diameter -= (2 * RING_WIDTH);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x += RING_WIDTH;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y += RING_WIDTH;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// Draw the red bullseye in the center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page.setColor (Color.red);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page.fillOval (x, y, diameter, diameter);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Note: the bullseye is a fixed size</a:t>
            </a:r>
            <a:endParaRPr lang="en-CA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432" y="1600200"/>
            <a:ext cx="3717135" cy="433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35053"/>
      </p:ext>
    </p:extLst>
  </p:cSld>
  <p:clrMapOvr>
    <a:masterClrMapping/>
  </p:clrMapOvr>
  <p:transition spd="med">
    <p:push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662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Boxes.java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loops to draw.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javax.swing.JFrame;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Boxes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the main frame of the program.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JFrame frame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JFrame ("Boxes");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frame.setDefaultCloseOperation (JFrame.EXIT_ON_CLOSE);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BoxesPanel panel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BoxesPanel();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frame.getContentPane().add(panel);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frame.pack();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frame.setVisible(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true</a:t>
            </a:r>
            <a:r>
              <a:rPr lang="en-US" sz="1400" b="1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  <a:endParaRPr lang="en-US" sz="1400" b="1"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662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Boxes.java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loops to draw.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javax.swing.JFrame;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Boxes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the main frame of the program.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JFrame frame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JFrame ("Boxes");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frame.setDefaultCloseOperation (JFrame.EXIT_ON_CLOSE);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BoxesPanel panel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BoxesPanel();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frame.getContentPane().add(panel);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frame.pack();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frame.setVisible(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true</a:t>
            </a:r>
            <a:r>
              <a:rPr lang="en-US" sz="1400" b="1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  <a:endParaRPr lang="en-US" sz="1400" b="1">
              <a:cs typeface="Courier New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17700" y="1905000"/>
            <a:ext cx="5486400" cy="4572000"/>
            <a:chOff x="1981200" y="609600"/>
            <a:chExt cx="5486400" cy="4572000"/>
          </a:xfrm>
        </p:grpSpPr>
        <p:sp>
          <p:nvSpPr>
            <p:cNvPr id="80901" name="TextBox 5"/>
            <p:cNvSpPr txBox="1">
              <a:spLocks noChangeArrowheads="1"/>
            </p:cNvSpPr>
            <p:nvPr/>
          </p:nvSpPr>
          <p:spPr bwMode="auto">
            <a:xfrm>
              <a:off x="1981200" y="609600"/>
              <a:ext cx="5486400" cy="4572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</p:txBody>
        </p:sp>
        <p:pic>
          <p:nvPicPr>
            <p:cNvPr id="80902" name="Picture 6" descr="Boxes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858838"/>
              <a:ext cx="5054600" cy="408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990600" y="130210"/>
            <a:ext cx="766979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Note: Different picture each time the code is run. Try re-sizing the window!</a:t>
            </a:r>
            <a:endParaRPr lang="en-CA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152400"/>
            <a:ext cx="7910513" cy="6308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BoxesPanel.java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conditionals and loops to guide drawing.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javax.swing.JPanel;</a:t>
            </a: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java.awt.*;</a:t>
            </a: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java.util.Random;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BoxesPanel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extends </a:t>
            </a:r>
            <a:r>
              <a:rPr lang="en-US" sz="1400" b="1">
                <a:latin typeface="Courier New" charset="0"/>
                <a:cs typeface="Courier New" charset="0"/>
              </a:rPr>
              <a:t>JPanel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final int </a:t>
            </a:r>
            <a:r>
              <a:rPr lang="en-US" sz="1400" b="1">
                <a:latin typeface="Courier New" charset="0"/>
                <a:cs typeface="Courier New" charset="0"/>
              </a:rPr>
              <a:t>NUM_BOXES = 50, THICKNESS = 5, MAX_SIDE = 50;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final int </a:t>
            </a:r>
            <a:r>
              <a:rPr lang="en-US" sz="1400" b="1">
                <a:latin typeface="Courier New" charset="0"/>
                <a:cs typeface="Courier New" charset="0"/>
              </a:rPr>
              <a:t>MAX_X = 350, MAX_Y = 250;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</a:t>
            </a:r>
            <a:r>
              <a:rPr lang="en-US" sz="1400" b="1">
                <a:latin typeface="Courier New" charset="0"/>
                <a:cs typeface="Courier New" charset="0"/>
              </a:rPr>
              <a:t>Random generator;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Sets up the drawing panel.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BoxesPanel 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generator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Random();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setBackground (Color.black);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setPreferredSize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Dimension(400, 300));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838200"/>
            <a:ext cx="7910513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Paints boxes of random width and height in a random location.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Narrow or short boxes are highlighted with a fill color.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>
                <a:latin typeface="Courier New" charset="0"/>
                <a:cs typeface="Courier New" charset="0"/>
              </a:rPr>
              <a:t>paintComponent(Graphics page)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super</a:t>
            </a:r>
            <a:r>
              <a:rPr lang="en-US" sz="1400" b="1">
                <a:latin typeface="Courier New" charset="0"/>
                <a:cs typeface="Courier New" charset="0"/>
              </a:rPr>
              <a:t>.paintComponent (page);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x, y, width, height;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count = 0; count &lt; NUM_BOXES; count++)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x = generator.nextInt(MAX_X) + 1;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y = generator.nextInt(MAX_Y) + 1;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width = generator.nextInt(MAX_SIDE) + 1;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height = generator.nextInt(MAX_SIDE) + 1;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838200"/>
            <a:ext cx="7910513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>
                <a:latin typeface="Courier New" charset="0"/>
                <a:cs typeface="Courier New" charset="0"/>
              </a:rPr>
              <a:t>(width &lt;= THICKNESS)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check for narrow box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page.setColor (Color.yellow);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page.fillRect (x, y, width, height);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>
                <a:latin typeface="Courier New" charset="0"/>
                <a:cs typeface="Courier New" charset="0"/>
              </a:rPr>
              <a:t>(height &lt;= THICKNESS)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check for short box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   page.setColor (Color.green);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   page.fillRect (x, y, width, height);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   page.setColor (Color.white);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   page.drawRect (x, y, width, height);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  <a:endParaRPr lang="en-US" sz="1400" b="1"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2209800" y="1500188"/>
            <a:ext cx="5689600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switch</a:t>
            </a:r>
            <a:r>
              <a:rPr lang="en-US" sz="2400" b="1" dirty="0">
                <a:latin typeface="+mn-lt"/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Conditional Operator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do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for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Drawing with Loops and Conditionals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Dialog Boxes</a:t>
            </a: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1371600" y="4359275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  <p:bldP spid="839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Box 5"/>
          <p:cNvSpPr txBox="1">
            <a:spLocks noChangeArrowheads="1"/>
          </p:cNvSpPr>
          <p:nvPr/>
        </p:nvSpPr>
        <p:spPr bwMode="auto">
          <a:xfrm>
            <a:off x="609600" y="382588"/>
            <a:ext cx="7910513" cy="6094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GradeReport.java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a switch statement.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GradeReport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Reads a grade from the user and prints comments accordingly.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grade, category;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Scanner scan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Scanner (System.in);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 ("Enter a numeric grade (0 to 100): 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grade = scan.nextInt();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category = grade / 10;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 ("That grade is ");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62400" y="5105400"/>
            <a:ext cx="4758675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Has the effect of throwing away the last digit.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1497317" y="76200"/>
            <a:ext cx="6135077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Test with various grades including outside the range 0-100</a:t>
            </a:r>
            <a:endParaRPr lang="en-CA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Dialog Boxes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400" dirty="0" smtClean="0"/>
              <a:t>A </a:t>
            </a:r>
            <a:r>
              <a:rPr lang="en-US" sz="2400" i="1" dirty="0" smtClean="0"/>
              <a:t>dialog box</a:t>
            </a:r>
            <a:r>
              <a:rPr lang="en-US" sz="2400" dirty="0" smtClean="0"/>
              <a:t> is a window that appears on top of any currently active window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400" dirty="0" smtClean="0"/>
              <a:t>A dialog box usually has a specific, solitary purpose, and the user interaction with it is brief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endParaRPr lang="en-US" sz="2400" dirty="0" smtClean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900113"/>
            <a:ext cx="7910513" cy="4586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EvenOdd.java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the JOptionPane class.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javax.swing.JOptionPane;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EvenOdd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Determines if the value input by the user is even or odd.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Uses multiple dialog boxes for user interaction.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String numStr, result;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num, again;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81200" y="152400"/>
            <a:ext cx="4801314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Note this is regular code with a main method.</a:t>
            </a:r>
          </a:p>
          <a:p>
            <a:r>
              <a:rPr lang="en-CA" dirty="0" smtClean="0"/>
              <a:t>We are not creating a frame with panels.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4648200" y="2286000"/>
            <a:ext cx="198002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Import is required</a:t>
            </a:r>
            <a:endParaRPr lang="en-CA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1444625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>
                <a:latin typeface="Courier New" charset="0"/>
                <a:cs typeface="Courier New" charset="0"/>
              </a:rPr>
              <a:t>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do 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numStr = JOptionPane.showInputDialog ("Enter an integer: 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num = Integer.parseInt(numStr);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result = "That number is " + ((num%2 == 0) ? "even" : "odd");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JOptionPane.showMessageDialog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null</a:t>
            </a:r>
            <a:r>
              <a:rPr lang="en-US" sz="1400" b="1">
                <a:latin typeface="Courier New" charset="0"/>
                <a:cs typeface="Courier New" charset="0"/>
              </a:rPr>
              <a:t>, result);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again = JOptionPane.showConfirmDialog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null</a:t>
            </a:r>
            <a:r>
              <a:rPr lang="en-US" sz="1400" b="1">
                <a:latin typeface="Courier New" charset="0"/>
                <a:cs typeface="Courier New" charset="0"/>
              </a:rPr>
              <a:t>, "Do Another?");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while </a:t>
            </a:r>
            <a:r>
              <a:rPr lang="en-US" sz="1400" b="1">
                <a:latin typeface="Courier New" charset="0"/>
                <a:cs typeface="Courier New" charset="0"/>
              </a:rPr>
              <a:t>(again == JOptionPane.YES_OPTION);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  <a:endParaRPr lang="en-US" sz="1400" b="1">
              <a:cs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76400" y="68580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Always returns a String.</a:t>
            </a:r>
            <a:endParaRPr lang="en-CA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200400" y="1219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81600" y="548640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null centers the window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096000" y="4038600"/>
            <a:ext cx="1524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334000" y="3733800"/>
            <a:ext cx="914400" cy="15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59908" y="6858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Displays a String.</a:t>
            </a:r>
            <a:endParaRPr lang="en-CA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019800" y="1147247"/>
            <a:ext cx="472415" cy="2357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1444625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>
                <a:latin typeface="Courier New" charset="0"/>
                <a:cs typeface="Courier New" charset="0"/>
              </a:rPr>
              <a:t>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do 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numStr = JOptionPane.showInputDialog ("Enter an integer: 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num = Integer.parseInt(numStr);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result = "That number is " + ((num%2 == 0) ? "even" : "odd");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JOptionPane.showMessageDialog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null</a:t>
            </a:r>
            <a:r>
              <a:rPr lang="en-US" sz="1400" b="1">
                <a:latin typeface="Courier New" charset="0"/>
                <a:cs typeface="Courier New" charset="0"/>
              </a:rPr>
              <a:t>, result);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again = JOptionPane.showConfirmDialog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null</a:t>
            </a:r>
            <a:r>
              <a:rPr lang="en-US" sz="1400" b="1">
                <a:latin typeface="Courier New" charset="0"/>
                <a:cs typeface="Courier New" charset="0"/>
              </a:rPr>
              <a:t>, "Do Another?");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while </a:t>
            </a:r>
            <a:r>
              <a:rPr lang="en-US" sz="1400" b="1">
                <a:latin typeface="Courier New" charset="0"/>
                <a:cs typeface="Courier New" charset="0"/>
              </a:rPr>
              <a:t>(again == JOptionPane.YES_OPTION);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  <a:endParaRPr lang="en-US" sz="1400" b="1">
              <a:cs typeface="Courier New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362200" y="685800"/>
            <a:ext cx="4876800" cy="2362200"/>
            <a:chOff x="2362200" y="685800"/>
            <a:chExt cx="4876800" cy="2362200"/>
          </a:xfrm>
        </p:grpSpPr>
        <p:sp>
          <p:nvSpPr>
            <p:cNvPr id="90123" name="TextBox 5"/>
            <p:cNvSpPr txBox="1">
              <a:spLocks noChangeArrowheads="1"/>
            </p:cNvSpPr>
            <p:nvPr/>
          </p:nvSpPr>
          <p:spPr bwMode="auto">
            <a:xfrm>
              <a:off x="2362200" y="685800"/>
              <a:ext cx="4876800" cy="23622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</p:txBody>
        </p:sp>
        <p:pic>
          <p:nvPicPr>
            <p:cNvPr id="90124" name="Picture 6" descr="EvenOdd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5557" y="909516"/>
              <a:ext cx="4510087" cy="1914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33400" y="3505200"/>
            <a:ext cx="3505200" cy="2286000"/>
            <a:chOff x="304800" y="3810000"/>
            <a:chExt cx="3505200" cy="2286000"/>
          </a:xfrm>
        </p:grpSpPr>
        <p:sp>
          <p:nvSpPr>
            <p:cNvPr id="90121" name="TextBox 5"/>
            <p:cNvSpPr txBox="1">
              <a:spLocks noChangeArrowheads="1"/>
            </p:cNvSpPr>
            <p:nvPr/>
          </p:nvSpPr>
          <p:spPr bwMode="auto">
            <a:xfrm>
              <a:off x="304800" y="3810000"/>
              <a:ext cx="3505200" cy="2286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</p:txBody>
        </p:sp>
        <p:pic>
          <p:nvPicPr>
            <p:cNvPr id="90122" name="Picture 14" descr="EvenOdd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69" y="4011613"/>
              <a:ext cx="3035262" cy="1882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419600" y="3429000"/>
            <a:ext cx="4191000" cy="2362200"/>
            <a:chOff x="3581400" y="3733800"/>
            <a:chExt cx="4191000" cy="2362200"/>
          </a:xfrm>
        </p:grpSpPr>
        <p:sp>
          <p:nvSpPr>
            <p:cNvPr id="90119" name="TextBox 5"/>
            <p:cNvSpPr txBox="1">
              <a:spLocks noChangeArrowheads="1"/>
            </p:cNvSpPr>
            <p:nvPr/>
          </p:nvSpPr>
          <p:spPr bwMode="auto">
            <a:xfrm>
              <a:off x="3581400" y="3733800"/>
              <a:ext cx="4191000" cy="23622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</p:txBody>
        </p:sp>
        <p:pic>
          <p:nvPicPr>
            <p:cNvPr id="90120" name="Picture 17" descr="EvenOdd3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5394" y="3921562"/>
              <a:ext cx="3783012" cy="1986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Making the code crash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Try </a:t>
            </a:r>
          </a:p>
          <a:p>
            <a:pPr lvl="1"/>
            <a:r>
              <a:rPr lang="en-CA" dirty="0" smtClean="0"/>
              <a:t>clicking “Cancel”</a:t>
            </a:r>
          </a:p>
          <a:p>
            <a:pPr lvl="1"/>
            <a:r>
              <a:rPr lang="en-CA" dirty="0" smtClean="0"/>
              <a:t>Click “OK” without entering an integer</a:t>
            </a:r>
          </a:p>
          <a:p>
            <a:r>
              <a:rPr lang="en-CA" dirty="0" smtClean="0"/>
              <a:t>Code does not deal with a null pointer or empty string</a:t>
            </a:r>
          </a:p>
          <a:p>
            <a:r>
              <a:rPr lang="en-CA" dirty="0" smtClean="0"/>
              <a:t>How can we change the code?</a:t>
            </a:r>
            <a:endParaRPr lang="en-CA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343400"/>
            <a:ext cx="2800741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88512"/>
      </p:ext>
    </p:extLst>
  </p:cSld>
  <p:clrMapOvr>
    <a:masterClrMapping/>
  </p:clrMapOvr>
  <p:transition spd="med">
    <p:push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Modified code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609600"/>
            <a:ext cx="429476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//********************************************************************</a:t>
            </a:r>
          </a:p>
          <a:p>
            <a:r>
              <a:rPr lang="en-CA" sz="1050" dirty="0"/>
              <a:t>//  EvenOdd.java       Author: Lewis/Loftus</a:t>
            </a:r>
          </a:p>
          <a:p>
            <a:r>
              <a:rPr lang="en-CA" sz="1050" dirty="0"/>
              <a:t>//</a:t>
            </a:r>
          </a:p>
          <a:p>
            <a:r>
              <a:rPr lang="en-CA" sz="1050" dirty="0"/>
              <a:t>//  Demonstrates the use of the </a:t>
            </a:r>
            <a:r>
              <a:rPr lang="en-CA" sz="1050" dirty="0" err="1"/>
              <a:t>JOptionPane</a:t>
            </a:r>
            <a:r>
              <a:rPr lang="en-CA" sz="1050" dirty="0"/>
              <a:t> class.</a:t>
            </a:r>
          </a:p>
          <a:p>
            <a:r>
              <a:rPr lang="en-CA" sz="1050" dirty="0"/>
              <a:t>//********************************************************************</a:t>
            </a:r>
          </a:p>
          <a:p>
            <a:endParaRPr lang="en-CA" sz="1050" dirty="0"/>
          </a:p>
          <a:p>
            <a:r>
              <a:rPr lang="en-CA" sz="1050" dirty="0"/>
              <a:t>import </a:t>
            </a:r>
            <a:r>
              <a:rPr lang="en-CA" sz="1050" dirty="0" err="1"/>
              <a:t>javax.swing.JOptionPane</a:t>
            </a:r>
            <a:r>
              <a:rPr lang="en-CA" sz="1050" dirty="0"/>
              <a:t>;</a:t>
            </a:r>
          </a:p>
          <a:p>
            <a:endParaRPr lang="en-CA" sz="1050" dirty="0"/>
          </a:p>
          <a:p>
            <a:r>
              <a:rPr lang="en-CA" sz="1050" dirty="0"/>
              <a:t>public class </a:t>
            </a:r>
            <a:r>
              <a:rPr lang="en-CA" sz="1050" dirty="0" err="1"/>
              <a:t>EvenOdd</a:t>
            </a:r>
            <a:endParaRPr lang="en-CA" sz="1050" dirty="0"/>
          </a:p>
          <a:p>
            <a:r>
              <a:rPr lang="en-CA" sz="1050" dirty="0"/>
              <a:t>{</a:t>
            </a:r>
          </a:p>
          <a:p>
            <a:r>
              <a:rPr lang="en-CA" sz="1050" dirty="0"/>
              <a:t>   //-----------------------------------------------------------------</a:t>
            </a:r>
          </a:p>
          <a:p>
            <a:r>
              <a:rPr lang="en-CA" sz="1050" dirty="0"/>
              <a:t>   //  Determines if the value input by the user is even or odd.</a:t>
            </a:r>
          </a:p>
          <a:p>
            <a:r>
              <a:rPr lang="en-CA" sz="1050" dirty="0"/>
              <a:t>   //  Uses multiple dialog boxes for user interaction.</a:t>
            </a:r>
          </a:p>
          <a:p>
            <a:r>
              <a:rPr lang="en-CA" sz="1050" dirty="0"/>
              <a:t>   //-----------------------------------------------------------------</a:t>
            </a:r>
          </a:p>
          <a:p>
            <a:r>
              <a:rPr lang="en-CA" sz="1050" dirty="0"/>
              <a:t>   public static void main (String[] </a:t>
            </a:r>
            <a:r>
              <a:rPr lang="en-CA" sz="1050" dirty="0" err="1"/>
              <a:t>args</a:t>
            </a:r>
            <a:r>
              <a:rPr lang="en-CA" sz="1050" dirty="0"/>
              <a:t>)</a:t>
            </a:r>
          </a:p>
          <a:p>
            <a:r>
              <a:rPr lang="en-CA" sz="1050" dirty="0"/>
              <a:t>   {</a:t>
            </a:r>
          </a:p>
          <a:p>
            <a:r>
              <a:rPr lang="en-CA" sz="1050" dirty="0"/>
              <a:t>      String </a:t>
            </a:r>
            <a:r>
              <a:rPr lang="en-CA" sz="1050" dirty="0" err="1"/>
              <a:t>numStr</a:t>
            </a:r>
            <a:r>
              <a:rPr lang="en-CA" sz="1050" dirty="0"/>
              <a:t>, result;</a:t>
            </a:r>
          </a:p>
          <a:p>
            <a:r>
              <a:rPr lang="en-CA" sz="1050" dirty="0"/>
              <a:t>      </a:t>
            </a:r>
            <a:r>
              <a:rPr lang="en-CA" sz="1050" dirty="0" err="1"/>
              <a:t>int</a:t>
            </a:r>
            <a:r>
              <a:rPr lang="en-CA" sz="1050" dirty="0"/>
              <a:t> </a:t>
            </a:r>
            <a:r>
              <a:rPr lang="en-CA" sz="1050" dirty="0" err="1"/>
              <a:t>num</a:t>
            </a:r>
            <a:r>
              <a:rPr lang="en-CA" sz="1050" dirty="0"/>
              <a:t>, again;</a:t>
            </a:r>
          </a:p>
          <a:p>
            <a:endParaRPr lang="en-CA" sz="1050" dirty="0"/>
          </a:p>
          <a:p>
            <a:r>
              <a:rPr lang="en-CA" sz="1050" dirty="0"/>
              <a:t>      do </a:t>
            </a:r>
          </a:p>
          <a:p>
            <a:r>
              <a:rPr lang="en-CA" sz="1050" dirty="0"/>
              <a:t>      {</a:t>
            </a:r>
          </a:p>
          <a:p>
            <a:r>
              <a:rPr lang="en-CA" sz="1050" dirty="0"/>
              <a:t>         </a:t>
            </a:r>
            <a:r>
              <a:rPr lang="en-CA" sz="1050" dirty="0" err="1"/>
              <a:t>numStr</a:t>
            </a:r>
            <a:r>
              <a:rPr lang="en-CA" sz="1050" dirty="0"/>
              <a:t> = </a:t>
            </a:r>
            <a:r>
              <a:rPr lang="en-CA" sz="1050" dirty="0" err="1"/>
              <a:t>JOptionPane.showInputDialog</a:t>
            </a:r>
            <a:r>
              <a:rPr lang="en-CA" sz="1050" dirty="0"/>
              <a:t> ("Enter an integer: ");</a:t>
            </a:r>
          </a:p>
          <a:p>
            <a:r>
              <a:rPr lang="en-CA" sz="1050" dirty="0"/>
              <a:t>         if (</a:t>
            </a:r>
            <a:r>
              <a:rPr lang="en-CA" sz="1050" dirty="0" err="1"/>
              <a:t>numStr</a:t>
            </a:r>
            <a:r>
              <a:rPr lang="en-CA" sz="1050" dirty="0"/>
              <a:t> != null &amp;&amp; !</a:t>
            </a:r>
            <a:r>
              <a:rPr lang="en-CA" sz="1050" dirty="0" err="1"/>
              <a:t>numStr.isEmpty</a:t>
            </a:r>
            <a:r>
              <a:rPr lang="en-CA" sz="1050" dirty="0"/>
              <a:t>())</a:t>
            </a:r>
          </a:p>
          <a:p>
            <a:r>
              <a:rPr lang="en-CA" sz="1050" dirty="0"/>
              <a:t>         {</a:t>
            </a:r>
          </a:p>
          <a:p>
            <a:r>
              <a:rPr lang="en-CA" sz="1050" dirty="0"/>
              <a:t>           </a:t>
            </a:r>
            <a:r>
              <a:rPr lang="en-CA" sz="1050" dirty="0" err="1"/>
              <a:t>num</a:t>
            </a:r>
            <a:r>
              <a:rPr lang="en-CA" sz="1050" dirty="0"/>
              <a:t> = </a:t>
            </a:r>
            <a:r>
              <a:rPr lang="en-CA" sz="1050" dirty="0" err="1"/>
              <a:t>Integer.parseInt</a:t>
            </a:r>
            <a:r>
              <a:rPr lang="en-CA" sz="1050" dirty="0"/>
              <a:t>(</a:t>
            </a:r>
            <a:r>
              <a:rPr lang="en-CA" sz="1050" dirty="0" err="1"/>
              <a:t>numStr</a:t>
            </a:r>
            <a:r>
              <a:rPr lang="en-CA" sz="1050" dirty="0"/>
              <a:t>);</a:t>
            </a:r>
          </a:p>
          <a:p>
            <a:endParaRPr lang="en-CA" sz="1050" dirty="0"/>
          </a:p>
          <a:p>
            <a:r>
              <a:rPr lang="en-CA" sz="1050" dirty="0"/>
              <a:t>           result = </a:t>
            </a:r>
            <a:r>
              <a:rPr lang="en-CA" sz="1050" dirty="0" err="1"/>
              <a:t>num</a:t>
            </a:r>
            <a:r>
              <a:rPr lang="en-CA" sz="1050" dirty="0"/>
              <a:t> + " is " + ((num%2 == 0) ? "even" : "odd");</a:t>
            </a:r>
          </a:p>
          <a:p>
            <a:endParaRPr lang="en-CA" sz="1050" dirty="0"/>
          </a:p>
          <a:p>
            <a:r>
              <a:rPr lang="en-CA" sz="1050" dirty="0"/>
              <a:t>           </a:t>
            </a:r>
            <a:r>
              <a:rPr lang="en-CA" sz="1050" dirty="0" err="1"/>
              <a:t>JOptionPane.showMessageDialog</a:t>
            </a:r>
            <a:r>
              <a:rPr lang="en-CA" sz="1050" dirty="0"/>
              <a:t> (null, result);</a:t>
            </a:r>
          </a:p>
          <a:p>
            <a:r>
              <a:rPr lang="en-CA" sz="1050" dirty="0"/>
              <a:t>         }</a:t>
            </a:r>
          </a:p>
          <a:p>
            <a:r>
              <a:rPr lang="en-CA" sz="1050" dirty="0"/>
              <a:t>         again = </a:t>
            </a:r>
            <a:r>
              <a:rPr lang="en-CA" sz="1050" dirty="0" err="1"/>
              <a:t>JOptionPane.showConfirmDialog</a:t>
            </a:r>
            <a:r>
              <a:rPr lang="en-CA" sz="1050" dirty="0"/>
              <a:t> (null, "Do Another?");</a:t>
            </a:r>
          </a:p>
          <a:p>
            <a:r>
              <a:rPr lang="en-CA" sz="1050" dirty="0"/>
              <a:t>      }</a:t>
            </a:r>
          </a:p>
          <a:p>
            <a:r>
              <a:rPr lang="en-CA" sz="1050" dirty="0"/>
              <a:t>      while (again == </a:t>
            </a:r>
            <a:r>
              <a:rPr lang="en-CA" sz="1050" dirty="0" err="1"/>
              <a:t>JOptionPane.YES_OPTION</a:t>
            </a:r>
            <a:r>
              <a:rPr lang="en-CA" sz="1050" dirty="0"/>
              <a:t>);</a:t>
            </a:r>
          </a:p>
          <a:p>
            <a:r>
              <a:rPr lang="en-CA" sz="1050" dirty="0"/>
              <a:t>   }</a:t>
            </a:r>
          </a:p>
          <a:p>
            <a:r>
              <a:rPr lang="en-CA" sz="1050" dirty="0"/>
              <a:t>}</a:t>
            </a:r>
          </a:p>
          <a:p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195310403"/>
      </p:ext>
    </p:extLst>
  </p:cSld>
  <p:clrMapOvr>
    <a:masterClrMapping/>
  </p:clrMapOvr>
  <p:transition spd="med">
    <p:push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can we still make it crash?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5769968"/>
      </p:ext>
    </p:extLst>
  </p:cSld>
  <p:clrMapOvr>
    <a:masterClrMapping/>
  </p:clrMapOvr>
  <p:transition spd="med">
    <p:push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Enter text instead of an integer.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5919187"/>
      </p:ext>
    </p:extLst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Box 5"/>
          <p:cNvSpPr txBox="1">
            <a:spLocks noChangeArrowheads="1"/>
          </p:cNvSpPr>
          <p:nvPr/>
        </p:nvSpPr>
        <p:spPr bwMode="auto">
          <a:xfrm>
            <a:off x="609600" y="522288"/>
            <a:ext cx="7910513" cy="5878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switch </a:t>
            </a:r>
            <a:r>
              <a:rPr lang="en-US" sz="1400" b="1">
                <a:latin typeface="Courier New" charset="0"/>
                <a:cs typeface="Courier New" charset="0"/>
              </a:rPr>
              <a:t>(category)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case </a:t>
            </a:r>
            <a:r>
              <a:rPr lang="en-US" sz="1400" b="1">
                <a:latin typeface="Courier New" charset="0"/>
                <a:cs typeface="Courier New" charset="0"/>
              </a:rPr>
              <a:t>10: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System.out.println ("a perfect score. Well done.");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break</a:t>
            </a:r>
            <a:r>
              <a:rPr lang="en-US" sz="1400" b="1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case </a:t>
            </a:r>
            <a:r>
              <a:rPr lang="en-US" sz="1400" b="1">
                <a:latin typeface="Courier New" charset="0"/>
                <a:cs typeface="Courier New" charset="0"/>
              </a:rPr>
              <a:t>9: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System.out.println ("well above average. Excellent.");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break</a:t>
            </a:r>
            <a:r>
              <a:rPr lang="en-US" sz="1400" b="1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case </a:t>
            </a:r>
            <a:r>
              <a:rPr lang="en-US" sz="1400" b="1">
                <a:latin typeface="Courier New" charset="0"/>
                <a:cs typeface="Courier New" charset="0"/>
              </a:rPr>
              <a:t>8: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System.out.println ("above average. Nice job.");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break</a:t>
            </a:r>
            <a:r>
              <a:rPr lang="en-US" sz="1400" b="1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case </a:t>
            </a:r>
            <a:r>
              <a:rPr lang="en-US" sz="1400" b="1">
                <a:latin typeface="Courier New" charset="0"/>
                <a:cs typeface="Courier New" charset="0"/>
              </a:rPr>
              <a:t>7: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System.out.println ("average.");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break</a:t>
            </a:r>
            <a:r>
              <a:rPr lang="en-US" sz="1400" b="1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case </a:t>
            </a:r>
            <a:r>
              <a:rPr lang="en-US" sz="1400" b="1">
                <a:latin typeface="Courier New" charset="0"/>
                <a:cs typeface="Courier New" charset="0"/>
              </a:rPr>
              <a:t>6: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System.out.println ("below average. You should see the");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System.out.println ("instructor to clarify the material "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                    + "presented in class.");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break</a:t>
            </a:r>
            <a:r>
              <a:rPr lang="en-US" sz="1400" b="1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default</a:t>
            </a:r>
            <a:r>
              <a:rPr lang="en-US" sz="1400" b="1">
                <a:latin typeface="Courier New" charset="0"/>
                <a:cs typeface="Courier New" charset="0"/>
              </a:rPr>
              <a:t>: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System.out.println ("not passing.");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Box 5"/>
          <p:cNvSpPr txBox="1">
            <a:spLocks noChangeArrowheads="1"/>
          </p:cNvSpPr>
          <p:nvPr/>
        </p:nvSpPr>
        <p:spPr bwMode="auto">
          <a:xfrm>
            <a:off x="609600" y="522288"/>
            <a:ext cx="7910513" cy="5878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switch </a:t>
            </a:r>
            <a:r>
              <a:rPr lang="en-US" sz="1400" b="1">
                <a:latin typeface="Courier New" charset="0"/>
                <a:cs typeface="Courier New" charset="0"/>
              </a:rPr>
              <a:t>(category)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case </a:t>
            </a:r>
            <a:r>
              <a:rPr lang="en-US" sz="1400" b="1">
                <a:latin typeface="Courier New" charset="0"/>
                <a:cs typeface="Courier New" charset="0"/>
              </a:rPr>
              <a:t>10: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System.out.println ("a perfect score. Well done.");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break</a:t>
            </a:r>
            <a:r>
              <a:rPr lang="en-US" sz="1400" b="1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case </a:t>
            </a:r>
            <a:r>
              <a:rPr lang="en-US" sz="1400" b="1">
                <a:latin typeface="Courier New" charset="0"/>
                <a:cs typeface="Courier New" charset="0"/>
              </a:rPr>
              <a:t>9: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System.out.println ("well above average. Excellent.");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break</a:t>
            </a:r>
            <a:r>
              <a:rPr lang="en-US" sz="1400" b="1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case </a:t>
            </a:r>
            <a:r>
              <a:rPr lang="en-US" sz="1400" b="1">
                <a:latin typeface="Courier New" charset="0"/>
                <a:cs typeface="Courier New" charset="0"/>
              </a:rPr>
              <a:t>8: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System.out.println ("above average. Nice job.");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break</a:t>
            </a:r>
            <a:r>
              <a:rPr lang="en-US" sz="1400" b="1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case </a:t>
            </a:r>
            <a:r>
              <a:rPr lang="en-US" sz="1400" b="1">
                <a:latin typeface="Courier New" charset="0"/>
                <a:cs typeface="Courier New" charset="0"/>
              </a:rPr>
              <a:t>7: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System.out.println ("average.");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break</a:t>
            </a:r>
            <a:r>
              <a:rPr lang="en-US" sz="1400" b="1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case </a:t>
            </a:r>
            <a:r>
              <a:rPr lang="en-US" sz="1400" b="1">
                <a:latin typeface="Courier New" charset="0"/>
                <a:cs typeface="Courier New" charset="0"/>
              </a:rPr>
              <a:t>6: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System.out.println ("below average. You should see the");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System.out.println ("instructor to clarify the material "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                    + "presented in class.");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break</a:t>
            </a:r>
            <a:r>
              <a:rPr lang="en-US" sz="1400" b="1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default</a:t>
            </a:r>
            <a:r>
              <a:rPr lang="en-US" sz="1400" b="1">
                <a:latin typeface="Courier New" charset="0"/>
                <a:cs typeface="Courier New" charset="0"/>
              </a:rPr>
              <a:t>: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System.out.println ("not passing.");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757363" y="457200"/>
            <a:ext cx="5786437" cy="12922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Sample Run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Enter a numeric grade (0 to 100): </a:t>
            </a:r>
            <a:r>
              <a:rPr lang="en-US" sz="1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91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That grade is well above average. Excellent.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Often a </a:t>
            </a:r>
            <a:r>
              <a:rPr lang="en-US" i="1" dirty="0" smtClean="0"/>
              <a:t>break statement</a:t>
            </a:r>
            <a:r>
              <a:rPr lang="en-US" dirty="0" smtClean="0"/>
              <a:t> is used as the last statement in each case's statement list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A </a:t>
            </a:r>
            <a:r>
              <a:rPr lang="en-US" dirty="0" smtClean="0">
                <a:latin typeface="Courier New" charset="0"/>
              </a:rPr>
              <a:t>break</a:t>
            </a:r>
            <a:r>
              <a:rPr lang="en-US" dirty="0" smtClean="0"/>
              <a:t> statement causes control to transfer to the end of the </a:t>
            </a:r>
            <a:r>
              <a:rPr lang="en-US" dirty="0" smtClean="0">
                <a:latin typeface="Courier New" charset="0"/>
              </a:rPr>
              <a:t>switch</a:t>
            </a:r>
            <a:r>
              <a:rPr lang="en-US" dirty="0" smtClean="0"/>
              <a:t> statement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b="1" dirty="0" smtClean="0"/>
              <a:t>If a </a:t>
            </a:r>
            <a:r>
              <a:rPr lang="en-US" b="1" dirty="0" smtClean="0">
                <a:latin typeface="Courier New" charset="0"/>
              </a:rPr>
              <a:t>break</a:t>
            </a:r>
            <a:r>
              <a:rPr lang="en-US" b="1" dirty="0" smtClean="0"/>
              <a:t> statement is not used, the flow of control will continue into the next case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Sometimes this may be appropriate, but often we want to execute only the statements associated with one case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</TotalTime>
  <Words>3664</Words>
  <Application>Microsoft Office PowerPoint</Application>
  <PresentationFormat>On-screen Show (4:3)</PresentationFormat>
  <Paragraphs>950</Paragraphs>
  <Slides>67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Arial Unicode MS</vt:lpstr>
      <vt:lpstr>ＭＳ Ｐゴシック</vt:lpstr>
      <vt:lpstr>Arial</vt:lpstr>
      <vt:lpstr>Calibri</vt:lpstr>
      <vt:lpstr>Courier New</vt:lpstr>
      <vt:lpstr>Times New Roman</vt:lpstr>
      <vt:lpstr>Default Design</vt:lpstr>
      <vt:lpstr>Custom Design</vt:lpstr>
      <vt:lpstr>Chapter 6 More Conditionals and Loops</vt:lpstr>
      <vt:lpstr>Outline</vt:lpstr>
      <vt:lpstr>Run the following code on Acorn</vt:lpstr>
      <vt:lpstr>PowerPoint Presentation</vt:lpstr>
      <vt:lpstr>default</vt:lpstr>
      <vt:lpstr>PowerPoint Presentation</vt:lpstr>
      <vt:lpstr>PowerPoint Presentation</vt:lpstr>
      <vt:lpstr>PowerPoint Presentation</vt:lpstr>
      <vt:lpstr>Break</vt:lpstr>
      <vt:lpstr>Exercise</vt:lpstr>
      <vt:lpstr>Style:  A switch statement is the only time you should be using break!</vt:lpstr>
      <vt:lpstr>Types that can be used in a switch:</vt:lpstr>
      <vt:lpstr>TopHat Q1 –Q4</vt:lpstr>
      <vt:lpstr>Outline</vt:lpstr>
      <vt:lpstr>Conditional operator</vt:lpstr>
      <vt:lpstr>Print out the smaller of 2 numbers</vt:lpstr>
      <vt:lpstr>Note</vt:lpstr>
      <vt:lpstr>Note</vt:lpstr>
      <vt:lpstr>TopHat Q5</vt:lpstr>
      <vt:lpstr>Outline</vt:lpstr>
      <vt:lpstr>The do Statement</vt:lpstr>
      <vt:lpstr>Example</vt:lpstr>
      <vt:lpstr>PowerPoint Presentation</vt:lpstr>
      <vt:lpstr>PowerPoint Presentation</vt:lpstr>
      <vt:lpstr>PowerPoint Presentation</vt:lpstr>
      <vt:lpstr>Insert a println and run it with 123456789</vt:lpstr>
      <vt:lpstr>PowerPoint Presentation</vt:lpstr>
      <vt:lpstr>Comparing while and do</vt:lpstr>
      <vt:lpstr>TopHat Q6-Q7</vt:lpstr>
      <vt:lpstr>Outline</vt:lpstr>
      <vt:lpstr>Example</vt:lpstr>
      <vt:lpstr>Syntax</vt:lpstr>
      <vt:lpstr>Logic of a for loop</vt:lpstr>
      <vt:lpstr>Equivalent</vt:lpstr>
      <vt:lpstr>Review</vt:lpstr>
      <vt:lpstr>The for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for Statement</vt:lpstr>
      <vt:lpstr>Example – run it in the Interactions pane</vt:lpstr>
      <vt:lpstr>TopHat Q8-Q10</vt:lpstr>
      <vt:lpstr>Outline</vt:lpstr>
      <vt:lpstr>PowerPoint Presentation</vt:lpstr>
      <vt:lpstr>PowerPoint Presentation</vt:lpstr>
      <vt:lpstr>PowerPoint Presentation</vt:lpstr>
      <vt:lpstr>PowerPoint Presentation</vt:lpstr>
      <vt:lpstr>Note: the bullseye is a fixed size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Dialog Boxes</vt:lpstr>
      <vt:lpstr>PowerPoint Presentation</vt:lpstr>
      <vt:lpstr>PowerPoint Presentation</vt:lpstr>
      <vt:lpstr>PowerPoint Presentation</vt:lpstr>
      <vt:lpstr>Making the code crash</vt:lpstr>
      <vt:lpstr>Modified code</vt:lpstr>
      <vt:lpstr>How can we still make it crash?</vt:lpstr>
      <vt:lpstr>Enter text instead of an integer.</vt:lpstr>
    </vt:vector>
  </TitlesOfParts>
  <Company>PEARSON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Andre Trudel</cp:lastModifiedBy>
  <cp:revision>69</cp:revision>
  <dcterms:created xsi:type="dcterms:W3CDTF">2011-03-07T19:34:53Z</dcterms:created>
  <dcterms:modified xsi:type="dcterms:W3CDTF">2016-03-10T15:18:58Z</dcterms:modified>
</cp:coreProperties>
</file>