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25"/>
  </p:notesMasterIdLst>
  <p:handoutMasterIdLst>
    <p:handoutMasterId r:id="rId126"/>
  </p:handoutMasterIdLst>
  <p:sldIdLst>
    <p:sldId id="256" r:id="rId3"/>
    <p:sldId id="275" r:id="rId4"/>
    <p:sldId id="435" r:id="rId5"/>
    <p:sldId id="436" r:id="rId6"/>
    <p:sldId id="437" r:id="rId7"/>
    <p:sldId id="277" r:id="rId8"/>
    <p:sldId id="280" r:id="rId9"/>
    <p:sldId id="360" r:id="rId10"/>
    <p:sldId id="362" r:id="rId11"/>
    <p:sldId id="363" r:id="rId12"/>
    <p:sldId id="364" r:id="rId13"/>
    <p:sldId id="365" r:id="rId14"/>
    <p:sldId id="460" r:id="rId15"/>
    <p:sldId id="456" r:id="rId16"/>
    <p:sldId id="439" r:id="rId17"/>
    <p:sldId id="440" r:id="rId18"/>
    <p:sldId id="441" r:id="rId19"/>
    <p:sldId id="457" r:id="rId20"/>
    <p:sldId id="279" r:id="rId21"/>
    <p:sldId id="458" r:id="rId22"/>
    <p:sldId id="459" r:id="rId23"/>
    <p:sldId id="442" r:id="rId24"/>
    <p:sldId id="353" r:id="rId25"/>
    <p:sldId id="282" r:id="rId26"/>
    <p:sldId id="283" r:id="rId27"/>
    <p:sldId id="284" r:id="rId28"/>
    <p:sldId id="285" r:id="rId29"/>
    <p:sldId id="366" r:id="rId30"/>
    <p:sldId id="367" r:id="rId31"/>
    <p:sldId id="369" r:id="rId32"/>
    <p:sldId id="368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286" r:id="rId41"/>
    <p:sldId id="287" r:id="rId42"/>
    <p:sldId id="377" r:id="rId43"/>
    <p:sldId id="379" r:id="rId44"/>
    <p:sldId id="378" r:id="rId45"/>
    <p:sldId id="380" r:id="rId46"/>
    <p:sldId id="381" r:id="rId47"/>
    <p:sldId id="382" r:id="rId48"/>
    <p:sldId id="461" r:id="rId49"/>
    <p:sldId id="462" r:id="rId50"/>
    <p:sldId id="463" r:id="rId51"/>
    <p:sldId id="289" r:id="rId52"/>
    <p:sldId id="433" r:id="rId53"/>
    <p:sldId id="438" r:id="rId54"/>
    <p:sldId id="354" r:id="rId55"/>
    <p:sldId id="292" r:id="rId56"/>
    <p:sldId id="293" r:id="rId57"/>
    <p:sldId id="294" r:id="rId58"/>
    <p:sldId id="295" r:id="rId59"/>
    <p:sldId id="296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444" r:id="rId68"/>
    <p:sldId id="445" r:id="rId69"/>
    <p:sldId id="446" r:id="rId70"/>
    <p:sldId id="447" r:id="rId71"/>
    <p:sldId id="448" r:id="rId72"/>
    <p:sldId id="449" r:id="rId73"/>
    <p:sldId id="450" r:id="rId74"/>
    <p:sldId id="451" r:id="rId75"/>
    <p:sldId id="452" r:id="rId76"/>
    <p:sldId id="453" r:id="rId77"/>
    <p:sldId id="297" r:id="rId78"/>
    <p:sldId id="298" r:id="rId79"/>
    <p:sldId id="464" r:id="rId80"/>
    <p:sldId id="356" r:id="rId81"/>
    <p:sldId id="317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319" r:id="rId90"/>
    <p:sldId id="320" r:id="rId91"/>
    <p:sldId id="321" r:id="rId92"/>
    <p:sldId id="322" r:id="rId93"/>
    <p:sldId id="358" r:id="rId94"/>
    <p:sldId id="337" r:id="rId95"/>
    <p:sldId id="339" r:id="rId96"/>
    <p:sldId id="408" r:id="rId97"/>
    <p:sldId id="409" r:id="rId98"/>
    <p:sldId id="410" r:id="rId99"/>
    <p:sldId id="411" r:id="rId100"/>
    <p:sldId id="340" r:id="rId101"/>
    <p:sldId id="412" r:id="rId102"/>
    <p:sldId id="413" r:id="rId103"/>
    <p:sldId id="417" r:id="rId104"/>
    <p:sldId id="341" r:id="rId105"/>
    <p:sldId id="415" r:id="rId106"/>
    <p:sldId id="416" r:id="rId107"/>
    <p:sldId id="418" r:id="rId108"/>
    <p:sldId id="343" r:id="rId109"/>
    <p:sldId id="419" r:id="rId110"/>
    <p:sldId id="420" r:id="rId111"/>
    <p:sldId id="421" r:id="rId112"/>
    <p:sldId id="344" r:id="rId113"/>
    <p:sldId id="345" r:id="rId114"/>
    <p:sldId id="422" r:id="rId115"/>
    <p:sldId id="423" r:id="rId116"/>
    <p:sldId id="424" r:id="rId117"/>
    <p:sldId id="454" r:id="rId118"/>
    <p:sldId id="425" r:id="rId119"/>
    <p:sldId id="434" r:id="rId120"/>
    <p:sldId id="426" r:id="rId121"/>
    <p:sldId id="427" r:id="rId122"/>
    <p:sldId id="428" r:id="rId123"/>
    <p:sldId id="455" r:id="rId1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D79CC6-74E6-4D27-B883-67F6991B04BB}" type="datetime1">
              <a:rPr lang="en-US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4AD2D-AA1F-4368-9098-3B0A1D0139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5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C599FE-7ED9-4E12-8F2B-EE75E14799F6}" type="datetime1">
              <a:rPr lang="en-US"/>
              <a:pPr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C8C796-C77D-46C6-A468-90AFCD825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6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06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250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9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48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03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25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733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00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510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369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66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27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91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170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170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85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13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40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1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4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2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3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4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5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9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6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0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4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0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2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0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6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1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5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6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3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6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5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4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6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5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8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6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11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6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2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8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3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28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1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6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51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6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3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42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41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76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52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8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54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6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09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96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28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13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35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41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32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9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23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83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78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21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81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22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74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6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89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16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95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65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8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33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993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41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145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50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28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61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C796-C77D-46C6-A468-90AFCD82523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9493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8416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10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459B2-00C7-47DE-8487-F080DB15F8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43D7C-53B1-4DAA-9012-D8DE61284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E84AA-8226-44D8-89F8-A34207535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5A4F6-BE40-498B-98D7-4CF399389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31980-963D-4EF3-AFEE-079D1E8E2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AF3C1-B918-4342-9A61-B609E4929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0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76110-45AF-49DF-A3E2-70B75BAF2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A2C9-1FCC-49D1-BFCA-A0A34B21A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26716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70398-9DF3-4C07-B633-E9F184594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3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2EF10-A515-43A9-8C32-AD2CB66C59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0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1AE3C-D155-4A2E-A15A-6B2BD0AA4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3093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096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7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17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817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961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411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4E086A-B858-4374-94F6-DDA80D86DB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7</a:t>
            </a:r>
            <a:br>
              <a:rPr lang="en-US" smtClean="0"/>
            </a:br>
            <a:r>
              <a:rPr lang="en-US" smtClean="0"/>
              <a:t>Object-Oriented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7653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7655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FlowPanel.java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panel in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LayoutDemo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program that demonstrates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flow layout manager.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FlowPanel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panel with some buttons to show how flow layout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affects their position.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public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FlowPanel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FlowLayout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81000"/>
            <a:ext cx="6934200" cy="2743200"/>
            <a:chOff x="990600" y="914400"/>
            <a:chExt cx="6934200" cy="2743200"/>
          </a:xfrm>
        </p:grpSpPr>
        <p:sp>
          <p:nvSpPr>
            <p:cNvPr id="165896" name="TextBox 5"/>
            <p:cNvSpPr txBox="1">
              <a:spLocks noChangeArrowheads="1"/>
            </p:cNvSpPr>
            <p:nvPr/>
          </p:nvSpPr>
          <p:spPr bwMode="auto">
            <a:xfrm>
              <a:off x="990600" y="914400"/>
              <a:ext cx="6934200" cy="2743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65897" name="Picture 6" descr="LayoutDemo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50" y="1073150"/>
              <a:ext cx="6565900" cy="242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09800" y="3352800"/>
            <a:ext cx="4495800" cy="3048000"/>
            <a:chOff x="990600" y="3810000"/>
            <a:chExt cx="4495800" cy="3048000"/>
          </a:xfrm>
        </p:grpSpPr>
        <p:sp>
          <p:nvSpPr>
            <p:cNvPr id="165894" name="TextBox 5"/>
            <p:cNvSpPr txBox="1">
              <a:spLocks noChangeArrowheads="1"/>
            </p:cNvSpPr>
            <p:nvPr/>
          </p:nvSpPr>
          <p:spPr bwMode="auto">
            <a:xfrm>
              <a:off x="990600" y="3810000"/>
              <a:ext cx="4495800" cy="3048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65895" name="Picture 8" descr="LayoutDemo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50" y="4013200"/>
              <a:ext cx="3975100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 Layout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21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border layout</a:t>
            </a:r>
            <a:r>
              <a:rPr lang="en-US" dirty="0" smtClean="0"/>
              <a:t> defines five areas into which components can be added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09800" y="2209800"/>
            <a:ext cx="4724400" cy="2514600"/>
            <a:chOff x="1488" y="1632"/>
            <a:chExt cx="2976" cy="1584"/>
          </a:xfrm>
        </p:grpSpPr>
        <p:sp>
          <p:nvSpPr>
            <p:cNvPr id="166918" name="Rectangle 5"/>
            <p:cNvSpPr>
              <a:spLocks noChangeArrowheads="1"/>
            </p:cNvSpPr>
            <p:nvPr/>
          </p:nvSpPr>
          <p:spPr bwMode="auto">
            <a:xfrm>
              <a:off x="1488" y="1632"/>
              <a:ext cx="2976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19" name="Rectangle 6"/>
            <p:cNvSpPr>
              <a:spLocks noChangeArrowheads="1"/>
            </p:cNvSpPr>
            <p:nvPr/>
          </p:nvSpPr>
          <p:spPr bwMode="auto">
            <a:xfrm>
              <a:off x="1526" y="1667"/>
              <a:ext cx="2900" cy="28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North</a:t>
              </a:r>
            </a:p>
          </p:txBody>
        </p:sp>
        <p:sp>
          <p:nvSpPr>
            <p:cNvPr id="166920" name="Rectangle 7"/>
            <p:cNvSpPr>
              <a:spLocks noChangeArrowheads="1"/>
            </p:cNvSpPr>
            <p:nvPr/>
          </p:nvSpPr>
          <p:spPr bwMode="auto">
            <a:xfrm>
              <a:off x="1526" y="2899"/>
              <a:ext cx="2900" cy="28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South</a:t>
              </a:r>
            </a:p>
          </p:txBody>
        </p:sp>
        <p:sp>
          <p:nvSpPr>
            <p:cNvPr id="166921" name="Rectangle 8"/>
            <p:cNvSpPr>
              <a:spLocks noChangeArrowheads="1"/>
            </p:cNvSpPr>
            <p:nvPr/>
          </p:nvSpPr>
          <p:spPr bwMode="auto">
            <a:xfrm>
              <a:off x="2053" y="1984"/>
              <a:ext cx="1846" cy="8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Center</a:t>
              </a:r>
            </a:p>
          </p:txBody>
        </p:sp>
        <p:sp>
          <p:nvSpPr>
            <p:cNvPr id="166922" name="Rectangle 9"/>
            <p:cNvSpPr>
              <a:spLocks noChangeArrowheads="1"/>
            </p:cNvSpPr>
            <p:nvPr/>
          </p:nvSpPr>
          <p:spPr bwMode="auto">
            <a:xfrm>
              <a:off x="3937" y="1984"/>
              <a:ext cx="489" cy="8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East</a:t>
              </a:r>
            </a:p>
          </p:txBody>
        </p:sp>
        <p:sp>
          <p:nvSpPr>
            <p:cNvPr id="166923" name="Rectangle 10"/>
            <p:cNvSpPr>
              <a:spLocks noChangeArrowheads="1"/>
            </p:cNvSpPr>
            <p:nvPr/>
          </p:nvSpPr>
          <p:spPr bwMode="auto">
            <a:xfrm>
              <a:off x="1526" y="1984"/>
              <a:ext cx="489" cy="8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West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4800" y="4899392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000" dirty="0">
                <a:latin typeface="+mn-lt"/>
                <a:cs typeface="+mn-cs"/>
              </a:rPr>
              <a:t>Each area displays one </a:t>
            </a:r>
            <a:r>
              <a:rPr lang="en-US" sz="2000" dirty="0" smtClean="0">
                <a:latin typeface="+mn-lt"/>
                <a:cs typeface="+mn-cs"/>
              </a:rPr>
              <a:t>component</a:t>
            </a:r>
            <a:endParaRPr lang="en-US" sz="2000" dirty="0">
              <a:latin typeface="+mn-lt"/>
              <a:cs typeface="+mn-cs"/>
            </a:endParaRPr>
          </a:p>
          <a:p>
            <a:pPr marL="800100" lvl="2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000" dirty="0">
                <a:latin typeface="+mn-lt"/>
                <a:cs typeface="+mn-cs"/>
              </a:rPr>
              <a:t>Say you want to add 2 buttons to one area. </a:t>
            </a:r>
            <a:endParaRPr lang="en-US" sz="2000" dirty="0" smtClean="0">
              <a:latin typeface="+mn-lt"/>
              <a:cs typeface="+mn-cs"/>
            </a:endParaRPr>
          </a:p>
          <a:p>
            <a:pPr marL="800100" lvl="2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000" dirty="0" smtClean="0">
                <a:latin typeface="+mn-lt"/>
                <a:cs typeface="+mn-cs"/>
              </a:rPr>
              <a:t>Must </a:t>
            </a:r>
            <a:r>
              <a:rPr lang="en-US" sz="2000" dirty="0">
                <a:latin typeface="+mn-lt"/>
                <a:cs typeface="+mn-cs"/>
              </a:rPr>
              <a:t>first add the buttons to a panel, </a:t>
            </a:r>
            <a:endParaRPr lang="en-US" sz="2000" dirty="0" smtClean="0">
              <a:latin typeface="+mn-lt"/>
              <a:cs typeface="+mn-cs"/>
            </a:endParaRPr>
          </a:p>
          <a:p>
            <a:pPr marL="457200" lvl="2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smtClean="0">
                <a:latin typeface="+mn-lt"/>
                <a:cs typeface="+mn-cs"/>
              </a:rPr>
              <a:t>    then </a:t>
            </a:r>
            <a:r>
              <a:rPr lang="en-US" sz="2000" dirty="0">
                <a:latin typeface="+mn-lt"/>
                <a:cs typeface="+mn-cs"/>
              </a:rPr>
              <a:t>add the panel to the area.</a:t>
            </a:r>
          </a:p>
          <a:p>
            <a:endParaRPr lang="en-CA" sz="1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BorderPanel.java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panel in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LayoutDemo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program that demonstrates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border layout manager.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panel with a button in each area of a border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layout to show how it affects their position, shape, and size.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(b1, BorderLayout.CENTER);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(b2, BorderLayout.NORTH);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(b3, BorderLayout.SOUTH);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(b4, BorderLayout.EAST);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(b5, BorderLayout.WEST);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(b1, BorderLayout.CENTER);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(b2, BorderLayout.NORTH);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(b3, BorderLayout.SOUTH);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(b4, BorderLayout.EAST);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(b5, BorderLayout.WEST);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76400" y="381000"/>
            <a:ext cx="5791200" cy="2438400"/>
            <a:chOff x="990600" y="381000"/>
            <a:chExt cx="5791200" cy="2438400"/>
          </a:xfrm>
        </p:grpSpPr>
        <p:sp>
          <p:nvSpPr>
            <p:cNvPr id="171016" name="TextBox 5"/>
            <p:cNvSpPr txBox="1">
              <a:spLocks noChangeArrowheads="1"/>
            </p:cNvSpPr>
            <p:nvPr/>
          </p:nvSpPr>
          <p:spPr bwMode="auto">
            <a:xfrm>
              <a:off x="990600" y="381000"/>
              <a:ext cx="5791200" cy="2438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71017" name="Picture 9" descr="LayoutDemo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52450"/>
              <a:ext cx="5295900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19200" y="3200400"/>
            <a:ext cx="6705600" cy="3124200"/>
            <a:chOff x="1295400" y="3429000"/>
            <a:chExt cx="6705600" cy="3124200"/>
          </a:xfrm>
        </p:grpSpPr>
        <p:sp>
          <p:nvSpPr>
            <p:cNvPr id="171014" name="TextBox 5"/>
            <p:cNvSpPr txBox="1">
              <a:spLocks noChangeArrowheads="1"/>
            </p:cNvSpPr>
            <p:nvPr/>
          </p:nvSpPr>
          <p:spPr bwMode="auto">
            <a:xfrm>
              <a:off x="1295400" y="3429000"/>
              <a:ext cx="6705600" cy="3124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71015" name="Picture 10" descr="LayoutDemo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3644900"/>
              <a:ext cx="6210300" cy="269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 Layout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</a:t>
            </a:r>
            <a:r>
              <a:rPr lang="en-US" i="1" dirty="0" smtClean="0"/>
              <a:t>grid layout</a:t>
            </a:r>
            <a:r>
              <a:rPr lang="en-US" dirty="0" smtClean="0"/>
              <a:t> has a rectangular grid of rows and columns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One component is placed in each cell of the grid, and all cells have the same size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Components fill the grid from left-to-right and top-to-bottom (by default)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GridPanel.java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panel in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LayoutDemo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program that demonstrates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grid layout manager.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panel with some buttons to show how grid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layout affects their position, shape, and size.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(2, 3));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326" y="4114800"/>
            <a:ext cx="761747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Rows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38600" y="4572000"/>
            <a:ext cx="228473" cy="762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76800" y="5334000"/>
            <a:ext cx="1095172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Columns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724400" y="4876800"/>
            <a:ext cx="228600" cy="3048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Slogan (String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phrase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304800"/>
            <a:ext cx="6019800" cy="2895600"/>
            <a:chOff x="1676400" y="381000"/>
            <a:chExt cx="6019800" cy="2895600"/>
          </a:xfrm>
        </p:grpSpPr>
        <p:sp>
          <p:nvSpPr>
            <p:cNvPr id="175112" name="TextBox 5"/>
            <p:cNvSpPr txBox="1">
              <a:spLocks noChangeArrowheads="1"/>
            </p:cNvSpPr>
            <p:nvPr/>
          </p:nvSpPr>
          <p:spPr bwMode="auto">
            <a:xfrm>
              <a:off x="1676400" y="381000"/>
              <a:ext cx="6019800" cy="2895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75113" name="Picture 9" descr="LayoutDemo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50" y="565150"/>
              <a:ext cx="5600700" cy="252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86000" y="3429000"/>
            <a:ext cx="4648200" cy="3276600"/>
            <a:chOff x="1219200" y="3200400"/>
            <a:chExt cx="4648200" cy="3276600"/>
          </a:xfrm>
        </p:grpSpPr>
        <p:sp>
          <p:nvSpPr>
            <p:cNvPr id="175110" name="TextBox 5"/>
            <p:cNvSpPr txBox="1">
              <a:spLocks noChangeArrowheads="1"/>
            </p:cNvSpPr>
            <p:nvPr/>
          </p:nvSpPr>
          <p:spPr bwMode="auto">
            <a:xfrm>
              <a:off x="1219200" y="3200400"/>
              <a:ext cx="4648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75111" name="Picture 10" descr="LayoutDemo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50" y="3416300"/>
              <a:ext cx="4203700" cy="2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 Layout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box layout</a:t>
            </a:r>
            <a:r>
              <a:rPr lang="en-US" dirty="0" smtClean="0"/>
              <a:t> organizes components horizontally (in one row) or vertically (in one column)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Components are placed top-to-bottom or left-to-right in the order in which they are added to the container</a:t>
            </a:r>
          </a:p>
          <a:p>
            <a:pPr lvl="3"/>
            <a:endParaRPr lang="en-US" sz="28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 Layout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i="1" dirty="0" smtClean="0"/>
              <a:t>Invisible components</a:t>
            </a:r>
            <a:r>
              <a:rPr lang="en-US" dirty="0" smtClean="0"/>
              <a:t> can be added to a box layout container to take up space between components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dirty="0" smtClean="0"/>
              <a:t>Rigid areas</a:t>
            </a:r>
            <a:r>
              <a:rPr lang="en-US" dirty="0" smtClean="0"/>
              <a:t> have a fixed size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i="1" dirty="0" smtClean="0"/>
              <a:t>Glue</a:t>
            </a:r>
            <a:r>
              <a:rPr lang="en-US" dirty="0" smtClean="0"/>
              <a:t> specifies where excess space should go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Invisible components are created using these methods of the </a:t>
            </a:r>
            <a:r>
              <a:rPr lang="en-US" dirty="0" smtClean="0">
                <a:latin typeface="Courier New" charset="0"/>
              </a:rPr>
              <a:t>Box</a:t>
            </a:r>
            <a:r>
              <a:rPr lang="en-US" dirty="0" smtClean="0"/>
              <a:t> class: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b="1" dirty="0" smtClean="0">
                <a:latin typeface="Courier New" charset="0"/>
              </a:rPr>
              <a:t>			</a:t>
            </a:r>
            <a:r>
              <a:rPr lang="en-US" b="1" dirty="0" err="1" smtClean="0">
                <a:latin typeface="Courier New" charset="0"/>
              </a:rPr>
              <a:t>createRigidArea</a:t>
            </a:r>
            <a:r>
              <a:rPr lang="en-US" b="1" dirty="0" smtClean="0">
                <a:latin typeface="Courier New" charset="0"/>
              </a:rPr>
              <a:t>(Dimension d)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b="1" dirty="0" smtClean="0">
                <a:latin typeface="Courier New" charset="0"/>
              </a:rPr>
              <a:t>			</a:t>
            </a:r>
            <a:r>
              <a:rPr lang="en-US" b="1" dirty="0" err="1" smtClean="0">
                <a:latin typeface="Courier New" charset="0"/>
              </a:rPr>
              <a:t>createHorizontalGlue</a:t>
            </a:r>
            <a:r>
              <a:rPr lang="en-US" b="1" dirty="0" smtClean="0">
                <a:latin typeface="Courier New" charset="0"/>
                <a:cs typeface="Courier New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b="1" dirty="0" smtClean="0">
                <a:latin typeface="Courier New" charset="0"/>
              </a:rPr>
              <a:t>			</a:t>
            </a:r>
            <a:r>
              <a:rPr lang="en-US" b="1" dirty="0" err="1" smtClean="0">
                <a:latin typeface="Courier New" charset="0"/>
              </a:rPr>
              <a:t>createVerticalGlue</a:t>
            </a:r>
            <a:r>
              <a:rPr lang="en-US" b="1" dirty="0" smtClean="0">
                <a:latin typeface="Courier New" charset="0"/>
              </a:rPr>
              <a:t>()</a:t>
            </a:r>
            <a:endParaRPr lang="en-US" b="1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BoxPanel.java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panel in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LayoutDemo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program that demonstrates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box layout manager.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panel with some buttons to show how a vertical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box layout (and invisible components) affects their position.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BoxLayout.Y_AXIS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Freeform 1"/>
          <p:cNvSpPr/>
          <p:nvPr/>
        </p:nvSpPr>
        <p:spPr>
          <a:xfrm>
            <a:off x="4012780" y="4405706"/>
            <a:ext cx="1088212" cy="604601"/>
          </a:xfrm>
          <a:custGeom>
            <a:avLst/>
            <a:gdLst>
              <a:gd name="connsiteX0" fmla="*/ 370294 w 1088212"/>
              <a:gd name="connsiteY0" fmla="*/ 30268 h 604601"/>
              <a:gd name="connsiteX1" fmla="*/ 332509 w 1088212"/>
              <a:gd name="connsiteY1" fmla="*/ 15154 h 604601"/>
              <a:gd name="connsiteX2" fmla="*/ 249382 w 1088212"/>
              <a:gd name="connsiteY2" fmla="*/ 30268 h 604601"/>
              <a:gd name="connsiteX3" fmla="*/ 196483 w 1088212"/>
              <a:gd name="connsiteY3" fmla="*/ 37825 h 604601"/>
              <a:gd name="connsiteX4" fmla="*/ 60456 w 1088212"/>
              <a:gd name="connsiteY4" fmla="*/ 52939 h 604601"/>
              <a:gd name="connsiteX5" fmla="*/ 15114 w 1088212"/>
              <a:gd name="connsiteY5" fmla="*/ 83167 h 604601"/>
              <a:gd name="connsiteX6" fmla="*/ 0 w 1088212"/>
              <a:gd name="connsiteY6" fmla="*/ 128509 h 604601"/>
              <a:gd name="connsiteX7" fmla="*/ 7557 w 1088212"/>
              <a:gd name="connsiteY7" fmla="*/ 438347 h 604601"/>
              <a:gd name="connsiteX8" fmla="*/ 22671 w 1088212"/>
              <a:gd name="connsiteY8" fmla="*/ 461018 h 604601"/>
              <a:gd name="connsiteX9" fmla="*/ 30228 w 1088212"/>
              <a:gd name="connsiteY9" fmla="*/ 483689 h 604601"/>
              <a:gd name="connsiteX10" fmla="*/ 75570 w 1088212"/>
              <a:gd name="connsiteY10" fmla="*/ 521474 h 604601"/>
              <a:gd name="connsiteX11" fmla="*/ 98241 w 1088212"/>
              <a:gd name="connsiteY11" fmla="*/ 529031 h 604601"/>
              <a:gd name="connsiteX12" fmla="*/ 120913 w 1088212"/>
              <a:gd name="connsiteY12" fmla="*/ 544145 h 604601"/>
              <a:gd name="connsiteX13" fmla="*/ 151141 w 1088212"/>
              <a:gd name="connsiteY13" fmla="*/ 551702 h 604601"/>
              <a:gd name="connsiteX14" fmla="*/ 272053 w 1088212"/>
              <a:gd name="connsiteY14" fmla="*/ 566816 h 604601"/>
              <a:gd name="connsiteX15" fmla="*/ 294724 w 1088212"/>
              <a:gd name="connsiteY15" fmla="*/ 574373 h 604601"/>
              <a:gd name="connsiteX16" fmla="*/ 551663 w 1088212"/>
              <a:gd name="connsiteY16" fmla="*/ 597044 h 604601"/>
              <a:gd name="connsiteX17" fmla="*/ 634790 w 1088212"/>
              <a:gd name="connsiteY17" fmla="*/ 604601 h 604601"/>
              <a:gd name="connsiteX18" fmla="*/ 793488 w 1088212"/>
              <a:gd name="connsiteY18" fmla="*/ 597044 h 604601"/>
              <a:gd name="connsiteX19" fmla="*/ 838830 w 1088212"/>
              <a:gd name="connsiteY19" fmla="*/ 551702 h 604601"/>
              <a:gd name="connsiteX20" fmla="*/ 899286 w 1088212"/>
              <a:gd name="connsiteY20" fmla="*/ 506360 h 604601"/>
              <a:gd name="connsiteX21" fmla="*/ 929514 w 1088212"/>
              <a:gd name="connsiteY21" fmla="*/ 483689 h 604601"/>
              <a:gd name="connsiteX22" fmla="*/ 982413 w 1088212"/>
              <a:gd name="connsiteY22" fmla="*/ 468575 h 604601"/>
              <a:gd name="connsiteX23" fmla="*/ 1020199 w 1088212"/>
              <a:gd name="connsiteY23" fmla="*/ 445904 h 604601"/>
              <a:gd name="connsiteX24" fmla="*/ 1050427 w 1088212"/>
              <a:gd name="connsiteY24" fmla="*/ 430790 h 604601"/>
              <a:gd name="connsiteX25" fmla="*/ 1088212 w 1088212"/>
              <a:gd name="connsiteY25" fmla="*/ 362777 h 604601"/>
              <a:gd name="connsiteX26" fmla="*/ 1080655 w 1088212"/>
              <a:gd name="connsiteY26" fmla="*/ 158737 h 604601"/>
              <a:gd name="connsiteX27" fmla="*/ 1057984 w 1088212"/>
              <a:gd name="connsiteY27" fmla="*/ 105838 h 604601"/>
              <a:gd name="connsiteX28" fmla="*/ 1027756 w 1088212"/>
              <a:gd name="connsiteY28" fmla="*/ 83167 h 604601"/>
              <a:gd name="connsiteX29" fmla="*/ 1005084 w 1088212"/>
              <a:gd name="connsiteY29" fmla="*/ 52939 h 604601"/>
              <a:gd name="connsiteX30" fmla="*/ 937071 w 1088212"/>
              <a:gd name="connsiteY30" fmla="*/ 30268 h 604601"/>
              <a:gd name="connsiteX31" fmla="*/ 846387 w 1088212"/>
              <a:gd name="connsiteY31" fmla="*/ 7596 h 604601"/>
              <a:gd name="connsiteX32" fmla="*/ 483650 w 1088212"/>
              <a:gd name="connsiteY32" fmla="*/ 39 h 60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88212" h="604601">
                <a:moveTo>
                  <a:pt x="370294" y="30268"/>
                </a:moveTo>
                <a:cubicBezTo>
                  <a:pt x="357699" y="25230"/>
                  <a:pt x="346027" y="16281"/>
                  <a:pt x="332509" y="15154"/>
                </a:cubicBezTo>
                <a:cubicBezTo>
                  <a:pt x="302274" y="12634"/>
                  <a:pt x="277679" y="25123"/>
                  <a:pt x="249382" y="30268"/>
                </a:cubicBezTo>
                <a:cubicBezTo>
                  <a:pt x="231857" y="33454"/>
                  <a:pt x="214139" y="35471"/>
                  <a:pt x="196483" y="37825"/>
                </a:cubicBezTo>
                <a:cubicBezTo>
                  <a:pt x="132300" y="46383"/>
                  <a:pt x="129567" y="46028"/>
                  <a:pt x="60456" y="52939"/>
                </a:cubicBezTo>
                <a:cubicBezTo>
                  <a:pt x="39153" y="60040"/>
                  <a:pt x="27979" y="60009"/>
                  <a:pt x="15114" y="83167"/>
                </a:cubicBezTo>
                <a:cubicBezTo>
                  <a:pt x="7377" y="97094"/>
                  <a:pt x="0" y="128509"/>
                  <a:pt x="0" y="128509"/>
                </a:cubicBezTo>
                <a:cubicBezTo>
                  <a:pt x="2519" y="231788"/>
                  <a:pt x="529" y="335276"/>
                  <a:pt x="7557" y="438347"/>
                </a:cubicBezTo>
                <a:cubicBezTo>
                  <a:pt x="8175" y="447408"/>
                  <a:pt x="18609" y="452894"/>
                  <a:pt x="22671" y="461018"/>
                </a:cubicBezTo>
                <a:cubicBezTo>
                  <a:pt x="26233" y="468143"/>
                  <a:pt x="25809" y="477061"/>
                  <a:pt x="30228" y="483689"/>
                </a:cubicBezTo>
                <a:cubicBezTo>
                  <a:pt x="38585" y="496224"/>
                  <a:pt x="61629" y="514504"/>
                  <a:pt x="75570" y="521474"/>
                </a:cubicBezTo>
                <a:cubicBezTo>
                  <a:pt x="82695" y="525036"/>
                  <a:pt x="91116" y="525469"/>
                  <a:pt x="98241" y="529031"/>
                </a:cubicBezTo>
                <a:cubicBezTo>
                  <a:pt x="106365" y="533093"/>
                  <a:pt x="112565" y="540567"/>
                  <a:pt x="120913" y="544145"/>
                </a:cubicBezTo>
                <a:cubicBezTo>
                  <a:pt x="130459" y="548236"/>
                  <a:pt x="140957" y="549665"/>
                  <a:pt x="151141" y="551702"/>
                </a:cubicBezTo>
                <a:cubicBezTo>
                  <a:pt x="198016" y="561077"/>
                  <a:pt x="219960" y="561607"/>
                  <a:pt x="272053" y="566816"/>
                </a:cubicBezTo>
                <a:cubicBezTo>
                  <a:pt x="279610" y="569335"/>
                  <a:pt x="286996" y="572441"/>
                  <a:pt x="294724" y="574373"/>
                </a:cubicBezTo>
                <a:cubicBezTo>
                  <a:pt x="375482" y="594563"/>
                  <a:pt x="484049" y="590897"/>
                  <a:pt x="551663" y="597044"/>
                </a:cubicBezTo>
                <a:lnTo>
                  <a:pt x="634790" y="604601"/>
                </a:lnTo>
                <a:cubicBezTo>
                  <a:pt x="687689" y="602082"/>
                  <a:pt x="740938" y="603613"/>
                  <a:pt x="793488" y="597044"/>
                </a:cubicBezTo>
                <a:cubicBezTo>
                  <a:pt x="812907" y="594617"/>
                  <a:pt x="829753" y="561914"/>
                  <a:pt x="838830" y="551702"/>
                </a:cubicBezTo>
                <a:cubicBezTo>
                  <a:pt x="875392" y="510569"/>
                  <a:pt x="862783" y="518528"/>
                  <a:pt x="899286" y="506360"/>
                </a:cubicBezTo>
                <a:cubicBezTo>
                  <a:pt x="909362" y="498803"/>
                  <a:pt x="918578" y="489938"/>
                  <a:pt x="929514" y="483689"/>
                </a:cubicBezTo>
                <a:cubicBezTo>
                  <a:pt x="937946" y="478871"/>
                  <a:pt x="975869" y="470211"/>
                  <a:pt x="982413" y="468575"/>
                </a:cubicBezTo>
                <a:cubicBezTo>
                  <a:pt x="995008" y="461018"/>
                  <a:pt x="1007359" y="453037"/>
                  <a:pt x="1020199" y="445904"/>
                </a:cubicBezTo>
                <a:cubicBezTo>
                  <a:pt x="1030047" y="440433"/>
                  <a:pt x="1041874" y="438121"/>
                  <a:pt x="1050427" y="430790"/>
                </a:cubicBezTo>
                <a:cubicBezTo>
                  <a:pt x="1072307" y="412036"/>
                  <a:pt x="1078039" y="388210"/>
                  <a:pt x="1088212" y="362777"/>
                </a:cubicBezTo>
                <a:cubicBezTo>
                  <a:pt x="1085693" y="294764"/>
                  <a:pt x="1085037" y="226656"/>
                  <a:pt x="1080655" y="158737"/>
                </a:cubicBezTo>
                <a:cubicBezTo>
                  <a:pt x="1079459" y="140197"/>
                  <a:pt x="1071370" y="119224"/>
                  <a:pt x="1057984" y="105838"/>
                </a:cubicBezTo>
                <a:cubicBezTo>
                  <a:pt x="1049078" y="96932"/>
                  <a:pt x="1036662" y="92073"/>
                  <a:pt x="1027756" y="83167"/>
                </a:cubicBezTo>
                <a:cubicBezTo>
                  <a:pt x="1018850" y="74261"/>
                  <a:pt x="1013990" y="61845"/>
                  <a:pt x="1005084" y="52939"/>
                </a:cubicBezTo>
                <a:cubicBezTo>
                  <a:pt x="983831" y="31687"/>
                  <a:pt x="967471" y="35335"/>
                  <a:pt x="937071" y="30268"/>
                </a:cubicBezTo>
                <a:cubicBezTo>
                  <a:pt x="895476" y="9471"/>
                  <a:pt x="905766" y="10424"/>
                  <a:pt x="846387" y="7596"/>
                </a:cubicBezTo>
                <a:cubicBezTo>
                  <a:pt x="665929" y="-998"/>
                  <a:pt x="629144" y="39"/>
                  <a:pt x="483650" y="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Box 5"/>
          <p:cNvSpPr txBox="1">
            <a:spLocks noChangeArrowheads="1"/>
          </p:cNvSpPr>
          <p:nvPr/>
        </p:nvSpPr>
        <p:spPr bwMode="auto">
          <a:xfrm>
            <a:off x="609600" y="12557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(Box.createRigidArea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 (0, 10)));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(Box.createVerticalGlue());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(Box.createRigidArea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 (0, 20)));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5105400"/>
            <a:ext cx="2172390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static method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05200" y="4648200"/>
            <a:ext cx="152400" cy="3048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Box 5"/>
          <p:cNvSpPr txBox="1">
            <a:spLocks noChangeArrowheads="1"/>
          </p:cNvSpPr>
          <p:nvPr/>
        </p:nvSpPr>
        <p:spPr bwMode="auto">
          <a:xfrm>
            <a:off x="609600" y="12557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JButton b1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1");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2");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3");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4");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JButton b5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JButton ("BUTTON 5");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(b1);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(Box.createRigidArea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 (0, 10)));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(Box.createVerticalGlue());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(Box.createRigidArea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 (0, 20)));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(b5);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838200"/>
            <a:ext cx="2743200" cy="4038600"/>
            <a:chOff x="381000" y="228600"/>
            <a:chExt cx="2743200" cy="4038600"/>
          </a:xfrm>
        </p:grpSpPr>
        <p:sp>
          <p:nvSpPr>
            <p:cNvPr id="180232" name="TextBox 5"/>
            <p:cNvSpPr txBox="1">
              <a:spLocks noChangeArrowheads="1"/>
            </p:cNvSpPr>
            <p:nvPr/>
          </p:nvSpPr>
          <p:spPr bwMode="auto">
            <a:xfrm>
              <a:off x="381000" y="228600"/>
              <a:ext cx="2743200" cy="4038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80233" name="Picture 9" descr="LayoutDemo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381000"/>
              <a:ext cx="2413000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8200" y="838200"/>
            <a:ext cx="2895600" cy="4953000"/>
            <a:chOff x="3505200" y="762000"/>
            <a:chExt cx="2895600" cy="4953000"/>
          </a:xfrm>
        </p:grpSpPr>
        <p:sp>
          <p:nvSpPr>
            <p:cNvPr id="180230" name="TextBox 5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2895600" cy="4953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80231" name="Picture 10" descr="LayoutDemo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00" y="965200"/>
              <a:ext cx="2514600" cy="454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Borders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5752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BorderDemo.java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various types of borders.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javax.swing.border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BorderDemo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  Creates several bordered panels and displays them.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("Border Demo");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(0, 2, 5, 10));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BorderFactory.createEmptyBorder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(8, 8, 8, 8));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p1.setBorder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BorderFactory.createLineBorder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3));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p1.add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("Line Border"));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(p1);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2133600"/>
            <a:ext cx="3288080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Use as many rows as needed.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76800" y="2590800"/>
            <a:ext cx="76200" cy="2057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35040" y="3619500"/>
            <a:ext cx="2480166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Gap between columns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15000" y="4038600"/>
            <a:ext cx="228600" cy="6096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4495800"/>
            <a:ext cx="2108269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Gap between rows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72200" y="4724400"/>
            <a:ext cx="304800" cy="762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40764" y="5199102"/>
            <a:ext cx="1236236" cy="3693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 columns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34000" y="4865132"/>
            <a:ext cx="0" cy="31646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BorderDemo.java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various types of borders.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javax.swing.border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BorderDemo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  Creates several bordered panels and displays them.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("Border Demo");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GridLayout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(0, 2, 5, 10));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BorderFactory.createEmptyBorder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(8, 8, 8, 8));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p1.setBorder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BorderFactory.createLineBorder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3));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p1.add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("Line Border"));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(p1);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1524000"/>
            <a:ext cx="3621504" cy="64633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Sizes of the top, left, bottom, and </a:t>
            </a:r>
          </a:p>
          <a:p>
            <a:r>
              <a:rPr lang="en-CA" smtClean="0"/>
              <a:t>right </a:t>
            </a:r>
            <a:r>
              <a:rPr lang="en-CA" dirty="0" smtClean="0"/>
              <a:t>edges.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81800" y="2362200"/>
            <a:ext cx="381000" cy="23622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0590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JPanel p2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p2.setBorder (BorderFactory.createEtchedBorder 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p2.add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("Etched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(p2);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p3.setBorder (BorderFactory.createRaisedBevelBorder 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p3.add (new JLabel ("Raised Bevel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(p3);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p4.setBorder (BorderFactory.createLoweredBevelBorder 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p4.add (new JLabel ("Lowered Bevel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(p4);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p5.setBorder (BorderFactory.createTitledBorder ("Title"));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p5.add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("Titled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(p5);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p6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TitledBorder tb = BorderFactory.createTitledBorder ("Title");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tb.setTitleJustification (TitledBorder.RIGHT);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p6.setBorder (tb);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p6.add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("Titled Border (right)"));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(p6);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JPanel p7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b1 = BorderFactory.createLineBorder (Color.blue, 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b2 = BorderFactory.createEtchedBorder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p7.setBorder (BorderFactory.createCompoundBorder (b1, b2));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p7.add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("Compound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(p7);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p8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mb = BorderFactory.createMatteBorder (1, 5, 1, 1,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                        Color.red);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p8.setBorder (mb);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p8.add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("Matte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(p8);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JPanel p7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b1 = BorderFactory.createLineBorder (Color.blue, 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b2 = BorderFactory.createEtchedBorder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p7.setBorder (BorderFactory.createCompoundBorder (b1, b2));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p7.add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("Compound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(p7);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JPanel p8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JPanel();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Border mb = BorderFactory.createMatteBorder (1, 5, 1, 1,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                        Color.red);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p8.setBorder (mb);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p8.add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("Matte Border"));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panel.add (p8);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762000"/>
            <a:ext cx="5562600" cy="4114800"/>
            <a:chOff x="1676400" y="304800"/>
            <a:chExt cx="5562600" cy="4114800"/>
          </a:xfrm>
        </p:grpSpPr>
        <p:sp>
          <p:nvSpPr>
            <p:cNvPr id="188421" name="TextBox 5"/>
            <p:cNvSpPr txBox="1">
              <a:spLocks noChangeArrowheads="1"/>
            </p:cNvSpPr>
            <p:nvPr/>
          </p:nvSpPr>
          <p:spPr bwMode="auto">
            <a:xfrm>
              <a:off x="1676400" y="304800"/>
              <a:ext cx="5562600" cy="4114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88422" name="Picture 6" descr="Screen shot 2011-03-08 at 11.15.51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400" y="501650"/>
              <a:ext cx="5054600" cy="372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Exercise: Put a border around the first label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861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     </a:t>
            </a:r>
            <a:r>
              <a:rPr lang="en-CA" dirty="0" err="1" smtClean="0"/>
              <a:t>JPanel</a:t>
            </a:r>
            <a:r>
              <a:rPr lang="en-CA" dirty="0" smtClean="0"/>
              <a:t> </a:t>
            </a:r>
            <a:r>
              <a:rPr lang="en-CA" dirty="0"/>
              <a:t>p1 = new </a:t>
            </a:r>
            <a:r>
              <a:rPr lang="en-CA" dirty="0" err="1"/>
              <a:t>JPanel</a:t>
            </a:r>
            <a:r>
              <a:rPr lang="en-CA" dirty="0"/>
              <a:t>();</a:t>
            </a:r>
          </a:p>
          <a:p>
            <a:r>
              <a:rPr lang="en-CA" dirty="0"/>
              <a:t>      </a:t>
            </a:r>
            <a:r>
              <a:rPr lang="en-CA" u="sng" dirty="0" err="1">
                <a:solidFill>
                  <a:srgbClr val="00B050"/>
                </a:solidFill>
              </a:rPr>
              <a:t>JLabel</a:t>
            </a:r>
            <a:r>
              <a:rPr lang="en-CA" u="sng" dirty="0">
                <a:solidFill>
                  <a:srgbClr val="00B050"/>
                </a:solidFill>
              </a:rPr>
              <a:t> lab = new </a:t>
            </a:r>
            <a:r>
              <a:rPr lang="en-CA" u="sng" dirty="0" err="1">
                <a:solidFill>
                  <a:srgbClr val="00B050"/>
                </a:solidFill>
              </a:rPr>
              <a:t>JLabel</a:t>
            </a:r>
            <a:r>
              <a:rPr lang="en-CA" u="sng" dirty="0">
                <a:solidFill>
                  <a:srgbClr val="00B050"/>
                </a:solidFill>
              </a:rPr>
              <a:t>("Line Border");</a:t>
            </a:r>
          </a:p>
          <a:p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</a:t>
            </a:r>
            <a:r>
              <a:rPr lang="en-CA" u="sng" dirty="0" err="1">
                <a:solidFill>
                  <a:srgbClr val="00B050"/>
                </a:solidFill>
              </a:rPr>
              <a:t>lab.setBorder</a:t>
            </a:r>
            <a:r>
              <a:rPr lang="en-CA" u="sng" dirty="0">
                <a:solidFill>
                  <a:srgbClr val="00B050"/>
                </a:solidFill>
              </a:rPr>
              <a:t>(</a:t>
            </a:r>
            <a:r>
              <a:rPr lang="en-CA" u="sng" dirty="0" err="1">
                <a:solidFill>
                  <a:srgbClr val="00B050"/>
                </a:solidFill>
              </a:rPr>
              <a:t>BorderFactory.createLineBorder</a:t>
            </a:r>
            <a:r>
              <a:rPr lang="en-CA" u="sng" dirty="0">
                <a:solidFill>
                  <a:srgbClr val="00B050"/>
                </a:solidFill>
              </a:rPr>
              <a:t>(Color.blue,6));</a:t>
            </a:r>
          </a:p>
          <a:p>
            <a:r>
              <a:rPr lang="en-CA" dirty="0"/>
              <a:t>      p1.setBorder (</a:t>
            </a:r>
            <a:r>
              <a:rPr lang="en-CA" dirty="0" err="1"/>
              <a:t>BorderFactory.createLineBorder</a:t>
            </a:r>
            <a:r>
              <a:rPr lang="en-CA" dirty="0"/>
              <a:t> (</a:t>
            </a:r>
            <a:r>
              <a:rPr lang="en-CA" dirty="0" err="1"/>
              <a:t>Color.red</a:t>
            </a:r>
            <a:r>
              <a:rPr lang="en-CA" dirty="0"/>
              <a:t>, 3));</a:t>
            </a:r>
          </a:p>
          <a:p>
            <a:r>
              <a:rPr lang="en-CA" dirty="0"/>
              <a:t>      p1.add (</a:t>
            </a:r>
            <a:r>
              <a:rPr lang="en-CA" u="sng" dirty="0">
                <a:solidFill>
                  <a:srgbClr val="00B050"/>
                </a:solidFill>
              </a:rPr>
              <a:t>lab</a:t>
            </a:r>
            <a:r>
              <a:rPr lang="en-CA" dirty="0"/>
              <a:t>);</a:t>
            </a:r>
          </a:p>
          <a:p>
            <a:r>
              <a:rPr lang="en-CA" dirty="0"/>
              <a:t>      </a:t>
            </a:r>
            <a:r>
              <a:rPr lang="en-CA" dirty="0" err="1"/>
              <a:t>panel.add</a:t>
            </a:r>
            <a:r>
              <a:rPr lang="en-CA" dirty="0"/>
              <a:t> (p1);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3429000"/>
            <a:ext cx="299126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Slogan (String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phrase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5181600"/>
            <a:ext cx="45191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Can access and change the static variable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981200" y="4953000"/>
            <a:ext cx="1600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0863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Slogan (String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phrase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7639" y="2057400"/>
            <a:ext cx="341632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count is initialized here and not</a:t>
            </a:r>
          </a:p>
          <a:p>
            <a:r>
              <a:rPr lang="en-CA" dirty="0" smtClean="0"/>
              <a:t>in the constructor!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81400" y="2438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7639" y="4419600"/>
            <a:ext cx="371127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Initialization only happens the first </a:t>
            </a:r>
          </a:p>
          <a:p>
            <a:r>
              <a:rPr lang="en-CA" dirty="0" smtClean="0"/>
              <a:t>time the class is used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4239" y="3084731"/>
            <a:ext cx="5334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872734"/>
            <a:ext cx="16722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Always private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2372162"/>
            <a:ext cx="228600" cy="447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059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410200"/>
            <a:ext cx="50193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r>
              <a:rPr lang="en-CA" dirty="0" smtClean="0"/>
              <a:t>opy the last line to the top of the main method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4267200"/>
            <a:ext cx="0" cy="10668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2494" y="235605"/>
            <a:ext cx="8422498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800" dirty="0" smtClean="0"/>
              <a:t>Exercise 1: the static variable and method can </a:t>
            </a:r>
          </a:p>
          <a:p>
            <a:r>
              <a:rPr lang="en-CA" sz="2800" dirty="0" smtClean="0"/>
              <a:t>be accessed before any Slogan objects are created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816092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598" y="835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3132" y="4495800"/>
            <a:ext cx="508344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r>
              <a:rPr lang="en-CA" dirty="0" smtClean="0"/>
              <a:t>opy these lines to the end of the main method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89228" y="159405"/>
            <a:ext cx="732123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800" dirty="0" smtClean="0"/>
              <a:t>Exercise 2: can have multiple Slogan objects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68731" y="5017532"/>
            <a:ext cx="679224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CA" dirty="0"/>
              <a:t>      Slogan obj2 = new Slogan("Hello class");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 ("Slogans created: " + </a:t>
            </a:r>
            <a:r>
              <a:rPr lang="en-CA" dirty="0" err="1"/>
              <a:t>Slogan.getCount</a:t>
            </a:r>
            <a:r>
              <a:rPr lang="en-CA" dirty="0" smtClean="0"/>
              <a:t>());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232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590800"/>
            <a:ext cx="5289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Try </a:t>
            </a:r>
            <a:r>
              <a:rPr lang="en-CA" dirty="0" smtClean="0"/>
              <a:t>appending: </a:t>
            </a:r>
            <a:r>
              <a:rPr lang="en-CA" dirty="0"/>
              <a:t>+ "***Current count: " + </a:t>
            </a:r>
            <a:r>
              <a:rPr lang="en-CA" dirty="0" err="1"/>
              <a:t>getCount</a:t>
            </a:r>
            <a:r>
              <a:rPr lang="en-CA" dirty="0"/>
              <a:t>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71800" y="2729707"/>
            <a:ext cx="533400" cy="13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9600" y="85706"/>
            <a:ext cx="8057462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CA" sz="2800" dirty="0"/>
              <a:t>Exercise </a:t>
            </a:r>
            <a:r>
              <a:rPr lang="en-CA" sz="2800" dirty="0" smtClean="0"/>
              <a:t>3: A method in Slogan can use the static</a:t>
            </a:r>
          </a:p>
          <a:p>
            <a:r>
              <a:rPr lang="en-CA" sz="2800" dirty="0" smtClean="0"/>
              <a:t>method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6656289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791200"/>
            <a:ext cx="254749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adding:</a:t>
            </a:r>
          </a:p>
          <a:p>
            <a:r>
              <a:rPr lang="en-CA" dirty="0"/>
              <a:t>phrase = "Hello Class";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5706"/>
            <a:ext cx="6996274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CA" sz="2800" dirty="0"/>
              <a:t>Exercise 4</a:t>
            </a:r>
            <a:r>
              <a:rPr lang="en-CA" sz="2800" dirty="0" smtClean="0"/>
              <a:t>: A static method cannot access </a:t>
            </a:r>
          </a:p>
          <a:p>
            <a:r>
              <a:rPr lang="en-CA" sz="2800" dirty="0" smtClean="0"/>
              <a:t>non-static instance variables</a:t>
            </a:r>
          </a:p>
        </p:txBody>
      </p:sp>
      <p:sp>
        <p:nvSpPr>
          <p:cNvPr id="7" name="Bent Arrow 6"/>
          <p:cNvSpPr/>
          <p:nvPr/>
        </p:nvSpPr>
        <p:spPr>
          <a:xfrm>
            <a:off x="1295400" y="4419600"/>
            <a:ext cx="304800" cy="1295400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98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Static variables and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However, a static method can reference static variables or local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This is why all the main method variables are defined inside the main method.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Static methods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 smtClean="0"/>
              <a:t>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For example, the methods of 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result = </a:t>
            </a:r>
            <a:r>
              <a:rPr lang="en-US" dirty="0" err="1" smtClean="0">
                <a:latin typeface="Courier New" charset="0"/>
              </a:rPr>
              <a:t>Math.sqrt</a:t>
            </a:r>
            <a:r>
              <a:rPr lang="en-US" dirty="0" smtClean="0">
                <a:latin typeface="Courier New" charset="0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There is no need to create a variable of type Math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598" y="17526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5562600"/>
            <a:ext cx="271099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Change “Slogan” to “</a:t>
            </a:r>
            <a:r>
              <a:rPr lang="en-CA" dirty="0" err="1" smtClean="0"/>
              <a:t>obj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09598" y="147038"/>
            <a:ext cx="6558206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800" dirty="0" smtClean="0"/>
              <a:t>Exercise </a:t>
            </a:r>
            <a:r>
              <a:rPr lang="en-CA" sz="2800" dirty="0"/>
              <a:t>5</a:t>
            </a:r>
            <a:r>
              <a:rPr lang="en-CA" sz="2800" dirty="0" smtClean="0"/>
              <a:t>: Use the class name.</a:t>
            </a:r>
          </a:p>
          <a:p>
            <a:r>
              <a:rPr lang="en-CA" sz="2800" dirty="0" smtClean="0"/>
              <a:t>Not an object to access a static method.</a:t>
            </a:r>
            <a:endParaRPr lang="en-CA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47244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172200" y="48006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6096000"/>
            <a:ext cx="35060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Java will run but gives a warning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20917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Slogan (String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phrase = </a:t>
            </a:r>
            <a:r>
              <a:rPr lang="en-US" sz="1400" b="1" dirty="0" err="1">
                <a:latin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28600"/>
            <a:ext cx="63914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Exercise 6: Never initialize a static variable in the constructor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4572000"/>
            <a:ext cx="33329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Add count=0 to the constructor</a:t>
            </a:r>
            <a:endParaRPr lang="en-CA" dirty="0"/>
          </a:p>
        </p:txBody>
      </p:sp>
      <p:sp>
        <p:nvSpPr>
          <p:cNvPr id="4" name="Left Arrow 3"/>
          <p:cNvSpPr/>
          <p:nvPr/>
        </p:nvSpPr>
        <p:spPr>
          <a:xfrm>
            <a:off x="3124200" y="4648200"/>
            <a:ext cx="914400" cy="2286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Multiply 4"/>
          <p:cNvSpPr/>
          <p:nvPr/>
        </p:nvSpPr>
        <p:spPr>
          <a:xfrm>
            <a:off x="3505200" y="2461159"/>
            <a:ext cx="838200" cy="838200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2666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Q1-Q4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46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101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Identifying Classes and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Method Design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GUI Design and Layout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9559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Relationships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Classes in a software system can have various types of relationships to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Three of the most common relationships: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Dependency: A </a:t>
            </a:r>
            <a:r>
              <a:rPr lang="en-US" i="1" dirty="0" smtClean="0"/>
              <a:t>uses</a:t>
            </a:r>
            <a:r>
              <a:rPr lang="en-US" dirty="0" smtClean="0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Aggregation: A </a:t>
            </a:r>
            <a:r>
              <a:rPr lang="en-US" i="1" dirty="0" smtClean="0"/>
              <a:t>has-a</a:t>
            </a:r>
            <a:r>
              <a:rPr lang="en-US" dirty="0" smtClean="0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Inheritance: A </a:t>
            </a:r>
            <a:r>
              <a:rPr lang="en-US" i="1" dirty="0" smtClean="0"/>
              <a:t>is-a</a:t>
            </a:r>
            <a:r>
              <a:rPr lang="en-US" dirty="0" smtClean="0"/>
              <a:t> B (covered later)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(A uses B)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dependency</a:t>
            </a:r>
            <a:r>
              <a:rPr lang="en-US" dirty="0" smtClean="0"/>
              <a:t> exists when one class relies on another in some way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GUI Example: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One class has a main method and takes care of the frame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Uses another class to deal with the panel</a:t>
            </a:r>
          </a:p>
          <a:p>
            <a:pPr marL="457200" lvl="1" indent="0">
              <a:lnSpc>
                <a:spcPct val="90000"/>
              </a:lnSpc>
              <a:spcBef>
                <a:spcPct val="700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Another form of dependency </a:t>
            </a:r>
            <a:br>
              <a:rPr lang="en-US" sz="2800" dirty="0" smtClean="0"/>
            </a:br>
            <a:r>
              <a:rPr lang="en-US" sz="2800" dirty="0" smtClean="0"/>
              <a:t>(A uses A)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Some dependencies occur between objects of the same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 method of the class may accept an object of the same class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For example, the </a:t>
            </a:r>
            <a:r>
              <a:rPr lang="en-US" smtClean="0">
                <a:latin typeface="Courier New" charset="0"/>
              </a:rPr>
              <a:t>concat</a:t>
            </a:r>
            <a:r>
              <a:rPr lang="en-US" smtClean="0"/>
              <a:t> method of the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class takes as a parameter another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object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mtClean="0">
                <a:latin typeface="Courier New" charset="0"/>
              </a:rPr>
              <a:t>str3 = str1.concat(str2);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following example defines a class called </a:t>
            </a:r>
            <a:r>
              <a:rPr lang="en-US" dirty="0" err="1" smtClean="0">
                <a:latin typeface="Courier New" charset="0"/>
              </a:rPr>
              <a:t>RationalNumber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rational number is a value that can be represented as the ratio of two integers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Several methods of the </a:t>
            </a:r>
            <a:r>
              <a:rPr lang="en-US" dirty="0" err="1" smtClean="0">
                <a:latin typeface="Courier New" charset="0"/>
              </a:rPr>
              <a:t>RationalNumber</a:t>
            </a:r>
            <a:r>
              <a:rPr lang="en-US" dirty="0" smtClean="0"/>
              <a:t> class accept another </a:t>
            </a:r>
            <a:r>
              <a:rPr lang="en-US" dirty="0" err="1" smtClean="0">
                <a:latin typeface="Courier New" charset="0"/>
              </a:rPr>
              <a:t>RationalNumber</a:t>
            </a:r>
            <a:r>
              <a:rPr lang="en-US" dirty="0" smtClean="0"/>
              <a:t> object as a parameter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RationalTester.java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Driver to exercise the use of multiple Rational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RationalTester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some rational number objects and performs various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operations on them.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RationalNumber r1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RationalNumber (6, 8);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RationalNumber r2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RationalNumber (1, 3);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RationalNumber r3, r4, r5, r6, r7;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("First rational number: " + r1);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("Second rational number: " + r2);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6019800"/>
            <a:ext cx="554510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 new objects are assigned to these variables.</a:t>
            </a:r>
          </a:p>
          <a:p>
            <a:r>
              <a:rPr lang="en-CA" dirty="0" smtClean="0"/>
              <a:t>They will receive objects via assignment statements.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2851842" y="4246075"/>
            <a:ext cx="2562130" cy="407406"/>
          </a:xfrm>
          <a:custGeom>
            <a:avLst/>
            <a:gdLst>
              <a:gd name="connsiteX0" fmla="*/ 887239 w 2562130"/>
              <a:gd name="connsiteY0" fmla="*/ 0 h 407406"/>
              <a:gd name="connsiteX1" fmla="*/ 796705 w 2562130"/>
              <a:gd name="connsiteY1" fmla="*/ 9054 h 407406"/>
              <a:gd name="connsiteX2" fmla="*/ 543208 w 2562130"/>
              <a:gd name="connsiteY2" fmla="*/ 27161 h 407406"/>
              <a:gd name="connsiteX3" fmla="*/ 470780 w 2562130"/>
              <a:gd name="connsiteY3" fmla="*/ 36214 h 407406"/>
              <a:gd name="connsiteX4" fmla="*/ 54320 w 2562130"/>
              <a:gd name="connsiteY4" fmla="*/ 45268 h 407406"/>
              <a:gd name="connsiteX5" fmla="*/ 27160 w 2562130"/>
              <a:gd name="connsiteY5" fmla="*/ 54321 h 407406"/>
              <a:gd name="connsiteX6" fmla="*/ 18107 w 2562130"/>
              <a:gd name="connsiteY6" fmla="*/ 90535 h 407406"/>
              <a:gd name="connsiteX7" fmla="*/ 0 w 2562130"/>
              <a:gd name="connsiteY7" fmla="*/ 117695 h 407406"/>
              <a:gd name="connsiteX8" fmla="*/ 9053 w 2562130"/>
              <a:gd name="connsiteY8" fmla="*/ 235390 h 407406"/>
              <a:gd name="connsiteX9" fmla="*/ 36213 w 2562130"/>
              <a:gd name="connsiteY9" fmla="*/ 262551 h 407406"/>
              <a:gd name="connsiteX10" fmla="*/ 162962 w 2562130"/>
              <a:gd name="connsiteY10" fmla="*/ 316872 h 407406"/>
              <a:gd name="connsiteX11" fmla="*/ 199176 w 2562130"/>
              <a:gd name="connsiteY11" fmla="*/ 325925 h 407406"/>
              <a:gd name="connsiteX12" fmla="*/ 660903 w 2562130"/>
              <a:gd name="connsiteY12" fmla="*/ 344032 h 407406"/>
              <a:gd name="connsiteX13" fmla="*/ 778598 w 2562130"/>
              <a:gd name="connsiteY13" fmla="*/ 353085 h 407406"/>
              <a:gd name="connsiteX14" fmla="*/ 823865 w 2562130"/>
              <a:gd name="connsiteY14" fmla="*/ 362139 h 407406"/>
              <a:gd name="connsiteX15" fmla="*/ 914400 w 2562130"/>
              <a:gd name="connsiteY15" fmla="*/ 371192 h 407406"/>
              <a:gd name="connsiteX16" fmla="*/ 1213164 w 2562130"/>
              <a:gd name="connsiteY16" fmla="*/ 407406 h 407406"/>
              <a:gd name="connsiteX17" fmla="*/ 1367073 w 2562130"/>
              <a:gd name="connsiteY17" fmla="*/ 398353 h 407406"/>
              <a:gd name="connsiteX18" fmla="*/ 1982708 w 2562130"/>
              <a:gd name="connsiteY18" fmla="*/ 380246 h 407406"/>
              <a:gd name="connsiteX19" fmla="*/ 2254312 w 2562130"/>
              <a:gd name="connsiteY19" fmla="*/ 362139 h 407406"/>
              <a:gd name="connsiteX20" fmla="*/ 2372008 w 2562130"/>
              <a:gd name="connsiteY20" fmla="*/ 344032 h 407406"/>
              <a:gd name="connsiteX21" fmla="*/ 2444435 w 2562130"/>
              <a:gd name="connsiteY21" fmla="*/ 334978 h 407406"/>
              <a:gd name="connsiteX22" fmla="*/ 2498756 w 2562130"/>
              <a:gd name="connsiteY22" fmla="*/ 316872 h 407406"/>
              <a:gd name="connsiteX23" fmla="*/ 2525916 w 2562130"/>
              <a:gd name="connsiteY23" fmla="*/ 307818 h 407406"/>
              <a:gd name="connsiteX24" fmla="*/ 2553077 w 2562130"/>
              <a:gd name="connsiteY24" fmla="*/ 280658 h 407406"/>
              <a:gd name="connsiteX25" fmla="*/ 2562130 w 2562130"/>
              <a:gd name="connsiteY25" fmla="*/ 253497 h 407406"/>
              <a:gd name="connsiteX26" fmla="*/ 2553077 w 2562130"/>
              <a:gd name="connsiteY26" fmla="*/ 208230 h 407406"/>
              <a:gd name="connsiteX27" fmla="*/ 2507809 w 2562130"/>
              <a:gd name="connsiteY27" fmla="*/ 162963 h 407406"/>
              <a:gd name="connsiteX28" fmla="*/ 2471596 w 2562130"/>
              <a:gd name="connsiteY28" fmla="*/ 153909 h 407406"/>
              <a:gd name="connsiteX29" fmla="*/ 2408221 w 2562130"/>
              <a:gd name="connsiteY29" fmla="*/ 144856 h 407406"/>
              <a:gd name="connsiteX30" fmla="*/ 2254312 w 2562130"/>
              <a:gd name="connsiteY30" fmla="*/ 135802 h 407406"/>
              <a:gd name="connsiteX31" fmla="*/ 2100404 w 2562130"/>
              <a:gd name="connsiteY31" fmla="*/ 117695 h 407406"/>
              <a:gd name="connsiteX32" fmla="*/ 2018922 w 2562130"/>
              <a:gd name="connsiteY32" fmla="*/ 99588 h 407406"/>
              <a:gd name="connsiteX33" fmla="*/ 1991762 w 2562130"/>
              <a:gd name="connsiteY33" fmla="*/ 90535 h 407406"/>
              <a:gd name="connsiteX34" fmla="*/ 1883120 w 2562130"/>
              <a:gd name="connsiteY34" fmla="*/ 72428 h 407406"/>
              <a:gd name="connsiteX35" fmla="*/ 1810693 w 2562130"/>
              <a:gd name="connsiteY35" fmla="*/ 54321 h 407406"/>
              <a:gd name="connsiteX36" fmla="*/ 1575303 w 2562130"/>
              <a:gd name="connsiteY36" fmla="*/ 36214 h 407406"/>
              <a:gd name="connsiteX37" fmla="*/ 1195057 w 2562130"/>
              <a:gd name="connsiteY37" fmla="*/ 27161 h 4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62130" h="407406">
                <a:moveTo>
                  <a:pt x="887239" y="0"/>
                </a:moveTo>
                <a:cubicBezTo>
                  <a:pt x="857061" y="3018"/>
                  <a:pt x="826939" y="6667"/>
                  <a:pt x="796705" y="9054"/>
                </a:cubicBezTo>
                <a:cubicBezTo>
                  <a:pt x="712253" y="15721"/>
                  <a:pt x="627268" y="16654"/>
                  <a:pt x="543208" y="27161"/>
                </a:cubicBezTo>
                <a:cubicBezTo>
                  <a:pt x="519065" y="30179"/>
                  <a:pt x="495094" y="35313"/>
                  <a:pt x="470780" y="36214"/>
                </a:cubicBezTo>
                <a:cubicBezTo>
                  <a:pt x="332022" y="41353"/>
                  <a:pt x="193140" y="42250"/>
                  <a:pt x="54320" y="45268"/>
                </a:cubicBezTo>
                <a:cubicBezTo>
                  <a:pt x="45267" y="48286"/>
                  <a:pt x="33121" y="46869"/>
                  <a:pt x="27160" y="54321"/>
                </a:cubicBezTo>
                <a:cubicBezTo>
                  <a:pt x="19387" y="64037"/>
                  <a:pt x="23008" y="79098"/>
                  <a:pt x="18107" y="90535"/>
                </a:cubicBezTo>
                <a:cubicBezTo>
                  <a:pt x="13821" y="100536"/>
                  <a:pt x="6036" y="108642"/>
                  <a:pt x="0" y="117695"/>
                </a:cubicBezTo>
                <a:cubicBezTo>
                  <a:pt x="3018" y="156927"/>
                  <a:pt x="-490" y="197217"/>
                  <a:pt x="9053" y="235390"/>
                </a:cubicBezTo>
                <a:cubicBezTo>
                  <a:pt x="12158" y="247811"/>
                  <a:pt x="26107" y="254690"/>
                  <a:pt x="36213" y="262551"/>
                </a:cubicBezTo>
                <a:cubicBezTo>
                  <a:pt x="95443" y="308620"/>
                  <a:pt x="87486" y="298003"/>
                  <a:pt x="162962" y="316872"/>
                </a:cubicBezTo>
                <a:cubicBezTo>
                  <a:pt x="175033" y="319890"/>
                  <a:pt x="186902" y="323880"/>
                  <a:pt x="199176" y="325925"/>
                </a:cubicBezTo>
                <a:cubicBezTo>
                  <a:pt x="387485" y="357308"/>
                  <a:pt x="235145" y="334570"/>
                  <a:pt x="660903" y="344032"/>
                </a:cubicBezTo>
                <a:cubicBezTo>
                  <a:pt x="700135" y="347050"/>
                  <a:pt x="739491" y="348740"/>
                  <a:pt x="778598" y="353085"/>
                </a:cubicBezTo>
                <a:cubicBezTo>
                  <a:pt x="793892" y="354784"/>
                  <a:pt x="808612" y="360105"/>
                  <a:pt x="823865" y="362139"/>
                </a:cubicBezTo>
                <a:cubicBezTo>
                  <a:pt x="853928" y="366147"/>
                  <a:pt x="884222" y="368174"/>
                  <a:pt x="914400" y="371192"/>
                </a:cubicBezTo>
                <a:cubicBezTo>
                  <a:pt x="1084593" y="413741"/>
                  <a:pt x="985755" y="396578"/>
                  <a:pt x="1213164" y="407406"/>
                </a:cubicBezTo>
                <a:cubicBezTo>
                  <a:pt x="1264467" y="404388"/>
                  <a:pt x="1315703" y="399842"/>
                  <a:pt x="1367073" y="398353"/>
                </a:cubicBezTo>
                <a:cubicBezTo>
                  <a:pt x="2037326" y="378925"/>
                  <a:pt x="1634628" y="402000"/>
                  <a:pt x="1982708" y="380246"/>
                </a:cubicBezTo>
                <a:cubicBezTo>
                  <a:pt x="2099690" y="350999"/>
                  <a:pt x="1977511" y="378915"/>
                  <a:pt x="2254312" y="362139"/>
                </a:cubicBezTo>
                <a:cubicBezTo>
                  <a:pt x="2279658" y="360603"/>
                  <a:pt x="2344984" y="347893"/>
                  <a:pt x="2372008" y="344032"/>
                </a:cubicBezTo>
                <a:cubicBezTo>
                  <a:pt x="2396094" y="340591"/>
                  <a:pt x="2420293" y="337996"/>
                  <a:pt x="2444435" y="334978"/>
                </a:cubicBezTo>
                <a:lnTo>
                  <a:pt x="2498756" y="316872"/>
                </a:lnTo>
                <a:lnTo>
                  <a:pt x="2525916" y="307818"/>
                </a:lnTo>
                <a:cubicBezTo>
                  <a:pt x="2534970" y="298765"/>
                  <a:pt x="2545975" y="291311"/>
                  <a:pt x="2553077" y="280658"/>
                </a:cubicBezTo>
                <a:cubicBezTo>
                  <a:pt x="2558371" y="272717"/>
                  <a:pt x="2562130" y="263040"/>
                  <a:pt x="2562130" y="253497"/>
                </a:cubicBezTo>
                <a:cubicBezTo>
                  <a:pt x="2562130" y="238109"/>
                  <a:pt x="2558480" y="222638"/>
                  <a:pt x="2553077" y="208230"/>
                </a:cubicBezTo>
                <a:cubicBezTo>
                  <a:pt x="2545372" y="187683"/>
                  <a:pt x="2527585" y="171439"/>
                  <a:pt x="2507809" y="162963"/>
                </a:cubicBezTo>
                <a:cubicBezTo>
                  <a:pt x="2496373" y="158062"/>
                  <a:pt x="2483838" y="156135"/>
                  <a:pt x="2471596" y="153909"/>
                </a:cubicBezTo>
                <a:cubicBezTo>
                  <a:pt x="2450601" y="150092"/>
                  <a:pt x="2429487" y="146628"/>
                  <a:pt x="2408221" y="144856"/>
                </a:cubicBezTo>
                <a:cubicBezTo>
                  <a:pt x="2357007" y="140588"/>
                  <a:pt x="2305615" y="138820"/>
                  <a:pt x="2254312" y="135802"/>
                </a:cubicBezTo>
                <a:cubicBezTo>
                  <a:pt x="2114005" y="112418"/>
                  <a:pt x="2314710" y="144483"/>
                  <a:pt x="2100404" y="117695"/>
                </a:cubicBezTo>
                <a:cubicBezTo>
                  <a:pt x="2083799" y="115619"/>
                  <a:pt x="2037022" y="104759"/>
                  <a:pt x="2018922" y="99588"/>
                </a:cubicBezTo>
                <a:cubicBezTo>
                  <a:pt x="2009746" y="96966"/>
                  <a:pt x="2001020" y="92850"/>
                  <a:pt x="1991762" y="90535"/>
                </a:cubicBezTo>
                <a:cubicBezTo>
                  <a:pt x="1926960" y="74334"/>
                  <a:pt x="1959801" y="87764"/>
                  <a:pt x="1883120" y="72428"/>
                </a:cubicBezTo>
                <a:cubicBezTo>
                  <a:pt x="1858718" y="67548"/>
                  <a:pt x="1835240" y="58412"/>
                  <a:pt x="1810693" y="54321"/>
                </a:cubicBezTo>
                <a:cubicBezTo>
                  <a:pt x="1696762" y="35334"/>
                  <a:pt x="1774706" y="46185"/>
                  <a:pt x="1575303" y="36214"/>
                </a:cubicBezTo>
                <a:cubicBezTo>
                  <a:pt x="1401061" y="14435"/>
                  <a:pt x="1527206" y="27161"/>
                  <a:pt x="1195057" y="2716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47244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("r1 and r2 are equal.");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("r1 and r2 are NOT equal.");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reciprocal of r1 is: " + r3);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+ r2: " + r4);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("r1 - r2: " + r5);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* r2: " + r6);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/ r2: " + r7);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282258"/>
            <a:ext cx="4019114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public class Tester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Helper.cube</a:t>
            </a:r>
            <a:r>
              <a:rPr lang="en-CA" dirty="0"/>
              <a:t>(2));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8385" y="2819400"/>
            <a:ext cx="3493264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CA" dirty="0"/>
              <a:t>public class Helper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 public </a:t>
            </a:r>
            <a:r>
              <a:rPr lang="en-CA" b="1" dirty="0">
                <a:solidFill>
                  <a:srgbClr val="FF0000"/>
                </a:solidFill>
              </a:rPr>
              <a:t>static</a:t>
            </a:r>
            <a:r>
              <a:rPr lang="en-CA" dirty="0"/>
              <a:t> </a:t>
            </a:r>
            <a:r>
              <a:rPr lang="en-CA" dirty="0" err="1"/>
              <a:t>int</a:t>
            </a:r>
            <a:r>
              <a:rPr lang="en-CA" dirty="0"/>
              <a:t> cube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num</a:t>
            </a:r>
            <a:r>
              <a:rPr lang="en-CA" dirty="0"/>
              <a:t>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  return </a:t>
            </a:r>
            <a:r>
              <a:rPr lang="en-CA" dirty="0" err="1"/>
              <a:t>num</a:t>
            </a:r>
            <a:r>
              <a:rPr lang="en-CA" dirty="0"/>
              <a:t> * </a:t>
            </a:r>
            <a:r>
              <a:rPr lang="en-CA" dirty="0" err="1"/>
              <a:t>num</a:t>
            </a:r>
            <a:r>
              <a:rPr lang="en-CA" dirty="0"/>
              <a:t> * </a:t>
            </a:r>
            <a:r>
              <a:rPr lang="en-CA" dirty="0" err="1"/>
              <a:t>num</a:t>
            </a:r>
            <a:r>
              <a:rPr lang="en-CA" dirty="0"/>
              <a:t>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13583"/>
            <a:ext cx="1333686" cy="11622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352957" y="1752600"/>
            <a:ext cx="581243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81800" y="1752600"/>
            <a:ext cx="838200" cy="1600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5410200"/>
            <a:ext cx="6102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method is static, not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 object of type Helper is created with a “new”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Have to use the class name “Helper” to call the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746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("r1 and r2 are equal.");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("r1 and r2 are NOT equal.");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reciprocal of r1 is: " + r3);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+ r2: " + r4);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("r1 - r2: " + r5);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* r2: " + r6);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("r1 / r2: " + r7);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685800"/>
            <a:ext cx="3816350" cy="2770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First rational number: 3/4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Second rational number: 1/3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r1 and r2 are NOT equal.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reciprocal of r1 is: 4/3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r1 + r2: 13/12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r1 - r2: 5/12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r1 * r2: 1/4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r1 / r2: 9/4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RationalNumber.java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rational number with a numerator and denominator.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RationalNumber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latin typeface="Courier New" charset="0"/>
                <a:cs typeface="Courier New" charset="0"/>
              </a:rPr>
              <a:t>numerator, denominator;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rational number by ensuring a nonzero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denominator and making only the numerator signed.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RationalNumber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numer,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denom)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(denom ==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denom = 1;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Make the numerator "store" the sign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(denom &lt;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numer = numer * -1;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denom = denom * -1;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numerator = numer;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denominator = denom;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reduce();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numerator of this rational number.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getNumerator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numerator;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denominator of this rational number.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getDenominator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denominator;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reciprocal of this rational number.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RationalNumber reciprocal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new </a:t>
            </a:r>
            <a:r>
              <a:rPr lang="en-US" sz="1400" b="1">
                <a:latin typeface="Courier New" charset="0"/>
                <a:cs typeface="Courier New" charset="0"/>
              </a:rPr>
              <a:t>RationalNumber (denominator, numerator);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Adds this rational number to the one passed as a parameter.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 common denominator is found by multiplying the individual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denominators.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RationalNumber add (RationalNumber op2)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sum = numerator1 + numerator2;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RationalNumber (sum, commonDenominator);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76200"/>
            <a:ext cx="1992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Returns an object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38400" y="5334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0" y="2405856"/>
            <a:ext cx="52245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CA" dirty="0"/>
              <a:t>Takes an object of the same type as an argument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64856" y="2819400"/>
            <a:ext cx="0" cy="1078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Subtracts the rational number passed as a parameter from this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rational number.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RationalNumber subtract (RationalNumber op2)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difference = numerator1 - numerator2;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new </a:t>
            </a:r>
            <a:r>
              <a:rPr lang="en-US" sz="1400" b="1">
                <a:latin typeface="Courier New" charset="0"/>
                <a:cs typeface="Courier New" charset="0"/>
              </a:rPr>
              <a:t>RationalNumber (difference, commonDenominator);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Multiplies this rational number by the one passed as a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parameter.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RationalNumber multiply (RationalNumber op2)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numer = numerator * op2.getNumerator();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denom = denominator * op2.getDenominator();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RationalNumber (numer, denom);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6223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Divides this rational number by the one passed as a parameter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by multiplying by the reciprocal of the second rational.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RationalNumber divide (RationalNumber op2)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multiply (op2.reciprocal());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Determines if this rational number is equal to the one passed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as a parameter. Assumes they are both reduced.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boolean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isLike (RationalNumber op2)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 numerator == op2.getNumerator() &amp;&amp;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denominator == op2.getDenominator() 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6019800"/>
            <a:ext cx="64344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Use op2’s getter methods to access op2’s instance variables.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3654208" y="4255129"/>
            <a:ext cx="3230481" cy="796705"/>
          </a:xfrm>
          <a:custGeom>
            <a:avLst/>
            <a:gdLst>
              <a:gd name="connsiteX0" fmla="*/ 935899 w 3230481"/>
              <a:gd name="connsiteY0" fmla="*/ 0 h 796705"/>
              <a:gd name="connsiteX1" fmla="*/ 827257 w 3230481"/>
              <a:gd name="connsiteY1" fmla="*/ 18107 h 796705"/>
              <a:gd name="connsiteX2" fmla="*/ 791043 w 3230481"/>
              <a:gd name="connsiteY2" fmla="*/ 27160 h 796705"/>
              <a:gd name="connsiteX3" fmla="*/ 284049 w 3230481"/>
              <a:gd name="connsiteY3" fmla="*/ 45267 h 796705"/>
              <a:gd name="connsiteX4" fmla="*/ 193515 w 3230481"/>
              <a:gd name="connsiteY4" fmla="*/ 63374 h 796705"/>
              <a:gd name="connsiteX5" fmla="*/ 112034 w 3230481"/>
              <a:gd name="connsiteY5" fmla="*/ 81481 h 796705"/>
              <a:gd name="connsiteX6" fmla="*/ 66766 w 3230481"/>
              <a:gd name="connsiteY6" fmla="*/ 90534 h 796705"/>
              <a:gd name="connsiteX7" fmla="*/ 39606 w 3230481"/>
              <a:gd name="connsiteY7" fmla="*/ 117695 h 796705"/>
              <a:gd name="connsiteX8" fmla="*/ 30552 w 3230481"/>
              <a:gd name="connsiteY8" fmla="*/ 153909 h 796705"/>
              <a:gd name="connsiteX9" fmla="*/ 12445 w 3230481"/>
              <a:gd name="connsiteY9" fmla="*/ 226336 h 796705"/>
              <a:gd name="connsiteX10" fmla="*/ 12445 w 3230481"/>
              <a:gd name="connsiteY10" fmla="*/ 497940 h 796705"/>
              <a:gd name="connsiteX11" fmla="*/ 39606 w 3230481"/>
              <a:gd name="connsiteY11" fmla="*/ 516047 h 796705"/>
              <a:gd name="connsiteX12" fmla="*/ 93927 w 3230481"/>
              <a:gd name="connsiteY12" fmla="*/ 561315 h 796705"/>
              <a:gd name="connsiteX13" fmla="*/ 112034 w 3230481"/>
              <a:gd name="connsiteY13" fmla="*/ 588475 h 796705"/>
              <a:gd name="connsiteX14" fmla="*/ 175408 w 3230481"/>
              <a:gd name="connsiteY14" fmla="*/ 606582 h 796705"/>
              <a:gd name="connsiteX15" fmla="*/ 238782 w 3230481"/>
              <a:gd name="connsiteY15" fmla="*/ 642796 h 796705"/>
              <a:gd name="connsiteX16" fmla="*/ 302156 w 3230481"/>
              <a:gd name="connsiteY16" fmla="*/ 651849 h 796705"/>
              <a:gd name="connsiteX17" fmla="*/ 356477 w 3230481"/>
              <a:gd name="connsiteY17" fmla="*/ 669956 h 796705"/>
              <a:gd name="connsiteX18" fmla="*/ 383638 w 3230481"/>
              <a:gd name="connsiteY18" fmla="*/ 679010 h 796705"/>
              <a:gd name="connsiteX19" fmla="*/ 428905 w 3230481"/>
              <a:gd name="connsiteY19" fmla="*/ 688063 h 796705"/>
              <a:gd name="connsiteX20" fmla="*/ 483226 w 3230481"/>
              <a:gd name="connsiteY20" fmla="*/ 697117 h 796705"/>
              <a:gd name="connsiteX21" fmla="*/ 718616 w 3230481"/>
              <a:gd name="connsiteY21" fmla="*/ 706170 h 796705"/>
              <a:gd name="connsiteX22" fmla="*/ 1053594 w 3230481"/>
              <a:gd name="connsiteY22" fmla="*/ 724277 h 796705"/>
              <a:gd name="connsiteX23" fmla="*/ 1089808 w 3230481"/>
              <a:gd name="connsiteY23" fmla="*/ 733330 h 796705"/>
              <a:gd name="connsiteX24" fmla="*/ 1560588 w 3230481"/>
              <a:gd name="connsiteY24" fmla="*/ 751437 h 796705"/>
              <a:gd name="connsiteX25" fmla="*/ 1832192 w 3230481"/>
              <a:gd name="connsiteY25" fmla="*/ 769544 h 796705"/>
              <a:gd name="connsiteX26" fmla="*/ 2031368 w 3230481"/>
              <a:gd name="connsiteY26" fmla="*/ 778598 h 796705"/>
              <a:gd name="connsiteX27" fmla="*/ 2194331 w 3230481"/>
              <a:gd name="connsiteY27" fmla="*/ 796705 h 796705"/>
              <a:gd name="connsiteX28" fmla="*/ 2330133 w 3230481"/>
              <a:gd name="connsiteY28" fmla="*/ 787651 h 796705"/>
              <a:gd name="connsiteX29" fmla="*/ 2520255 w 3230481"/>
              <a:gd name="connsiteY29" fmla="*/ 778598 h 796705"/>
              <a:gd name="connsiteX30" fmla="*/ 2656057 w 3230481"/>
              <a:gd name="connsiteY30" fmla="*/ 769544 h 796705"/>
              <a:gd name="connsiteX31" fmla="*/ 2963875 w 3230481"/>
              <a:gd name="connsiteY31" fmla="*/ 751437 h 796705"/>
              <a:gd name="connsiteX32" fmla="*/ 2991036 w 3230481"/>
              <a:gd name="connsiteY32" fmla="*/ 742384 h 796705"/>
              <a:gd name="connsiteX33" fmla="*/ 3027249 w 3230481"/>
              <a:gd name="connsiteY33" fmla="*/ 724277 h 796705"/>
              <a:gd name="connsiteX34" fmla="*/ 3108731 w 3230481"/>
              <a:gd name="connsiteY34" fmla="*/ 697117 h 796705"/>
              <a:gd name="connsiteX35" fmla="*/ 3135891 w 3230481"/>
              <a:gd name="connsiteY35" fmla="*/ 688063 h 796705"/>
              <a:gd name="connsiteX36" fmla="*/ 3163051 w 3230481"/>
              <a:gd name="connsiteY36" fmla="*/ 679010 h 796705"/>
              <a:gd name="connsiteX37" fmla="*/ 3190212 w 3230481"/>
              <a:gd name="connsiteY37" fmla="*/ 660903 h 796705"/>
              <a:gd name="connsiteX38" fmla="*/ 3217372 w 3230481"/>
              <a:gd name="connsiteY38" fmla="*/ 606582 h 796705"/>
              <a:gd name="connsiteX39" fmla="*/ 3217372 w 3230481"/>
              <a:gd name="connsiteY39" fmla="*/ 244443 h 796705"/>
              <a:gd name="connsiteX40" fmla="*/ 3208319 w 3230481"/>
              <a:gd name="connsiteY40" fmla="*/ 208229 h 796705"/>
              <a:gd name="connsiteX41" fmla="*/ 3199265 w 3230481"/>
              <a:gd name="connsiteY41" fmla="*/ 181069 h 796705"/>
              <a:gd name="connsiteX42" fmla="*/ 3045356 w 3230481"/>
              <a:gd name="connsiteY42" fmla="*/ 172016 h 796705"/>
              <a:gd name="connsiteX43" fmla="*/ 2991036 w 3230481"/>
              <a:gd name="connsiteY43" fmla="*/ 162962 h 796705"/>
              <a:gd name="connsiteX44" fmla="*/ 2963875 w 3230481"/>
              <a:gd name="connsiteY44" fmla="*/ 153909 h 796705"/>
              <a:gd name="connsiteX45" fmla="*/ 2882394 w 3230481"/>
              <a:gd name="connsiteY45" fmla="*/ 144855 h 796705"/>
              <a:gd name="connsiteX46" fmla="*/ 2728485 w 3230481"/>
              <a:gd name="connsiteY46" fmla="*/ 126748 h 796705"/>
              <a:gd name="connsiteX47" fmla="*/ 2656057 w 3230481"/>
              <a:gd name="connsiteY47" fmla="*/ 117695 h 796705"/>
              <a:gd name="connsiteX48" fmla="*/ 2366346 w 3230481"/>
              <a:gd name="connsiteY48" fmla="*/ 108641 h 796705"/>
              <a:gd name="connsiteX49" fmla="*/ 2103796 w 3230481"/>
              <a:gd name="connsiteY49" fmla="*/ 108641 h 796705"/>
              <a:gd name="connsiteX50" fmla="*/ 1461000 w 3230481"/>
              <a:gd name="connsiteY50" fmla="*/ 99588 h 796705"/>
              <a:gd name="connsiteX51" fmla="*/ 1361412 w 3230481"/>
              <a:gd name="connsiteY51" fmla="*/ 81481 h 796705"/>
              <a:gd name="connsiteX52" fmla="*/ 1334251 w 3230481"/>
              <a:gd name="connsiteY52" fmla="*/ 72427 h 796705"/>
              <a:gd name="connsiteX53" fmla="*/ 1307091 w 3230481"/>
              <a:gd name="connsiteY53" fmla="*/ 54321 h 796705"/>
              <a:gd name="connsiteX54" fmla="*/ 1252770 w 3230481"/>
              <a:gd name="connsiteY54" fmla="*/ 36214 h 796705"/>
              <a:gd name="connsiteX55" fmla="*/ 1080754 w 3230481"/>
              <a:gd name="connsiteY55" fmla="*/ 45267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230481" h="796705">
                <a:moveTo>
                  <a:pt x="935899" y="0"/>
                </a:moveTo>
                <a:cubicBezTo>
                  <a:pt x="748212" y="37536"/>
                  <a:pt x="1074351" y="-26819"/>
                  <a:pt x="827257" y="18107"/>
                </a:cubicBezTo>
                <a:cubicBezTo>
                  <a:pt x="815015" y="20333"/>
                  <a:pt x="803456" y="26304"/>
                  <a:pt x="791043" y="27160"/>
                </a:cubicBezTo>
                <a:cubicBezTo>
                  <a:pt x="723548" y="31815"/>
                  <a:pt x="327323" y="43871"/>
                  <a:pt x="284049" y="45267"/>
                </a:cubicBezTo>
                <a:cubicBezTo>
                  <a:pt x="231994" y="62620"/>
                  <a:pt x="276736" y="49505"/>
                  <a:pt x="193515" y="63374"/>
                </a:cubicBezTo>
                <a:cubicBezTo>
                  <a:pt x="138876" y="72480"/>
                  <a:pt x="160887" y="70625"/>
                  <a:pt x="112034" y="81481"/>
                </a:cubicBezTo>
                <a:cubicBezTo>
                  <a:pt x="97012" y="84819"/>
                  <a:pt x="81855" y="87516"/>
                  <a:pt x="66766" y="90534"/>
                </a:cubicBezTo>
                <a:cubicBezTo>
                  <a:pt x="57713" y="99588"/>
                  <a:pt x="45958" y="106578"/>
                  <a:pt x="39606" y="117695"/>
                </a:cubicBezTo>
                <a:cubicBezTo>
                  <a:pt x="33433" y="128498"/>
                  <a:pt x="33251" y="141762"/>
                  <a:pt x="30552" y="153909"/>
                </a:cubicBezTo>
                <a:cubicBezTo>
                  <a:pt x="15985" y="219462"/>
                  <a:pt x="28625" y="177801"/>
                  <a:pt x="12445" y="226336"/>
                </a:cubicBezTo>
                <a:cubicBezTo>
                  <a:pt x="997" y="329378"/>
                  <a:pt x="-8612" y="376864"/>
                  <a:pt x="12445" y="497940"/>
                </a:cubicBezTo>
                <a:cubicBezTo>
                  <a:pt x="14309" y="508660"/>
                  <a:pt x="31247" y="509081"/>
                  <a:pt x="39606" y="516047"/>
                </a:cubicBezTo>
                <a:cubicBezTo>
                  <a:pt x="109315" y="574139"/>
                  <a:pt x="26491" y="516359"/>
                  <a:pt x="93927" y="561315"/>
                </a:cubicBezTo>
                <a:cubicBezTo>
                  <a:pt x="99963" y="570368"/>
                  <a:pt x="103537" y="581678"/>
                  <a:pt x="112034" y="588475"/>
                </a:cubicBezTo>
                <a:cubicBezTo>
                  <a:pt x="117936" y="593197"/>
                  <a:pt x="173045" y="605991"/>
                  <a:pt x="175408" y="606582"/>
                </a:cubicBezTo>
                <a:cubicBezTo>
                  <a:pt x="192427" y="617928"/>
                  <a:pt x="219343" y="637494"/>
                  <a:pt x="238782" y="642796"/>
                </a:cubicBezTo>
                <a:cubicBezTo>
                  <a:pt x="259369" y="648411"/>
                  <a:pt x="281031" y="648831"/>
                  <a:pt x="302156" y="651849"/>
                </a:cubicBezTo>
                <a:lnTo>
                  <a:pt x="356477" y="669956"/>
                </a:lnTo>
                <a:cubicBezTo>
                  <a:pt x="365531" y="672974"/>
                  <a:pt x="374280" y="677138"/>
                  <a:pt x="383638" y="679010"/>
                </a:cubicBezTo>
                <a:lnTo>
                  <a:pt x="428905" y="688063"/>
                </a:lnTo>
                <a:cubicBezTo>
                  <a:pt x="446966" y="691347"/>
                  <a:pt x="464905" y="695972"/>
                  <a:pt x="483226" y="697117"/>
                </a:cubicBezTo>
                <a:cubicBezTo>
                  <a:pt x="561594" y="702015"/>
                  <a:pt x="640153" y="703152"/>
                  <a:pt x="718616" y="706170"/>
                </a:cubicBezTo>
                <a:cubicBezTo>
                  <a:pt x="969429" y="731250"/>
                  <a:pt x="566060" y="692823"/>
                  <a:pt x="1053594" y="724277"/>
                </a:cubicBezTo>
                <a:cubicBezTo>
                  <a:pt x="1066011" y="725078"/>
                  <a:pt x="1077421" y="732150"/>
                  <a:pt x="1089808" y="733330"/>
                </a:cubicBezTo>
                <a:cubicBezTo>
                  <a:pt x="1213498" y="745110"/>
                  <a:pt x="1471367" y="748070"/>
                  <a:pt x="1560588" y="751437"/>
                </a:cubicBezTo>
                <a:cubicBezTo>
                  <a:pt x="1874764" y="763293"/>
                  <a:pt x="1592565" y="755448"/>
                  <a:pt x="1832192" y="769544"/>
                </a:cubicBezTo>
                <a:cubicBezTo>
                  <a:pt x="1898538" y="773447"/>
                  <a:pt x="1964976" y="775580"/>
                  <a:pt x="2031368" y="778598"/>
                </a:cubicBezTo>
                <a:cubicBezTo>
                  <a:pt x="2078507" y="785332"/>
                  <a:pt x="2150397" y="796705"/>
                  <a:pt x="2194331" y="796705"/>
                </a:cubicBezTo>
                <a:cubicBezTo>
                  <a:pt x="2239699" y="796705"/>
                  <a:pt x="2284835" y="790168"/>
                  <a:pt x="2330133" y="787651"/>
                </a:cubicBezTo>
                <a:lnTo>
                  <a:pt x="2520255" y="778598"/>
                </a:lnTo>
                <a:cubicBezTo>
                  <a:pt x="2565553" y="776081"/>
                  <a:pt x="2610774" y="772316"/>
                  <a:pt x="2656057" y="769544"/>
                </a:cubicBezTo>
                <a:lnTo>
                  <a:pt x="2963875" y="751437"/>
                </a:lnTo>
                <a:cubicBezTo>
                  <a:pt x="2972929" y="748419"/>
                  <a:pt x="2982264" y="746143"/>
                  <a:pt x="2991036" y="742384"/>
                </a:cubicBezTo>
                <a:cubicBezTo>
                  <a:pt x="3003441" y="737068"/>
                  <a:pt x="3014653" y="729122"/>
                  <a:pt x="3027249" y="724277"/>
                </a:cubicBezTo>
                <a:cubicBezTo>
                  <a:pt x="3053971" y="714000"/>
                  <a:pt x="3081570" y="706171"/>
                  <a:pt x="3108731" y="697117"/>
                </a:cubicBezTo>
                <a:lnTo>
                  <a:pt x="3135891" y="688063"/>
                </a:lnTo>
                <a:lnTo>
                  <a:pt x="3163051" y="679010"/>
                </a:lnTo>
                <a:cubicBezTo>
                  <a:pt x="3172105" y="672974"/>
                  <a:pt x="3182518" y="668597"/>
                  <a:pt x="3190212" y="660903"/>
                </a:cubicBezTo>
                <a:cubicBezTo>
                  <a:pt x="3207762" y="643353"/>
                  <a:pt x="3210009" y="628672"/>
                  <a:pt x="3217372" y="606582"/>
                </a:cubicBezTo>
                <a:cubicBezTo>
                  <a:pt x="3237080" y="448927"/>
                  <a:pt x="3232470" y="516204"/>
                  <a:pt x="3217372" y="244443"/>
                </a:cubicBezTo>
                <a:cubicBezTo>
                  <a:pt x="3216682" y="232019"/>
                  <a:pt x="3211737" y="220193"/>
                  <a:pt x="3208319" y="208229"/>
                </a:cubicBezTo>
                <a:cubicBezTo>
                  <a:pt x="3205697" y="199053"/>
                  <a:pt x="3208581" y="183139"/>
                  <a:pt x="3199265" y="181069"/>
                </a:cubicBezTo>
                <a:cubicBezTo>
                  <a:pt x="3149097" y="169921"/>
                  <a:pt x="3096659" y="175034"/>
                  <a:pt x="3045356" y="172016"/>
                </a:cubicBezTo>
                <a:cubicBezTo>
                  <a:pt x="3027249" y="168998"/>
                  <a:pt x="3008955" y="166944"/>
                  <a:pt x="2991036" y="162962"/>
                </a:cubicBezTo>
                <a:cubicBezTo>
                  <a:pt x="2981720" y="160892"/>
                  <a:pt x="2973288" y="155478"/>
                  <a:pt x="2963875" y="153909"/>
                </a:cubicBezTo>
                <a:cubicBezTo>
                  <a:pt x="2936919" y="149416"/>
                  <a:pt x="2909554" y="147873"/>
                  <a:pt x="2882394" y="144855"/>
                </a:cubicBezTo>
                <a:cubicBezTo>
                  <a:pt x="2803139" y="125042"/>
                  <a:pt x="2873980" y="140605"/>
                  <a:pt x="2728485" y="126748"/>
                </a:cubicBezTo>
                <a:cubicBezTo>
                  <a:pt x="2704264" y="124441"/>
                  <a:pt x="2680357" y="118910"/>
                  <a:pt x="2656057" y="117695"/>
                </a:cubicBezTo>
                <a:cubicBezTo>
                  <a:pt x="2559560" y="112870"/>
                  <a:pt x="2462916" y="111659"/>
                  <a:pt x="2366346" y="108641"/>
                </a:cubicBezTo>
                <a:cubicBezTo>
                  <a:pt x="2214653" y="86972"/>
                  <a:pt x="2394446" y="108641"/>
                  <a:pt x="2103796" y="108641"/>
                </a:cubicBezTo>
                <a:cubicBezTo>
                  <a:pt x="1889509" y="108641"/>
                  <a:pt x="1675265" y="102606"/>
                  <a:pt x="1461000" y="99588"/>
                </a:cubicBezTo>
                <a:cubicBezTo>
                  <a:pt x="1427804" y="93552"/>
                  <a:pt x="1394403" y="88551"/>
                  <a:pt x="1361412" y="81481"/>
                </a:cubicBezTo>
                <a:cubicBezTo>
                  <a:pt x="1352080" y="79481"/>
                  <a:pt x="1342787" y="76695"/>
                  <a:pt x="1334251" y="72427"/>
                </a:cubicBezTo>
                <a:cubicBezTo>
                  <a:pt x="1324519" y="67561"/>
                  <a:pt x="1317034" y="58740"/>
                  <a:pt x="1307091" y="54321"/>
                </a:cubicBezTo>
                <a:cubicBezTo>
                  <a:pt x="1289650" y="46569"/>
                  <a:pt x="1252770" y="36214"/>
                  <a:pt x="1252770" y="36214"/>
                </a:cubicBezTo>
                <a:cubicBezTo>
                  <a:pt x="1110971" y="46342"/>
                  <a:pt x="1168379" y="45267"/>
                  <a:pt x="1080754" y="4526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7800" y="52578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rational number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(numerator ==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result = "0";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(denominator == 1)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result = numerator + "";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result = numerator + "/" + denominator;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Reduces this rational number by dividing both the numerator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and the denominator by their greatest common divisor.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void </a:t>
            </a:r>
            <a:r>
              <a:rPr lang="en-US" sz="1400" b="1">
                <a:latin typeface="Courier New" charset="0"/>
                <a:cs typeface="Courier New" charset="0"/>
              </a:rPr>
              <a:t>reduce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(numerator !=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common = gcd (Math.abs(numerator), denominator);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numerator = numerator / common;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denominator = denominator / common;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Freeform 1"/>
          <p:cNvSpPr/>
          <p:nvPr/>
        </p:nvSpPr>
        <p:spPr>
          <a:xfrm>
            <a:off x="1011301" y="2274137"/>
            <a:ext cx="1270920" cy="537076"/>
          </a:xfrm>
          <a:custGeom>
            <a:avLst/>
            <a:gdLst>
              <a:gd name="connsiteX0" fmla="*/ 628573 w 1270920"/>
              <a:gd name="connsiteY0" fmla="*/ 8084 h 537076"/>
              <a:gd name="connsiteX1" fmla="*/ 583231 w 1270920"/>
              <a:gd name="connsiteY1" fmla="*/ 527 h 537076"/>
              <a:gd name="connsiteX2" fmla="*/ 235608 w 1270920"/>
              <a:gd name="connsiteY2" fmla="*/ 15642 h 537076"/>
              <a:gd name="connsiteX3" fmla="*/ 190266 w 1270920"/>
              <a:gd name="connsiteY3" fmla="*/ 23199 h 537076"/>
              <a:gd name="connsiteX4" fmla="*/ 160038 w 1270920"/>
              <a:gd name="connsiteY4" fmla="*/ 30756 h 537076"/>
              <a:gd name="connsiteX5" fmla="*/ 99582 w 1270920"/>
              <a:gd name="connsiteY5" fmla="*/ 38313 h 537076"/>
              <a:gd name="connsiteX6" fmla="*/ 46682 w 1270920"/>
              <a:gd name="connsiteY6" fmla="*/ 53427 h 537076"/>
              <a:gd name="connsiteX7" fmla="*/ 16454 w 1270920"/>
              <a:gd name="connsiteY7" fmla="*/ 121440 h 537076"/>
              <a:gd name="connsiteX8" fmla="*/ 1340 w 1270920"/>
              <a:gd name="connsiteY8" fmla="*/ 181896 h 537076"/>
              <a:gd name="connsiteX9" fmla="*/ 8897 w 1270920"/>
              <a:gd name="connsiteY9" fmla="*/ 446392 h 537076"/>
              <a:gd name="connsiteX10" fmla="*/ 54239 w 1270920"/>
              <a:gd name="connsiteY10" fmla="*/ 469063 h 537076"/>
              <a:gd name="connsiteX11" fmla="*/ 92025 w 1270920"/>
              <a:gd name="connsiteY11" fmla="*/ 491734 h 537076"/>
              <a:gd name="connsiteX12" fmla="*/ 122253 w 1270920"/>
              <a:gd name="connsiteY12" fmla="*/ 499291 h 537076"/>
              <a:gd name="connsiteX13" fmla="*/ 235608 w 1270920"/>
              <a:gd name="connsiteY13" fmla="*/ 514405 h 537076"/>
              <a:gd name="connsiteX14" fmla="*/ 273393 w 1270920"/>
              <a:gd name="connsiteY14" fmla="*/ 521962 h 537076"/>
              <a:gd name="connsiteX15" fmla="*/ 296064 w 1270920"/>
              <a:gd name="connsiteY15" fmla="*/ 529519 h 537076"/>
              <a:gd name="connsiteX16" fmla="*/ 394306 w 1270920"/>
              <a:gd name="connsiteY16" fmla="*/ 537076 h 537076"/>
              <a:gd name="connsiteX17" fmla="*/ 764600 w 1270920"/>
              <a:gd name="connsiteY17" fmla="*/ 529519 h 537076"/>
              <a:gd name="connsiteX18" fmla="*/ 794828 w 1270920"/>
              <a:gd name="connsiteY18" fmla="*/ 521962 h 537076"/>
              <a:gd name="connsiteX19" fmla="*/ 862841 w 1270920"/>
              <a:gd name="connsiteY19" fmla="*/ 499291 h 537076"/>
              <a:gd name="connsiteX20" fmla="*/ 885512 w 1270920"/>
              <a:gd name="connsiteY20" fmla="*/ 491734 h 537076"/>
              <a:gd name="connsiteX21" fmla="*/ 953525 w 1270920"/>
              <a:gd name="connsiteY21" fmla="*/ 476620 h 537076"/>
              <a:gd name="connsiteX22" fmla="*/ 983754 w 1270920"/>
              <a:gd name="connsiteY22" fmla="*/ 469063 h 537076"/>
              <a:gd name="connsiteX23" fmla="*/ 1044210 w 1270920"/>
              <a:gd name="connsiteY23" fmla="*/ 438835 h 537076"/>
              <a:gd name="connsiteX24" fmla="*/ 1066881 w 1270920"/>
              <a:gd name="connsiteY24" fmla="*/ 431278 h 537076"/>
              <a:gd name="connsiteX25" fmla="*/ 1119780 w 1270920"/>
              <a:gd name="connsiteY25" fmla="*/ 385936 h 537076"/>
              <a:gd name="connsiteX26" fmla="*/ 1142451 w 1270920"/>
              <a:gd name="connsiteY26" fmla="*/ 378379 h 537076"/>
              <a:gd name="connsiteX27" fmla="*/ 1187793 w 1270920"/>
              <a:gd name="connsiteY27" fmla="*/ 340594 h 537076"/>
              <a:gd name="connsiteX28" fmla="*/ 1225578 w 1270920"/>
              <a:gd name="connsiteY28" fmla="*/ 310365 h 537076"/>
              <a:gd name="connsiteX29" fmla="*/ 1233135 w 1270920"/>
              <a:gd name="connsiteY29" fmla="*/ 287694 h 537076"/>
              <a:gd name="connsiteX30" fmla="*/ 1248249 w 1270920"/>
              <a:gd name="connsiteY30" fmla="*/ 249909 h 537076"/>
              <a:gd name="connsiteX31" fmla="*/ 1270920 w 1270920"/>
              <a:gd name="connsiteY31" fmla="*/ 181896 h 537076"/>
              <a:gd name="connsiteX32" fmla="*/ 1263363 w 1270920"/>
              <a:gd name="connsiteY32" fmla="*/ 106326 h 537076"/>
              <a:gd name="connsiteX33" fmla="*/ 1240692 w 1270920"/>
              <a:gd name="connsiteY33" fmla="*/ 98769 h 537076"/>
              <a:gd name="connsiteX34" fmla="*/ 1165122 w 1270920"/>
              <a:gd name="connsiteY34" fmla="*/ 76098 h 537076"/>
              <a:gd name="connsiteX35" fmla="*/ 1006425 w 1270920"/>
              <a:gd name="connsiteY35" fmla="*/ 83655 h 537076"/>
              <a:gd name="connsiteX36" fmla="*/ 983754 w 1270920"/>
              <a:gd name="connsiteY36" fmla="*/ 98769 h 537076"/>
              <a:gd name="connsiteX37" fmla="*/ 938411 w 1270920"/>
              <a:gd name="connsiteY37" fmla="*/ 113883 h 537076"/>
              <a:gd name="connsiteX38" fmla="*/ 900626 w 1270920"/>
              <a:gd name="connsiteY38" fmla="*/ 128997 h 537076"/>
              <a:gd name="connsiteX39" fmla="*/ 802385 w 1270920"/>
              <a:gd name="connsiteY39" fmla="*/ 144111 h 537076"/>
              <a:gd name="connsiteX40" fmla="*/ 741929 w 1270920"/>
              <a:gd name="connsiteY40" fmla="*/ 151668 h 537076"/>
              <a:gd name="connsiteX41" fmla="*/ 605902 w 1270920"/>
              <a:gd name="connsiteY41" fmla="*/ 144111 h 537076"/>
              <a:gd name="connsiteX42" fmla="*/ 568117 w 1270920"/>
              <a:gd name="connsiteY42" fmla="*/ 136554 h 537076"/>
              <a:gd name="connsiteX43" fmla="*/ 537889 w 1270920"/>
              <a:gd name="connsiteY43" fmla="*/ 68541 h 537076"/>
              <a:gd name="connsiteX44" fmla="*/ 530332 w 1270920"/>
              <a:gd name="connsiteY44" fmla="*/ 45870 h 53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70920" h="537076">
                <a:moveTo>
                  <a:pt x="628573" y="8084"/>
                </a:moveTo>
                <a:cubicBezTo>
                  <a:pt x="613459" y="5565"/>
                  <a:pt x="598553" y="527"/>
                  <a:pt x="583231" y="527"/>
                </a:cubicBezTo>
                <a:cubicBezTo>
                  <a:pt x="381921" y="527"/>
                  <a:pt x="365634" y="-4363"/>
                  <a:pt x="235608" y="15642"/>
                </a:cubicBezTo>
                <a:cubicBezTo>
                  <a:pt x="220464" y="17972"/>
                  <a:pt x="205291" y="20194"/>
                  <a:pt x="190266" y="23199"/>
                </a:cubicBezTo>
                <a:cubicBezTo>
                  <a:pt x="180082" y="25236"/>
                  <a:pt x="170283" y="29049"/>
                  <a:pt x="160038" y="30756"/>
                </a:cubicBezTo>
                <a:cubicBezTo>
                  <a:pt x="140005" y="34095"/>
                  <a:pt x="119615" y="34974"/>
                  <a:pt x="99582" y="38313"/>
                </a:cubicBezTo>
                <a:cubicBezTo>
                  <a:pt x="80606" y="41476"/>
                  <a:pt x="64650" y="47438"/>
                  <a:pt x="46682" y="53427"/>
                </a:cubicBezTo>
                <a:cubicBezTo>
                  <a:pt x="26832" y="83202"/>
                  <a:pt x="27246" y="78273"/>
                  <a:pt x="16454" y="121440"/>
                </a:cubicBezTo>
                <a:lnTo>
                  <a:pt x="1340" y="181896"/>
                </a:lnTo>
                <a:cubicBezTo>
                  <a:pt x="3859" y="270061"/>
                  <a:pt x="-7082" y="359650"/>
                  <a:pt x="8897" y="446392"/>
                </a:cubicBezTo>
                <a:cubicBezTo>
                  <a:pt x="11958" y="463010"/>
                  <a:pt x="39404" y="460971"/>
                  <a:pt x="54239" y="469063"/>
                </a:cubicBezTo>
                <a:cubicBezTo>
                  <a:pt x="67134" y="476097"/>
                  <a:pt x="78602" y="485769"/>
                  <a:pt x="92025" y="491734"/>
                </a:cubicBezTo>
                <a:cubicBezTo>
                  <a:pt x="101516" y="495952"/>
                  <a:pt x="112034" y="497433"/>
                  <a:pt x="122253" y="499291"/>
                </a:cubicBezTo>
                <a:cubicBezTo>
                  <a:pt x="164239" y="506925"/>
                  <a:pt x="192843" y="507826"/>
                  <a:pt x="235608" y="514405"/>
                </a:cubicBezTo>
                <a:cubicBezTo>
                  <a:pt x="248303" y="516358"/>
                  <a:pt x="260932" y="518847"/>
                  <a:pt x="273393" y="521962"/>
                </a:cubicBezTo>
                <a:cubicBezTo>
                  <a:pt x="281121" y="523894"/>
                  <a:pt x="288160" y="528531"/>
                  <a:pt x="296064" y="529519"/>
                </a:cubicBezTo>
                <a:cubicBezTo>
                  <a:pt x="328654" y="533593"/>
                  <a:pt x="361559" y="534557"/>
                  <a:pt x="394306" y="537076"/>
                </a:cubicBezTo>
                <a:lnTo>
                  <a:pt x="764600" y="529519"/>
                </a:lnTo>
                <a:cubicBezTo>
                  <a:pt x="774979" y="529127"/>
                  <a:pt x="784901" y="525016"/>
                  <a:pt x="794828" y="521962"/>
                </a:cubicBezTo>
                <a:cubicBezTo>
                  <a:pt x="817669" y="514934"/>
                  <a:pt x="840170" y="506848"/>
                  <a:pt x="862841" y="499291"/>
                </a:cubicBezTo>
                <a:cubicBezTo>
                  <a:pt x="870398" y="496772"/>
                  <a:pt x="877736" y="493462"/>
                  <a:pt x="885512" y="491734"/>
                </a:cubicBezTo>
                <a:lnTo>
                  <a:pt x="953525" y="476620"/>
                </a:lnTo>
                <a:cubicBezTo>
                  <a:pt x="963645" y="474285"/>
                  <a:pt x="973901" y="472347"/>
                  <a:pt x="983754" y="469063"/>
                </a:cubicBezTo>
                <a:cubicBezTo>
                  <a:pt x="1062201" y="442914"/>
                  <a:pt x="988673" y="466603"/>
                  <a:pt x="1044210" y="438835"/>
                </a:cubicBezTo>
                <a:cubicBezTo>
                  <a:pt x="1051335" y="435273"/>
                  <a:pt x="1059324" y="433797"/>
                  <a:pt x="1066881" y="431278"/>
                </a:cubicBezTo>
                <a:cubicBezTo>
                  <a:pt x="1084748" y="413411"/>
                  <a:pt x="1097160" y="398862"/>
                  <a:pt x="1119780" y="385936"/>
                </a:cubicBezTo>
                <a:cubicBezTo>
                  <a:pt x="1126696" y="381984"/>
                  <a:pt x="1135326" y="381941"/>
                  <a:pt x="1142451" y="378379"/>
                </a:cubicBezTo>
                <a:cubicBezTo>
                  <a:pt x="1170595" y="364307"/>
                  <a:pt x="1162723" y="361485"/>
                  <a:pt x="1187793" y="340594"/>
                </a:cubicBezTo>
                <a:cubicBezTo>
                  <a:pt x="1244980" y="292938"/>
                  <a:pt x="1181615" y="354331"/>
                  <a:pt x="1225578" y="310365"/>
                </a:cubicBezTo>
                <a:cubicBezTo>
                  <a:pt x="1228097" y="302808"/>
                  <a:pt x="1230338" y="295153"/>
                  <a:pt x="1233135" y="287694"/>
                </a:cubicBezTo>
                <a:cubicBezTo>
                  <a:pt x="1237898" y="274992"/>
                  <a:pt x="1243959" y="262778"/>
                  <a:pt x="1248249" y="249909"/>
                </a:cubicBezTo>
                <a:cubicBezTo>
                  <a:pt x="1280790" y="152286"/>
                  <a:pt x="1223614" y="300161"/>
                  <a:pt x="1270920" y="181896"/>
                </a:cubicBezTo>
                <a:cubicBezTo>
                  <a:pt x="1268401" y="156706"/>
                  <a:pt x="1272014" y="130117"/>
                  <a:pt x="1263363" y="106326"/>
                </a:cubicBezTo>
                <a:cubicBezTo>
                  <a:pt x="1260641" y="98840"/>
                  <a:pt x="1247817" y="102331"/>
                  <a:pt x="1240692" y="98769"/>
                </a:cubicBezTo>
                <a:cubicBezTo>
                  <a:pt x="1185704" y="71275"/>
                  <a:pt x="1261325" y="89841"/>
                  <a:pt x="1165122" y="76098"/>
                </a:cubicBezTo>
                <a:cubicBezTo>
                  <a:pt x="1112223" y="78617"/>
                  <a:pt x="1058975" y="77086"/>
                  <a:pt x="1006425" y="83655"/>
                </a:cubicBezTo>
                <a:cubicBezTo>
                  <a:pt x="997413" y="84782"/>
                  <a:pt x="992054" y="95080"/>
                  <a:pt x="983754" y="98769"/>
                </a:cubicBezTo>
                <a:cubicBezTo>
                  <a:pt x="969195" y="105239"/>
                  <a:pt x="953384" y="108438"/>
                  <a:pt x="938411" y="113883"/>
                </a:cubicBezTo>
                <a:cubicBezTo>
                  <a:pt x="925662" y="118519"/>
                  <a:pt x="913495" y="124707"/>
                  <a:pt x="900626" y="128997"/>
                </a:cubicBezTo>
                <a:cubicBezTo>
                  <a:pt x="867417" y="140067"/>
                  <a:pt x="838666" y="139843"/>
                  <a:pt x="802385" y="144111"/>
                </a:cubicBezTo>
                <a:lnTo>
                  <a:pt x="741929" y="151668"/>
                </a:lnTo>
                <a:cubicBezTo>
                  <a:pt x="696587" y="149149"/>
                  <a:pt x="651144" y="148045"/>
                  <a:pt x="605902" y="144111"/>
                </a:cubicBezTo>
                <a:cubicBezTo>
                  <a:pt x="593106" y="142998"/>
                  <a:pt x="579269" y="142927"/>
                  <a:pt x="568117" y="136554"/>
                </a:cubicBezTo>
                <a:cubicBezTo>
                  <a:pt x="553324" y="128101"/>
                  <a:pt x="539811" y="74308"/>
                  <a:pt x="537889" y="68541"/>
                </a:cubicBezTo>
                <a:lnTo>
                  <a:pt x="530332" y="4587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350147" y="5562600"/>
            <a:ext cx="442941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Method is called from the constructor.</a:t>
            </a:r>
          </a:p>
          <a:p>
            <a:r>
              <a:rPr lang="en-CA" dirty="0" smtClean="0"/>
              <a:t>It cannot be called from outside the class.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Computes and returns the greatest common divisor of the two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positive parameters. Uses Euclid's algorithm.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gcd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num1,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num2)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while </a:t>
            </a:r>
            <a:r>
              <a:rPr lang="en-US" sz="1400" b="1" dirty="0">
                <a:latin typeface="Courier New" charset="0"/>
                <a:cs typeface="Courier New" charset="0"/>
              </a:rPr>
              <a:t>(num1 != num2)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(num1 &gt; num2)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num1 = num1 - num2;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num2 = num2 - num1;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>
                <a:latin typeface="Courier New" charset="0"/>
                <a:cs typeface="Courier New" charset="0"/>
              </a:rPr>
              <a:t>num1;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1011301" y="2274137"/>
            <a:ext cx="1270920" cy="537076"/>
          </a:xfrm>
          <a:custGeom>
            <a:avLst/>
            <a:gdLst>
              <a:gd name="connsiteX0" fmla="*/ 628573 w 1270920"/>
              <a:gd name="connsiteY0" fmla="*/ 8084 h 537076"/>
              <a:gd name="connsiteX1" fmla="*/ 583231 w 1270920"/>
              <a:gd name="connsiteY1" fmla="*/ 527 h 537076"/>
              <a:gd name="connsiteX2" fmla="*/ 235608 w 1270920"/>
              <a:gd name="connsiteY2" fmla="*/ 15642 h 537076"/>
              <a:gd name="connsiteX3" fmla="*/ 190266 w 1270920"/>
              <a:gd name="connsiteY3" fmla="*/ 23199 h 537076"/>
              <a:gd name="connsiteX4" fmla="*/ 160038 w 1270920"/>
              <a:gd name="connsiteY4" fmla="*/ 30756 h 537076"/>
              <a:gd name="connsiteX5" fmla="*/ 99582 w 1270920"/>
              <a:gd name="connsiteY5" fmla="*/ 38313 h 537076"/>
              <a:gd name="connsiteX6" fmla="*/ 46682 w 1270920"/>
              <a:gd name="connsiteY6" fmla="*/ 53427 h 537076"/>
              <a:gd name="connsiteX7" fmla="*/ 16454 w 1270920"/>
              <a:gd name="connsiteY7" fmla="*/ 121440 h 537076"/>
              <a:gd name="connsiteX8" fmla="*/ 1340 w 1270920"/>
              <a:gd name="connsiteY8" fmla="*/ 181896 h 537076"/>
              <a:gd name="connsiteX9" fmla="*/ 8897 w 1270920"/>
              <a:gd name="connsiteY9" fmla="*/ 446392 h 537076"/>
              <a:gd name="connsiteX10" fmla="*/ 54239 w 1270920"/>
              <a:gd name="connsiteY10" fmla="*/ 469063 h 537076"/>
              <a:gd name="connsiteX11" fmla="*/ 92025 w 1270920"/>
              <a:gd name="connsiteY11" fmla="*/ 491734 h 537076"/>
              <a:gd name="connsiteX12" fmla="*/ 122253 w 1270920"/>
              <a:gd name="connsiteY12" fmla="*/ 499291 h 537076"/>
              <a:gd name="connsiteX13" fmla="*/ 235608 w 1270920"/>
              <a:gd name="connsiteY13" fmla="*/ 514405 h 537076"/>
              <a:gd name="connsiteX14" fmla="*/ 273393 w 1270920"/>
              <a:gd name="connsiteY14" fmla="*/ 521962 h 537076"/>
              <a:gd name="connsiteX15" fmla="*/ 296064 w 1270920"/>
              <a:gd name="connsiteY15" fmla="*/ 529519 h 537076"/>
              <a:gd name="connsiteX16" fmla="*/ 394306 w 1270920"/>
              <a:gd name="connsiteY16" fmla="*/ 537076 h 537076"/>
              <a:gd name="connsiteX17" fmla="*/ 764600 w 1270920"/>
              <a:gd name="connsiteY17" fmla="*/ 529519 h 537076"/>
              <a:gd name="connsiteX18" fmla="*/ 794828 w 1270920"/>
              <a:gd name="connsiteY18" fmla="*/ 521962 h 537076"/>
              <a:gd name="connsiteX19" fmla="*/ 862841 w 1270920"/>
              <a:gd name="connsiteY19" fmla="*/ 499291 h 537076"/>
              <a:gd name="connsiteX20" fmla="*/ 885512 w 1270920"/>
              <a:gd name="connsiteY20" fmla="*/ 491734 h 537076"/>
              <a:gd name="connsiteX21" fmla="*/ 953525 w 1270920"/>
              <a:gd name="connsiteY21" fmla="*/ 476620 h 537076"/>
              <a:gd name="connsiteX22" fmla="*/ 983754 w 1270920"/>
              <a:gd name="connsiteY22" fmla="*/ 469063 h 537076"/>
              <a:gd name="connsiteX23" fmla="*/ 1044210 w 1270920"/>
              <a:gd name="connsiteY23" fmla="*/ 438835 h 537076"/>
              <a:gd name="connsiteX24" fmla="*/ 1066881 w 1270920"/>
              <a:gd name="connsiteY24" fmla="*/ 431278 h 537076"/>
              <a:gd name="connsiteX25" fmla="*/ 1119780 w 1270920"/>
              <a:gd name="connsiteY25" fmla="*/ 385936 h 537076"/>
              <a:gd name="connsiteX26" fmla="*/ 1142451 w 1270920"/>
              <a:gd name="connsiteY26" fmla="*/ 378379 h 537076"/>
              <a:gd name="connsiteX27" fmla="*/ 1187793 w 1270920"/>
              <a:gd name="connsiteY27" fmla="*/ 340594 h 537076"/>
              <a:gd name="connsiteX28" fmla="*/ 1225578 w 1270920"/>
              <a:gd name="connsiteY28" fmla="*/ 310365 h 537076"/>
              <a:gd name="connsiteX29" fmla="*/ 1233135 w 1270920"/>
              <a:gd name="connsiteY29" fmla="*/ 287694 h 537076"/>
              <a:gd name="connsiteX30" fmla="*/ 1248249 w 1270920"/>
              <a:gd name="connsiteY30" fmla="*/ 249909 h 537076"/>
              <a:gd name="connsiteX31" fmla="*/ 1270920 w 1270920"/>
              <a:gd name="connsiteY31" fmla="*/ 181896 h 537076"/>
              <a:gd name="connsiteX32" fmla="*/ 1263363 w 1270920"/>
              <a:gd name="connsiteY32" fmla="*/ 106326 h 537076"/>
              <a:gd name="connsiteX33" fmla="*/ 1240692 w 1270920"/>
              <a:gd name="connsiteY33" fmla="*/ 98769 h 537076"/>
              <a:gd name="connsiteX34" fmla="*/ 1165122 w 1270920"/>
              <a:gd name="connsiteY34" fmla="*/ 76098 h 537076"/>
              <a:gd name="connsiteX35" fmla="*/ 1006425 w 1270920"/>
              <a:gd name="connsiteY35" fmla="*/ 83655 h 537076"/>
              <a:gd name="connsiteX36" fmla="*/ 983754 w 1270920"/>
              <a:gd name="connsiteY36" fmla="*/ 98769 h 537076"/>
              <a:gd name="connsiteX37" fmla="*/ 938411 w 1270920"/>
              <a:gd name="connsiteY37" fmla="*/ 113883 h 537076"/>
              <a:gd name="connsiteX38" fmla="*/ 900626 w 1270920"/>
              <a:gd name="connsiteY38" fmla="*/ 128997 h 537076"/>
              <a:gd name="connsiteX39" fmla="*/ 802385 w 1270920"/>
              <a:gd name="connsiteY39" fmla="*/ 144111 h 537076"/>
              <a:gd name="connsiteX40" fmla="*/ 741929 w 1270920"/>
              <a:gd name="connsiteY40" fmla="*/ 151668 h 537076"/>
              <a:gd name="connsiteX41" fmla="*/ 605902 w 1270920"/>
              <a:gd name="connsiteY41" fmla="*/ 144111 h 537076"/>
              <a:gd name="connsiteX42" fmla="*/ 568117 w 1270920"/>
              <a:gd name="connsiteY42" fmla="*/ 136554 h 537076"/>
              <a:gd name="connsiteX43" fmla="*/ 537889 w 1270920"/>
              <a:gd name="connsiteY43" fmla="*/ 68541 h 537076"/>
              <a:gd name="connsiteX44" fmla="*/ 530332 w 1270920"/>
              <a:gd name="connsiteY44" fmla="*/ 45870 h 53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70920" h="537076">
                <a:moveTo>
                  <a:pt x="628573" y="8084"/>
                </a:moveTo>
                <a:cubicBezTo>
                  <a:pt x="613459" y="5565"/>
                  <a:pt x="598553" y="527"/>
                  <a:pt x="583231" y="527"/>
                </a:cubicBezTo>
                <a:cubicBezTo>
                  <a:pt x="381921" y="527"/>
                  <a:pt x="365634" y="-4363"/>
                  <a:pt x="235608" y="15642"/>
                </a:cubicBezTo>
                <a:cubicBezTo>
                  <a:pt x="220464" y="17972"/>
                  <a:pt x="205291" y="20194"/>
                  <a:pt x="190266" y="23199"/>
                </a:cubicBezTo>
                <a:cubicBezTo>
                  <a:pt x="180082" y="25236"/>
                  <a:pt x="170283" y="29049"/>
                  <a:pt x="160038" y="30756"/>
                </a:cubicBezTo>
                <a:cubicBezTo>
                  <a:pt x="140005" y="34095"/>
                  <a:pt x="119615" y="34974"/>
                  <a:pt x="99582" y="38313"/>
                </a:cubicBezTo>
                <a:cubicBezTo>
                  <a:pt x="80606" y="41476"/>
                  <a:pt x="64650" y="47438"/>
                  <a:pt x="46682" y="53427"/>
                </a:cubicBezTo>
                <a:cubicBezTo>
                  <a:pt x="26832" y="83202"/>
                  <a:pt x="27246" y="78273"/>
                  <a:pt x="16454" y="121440"/>
                </a:cubicBezTo>
                <a:lnTo>
                  <a:pt x="1340" y="181896"/>
                </a:lnTo>
                <a:cubicBezTo>
                  <a:pt x="3859" y="270061"/>
                  <a:pt x="-7082" y="359650"/>
                  <a:pt x="8897" y="446392"/>
                </a:cubicBezTo>
                <a:cubicBezTo>
                  <a:pt x="11958" y="463010"/>
                  <a:pt x="39404" y="460971"/>
                  <a:pt x="54239" y="469063"/>
                </a:cubicBezTo>
                <a:cubicBezTo>
                  <a:pt x="67134" y="476097"/>
                  <a:pt x="78602" y="485769"/>
                  <a:pt x="92025" y="491734"/>
                </a:cubicBezTo>
                <a:cubicBezTo>
                  <a:pt x="101516" y="495952"/>
                  <a:pt x="112034" y="497433"/>
                  <a:pt x="122253" y="499291"/>
                </a:cubicBezTo>
                <a:cubicBezTo>
                  <a:pt x="164239" y="506925"/>
                  <a:pt x="192843" y="507826"/>
                  <a:pt x="235608" y="514405"/>
                </a:cubicBezTo>
                <a:cubicBezTo>
                  <a:pt x="248303" y="516358"/>
                  <a:pt x="260932" y="518847"/>
                  <a:pt x="273393" y="521962"/>
                </a:cubicBezTo>
                <a:cubicBezTo>
                  <a:pt x="281121" y="523894"/>
                  <a:pt x="288160" y="528531"/>
                  <a:pt x="296064" y="529519"/>
                </a:cubicBezTo>
                <a:cubicBezTo>
                  <a:pt x="328654" y="533593"/>
                  <a:pt x="361559" y="534557"/>
                  <a:pt x="394306" y="537076"/>
                </a:cubicBezTo>
                <a:lnTo>
                  <a:pt x="764600" y="529519"/>
                </a:lnTo>
                <a:cubicBezTo>
                  <a:pt x="774979" y="529127"/>
                  <a:pt x="784901" y="525016"/>
                  <a:pt x="794828" y="521962"/>
                </a:cubicBezTo>
                <a:cubicBezTo>
                  <a:pt x="817669" y="514934"/>
                  <a:pt x="840170" y="506848"/>
                  <a:pt x="862841" y="499291"/>
                </a:cubicBezTo>
                <a:cubicBezTo>
                  <a:pt x="870398" y="496772"/>
                  <a:pt x="877736" y="493462"/>
                  <a:pt x="885512" y="491734"/>
                </a:cubicBezTo>
                <a:lnTo>
                  <a:pt x="953525" y="476620"/>
                </a:lnTo>
                <a:cubicBezTo>
                  <a:pt x="963645" y="474285"/>
                  <a:pt x="973901" y="472347"/>
                  <a:pt x="983754" y="469063"/>
                </a:cubicBezTo>
                <a:cubicBezTo>
                  <a:pt x="1062201" y="442914"/>
                  <a:pt x="988673" y="466603"/>
                  <a:pt x="1044210" y="438835"/>
                </a:cubicBezTo>
                <a:cubicBezTo>
                  <a:pt x="1051335" y="435273"/>
                  <a:pt x="1059324" y="433797"/>
                  <a:pt x="1066881" y="431278"/>
                </a:cubicBezTo>
                <a:cubicBezTo>
                  <a:pt x="1084748" y="413411"/>
                  <a:pt x="1097160" y="398862"/>
                  <a:pt x="1119780" y="385936"/>
                </a:cubicBezTo>
                <a:cubicBezTo>
                  <a:pt x="1126696" y="381984"/>
                  <a:pt x="1135326" y="381941"/>
                  <a:pt x="1142451" y="378379"/>
                </a:cubicBezTo>
                <a:cubicBezTo>
                  <a:pt x="1170595" y="364307"/>
                  <a:pt x="1162723" y="361485"/>
                  <a:pt x="1187793" y="340594"/>
                </a:cubicBezTo>
                <a:cubicBezTo>
                  <a:pt x="1244980" y="292938"/>
                  <a:pt x="1181615" y="354331"/>
                  <a:pt x="1225578" y="310365"/>
                </a:cubicBezTo>
                <a:cubicBezTo>
                  <a:pt x="1228097" y="302808"/>
                  <a:pt x="1230338" y="295153"/>
                  <a:pt x="1233135" y="287694"/>
                </a:cubicBezTo>
                <a:cubicBezTo>
                  <a:pt x="1237898" y="274992"/>
                  <a:pt x="1243959" y="262778"/>
                  <a:pt x="1248249" y="249909"/>
                </a:cubicBezTo>
                <a:cubicBezTo>
                  <a:pt x="1280790" y="152286"/>
                  <a:pt x="1223614" y="300161"/>
                  <a:pt x="1270920" y="181896"/>
                </a:cubicBezTo>
                <a:cubicBezTo>
                  <a:pt x="1268401" y="156706"/>
                  <a:pt x="1272014" y="130117"/>
                  <a:pt x="1263363" y="106326"/>
                </a:cubicBezTo>
                <a:cubicBezTo>
                  <a:pt x="1260641" y="98840"/>
                  <a:pt x="1247817" y="102331"/>
                  <a:pt x="1240692" y="98769"/>
                </a:cubicBezTo>
                <a:cubicBezTo>
                  <a:pt x="1185704" y="71275"/>
                  <a:pt x="1261325" y="89841"/>
                  <a:pt x="1165122" y="76098"/>
                </a:cubicBezTo>
                <a:cubicBezTo>
                  <a:pt x="1112223" y="78617"/>
                  <a:pt x="1058975" y="77086"/>
                  <a:pt x="1006425" y="83655"/>
                </a:cubicBezTo>
                <a:cubicBezTo>
                  <a:pt x="997413" y="84782"/>
                  <a:pt x="992054" y="95080"/>
                  <a:pt x="983754" y="98769"/>
                </a:cubicBezTo>
                <a:cubicBezTo>
                  <a:pt x="969195" y="105239"/>
                  <a:pt x="953384" y="108438"/>
                  <a:pt x="938411" y="113883"/>
                </a:cubicBezTo>
                <a:cubicBezTo>
                  <a:pt x="925662" y="118519"/>
                  <a:pt x="913495" y="124707"/>
                  <a:pt x="900626" y="128997"/>
                </a:cubicBezTo>
                <a:cubicBezTo>
                  <a:pt x="867417" y="140067"/>
                  <a:pt x="838666" y="139843"/>
                  <a:pt x="802385" y="144111"/>
                </a:cubicBezTo>
                <a:lnTo>
                  <a:pt x="741929" y="151668"/>
                </a:lnTo>
                <a:cubicBezTo>
                  <a:pt x="696587" y="149149"/>
                  <a:pt x="651144" y="148045"/>
                  <a:pt x="605902" y="144111"/>
                </a:cubicBezTo>
                <a:cubicBezTo>
                  <a:pt x="593106" y="142998"/>
                  <a:pt x="579269" y="142927"/>
                  <a:pt x="568117" y="136554"/>
                </a:cubicBezTo>
                <a:cubicBezTo>
                  <a:pt x="553324" y="128101"/>
                  <a:pt x="539811" y="74308"/>
                  <a:pt x="537889" y="68541"/>
                </a:cubicBezTo>
                <a:lnTo>
                  <a:pt x="530332" y="4587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(A has-a B)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aggregate </a:t>
            </a:r>
            <a:r>
              <a:rPr lang="en-US" dirty="0" smtClean="0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Aggregation is a </a:t>
            </a:r>
            <a:r>
              <a:rPr lang="en-US" i="1" dirty="0" smtClean="0"/>
              <a:t>has-a </a:t>
            </a:r>
            <a:r>
              <a:rPr lang="en-US" dirty="0" smtClean="0"/>
              <a:t>relationship</a:t>
            </a: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u="sng" dirty="0" smtClean="0"/>
              <a:t>An aggregate object contains references to other objects as instance data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method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62443" y="1828800"/>
            <a:ext cx="4019114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public class Tester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Helper.cube</a:t>
            </a:r>
            <a:r>
              <a:rPr lang="en-CA" dirty="0"/>
              <a:t>(2));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800600"/>
            <a:ext cx="660539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This is why we do not have to create an object of type Tester in</a:t>
            </a:r>
          </a:p>
          <a:p>
            <a:r>
              <a:rPr lang="en-CA" dirty="0" smtClean="0"/>
              <a:t>order to run this code.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33800" y="2743200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81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In the following example, a </a:t>
            </a:r>
            <a:r>
              <a:rPr lang="en-US" dirty="0" smtClean="0">
                <a:latin typeface="Courier New" charset="0"/>
              </a:rPr>
              <a:t>Student</a:t>
            </a:r>
            <a:r>
              <a:rPr lang="en-US" dirty="0" smtClean="0"/>
              <a:t> object is composed, in part, of </a:t>
            </a:r>
            <a:r>
              <a:rPr lang="en-US" dirty="0" smtClean="0">
                <a:latin typeface="Courier New" charset="0"/>
              </a:rPr>
              <a:t>Address</a:t>
            </a:r>
            <a:r>
              <a:rPr lang="en-US" dirty="0" smtClean="0"/>
              <a:t>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dirty="0" smtClean="0"/>
              <a:t>A student has two addresses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dirty="0" smtClean="0"/>
              <a:t>Run the code on the board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StudentBody.java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StudentBody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school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("800 Lancaster Ave.", "Villanova",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 "PA", 19085);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jHome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("21 Jump Street", "Lynchburg",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"VA", 24551);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Student john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Student ("John", "Smith", jHome, school);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mHome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("123 Main Street", "Euclid", "OH",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44132);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Student marsha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Student ("Marsha", "Jones", mHome, school);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(john);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(marsha);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StudentBody.java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StudentBody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school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("800 Lancaster Ave.", "Villanova",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 "PA", 19085);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jHome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("21 Jump Street", "Lynchburg",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"VA", 24551);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Student john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Student ("John", "Smith", jHome, school);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Address mHome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Address ("123 Main Street", "Euclid", "OH",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         44132);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Student marsha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Student ("Marsha", "Jones", mHome, school);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(john);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(marsha);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0" y="228600"/>
            <a:ext cx="28448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 Smith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21 Jump Street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Lynchburg, VA  24551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Villanova, PA  19085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Marsha Jones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123 Main Street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Euclid, OH  44132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Villanova, PA  19085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6172200"/>
            <a:ext cx="54681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the amount of output generated by one </a:t>
            </a:r>
            <a:r>
              <a:rPr lang="en-CA" dirty="0" err="1" smtClean="0"/>
              <a:t>println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firstName, lastName;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Address homeAddress, schoolAddress;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Student (String first, String last, Address home,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firstName = first;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lastName = last;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homeAddress = home;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schoolAddress = school;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7522" y="2362200"/>
            <a:ext cx="278800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 Student object contains</a:t>
            </a:r>
          </a:p>
          <a:p>
            <a:r>
              <a:rPr lang="en-CA" dirty="0" smtClean="0"/>
              <a:t>4 objects!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description of this Student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result = firstName + " " + lastName + "\n";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result += "Home Address:\n" + homeAddress + "\n";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result += "School Address:\n" + schoolAddress;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5105400"/>
            <a:ext cx="623760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We do not worry about the street, city, </a:t>
            </a:r>
            <a:r>
              <a:rPr lang="en-CA" dirty="0" err="1" smtClean="0"/>
              <a:t>etc</a:t>
            </a:r>
            <a:r>
              <a:rPr lang="en-CA" dirty="0" smtClean="0"/>
              <a:t> in the address.</a:t>
            </a:r>
          </a:p>
          <a:p>
            <a:r>
              <a:rPr lang="en-CA" dirty="0" smtClean="0"/>
              <a:t>Let the </a:t>
            </a:r>
            <a:r>
              <a:rPr lang="en-CA" dirty="0" err="1" smtClean="0"/>
              <a:t>homeAddress</a:t>
            </a:r>
            <a:r>
              <a:rPr lang="en-CA" dirty="0" smtClean="0"/>
              <a:t> and </a:t>
            </a:r>
            <a:r>
              <a:rPr lang="en-CA" dirty="0" err="1" smtClean="0"/>
              <a:t>schoolAddress</a:t>
            </a:r>
            <a:r>
              <a:rPr lang="en-CA" dirty="0" smtClean="0"/>
              <a:t> objects deal with </a:t>
            </a:r>
          </a:p>
          <a:p>
            <a:r>
              <a:rPr lang="en-CA" dirty="0"/>
              <a:t>t</a:t>
            </a:r>
            <a:r>
              <a:rPr lang="en-CA" dirty="0" smtClean="0"/>
              <a:t>hat in their own </a:t>
            </a:r>
            <a:r>
              <a:rPr lang="en-CA" dirty="0" err="1" smtClean="0"/>
              <a:t>toString</a:t>
            </a:r>
            <a:r>
              <a:rPr lang="en-CA" dirty="0" smtClean="0"/>
              <a:t> methods.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10200" y="38100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Address.java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street address.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Address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streetAddress, city, state;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long </a:t>
            </a:r>
            <a:r>
              <a:rPr lang="en-US" sz="1400" b="1">
                <a:latin typeface="Courier New" charset="0"/>
                <a:cs typeface="Courier New" charset="0"/>
              </a:rPr>
              <a:t>zipCode;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address with the specified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Address (String street, String town, String st,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long </a:t>
            </a:r>
            <a:r>
              <a:rPr lang="en-US" sz="1400" b="1">
                <a:latin typeface="Courier New" charset="0"/>
                <a:cs typeface="Courier New" charset="0"/>
              </a:rPr>
              <a:t>zip)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streetAddress = street;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city = town;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state = st;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zipCode = zip;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description of this Address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result = streetAddress + "\n";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result += city + ", " + state + "  " + zipCode;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Modify the Address class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1917"/>
            <a:ext cx="8364158" cy="52464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4648200"/>
            <a:ext cx="61722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Modify the </a:t>
            </a:r>
            <a:r>
              <a:rPr lang="en-CA" dirty="0" err="1" smtClean="0"/>
              <a:t>StudentBody</a:t>
            </a:r>
            <a:r>
              <a:rPr lang="en-CA" dirty="0" smtClean="0"/>
              <a:t> class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7760"/>
            <a:ext cx="7255768" cy="5764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1384" y="5334000"/>
            <a:ext cx="6713984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205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2514600"/>
          </a:xfrm>
        </p:spPr>
        <p:txBody>
          <a:bodyPr/>
          <a:lstStyle/>
          <a:p>
            <a:r>
              <a:rPr lang="en-CA" dirty="0" smtClean="0"/>
              <a:t>Output: By modifying the school object, we have modified all the objects that point to it.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09" y="2209800"/>
            <a:ext cx="2200582" cy="42296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087662" y="5930020"/>
            <a:ext cx="1054783" cy="443620"/>
          </a:xfrm>
          <a:custGeom>
            <a:avLst/>
            <a:gdLst>
              <a:gd name="connsiteX0" fmla="*/ 565819 w 1054783"/>
              <a:gd name="connsiteY0" fmla="*/ 54321 h 443620"/>
              <a:gd name="connsiteX1" fmla="*/ 411910 w 1054783"/>
              <a:gd name="connsiteY1" fmla="*/ 63374 h 443620"/>
              <a:gd name="connsiteX2" fmla="*/ 375696 w 1054783"/>
              <a:gd name="connsiteY2" fmla="*/ 72428 h 443620"/>
              <a:gd name="connsiteX3" fmla="*/ 321376 w 1054783"/>
              <a:gd name="connsiteY3" fmla="*/ 90534 h 443620"/>
              <a:gd name="connsiteX4" fmla="*/ 294215 w 1054783"/>
              <a:gd name="connsiteY4" fmla="*/ 108641 h 443620"/>
              <a:gd name="connsiteX5" fmla="*/ 239894 w 1054783"/>
              <a:gd name="connsiteY5" fmla="*/ 117695 h 443620"/>
              <a:gd name="connsiteX6" fmla="*/ 140306 w 1054783"/>
              <a:gd name="connsiteY6" fmla="*/ 135802 h 443620"/>
              <a:gd name="connsiteX7" fmla="*/ 95039 w 1054783"/>
              <a:gd name="connsiteY7" fmla="*/ 144855 h 443620"/>
              <a:gd name="connsiteX8" fmla="*/ 40718 w 1054783"/>
              <a:gd name="connsiteY8" fmla="*/ 162962 h 443620"/>
              <a:gd name="connsiteX9" fmla="*/ 22611 w 1054783"/>
              <a:gd name="connsiteY9" fmla="*/ 325925 h 443620"/>
              <a:gd name="connsiteX10" fmla="*/ 58825 w 1054783"/>
              <a:gd name="connsiteY10" fmla="*/ 380245 h 443620"/>
              <a:gd name="connsiteX11" fmla="*/ 113146 w 1054783"/>
              <a:gd name="connsiteY11" fmla="*/ 407406 h 443620"/>
              <a:gd name="connsiteX12" fmla="*/ 158413 w 1054783"/>
              <a:gd name="connsiteY12" fmla="*/ 416459 h 443620"/>
              <a:gd name="connsiteX13" fmla="*/ 185574 w 1054783"/>
              <a:gd name="connsiteY13" fmla="*/ 425513 h 443620"/>
              <a:gd name="connsiteX14" fmla="*/ 276108 w 1054783"/>
              <a:gd name="connsiteY14" fmla="*/ 443620 h 443620"/>
              <a:gd name="connsiteX15" fmla="*/ 674461 w 1054783"/>
              <a:gd name="connsiteY15" fmla="*/ 443620 h 443620"/>
              <a:gd name="connsiteX16" fmla="*/ 927958 w 1054783"/>
              <a:gd name="connsiteY16" fmla="*/ 434566 h 443620"/>
              <a:gd name="connsiteX17" fmla="*/ 964172 w 1054783"/>
              <a:gd name="connsiteY17" fmla="*/ 425513 h 443620"/>
              <a:gd name="connsiteX18" fmla="*/ 1036599 w 1054783"/>
              <a:gd name="connsiteY18" fmla="*/ 344031 h 443620"/>
              <a:gd name="connsiteX19" fmla="*/ 1045653 w 1054783"/>
              <a:gd name="connsiteY19" fmla="*/ 316871 h 443620"/>
              <a:gd name="connsiteX20" fmla="*/ 1054706 w 1054783"/>
              <a:gd name="connsiteY20" fmla="*/ 235390 h 443620"/>
              <a:gd name="connsiteX21" fmla="*/ 1045653 w 1054783"/>
              <a:gd name="connsiteY21" fmla="*/ 81481 h 443620"/>
              <a:gd name="connsiteX22" fmla="*/ 982279 w 1054783"/>
              <a:gd name="connsiteY22" fmla="*/ 45267 h 443620"/>
              <a:gd name="connsiteX23" fmla="*/ 946065 w 1054783"/>
              <a:gd name="connsiteY23" fmla="*/ 36214 h 443620"/>
              <a:gd name="connsiteX24" fmla="*/ 900797 w 1054783"/>
              <a:gd name="connsiteY24" fmla="*/ 18107 h 443620"/>
              <a:gd name="connsiteX25" fmla="*/ 855530 w 1054783"/>
              <a:gd name="connsiteY25" fmla="*/ 9053 h 443620"/>
              <a:gd name="connsiteX26" fmla="*/ 828370 w 1054783"/>
              <a:gd name="connsiteY26" fmla="*/ 0 h 443620"/>
              <a:gd name="connsiteX27" fmla="*/ 647300 w 1054783"/>
              <a:gd name="connsiteY27" fmla="*/ 9053 h 443620"/>
              <a:gd name="connsiteX28" fmla="*/ 611087 w 1054783"/>
              <a:gd name="connsiteY28" fmla="*/ 27160 h 443620"/>
              <a:gd name="connsiteX29" fmla="*/ 583926 w 1054783"/>
              <a:gd name="connsiteY29" fmla="*/ 36214 h 443620"/>
              <a:gd name="connsiteX30" fmla="*/ 565819 w 1054783"/>
              <a:gd name="connsiteY30" fmla="*/ 54321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54783" h="443620">
                <a:moveTo>
                  <a:pt x="565819" y="54321"/>
                </a:moveTo>
                <a:cubicBezTo>
                  <a:pt x="537150" y="58848"/>
                  <a:pt x="463070" y="58502"/>
                  <a:pt x="411910" y="63374"/>
                </a:cubicBezTo>
                <a:cubicBezTo>
                  <a:pt x="399523" y="64554"/>
                  <a:pt x="387614" y="68853"/>
                  <a:pt x="375696" y="72428"/>
                </a:cubicBezTo>
                <a:cubicBezTo>
                  <a:pt x="357415" y="77912"/>
                  <a:pt x="321376" y="90534"/>
                  <a:pt x="321376" y="90534"/>
                </a:cubicBezTo>
                <a:cubicBezTo>
                  <a:pt x="312322" y="96570"/>
                  <a:pt x="304538" y="105200"/>
                  <a:pt x="294215" y="108641"/>
                </a:cubicBezTo>
                <a:cubicBezTo>
                  <a:pt x="276800" y="114446"/>
                  <a:pt x="258037" y="114904"/>
                  <a:pt x="239894" y="117695"/>
                </a:cubicBezTo>
                <a:cubicBezTo>
                  <a:pt x="112358" y="137316"/>
                  <a:pt x="227452" y="116436"/>
                  <a:pt x="140306" y="135802"/>
                </a:cubicBezTo>
                <a:cubicBezTo>
                  <a:pt x="125285" y="139140"/>
                  <a:pt x="109885" y="140806"/>
                  <a:pt x="95039" y="144855"/>
                </a:cubicBezTo>
                <a:cubicBezTo>
                  <a:pt x="76625" y="149877"/>
                  <a:pt x="40718" y="162962"/>
                  <a:pt x="40718" y="162962"/>
                </a:cubicBezTo>
                <a:cubicBezTo>
                  <a:pt x="-12715" y="216397"/>
                  <a:pt x="-7866" y="197921"/>
                  <a:pt x="22611" y="325925"/>
                </a:cubicBezTo>
                <a:cubicBezTo>
                  <a:pt x="27651" y="347095"/>
                  <a:pt x="39361" y="370513"/>
                  <a:pt x="58825" y="380245"/>
                </a:cubicBezTo>
                <a:cubicBezTo>
                  <a:pt x="76932" y="389299"/>
                  <a:pt x="94121" y="400488"/>
                  <a:pt x="113146" y="407406"/>
                </a:cubicBezTo>
                <a:cubicBezTo>
                  <a:pt x="127607" y="412665"/>
                  <a:pt x="143485" y="412727"/>
                  <a:pt x="158413" y="416459"/>
                </a:cubicBezTo>
                <a:cubicBezTo>
                  <a:pt x="167671" y="418774"/>
                  <a:pt x="176275" y="423367"/>
                  <a:pt x="185574" y="425513"/>
                </a:cubicBezTo>
                <a:cubicBezTo>
                  <a:pt x="215561" y="432433"/>
                  <a:pt x="276108" y="443620"/>
                  <a:pt x="276108" y="443620"/>
                </a:cubicBezTo>
                <a:cubicBezTo>
                  <a:pt x="527019" y="422710"/>
                  <a:pt x="226165" y="443620"/>
                  <a:pt x="674461" y="443620"/>
                </a:cubicBezTo>
                <a:cubicBezTo>
                  <a:pt x="759014" y="443620"/>
                  <a:pt x="843459" y="437584"/>
                  <a:pt x="927958" y="434566"/>
                </a:cubicBezTo>
                <a:cubicBezTo>
                  <a:pt x="940029" y="431548"/>
                  <a:pt x="953978" y="432648"/>
                  <a:pt x="964172" y="425513"/>
                </a:cubicBezTo>
                <a:cubicBezTo>
                  <a:pt x="982631" y="412592"/>
                  <a:pt x="1022796" y="371637"/>
                  <a:pt x="1036599" y="344031"/>
                </a:cubicBezTo>
                <a:cubicBezTo>
                  <a:pt x="1040867" y="335495"/>
                  <a:pt x="1042635" y="325924"/>
                  <a:pt x="1045653" y="316871"/>
                </a:cubicBezTo>
                <a:cubicBezTo>
                  <a:pt x="1048671" y="289711"/>
                  <a:pt x="1054706" y="262717"/>
                  <a:pt x="1054706" y="235390"/>
                </a:cubicBezTo>
                <a:cubicBezTo>
                  <a:pt x="1054706" y="183998"/>
                  <a:pt x="1056240" y="131770"/>
                  <a:pt x="1045653" y="81481"/>
                </a:cubicBezTo>
                <a:cubicBezTo>
                  <a:pt x="1044152" y="74352"/>
                  <a:pt x="982470" y="45339"/>
                  <a:pt x="982279" y="45267"/>
                </a:cubicBezTo>
                <a:cubicBezTo>
                  <a:pt x="970628" y="40898"/>
                  <a:pt x="957869" y="40149"/>
                  <a:pt x="946065" y="36214"/>
                </a:cubicBezTo>
                <a:cubicBezTo>
                  <a:pt x="930647" y="31075"/>
                  <a:pt x="916363" y="22777"/>
                  <a:pt x="900797" y="18107"/>
                </a:cubicBezTo>
                <a:cubicBezTo>
                  <a:pt x="886058" y="13685"/>
                  <a:pt x="870458" y="12785"/>
                  <a:pt x="855530" y="9053"/>
                </a:cubicBezTo>
                <a:cubicBezTo>
                  <a:pt x="846272" y="6738"/>
                  <a:pt x="837423" y="3018"/>
                  <a:pt x="828370" y="0"/>
                </a:cubicBezTo>
                <a:cubicBezTo>
                  <a:pt x="768013" y="3018"/>
                  <a:pt x="707265" y="1557"/>
                  <a:pt x="647300" y="9053"/>
                </a:cubicBezTo>
                <a:cubicBezTo>
                  <a:pt x="633908" y="10727"/>
                  <a:pt x="623492" y="21844"/>
                  <a:pt x="611087" y="27160"/>
                </a:cubicBezTo>
                <a:cubicBezTo>
                  <a:pt x="602315" y="30919"/>
                  <a:pt x="592980" y="33196"/>
                  <a:pt x="583926" y="36214"/>
                </a:cubicBezTo>
                <a:cubicBezTo>
                  <a:pt x="562076" y="68989"/>
                  <a:pt x="594488" y="49794"/>
                  <a:pt x="565819" y="5432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62443" y="1828800"/>
            <a:ext cx="4019114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public class Tester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Helper.cube</a:t>
            </a:r>
            <a:r>
              <a:rPr lang="en-CA" dirty="0"/>
              <a:t>(2));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800600"/>
            <a:ext cx="366863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Visibility modifier always goes first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2743200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8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this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this</a:t>
            </a:r>
            <a:r>
              <a:rPr lang="en-US" dirty="0" smtClean="0"/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this</a:t>
            </a:r>
            <a:r>
              <a:rPr lang="en-US" dirty="0" smtClean="0"/>
              <a:t> reference, used inside a method, refers to the object through which the method is being executed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firstName</a:t>
            </a:r>
            <a:r>
              <a:rPr lang="en-US" sz="1400" b="1" dirty="0"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cs typeface="Courier New" charset="0"/>
              </a:rPr>
              <a:t>lastName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Address </a:t>
            </a:r>
            <a:r>
              <a:rPr lang="en-US" sz="1400" b="1" dirty="0" err="1">
                <a:latin typeface="Courier New" charset="0"/>
                <a:cs typeface="Courier New" charset="0"/>
              </a:rPr>
              <a:t>homeAddress</a:t>
            </a:r>
            <a:r>
              <a:rPr lang="en-US" sz="1400" b="1" dirty="0"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cs typeface="Courier New" charset="0"/>
              </a:rPr>
              <a:t>schoolAddress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Student (String first, String last, Address home,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this.firstName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first;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this.lastName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last;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this.homeAddress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home;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this.schoolAddress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school;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0705" y="76200"/>
            <a:ext cx="61269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Example: can re-write the Student constructor using “this”.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6185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first, last;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Address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home, school;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Student (String first, String last, Address home,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this.first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first;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this.last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last;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this.home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home;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this.school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= school;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"/>
            <a:ext cx="8686800" cy="7159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Don’t do this with this…</a:t>
            </a:r>
          </a:p>
        </p:txBody>
      </p:sp>
    </p:spTree>
    <p:extLst>
      <p:ext uri="{BB962C8B-B14F-4D97-AF65-F5344CB8AC3E}">
        <p14:creationId xmlns:p14="http://schemas.microsoft.com/office/powerpoint/2010/main" val="32730665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101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Identifying Classes and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Method Design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GUI Design and Layout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34956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Java </a:t>
            </a:r>
            <a:r>
              <a:rPr lang="en-US" i="1" dirty="0" smtClean="0"/>
              <a:t>interface</a:t>
            </a:r>
            <a:r>
              <a:rPr lang="en-US" dirty="0" smtClean="0"/>
              <a:t> is a collection of abstract methods and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abstract method</a:t>
            </a:r>
            <a:r>
              <a:rPr lang="en-US" dirty="0" smtClean="0"/>
              <a:t> is a method header without a method body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interface is used to establish a set of methods that a class will implement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interface has no code!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87044" name="TextBox 11"/>
          <p:cNvSpPr txBox="1">
            <a:spLocks noChangeArrowheads="1"/>
          </p:cNvSpPr>
          <p:nvPr/>
        </p:nvSpPr>
        <p:spPr bwMode="auto">
          <a:xfrm>
            <a:off x="762000" y="2292350"/>
            <a:ext cx="75438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interface </a:t>
            </a:r>
            <a:r>
              <a:rPr lang="en-US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sz="2000" b="1">
                <a:latin typeface="Courier New" charset="0"/>
              </a:rPr>
              <a:t>doThis();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int </a:t>
            </a:r>
            <a:r>
              <a:rPr lang="en-US" sz="2000" b="1">
                <a:latin typeface="Courier New" charset="0"/>
              </a:rPr>
              <a:t>doThat();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sz="2000" b="1">
                <a:latin typeface="Courier New" charset="0"/>
              </a:rPr>
              <a:t>doThis2 (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sz="2000" b="1">
                <a:latin typeface="Courier New" charset="0"/>
              </a:rPr>
              <a:t>value,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sz="2000" b="1">
                <a:latin typeface="Courier New" charset="0"/>
              </a:rPr>
              <a:t>ch);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boolean </a:t>
            </a:r>
            <a:r>
              <a:rPr lang="en-US" sz="2000" b="1">
                <a:latin typeface="Courier New" charset="0"/>
              </a:rPr>
              <a:t>doTheOther (int num);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67200" y="4343400"/>
            <a:ext cx="3600450" cy="1158875"/>
            <a:chOff x="2942" y="2832"/>
            <a:chExt cx="2268" cy="730"/>
          </a:xfrm>
        </p:grpSpPr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2942" y="3120"/>
              <a:ext cx="22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</a:rPr>
                <a:t>A semicolon immediately</a:t>
              </a:r>
            </a:p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</a:rPr>
                <a:t>follows each method header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1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781670" y="518528"/>
            <a:ext cx="37176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rgbClr val="FF0000"/>
                </a:solidFill>
              </a:rPr>
              <a:t>None of the methods </a:t>
            </a:r>
            <a:r>
              <a:rPr lang="en-US" sz="2000" b="1" dirty="0" smtClean="0">
                <a:solidFill>
                  <a:srgbClr val="FF0000"/>
                </a:solidFill>
              </a:rPr>
              <a:t>contain</a:t>
            </a:r>
          </a:p>
          <a:p>
            <a:pPr algn="ctr" eaLnBrk="1" hangingPunct="1"/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ode!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55675" y="1674813"/>
            <a:ext cx="3976688" cy="809625"/>
            <a:chOff x="635" y="930"/>
            <a:chExt cx="2505" cy="510"/>
          </a:xfrm>
        </p:grpSpPr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635" y="930"/>
              <a:ext cx="25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Courier New" charset="0"/>
                  <a:cs typeface="Courier New" charset="0"/>
                </a:rPr>
                <a:t>interface</a:t>
              </a:r>
              <a:r>
                <a:rPr lang="en-US" sz="2000" b="1">
                  <a:solidFill>
                    <a:srgbClr val="000000"/>
                  </a:solidFill>
                  <a:cs typeface="Courier New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</a:rPr>
                <a:t>is a reserved word</a:t>
              </a:r>
              <a:endParaRPr lang="en-US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2000" dirty="0" smtClean="0"/>
              <a:t>An interface cannot be instantiated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1800" dirty="0" smtClean="0"/>
              <a:t>E.g., cannot create an object of type Doable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2000" dirty="0" smtClean="0"/>
              <a:t>Methods in an interface have public visibility by default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1800" dirty="0" smtClean="0"/>
              <a:t>Sometimes you’ll see “public” missing.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1800" b="1" dirty="0" smtClean="0"/>
              <a:t>Style: always include public!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z="2000" dirty="0" smtClean="0"/>
              <a:t>A class formally implements an interface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/>
              <a:t>stating so in the class header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2000" dirty="0" smtClean="0"/>
              <a:t>providing implementations for every abstract method in the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z="2000" dirty="0" smtClean="0"/>
              <a:t>If a class declares that it implements an interface, it must define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methods in the interface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89092" name="TextBox 10"/>
          <p:cNvSpPr txBox="1">
            <a:spLocks noChangeArrowheads="1"/>
          </p:cNvSpPr>
          <p:nvPr/>
        </p:nvSpPr>
        <p:spPr bwMode="auto">
          <a:xfrm>
            <a:off x="1143000" y="1658938"/>
            <a:ext cx="6858000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sz="2000" b="1" dirty="0" err="1">
                <a:latin typeface="Courier New" charset="0"/>
              </a:rPr>
              <a:t>CanDo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implements </a:t>
            </a:r>
            <a:r>
              <a:rPr lang="en-US" sz="2000" b="1" dirty="0">
                <a:latin typeface="Courier New" charset="0"/>
              </a:rPr>
              <a:t>Doable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sz="2000" b="1" dirty="0" err="1">
                <a:latin typeface="Courier New" charset="0"/>
              </a:rPr>
              <a:t>doThis</a:t>
            </a:r>
            <a:r>
              <a:rPr lang="en-US" sz="2000" b="1" dirty="0">
                <a:latin typeface="Courier New" charset="0"/>
              </a:rPr>
              <a:t> ()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{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}</a:t>
            </a:r>
          </a:p>
          <a:p>
            <a:pPr eaLnBrk="1" hangingPunct="1"/>
            <a:endParaRPr lang="en-US" sz="2000" b="1" dirty="0">
              <a:latin typeface="Courier New" charset="0"/>
            </a:endParaRP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sz="2000" b="1" smtClean="0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sz="2000" b="1" dirty="0" err="1">
                <a:latin typeface="Courier New" charset="0"/>
              </a:rPr>
              <a:t>doThat</a:t>
            </a:r>
            <a:r>
              <a:rPr lang="en-US" sz="2000" b="1" dirty="0">
                <a:latin typeface="Courier New" charset="0"/>
              </a:rPr>
              <a:t> ()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{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   }</a:t>
            </a:r>
          </a:p>
          <a:p>
            <a:pPr eaLnBrk="1" hangingPunct="1"/>
            <a:endParaRPr lang="en-US" sz="2000" b="1" dirty="0">
              <a:latin typeface="Courier New" charset="0"/>
            </a:endParaRPr>
          </a:p>
          <a:p>
            <a:pPr eaLnBrk="1" hangingPunct="1"/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etc.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86200" y="762000"/>
            <a:ext cx="2305050" cy="1066800"/>
            <a:chOff x="4343400" y="609600"/>
            <a:chExt cx="2305514" cy="1066801"/>
          </a:xfrm>
        </p:grpSpPr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4343400" y="609600"/>
              <a:ext cx="2305514" cy="7080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Courier New" charset="0"/>
                  <a:cs typeface="Courier New" charset="0"/>
                </a:rPr>
                <a:t>implements</a:t>
              </a:r>
              <a:r>
                <a:rPr lang="en-US" sz="2000" b="1">
                  <a:cs typeface="Courier New" charset="0"/>
                </a:rPr>
                <a:t> </a:t>
              </a:r>
              <a:r>
                <a:rPr lang="en-US" sz="2000" b="1"/>
                <a:t>is a</a:t>
              </a:r>
            </a:p>
            <a:p>
              <a:pPr algn="ctr" eaLnBrk="1" hangingPunct="1"/>
              <a:r>
                <a:rPr lang="en-US" sz="2000" b="1"/>
                <a:t>reserved word</a:t>
              </a:r>
              <a:endParaRPr lang="en-US"/>
            </a:p>
          </p:txBody>
        </p:sp>
        <p:sp>
          <p:nvSpPr>
            <p:cNvPr id="89098" name="Line 6"/>
            <p:cNvSpPr>
              <a:spLocks noChangeShapeType="1"/>
            </p:cNvSpPr>
            <p:nvPr/>
          </p:nvSpPr>
          <p:spPr bwMode="auto">
            <a:xfrm>
              <a:off x="5486400" y="1295401"/>
              <a:ext cx="0" cy="381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3810000"/>
            <a:ext cx="2843213" cy="1295400"/>
            <a:chOff x="3552" y="2160"/>
            <a:chExt cx="1791" cy="816"/>
          </a:xfrm>
        </p:grpSpPr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3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</a:rPr>
                <a:t>Each method listed</a:t>
              </a:r>
            </a:p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</a:rPr>
                <a:t>in </a:t>
              </a:r>
              <a:r>
                <a:rPr lang="en-US" sz="2000" b="1">
                  <a:solidFill>
                    <a:srgbClr val="000000"/>
                  </a:solidFill>
                  <a:latin typeface="Courier New" charset="0"/>
                  <a:cs typeface="Courier New" charset="0"/>
                </a:rPr>
                <a:t>Doable</a:t>
              </a:r>
              <a:r>
                <a:rPr lang="en-US" sz="2000" b="1">
                  <a:solidFill>
                    <a:srgbClr val="000000"/>
                  </a:solidFill>
                  <a:cs typeface="Courier New" charset="0"/>
                </a:rPr>
                <a:t> </a:t>
              </a:r>
              <a:r>
                <a:rPr lang="en-US" sz="2000" b="1">
                  <a:solidFill>
                    <a:srgbClr val="000000"/>
                  </a:solidFill>
                </a:rPr>
                <a:t>is</a:t>
              </a:r>
            </a:p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</a:rPr>
                <a:t>given a definition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6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addition to (or instead of) abstract methods, an interface can contain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When a class implements an interface, it gains access to all its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class that implements an interface can implement other methods as well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16743" y="3429000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Complexity.java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interface for an object that can be assigned an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explicit complexity.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interface </a:t>
            </a:r>
            <a:r>
              <a:rPr lang="en-US" sz="1400" b="1" dirty="0">
                <a:latin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setComplexity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complexity);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getComplexity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2925762"/>
          </a:xfrm>
        </p:spPr>
        <p:txBody>
          <a:bodyPr/>
          <a:lstStyle/>
          <a:p>
            <a:r>
              <a:rPr lang="en-CA" dirty="0" smtClean="0"/>
              <a:t>Try running this code.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interface and the classes that use it all have to be in the same folder.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Static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sz="2400" dirty="0" smtClean="0"/>
              <a:t>Normally, each object has its own memory space for storing its instance variables.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sz="2000" dirty="0" smtClean="0">
                <a:latin typeface="Courier New" charset="0"/>
              </a:rPr>
              <a:t>          private static double price;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Memory space for a static variable is created </a:t>
            </a:r>
            <a:r>
              <a:rPr lang="en-US" sz="2400" u="sng" dirty="0" smtClean="0"/>
              <a:t>when the class is first referenced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Changing the value of a static variable in one object changes it for all others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Question.java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question (and its answer).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Question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question, answer;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complexityLevel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question with a default complexity.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Question (String query, String result)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question = query;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answer = result;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complexityLevel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Freeform 1"/>
          <p:cNvSpPr/>
          <p:nvPr/>
        </p:nvSpPr>
        <p:spPr>
          <a:xfrm>
            <a:off x="2870727" y="2010169"/>
            <a:ext cx="2691873" cy="661012"/>
          </a:xfrm>
          <a:custGeom>
            <a:avLst/>
            <a:gdLst>
              <a:gd name="connsiteX0" fmla="*/ 1111825 w 1776843"/>
              <a:gd name="connsiteY0" fmla="*/ 30228 h 661012"/>
              <a:gd name="connsiteX1" fmla="*/ 786873 w 1776843"/>
              <a:gd name="connsiteY1" fmla="*/ 0 h 661012"/>
              <a:gd name="connsiteX2" fmla="*/ 484592 w 1776843"/>
              <a:gd name="connsiteY2" fmla="*/ 7557 h 661012"/>
              <a:gd name="connsiteX3" fmla="*/ 416579 w 1776843"/>
              <a:gd name="connsiteY3" fmla="*/ 15114 h 661012"/>
              <a:gd name="connsiteX4" fmla="*/ 363680 w 1776843"/>
              <a:gd name="connsiteY4" fmla="*/ 22671 h 661012"/>
              <a:gd name="connsiteX5" fmla="*/ 288109 w 1776843"/>
              <a:gd name="connsiteY5" fmla="*/ 30228 h 661012"/>
              <a:gd name="connsiteX6" fmla="*/ 265438 w 1776843"/>
              <a:gd name="connsiteY6" fmla="*/ 37785 h 661012"/>
              <a:gd name="connsiteX7" fmla="*/ 235210 w 1776843"/>
              <a:gd name="connsiteY7" fmla="*/ 45342 h 661012"/>
              <a:gd name="connsiteX8" fmla="*/ 204982 w 1776843"/>
              <a:gd name="connsiteY8" fmla="*/ 60456 h 661012"/>
              <a:gd name="connsiteX9" fmla="*/ 136969 w 1776843"/>
              <a:gd name="connsiteY9" fmla="*/ 90684 h 661012"/>
              <a:gd name="connsiteX10" fmla="*/ 114298 w 1776843"/>
              <a:gd name="connsiteY10" fmla="*/ 120912 h 661012"/>
              <a:gd name="connsiteX11" fmla="*/ 76513 w 1776843"/>
              <a:gd name="connsiteY11" fmla="*/ 181368 h 661012"/>
              <a:gd name="connsiteX12" fmla="*/ 68956 w 1776843"/>
              <a:gd name="connsiteY12" fmla="*/ 211596 h 661012"/>
              <a:gd name="connsiteX13" fmla="*/ 53842 w 1776843"/>
              <a:gd name="connsiteY13" fmla="*/ 234267 h 661012"/>
              <a:gd name="connsiteX14" fmla="*/ 38728 w 1776843"/>
              <a:gd name="connsiteY14" fmla="*/ 264495 h 661012"/>
              <a:gd name="connsiteX15" fmla="*/ 16056 w 1776843"/>
              <a:gd name="connsiteY15" fmla="*/ 302281 h 661012"/>
              <a:gd name="connsiteX16" fmla="*/ 8499 w 1776843"/>
              <a:gd name="connsiteY16" fmla="*/ 324952 h 661012"/>
              <a:gd name="connsiteX17" fmla="*/ 16056 w 1776843"/>
              <a:gd name="connsiteY17" fmla="*/ 491206 h 661012"/>
              <a:gd name="connsiteX18" fmla="*/ 53842 w 1776843"/>
              <a:gd name="connsiteY18" fmla="*/ 513877 h 661012"/>
              <a:gd name="connsiteX19" fmla="*/ 99184 w 1776843"/>
              <a:gd name="connsiteY19" fmla="*/ 528991 h 661012"/>
              <a:gd name="connsiteX20" fmla="*/ 204982 w 1776843"/>
              <a:gd name="connsiteY20" fmla="*/ 559219 h 661012"/>
              <a:gd name="connsiteX21" fmla="*/ 272995 w 1776843"/>
              <a:gd name="connsiteY21" fmla="*/ 574333 h 661012"/>
              <a:gd name="connsiteX22" fmla="*/ 325894 w 1776843"/>
              <a:gd name="connsiteY22" fmla="*/ 589448 h 661012"/>
              <a:gd name="connsiteX23" fmla="*/ 348566 w 1776843"/>
              <a:gd name="connsiteY23" fmla="*/ 604562 h 661012"/>
              <a:gd name="connsiteX24" fmla="*/ 484592 w 1776843"/>
              <a:gd name="connsiteY24" fmla="*/ 619676 h 661012"/>
              <a:gd name="connsiteX25" fmla="*/ 529934 w 1776843"/>
              <a:gd name="connsiteY25" fmla="*/ 627233 h 661012"/>
              <a:gd name="connsiteX26" fmla="*/ 620618 w 1776843"/>
              <a:gd name="connsiteY26" fmla="*/ 634790 h 661012"/>
              <a:gd name="connsiteX27" fmla="*/ 673518 w 1776843"/>
              <a:gd name="connsiteY27" fmla="*/ 642347 h 661012"/>
              <a:gd name="connsiteX28" fmla="*/ 741531 w 1776843"/>
              <a:gd name="connsiteY28" fmla="*/ 649904 h 661012"/>
              <a:gd name="connsiteX29" fmla="*/ 915342 w 1776843"/>
              <a:gd name="connsiteY29" fmla="*/ 649904 h 661012"/>
              <a:gd name="connsiteX30" fmla="*/ 1081597 w 1776843"/>
              <a:gd name="connsiteY30" fmla="*/ 634790 h 661012"/>
              <a:gd name="connsiteX31" fmla="*/ 1353650 w 1776843"/>
              <a:gd name="connsiteY31" fmla="*/ 627233 h 661012"/>
              <a:gd name="connsiteX32" fmla="*/ 1459448 w 1776843"/>
              <a:gd name="connsiteY32" fmla="*/ 619676 h 661012"/>
              <a:gd name="connsiteX33" fmla="*/ 1497233 w 1776843"/>
              <a:gd name="connsiteY33" fmla="*/ 604562 h 661012"/>
              <a:gd name="connsiteX34" fmla="*/ 1542575 w 1776843"/>
              <a:gd name="connsiteY34" fmla="*/ 597005 h 661012"/>
              <a:gd name="connsiteX35" fmla="*/ 1572804 w 1776843"/>
              <a:gd name="connsiteY35" fmla="*/ 581891 h 661012"/>
              <a:gd name="connsiteX36" fmla="*/ 1595475 w 1776843"/>
              <a:gd name="connsiteY36" fmla="*/ 574333 h 661012"/>
              <a:gd name="connsiteX37" fmla="*/ 1640817 w 1776843"/>
              <a:gd name="connsiteY37" fmla="*/ 544105 h 661012"/>
              <a:gd name="connsiteX38" fmla="*/ 1671045 w 1776843"/>
              <a:gd name="connsiteY38" fmla="*/ 528991 h 661012"/>
              <a:gd name="connsiteX39" fmla="*/ 1731501 w 1776843"/>
              <a:gd name="connsiteY39" fmla="*/ 498763 h 661012"/>
              <a:gd name="connsiteX40" fmla="*/ 1769286 w 1776843"/>
              <a:gd name="connsiteY40" fmla="*/ 453421 h 661012"/>
              <a:gd name="connsiteX41" fmla="*/ 1776843 w 1776843"/>
              <a:gd name="connsiteY41" fmla="*/ 430750 h 661012"/>
              <a:gd name="connsiteX42" fmla="*/ 1769286 w 1776843"/>
              <a:gd name="connsiteY42" fmla="*/ 279610 h 661012"/>
              <a:gd name="connsiteX43" fmla="*/ 1754172 w 1776843"/>
              <a:gd name="connsiteY43" fmla="*/ 256938 h 661012"/>
              <a:gd name="connsiteX44" fmla="*/ 1723944 w 1776843"/>
              <a:gd name="connsiteY44" fmla="*/ 196482 h 661012"/>
              <a:gd name="connsiteX45" fmla="*/ 1671045 w 1776843"/>
              <a:gd name="connsiteY45" fmla="*/ 166254 h 661012"/>
              <a:gd name="connsiteX46" fmla="*/ 1595475 w 1776843"/>
              <a:gd name="connsiteY46" fmla="*/ 136026 h 661012"/>
              <a:gd name="connsiteX47" fmla="*/ 1512347 w 1776843"/>
              <a:gd name="connsiteY47" fmla="*/ 120912 h 661012"/>
              <a:gd name="connsiteX48" fmla="*/ 1459448 w 1776843"/>
              <a:gd name="connsiteY48" fmla="*/ 105798 h 661012"/>
              <a:gd name="connsiteX49" fmla="*/ 1436777 w 1776843"/>
              <a:gd name="connsiteY49" fmla="*/ 98241 h 661012"/>
              <a:gd name="connsiteX50" fmla="*/ 990913 w 1776843"/>
              <a:gd name="connsiteY50" fmla="*/ 90684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776843" h="661012">
                <a:moveTo>
                  <a:pt x="1111825" y="30228"/>
                </a:moveTo>
                <a:cubicBezTo>
                  <a:pt x="1024955" y="20205"/>
                  <a:pt x="882110" y="0"/>
                  <a:pt x="786873" y="0"/>
                </a:cubicBezTo>
                <a:cubicBezTo>
                  <a:pt x="686081" y="0"/>
                  <a:pt x="585352" y="5038"/>
                  <a:pt x="484592" y="7557"/>
                </a:cubicBezTo>
                <a:lnTo>
                  <a:pt x="416579" y="15114"/>
                </a:lnTo>
                <a:cubicBezTo>
                  <a:pt x="398905" y="17323"/>
                  <a:pt x="381370" y="20590"/>
                  <a:pt x="363680" y="22671"/>
                </a:cubicBezTo>
                <a:cubicBezTo>
                  <a:pt x="338537" y="25629"/>
                  <a:pt x="313299" y="27709"/>
                  <a:pt x="288109" y="30228"/>
                </a:cubicBezTo>
                <a:cubicBezTo>
                  <a:pt x="280552" y="32747"/>
                  <a:pt x="273097" y="35597"/>
                  <a:pt x="265438" y="37785"/>
                </a:cubicBezTo>
                <a:cubicBezTo>
                  <a:pt x="255452" y="40638"/>
                  <a:pt x="244935" y="41695"/>
                  <a:pt x="235210" y="45342"/>
                </a:cubicBezTo>
                <a:cubicBezTo>
                  <a:pt x="224662" y="49298"/>
                  <a:pt x="215442" y="56272"/>
                  <a:pt x="204982" y="60456"/>
                </a:cubicBezTo>
                <a:cubicBezTo>
                  <a:pt x="180039" y="70433"/>
                  <a:pt x="156354" y="71299"/>
                  <a:pt x="136969" y="90684"/>
                </a:cubicBezTo>
                <a:cubicBezTo>
                  <a:pt x="128063" y="99590"/>
                  <a:pt x="121619" y="110663"/>
                  <a:pt x="114298" y="120912"/>
                </a:cubicBezTo>
                <a:cubicBezTo>
                  <a:pt x="99760" y="141266"/>
                  <a:pt x="89750" y="159307"/>
                  <a:pt x="76513" y="181368"/>
                </a:cubicBezTo>
                <a:cubicBezTo>
                  <a:pt x="73994" y="191444"/>
                  <a:pt x="73047" y="202050"/>
                  <a:pt x="68956" y="211596"/>
                </a:cubicBezTo>
                <a:cubicBezTo>
                  <a:pt x="65378" y="219944"/>
                  <a:pt x="58348" y="226381"/>
                  <a:pt x="53842" y="234267"/>
                </a:cubicBezTo>
                <a:cubicBezTo>
                  <a:pt x="48253" y="244048"/>
                  <a:pt x="43166" y="254141"/>
                  <a:pt x="38728" y="264495"/>
                </a:cubicBezTo>
                <a:cubicBezTo>
                  <a:pt x="24013" y="298831"/>
                  <a:pt x="41191" y="277147"/>
                  <a:pt x="16056" y="302281"/>
                </a:cubicBezTo>
                <a:cubicBezTo>
                  <a:pt x="13537" y="309838"/>
                  <a:pt x="10061" y="317141"/>
                  <a:pt x="8499" y="324952"/>
                </a:cubicBezTo>
                <a:cubicBezTo>
                  <a:pt x="-2556" y="380226"/>
                  <a:pt x="-5463" y="435871"/>
                  <a:pt x="16056" y="491206"/>
                </a:cubicBezTo>
                <a:cubicBezTo>
                  <a:pt x="21380" y="504896"/>
                  <a:pt x="40470" y="507799"/>
                  <a:pt x="53842" y="513877"/>
                </a:cubicBezTo>
                <a:cubicBezTo>
                  <a:pt x="68346" y="520469"/>
                  <a:pt x="83924" y="524413"/>
                  <a:pt x="99184" y="528991"/>
                </a:cubicBezTo>
                <a:cubicBezTo>
                  <a:pt x="134314" y="539530"/>
                  <a:pt x="168804" y="553189"/>
                  <a:pt x="204982" y="559219"/>
                </a:cubicBezTo>
                <a:cubicBezTo>
                  <a:pt x="286793" y="572854"/>
                  <a:pt x="220913" y="559452"/>
                  <a:pt x="272995" y="574333"/>
                </a:cubicBezTo>
                <a:cubicBezTo>
                  <a:pt x="284290" y="577560"/>
                  <a:pt x="313818" y="583410"/>
                  <a:pt x="325894" y="589448"/>
                </a:cubicBezTo>
                <a:cubicBezTo>
                  <a:pt x="334018" y="593510"/>
                  <a:pt x="339949" y="601690"/>
                  <a:pt x="348566" y="604562"/>
                </a:cubicBezTo>
                <a:cubicBezTo>
                  <a:pt x="374072" y="613064"/>
                  <a:pt x="477136" y="618848"/>
                  <a:pt x="484592" y="619676"/>
                </a:cubicBezTo>
                <a:cubicBezTo>
                  <a:pt x="499821" y="621368"/>
                  <a:pt x="514705" y="625541"/>
                  <a:pt x="529934" y="627233"/>
                </a:cubicBezTo>
                <a:cubicBezTo>
                  <a:pt x="560081" y="630583"/>
                  <a:pt x="590452" y="631615"/>
                  <a:pt x="620618" y="634790"/>
                </a:cubicBezTo>
                <a:cubicBezTo>
                  <a:pt x="638332" y="636655"/>
                  <a:pt x="655843" y="640138"/>
                  <a:pt x="673518" y="642347"/>
                </a:cubicBezTo>
                <a:cubicBezTo>
                  <a:pt x="696152" y="645176"/>
                  <a:pt x="718860" y="647385"/>
                  <a:pt x="741531" y="649904"/>
                </a:cubicBezTo>
                <a:cubicBezTo>
                  <a:pt x="816304" y="668597"/>
                  <a:pt x="770390" y="660258"/>
                  <a:pt x="915342" y="649904"/>
                </a:cubicBezTo>
                <a:cubicBezTo>
                  <a:pt x="1047367" y="640474"/>
                  <a:pt x="915448" y="641572"/>
                  <a:pt x="1081597" y="634790"/>
                </a:cubicBezTo>
                <a:cubicBezTo>
                  <a:pt x="1172241" y="631090"/>
                  <a:pt x="1262966" y="629752"/>
                  <a:pt x="1353650" y="627233"/>
                </a:cubicBezTo>
                <a:cubicBezTo>
                  <a:pt x="1388916" y="624714"/>
                  <a:pt x="1424525" y="625190"/>
                  <a:pt x="1459448" y="619676"/>
                </a:cubicBezTo>
                <a:cubicBezTo>
                  <a:pt x="1472847" y="617560"/>
                  <a:pt x="1484146" y="608131"/>
                  <a:pt x="1497233" y="604562"/>
                </a:cubicBezTo>
                <a:cubicBezTo>
                  <a:pt x="1512016" y="600530"/>
                  <a:pt x="1527461" y="599524"/>
                  <a:pt x="1542575" y="597005"/>
                </a:cubicBezTo>
                <a:cubicBezTo>
                  <a:pt x="1552651" y="591967"/>
                  <a:pt x="1562449" y="586329"/>
                  <a:pt x="1572804" y="581891"/>
                </a:cubicBezTo>
                <a:cubicBezTo>
                  <a:pt x="1580126" y="578753"/>
                  <a:pt x="1588512" y="578202"/>
                  <a:pt x="1595475" y="574333"/>
                </a:cubicBezTo>
                <a:cubicBezTo>
                  <a:pt x="1611354" y="565511"/>
                  <a:pt x="1624570" y="552229"/>
                  <a:pt x="1640817" y="544105"/>
                </a:cubicBezTo>
                <a:cubicBezTo>
                  <a:pt x="1650893" y="539067"/>
                  <a:pt x="1660691" y="533429"/>
                  <a:pt x="1671045" y="528991"/>
                </a:cubicBezTo>
                <a:cubicBezTo>
                  <a:pt x="1707205" y="513494"/>
                  <a:pt x="1687707" y="531609"/>
                  <a:pt x="1731501" y="498763"/>
                </a:cubicBezTo>
                <a:cubicBezTo>
                  <a:pt x="1744871" y="488735"/>
                  <a:pt x="1761606" y="468782"/>
                  <a:pt x="1769286" y="453421"/>
                </a:cubicBezTo>
                <a:cubicBezTo>
                  <a:pt x="1772848" y="446296"/>
                  <a:pt x="1774324" y="438307"/>
                  <a:pt x="1776843" y="430750"/>
                </a:cubicBezTo>
                <a:cubicBezTo>
                  <a:pt x="1774324" y="380370"/>
                  <a:pt x="1775810" y="329629"/>
                  <a:pt x="1769286" y="279610"/>
                </a:cubicBezTo>
                <a:cubicBezTo>
                  <a:pt x="1768111" y="270604"/>
                  <a:pt x="1758234" y="265062"/>
                  <a:pt x="1754172" y="256938"/>
                </a:cubicBezTo>
                <a:cubicBezTo>
                  <a:pt x="1736608" y="221808"/>
                  <a:pt x="1760601" y="238376"/>
                  <a:pt x="1723944" y="196482"/>
                </a:cubicBezTo>
                <a:cubicBezTo>
                  <a:pt x="1700175" y="169318"/>
                  <a:pt x="1697549" y="177613"/>
                  <a:pt x="1671045" y="166254"/>
                </a:cubicBezTo>
                <a:cubicBezTo>
                  <a:pt x="1621589" y="145059"/>
                  <a:pt x="1658545" y="153227"/>
                  <a:pt x="1595475" y="136026"/>
                </a:cubicBezTo>
                <a:cubicBezTo>
                  <a:pt x="1578876" y="131499"/>
                  <a:pt x="1527161" y="123381"/>
                  <a:pt x="1512347" y="120912"/>
                </a:cubicBezTo>
                <a:cubicBezTo>
                  <a:pt x="1457990" y="102793"/>
                  <a:pt x="1525871" y="124776"/>
                  <a:pt x="1459448" y="105798"/>
                </a:cubicBezTo>
                <a:cubicBezTo>
                  <a:pt x="1451789" y="103610"/>
                  <a:pt x="1444588" y="99803"/>
                  <a:pt x="1436777" y="98241"/>
                </a:cubicBezTo>
                <a:cubicBezTo>
                  <a:pt x="1306369" y="72159"/>
                  <a:pt x="1018086" y="90684"/>
                  <a:pt x="990913" y="9068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the complexity level for this question.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setComplexity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level)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complexityLevel</a:t>
            </a:r>
            <a:r>
              <a:rPr lang="en-US" sz="1400" b="1" dirty="0">
                <a:latin typeface="Courier New" charset="0"/>
                <a:cs typeface="Courier New" charset="0"/>
              </a:rPr>
              <a:t> = level;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complexity level for this question.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getComplexity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complexityLevel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question.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getQuestion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>
                <a:latin typeface="Courier New" charset="0"/>
                <a:cs typeface="Courier New" charset="0"/>
              </a:rPr>
              <a:t>question;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Freeform 1"/>
          <p:cNvSpPr/>
          <p:nvPr/>
        </p:nvSpPr>
        <p:spPr>
          <a:xfrm>
            <a:off x="2085739" y="1351456"/>
            <a:ext cx="2047954" cy="598497"/>
          </a:xfrm>
          <a:custGeom>
            <a:avLst/>
            <a:gdLst>
              <a:gd name="connsiteX0" fmla="*/ 793487 w 2047954"/>
              <a:gd name="connsiteY0" fmla="*/ 39037 h 598497"/>
              <a:gd name="connsiteX1" fmla="*/ 748145 w 2047954"/>
              <a:gd name="connsiteY1" fmla="*/ 23923 h 598497"/>
              <a:gd name="connsiteX2" fmla="*/ 438307 w 2047954"/>
              <a:gd name="connsiteY2" fmla="*/ 23923 h 598497"/>
              <a:gd name="connsiteX3" fmla="*/ 400522 w 2047954"/>
              <a:gd name="connsiteY3" fmla="*/ 31480 h 598497"/>
              <a:gd name="connsiteX4" fmla="*/ 234268 w 2047954"/>
              <a:gd name="connsiteY4" fmla="*/ 46594 h 598497"/>
              <a:gd name="connsiteX5" fmla="*/ 204040 w 2047954"/>
              <a:gd name="connsiteY5" fmla="*/ 54151 h 598497"/>
              <a:gd name="connsiteX6" fmla="*/ 166254 w 2047954"/>
              <a:gd name="connsiteY6" fmla="*/ 61708 h 598497"/>
              <a:gd name="connsiteX7" fmla="*/ 120912 w 2047954"/>
              <a:gd name="connsiteY7" fmla="*/ 76822 h 598497"/>
              <a:gd name="connsiteX8" fmla="*/ 98241 w 2047954"/>
              <a:gd name="connsiteY8" fmla="*/ 84379 h 598497"/>
              <a:gd name="connsiteX9" fmla="*/ 52899 w 2047954"/>
              <a:gd name="connsiteY9" fmla="*/ 122164 h 598497"/>
              <a:gd name="connsiteX10" fmla="*/ 45342 w 2047954"/>
              <a:gd name="connsiteY10" fmla="*/ 152392 h 598497"/>
              <a:gd name="connsiteX11" fmla="*/ 15114 w 2047954"/>
              <a:gd name="connsiteY11" fmla="*/ 212848 h 598497"/>
              <a:gd name="connsiteX12" fmla="*/ 0 w 2047954"/>
              <a:gd name="connsiteY12" fmla="*/ 273304 h 598497"/>
              <a:gd name="connsiteX13" fmla="*/ 7557 w 2047954"/>
              <a:gd name="connsiteY13" fmla="*/ 401774 h 598497"/>
              <a:gd name="connsiteX14" fmla="*/ 15114 w 2047954"/>
              <a:gd name="connsiteY14" fmla="*/ 424445 h 598497"/>
              <a:gd name="connsiteX15" fmla="*/ 37785 w 2047954"/>
              <a:gd name="connsiteY15" fmla="*/ 454673 h 598497"/>
              <a:gd name="connsiteX16" fmla="*/ 98241 w 2047954"/>
              <a:gd name="connsiteY16" fmla="*/ 492458 h 598497"/>
              <a:gd name="connsiteX17" fmla="*/ 166254 w 2047954"/>
              <a:gd name="connsiteY17" fmla="*/ 500015 h 598497"/>
              <a:gd name="connsiteX18" fmla="*/ 332509 w 2047954"/>
              <a:gd name="connsiteY18" fmla="*/ 568028 h 598497"/>
              <a:gd name="connsiteX19" fmla="*/ 408079 w 2047954"/>
              <a:gd name="connsiteY19" fmla="*/ 575585 h 598497"/>
              <a:gd name="connsiteX20" fmla="*/ 649904 w 2047954"/>
              <a:gd name="connsiteY20" fmla="*/ 590699 h 598497"/>
              <a:gd name="connsiteX21" fmla="*/ 710360 w 2047954"/>
              <a:gd name="connsiteY21" fmla="*/ 598256 h 598497"/>
              <a:gd name="connsiteX22" fmla="*/ 1254466 w 2047954"/>
              <a:gd name="connsiteY22" fmla="*/ 583142 h 598497"/>
              <a:gd name="connsiteX23" fmla="*/ 1345150 w 2047954"/>
              <a:gd name="connsiteY23" fmla="*/ 568028 h 598497"/>
              <a:gd name="connsiteX24" fmla="*/ 1382935 w 2047954"/>
              <a:gd name="connsiteY24" fmla="*/ 560471 h 598497"/>
              <a:gd name="connsiteX25" fmla="*/ 1428278 w 2047954"/>
              <a:gd name="connsiteY25" fmla="*/ 545357 h 598497"/>
              <a:gd name="connsiteX26" fmla="*/ 1700330 w 2047954"/>
              <a:gd name="connsiteY26" fmla="*/ 530243 h 598497"/>
              <a:gd name="connsiteX27" fmla="*/ 1745673 w 2047954"/>
              <a:gd name="connsiteY27" fmla="*/ 522686 h 598497"/>
              <a:gd name="connsiteX28" fmla="*/ 1768344 w 2047954"/>
              <a:gd name="connsiteY28" fmla="*/ 507572 h 598497"/>
              <a:gd name="connsiteX29" fmla="*/ 1791015 w 2047954"/>
              <a:gd name="connsiteY29" fmla="*/ 500015 h 598497"/>
              <a:gd name="connsiteX30" fmla="*/ 1851471 w 2047954"/>
              <a:gd name="connsiteY30" fmla="*/ 477344 h 598497"/>
              <a:gd name="connsiteX31" fmla="*/ 1911927 w 2047954"/>
              <a:gd name="connsiteY31" fmla="*/ 454673 h 598497"/>
              <a:gd name="connsiteX32" fmla="*/ 1964826 w 2047954"/>
              <a:gd name="connsiteY32" fmla="*/ 424445 h 598497"/>
              <a:gd name="connsiteX33" fmla="*/ 1987497 w 2047954"/>
              <a:gd name="connsiteY33" fmla="*/ 416888 h 598497"/>
              <a:gd name="connsiteX34" fmla="*/ 2017725 w 2047954"/>
              <a:gd name="connsiteY34" fmla="*/ 394217 h 598497"/>
              <a:gd name="connsiteX35" fmla="*/ 2040397 w 2047954"/>
              <a:gd name="connsiteY35" fmla="*/ 379103 h 598497"/>
              <a:gd name="connsiteX36" fmla="*/ 2047954 w 2047954"/>
              <a:gd name="connsiteY36" fmla="*/ 356432 h 598497"/>
              <a:gd name="connsiteX37" fmla="*/ 2040397 w 2047954"/>
              <a:gd name="connsiteY37" fmla="*/ 227962 h 598497"/>
              <a:gd name="connsiteX38" fmla="*/ 2025282 w 2047954"/>
              <a:gd name="connsiteY38" fmla="*/ 212848 h 598497"/>
              <a:gd name="connsiteX39" fmla="*/ 1987497 w 2047954"/>
              <a:gd name="connsiteY39" fmla="*/ 152392 h 598497"/>
              <a:gd name="connsiteX40" fmla="*/ 1942155 w 2047954"/>
              <a:gd name="connsiteY40" fmla="*/ 129721 h 598497"/>
              <a:gd name="connsiteX41" fmla="*/ 1919484 w 2047954"/>
              <a:gd name="connsiteY41" fmla="*/ 114607 h 598497"/>
              <a:gd name="connsiteX42" fmla="*/ 1836357 w 2047954"/>
              <a:gd name="connsiteY42" fmla="*/ 91936 h 598497"/>
              <a:gd name="connsiteX43" fmla="*/ 1813686 w 2047954"/>
              <a:gd name="connsiteY43" fmla="*/ 84379 h 598497"/>
              <a:gd name="connsiteX44" fmla="*/ 1783458 w 2047954"/>
              <a:gd name="connsiteY44" fmla="*/ 76822 h 598497"/>
              <a:gd name="connsiteX45" fmla="*/ 1730559 w 2047954"/>
              <a:gd name="connsiteY45" fmla="*/ 61708 h 598497"/>
              <a:gd name="connsiteX46" fmla="*/ 1685216 w 2047954"/>
              <a:gd name="connsiteY46" fmla="*/ 54151 h 598497"/>
              <a:gd name="connsiteX47" fmla="*/ 1647431 w 2047954"/>
              <a:gd name="connsiteY47" fmla="*/ 46594 h 598497"/>
              <a:gd name="connsiteX48" fmla="*/ 1450949 w 2047954"/>
              <a:gd name="connsiteY48" fmla="*/ 39037 h 598497"/>
              <a:gd name="connsiteX49" fmla="*/ 1420721 w 2047954"/>
              <a:gd name="connsiteY49" fmla="*/ 31480 h 598497"/>
              <a:gd name="connsiteX50" fmla="*/ 1398049 w 2047954"/>
              <a:gd name="connsiteY50" fmla="*/ 23923 h 598497"/>
              <a:gd name="connsiteX51" fmla="*/ 1322479 w 2047954"/>
              <a:gd name="connsiteY51" fmla="*/ 16365 h 598497"/>
              <a:gd name="connsiteX52" fmla="*/ 899286 w 2047954"/>
              <a:gd name="connsiteY52" fmla="*/ 8808 h 598497"/>
              <a:gd name="connsiteX53" fmla="*/ 574334 w 2047954"/>
              <a:gd name="connsiteY53" fmla="*/ 1251 h 59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47954" h="598497">
                <a:moveTo>
                  <a:pt x="793487" y="39037"/>
                </a:moveTo>
                <a:cubicBezTo>
                  <a:pt x="778373" y="33999"/>
                  <a:pt x="763954" y="25899"/>
                  <a:pt x="748145" y="23923"/>
                </a:cubicBezTo>
                <a:cubicBezTo>
                  <a:pt x="634144" y="9672"/>
                  <a:pt x="555419" y="18831"/>
                  <a:pt x="438307" y="23923"/>
                </a:cubicBezTo>
                <a:cubicBezTo>
                  <a:pt x="425712" y="26442"/>
                  <a:pt x="413254" y="29782"/>
                  <a:pt x="400522" y="31480"/>
                </a:cubicBezTo>
                <a:cubicBezTo>
                  <a:pt x="365271" y="36180"/>
                  <a:pt x="265706" y="43974"/>
                  <a:pt x="234268" y="46594"/>
                </a:cubicBezTo>
                <a:cubicBezTo>
                  <a:pt x="224192" y="49113"/>
                  <a:pt x="214179" y="51898"/>
                  <a:pt x="204040" y="54151"/>
                </a:cubicBezTo>
                <a:cubicBezTo>
                  <a:pt x="191501" y="56937"/>
                  <a:pt x="178646" y="58328"/>
                  <a:pt x="166254" y="61708"/>
                </a:cubicBezTo>
                <a:cubicBezTo>
                  <a:pt x="150884" y="65900"/>
                  <a:pt x="136026" y="71784"/>
                  <a:pt x="120912" y="76822"/>
                </a:cubicBezTo>
                <a:cubicBezTo>
                  <a:pt x="113355" y="79341"/>
                  <a:pt x="104869" y="79960"/>
                  <a:pt x="98241" y="84379"/>
                </a:cubicBezTo>
                <a:cubicBezTo>
                  <a:pt x="66678" y="105421"/>
                  <a:pt x="81992" y="93071"/>
                  <a:pt x="52899" y="122164"/>
                </a:cubicBezTo>
                <a:cubicBezTo>
                  <a:pt x="50380" y="132240"/>
                  <a:pt x="49337" y="142805"/>
                  <a:pt x="45342" y="152392"/>
                </a:cubicBezTo>
                <a:cubicBezTo>
                  <a:pt x="36676" y="173189"/>
                  <a:pt x="20578" y="190990"/>
                  <a:pt x="15114" y="212848"/>
                </a:cubicBezTo>
                <a:lnTo>
                  <a:pt x="0" y="273304"/>
                </a:lnTo>
                <a:cubicBezTo>
                  <a:pt x="2519" y="316127"/>
                  <a:pt x="3289" y="359090"/>
                  <a:pt x="7557" y="401774"/>
                </a:cubicBezTo>
                <a:cubicBezTo>
                  <a:pt x="8350" y="409700"/>
                  <a:pt x="11162" y="417529"/>
                  <a:pt x="15114" y="424445"/>
                </a:cubicBezTo>
                <a:cubicBezTo>
                  <a:pt x="21363" y="435381"/>
                  <a:pt x="28037" y="446697"/>
                  <a:pt x="37785" y="454673"/>
                </a:cubicBezTo>
                <a:cubicBezTo>
                  <a:pt x="56177" y="469721"/>
                  <a:pt x="74622" y="489834"/>
                  <a:pt x="98241" y="492458"/>
                </a:cubicBezTo>
                <a:lnTo>
                  <a:pt x="166254" y="500015"/>
                </a:lnTo>
                <a:cubicBezTo>
                  <a:pt x="229968" y="531872"/>
                  <a:pt x="260764" y="551722"/>
                  <a:pt x="332509" y="568028"/>
                </a:cubicBezTo>
                <a:cubicBezTo>
                  <a:pt x="357195" y="573638"/>
                  <a:pt x="382867" y="573293"/>
                  <a:pt x="408079" y="575585"/>
                </a:cubicBezTo>
                <a:cubicBezTo>
                  <a:pt x="522930" y="586026"/>
                  <a:pt x="511876" y="583798"/>
                  <a:pt x="649904" y="590699"/>
                </a:cubicBezTo>
                <a:cubicBezTo>
                  <a:pt x="670056" y="593218"/>
                  <a:pt x="690051" y="598256"/>
                  <a:pt x="710360" y="598256"/>
                </a:cubicBezTo>
                <a:cubicBezTo>
                  <a:pt x="913049" y="598256"/>
                  <a:pt x="1069542" y="601634"/>
                  <a:pt x="1254466" y="583142"/>
                </a:cubicBezTo>
                <a:cubicBezTo>
                  <a:pt x="1332943" y="575294"/>
                  <a:pt x="1291274" y="580000"/>
                  <a:pt x="1345150" y="568028"/>
                </a:cubicBezTo>
                <a:cubicBezTo>
                  <a:pt x="1357689" y="565242"/>
                  <a:pt x="1370543" y="563851"/>
                  <a:pt x="1382935" y="560471"/>
                </a:cubicBezTo>
                <a:cubicBezTo>
                  <a:pt x="1398306" y="556279"/>
                  <a:pt x="1412363" y="546080"/>
                  <a:pt x="1428278" y="545357"/>
                </a:cubicBezTo>
                <a:cubicBezTo>
                  <a:pt x="1629851" y="536195"/>
                  <a:pt x="1539198" y="541752"/>
                  <a:pt x="1700330" y="530243"/>
                </a:cubicBezTo>
                <a:cubicBezTo>
                  <a:pt x="1715444" y="527724"/>
                  <a:pt x="1731136" y="527531"/>
                  <a:pt x="1745673" y="522686"/>
                </a:cubicBezTo>
                <a:cubicBezTo>
                  <a:pt x="1754289" y="519814"/>
                  <a:pt x="1760220" y="511634"/>
                  <a:pt x="1768344" y="507572"/>
                </a:cubicBezTo>
                <a:cubicBezTo>
                  <a:pt x="1775469" y="504010"/>
                  <a:pt x="1783890" y="503577"/>
                  <a:pt x="1791015" y="500015"/>
                </a:cubicBezTo>
                <a:cubicBezTo>
                  <a:pt x="1842906" y="474070"/>
                  <a:pt x="1778571" y="491924"/>
                  <a:pt x="1851471" y="477344"/>
                </a:cubicBezTo>
                <a:cubicBezTo>
                  <a:pt x="1935630" y="435265"/>
                  <a:pt x="1829613" y="485541"/>
                  <a:pt x="1911927" y="454673"/>
                </a:cubicBezTo>
                <a:cubicBezTo>
                  <a:pt x="1964922" y="434800"/>
                  <a:pt x="1920976" y="446370"/>
                  <a:pt x="1964826" y="424445"/>
                </a:cubicBezTo>
                <a:cubicBezTo>
                  <a:pt x="1971951" y="420883"/>
                  <a:pt x="1979940" y="419407"/>
                  <a:pt x="1987497" y="416888"/>
                </a:cubicBezTo>
                <a:cubicBezTo>
                  <a:pt x="1997573" y="409331"/>
                  <a:pt x="2007476" y="401538"/>
                  <a:pt x="2017725" y="394217"/>
                </a:cubicBezTo>
                <a:cubicBezTo>
                  <a:pt x="2025116" y="388938"/>
                  <a:pt x="2034723" y="386195"/>
                  <a:pt x="2040397" y="379103"/>
                </a:cubicBezTo>
                <a:cubicBezTo>
                  <a:pt x="2045373" y="372883"/>
                  <a:pt x="2045435" y="363989"/>
                  <a:pt x="2047954" y="356432"/>
                </a:cubicBezTo>
                <a:cubicBezTo>
                  <a:pt x="2045435" y="313609"/>
                  <a:pt x="2047088" y="270334"/>
                  <a:pt x="2040397" y="227962"/>
                </a:cubicBezTo>
                <a:cubicBezTo>
                  <a:pt x="2039286" y="220924"/>
                  <a:pt x="2028948" y="218958"/>
                  <a:pt x="2025282" y="212848"/>
                </a:cubicBezTo>
                <a:cubicBezTo>
                  <a:pt x="2002177" y="174341"/>
                  <a:pt x="2043856" y="197479"/>
                  <a:pt x="1987497" y="152392"/>
                </a:cubicBezTo>
                <a:cubicBezTo>
                  <a:pt x="1974302" y="141836"/>
                  <a:pt x="1956926" y="137927"/>
                  <a:pt x="1942155" y="129721"/>
                </a:cubicBezTo>
                <a:cubicBezTo>
                  <a:pt x="1934216" y="125310"/>
                  <a:pt x="1927917" y="117980"/>
                  <a:pt x="1919484" y="114607"/>
                </a:cubicBezTo>
                <a:cubicBezTo>
                  <a:pt x="1892988" y="104009"/>
                  <a:pt x="1863767" y="99767"/>
                  <a:pt x="1836357" y="91936"/>
                </a:cubicBezTo>
                <a:cubicBezTo>
                  <a:pt x="1828698" y="89748"/>
                  <a:pt x="1821345" y="86567"/>
                  <a:pt x="1813686" y="84379"/>
                </a:cubicBezTo>
                <a:cubicBezTo>
                  <a:pt x="1803700" y="81526"/>
                  <a:pt x="1793444" y="79675"/>
                  <a:pt x="1783458" y="76822"/>
                </a:cubicBezTo>
                <a:cubicBezTo>
                  <a:pt x="1749847" y="67219"/>
                  <a:pt x="1769932" y="69582"/>
                  <a:pt x="1730559" y="61708"/>
                </a:cubicBezTo>
                <a:cubicBezTo>
                  <a:pt x="1715534" y="58703"/>
                  <a:pt x="1700292" y="56892"/>
                  <a:pt x="1685216" y="54151"/>
                </a:cubicBezTo>
                <a:cubicBezTo>
                  <a:pt x="1672579" y="51853"/>
                  <a:pt x="1660249" y="47421"/>
                  <a:pt x="1647431" y="46594"/>
                </a:cubicBezTo>
                <a:cubicBezTo>
                  <a:pt x="1582025" y="42374"/>
                  <a:pt x="1516443" y="41556"/>
                  <a:pt x="1450949" y="39037"/>
                </a:cubicBezTo>
                <a:cubicBezTo>
                  <a:pt x="1440873" y="36518"/>
                  <a:pt x="1430708" y="34333"/>
                  <a:pt x="1420721" y="31480"/>
                </a:cubicBezTo>
                <a:cubicBezTo>
                  <a:pt x="1413061" y="29292"/>
                  <a:pt x="1405922" y="25134"/>
                  <a:pt x="1398049" y="23923"/>
                </a:cubicBezTo>
                <a:cubicBezTo>
                  <a:pt x="1373028" y="20073"/>
                  <a:pt x="1347783" y="17132"/>
                  <a:pt x="1322479" y="16365"/>
                </a:cubicBezTo>
                <a:cubicBezTo>
                  <a:pt x="1181457" y="12091"/>
                  <a:pt x="1040350" y="11327"/>
                  <a:pt x="899286" y="8808"/>
                </a:cubicBezTo>
                <a:cubicBezTo>
                  <a:pt x="725697" y="-4545"/>
                  <a:pt x="833888" y="1251"/>
                  <a:pt x="574334" y="125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 3"/>
          <p:cNvSpPr/>
          <p:nvPr/>
        </p:nvSpPr>
        <p:spPr>
          <a:xfrm>
            <a:off x="2085739" y="3052757"/>
            <a:ext cx="2047954" cy="598497"/>
          </a:xfrm>
          <a:custGeom>
            <a:avLst/>
            <a:gdLst>
              <a:gd name="connsiteX0" fmla="*/ 793487 w 2047954"/>
              <a:gd name="connsiteY0" fmla="*/ 39037 h 598497"/>
              <a:gd name="connsiteX1" fmla="*/ 748145 w 2047954"/>
              <a:gd name="connsiteY1" fmla="*/ 23923 h 598497"/>
              <a:gd name="connsiteX2" fmla="*/ 438307 w 2047954"/>
              <a:gd name="connsiteY2" fmla="*/ 23923 h 598497"/>
              <a:gd name="connsiteX3" fmla="*/ 400522 w 2047954"/>
              <a:gd name="connsiteY3" fmla="*/ 31480 h 598497"/>
              <a:gd name="connsiteX4" fmla="*/ 234268 w 2047954"/>
              <a:gd name="connsiteY4" fmla="*/ 46594 h 598497"/>
              <a:gd name="connsiteX5" fmla="*/ 204040 w 2047954"/>
              <a:gd name="connsiteY5" fmla="*/ 54151 h 598497"/>
              <a:gd name="connsiteX6" fmla="*/ 166254 w 2047954"/>
              <a:gd name="connsiteY6" fmla="*/ 61708 h 598497"/>
              <a:gd name="connsiteX7" fmla="*/ 120912 w 2047954"/>
              <a:gd name="connsiteY7" fmla="*/ 76822 h 598497"/>
              <a:gd name="connsiteX8" fmla="*/ 98241 w 2047954"/>
              <a:gd name="connsiteY8" fmla="*/ 84379 h 598497"/>
              <a:gd name="connsiteX9" fmla="*/ 52899 w 2047954"/>
              <a:gd name="connsiteY9" fmla="*/ 122164 h 598497"/>
              <a:gd name="connsiteX10" fmla="*/ 45342 w 2047954"/>
              <a:gd name="connsiteY10" fmla="*/ 152392 h 598497"/>
              <a:gd name="connsiteX11" fmla="*/ 15114 w 2047954"/>
              <a:gd name="connsiteY11" fmla="*/ 212848 h 598497"/>
              <a:gd name="connsiteX12" fmla="*/ 0 w 2047954"/>
              <a:gd name="connsiteY12" fmla="*/ 273304 h 598497"/>
              <a:gd name="connsiteX13" fmla="*/ 7557 w 2047954"/>
              <a:gd name="connsiteY13" fmla="*/ 401774 h 598497"/>
              <a:gd name="connsiteX14" fmla="*/ 15114 w 2047954"/>
              <a:gd name="connsiteY14" fmla="*/ 424445 h 598497"/>
              <a:gd name="connsiteX15" fmla="*/ 37785 w 2047954"/>
              <a:gd name="connsiteY15" fmla="*/ 454673 h 598497"/>
              <a:gd name="connsiteX16" fmla="*/ 98241 w 2047954"/>
              <a:gd name="connsiteY16" fmla="*/ 492458 h 598497"/>
              <a:gd name="connsiteX17" fmla="*/ 166254 w 2047954"/>
              <a:gd name="connsiteY17" fmla="*/ 500015 h 598497"/>
              <a:gd name="connsiteX18" fmla="*/ 332509 w 2047954"/>
              <a:gd name="connsiteY18" fmla="*/ 568028 h 598497"/>
              <a:gd name="connsiteX19" fmla="*/ 408079 w 2047954"/>
              <a:gd name="connsiteY19" fmla="*/ 575585 h 598497"/>
              <a:gd name="connsiteX20" fmla="*/ 649904 w 2047954"/>
              <a:gd name="connsiteY20" fmla="*/ 590699 h 598497"/>
              <a:gd name="connsiteX21" fmla="*/ 710360 w 2047954"/>
              <a:gd name="connsiteY21" fmla="*/ 598256 h 598497"/>
              <a:gd name="connsiteX22" fmla="*/ 1254466 w 2047954"/>
              <a:gd name="connsiteY22" fmla="*/ 583142 h 598497"/>
              <a:gd name="connsiteX23" fmla="*/ 1345150 w 2047954"/>
              <a:gd name="connsiteY23" fmla="*/ 568028 h 598497"/>
              <a:gd name="connsiteX24" fmla="*/ 1382935 w 2047954"/>
              <a:gd name="connsiteY24" fmla="*/ 560471 h 598497"/>
              <a:gd name="connsiteX25" fmla="*/ 1428278 w 2047954"/>
              <a:gd name="connsiteY25" fmla="*/ 545357 h 598497"/>
              <a:gd name="connsiteX26" fmla="*/ 1700330 w 2047954"/>
              <a:gd name="connsiteY26" fmla="*/ 530243 h 598497"/>
              <a:gd name="connsiteX27" fmla="*/ 1745673 w 2047954"/>
              <a:gd name="connsiteY27" fmla="*/ 522686 h 598497"/>
              <a:gd name="connsiteX28" fmla="*/ 1768344 w 2047954"/>
              <a:gd name="connsiteY28" fmla="*/ 507572 h 598497"/>
              <a:gd name="connsiteX29" fmla="*/ 1791015 w 2047954"/>
              <a:gd name="connsiteY29" fmla="*/ 500015 h 598497"/>
              <a:gd name="connsiteX30" fmla="*/ 1851471 w 2047954"/>
              <a:gd name="connsiteY30" fmla="*/ 477344 h 598497"/>
              <a:gd name="connsiteX31" fmla="*/ 1911927 w 2047954"/>
              <a:gd name="connsiteY31" fmla="*/ 454673 h 598497"/>
              <a:gd name="connsiteX32" fmla="*/ 1964826 w 2047954"/>
              <a:gd name="connsiteY32" fmla="*/ 424445 h 598497"/>
              <a:gd name="connsiteX33" fmla="*/ 1987497 w 2047954"/>
              <a:gd name="connsiteY33" fmla="*/ 416888 h 598497"/>
              <a:gd name="connsiteX34" fmla="*/ 2017725 w 2047954"/>
              <a:gd name="connsiteY34" fmla="*/ 394217 h 598497"/>
              <a:gd name="connsiteX35" fmla="*/ 2040397 w 2047954"/>
              <a:gd name="connsiteY35" fmla="*/ 379103 h 598497"/>
              <a:gd name="connsiteX36" fmla="*/ 2047954 w 2047954"/>
              <a:gd name="connsiteY36" fmla="*/ 356432 h 598497"/>
              <a:gd name="connsiteX37" fmla="*/ 2040397 w 2047954"/>
              <a:gd name="connsiteY37" fmla="*/ 227962 h 598497"/>
              <a:gd name="connsiteX38" fmla="*/ 2025282 w 2047954"/>
              <a:gd name="connsiteY38" fmla="*/ 212848 h 598497"/>
              <a:gd name="connsiteX39" fmla="*/ 1987497 w 2047954"/>
              <a:gd name="connsiteY39" fmla="*/ 152392 h 598497"/>
              <a:gd name="connsiteX40" fmla="*/ 1942155 w 2047954"/>
              <a:gd name="connsiteY40" fmla="*/ 129721 h 598497"/>
              <a:gd name="connsiteX41" fmla="*/ 1919484 w 2047954"/>
              <a:gd name="connsiteY41" fmla="*/ 114607 h 598497"/>
              <a:gd name="connsiteX42" fmla="*/ 1836357 w 2047954"/>
              <a:gd name="connsiteY42" fmla="*/ 91936 h 598497"/>
              <a:gd name="connsiteX43" fmla="*/ 1813686 w 2047954"/>
              <a:gd name="connsiteY43" fmla="*/ 84379 h 598497"/>
              <a:gd name="connsiteX44" fmla="*/ 1783458 w 2047954"/>
              <a:gd name="connsiteY44" fmla="*/ 76822 h 598497"/>
              <a:gd name="connsiteX45" fmla="*/ 1730559 w 2047954"/>
              <a:gd name="connsiteY45" fmla="*/ 61708 h 598497"/>
              <a:gd name="connsiteX46" fmla="*/ 1685216 w 2047954"/>
              <a:gd name="connsiteY46" fmla="*/ 54151 h 598497"/>
              <a:gd name="connsiteX47" fmla="*/ 1647431 w 2047954"/>
              <a:gd name="connsiteY47" fmla="*/ 46594 h 598497"/>
              <a:gd name="connsiteX48" fmla="*/ 1450949 w 2047954"/>
              <a:gd name="connsiteY48" fmla="*/ 39037 h 598497"/>
              <a:gd name="connsiteX49" fmla="*/ 1420721 w 2047954"/>
              <a:gd name="connsiteY49" fmla="*/ 31480 h 598497"/>
              <a:gd name="connsiteX50" fmla="*/ 1398049 w 2047954"/>
              <a:gd name="connsiteY50" fmla="*/ 23923 h 598497"/>
              <a:gd name="connsiteX51" fmla="*/ 1322479 w 2047954"/>
              <a:gd name="connsiteY51" fmla="*/ 16365 h 598497"/>
              <a:gd name="connsiteX52" fmla="*/ 899286 w 2047954"/>
              <a:gd name="connsiteY52" fmla="*/ 8808 h 598497"/>
              <a:gd name="connsiteX53" fmla="*/ 574334 w 2047954"/>
              <a:gd name="connsiteY53" fmla="*/ 1251 h 59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47954" h="598497">
                <a:moveTo>
                  <a:pt x="793487" y="39037"/>
                </a:moveTo>
                <a:cubicBezTo>
                  <a:pt x="778373" y="33999"/>
                  <a:pt x="763954" y="25899"/>
                  <a:pt x="748145" y="23923"/>
                </a:cubicBezTo>
                <a:cubicBezTo>
                  <a:pt x="634144" y="9672"/>
                  <a:pt x="555419" y="18831"/>
                  <a:pt x="438307" y="23923"/>
                </a:cubicBezTo>
                <a:cubicBezTo>
                  <a:pt x="425712" y="26442"/>
                  <a:pt x="413254" y="29782"/>
                  <a:pt x="400522" y="31480"/>
                </a:cubicBezTo>
                <a:cubicBezTo>
                  <a:pt x="365271" y="36180"/>
                  <a:pt x="265706" y="43974"/>
                  <a:pt x="234268" y="46594"/>
                </a:cubicBezTo>
                <a:cubicBezTo>
                  <a:pt x="224192" y="49113"/>
                  <a:pt x="214179" y="51898"/>
                  <a:pt x="204040" y="54151"/>
                </a:cubicBezTo>
                <a:cubicBezTo>
                  <a:pt x="191501" y="56937"/>
                  <a:pt x="178646" y="58328"/>
                  <a:pt x="166254" y="61708"/>
                </a:cubicBezTo>
                <a:cubicBezTo>
                  <a:pt x="150884" y="65900"/>
                  <a:pt x="136026" y="71784"/>
                  <a:pt x="120912" y="76822"/>
                </a:cubicBezTo>
                <a:cubicBezTo>
                  <a:pt x="113355" y="79341"/>
                  <a:pt x="104869" y="79960"/>
                  <a:pt x="98241" y="84379"/>
                </a:cubicBezTo>
                <a:cubicBezTo>
                  <a:pt x="66678" y="105421"/>
                  <a:pt x="81992" y="93071"/>
                  <a:pt x="52899" y="122164"/>
                </a:cubicBezTo>
                <a:cubicBezTo>
                  <a:pt x="50380" y="132240"/>
                  <a:pt x="49337" y="142805"/>
                  <a:pt x="45342" y="152392"/>
                </a:cubicBezTo>
                <a:cubicBezTo>
                  <a:pt x="36676" y="173189"/>
                  <a:pt x="20578" y="190990"/>
                  <a:pt x="15114" y="212848"/>
                </a:cubicBezTo>
                <a:lnTo>
                  <a:pt x="0" y="273304"/>
                </a:lnTo>
                <a:cubicBezTo>
                  <a:pt x="2519" y="316127"/>
                  <a:pt x="3289" y="359090"/>
                  <a:pt x="7557" y="401774"/>
                </a:cubicBezTo>
                <a:cubicBezTo>
                  <a:pt x="8350" y="409700"/>
                  <a:pt x="11162" y="417529"/>
                  <a:pt x="15114" y="424445"/>
                </a:cubicBezTo>
                <a:cubicBezTo>
                  <a:pt x="21363" y="435381"/>
                  <a:pt x="28037" y="446697"/>
                  <a:pt x="37785" y="454673"/>
                </a:cubicBezTo>
                <a:cubicBezTo>
                  <a:pt x="56177" y="469721"/>
                  <a:pt x="74622" y="489834"/>
                  <a:pt x="98241" y="492458"/>
                </a:cubicBezTo>
                <a:lnTo>
                  <a:pt x="166254" y="500015"/>
                </a:lnTo>
                <a:cubicBezTo>
                  <a:pt x="229968" y="531872"/>
                  <a:pt x="260764" y="551722"/>
                  <a:pt x="332509" y="568028"/>
                </a:cubicBezTo>
                <a:cubicBezTo>
                  <a:pt x="357195" y="573638"/>
                  <a:pt x="382867" y="573293"/>
                  <a:pt x="408079" y="575585"/>
                </a:cubicBezTo>
                <a:cubicBezTo>
                  <a:pt x="522930" y="586026"/>
                  <a:pt x="511876" y="583798"/>
                  <a:pt x="649904" y="590699"/>
                </a:cubicBezTo>
                <a:cubicBezTo>
                  <a:pt x="670056" y="593218"/>
                  <a:pt x="690051" y="598256"/>
                  <a:pt x="710360" y="598256"/>
                </a:cubicBezTo>
                <a:cubicBezTo>
                  <a:pt x="913049" y="598256"/>
                  <a:pt x="1069542" y="601634"/>
                  <a:pt x="1254466" y="583142"/>
                </a:cubicBezTo>
                <a:cubicBezTo>
                  <a:pt x="1332943" y="575294"/>
                  <a:pt x="1291274" y="580000"/>
                  <a:pt x="1345150" y="568028"/>
                </a:cubicBezTo>
                <a:cubicBezTo>
                  <a:pt x="1357689" y="565242"/>
                  <a:pt x="1370543" y="563851"/>
                  <a:pt x="1382935" y="560471"/>
                </a:cubicBezTo>
                <a:cubicBezTo>
                  <a:pt x="1398306" y="556279"/>
                  <a:pt x="1412363" y="546080"/>
                  <a:pt x="1428278" y="545357"/>
                </a:cubicBezTo>
                <a:cubicBezTo>
                  <a:pt x="1629851" y="536195"/>
                  <a:pt x="1539198" y="541752"/>
                  <a:pt x="1700330" y="530243"/>
                </a:cubicBezTo>
                <a:cubicBezTo>
                  <a:pt x="1715444" y="527724"/>
                  <a:pt x="1731136" y="527531"/>
                  <a:pt x="1745673" y="522686"/>
                </a:cubicBezTo>
                <a:cubicBezTo>
                  <a:pt x="1754289" y="519814"/>
                  <a:pt x="1760220" y="511634"/>
                  <a:pt x="1768344" y="507572"/>
                </a:cubicBezTo>
                <a:cubicBezTo>
                  <a:pt x="1775469" y="504010"/>
                  <a:pt x="1783890" y="503577"/>
                  <a:pt x="1791015" y="500015"/>
                </a:cubicBezTo>
                <a:cubicBezTo>
                  <a:pt x="1842906" y="474070"/>
                  <a:pt x="1778571" y="491924"/>
                  <a:pt x="1851471" y="477344"/>
                </a:cubicBezTo>
                <a:cubicBezTo>
                  <a:pt x="1935630" y="435265"/>
                  <a:pt x="1829613" y="485541"/>
                  <a:pt x="1911927" y="454673"/>
                </a:cubicBezTo>
                <a:cubicBezTo>
                  <a:pt x="1964922" y="434800"/>
                  <a:pt x="1920976" y="446370"/>
                  <a:pt x="1964826" y="424445"/>
                </a:cubicBezTo>
                <a:cubicBezTo>
                  <a:pt x="1971951" y="420883"/>
                  <a:pt x="1979940" y="419407"/>
                  <a:pt x="1987497" y="416888"/>
                </a:cubicBezTo>
                <a:cubicBezTo>
                  <a:pt x="1997573" y="409331"/>
                  <a:pt x="2007476" y="401538"/>
                  <a:pt x="2017725" y="394217"/>
                </a:cubicBezTo>
                <a:cubicBezTo>
                  <a:pt x="2025116" y="388938"/>
                  <a:pt x="2034723" y="386195"/>
                  <a:pt x="2040397" y="379103"/>
                </a:cubicBezTo>
                <a:cubicBezTo>
                  <a:pt x="2045373" y="372883"/>
                  <a:pt x="2045435" y="363989"/>
                  <a:pt x="2047954" y="356432"/>
                </a:cubicBezTo>
                <a:cubicBezTo>
                  <a:pt x="2045435" y="313609"/>
                  <a:pt x="2047088" y="270334"/>
                  <a:pt x="2040397" y="227962"/>
                </a:cubicBezTo>
                <a:cubicBezTo>
                  <a:pt x="2039286" y="220924"/>
                  <a:pt x="2028948" y="218958"/>
                  <a:pt x="2025282" y="212848"/>
                </a:cubicBezTo>
                <a:cubicBezTo>
                  <a:pt x="2002177" y="174341"/>
                  <a:pt x="2043856" y="197479"/>
                  <a:pt x="1987497" y="152392"/>
                </a:cubicBezTo>
                <a:cubicBezTo>
                  <a:pt x="1974302" y="141836"/>
                  <a:pt x="1956926" y="137927"/>
                  <a:pt x="1942155" y="129721"/>
                </a:cubicBezTo>
                <a:cubicBezTo>
                  <a:pt x="1934216" y="125310"/>
                  <a:pt x="1927917" y="117980"/>
                  <a:pt x="1919484" y="114607"/>
                </a:cubicBezTo>
                <a:cubicBezTo>
                  <a:pt x="1892988" y="104009"/>
                  <a:pt x="1863767" y="99767"/>
                  <a:pt x="1836357" y="91936"/>
                </a:cubicBezTo>
                <a:cubicBezTo>
                  <a:pt x="1828698" y="89748"/>
                  <a:pt x="1821345" y="86567"/>
                  <a:pt x="1813686" y="84379"/>
                </a:cubicBezTo>
                <a:cubicBezTo>
                  <a:pt x="1803700" y="81526"/>
                  <a:pt x="1793444" y="79675"/>
                  <a:pt x="1783458" y="76822"/>
                </a:cubicBezTo>
                <a:cubicBezTo>
                  <a:pt x="1749847" y="67219"/>
                  <a:pt x="1769932" y="69582"/>
                  <a:pt x="1730559" y="61708"/>
                </a:cubicBezTo>
                <a:cubicBezTo>
                  <a:pt x="1715534" y="58703"/>
                  <a:pt x="1700292" y="56892"/>
                  <a:pt x="1685216" y="54151"/>
                </a:cubicBezTo>
                <a:cubicBezTo>
                  <a:pt x="1672579" y="51853"/>
                  <a:pt x="1660249" y="47421"/>
                  <a:pt x="1647431" y="46594"/>
                </a:cubicBezTo>
                <a:cubicBezTo>
                  <a:pt x="1582025" y="42374"/>
                  <a:pt x="1516443" y="41556"/>
                  <a:pt x="1450949" y="39037"/>
                </a:cubicBezTo>
                <a:cubicBezTo>
                  <a:pt x="1440873" y="36518"/>
                  <a:pt x="1430708" y="34333"/>
                  <a:pt x="1420721" y="31480"/>
                </a:cubicBezTo>
                <a:cubicBezTo>
                  <a:pt x="1413061" y="29292"/>
                  <a:pt x="1405922" y="25134"/>
                  <a:pt x="1398049" y="23923"/>
                </a:cubicBezTo>
                <a:cubicBezTo>
                  <a:pt x="1373028" y="20073"/>
                  <a:pt x="1347783" y="17132"/>
                  <a:pt x="1322479" y="16365"/>
                </a:cubicBezTo>
                <a:cubicBezTo>
                  <a:pt x="1181457" y="12091"/>
                  <a:pt x="1040350" y="11327"/>
                  <a:pt x="899286" y="8808"/>
                </a:cubicBezTo>
                <a:cubicBezTo>
                  <a:pt x="725697" y="-4545"/>
                  <a:pt x="833888" y="1251"/>
                  <a:pt x="574334" y="125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98472" y="2209800"/>
            <a:ext cx="41216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the parameter name is changed.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4400" y="1752600"/>
            <a:ext cx="0" cy="3810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9407" y="430722"/>
            <a:ext cx="492012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000" dirty="0" smtClean="0"/>
              <a:t>Must implement the interface’s 2 methods</a:t>
            </a:r>
            <a:endParaRPr lang="en-CA" sz="20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answer to this question.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getAnswer()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answer;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true if the candidate answer matches the answer.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boolean </a:t>
            </a:r>
            <a:r>
              <a:rPr lang="en-US" sz="1400" b="1">
                <a:latin typeface="Courier New" charset="0"/>
                <a:cs typeface="Courier New" charset="0"/>
              </a:rPr>
              <a:t>answerCorrect (String candidateAnswer)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answer.equals(candidateAnswer);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question (and its answer)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question + "\n" + answer;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MiniQuiz.java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class that implements an interface.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MiniQuiz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a short quiz.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Question q1, q2;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String possible;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Question ("What is the capital of Jamaica?",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"Kingston");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q1.setComplexity (4);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Question ("Which is worse, ignorance or apathy?",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"I don't know and I don't care");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q2.setComplexity (10);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(q1.getQuestion());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 (Level: " + q1.getComplexity() + ")");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("Correct");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("No, the answer is " + q1.getAnswer());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 (q2.getQuestion());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 (Level: " + q2.getComplexity() + ")");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("Correct");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("No, the answer is " + q2.getAnswer());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 (q1.getQuestion());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 (Level: " + q1.getComplexity() + ")");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("Correct");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("No, the answer is " + q1.getAnswer());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 (q2.getQuestion());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 (Level: " + q2.getComplexity() + ")");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("Correct");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("No, the answer is " + q2.getAnswer());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71600" y="838200"/>
            <a:ext cx="62928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What is the capital of Jamaica? (Level: 4)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Kingston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Correct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Which is worse, ignorance or apathy? (Level: 10)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apathy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No, the answer is I don't know and I don't care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Another interface example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981200"/>
            <a:ext cx="4114800" cy="2000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solidFill>
                  <a:srgbClr val="800000"/>
                </a:solidFill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>
                <a:solidFill>
                  <a:schemeClr val="tx1"/>
                </a:solidFill>
              </a:rPr>
              <a:t>public interface Age</a:t>
            </a:r>
          </a:p>
          <a:p>
            <a:r>
              <a:rPr lang="en-CA" dirty="0">
                <a:solidFill>
                  <a:schemeClr val="tx1"/>
                </a:solidFill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</a:rPr>
              <a:t>   public static final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DOG_YEARS = 7;</a:t>
            </a:r>
          </a:p>
          <a:p>
            <a:r>
              <a:rPr lang="en-CA" dirty="0">
                <a:solidFill>
                  <a:schemeClr val="tx1"/>
                </a:solidFill>
              </a:rPr>
              <a:t>   </a:t>
            </a:r>
          </a:p>
          <a:p>
            <a:r>
              <a:rPr lang="en-CA" dirty="0">
                <a:solidFill>
                  <a:schemeClr val="tx1"/>
                </a:solidFill>
              </a:rPr>
              <a:t>   public void </a:t>
            </a:r>
            <a:r>
              <a:rPr lang="en-CA" dirty="0" err="1">
                <a:solidFill>
                  <a:schemeClr val="tx1"/>
                </a:solidFill>
              </a:rPr>
              <a:t>setAge</a:t>
            </a:r>
            <a:r>
              <a:rPr lang="en-CA" dirty="0">
                <a:solidFill>
                  <a:schemeClr val="tx1"/>
                </a:solidFill>
              </a:rPr>
              <a:t> (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years);</a:t>
            </a:r>
          </a:p>
          <a:p>
            <a:r>
              <a:rPr lang="en-CA" dirty="0">
                <a:solidFill>
                  <a:schemeClr val="tx1"/>
                </a:solidFill>
              </a:rPr>
              <a:t>   public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getAge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r>
              <a:rPr lang="en-CA" dirty="0">
                <a:solidFill>
                  <a:schemeClr val="tx1"/>
                </a:solidFill>
              </a:rPr>
              <a:t>   public </a:t>
            </a:r>
            <a:r>
              <a:rPr lang="en-CA" dirty="0" err="1">
                <a:solidFill>
                  <a:schemeClr val="tx1"/>
                </a:solidFill>
              </a:rPr>
              <a:t>boolean</a:t>
            </a:r>
            <a:r>
              <a:rPr lang="en-CA" dirty="0">
                <a:solidFill>
                  <a:schemeClr val="tx1"/>
                </a:solidFill>
              </a:rPr>
              <a:t> antique();</a:t>
            </a:r>
          </a:p>
          <a:p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431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Let’s define a few classes that implement Age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021080"/>
            <a:ext cx="72390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Dog implements Age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private </a:t>
            </a:r>
            <a:r>
              <a:rPr lang="en-CA" dirty="0" err="1"/>
              <a:t>int</a:t>
            </a:r>
            <a:r>
              <a:rPr lang="en-CA" dirty="0"/>
              <a:t> age;</a:t>
            </a:r>
          </a:p>
          <a:p>
            <a:r>
              <a:rPr lang="en-CA" dirty="0"/>
              <a:t>  private String name;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Dog(</a:t>
            </a:r>
            <a:r>
              <a:rPr lang="en-CA" dirty="0" err="1"/>
              <a:t>int</a:t>
            </a:r>
            <a:r>
              <a:rPr lang="en-CA" dirty="0"/>
              <a:t> y, String n)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age = y;</a:t>
            </a:r>
          </a:p>
          <a:p>
            <a:r>
              <a:rPr lang="en-CA" dirty="0"/>
              <a:t>    name = n;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void </a:t>
            </a:r>
            <a:r>
              <a:rPr lang="en-CA" dirty="0" err="1"/>
              <a:t>setAge</a:t>
            </a:r>
            <a:r>
              <a:rPr lang="en-CA" dirty="0"/>
              <a:t> (</a:t>
            </a:r>
            <a:r>
              <a:rPr lang="en-CA" dirty="0" err="1"/>
              <a:t>int</a:t>
            </a:r>
            <a:r>
              <a:rPr lang="en-CA" dirty="0"/>
              <a:t> years)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age = years;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getAge</a:t>
            </a:r>
            <a:r>
              <a:rPr lang="en-CA" dirty="0"/>
              <a:t>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// return the age in human years</a:t>
            </a:r>
          </a:p>
          <a:p>
            <a:r>
              <a:rPr lang="en-CA" dirty="0"/>
              <a:t>    return age * </a:t>
            </a:r>
            <a:r>
              <a:rPr lang="en-CA" dirty="0" err="1"/>
              <a:t>Age.DOG_YEARS</a:t>
            </a:r>
            <a:r>
              <a:rPr lang="en-CA" dirty="0"/>
              <a:t>;  //Could also refer to the constant without Age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3980" y="6324600"/>
            <a:ext cx="44294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Uses the constant defined in the interface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78689" y="5486400"/>
            <a:ext cx="2711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681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34" y="1905000"/>
            <a:ext cx="7056729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 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getDogAge</a:t>
            </a:r>
            <a:r>
              <a:rPr lang="en-CA" dirty="0"/>
              <a:t>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age;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</a:t>
            </a:r>
            <a:r>
              <a:rPr lang="en-CA" dirty="0" err="1"/>
              <a:t>boolean</a:t>
            </a:r>
            <a:r>
              <a:rPr lang="en-CA" dirty="0"/>
              <a:t> antique()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(age&gt;15);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String </a:t>
            </a:r>
            <a:r>
              <a:rPr lang="en-CA" dirty="0" err="1"/>
              <a:t>toString</a:t>
            </a:r>
            <a:r>
              <a:rPr lang="en-CA" dirty="0"/>
              <a:t>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"Dog: " + name + " Age: " + </a:t>
            </a:r>
            <a:r>
              <a:rPr lang="en-CA" dirty="0" err="1"/>
              <a:t>getDogAge</a:t>
            </a:r>
            <a:r>
              <a:rPr lang="en-CA" dirty="0"/>
              <a:t>() + " Antique? " + antique();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Dog class continued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96208" y="5806321"/>
            <a:ext cx="65710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There are extra methods defined that are not in the interface.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228600" y="2057400"/>
            <a:ext cx="609600" cy="2286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28600" y="4191000"/>
            <a:ext cx="609600" cy="2286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50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Furniture </a:t>
            </a:r>
            <a:br>
              <a:rPr lang="en-CA" dirty="0" smtClean="0"/>
            </a:br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368072" y="381000"/>
            <a:ext cx="5547328" cy="60631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sz="1200" dirty="0"/>
              <a:t>public class Furniture implements Age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private </a:t>
            </a:r>
            <a:r>
              <a:rPr lang="en-CA" sz="1200" dirty="0" err="1"/>
              <a:t>int</a:t>
            </a:r>
            <a:r>
              <a:rPr lang="en-CA" sz="1200" dirty="0"/>
              <a:t> age;</a:t>
            </a:r>
          </a:p>
          <a:p>
            <a:r>
              <a:rPr lang="en-CA" sz="1200" dirty="0"/>
              <a:t>  private String type;</a:t>
            </a:r>
          </a:p>
          <a:p>
            <a:r>
              <a:rPr lang="en-CA" sz="1200" dirty="0"/>
              <a:t>  </a:t>
            </a:r>
          </a:p>
          <a:p>
            <a:r>
              <a:rPr lang="en-CA" sz="1200" dirty="0"/>
              <a:t>  public Furniture(</a:t>
            </a:r>
            <a:r>
              <a:rPr lang="en-CA" sz="1200" dirty="0" err="1"/>
              <a:t>int</a:t>
            </a:r>
            <a:r>
              <a:rPr lang="en-CA" sz="1200" dirty="0"/>
              <a:t> y, String t)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age = y;</a:t>
            </a:r>
          </a:p>
          <a:p>
            <a:r>
              <a:rPr lang="en-CA" sz="1200" dirty="0"/>
              <a:t>    type = t;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  </a:t>
            </a:r>
          </a:p>
          <a:p>
            <a:r>
              <a:rPr lang="en-CA" sz="1200" dirty="0"/>
              <a:t>  public void </a:t>
            </a:r>
            <a:r>
              <a:rPr lang="en-CA" sz="1200" dirty="0" err="1"/>
              <a:t>setAge</a:t>
            </a:r>
            <a:r>
              <a:rPr lang="en-CA" sz="1200" dirty="0"/>
              <a:t> (</a:t>
            </a:r>
            <a:r>
              <a:rPr lang="en-CA" sz="1200" dirty="0" err="1"/>
              <a:t>int</a:t>
            </a:r>
            <a:r>
              <a:rPr lang="en-CA" sz="1200" dirty="0"/>
              <a:t> years)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age = years;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  </a:t>
            </a:r>
          </a:p>
          <a:p>
            <a:r>
              <a:rPr lang="en-CA" sz="1200" dirty="0"/>
              <a:t>  public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getAge</a:t>
            </a:r>
            <a:r>
              <a:rPr lang="en-CA" sz="1200" dirty="0"/>
              <a:t>()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return age;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  </a:t>
            </a:r>
          </a:p>
          <a:p>
            <a:r>
              <a:rPr lang="en-CA" sz="1200" dirty="0"/>
              <a:t>  public </a:t>
            </a:r>
            <a:r>
              <a:rPr lang="en-CA" sz="1200" dirty="0" err="1"/>
              <a:t>boolean</a:t>
            </a:r>
            <a:r>
              <a:rPr lang="en-CA" sz="1200" dirty="0"/>
              <a:t> antique()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return (age&gt;100);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  </a:t>
            </a:r>
          </a:p>
          <a:p>
            <a:r>
              <a:rPr lang="en-CA" sz="1200" dirty="0"/>
              <a:t>  public String </a:t>
            </a:r>
            <a:r>
              <a:rPr lang="en-CA" sz="1200" dirty="0" err="1"/>
              <a:t>toString</a:t>
            </a:r>
            <a:r>
              <a:rPr lang="en-CA" sz="1200" dirty="0"/>
              <a:t>()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return "Furniture: " + type + " Age: " + age + " Antique? " + antique();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886200"/>
            <a:ext cx="233493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Code differs from the</a:t>
            </a:r>
          </a:p>
          <a:p>
            <a:r>
              <a:rPr lang="en-CA" dirty="0" smtClean="0"/>
              <a:t>Dog class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9624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43200" y="4209365"/>
            <a:ext cx="838200" cy="59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4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dirty="0" smtClean="0"/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dirty="0" smtClean="0"/>
              <a:t>The following example keeps track of how many </a:t>
            </a:r>
            <a:r>
              <a:rPr lang="en-US" dirty="0" smtClean="0">
                <a:latin typeface="Courier New" charset="0"/>
              </a:rPr>
              <a:t>Slogan</a:t>
            </a:r>
            <a:r>
              <a:rPr lang="en-US" dirty="0" smtClean="0"/>
              <a:t> objects have been created using a static variable, and makes that information available using a static method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Human </a:t>
            </a:r>
            <a:br>
              <a:rPr lang="en-CA" dirty="0" smtClean="0"/>
            </a:br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274638"/>
            <a:ext cx="5486400" cy="6186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2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Human implements Age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private </a:t>
            </a:r>
            <a:r>
              <a:rPr lang="en-CA" dirty="0" err="1"/>
              <a:t>int</a:t>
            </a:r>
            <a:r>
              <a:rPr lang="en-CA" dirty="0"/>
              <a:t> age;</a:t>
            </a:r>
          </a:p>
          <a:p>
            <a:r>
              <a:rPr lang="en-CA" dirty="0"/>
              <a:t>  private String name;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Human(</a:t>
            </a:r>
            <a:r>
              <a:rPr lang="en-CA" dirty="0" err="1"/>
              <a:t>int</a:t>
            </a:r>
            <a:r>
              <a:rPr lang="en-CA" dirty="0"/>
              <a:t> y, String n)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age = y;</a:t>
            </a:r>
          </a:p>
          <a:p>
            <a:r>
              <a:rPr lang="en-CA" dirty="0"/>
              <a:t>    name = n;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void </a:t>
            </a:r>
            <a:r>
              <a:rPr lang="en-CA" dirty="0" err="1"/>
              <a:t>setAge</a:t>
            </a:r>
            <a:r>
              <a:rPr lang="en-CA" dirty="0"/>
              <a:t> (</a:t>
            </a:r>
            <a:r>
              <a:rPr lang="en-CA" dirty="0" err="1"/>
              <a:t>int</a:t>
            </a:r>
            <a:r>
              <a:rPr lang="en-CA" dirty="0"/>
              <a:t> years)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age = years;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getAge</a:t>
            </a:r>
            <a:r>
              <a:rPr lang="en-CA" dirty="0"/>
              <a:t>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age;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</a:t>
            </a:r>
            <a:r>
              <a:rPr lang="en-CA" dirty="0" err="1"/>
              <a:t>boolean</a:t>
            </a:r>
            <a:r>
              <a:rPr lang="en-CA" dirty="0"/>
              <a:t> antique()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(age&gt;80);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String </a:t>
            </a:r>
            <a:r>
              <a:rPr lang="en-CA" dirty="0" err="1"/>
              <a:t>toString</a:t>
            </a:r>
            <a:r>
              <a:rPr lang="en-CA" dirty="0"/>
              <a:t>()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"Human: " + name + " Age: " + age + " Antique? " + antique();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191000"/>
            <a:ext cx="280076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All 3 antique methods are</a:t>
            </a:r>
          </a:p>
          <a:p>
            <a:r>
              <a:rPr lang="en-CA" dirty="0" smtClean="0"/>
              <a:t>different</a:t>
            </a:r>
            <a:endParaRPr lang="en-CA" dirty="0"/>
          </a:p>
        </p:txBody>
      </p:sp>
      <p:sp>
        <p:nvSpPr>
          <p:cNvPr id="5" name="Left Arrow 4"/>
          <p:cNvSpPr/>
          <p:nvPr/>
        </p:nvSpPr>
        <p:spPr>
          <a:xfrm>
            <a:off x="5638800" y="4219303"/>
            <a:ext cx="1524000" cy="228600"/>
          </a:xfrm>
          <a:prstGeom prst="lef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193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Dog, Furniture, and Human classes all implement the Age interface</a:t>
            </a:r>
          </a:p>
          <a:p>
            <a:r>
              <a:rPr lang="en-CA" dirty="0" smtClean="0"/>
              <a:t>They therefore all have a </a:t>
            </a:r>
            <a:r>
              <a:rPr lang="en-CA" dirty="0" err="1" smtClean="0"/>
              <a:t>getAge</a:t>
            </a:r>
            <a:r>
              <a:rPr lang="en-CA" dirty="0" smtClean="0"/>
              <a:t> method</a:t>
            </a:r>
          </a:p>
          <a:p>
            <a:pPr marL="0" indent="0" algn="ctr">
              <a:buNone/>
            </a:pPr>
            <a:r>
              <a:rPr lang="en-CA" dirty="0"/>
              <a:t>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getAge</a:t>
            </a:r>
            <a:r>
              <a:rPr lang="en-CA" dirty="0" smtClean="0"/>
              <a:t>();</a:t>
            </a:r>
          </a:p>
          <a:p>
            <a:r>
              <a:rPr lang="en-CA" dirty="0" smtClean="0"/>
              <a:t>We can compare Dog, Furniture, and Human objects based on their 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7839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Solution – Hire a co-op student to do a lot of coding…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We can write methods to compare the various objects:</a:t>
            </a:r>
            <a:endParaRPr lang="en-CA" sz="2400" dirty="0"/>
          </a:p>
          <a:p>
            <a:pPr marL="0" indent="0" algn="ctr">
              <a:buNone/>
            </a:pPr>
            <a:r>
              <a:rPr lang="en-CA" sz="2400" dirty="0"/>
              <a:t>p</a:t>
            </a:r>
            <a:r>
              <a:rPr lang="en-CA" sz="2400" dirty="0" smtClean="0"/>
              <a:t>ublic static </a:t>
            </a:r>
            <a:r>
              <a:rPr lang="en-CA" sz="2400" dirty="0" err="1" smtClean="0"/>
              <a:t>boolean</a:t>
            </a:r>
            <a:r>
              <a:rPr lang="en-CA" sz="2400" dirty="0" smtClean="0"/>
              <a:t> older1(Dog d, Furniture f)</a:t>
            </a:r>
          </a:p>
          <a:p>
            <a:pPr marL="0" indent="0" algn="ctr">
              <a:buNone/>
            </a:pPr>
            <a:r>
              <a:rPr lang="en-CA" sz="2400" dirty="0" smtClean="0"/>
              <a:t>   { return (</a:t>
            </a:r>
            <a:r>
              <a:rPr lang="en-CA" sz="2400" dirty="0" err="1" smtClean="0"/>
              <a:t>d.getAge</a:t>
            </a:r>
            <a:r>
              <a:rPr lang="en-CA" sz="2400" dirty="0" smtClean="0"/>
              <a:t>() &gt; </a:t>
            </a:r>
            <a:r>
              <a:rPr lang="en-CA" sz="2400" dirty="0" err="1" smtClean="0"/>
              <a:t>f.getAge</a:t>
            </a:r>
            <a:r>
              <a:rPr lang="en-CA" sz="2400" dirty="0" smtClean="0"/>
              <a:t>());}</a:t>
            </a:r>
          </a:p>
          <a:p>
            <a:pPr marL="0" indent="0" algn="ctr">
              <a:buNone/>
            </a:pPr>
            <a:endParaRPr lang="en-CA" sz="2400" dirty="0" smtClean="0"/>
          </a:p>
          <a:p>
            <a:r>
              <a:rPr lang="en-CA" sz="2400" dirty="0" smtClean="0"/>
              <a:t>Need 1 method for each combination of object:</a:t>
            </a:r>
          </a:p>
          <a:p>
            <a:pPr marL="400050" lvl="1" indent="0">
              <a:buNone/>
            </a:pPr>
            <a:endParaRPr lang="en-CA" sz="2000" dirty="0" smtClean="0"/>
          </a:p>
          <a:p>
            <a:pPr marL="400050" lvl="1" indent="0">
              <a:buNone/>
            </a:pPr>
            <a:r>
              <a:rPr lang="en-CA" sz="2000" dirty="0" smtClean="0"/>
              <a:t>public </a:t>
            </a:r>
            <a:r>
              <a:rPr lang="en-CA" sz="2000" dirty="0"/>
              <a:t>static </a:t>
            </a:r>
            <a:r>
              <a:rPr lang="en-CA" sz="2000" dirty="0" err="1"/>
              <a:t>boolean</a:t>
            </a:r>
            <a:r>
              <a:rPr lang="en-CA" sz="2000" dirty="0"/>
              <a:t> older</a:t>
            </a:r>
            <a:r>
              <a:rPr lang="en-CA" sz="2000" dirty="0" smtClean="0"/>
              <a:t>2(Furniture f, Dog d)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public static </a:t>
            </a:r>
            <a:r>
              <a:rPr lang="en-CA" sz="2000" dirty="0" err="1"/>
              <a:t>boolean</a:t>
            </a:r>
            <a:r>
              <a:rPr lang="en-CA" sz="2000" dirty="0"/>
              <a:t> older</a:t>
            </a:r>
            <a:r>
              <a:rPr lang="en-CA" sz="2000" dirty="0" smtClean="0"/>
              <a:t>3(Dog d1, Dog d2)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public static </a:t>
            </a:r>
            <a:r>
              <a:rPr lang="en-CA" sz="2000" dirty="0" err="1"/>
              <a:t>boolean</a:t>
            </a:r>
            <a:r>
              <a:rPr lang="en-CA" sz="2000" dirty="0"/>
              <a:t> older</a:t>
            </a:r>
            <a:r>
              <a:rPr lang="en-CA" sz="2000" dirty="0" smtClean="0"/>
              <a:t>4(Furniture f1, </a:t>
            </a:r>
            <a:r>
              <a:rPr lang="en-CA" sz="2000" dirty="0"/>
              <a:t>Furniture </a:t>
            </a:r>
            <a:r>
              <a:rPr lang="en-CA" sz="2000" dirty="0" smtClean="0"/>
              <a:t>f2)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public static </a:t>
            </a:r>
            <a:r>
              <a:rPr lang="en-CA" sz="2000" dirty="0" err="1"/>
              <a:t>boolean</a:t>
            </a:r>
            <a:r>
              <a:rPr lang="en-CA" sz="2000" dirty="0"/>
              <a:t> older</a:t>
            </a:r>
            <a:r>
              <a:rPr lang="en-CA" sz="2000" dirty="0" smtClean="0"/>
              <a:t>5(Dog </a:t>
            </a:r>
            <a:r>
              <a:rPr lang="en-CA" sz="2000" dirty="0"/>
              <a:t>d, </a:t>
            </a:r>
            <a:r>
              <a:rPr lang="en-CA" sz="2000" dirty="0" smtClean="0"/>
              <a:t>Human h)</a:t>
            </a:r>
          </a:p>
          <a:p>
            <a:pPr marL="400050" lvl="1" indent="0">
              <a:buNone/>
            </a:pPr>
            <a:r>
              <a:rPr lang="en-CA" sz="2000" dirty="0" smtClean="0"/>
              <a:t>Etc…</a:t>
            </a:r>
            <a:endParaRPr lang="en-CA" sz="2000" dirty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795096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is where the magic happens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24000"/>
            <a:ext cx="42672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2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</a:t>
            </a:r>
            <a:r>
              <a:rPr lang="en-CA" dirty="0" err="1"/>
              <a:t>CompareAge</a:t>
            </a:r>
            <a:endParaRPr lang="en-CA" dirty="0"/>
          </a:p>
          <a:p>
            <a:r>
              <a:rPr lang="en-CA" dirty="0"/>
              <a:t>{</a:t>
            </a:r>
          </a:p>
          <a:p>
            <a:r>
              <a:rPr lang="en-CA" dirty="0"/>
              <a:t>  public static </a:t>
            </a:r>
            <a:r>
              <a:rPr lang="en-CA" dirty="0" err="1"/>
              <a:t>boolean</a:t>
            </a:r>
            <a:r>
              <a:rPr lang="en-CA" dirty="0"/>
              <a:t> older(Age obj1, Age obj2)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return (obj1.getAge() &gt; obj2.getAge());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36576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Age is an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Cannot create objects of type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method older has 2 Age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Call older with any pair of objects which implement the Age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executed, method older has no idea what type of object it is working with. But it knows they have a </a:t>
            </a:r>
            <a:r>
              <a:rPr lang="en-CA" dirty="0" err="1" smtClean="0"/>
              <a:t>getAge</a:t>
            </a:r>
            <a:r>
              <a:rPr lang="en-CA" dirty="0" smtClean="0"/>
              <a:t>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7852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Putting it all </a:t>
            </a:r>
            <a:br>
              <a:rPr lang="en-CA" dirty="0" smtClean="0"/>
            </a:br>
            <a:r>
              <a:rPr lang="en-CA" dirty="0" smtClean="0"/>
              <a:t>together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793644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2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Tester</a:t>
            </a:r>
          </a:p>
          <a:p>
            <a:r>
              <a:rPr lang="en-CA" dirty="0"/>
              <a:t>{  </a:t>
            </a:r>
          </a:p>
          <a:p>
            <a:r>
              <a:rPr lang="en-CA" dirty="0"/>
              <a:t>  public static void main (String</a:t>
            </a:r>
            <a:r>
              <a:rPr lang="en-CA" dirty="0" smtClean="0"/>
              <a:t>[ 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Dog </a:t>
            </a:r>
            <a:r>
              <a:rPr lang="en-CA" dirty="0" err="1"/>
              <a:t>peggy</a:t>
            </a:r>
            <a:r>
              <a:rPr lang="en-CA" dirty="0"/>
              <a:t> = new Dog(8,"Peggy");</a:t>
            </a:r>
          </a:p>
          <a:p>
            <a:r>
              <a:rPr lang="en-CA" dirty="0"/>
              <a:t>    Human </a:t>
            </a:r>
            <a:r>
              <a:rPr lang="en-CA" dirty="0" err="1"/>
              <a:t>joe</a:t>
            </a:r>
            <a:r>
              <a:rPr lang="en-CA" dirty="0"/>
              <a:t> = new Human(21,"Joe");     </a:t>
            </a:r>
          </a:p>
          <a:p>
            <a:r>
              <a:rPr lang="en-CA" dirty="0"/>
              <a:t>    Furniture table = new Furniture(120,"Granma's table");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peggy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peggy,joe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joe</a:t>
            </a:r>
            <a:r>
              <a:rPr lang="en-CA" dirty="0"/>
              <a:t>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peggy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peggy,table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(table);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joe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joe,table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(table);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95600"/>
            <a:ext cx="278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Every call to older is with</a:t>
            </a:r>
          </a:p>
          <a:p>
            <a:r>
              <a:rPr lang="en-CA" dirty="0" smtClean="0"/>
              <a:t>different types of objects!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3411583" y="1866900"/>
            <a:ext cx="685800" cy="1524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429000" y="3333750"/>
            <a:ext cx="685800" cy="1524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3411583" y="4800600"/>
            <a:ext cx="685800" cy="1524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5488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76200"/>
            <a:ext cx="4793644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200" b="1"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Tester</a:t>
            </a:r>
          </a:p>
          <a:p>
            <a:r>
              <a:rPr lang="en-CA" dirty="0"/>
              <a:t>{  </a:t>
            </a:r>
          </a:p>
          <a:p>
            <a:r>
              <a:rPr lang="en-CA" dirty="0"/>
              <a:t>  public static void main 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Dog </a:t>
            </a:r>
            <a:r>
              <a:rPr lang="en-CA" dirty="0" err="1"/>
              <a:t>peggy</a:t>
            </a:r>
            <a:r>
              <a:rPr lang="en-CA" dirty="0"/>
              <a:t> = new Dog(8,"Peggy");</a:t>
            </a:r>
          </a:p>
          <a:p>
            <a:r>
              <a:rPr lang="en-CA" dirty="0"/>
              <a:t>    Human </a:t>
            </a:r>
            <a:r>
              <a:rPr lang="en-CA" dirty="0" err="1"/>
              <a:t>joe</a:t>
            </a:r>
            <a:r>
              <a:rPr lang="en-CA" dirty="0"/>
              <a:t> = new Human(21,"Joe");     </a:t>
            </a:r>
          </a:p>
          <a:p>
            <a:r>
              <a:rPr lang="en-CA" dirty="0"/>
              <a:t>    Furniture table = new Furniture(120,"Granma's table");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peggy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peggy,joe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joe</a:t>
            </a:r>
            <a:r>
              <a:rPr lang="en-CA" dirty="0"/>
              <a:t>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peggy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peggy,table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(table);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joe</a:t>
            </a:r>
            <a:r>
              <a:rPr lang="en-CA" dirty="0"/>
              <a:t>);</a:t>
            </a:r>
          </a:p>
          <a:p>
            <a:r>
              <a:rPr lang="en-CA" dirty="0"/>
              <a:t>    if (</a:t>
            </a:r>
            <a:r>
              <a:rPr lang="en-CA" dirty="0" err="1"/>
              <a:t>CompareAge.older</a:t>
            </a:r>
            <a:r>
              <a:rPr lang="en-CA" dirty="0"/>
              <a:t>(</a:t>
            </a:r>
            <a:r>
              <a:rPr lang="en-CA" dirty="0" err="1"/>
              <a:t>joe,table</a:t>
            </a:r>
            <a:r>
              <a:rPr lang="en-CA" dirty="0"/>
              <a:t>))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older than");</a:t>
            </a:r>
          </a:p>
          <a:p>
            <a:r>
              <a:rPr lang="en-CA" dirty="0"/>
              <a:t>    else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("is not older than");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(table);</a:t>
            </a:r>
          </a:p>
          <a:p>
            <a:r>
              <a:rPr lang="en-CA" dirty="0"/>
              <a:t>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3486637" cy="20957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3334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 class can implement multiple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interfaces are listed in the </a:t>
            </a:r>
            <a:r>
              <a:rPr lang="en-US" smtClean="0">
                <a:latin typeface="Courier New" charset="0"/>
              </a:rPr>
              <a:t>implements</a:t>
            </a:r>
            <a:r>
              <a:rPr lang="en-US" smtClean="0"/>
              <a:t> clause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class must implement all methods in all interfaces listed in the header</a:t>
            </a:r>
            <a:endParaRPr lang="en-US" sz="2400" smtClean="0">
              <a:latin typeface="Courier New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962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>
                <a:latin typeface="Courier New" charset="0"/>
              </a:rPr>
              <a:t>class ManyThings implements interface1, interface2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// all methods of both interfaces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  <a:p>
            <a:endParaRPr lang="en-US" sz="2000" b="1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Java API contains many helpful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Comparable</a:t>
            </a:r>
            <a:r>
              <a:rPr lang="en-US" dirty="0" smtClean="0"/>
              <a:t> interface contains one abstract method called </a:t>
            </a:r>
            <a:r>
              <a:rPr lang="en-US" dirty="0" err="1" smtClean="0">
                <a:latin typeface="Courier New" charset="0"/>
              </a:rPr>
              <a:t>compareTo</a:t>
            </a:r>
            <a:r>
              <a:rPr lang="en-US" dirty="0" smtClean="0"/>
              <a:t>, which is used to compare two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We discussed the </a:t>
            </a:r>
            <a:r>
              <a:rPr lang="en-US" dirty="0" err="1" smtClean="0">
                <a:latin typeface="Courier New" charset="0"/>
              </a:rPr>
              <a:t>compareTo</a:t>
            </a:r>
            <a:r>
              <a:rPr lang="en-US" dirty="0" smtClean="0"/>
              <a:t> method of 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class in Chapter 5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class implements </a:t>
            </a:r>
            <a:r>
              <a:rPr lang="en-US" dirty="0" smtClean="0">
                <a:latin typeface="Courier New" charset="0"/>
              </a:rPr>
              <a:t>Comparable</a:t>
            </a:r>
            <a:r>
              <a:rPr lang="en-US" dirty="0" smtClean="0"/>
              <a:t>, giving us the ability to put strings in lexicographic order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 Interface for GUIs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6536211" cy="5573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43600" y="3810000"/>
            <a:ext cx="162095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interface</a:t>
            </a:r>
          </a:p>
          <a:p>
            <a:r>
              <a:rPr lang="en-US" dirty="0" smtClean="0"/>
              <a:t>has 1 method</a:t>
            </a:r>
            <a:endParaRPr lang="en-CA" dirty="0"/>
          </a:p>
        </p:txBody>
      </p:sp>
      <p:sp>
        <p:nvSpPr>
          <p:cNvPr id="6" name="Freeform 5"/>
          <p:cNvSpPr/>
          <p:nvPr/>
        </p:nvSpPr>
        <p:spPr>
          <a:xfrm>
            <a:off x="1241491" y="2891246"/>
            <a:ext cx="5507652" cy="740228"/>
          </a:xfrm>
          <a:custGeom>
            <a:avLst/>
            <a:gdLst>
              <a:gd name="connsiteX0" fmla="*/ 2503195 w 5507652"/>
              <a:gd name="connsiteY0" fmla="*/ 200297 h 740228"/>
              <a:gd name="connsiteX1" fmla="*/ 2459652 w 5507652"/>
              <a:gd name="connsiteY1" fmla="*/ 182880 h 740228"/>
              <a:gd name="connsiteX2" fmla="*/ 2424818 w 5507652"/>
              <a:gd name="connsiteY2" fmla="*/ 174171 h 740228"/>
              <a:gd name="connsiteX3" fmla="*/ 2311606 w 5507652"/>
              <a:gd name="connsiteY3" fmla="*/ 156754 h 740228"/>
              <a:gd name="connsiteX4" fmla="*/ 2189686 w 5507652"/>
              <a:gd name="connsiteY4" fmla="*/ 130628 h 740228"/>
              <a:gd name="connsiteX5" fmla="*/ 2015515 w 5507652"/>
              <a:gd name="connsiteY5" fmla="*/ 104503 h 740228"/>
              <a:gd name="connsiteX6" fmla="*/ 1954555 w 5507652"/>
              <a:gd name="connsiteY6" fmla="*/ 87085 h 740228"/>
              <a:gd name="connsiteX7" fmla="*/ 1884886 w 5507652"/>
              <a:gd name="connsiteY7" fmla="*/ 69668 h 740228"/>
              <a:gd name="connsiteX8" fmla="*/ 1710715 w 5507652"/>
              <a:gd name="connsiteY8" fmla="*/ 52251 h 740228"/>
              <a:gd name="connsiteX9" fmla="*/ 1658463 w 5507652"/>
              <a:gd name="connsiteY9" fmla="*/ 34834 h 740228"/>
              <a:gd name="connsiteX10" fmla="*/ 1493000 w 5507652"/>
              <a:gd name="connsiteY10" fmla="*/ 17417 h 740228"/>
              <a:gd name="connsiteX11" fmla="*/ 1162075 w 5507652"/>
              <a:gd name="connsiteY11" fmla="*/ 0 h 740228"/>
              <a:gd name="connsiteX12" fmla="*/ 970486 w 5507652"/>
              <a:gd name="connsiteY12" fmla="*/ 8708 h 740228"/>
              <a:gd name="connsiteX13" fmla="*/ 874692 w 5507652"/>
              <a:gd name="connsiteY13" fmla="*/ 26125 h 740228"/>
              <a:gd name="connsiteX14" fmla="*/ 543766 w 5507652"/>
              <a:gd name="connsiteY14" fmla="*/ 34834 h 740228"/>
              <a:gd name="connsiteX15" fmla="*/ 439263 w 5507652"/>
              <a:gd name="connsiteY15" fmla="*/ 52251 h 740228"/>
              <a:gd name="connsiteX16" fmla="*/ 317343 w 5507652"/>
              <a:gd name="connsiteY16" fmla="*/ 95794 h 740228"/>
              <a:gd name="connsiteX17" fmla="*/ 291218 w 5507652"/>
              <a:gd name="connsiteY17" fmla="*/ 104503 h 740228"/>
              <a:gd name="connsiteX18" fmla="*/ 230258 w 5507652"/>
              <a:gd name="connsiteY18" fmla="*/ 130628 h 740228"/>
              <a:gd name="connsiteX19" fmla="*/ 178006 w 5507652"/>
              <a:gd name="connsiteY19" fmla="*/ 174171 h 740228"/>
              <a:gd name="connsiteX20" fmla="*/ 125755 w 5507652"/>
              <a:gd name="connsiteY20" fmla="*/ 209005 h 740228"/>
              <a:gd name="connsiteX21" fmla="*/ 99629 w 5507652"/>
              <a:gd name="connsiteY21" fmla="*/ 243840 h 740228"/>
              <a:gd name="connsiteX22" fmla="*/ 73503 w 5507652"/>
              <a:gd name="connsiteY22" fmla="*/ 269965 h 740228"/>
              <a:gd name="connsiteX23" fmla="*/ 56086 w 5507652"/>
              <a:gd name="connsiteY23" fmla="*/ 296091 h 740228"/>
              <a:gd name="connsiteX24" fmla="*/ 12543 w 5507652"/>
              <a:gd name="connsiteY24" fmla="*/ 348343 h 740228"/>
              <a:gd name="connsiteX25" fmla="*/ 12543 w 5507652"/>
              <a:gd name="connsiteY25" fmla="*/ 470263 h 740228"/>
              <a:gd name="connsiteX26" fmla="*/ 47378 w 5507652"/>
              <a:gd name="connsiteY26" fmla="*/ 487680 h 740228"/>
              <a:gd name="connsiteX27" fmla="*/ 99629 w 5507652"/>
              <a:gd name="connsiteY27" fmla="*/ 513805 h 740228"/>
              <a:gd name="connsiteX28" fmla="*/ 117046 w 5507652"/>
              <a:gd name="connsiteY28" fmla="*/ 531223 h 740228"/>
              <a:gd name="connsiteX29" fmla="*/ 204132 w 5507652"/>
              <a:gd name="connsiteY29" fmla="*/ 557348 h 740228"/>
              <a:gd name="connsiteX30" fmla="*/ 360886 w 5507652"/>
              <a:gd name="connsiteY30" fmla="*/ 609600 h 740228"/>
              <a:gd name="connsiteX31" fmla="*/ 500223 w 5507652"/>
              <a:gd name="connsiteY31" fmla="*/ 635725 h 740228"/>
              <a:gd name="connsiteX32" fmla="*/ 569892 w 5507652"/>
              <a:gd name="connsiteY32" fmla="*/ 653143 h 740228"/>
              <a:gd name="connsiteX33" fmla="*/ 622143 w 5507652"/>
              <a:gd name="connsiteY33" fmla="*/ 670560 h 740228"/>
              <a:gd name="connsiteX34" fmla="*/ 665686 w 5507652"/>
              <a:gd name="connsiteY34" fmla="*/ 679268 h 740228"/>
              <a:gd name="connsiteX35" fmla="*/ 691812 w 5507652"/>
              <a:gd name="connsiteY35" fmla="*/ 687977 h 740228"/>
              <a:gd name="connsiteX36" fmla="*/ 726646 w 5507652"/>
              <a:gd name="connsiteY36" fmla="*/ 696685 h 740228"/>
              <a:gd name="connsiteX37" fmla="*/ 883400 w 5507652"/>
              <a:gd name="connsiteY37" fmla="*/ 722811 h 740228"/>
              <a:gd name="connsiteX38" fmla="*/ 1074989 w 5507652"/>
              <a:gd name="connsiteY38" fmla="*/ 740228 h 740228"/>
              <a:gd name="connsiteX39" fmla="*/ 2076475 w 5507652"/>
              <a:gd name="connsiteY39" fmla="*/ 740228 h 740228"/>
              <a:gd name="connsiteX40" fmla="*/ 3739812 w 5507652"/>
              <a:gd name="connsiteY40" fmla="*/ 722811 h 740228"/>
              <a:gd name="connsiteX41" fmla="*/ 3879149 w 5507652"/>
              <a:gd name="connsiteY41" fmla="*/ 696685 h 740228"/>
              <a:gd name="connsiteX42" fmla="*/ 3922692 w 5507652"/>
              <a:gd name="connsiteY42" fmla="*/ 687977 h 740228"/>
              <a:gd name="connsiteX43" fmla="*/ 3983652 w 5507652"/>
              <a:gd name="connsiteY43" fmla="*/ 679268 h 740228"/>
              <a:gd name="connsiteX44" fmla="*/ 4018486 w 5507652"/>
              <a:gd name="connsiteY44" fmla="*/ 670560 h 740228"/>
              <a:gd name="connsiteX45" fmla="*/ 4044612 w 5507652"/>
              <a:gd name="connsiteY45" fmla="*/ 661851 h 740228"/>
              <a:gd name="connsiteX46" fmla="*/ 4218783 w 5507652"/>
              <a:gd name="connsiteY46" fmla="*/ 653143 h 740228"/>
              <a:gd name="connsiteX47" fmla="*/ 4340703 w 5507652"/>
              <a:gd name="connsiteY47" fmla="*/ 635725 h 740228"/>
              <a:gd name="connsiteX48" fmla="*/ 4488749 w 5507652"/>
              <a:gd name="connsiteY48" fmla="*/ 618308 h 740228"/>
              <a:gd name="connsiteX49" fmla="*/ 4697755 w 5507652"/>
              <a:gd name="connsiteY49" fmla="*/ 627017 h 740228"/>
              <a:gd name="connsiteX50" fmla="*/ 4767423 w 5507652"/>
              <a:gd name="connsiteY50" fmla="*/ 644434 h 740228"/>
              <a:gd name="connsiteX51" fmla="*/ 4810966 w 5507652"/>
              <a:gd name="connsiteY51" fmla="*/ 653143 h 740228"/>
              <a:gd name="connsiteX52" fmla="*/ 4993846 w 5507652"/>
              <a:gd name="connsiteY52" fmla="*/ 679268 h 740228"/>
              <a:gd name="connsiteX53" fmla="*/ 5115766 w 5507652"/>
              <a:gd name="connsiteY53" fmla="*/ 696685 h 740228"/>
              <a:gd name="connsiteX54" fmla="*/ 5194143 w 5507652"/>
              <a:gd name="connsiteY54" fmla="*/ 687977 h 740228"/>
              <a:gd name="connsiteX55" fmla="*/ 5263812 w 5507652"/>
              <a:gd name="connsiteY55" fmla="*/ 661851 h 740228"/>
              <a:gd name="connsiteX56" fmla="*/ 5333480 w 5507652"/>
              <a:gd name="connsiteY56" fmla="*/ 644434 h 740228"/>
              <a:gd name="connsiteX57" fmla="*/ 5455400 w 5507652"/>
              <a:gd name="connsiteY57" fmla="*/ 574765 h 740228"/>
              <a:gd name="connsiteX58" fmla="*/ 5481526 w 5507652"/>
              <a:gd name="connsiteY58" fmla="*/ 513805 h 740228"/>
              <a:gd name="connsiteX59" fmla="*/ 5507652 w 5507652"/>
              <a:gd name="connsiteY59" fmla="*/ 391885 h 740228"/>
              <a:gd name="connsiteX60" fmla="*/ 5481526 w 5507652"/>
              <a:gd name="connsiteY60" fmla="*/ 339634 h 740228"/>
              <a:gd name="connsiteX61" fmla="*/ 5420566 w 5507652"/>
              <a:gd name="connsiteY61" fmla="*/ 304800 h 740228"/>
              <a:gd name="connsiteX62" fmla="*/ 5028680 w 5507652"/>
              <a:gd name="connsiteY62" fmla="*/ 174171 h 740228"/>
              <a:gd name="connsiteX63" fmla="*/ 4863218 w 5507652"/>
              <a:gd name="connsiteY63" fmla="*/ 130628 h 740228"/>
              <a:gd name="connsiteX64" fmla="*/ 4732589 w 5507652"/>
              <a:gd name="connsiteY64" fmla="*/ 69668 h 740228"/>
              <a:gd name="connsiteX65" fmla="*/ 4610669 w 5507652"/>
              <a:gd name="connsiteY65" fmla="*/ 52251 h 740228"/>
              <a:gd name="connsiteX66" fmla="*/ 4366829 w 5507652"/>
              <a:gd name="connsiteY66" fmla="*/ 26125 h 740228"/>
              <a:gd name="connsiteX67" fmla="*/ 4062029 w 5507652"/>
              <a:gd name="connsiteY67" fmla="*/ 52251 h 740228"/>
              <a:gd name="connsiteX68" fmla="*/ 4009778 w 5507652"/>
              <a:gd name="connsiteY68" fmla="*/ 69668 h 740228"/>
              <a:gd name="connsiteX69" fmla="*/ 3896566 w 5507652"/>
              <a:gd name="connsiteY69" fmla="*/ 113211 h 740228"/>
              <a:gd name="connsiteX70" fmla="*/ 3792063 w 5507652"/>
              <a:gd name="connsiteY70" fmla="*/ 139337 h 740228"/>
              <a:gd name="connsiteX71" fmla="*/ 3522098 w 5507652"/>
              <a:gd name="connsiteY71" fmla="*/ 191588 h 740228"/>
              <a:gd name="connsiteX72" fmla="*/ 3417595 w 5507652"/>
              <a:gd name="connsiteY72" fmla="*/ 200297 h 740228"/>
              <a:gd name="connsiteX73" fmla="*/ 3269549 w 5507652"/>
              <a:gd name="connsiteY73" fmla="*/ 217714 h 740228"/>
              <a:gd name="connsiteX74" fmla="*/ 3130212 w 5507652"/>
              <a:gd name="connsiteY74" fmla="*/ 226423 h 740228"/>
              <a:gd name="connsiteX75" fmla="*/ 3104086 w 5507652"/>
              <a:gd name="connsiteY75" fmla="*/ 235131 h 740228"/>
              <a:gd name="connsiteX76" fmla="*/ 2973458 w 5507652"/>
              <a:gd name="connsiteY76" fmla="*/ 252548 h 740228"/>
              <a:gd name="connsiteX77" fmla="*/ 2790578 w 5507652"/>
              <a:gd name="connsiteY77" fmla="*/ 261257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507652" h="740228">
                <a:moveTo>
                  <a:pt x="2503195" y="200297"/>
                </a:moveTo>
                <a:cubicBezTo>
                  <a:pt x="2488681" y="194491"/>
                  <a:pt x="2474482" y="187823"/>
                  <a:pt x="2459652" y="182880"/>
                </a:cubicBezTo>
                <a:cubicBezTo>
                  <a:pt x="2448297" y="179095"/>
                  <a:pt x="2436554" y="176518"/>
                  <a:pt x="2424818" y="174171"/>
                </a:cubicBezTo>
                <a:cubicBezTo>
                  <a:pt x="2376648" y="164537"/>
                  <a:pt x="2361764" y="165114"/>
                  <a:pt x="2311606" y="156754"/>
                </a:cubicBezTo>
                <a:cubicBezTo>
                  <a:pt x="2239501" y="144736"/>
                  <a:pt x="2286705" y="147749"/>
                  <a:pt x="2189686" y="130628"/>
                </a:cubicBezTo>
                <a:cubicBezTo>
                  <a:pt x="2127785" y="119704"/>
                  <a:pt x="2078506" y="122501"/>
                  <a:pt x="2015515" y="104503"/>
                </a:cubicBezTo>
                <a:lnTo>
                  <a:pt x="1954555" y="87085"/>
                </a:lnTo>
                <a:cubicBezTo>
                  <a:pt x="1931426" y="80917"/>
                  <a:pt x="1908583" y="73053"/>
                  <a:pt x="1884886" y="69668"/>
                </a:cubicBezTo>
                <a:cubicBezTo>
                  <a:pt x="1827126" y="61417"/>
                  <a:pt x="1710715" y="52251"/>
                  <a:pt x="1710715" y="52251"/>
                </a:cubicBezTo>
                <a:cubicBezTo>
                  <a:pt x="1693298" y="46445"/>
                  <a:pt x="1676274" y="39287"/>
                  <a:pt x="1658463" y="34834"/>
                </a:cubicBezTo>
                <a:cubicBezTo>
                  <a:pt x="1613700" y="23643"/>
                  <a:pt x="1527740" y="19460"/>
                  <a:pt x="1493000" y="17417"/>
                </a:cubicBezTo>
                <a:lnTo>
                  <a:pt x="1162075" y="0"/>
                </a:lnTo>
                <a:cubicBezTo>
                  <a:pt x="1098212" y="2903"/>
                  <a:pt x="1034240" y="3986"/>
                  <a:pt x="970486" y="8708"/>
                </a:cubicBezTo>
                <a:cubicBezTo>
                  <a:pt x="879165" y="15472"/>
                  <a:pt x="977883" y="21435"/>
                  <a:pt x="874692" y="26125"/>
                </a:cubicBezTo>
                <a:cubicBezTo>
                  <a:pt x="764459" y="31136"/>
                  <a:pt x="654075" y="31931"/>
                  <a:pt x="543766" y="34834"/>
                </a:cubicBezTo>
                <a:cubicBezTo>
                  <a:pt x="521141" y="38066"/>
                  <a:pt x="464724" y="44977"/>
                  <a:pt x="439263" y="52251"/>
                </a:cubicBezTo>
                <a:cubicBezTo>
                  <a:pt x="361697" y="74413"/>
                  <a:pt x="377577" y="73206"/>
                  <a:pt x="317343" y="95794"/>
                </a:cubicBezTo>
                <a:cubicBezTo>
                  <a:pt x="308748" y="99017"/>
                  <a:pt x="299655" y="100887"/>
                  <a:pt x="291218" y="104503"/>
                </a:cubicBezTo>
                <a:cubicBezTo>
                  <a:pt x="215903" y="136781"/>
                  <a:pt x="291516" y="110209"/>
                  <a:pt x="230258" y="130628"/>
                </a:cubicBezTo>
                <a:cubicBezTo>
                  <a:pt x="136908" y="192860"/>
                  <a:pt x="278578" y="95948"/>
                  <a:pt x="178006" y="174171"/>
                </a:cubicBezTo>
                <a:cubicBezTo>
                  <a:pt x="161483" y="187022"/>
                  <a:pt x="138315" y="192259"/>
                  <a:pt x="125755" y="209005"/>
                </a:cubicBezTo>
                <a:cubicBezTo>
                  <a:pt x="117046" y="220617"/>
                  <a:pt x="109075" y="232820"/>
                  <a:pt x="99629" y="243840"/>
                </a:cubicBezTo>
                <a:cubicBezTo>
                  <a:pt x="91614" y="253191"/>
                  <a:pt x="81387" y="260504"/>
                  <a:pt x="73503" y="269965"/>
                </a:cubicBezTo>
                <a:cubicBezTo>
                  <a:pt x="66802" y="278006"/>
                  <a:pt x="62786" y="288050"/>
                  <a:pt x="56086" y="296091"/>
                </a:cubicBezTo>
                <a:cubicBezTo>
                  <a:pt x="208" y="363145"/>
                  <a:pt x="55786" y="283477"/>
                  <a:pt x="12543" y="348343"/>
                </a:cubicBezTo>
                <a:cubicBezTo>
                  <a:pt x="1583" y="392187"/>
                  <a:pt x="-9111" y="418293"/>
                  <a:pt x="12543" y="470263"/>
                </a:cubicBezTo>
                <a:cubicBezTo>
                  <a:pt x="17536" y="482247"/>
                  <a:pt x="36106" y="481239"/>
                  <a:pt x="47378" y="487680"/>
                </a:cubicBezTo>
                <a:cubicBezTo>
                  <a:pt x="94647" y="514691"/>
                  <a:pt x="51728" y="497839"/>
                  <a:pt x="99629" y="513805"/>
                </a:cubicBezTo>
                <a:cubicBezTo>
                  <a:pt x="105435" y="519611"/>
                  <a:pt x="110214" y="526668"/>
                  <a:pt x="117046" y="531223"/>
                </a:cubicBezTo>
                <a:cubicBezTo>
                  <a:pt x="150797" y="553724"/>
                  <a:pt x="162030" y="550332"/>
                  <a:pt x="204132" y="557348"/>
                </a:cubicBezTo>
                <a:cubicBezTo>
                  <a:pt x="270871" y="590718"/>
                  <a:pt x="245689" y="580801"/>
                  <a:pt x="360886" y="609600"/>
                </a:cubicBezTo>
                <a:cubicBezTo>
                  <a:pt x="453260" y="632693"/>
                  <a:pt x="406802" y="624048"/>
                  <a:pt x="500223" y="635725"/>
                </a:cubicBezTo>
                <a:cubicBezTo>
                  <a:pt x="523446" y="641531"/>
                  <a:pt x="547183" y="645573"/>
                  <a:pt x="569892" y="653143"/>
                </a:cubicBezTo>
                <a:cubicBezTo>
                  <a:pt x="587309" y="658949"/>
                  <a:pt x="604431" y="665730"/>
                  <a:pt x="622143" y="670560"/>
                </a:cubicBezTo>
                <a:cubicBezTo>
                  <a:pt x="636423" y="674455"/>
                  <a:pt x="651326" y="675678"/>
                  <a:pt x="665686" y="679268"/>
                </a:cubicBezTo>
                <a:cubicBezTo>
                  <a:pt x="674592" y="681494"/>
                  <a:pt x="682985" y="685455"/>
                  <a:pt x="691812" y="687977"/>
                </a:cubicBezTo>
                <a:cubicBezTo>
                  <a:pt x="703320" y="691265"/>
                  <a:pt x="715035" y="693782"/>
                  <a:pt x="726646" y="696685"/>
                </a:cubicBezTo>
                <a:cubicBezTo>
                  <a:pt x="777149" y="747191"/>
                  <a:pt x="734843" y="712566"/>
                  <a:pt x="883400" y="722811"/>
                </a:cubicBezTo>
                <a:cubicBezTo>
                  <a:pt x="996479" y="730609"/>
                  <a:pt x="977289" y="729373"/>
                  <a:pt x="1074989" y="740228"/>
                </a:cubicBezTo>
                <a:cubicBezTo>
                  <a:pt x="2058503" y="719739"/>
                  <a:pt x="835803" y="740228"/>
                  <a:pt x="2076475" y="740228"/>
                </a:cubicBezTo>
                <a:cubicBezTo>
                  <a:pt x="2510572" y="740228"/>
                  <a:pt x="3263229" y="729166"/>
                  <a:pt x="3739812" y="722811"/>
                </a:cubicBezTo>
                <a:cubicBezTo>
                  <a:pt x="3957941" y="679186"/>
                  <a:pt x="3729863" y="723828"/>
                  <a:pt x="3879149" y="696685"/>
                </a:cubicBezTo>
                <a:cubicBezTo>
                  <a:pt x="3893712" y="694037"/>
                  <a:pt x="3908092" y="690410"/>
                  <a:pt x="3922692" y="687977"/>
                </a:cubicBezTo>
                <a:cubicBezTo>
                  <a:pt x="3942939" y="684603"/>
                  <a:pt x="3963457" y="682940"/>
                  <a:pt x="3983652" y="679268"/>
                </a:cubicBezTo>
                <a:cubicBezTo>
                  <a:pt x="3995428" y="677127"/>
                  <a:pt x="4006978" y="673848"/>
                  <a:pt x="4018486" y="670560"/>
                </a:cubicBezTo>
                <a:cubicBezTo>
                  <a:pt x="4027313" y="668038"/>
                  <a:pt x="4035467" y="662646"/>
                  <a:pt x="4044612" y="661851"/>
                </a:cubicBezTo>
                <a:cubicBezTo>
                  <a:pt x="4102523" y="656815"/>
                  <a:pt x="4160726" y="656046"/>
                  <a:pt x="4218783" y="653143"/>
                </a:cubicBezTo>
                <a:cubicBezTo>
                  <a:pt x="4305566" y="635786"/>
                  <a:pt x="4216600" y="652272"/>
                  <a:pt x="4340703" y="635725"/>
                </a:cubicBezTo>
                <a:cubicBezTo>
                  <a:pt x="4490474" y="615756"/>
                  <a:pt x="4255721" y="639493"/>
                  <a:pt x="4488749" y="618308"/>
                </a:cubicBezTo>
                <a:cubicBezTo>
                  <a:pt x="4558418" y="621211"/>
                  <a:pt x="4628330" y="620508"/>
                  <a:pt x="4697755" y="627017"/>
                </a:cubicBezTo>
                <a:cubicBezTo>
                  <a:pt x="4721588" y="629251"/>
                  <a:pt x="4743951" y="639739"/>
                  <a:pt x="4767423" y="644434"/>
                </a:cubicBezTo>
                <a:lnTo>
                  <a:pt x="4810966" y="653143"/>
                </a:lnTo>
                <a:cubicBezTo>
                  <a:pt x="4892195" y="667912"/>
                  <a:pt x="4881423" y="662404"/>
                  <a:pt x="4993846" y="679268"/>
                </a:cubicBezTo>
                <a:cubicBezTo>
                  <a:pt x="5152281" y="703034"/>
                  <a:pt x="4864417" y="668759"/>
                  <a:pt x="5115766" y="696685"/>
                </a:cubicBezTo>
                <a:cubicBezTo>
                  <a:pt x="5141892" y="693782"/>
                  <a:pt x="5168214" y="692298"/>
                  <a:pt x="5194143" y="687977"/>
                </a:cubicBezTo>
                <a:cubicBezTo>
                  <a:pt x="5206704" y="685883"/>
                  <a:pt x="5260100" y="662993"/>
                  <a:pt x="5263812" y="661851"/>
                </a:cubicBezTo>
                <a:cubicBezTo>
                  <a:pt x="5286691" y="654811"/>
                  <a:pt x="5310257" y="650240"/>
                  <a:pt x="5333480" y="644434"/>
                </a:cubicBezTo>
                <a:cubicBezTo>
                  <a:pt x="5374120" y="621211"/>
                  <a:pt x="5436962" y="617788"/>
                  <a:pt x="5455400" y="574765"/>
                </a:cubicBezTo>
                <a:cubicBezTo>
                  <a:pt x="5464109" y="554445"/>
                  <a:pt x="5474535" y="534778"/>
                  <a:pt x="5481526" y="513805"/>
                </a:cubicBezTo>
                <a:cubicBezTo>
                  <a:pt x="5495992" y="470408"/>
                  <a:pt x="5500344" y="435733"/>
                  <a:pt x="5507652" y="391885"/>
                </a:cubicBezTo>
                <a:cubicBezTo>
                  <a:pt x="5498943" y="374468"/>
                  <a:pt x="5495295" y="353403"/>
                  <a:pt x="5481526" y="339634"/>
                </a:cubicBezTo>
                <a:cubicBezTo>
                  <a:pt x="5464977" y="323085"/>
                  <a:pt x="5442548" y="312832"/>
                  <a:pt x="5420566" y="304800"/>
                </a:cubicBezTo>
                <a:cubicBezTo>
                  <a:pt x="5291234" y="257544"/>
                  <a:pt x="5161841" y="209214"/>
                  <a:pt x="5028680" y="174171"/>
                </a:cubicBezTo>
                <a:cubicBezTo>
                  <a:pt x="4973526" y="159657"/>
                  <a:pt x="4916998" y="149609"/>
                  <a:pt x="4863218" y="130628"/>
                </a:cubicBezTo>
                <a:cubicBezTo>
                  <a:pt x="4817906" y="114636"/>
                  <a:pt x="4778481" y="83910"/>
                  <a:pt x="4732589" y="69668"/>
                </a:cubicBezTo>
                <a:cubicBezTo>
                  <a:pt x="4693381" y="57500"/>
                  <a:pt x="4651361" y="57677"/>
                  <a:pt x="4610669" y="52251"/>
                </a:cubicBezTo>
                <a:cubicBezTo>
                  <a:pt x="4465653" y="32916"/>
                  <a:pt x="4496316" y="36916"/>
                  <a:pt x="4366829" y="26125"/>
                </a:cubicBezTo>
                <a:cubicBezTo>
                  <a:pt x="4265229" y="34834"/>
                  <a:pt x="4163252" y="39907"/>
                  <a:pt x="4062029" y="52251"/>
                </a:cubicBezTo>
                <a:cubicBezTo>
                  <a:pt x="4043805" y="54473"/>
                  <a:pt x="4027005" y="63321"/>
                  <a:pt x="4009778" y="69668"/>
                </a:cubicBezTo>
                <a:cubicBezTo>
                  <a:pt x="3971839" y="83646"/>
                  <a:pt x="3935075" y="100888"/>
                  <a:pt x="3896566" y="113211"/>
                </a:cubicBezTo>
                <a:cubicBezTo>
                  <a:pt x="3862368" y="124154"/>
                  <a:pt x="3827208" y="131981"/>
                  <a:pt x="3792063" y="139337"/>
                </a:cubicBezTo>
                <a:cubicBezTo>
                  <a:pt x="3702349" y="158114"/>
                  <a:pt x="3613440" y="183976"/>
                  <a:pt x="3522098" y="191588"/>
                </a:cubicBezTo>
                <a:cubicBezTo>
                  <a:pt x="3487264" y="194491"/>
                  <a:pt x="3452365" y="196700"/>
                  <a:pt x="3417595" y="200297"/>
                </a:cubicBezTo>
                <a:cubicBezTo>
                  <a:pt x="3368170" y="205410"/>
                  <a:pt x="3319034" y="213215"/>
                  <a:pt x="3269549" y="217714"/>
                </a:cubicBezTo>
                <a:cubicBezTo>
                  <a:pt x="3223204" y="221927"/>
                  <a:pt x="3176658" y="223520"/>
                  <a:pt x="3130212" y="226423"/>
                </a:cubicBezTo>
                <a:cubicBezTo>
                  <a:pt x="3121503" y="229326"/>
                  <a:pt x="3113047" y="233140"/>
                  <a:pt x="3104086" y="235131"/>
                </a:cubicBezTo>
                <a:cubicBezTo>
                  <a:pt x="3068886" y="242953"/>
                  <a:pt x="3005400" y="249644"/>
                  <a:pt x="2973458" y="252548"/>
                </a:cubicBezTo>
                <a:cubicBezTo>
                  <a:pt x="2858065" y="263038"/>
                  <a:pt x="2885226" y="261257"/>
                  <a:pt x="2790578" y="26125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reeform 2"/>
          <p:cNvSpPr/>
          <p:nvPr/>
        </p:nvSpPr>
        <p:spPr>
          <a:xfrm>
            <a:off x="4040777" y="1560029"/>
            <a:ext cx="3291971" cy="599697"/>
          </a:xfrm>
          <a:custGeom>
            <a:avLst/>
            <a:gdLst>
              <a:gd name="connsiteX0" fmla="*/ 914400 w 3291971"/>
              <a:gd name="connsiteY0" fmla="*/ 51057 h 599697"/>
              <a:gd name="connsiteX1" fmla="*/ 539932 w 3291971"/>
              <a:gd name="connsiteY1" fmla="*/ 42348 h 599697"/>
              <a:gd name="connsiteX2" fmla="*/ 322217 w 3291971"/>
              <a:gd name="connsiteY2" fmla="*/ 51057 h 599697"/>
              <a:gd name="connsiteX3" fmla="*/ 243840 w 3291971"/>
              <a:gd name="connsiteY3" fmla="*/ 77182 h 599697"/>
              <a:gd name="connsiteX4" fmla="*/ 209006 w 3291971"/>
              <a:gd name="connsiteY4" fmla="*/ 85891 h 599697"/>
              <a:gd name="connsiteX5" fmla="*/ 130629 w 3291971"/>
              <a:gd name="connsiteY5" fmla="*/ 112017 h 599697"/>
              <a:gd name="connsiteX6" fmla="*/ 78377 w 3291971"/>
              <a:gd name="connsiteY6" fmla="*/ 155560 h 599697"/>
              <a:gd name="connsiteX7" fmla="*/ 34834 w 3291971"/>
              <a:gd name="connsiteY7" fmla="*/ 190394 h 599697"/>
              <a:gd name="connsiteX8" fmla="*/ 0 w 3291971"/>
              <a:gd name="connsiteY8" fmla="*/ 251354 h 599697"/>
              <a:gd name="connsiteX9" fmla="*/ 52252 w 3291971"/>
              <a:gd name="connsiteY9" fmla="*/ 503902 h 599697"/>
              <a:gd name="connsiteX10" fmla="*/ 69669 w 3291971"/>
              <a:gd name="connsiteY10" fmla="*/ 530028 h 599697"/>
              <a:gd name="connsiteX11" fmla="*/ 104503 w 3291971"/>
              <a:gd name="connsiteY11" fmla="*/ 547445 h 599697"/>
              <a:gd name="connsiteX12" fmla="*/ 130629 w 3291971"/>
              <a:gd name="connsiteY12" fmla="*/ 564862 h 599697"/>
              <a:gd name="connsiteX13" fmla="*/ 200297 w 3291971"/>
              <a:gd name="connsiteY13" fmla="*/ 573571 h 599697"/>
              <a:gd name="connsiteX14" fmla="*/ 235132 w 3291971"/>
              <a:gd name="connsiteY14" fmla="*/ 582280 h 599697"/>
              <a:gd name="connsiteX15" fmla="*/ 391886 w 3291971"/>
              <a:gd name="connsiteY15" fmla="*/ 599697 h 599697"/>
              <a:gd name="connsiteX16" fmla="*/ 975360 w 3291971"/>
              <a:gd name="connsiteY16" fmla="*/ 590988 h 599697"/>
              <a:gd name="connsiteX17" fmla="*/ 1314994 w 3291971"/>
              <a:gd name="connsiteY17" fmla="*/ 582280 h 599697"/>
              <a:gd name="connsiteX18" fmla="*/ 2238103 w 3291971"/>
              <a:gd name="connsiteY18" fmla="*/ 573571 h 599697"/>
              <a:gd name="connsiteX19" fmla="*/ 2795452 w 3291971"/>
              <a:gd name="connsiteY19" fmla="*/ 556154 h 599697"/>
              <a:gd name="connsiteX20" fmla="*/ 3065417 w 3291971"/>
              <a:gd name="connsiteY20" fmla="*/ 547445 h 599697"/>
              <a:gd name="connsiteX21" fmla="*/ 3126377 w 3291971"/>
              <a:gd name="connsiteY21" fmla="*/ 530028 h 599697"/>
              <a:gd name="connsiteX22" fmla="*/ 3161212 w 3291971"/>
              <a:gd name="connsiteY22" fmla="*/ 512611 h 599697"/>
              <a:gd name="connsiteX23" fmla="*/ 3248297 w 3291971"/>
              <a:gd name="connsiteY23" fmla="*/ 477777 h 599697"/>
              <a:gd name="connsiteX24" fmla="*/ 3274423 w 3291971"/>
              <a:gd name="connsiteY24" fmla="*/ 451651 h 599697"/>
              <a:gd name="connsiteX25" fmla="*/ 3291840 w 3291971"/>
              <a:gd name="connsiteY25" fmla="*/ 373274 h 599697"/>
              <a:gd name="connsiteX26" fmla="*/ 3283132 w 3291971"/>
              <a:gd name="connsiteY26" fmla="*/ 164268 h 599697"/>
              <a:gd name="connsiteX27" fmla="*/ 3257006 w 3291971"/>
              <a:gd name="connsiteY27" fmla="*/ 146851 h 599697"/>
              <a:gd name="connsiteX28" fmla="*/ 3222172 w 3291971"/>
              <a:gd name="connsiteY28" fmla="*/ 138142 h 599697"/>
              <a:gd name="connsiteX29" fmla="*/ 3161212 w 3291971"/>
              <a:gd name="connsiteY29" fmla="*/ 120725 h 599697"/>
              <a:gd name="connsiteX30" fmla="*/ 2830286 w 3291971"/>
              <a:gd name="connsiteY30" fmla="*/ 112017 h 599697"/>
              <a:gd name="connsiteX31" fmla="*/ 2786743 w 3291971"/>
              <a:gd name="connsiteY31" fmla="*/ 103308 h 599697"/>
              <a:gd name="connsiteX32" fmla="*/ 2760617 w 3291971"/>
              <a:gd name="connsiteY32" fmla="*/ 94600 h 599697"/>
              <a:gd name="connsiteX33" fmla="*/ 2699657 w 3291971"/>
              <a:gd name="connsiteY33" fmla="*/ 85891 h 599697"/>
              <a:gd name="connsiteX34" fmla="*/ 2647406 w 3291971"/>
              <a:gd name="connsiteY34" fmla="*/ 77182 h 599697"/>
              <a:gd name="connsiteX35" fmla="*/ 2264229 w 3291971"/>
              <a:gd name="connsiteY35" fmla="*/ 59765 h 599697"/>
              <a:gd name="connsiteX36" fmla="*/ 2151017 w 3291971"/>
              <a:gd name="connsiteY36" fmla="*/ 51057 h 599697"/>
              <a:gd name="connsiteX37" fmla="*/ 2090057 w 3291971"/>
              <a:gd name="connsiteY37" fmla="*/ 42348 h 599697"/>
              <a:gd name="connsiteX38" fmla="*/ 2037806 w 3291971"/>
              <a:gd name="connsiteY38" fmla="*/ 33640 h 599697"/>
              <a:gd name="connsiteX39" fmla="*/ 1881052 w 3291971"/>
              <a:gd name="connsiteY39" fmla="*/ 24931 h 599697"/>
              <a:gd name="connsiteX40" fmla="*/ 1854926 w 3291971"/>
              <a:gd name="connsiteY40" fmla="*/ 16222 h 599697"/>
              <a:gd name="connsiteX41" fmla="*/ 1419497 w 3291971"/>
              <a:gd name="connsiteY41" fmla="*/ 16222 h 599697"/>
              <a:gd name="connsiteX42" fmla="*/ 1349829 w 3291971"/>
              <a:gd name="connsiteY42" fmla="*/ 33640 h 599697"/>
              <a:gd name="connsiteX43" fmla="*/ 1314994 w 3291971"/>
              <a:gd name="connsiteY43" fmla="*/ 42348 h 599697"/>
              <a:gd name="connsiteX44" fmla="*/ 1288869 w 3291971"/>
              <a:gd name="connsiteY44" fmla="*/ 51057 h 599697"/>
              <a:gd name="connsiteX45" fmla="*/ 1236617 w 3291971"/>
              <a:gd name="connsiteY45" fmla="*/ 59765 h 599697"/>
              <a:gd name="connsiteX46" fmla="*/ 1123406 w 3291971"/>
              <a:gd name="connsiteY46" fmla="*/ 77182 h 599697"/>
              <a:gd name="connsiteX47" fmla="*/ 1079863 w 3291971"/>
              <a:gd name="connsiteY47" fmla="*/ 94600 h 59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91971" h="599697">
                <a:moveTo>
                  <a:pt x="914400" y="51057"/>
                </a:moveTo>
                <a:cubicBezTo>
                  <a:pt x="735083" y="15194"/>
                  <a:pt x="851252" y="31613"/>
                  <a:pt x="539932" y="42348"/>
                </a:cubicBezTo>
                <a:lnTo>
                  <a:pt x="322217" y="51057"/>
                </a:lnTo>
                <a:cubicBezTo>
                  <a:pt x="238752" y="71922"/>
                  <a:pt x="342205" y="44393"/>
                  <a:pt x="243840" y="77182"/>
                </a:cubicBezTo>
                <a:cubicBezTo>
                  <a:pt x="232485" y="80967"/>
                  <a:pt x="220213" y="81688"/>
                  <a:pt x="209006" y="85891"/>
                </a:cubicBezTo>
                <a:cubicBezTo>
                  <a:pt x="126596" y="116795"/>
                  <a:pt x="226052" y="92932"/>
                  <a:pt x="130629" y="112017"/>
                </a:cubicBezTo>
                <a:cubicBezTo>
                  <a:pt x="65769" y="155256"/>
                  <a:pt x="145424" y="99687"/>
                  <a:pt x="78377" y="155560"/>
                </a:cubicBezTo>
                <a:cubicBezTo>
                  <a:pt x="51223" y="178189"/>
                  <a:pt x="55101" y="165061"/>
                  <a:pt x="34834" y="190394"/>
                </a:cubicBezTo>
                <a:cubicBezTo>
                  <a:pt x="18423" y="210907"/>
                  <a:pt x="11918" y="227518"/>
                  <a:pt x="0" y="251354"/>
                </a:cubicBezTo>
                <a:cubicBezTo>
                  <a:pt x="24355" y="555789"/>
                  <a:pt x="-35333" y="401721"/>
                  <a:pt x="52252" y="503902"/>
                </a:cubicBezTo>
                <a:cubicBezTo>
                  <a:pt x="59064" y="511849"/>
                  <a:pt x="61628" y="523327"/>
                  <a:pt x="69669" y="530028"/>
                </a:cubicBezTo>
                <a:cubicBezTo>
                  <a:pt x="79642" y="538339"/>
                  <a:pt x="93232" y="541004"/>
                  <a:pt x="104503" y="547445"/>
                </a:cubicBezTo>
                <a:cubicBezTo>
                  <a:pt x="113590" y="552638"/>
                  <a:pt x="120531" y="562108"/>
                  <a:pt x="130629" y="564862"/>
                </a:cubicBezTo>
                <a:cubicBezTo>
                  <a:pt x="153208" y="571020"/>
                  <a:pt x="177212" y="569723"/>
                  <a:pt x="200297" y="573571"/>
                </a:cubicBezTo>
                <a:cubicBezTo>
                  <a:pt x="212103" y="575539"/>
                  <a:pt x="223273" y="580663"/>
                  <a:pt x="235132" y="582280"/>
                </a:cubicBezTo>
                <a:cubicBezTo>
                  <a:pt x="287223" y="589383"/>
                  <a:pt x="391886" y="599697"/>
                  <a:pt x="391886" y="599697"/>
                </a:cubicBezTo>
                <a:lnTo>
                  <a:pt x="975360" y="590988"/>
                </a:lnTo>
                <a:lnTo>
                  <a:pt x="1314994" y="582280"/>
                </a:lnTo>
                <a:lnTo>
                  <a:pt x="2238103" y="573571"/>
                </a:lnTo>
                <a:cubicBezTo>
                  <a:pt x="2479991" y="546693"/>
                  <a:pt x="2261013" y="568583"/>
                  <a:pt x="2795452" y="556154"/>
                </a:cubicBezTo>
                <a:lnTo>
                  <a:pt x="3065417" y="547445"/>
                </a:lnTo>
                <a:cubicBezTo>
                  <a:pt x="3083103" y="543024"/>
                  <a:pt x="3108879" y="537527"/>
                  <a:pt x="3126377" y="530028"/>
                </a:cubicBezTo>
                <a:cubicBezTo>
                  <a:pt x="3138309" y="524914"/>
                  <a:pt x="3149158" y="517432"/>
                  <a:pt x="3161212" y="512611"/>
                </a:cubicBezTo>
                <a:cubicBezTo>
                  <a:pt x="3190052" y="501075"/>
                  <a:pt x="3222305" y="496343"/>
                  <a:pt x="3248297" y="477777"/>
                </a:cubicBezTo>
                <a:cubicBezTo>
                  <a:pt x="3258319" y="470619"/>
                  <a:pt x="3265714" y="460360"/>
                  <a:pt x="3274423" y="451651"/>
                </a:cubicBezTo>
                <a:cubicBezTo>
                  <a:pt x="3283404" y="424709"/>
                  <a:pt x="3291840" y="403930"/>
                  <a:pt x="3291840" y="373274"/>
                </a:cubicBezTo>
                <a:cubicBezTo>
                  <a:pt x="3291840" y="303545"/>
                  <a:pt x="3293735" y="233186"/>
                  <a:pt x="3283132" y="164268"/>
                </a:cubicBezTo>
                <a:cubicBezTo>
                  <a:pt x="3281541" y="153923"/>
                  <a:pt x="3266626" y="150974"/>
                  <a:pt x="3257006" y="146851"/>
                </a:cubicBezTo>
                <a:cubicBezTo>
                  <a:pt x="3246005" y="142136"/>
                  <a:pt x="3233680" y="141430"/>
                  <a:pt x="3222172" y="138142"/>
                </a:cubicBezTo>
                <a:cubicBezTo>
                  <a:pt x="3205716" y="133440"/>
                  <a:pt x="3177539" y="121502"/>
                  <a:pt x="3161212" y="120725"/>
                </a:cubicBezTo>
                <a:cubicBezTo>
                  <a:pt x="3050990" y="115476"/>
                  <a:pt x="2940595" y="114920"/>
                  <a:pt x="2830286" y="112017"/>
                </a:cubicBezTo>
                <a:cubicBezTo>
                  <a:pt x="2815772" y="109114"/>
                  <a:pt x="2801103" y="106898"/>
                  <a:pt x="2786743" y="103308"/>
                </a:cubicBezTo>
                <a:cubicBezTo>
                  <a:pt x="2777837" y="101082"/>
                  <a:pt x="2769618" y="96400"/>
                  <a:pt x="2760617" y="94600"/>
                </a:cubicBezTo>
                <a:cubicBezTo>
                  <a:pt x="2740489" y="90575"/>
                  <a:pt x="2719945" y="89012"/>
                  <a:pt x="2699657" y="85891"/>
                </a:cubicBezTo>
                <a:cubicBezTo>
                  <a:pt x="2682205" y="83206"/>
                  <a:pt x="2665011" y="78536"/>
                  <a:pt x="2647406" y="77182"/>
                </a:cubicBezTo>
                <a:cubicBezTo>
                  <a:pt x="2570079" y="71234"/>
                  <a:pt x="2331607" y="63407"/>
                  <a:pt x="2264229" y="59765"/>
                </a:cubicBezTo>
                <a:cubicBezTo>
                  <a:pt x="2226435" y="57722"/>
                  <a:pt x="2188678" y="54823"/>
                  <a:pt x="2151017" y="51057"/>
                </a:cubicBezTo>
                <a:cubicBezTo>
                  <a:pt x="2130593" y="49015"/>
                  <a:pt x="2110345" y="45469"/>
                  <a:pt x="2090057" y="42348"/>
                </a:cubicBezTo>
                <a:cubicBezTo>
                  <a:pt x="2072605" y="39663"/>
                  <a:pt x="2055402" y="35106"/>
                  <a:pt x="2037806" y="33640"/>
                </a:cubicBezTo>
                <a:cubicBezTo>
                  <a:pt x="1985655" y="29294"/>
                  <a:pt x="1933303" y="27834"/>
                  <a:pt x="1881052" y="24931"/>
                </a:cubicBezTo>
                <a:cubicBezTo>
                  <a:pt x="1872343" y="22028"/>
                  <a:pt x="1863832" y="18448"/>
                  <a:pt x="1854926" y="16222"/>
                </a:cubicBezTo>
                <a:cubicBezTo>
                  <a:pt x="1714797" y="-18810"/>
                  <a:pt x="1547785" y="13371"/>
                  <a:pt x="1419497" y="16222"/>
                </a:cubicBezTo>
                <a:cubicBezTo>
                  <a:pt x="1372818" y="31783"/>
                  <a:pt x="1412873" y="19631"/>
                  <a:pt x="1349829" y="33640"/>
                </a:cubicBezTo>
                <a:cubicBezTo>
                  <a:pt x="1338145" y="36236"/>
                  <a:pt x="1326502" y="39060"/>
                  <a:pt x="1314994" y="42348"/>
                </a:cubicBezTo>
                <a:cubicBezTo>
                  <a:pt x="1306168" y="44870"/>
                  <a:pt x="1297830" y="49066"/>
                  <a:pt x="1288869" y="51057"/>
                </a:cubicBezTo>
                <a:cubicBezTo>
                  <a:pt x="1271632" y="54887"/>
                  <a:pt x="1253932" y="56302"/>
                  <a:pt x="1236617" y="59765"/>
                </a:cubicBezTo>
                <a:cubicBezTo>
                  <a:pt x="1142333" y="78622"/>
                  <a:pt x="1288238" y="58869"/>
                  <a:pt x="1123406" y="77182"/>
                </a:cubicBezTo>
                <a:cubicBezTo>
                  <a:pt x="1092449" y="97820"/>
                  <a:pt x="1107747" y="94600"/>
                  <a:pt x="1079863" y="946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39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101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Identifying Classes and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Method Design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GUI Design and Layout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4592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Run this code on the board</a:t>
            </a:r>
            <a:endParaRPr lang="en-CA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as Parameters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Parameters in a Java method are </a:t>
            </a:r>
            <a:r>
              <a:rPr lang="en-US" i="1" dirty="0" smtClean="0"/>
              <a:t>passed by value</a:t>
            </a: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When we call a method, the parameters in the calling program are copied into the method’s parameters before executing the method.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Need to be careful when passing objects as parameters.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ParameterTester.java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passing various types of parameters.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ParameterTester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three variables (one primitive and two objects) to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 as actual parameters to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method. Prints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their values before and after calling the method.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ParameterModifier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modifier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ParameterModifier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a1 = 111;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Num a2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 (222);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Num a3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 (333);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a2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a3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a2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a3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a2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a3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(a1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a2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 + a3 + "\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08250" y="839788"/>
            <a:ext cx="3816350" cy="4494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Before calling changeValues: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Before changing the values: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After changing the values: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999	888	777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After calling changeValues: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111	888	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ParameterModifier.java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effects of changing parameter values.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ParameterModifier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Modifies the parameters, printing their values before and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after making the changes.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changeValues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f1, Num f2, Num f3)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("Before changing the values:");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("f1\tf2\tf3");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(f1 + "\t" + f2 + "\t" + f3 + "\n");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f1 = 999;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f2.setValue(888);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Num (777);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("After changing the values:");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("f1\tf2\tf3");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(f1 + "\t" + f2 + "\t" + f3 + "\n");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0925" y="1600200"/>
            <a:ext cx="3711272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this class has no constructor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874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integer as an object.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Num object, storing an initial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stored value to the newly specified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stored integer value as a string.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 + "";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5" name="Group 10"/>
          <p:cNvGrpSpPr>
            <a:grpSpLocks/>
          </p:cNvGrpSpPr>
          <p:nvPr/>
        </p:nvGrpSpPr>
        <p:grpSpPr bwMode="auto">
          <a:xfrm>
            <a:off x="1524000" y="152400"/>
            <a:ext cx="6172200" cy="6553200"/>
            <a:chOff x="1676401" y="152400"/>
            <a:chExt cx="6172200" cy="6553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676401" y="152400"/>
              <a:ext cx="6172200" cy="655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400" b="1">
                <a:solidFill>
                  <a:srgbClr val="000000"/>
                </a:solidFill>
                <a:cs typeface="Courier New" charset="0"/>
              </a:endParaRPr>
            </a:p>
            <a:p>
              <a:pPr eaLnBrk="1" hangingPunct="1"/>
              <a:endParaRPr lang="en-US" sz="1400" b="1">
                <a:solidFill>
                  <a:srgbClr val="000000"/>
                </a:solidFill>
                <a:cs typeface="Courier New" charset="0"/>
              </a:endParaRPr>
            </a:p>
            <a:p>
              <a:pPr eaLnBrk="1" hangingPunct="1"/>
              <a:endParaRPr lang="en-US" sz="1400" b="1">
                <a:solidFill>
                  <a:srgbClr val="000000"/>
                </a:solidFill>
                <a:cs typeface="Courier New" charset="0"/>
              </a:endParaRPr>
            </a:p>
          </p:txBody>
        </p:sp>
        <p:pic>
          <p:nvPicPr>
            <p:cNvPr id="136197" name="Picture 8" descr="fig07_05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45439"/>
              <a:ext cx="5334000" cy="621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Method Overloading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/>
              <a:t>Method overloading</a:t>
            </a:r>
            <a:r>
              <a:rPr lang="en-US" dirty="0" smtClean="0"/>
              <a:t> occurs when 2 or more methods have the same name!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a method is overloaded, the method name is not sufficient to determine which method is being called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signature</a:t>
            </a:r>
            <a:r>
              <a:rPr lang="en-US" dirty="0" smtClean="0"/>
              <a:t> of each overloaded method must be unique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signature includes the number, type, and order of the parameters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Overloading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5408"/>
            <a:ext cx="4793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ourier New" charset="0"/>
              </a:rPr>
              <a:t>public float </a:t>
            </a:r>
            <a:r>
              <a:rPr lang="en-US" b="1" dirty="0" err="1">
                <a:latin typeface="Courier New" charset="0"/>
              </a:rPr>
              <a:t>tryMe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x)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389"/>
            <a:ext cx="64524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ourier New" charset="0"/>
              </a:rPr>
              <a:t>public float </a:t>
            </a:r>
            <a:r>
              <a:rPr lang="en-US" b="1" dirty="0" err="1">
                <a:latin typeface="Courier New" charset="0"/>
              </a:rPr>
              <a:t>tryMe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x, float y)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b="1" dirty="0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138249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138250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</p:cNvCxnSpPr>
          <p:nvPr/>
        </p:nvCxnSpPr>
        <p:spPr bwMode="auto">
          <a:xfrm rot="16200000" flipH="1">
            <a:off x="6146000" y="4340051"/>
            <a:ext cx="1166019" cy="264332"/>
          </a:xfrm>
          <a:prstGeom prst="bentConnector4">
            <a:avLst>
              <a:gd name="adj1" fmla="val 16346"/>
              <a:gd name="adj2" fmla="val 813172"/>
            </a:avLst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Method Overloading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 smtClean="0"/>
              <a:t>The</a:t>
            </a:r>
            <a:r>
              <a:rPr lang="en-US" smtClean="0">
                <a:latin typeface="Courier New" charset="0"/>
              </a:rPr>
              <a:t> println </a:t>
            </a:r>
            <a:r>
              <a:rPr lang="en-US" smtClean="0"/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 smtClean="0">
                <a:latin typeface="Courier New" charset="0"/>
              </a:rPr>
              <a:t>            </a:t>
            </a:r>
            <a:r>
              <a:rPr lang="en-US" sz="2400" b="1" smtClean="0">
                <a:latin typeface="Courier New" charset="0"/>
              </a:rPr>
              <a:t>println 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 smtClean="0">
                <a:latin typeface="Courier New" charset="0"/>
              </a:rPr>
              <a:t>            println (int i)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sz="2400" b="1" smtClean="0">
                <a:latin typeface="Courier New" charset="0"/>
              </a:rPr>
              <a:t>            println 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 smtClean="0">
                <a:latin typeface="Courier New" charset="0"/>
              </a:rPr>
              <a:t>		</a:t>
            </a:r>
            <a:r>
              <a:rPr lang="en-US" smtClean="0"/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 smtClean="0"/>
              <a:t>The following lines invoke different versions of the</a:t>
            </a:r>
            <a:r>
              <a:rPr lang="en-US" smtClean="0">
                <a:latin typeface="Courier New" charset="0"/>
              </a:rPr>
              <a:t> println </a:t>
            </a:r>
            <a:r>
              <a:rPr lang="en-US" smtClean="0"/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 smtClean="0">
                <a:latin typeface="Courier New" charset="0"/>
              </a:rPr>
              <a:t>     System.out.println 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smtClean="0">
                <a:latin typeface="Courier New" charset="0"/>
              </a:rPr>
              <a:t>     System.out.println (total);</a:t>
            </a:r>
            <a:endParaRPr lang="en-US" sz="2400" smtClean="0"/>
          </a:p>
        </p:txBody>
      </p:sp>
      <p:sp>
        <p:nvSpPr>
          <p:cNvPr id="2" name="TextBox 1"/>
          <p:cNvSpPr txBox="1"/>
          <p:nvPr/>
        </p:nvSpPr>
        <p:spPr>
          <a:xfrm>
            <a:off x="4953000" y="6324600"/>
            <a:ext cx="428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 smtClean="0"/>
              <a:t>int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167161" y="5791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Overloading Methods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smtClean="0"/>
              <a:t>The return type of the method is </a:t>
            </a:r>
            <a:r>
              <a:rPr lang="en-US" u="sng" smtClean="0"/>
              <a:t>not</a:t>
            </a:r>
            <a:r>
              <a:rPr lang="en-US" smtClean="0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smtClean="0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smtClean="0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smtClean="0"/>
              <a:t>Overloaded constructors provide multiple ways to initialize a new object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101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Identifying Classes and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Method Design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GUI Design and Layout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571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Managers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layout manager</a:t>
            </a:r>
            <a:r>
              <a:rPr lang="en-US" dirty="0" smtClean="0"/>
              <a:t> determines the way that components are arranged in a panel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 are several predefined layout managers: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6364" y="3535363"/>
            <a:ext cx="2790825" cy="1600200"/>
            <a:chOff x="2400" y="2112"/>
            <a:chExt cx="1758" cy="1008"/>
          </a:xfrm>
        </p:grpSpPr>
        <p:sp>
          <p:nvSpPr>
            <p:cNvPr id="155659" name="AutoShape 5"/>
            <p:cNvSpPr>
              <a:spLocks/>
            </p:cNvSpPr>
            <p:nvPr/>
          </p:nvSpPr>
          <p:spPr bwMode="auto">
            <a:xfrm>
              <a:off x="2400" y="2112"/>
              <a:ext cx="336" cy="100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0" name="Text Box 6"/>
            <p:cNvSpPr txBox="1">
              <a:spLocks noChangeArrowheads="1"/>
            </p:cNvSpPr>
            <p:nvPr/>
          </p:nvSpPr>
          <p:spPr bwMode="auto">
            <a:xfrm>
              <a:off x="2861" y="2490"/>
              <a:ext cx="1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latin typeface="Arial Unicode MS" charset="0"/>
                </a:rPr>
                <a:t>Defined in </a:t>
              </a:r>
              <a:r>
                <a:rPr lang="en-US" sz="2000" b="1" dirty="0" smtClean="0">
                  <a:latin typeface="Arial Unicode MS" charset="0"/>
                </a:rPr>
                <a:t>AWT</a:t>
              </a:r>
              <a:endParaRPr lang="en-US" sz="2000" b="1" dirty="0">
                <a:latin typeface="Arial Unicode MS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16364" y="5287963"/>
            <a:ext cx="2890838" cy="685800"/>
            <a:chOff x="2400" y="3360"/>
            <a:chExt cx="1821" cy="432"/>
          </a:xfrm>
        </p:grpSpPr>
        <p:sp>
          <p:nvSpPr>
            <p:cNvPr id="155657" name="AutoShape 8"/>
            <p:cNvSpPr>
              <a:spLocks/>
            </p:cNvSpPr>
            <p:nvPr/>
          </p:nvSpPr>
          <p:spPr bwMode="auto">
            <a:xfrm>
              <a:off x="2400" y="3360"/>
              <a:ext cx="336" cy="432"/>
            </a:xfrm>
            <a:prstGeom prst="rightBrace">
              <a:avLst>
                <a:gd name="adj1" fmla="val 10714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8" name="Text Box 9"/>
            <p:cNvSpPr txBox="1">
              <a:spLocks noChangeArrowheads="1"/>
            </p:cNvSpPr>
            <p:nvPr/>
          </p:nvSpPr>
          <p:spPr bwMode="auto">
            <a:xfrm>
              <a:off x="2892" y="3372"/>
              <a:ext cx="1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latin typeface="Arial Unicode MS" charset="0"/>
                </a:rPr>
                <a:t>Defined in Swing</a:t>
              </a:r>
            </a:p>
          </p:txBody>
        </p:sp>
      </p:grp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752600" y="3429000"/>
            <a:ext cx="2057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Flow Layout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Border Layout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Card Layout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Grid Layout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GridBag Layout</a:t>
            </a:r>
            <a:endParaRPr lang="en-US">
              <a:latin typeface="Arial Unicode MS" charset="0"/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752600" y="5287963"/>
            <a:ext cx="19161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Box Layout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</a:pPr>
            <a:r>
              <a:rPr kumimoji="1" lang="en-US" sz="2000" b="1">
                <a:latin typeface="Arial Unicode MS" charset="0"/>
              </a:rPr>
              <a:t>Overlay Layout</a:t>
            </a:r>
            <a:endParaRPr lang="en-US">
              <a:latin typeface="Arial Unicode MS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 autoUpdateAnimBg="0"/>
      <p:bldP spid="121867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Managers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Use the </a:t>
            </a:r>
            <a:r>
              <a:rPr lang="en-US" dirty="0" err="1" smtClean="0">
                <a:latin typeface="Courier New" charset="0"/>
              </a:rPr>
              <a:t>setLayout</a:t>
            </a:r>
            <a:r>
              <a:rPr lang="en-US" dirty="0" smtClean="0"/>
              <a:t> method of a panel to change its layout manager: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en-US" sz="2400" b="1" dirty="0" err="1" smtClean="0">
                <a:latin typeface="Courier New" charset="0"/>
              </a:rPr>
              <a:t>JPanel</a:t>
            </a:r>
            <a:r>
              <a:rPr lang="en-US" sz="2400" b="1" dirty="0" smtClean="0">
                <a:latin typeface="Courier New" charset="0"/>
              </a:rPr>
              <a:t> panel = new </a:t>
            </a:r>
            <a:r>
              <a:rPr lang="en-US" sz="2400" b="1" dirty="0" err="1" smtClean="0">
                <a:latin typeface="Courier New" charset="0"/>
              </a:rPr>
              <a:t>JPanel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en-US" sz="2400" b="1" dirty="0" err="1" smtClean="0">
                <a:latin typeface="Courier New" charset="0"/>
              </a:rPr>
              <a:t>panel.setLayout</a:t>
            </a:r>
            <a:r>
              <a:rPr lang="en-US" sz="2400" b="1" dirty="0" smtClean="0">
                <a:latin typeface="Courier New" charset="0"/>
              </a:rPr>
              <a:t>(new </a:t>
            </a:r>
            <a:r>
              <a:rPr lang="en-US" sz="2400" b="1" dirty="0" err="1" smtClean="0">
                <a:latin typeface="Courier New" charset="0"/>
              </a:rPr>
              <a:t>BorderLayout</a:t>
            </a:r>
            <a:r>
              <a:rPr lang="en-US" sz="2400" b="1" dirty="0" smtClean="0">
                <a:latin typeface="Courier New" charset="0"/>
              </a:rPr>
              <a:t>());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LayoutDemo.java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Authors: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flow, border, grid, and box layouts.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LayoutDemo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frame containing a tabbed pane. The panel on each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tab demonstrates a different layout manager.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("Layout Manager Demo");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70884" y="304800"/>
            <a:ext cx="27879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Layout manager example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Box 5"/>
          <p:cNvSpPr txBox="1">
            <a:spLocks noChangeArrowheads="1"/>
          </p:cNvSpPr>
          <p:nvPr/>
        </p:nvSpPr>
        <p:spPr bwMode="auto">
          <a:xfrm>
            <a:off x="609600" y="15081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JTabbedPane tp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JTabbedPane();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tp.addTab ("Intro",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IntroPanel());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tp.addTab ("Flow",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FlowPanel());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tp.addTab ("Border",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BorderPanel());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tp.addTab ("Grid",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GridPanel());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tp.addTab ("Box",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BoxPanel());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frame.getContentPane().add(tp);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5257800"/>
            <a:ext cx="616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tabbed pane</a:t>
            </a:r>
            <a:r>
              <a:rPr lang="en-US" dirty="0" smtClean="0"/>
              <a:t> is a </a:t>
            </a:r>
            <a:r>
              <a:rPr lang="en-US" dirty="0"/>
              <a:t>container which permits one of several </a:t>
            </a:r>
            <a:endParaRPr lang="en-US" dirty="0" smtClean="0"/>
          </a:p>
          <a:p>
            <a:r>
              <a:rPr lang="en-US" dirty="0" smtClean="0"/>
              <a:t>panels </a:t>
            </a:r>
            <a:r>
              <a:rPr lang="en-US" dirty="0"/>
              <a:t>to be </a:t>
            </a:r>
            <a:r>
              <a:rPr lang="en-US" dirty="0" smtClean="0"/>
              <a:t>selected.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IntroPanel.java       Authors: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introduction panel for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LayoutDemo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program.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IntroPanel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this panel with two labels.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cs typeface="Courier New" charset="0"/>
              </a:rPr>
              <a:t>IntroPanel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("Layout Manager Demonstration");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("Choose a tab to see an example of " +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                     "a layout manager.");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(l1);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(l2);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152400"/>
            <a:ext cx="332655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 layout manager specified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Default for a panel is Flow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IntroPanel.java       Authors: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introduction panel for the LayoutDemo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IntroPanel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this panel with two labels.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IntroPanel()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(Color.green);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JLabel l1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("Layout Manager Demonstration");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JLabel l2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JLabel ("Choose a tab to see an example of 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   "a layout manager.");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(l1);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(l2);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8600"/>
            <a:ext cx="5638800" cy="2514600"/>
            <a:chOff x="1828800" y="914400"/>
            <a:chExt cx="5638800" cy="2514600"/>
          </a:xfrm>
        </p:grpSpPr>
        <p:sp>
          <p:nvSpPr>
            <p:cNvPr id="161797" name="TextBox 5"/>
            <p:cNvSpPr txBox="1">
              <a:spLocks noChangeArrowheads="1"/>
            </p:cNvSpPr>
            <p:nvPr/>
          </p:nvSpPr>
          <p:spPr bwMode="auto">
            <a:xfrm>
              <a:off x="1828800" y="914400"/>
              <a:ext cx="5638800" cy="2514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61798" name="Picture 5" descr="LayoutDemo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00" y="1117600"/>
              <a:ext cx="5308600" cy="21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Layout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i="1" dirty="0" smtClean="0"/>
              <a:t>Flow layout</a:t>
            </a:r>
            <a:r>
              <a:rPr lang="en-US" dirty="0" smtClean="0"/>
              <a:t> puts as many components as possible on a row, then moves to the next row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Components are displayed in the order they are added to the container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9371</Words>
  <Application>Microsoft Office PowerPoint</Application>
  <PresentationFormat>On-screen Show (4:3)</PresentationFormat>
  <Paragraphs>2125</Paragraphs>
  <Slides>122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32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7 Object-Oriented Design</vt:lpstr>
      <vt:lpstr>Static methods</vt:lpstr>
      <vt:lpstr>Example</vt:lpstr>
      <vt:lpstr>main method</vt:lpstr>
      <vt:lpstr>Style</vt:lpstr>
      <vt:lpstr>Static Variables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variables and methods</vt:lpstr>
      <vt:lpstr>PowerPoint Presentation</vt:lpstr>
      <vt:lpstr>PowerPoint Presentation</vt:lpstr>
      <vt:lpstr>TopHat Q1-Q4</vt:lpstr>
      <vt:lpstr>Outline</vt:lpstr>
      <vt:lpstr>Class Relationships</vt:lpstr>
      <vt:lpstr>Dependency (A uses B)</vt:lpstr>
      <vt:lpstr>Another form of dependency  (A uses A)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(A has-a B)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Modify the Address class</vt:lpstr>
      <vt:lpstr>Modify the StudentBody class</vt:lpstr>
      <vt:lpstr>Output: By modifying the school object, we have modified all the objects that point to it.</vt:lpstr>
      <vt:lpstr>The this Reference</vt:lpstr>
      <vt:lpstr>PowerPoint Presentation</vt:lpstr>
      <vt:lpstr>Don’t do this with this…</vt:lpstr>
      <vt:lpstr>Outline</vt:lpstr>
      <vt:lpstr>Interfaces</vt:lpstr>
      <vt:lpstr>Interfaces</vt:lpstr>
      <vt:lpstr>Interfaces</vt:lpstr>
      <vt:lpstr>Interfaces</vt:lpstr>
      <vt:lpstr>Interfaces</vt:lpstr>
      <vt:lpstr>Try running this code.  The interface and the classes that use it all have to be in the same folder.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interface example</vt:lpstr>
      <vt:lpstr>Let’s define a few classes that implement Age</vt:lpstr>
      <vt:lpstr>Dog class continued</vt:lpstr>
      <vt:lpstr>Furniture  class</vt:lpstr>
      <vt:lpstr>Human  class</vt:lpstr>
      <vt:lpstr>Problem</vt:lpstr>
      <vt:lpstr>Solution – Hire a co-op student to do a lot of coding…</vt:lpstr>
      <vt:lpstr>This is where the magic happens</vt:lpstr>
      <vt:lpstr>Putting it all  together</vt:lpstr>
      <vt:lpstr>Output</vt:lpstr>
      <vt:lpstr>Interfaces</vt:lpstr>
      <vt:lpstr>Interfaces</vt:lpstr>
      <vt:lpstr>ActionListener Interface for GUIs</vt:lpstr>
      <vt:lpstr>Outline</vt:lpstr>
      <vt:lpstr>Objects as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Method Overloading</vt:lpstr>
      <vt:lpstr>Method Overloading</vt:lpstr>
      <vt:lpstr>Overloading Methods</vt:lpstr>
      <vt:lpstr>Outline</vt:lpstr>
      <vt:lpstr>Layout Managers</vt:lpstr>
      <vt:lpstr>Layout Managers</vt:lpstr>
      <vt:lpstr>PowerPoint Presentation</vt:lpstr>
      <vt:lpstr>PowerPoint Presentation</vt:lpstr>
      <vt:lpstr>PowerPoint Presentation</vt:lpstr>
      <vt:lpstr>PowerPoint Presentation</vt:lpstr>
      <vt:lpstr>Flow Layout</vt:lpstr>
      <vt:lpstr>PowerPoint Presentation</vt:lpstr>
      <vt:lpstr>PowerPoint Presentation</vt:lpstr>
      <vt:lpstr>PowerPoint Presentation</vt:lpstr>
      <vt:lpstr>Border Layout</vt:lpstr>
      <vt:lpstr>PowerPoint Presentation</vt:lpstr>
      <vt:lpstr>PowerPoint Presentation</vt:lpstr>
      <vt:lpstr>PowerPoint Presentation</vt:lpstr>
      <vt:lpstr>Grid Layout</vt:lpstr>
      <vt:lpstr>PowerPoint Presentation</vt:lpstr>
      <vt:lpstr>PowerPoint Presentation</vt:lpstr>
      <vt:lpstr>PowerPoint Presentation</vt:lpstr>
      <vt:lpstr>Box Layout</vt:lpstr>
      <vt:lpstr>Box Layout</vt:lpstr>
      <vt:lpstr>PowerPoint Presentation</vt:lpstr>
      <vt:lpstr>PowerPoint Presentation</vt:lpstr>
      <vt:lpstr>PowerPoint Presentation</vt:lpstr>
      <vt:lpstr>Borders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Put a border around the first label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111</cp:revision>
  <dcterms:created xsi:type="dcterms:W3CDTF">2011-03-08T12:27:20Z</dcterms:created>
  <dcterms:modified xsi:type="dcterms:W3CDTF">2016-03-23T13:51:30Z</dcterms:modified>
</cp:coreProperties>
</file>