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133"/>
  </p:notesMasterIdLst>
  <p:handoutMasterIdLst>
    <p:handoutMasterId r:id="rId134"/>
  </p:handoutMasterIdLst>
  <p:sldIdLst>
    <p:sldId id="256" r:id="rId3"/>
    <p:sldId id="262" r:id="rId4"/>
    <p:sldId id="393" r:id="rId5"/>
    <p:sldId id="264" r:id="rId6"/>
    <p:sldId id="265" r:id="rId7"/>
    <p:sldId id="266" r:id="rId8"/>
    <p:sldId id="394" r:id="rId9"/>
    <p:sldId id="267" r:id="rId10"/>
    <p:sldId id="268" r:id="rId11"/>
    <p:sldId id="320" r:id="rId12"/>
    <p:sldId id="321" r:id="rId13"/>
    <p:sldId id="397" r:id="rId14"/>
    <p:sldId id="400" r:id="rId15"/>
    <p:sldId id="385" r:id="rId16"/>
    <p:sldId id="386" r:id="rId17"/>
    <p:sldId id="269" r:id="rId18"/>
    <p:sldId id="398" r:id="rId19"/>
    <p:sldId id="270" r:id="rId20"/>
    <p:sldId id="387" r:id="rId21"/>
    <p:sldId id="389" r:id="rId22"/>
    <p:sldId id="399" r:id="rId23"/>
    <p:sldId id="419" r:id="rId24"/>
    <p:sldId id="272" r:id="rId25"/>
    <p:sldId id="395" r:id="rId26"/>
    <p:sldId id="396" r:id="rId27"/>
    <p:sldId id="322" r:id="rId28"/>
    <p:sldId id="323" r:id="rId29"/>
    <p:sldId id="324" r:id="rId30"/>
    <p:sldId id="326" r:id="rId31"/>
    <p:sldId id="327" r:id="rId32"/>
    <p:sldId id="328" r:id="rId33"/>
    <p:sldId id="329" r:id="rId34"/>
    <p:sldId id="273" r:id="rId35"/>
    <p:sldId id="420" r:id="rId36"/>
    <p:sldId id="274" r:id="rId37"/>
    <p:sldId id="275" r:id="rId38"/>
    <p:sldId id="330" r:id="rId39"/>
    <p:sldId id="332" r:id="rId40"/>
    <p:sldId id="388" r:id="rId41"/>
    <p:sldId id="418" r:id="rId42"/>
    <p:sldId id="276" r:id="rId43"/>
    <p:sldId id="402" r:id="rId44"/>
    <p:sldId id="401" r:id="rId45"/>
    <p:sldId id="403" r:id="rId46"/>
    <p:sldId id="314" r:id="rId47"/>
    <p:sldId id="278" r:id="rId48"/>
    <p:sldId id="279" r:id="rId49"/>
    <p:sldId id="404" r:id="rId50"/>
    <p:sldId id="280" r:id="rId51"/>
    <p:sldId id="281" r:id="rId52"/>
    <p:sldId id="333" r:id="rId53"/>
    <p:sldId id="334" r:id="rId54"/>
    <p:sldId id="335" r:id="rId55"/>
    <p:sldId id="336" r:id="rId56"/>
    <p:sldId id="337" r:id="rId57"/>
    <p:sldId id="331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15" r:id="rId68"/>
    <p:sldId id="286" r:id="rId69"/>
    <p:sldId id="405" r:id="rId70"/>
    <p:sldId id="287" r:id="rId71"/>
    <p:sldId id="288" r:id="rId72"/>
    <p:sldId id="289" r:id="rId73"/>
    <p:sldId id="384" r:id="rId74"/>
    <p:sldId id="407" r:id="rId75"/>
    <p:sldId id="291" r:id="rId76"/>
    <p:sldId id="292" r:id="rId77"/>
    <p:sldId id="349" r:id="rId78"/>
    <p:sldId id="352" r:id="rId79"/>
    <p:sldId id="350" r:id="rId80"/>
    <p:sldId id="351" r:id="rId81"/>
    <p:sldId id="316" r:id="rId82"/>
    <p:sldId id="294" r:id="rId83"/>
    <p:sldId id="295" r:id="rId84"/>
    <p:sldId id="353" r:id="rId85"/>
    <p:sldId id="413" r:id="rId86"/>
    <p:sldId id="354" r:id="rId87"/>
    <p:sldId id="355" r:id="rId88"/>
    <p:sldId id="408" r:id="rId89"/>
    <p:sldId id="409" r:id="rId90"/>
    <p:sldId id="410" r:id="rId91"/>
    <p:sldId id="412" r:id="rId92"/>
    <p:sldId id="356" r:id="rId93"/>
    <p:sldId id="357" r:id="rId94"/>
    <p:sldId id="358" r:id="rId95"/>
    <p:sldId id="411" r:id="rId96"/>
    <p:sldId id="414" r:id="rId97"/>
    <p:sldId id="297" r:id="rId98"/>
    <p:sldId id="317" r:id="rId99"/>
    <p:sldId id="304" r:id="rId100"/>
    <p:sldId id="359" r:id="rId101"/>
    <p:sldId id="360" r:id="rId102"/>
    <p:sldId id="361" r:id="rId103"/>
    <p:sldId id="362" r:id="rId104"/>
    <p:sldId id="318" r:id="rId105"/>
    <p:sldId id="307" r:id="rId106"/>
    <p:sldId id="363" r:id="rId107"/>
    <p:sldId id="309" r:id="rId108"/>
    <p:sldId id="364" r:id="rId109"/>
    <p:sldId id="365" r:id="rId110"/>
    <p:sldId id="391" r:id="rId111"/>
    <p:sldId id="366" r:id="rId112"/>
    <p:sldId id="367" r:id="rId113"/>
    <p:sldId id="368" r:id="rId114"/>
    <p:sldId id="310" r:id="rId115"/>
    <p:sldId id="369" r:id="rId116"/>
    <p:sldId id="370" r:id="rId117"/>
    <p:sldId id="417" r:id="rId118"/>
    <p:sldId id="371" r:id="rId119"/>
    <p:sldId id="372" r:id="rId120"/>
    <p:sldId id="373" r:id="rId121"/>
    <p:sldId id="374" r:id="rId122"/>
    <p:sldId id="312" r:id="rId123"/>
    <p:sldId id="375" r:id="rId124"/>
    <p:sldId id="376" r:id="rId125"/>
    <p:sldId id="392" r:id="rId126"/>
    <p:sldId id="415" r:id="rId127"/>
    <p:sldId id="416" r:id="rId128"/>
    <p:sldId id="377" r:id="rId129"/>
    <p:sldId id="378" r:id="rId130"/>
    <p:sldId id="379" r:id="rId131"/>
    <p:sldId id="380" r:id="rId1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10" d="100"/>
          <a:sy n="110" d="100"/>
        </p:scale>
        <p:origin x="12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handoutMaster" Target="handoutMasters/handout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presProps" Target="pres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DEDCC6-FE05-444D-916F-E913582DCA18}" type="datetime1">
              <a:rPr lang="en-US"/>
              <a:pPr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503538-2C84-4E24-BB95-6F8D4F1A89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97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7BB9FB-0D0B-48A8-BB61-AD318C3304BE}" type="datetime1">
              <a:rPr lang="en-US"/>
              <a:pPr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82D2FD-52E9-4F0B-A98B-F6479D237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01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32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8853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1134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395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8218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232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385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8559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8559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36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0536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0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850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5161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958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4409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5990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055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730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861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552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177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74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9571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599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59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615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77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7344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1579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1860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12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6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21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21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52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41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15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29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8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25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65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27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03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13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77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4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4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2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55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88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9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8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83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257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426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4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46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362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5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540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331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68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13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63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321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184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078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20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74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5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51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464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488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937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242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030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99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37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66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527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6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537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40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362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75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945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61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243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3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733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045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8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076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622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00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71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9028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0332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48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030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898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908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5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4768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668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47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773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808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027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051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5950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06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485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8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428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6377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390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75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7048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3640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0336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890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7417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663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2D2FD-52E9-4F0B-A98B-F6479D23778E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26659539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40110478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91608497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7-</a:t>
            </a:r>
            <a:fld id="{29453BD9-F72B-497F-AEEA-E924ED9954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6190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0DB4A-9FD4-481A-B348-26F3BE64A5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2314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E87C5-15D0-4B6F-8C7A-3EA5E0C3D3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82705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CC29B-34FA-4E6C-A2EC-A635BF5C5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3869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DD164-DD4E-423C-8206-A8BB42FC28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482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05B0DB-A386-474B-95DD-54093F385A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62912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1DA26-079E-444A-9B61-2765765FDF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4114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EF8E4-6648-4C80-83D4-8C944ED3D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660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152654063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28EE5-3EB5-41E4-9809-EA075F504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46505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5B1BC-38CA-4CA0-85A5-2DECF3CEE1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7262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688003-AB24-4F66-970D-4B52B1CB4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1183"/>
      </p:ext>
    </p:extLst>
  </p:cSld>
  <p:clrMapOvr>
    <a:masterClrMapping/>
  </p:clrMapOvr>
  <p:transition spd="med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50C14-82D4-4C7E-AF1F-092801E8E2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66187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602541209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9569254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90858817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181605278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606677400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07439528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790867753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/>
              <a:t>Copyright © 2012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703" r:id="rId12"/>
  </p:sldLayoutIdLst>
  <p:transition spd="med">
    <p:push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DABD24C-12A7-4C29-A013-45248CF7F0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 spd="med">
    <p:push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Chapter 8</a:t>
            </a:r>
            <a:br>
              <a:rPr lang="en-US" smtClean="0"/>
            </a:br>
            <a:r>
              <a:rPr lang="en-US" smtClean="0"/>
              <a:t>Arrays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sz="3200" smtClean="0"/>
              <a:t>Java Software Solutions</a:t>
            </a:r>
            <a:endParaRPr lang="en-US" smtClean="0"/>
          </a:p>
          <a:p>
            <a:pPr eaLnBrk="1" hangingPunct="1"/>
            <a:r>
              <a:rPr lang="en-US" smtClean="0"/>
              <a:t>Foundations of Program Design</a:t>
            </a:r>
          </a:p>
          <a:p>
            <a:pPr eaLnBrk="1" hangingPunct="1"/>
            <a:r>
              <a:rPr lang="en-US" smtClean="0"/>
              <a:t>Seventh Edition</a:t>
            </a:r>
          </a:p>
          <a:p>
            <a:pPr algn="r" eaLnBrk="1" hangingPunct="1"/>
            <a:endParaRPr lang="en-US" smtClean="0"/>
          </a:p>
        </p:txBody>
      </p:sp>
      <p:pic>
        <p:nvPicPr>
          <p:cNvPr id="28677" name="Picture 5" descr="AW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2800"/>
              <a:t>John Lewis</a:t>
            </a:r>
          </a:p>
          <a:p>
            <a:pPr algn="r" eaLnBrk="1" hangingPunct="1"/>
            <a:r>
              <a:rPr lang="en-US" sz="2800"/>
              <a:t>William Loftus</a:t>
            </a:r>
          </a:p>
        </p:txBody>
      </p:sp>
      <p:pic>
        <p:nvPicPr>
          <p:cNvPr id="28679" name="Picture 7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048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BasicArray.java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basic array declaration and use.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BasicArray</a:t>
            </a:r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an array, fills it with various integer values,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modifies one value, then prints them out.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final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LIMIT = 15, MULTIPLE = 10;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[] list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[LIMIT];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Initialize the array values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index = 0; index &lt; LIMIT; index++)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list[index] = index * MULTIPLE;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list[5] = 999;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change one array value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Print the array values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value : list)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(value + "  ");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40053" y="1945079"/>
            <a:ext cx="1015663" cy="293926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CA" sz="5400" b="1" dirty="0" smtClean="0"/>
              <a:t>Example</a:t>
            </a:r>
            <a:endParaRPr lang="en-CA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5334000"/>
            <a:ext cx="33137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the format of the for loop.</a:t>
            </a:r>
            <a:endParaRPr 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TextBox 5"/>
          <p:cNvSpPr txBox="1">
            <a:spLocks noChangeArrowheads="1"/>
          </p:cNvSpPr>
          <p:nvPr/>
        </p:nvSpPr>
        <p:spPr bwMode="auto">
          <a:xfrm>
            <a:off x="609600" y="3571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Rocket.java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polygons and polylines.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Rocket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the main frame of the program.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JFrame ("Rocket");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RocketPanel panel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RocketPanel();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frame.getContentPane().add(panel);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4200" y="304800"/>
            <a:ext cx="2971800" cy="3276600"/>
            <a:chOff x="3200400" y="609600"/>
            <a:chExt cx="2971800" cy="3276600"/>
          </a:xfrm>
        </p:grpSpPr>
        <p:sp>
          <p:nvSpPr>
            <p:cNvPr id="115717" name="TextBox 5"/>
            <p:cNvSpPr txBox="1">
              <a:spLocks noChangeArrowheads="1"/>
            </p:cNvSpPr>
            <p:nvPr/>
          </p:nvSpPr>
          <p:spPr bwMode="auto">
            <a:xfrm>
              <a:off x="3200400" y="609600"/>
              <a:ext cx="2971800" cy="3276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15718" name="Picture 4" descr="Rock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838200"/>
              <a:ext cx="2514600" cy="279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5588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RocketPanel.java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polygons and polylines.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javax.swing.JPanel;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java.awt.*;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RocketPanel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extends </a:t>
            </a:r>
            <a:r>
              <a:rPr lang="en-US" sz="1400" b="1">
                <a:latin typeface="Courier New" charset="0"/>
                <a:cs typeface="Courier New" charset="0"/>
              </a:rPr>
              <a:t>JPanel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int</a:t>
            </a:r>
            <a:r>
              <a:rPr lang="en-US" sz="1400" b="1">
                <a:latin typeface="Courier New" charset="0"/>
                <a:cs typeface="Courier New" charset="0"/>
              </a:rPr>
              <a:t>[] xRocket = {100, 120, 120, 130, 130, 70, 70, 80, 80};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int</a:t>
            </a:r>
            <a:r>
              <a:rPr lang="en-US" sz="1400" b="1">
                <a:latin typeface="Courier New" charset="0"/>
                <a:cs typeface="Courier New" charset="0"/>
              </a:rPr>
              <a:t>[] yRocket = {15, 40, 115, 125, 150, 150, 125, 115, 40};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int</a:t>
            </a:r>
            <a:r>
              <a:rPr lang="en-US" sz="1400" b="1">
                <a:latin typeface="Courier New" charset="0"/>
                <a:cs typeface="Courier New" charset="0"/>
              </a:rPr>
              <a:t>[] xWindow = {95, 105, 110, 90};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int</a:t>
            </a:r>
            <a:r>
              <a:rPr lang="en-US" sz="1400" b="1">
                <a:latin typeface="Courier New" charset="0"/>
                <a:cs typeface="Courier New" charset="0"/>
              </a:rPr>
              <a:t>[] yWindow = {45, 45, 70, 70};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int</a:t>
            </a:r>
            <a:r>
              <a:rPr lang="en-US" sz="1400" b="1">
                <a:latin typeface="Courier New" charset="0"/>
                <a:cs typeface="Courier New" charset="0"/>
              </a:rPr>
              <a:t>[] xFlame = {70, 70, 75, 80, 90, 100, 110, 115, 120,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       130, 130};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int</a:t>
            </a:r>
            <a:r>
              <a:rPr lang="en-US" sz="1400" b="1">
                <a:latin typeface="Courier New" charset="0"/>
                <a:cs typeface="Courier New" charset="0"/>
              </a:rPr>
              <a:t>[] yFlame = {155, 170, 165, 190, 170, 175, 160, 185,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       160, 175, 155};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2124" y="5791200"/>
            <a:ext cx="332655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Corresponding x-y coordinates</a:t>
            </a:r>
          </a:p>
          <a:p>
            <a:r>
              <a:rPr lang="en-CA" dirty="0" smtClean="0"/>
              <a:t>have to be stored in separate</a:t>
            </a:r>
          </a:p>
          <a:p>
            <a:r>
              <a:rPr lang="en-CA" dirty="0" smtClean="0"/>
              <a:t>arrays.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0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the basic characteristics of this panel.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RocketPanel()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setBackground (Color.black);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setPreferredSize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Dimension(200, 200));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Draws a rocket using polygons and polylines.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paintComponent (Graphics page)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super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.paintComponent (page);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page.setColor (Color.cyan);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page.fillPolygon (xRocket, yRocket, xRocket.length);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page.setColor (Color.gray);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page.fillPolygon (xWindow, yWindow, xWindow.length);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page.setColor (Color.red);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page.drawPolyline (xFlame, yFlame, xFlame.length);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8200" y="3581400"/>
            <a:ext cx="339067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Parameters: x values, y values,</a:t>
            </a:r>
          </a:p>
          <a:p>
            <a:r>
              <a:rPr lang="en-CA" dirty="0" smtClean="0"/>
              <a:t>number of points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2038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Two-Dimensional Arrays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Polygons and Polylines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Mouse Events and Key Events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456247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34400" cy="1143000"/>
          </a:xfrm>
        </p:spPr>
        <p:txBody>
          <a:bodyPr/>
          <a:lstStyle/>
          <a:p>
            <a:r>
              <a:rPr lang="en-US" smtClean="0"/>
              <a:t>Mouse Events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86800" cy="1676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Events related to the mouse are separated into </a:t>
            </a:r>
            <a:r>
              <a:rPr lang="en-US" i="1" smtClean="0"/>
              <a:t>mouse events</a:t>
            </a:r>
            <a:r>
              <a:rPr lang="en-US" smtClean="0"/>
              <a:t> and </a:t>
            </a:r>
            <a:r>
              <a:rPr lang="en-US" i="1" smtClean="0"/>
              <a:t>mouse motion events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Mouse Events:</a:t>
            </a:r>
          </a:p>
        </p:txBody>
      </p:sp>
      <p:graphicFrame>
        <p:nvGraphicFramePr>
          <p:cNvPr id="83001" name="Group 57"/>
          <p:cNvGraphicFramePr>
            <a:graphicFrameLocks noGrp="1"/>
          </p:cNvGraphicFramePr>
          <p:nvPr>
            <p:ph sz="half" idx="2"/>
          </p:nvPr>
        </p:nvGraphicFramePr>
        <p:xfrm>
          <a:off x="609600" y="2971800"/>
          <a:ext cx="8001000" cy="2616199"/>
        </p:xfrm>
        <a:graphic>
          <a:graphicData uri="http://schemas.openxmlformats.org/drawingml/2006/table">
            <a:tbl>
              <a:tblPr/>
              <a:tblGrid>
                <a:gridCol w="2316162"/>
                <a:gridCol w="5684838"/>
              </a:tblGrid>
              <a:tr h="396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mouse pressed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mouse button is pressed down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mouse released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mouse button is released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81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mouse clicked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mouse button is pressed down and released without moving the mouse in between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mouse entered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mouse pointer is moved onto (over) a component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4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mouse exited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mouse pointer is moved off of a component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29453BD9-F72B-497F-AEEA-E924ED9954D1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Motion Events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 smtClean="0"/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Listeners for mouse events are created using the </a:t>
            </a:r>
            <a:r>
              <a:rPr lang="en-US" dirty="0" err="1" smtClean="0">
                <a:latin typeface="Courier New" charset="0"/>
              </a:rPr>
              <a:t>MouseListener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charset="0"/>
              </a:rPr>
              <a:t>MouseMotionListener</a:t>
            </a:r>
            <a:r>
              <a:rPr lang="en-US" dirty="0" smtClean="0"/>
              <a:t> interfaces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A </a:t>
            </a:r>
            <a:r>
              <a:rPr lang="en-US" dirty="0" err="1" smtClean="0">
                <a:latin typeface="Courier New" charset="0"/>
              </a:rPr>
              <a:t>MouseEvent</a:t>
            </a:r>
            <a:r>
              <a:rPr lang="en-US" dirty="0" smtClean="0"/>
              <a:t> object is passed to the appropriate method when a mouse event occurs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 smtClean="0"/>
          </a:p>
        </p:txBody>
      </p:sp>
      <p:graphicFrame>
        <p:nvGraphicFramePr>
          <p:cNvPr id="6" name="Group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200774"/>
              </p:ext>
            </p:extLst>
          </p:nvPr>
        </p:nvGraphicFramePr>
        <p:xfrm>
          <a:off x="1143000" y="1295400"/>
          <a:ext cx="6948488" cy="1097228"/>
        </p:xfrm>
        <a:graphic>
          <a:graphicData uri="http://schemas.openxmlformats.org/drawingml/2006/table">
            <a:tbl>
              <a:tblPr/>
              <a:tblGrid>
                <a:gridCol w="2316162"/>
                <a:gridCol w="4632326"/>
              </a:tblGrid>
              <a:tr h="396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mouse moved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mouse is moved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0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mouse dragged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mouse is moved while the mouse button is pressed down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Mouse Events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For a given program, we may only care about one or two mouse events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To satisfy the implementation of a listener interface, empty methods must be provided for unused events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TextBox 5"/>
          <p:cNvSpPr txBox="1">
            <a:spLocks noChangeArrowheads="1"/>
          </p:cNvSpPr>
          <p:nvPr/>
        </p:nvSpPr>
        <p:spPr bwMode="auto">
          <a:xfrm>
            <a:off x="609600" y="5715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Dots.java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mouse events.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Dots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and displays the application frame.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JFrame ("Dots");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frame.getContentPane().add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DotsPanel());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Box 5"/>
          <p:cNvSpPr txBox="1">
            <a:spLocks noChangeArrowheads="1"/>
          </p:cNvSpPr>
          <p:nvPr/>
        </p:nvSpPr>
        <p:spPr bwMode="auto">
          <a:xfrm>
            <a:off x="609600" y="5715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Dots.java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mouse events.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Dots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and displays the application frame.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JFrame ("Dots");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frame.getContentPane().add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DotsPanel());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frame.setVisible(true);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14600" y="457200"/>
            <a:ext cx="4267200" cy="3352800"/>
            <a:chOff x="2438400" y="533400"/>
            <a:chExt cx="4267200" cy="3352800"/>
          </a:xfrm>
        </p:grpSpPr>
        <p:sp>
          <p:nvSpPr>
            <p:cNvPr id="124933" name="TextBox 5"/>
            <p:cNvSpPr txBox="1">
              <a:spLocks noChangeArrowheads="1"/>
            </p:cNvSpPr>
            <p:nvPr/>
          </p:nvSpPr>
          <p:spPr bwMode="auto">
            <a:xfrm>
              <a:off x="2438400" y="533400"/>
              <a:ext cx="4267200" cy="3352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24934" name="Picture 6" descr="Dot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525" y="801688"/>
              <a:ext cx="3784600" cy="280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14600" y="457200"/>
            <a:ext cx="4267200" cy="3352800"/>
            <a:chOff x="2438400" y="533400"/>
            <a:chExt cx="4267200" cy="3352800"/>
          </a:xfrm>
        </p:grpSpPr>
        <p:sp>
          <p:nvSpPr>
            <p:cNvPr id="124933" name="TextBox 5"/>
            <p:cNvSpPr txBox="1">
              <a:spLocks noChangeArrowheads="1"/>
            </p:cNvSpPr>
            <p:nvPr/>
          </p:nvSpPr>
          <p:spPr bwMode="auto">
            <a:xfrm>
              <a:off x="2438400" y="533400"/>
              <a:ext cx="4267200" cy="3352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24934" name="Picture 6" descr="Dot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525" y="801688"/>
              <a:ext cx="3784600" cy="280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1966535" y="4572000"/>
            <a:ext cx="5356979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Can resize the window and click anywhere in it!</a:t>
            </a:r>
          </a:p>
          <a:p>
            <a:endParaRPr lang="en-CA" dirty="0" smtClean="0"/>
          </a:p>
          <a:p>
            <a:r>
              <a:rPr lang="en-CA" dirty="0" smtClean="0"/>
              <a:t>Try clicking outside the window…nothing happens.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4321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BasicArray.java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basic array declaration and use.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BasicArray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an array, fills it with various integer values,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modifies one value, then prints them out.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final 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LIMIT = 15, MULTIPLE = 10;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[] list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int[LIMIT];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Initialize the array values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index = 0; index &lt; LIMIT; index++)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list[index] = index * MULTIPLE;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list[5] = 999;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change one array value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Print the array values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value : list)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System.out.print (value + "  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57200" y="228600"/>
            <a:ext cx="8126413" cy="10461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0  10  20  30  40  999  60  70  80  90  100  110  120  130  140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9509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DotsPanel.java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the primary panel for the Dots program.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java.util.ArrayList;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javax.swing.JPanel;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java.awt.*;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java.awt.event.*;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DotsPanel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extends </a:t>
            </a:r>
            <a:r>
              <a:rPr lang="en-US" sz="1400" b="1">
                <a:latin typeface="Courier New" charset="0"/>
                <a:cs typeface="Courier New" charset="0"/>
              </a:rPr>
              <a:t>JPanel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final int </a:t>
            </a:r>
            <a:r>
              <a:rPr lang="en-US" sz="1400" b="1">
                <a:latin typeface="Courier New" charset="0"/>
                <a:cs typeface="Courier New" charset="0"/>
              </a:rPr>
              <a:t>SIZE = 6;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radius of each dot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ArrayList&lt;Point&gt; pointList;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5486400"/>
            <a:ext cx="595547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Point is a class in </a:t>
            </a:r>
            <a:r>
              <a:rPr lang="en-CA" dirty="0" err="1" smtClean="0"/>
              <a:t>java.awt</a:t>
            </a:r>
            <a:r>
              <a:rPr lang="en-CA" dirty="0" smtClean="0"/>
              <a:t> which represents a point (</a:t>
            </a:r>
            <a:r>
              <a:rPr lang="en-CA" dirty="0" err="1" smtClean="0"/>
              <a:t>x,y</a:t>
            </a:r>
            <a:r>
              <a:rPr lang="en-CA" dirty="0" smtClean="0"/>
              <a:t>)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276600" y="45720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5943600"/>
            <a:ext cx="70104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We did not cover </a:t>
            </a:r>
            <a:r>
              <a:rPr lang="en-CA" dirty="0" err="1" smtClean="0"/>
              <a:t>ArrayList’s</a:t>
            </a:r>
            <a:r>
              <a:rPr lang="en-CA" dirty="0" smtClean="0"/>
              <a:t>…don’t worry about them…it’s a special kind of array with built-in methods.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19200" y="4572000"/>
            <a:ext cx="838200" cy="1283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this panel to listen for mouse events.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DotsPanel()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pointList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ArrayList&lt;Point&gt;();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addMouseListener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DotsListener());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setBackground (Color.black);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setPreferredSize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Dimension(300, 200));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Draws all of the dots stored in the list.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paintComponent (Graphics page)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super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.paintComponent(page);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page.setColor (Color.green);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(Point spot : pointList)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page.fillOval (spot.x-SIZE, spot.y-SIZE, SIZE*2, SIZE*2);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page.drawString ("Count: " + pointList.size(), 5, 15);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446088"/>
            <a:ext cx="7910513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Represents the listener for mouse events.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class </a:t>
            </a:r>
            <a:r>
              <a:rPr lang="en-US" sz="1400" b="1">
                <a:latin typeface="Courier New" charset="0"/>
                <a:cs typeface="Courier New" charset="0"/>
              </a:rPr>
              <a:t>DotsListener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implements </a:t>
            </a:r>
            <a:r>
              <a:rPr lang="en-US" sz="1400" b="1">
                <a:latin typeface="Courier New" charset="0"/>
                <a:cs typeface="Courier New" charset="0"/>
              </a:rPr>
              <a:t>MouseListener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Adds the current point to the list of points and redraws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the panel whenever the mouse button is pressed.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mousePressed (MouseEvent event)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pointList.add(event.getPoint());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repaint();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Provide empty definitions for unused event methods.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mouseClicked (MouseEvent event) {}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mouseReleased (MouseEvent event) {}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mouseEntered (MouseEvent event) {}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mouseExited (MouseEvent event) {}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1400" b="1">
              <a:solidFill>
                <a:srgbClr val="000000"/>
              </a:solidFill>
              <a:cs typeface="Courier New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700331" y="4224900"/>
            <a:ext cx="5894479" cy="528469"/>
          </a:xfrm>
          <a:custGeom>
            <a:avLst/>
            <a:gdLst>
              <a:gd name="connsiteX0" fmla="*/ 1382935 w 5894479"/>
              <a:gd name="connsiteY0" fmla="*/ 14591 h 528469"/>
              <a:gd name="connsiteX1" fmla="*/ 1035312 w 5894479"/>
              <a:gd name="connsiteY1" fmla="*/ 14591 h 528469"/>
              <a:gd name="connsiteX2" fmla="*/ 823715 w 5894479"/>
              <a:gd name="connsiteY2" fmla="*/ 22148 h 528469"/>
              <a:gd name="connsiteX3" fmla="*/ 748145 w 5894479"/>
              <a:gd name="connsiteY3" fmla="*/ 37262 h 528469"/>
              <a:gd name="connsiteX4" fmla="*/ 680132 w 5894479"/>
              <a:gd name="connsiteY4" fmla="*/ 52376 h 528469"/>
              <a:gd name="connsiteX5" fmla="*/ 627233 w 5894479"/>
              <a:gd name="connsiteY5" fmla="*/ 59933 h 528469"/>
              <a:gd name="connsiteX6" fmla="*/ 574333 w 5894479"/>
              <a:gd name="connsiteY6" fmla="*/ 82604 h 528469"/>
              <a:gd name="connsiteX7" fmla="*/ 551662 w 5894479"/>
              <a:gd name="connsiteY7" fmla="*/ 97718 h 528469"/>
              <a:gd name="connsiteX8" fmla="*/ 498763 w 5894479"/>
              <a:gd name="connsiteY8" fmla="*/ 120389 h 528469"/>
              <a:gd name="connsiteX9" fmla="*/ 415636 w 5894479"/>
              <a:gd name="connsiteY9" fmla="*/ 135503 h 528469"/>
              <a:gd name="connsiteX10" fmla="*/ 287167 w 5894479"/>
              <a:gd name="connsiteY10" fmla="*/ 158174 h 528469"/>
              <a:gd name="connsiteX11" fmla="*/ 256938 w 5894479"/>
              <a:gd name="connsiteY11" fmla="*/ 165731 h 528469"/>
              <a:gd name="connsiteX12" fmla="*/ 234267 w 5894479"/>
              <a:gd name="connsiteY12" fmla="*/ 173288 h 528469"/>
              <a:gd name="connsiteX13" fmla="*/ 173811 w 5894479"/>
              <a:gd name="connsiteY13" fmla="*/ 180845 h 528469"/>
              <a:gd name="connsiteX14" fmla="*/ 128469 w 5894479"/>
              <a:gd name="connsiteY14" fmla="*/ 195960 h 528469"/>
              <a:gd name="connsiteX15" fmla="*/ 83127 w 5894479"/>
              <a:gd name="connsiteY15" fmla="*/ 203517 h 528469"/>
              <a:gd name="connsiteX16" fmla="*/ 60456 w 5894479"/>
              <a:gd name="connsiteY16" fmla="*/ 211074 h 528469"/>
              <a:gd name="connsiteX17" fmla="*/ 0 w 5894479"/>
              <a:gd name="connsiteY17" fmla="*/ 226188 h 528469"/>
              <a:gd name="connsiteX18" fmla="*/ 7557 w 5894479"/>
              <a:gd name="connsiteY18" fmla="*/ 347100 h 528469"/>
              <a:gd name="connsiteX19" fmla="*/ 52899 w 5894479"/>
              <a:gd name="connsiteY19" fmla="*/ 369771 h 528469"/>
              <a:gd name="connsiteX20" fmla="*/ 90684 w 5894479"/>
              <a:gd name="connsiteY20" fmla="*/ 377328 h 528469"/>
              <a:gd name="connsiteX21" fmla="*/ 120912 w 5894479"/>
              <a:gd name="connsiteY21" fmla="*/ 384885 h 528469"/>
              <a:gd name="connsiteX22" fmla="*/ 173811 w 5894479"/>
              <a:gd name="connsiteY22" fmla="*/ 392442 h 528469"/>
              <a:gd name="connsiteX23" fmla="*/ 234267 w 5894479"/>
              <a:gd name="connsiteY23" fmla="*/ 407556 h 528469"/>
              <a:gd name="connsiteX24" fmla="*/ 272052 w 5894479"/>
              <a:gd name="connsiteY24" fmla="*/ 422670 h 528469"/>
              <a:gd name="connsiteX25" fmla="*/ 294724 w 5894479"/>
              <a:gd name="connsiteY25" fmla="*/ 430227 h 528469"/>
              <a:gd name="connsiteX26" fmla="*/ 937071 w 5894479"/>
              <a:gd name="connsiteY26" fmla="*/ 445341 h 528469"/>
              <a:gd name="connsiteX27" fmla="*/ 1783457 w 5894479"/>
              <a:gd name="connsiteY27" fmla="*/ 437784 h 528469"/>
              <a:gd name="connsiteX28" fmla="*/ 1979940 w 5894479"/>
              <a:gd name="connsiteY28" fmla="*/ 430227 h 528469"/>
              <a:gd name="connsiteX29" fmla="*/ 2652515 w 5894479"/>
              <a:gd name="connsiteY29" fmla="*/ 437784 h 528469"/>
              <a:gd name="connsiteX30" fmla="*/ 2712971 w 5894479"/>
              <a:gd name="connsiteY30" fmla="*/ 452898 h 528469"/>
              <a:gd name="connsiteX31" fmla="*/ 2758314 w 5894479"/>
              <a:gd name="connsiteY31" fmla="*/ 460455 h 528469"/>
              <a:gd name="connsiteX32" fmla="*/ 2894340 w 5894479"/>
              <a:gd name="connsiteY32" fmla="*/ 483126 h 528469"/>
              <a:gd name="connsiteX33" fmla="*/ 3325090 w 5894479"/>
              <a:gd name="connsiteY33" fmla="*/ 498240 h 528469"/>
              <a:gd name="connsiteX34" fmla="*/ 3453560 w 5894479"/>
              <a:gd name="connsiteY34" fmla="*/ 505798 h 528469"/>
              <a:gd name="connsiteX35" fmla="*/ 4806267 w 5894479"/>
              <a:gd name="connsiteY35" fmla="*/ 490683 h 528469"/>
              <a:gd name="connsiteX36" fmla="*/ 5320145 w 5894479"/>
              <a:gd name="connsiteY36" fmla="*/ 490683 h 528469"/>
              <a:gd name="connsiteX37" fmla="*/ 5350373 w 5894479"/>
              <a:gd name="connsiteY37" fmla="*/ 498240 h 528469"/>
              <a:gd name="connsiteX38" fmla="*/ 5509071 w 5894479"/>
              <a:gd name="connsiteY38" fmla="*/ 505798 h 528469"/>
              <a:gd name="connsiteX39" fmla="*/ 5735781 w 5894479"/>
              <a:gd name="connsiteY39" fmla="*/ 528469 h 528469"/>
              <a:gd name="connsiteX40" fmla="*/ 5894479 w 5894479"/>
              <a:gd name="connsiteY40" fmla="*/ 520912 h 528469"/>
              <a:gd name="connsiteX41" fmla="*/ 5886922 w 5894479"/>
              <a:gd name="connsiteY41" fmla="*/ 377328 h 528469"/>
              <a:gd name="connsiteX42" fmla="*/ 5879365 w 5894479"/>
              <a:gd name="connsiteY42" fmla="*/ 271530 h 528469"/>
              <a:gd name="connsiteX43" fmla="*/ 5826466 w 5894479"/>
              <a:gd name="connsiteY43" fmla="*/ 248859 h 528469"/>
              <a:gd name="connsiteX44" fmla="*/ 5637540 w 5894479"/>
              <a:gd name="connsiteY44" fmla="*/ 241302 h 528469"/>
              <a:gd name="connsiteX45" fmla="*/ 5509071 w 5894479"/>
              <a:gd name="connsiteY45" fmla="*/ 226188 h 528469"/>
              <a:gd name="connsiteX46" fmla="*/ 5433500 w 5894479"/>
              <a:gd name="connsiteY46" fmla="*/ 218631 h 528469"/>
              <a:gd name="connsiteX47" fmla="*/ 5373044 w 5894479"/>
              <a:gd name="connsiteY47" fmla="*/ 211074 h 528469"/>
              <a:gd name="connsiteX48" fmla="*/ 4912066 w 5894479"/>
              <a:gd name="connsiteY48" fmla="*/ 195960 h 528469"/>
              <a:gd name="connsiteX49" fmla="*/ 4723140 w 5894479"/>
              <a:gd name="connsiteY49" fmla="*/ 180845 h 528469"/>
              <a:gd name="connsiteX50" fmla="*/ 4435973 w 5894479"/>
              <a:gd name="connsiteY50" fmla="*/ 165731 h 528469"/>
              <a:gd name="connsiteX51" fmla="*/ 3959881 w 5894479"/>
              <a:gd name="connsiteY51" fmla="*/ 173288 h 528469"/>
              <a:gd name="connsiteX52" fmla="*/ 3899424 w 5894479"/>
              <a:gd name="connsiteY52" fmla="*/ 180845 h 528469"/>
              <a:gd name="connsiteX53" fmla="*/ 3687828 w 5894479"/>
              <a:gd name="connsiteY53" fmla="*/ 195960 h 528469"/>
              <a:gd name="connsiteX54" fmla="*/ 3226849 w 5894479"/>
              <a:gd name="connsiteY54" fmla="*/ 188402 h 528469"/>
              <a:gd name="connsiteX55" fmla="*/ 3136165 w 5894479"/>
              <a:gd name="connsiteY55" fmla="*/ 180845 h 528469"/>
              <a:gd name="connsiteX56" fmla="*/ 2569388 w 5894479"/>
              <a:gd name="connsiteY56" fmla="*/ 188402 h 528469"/>
              <a:gd name="connsiteX57" fmla="*/ 2380462 w 5894479"/>
              <a:gd name="connsiteY57" fmla="*/ 195960 h 528469"/>
              <a:gd name="connsiteX58" fmla="*/ 2138638 w 5894479"/>
              <a:gd name="connsiteY58" fmla="*/ 188402 h 528469"/>
              <a:gd name="connsiteX59" fmla="*/ 1670102 w 5894479"/>
              <a:gd name="connsiteY59" fmla="*/ 165731 h 528469"/>
              <a:gd name="connsiteX60" fmla="*/ 1586975 w 5894479"/>
              <a:gd name="connsiteY60" fmla="*/ 150617 h 528469"/>
              <a:gd name="connsiteX61" fmla="*/ 1382935 w 5894479"/>
              <a:gd name="connsiteY61" fmla="*/ 135503 h 528469"/>
              <a:gd name="connsiteX62" fmla="*/ 1360264 w 5894479"/>
              <a:gd name="connsiteY62" fmla="*/ 127946 h 528469"/>
              <a:gd name="connsiteX63" fmla="*/ 1307365 w 5894479"/>
              <a:gd name="connsiteY63" fmla="*/ 112832 h 528469"/>
              <a:gd name="connsiteX64" fmla="*/ 1284694 w 5894479"/>
              <a:gd name="connsiteY64" fmla="*/ 97718 h 528469"/>
              <a:gd name="connsiteX65" fmla="*/ 1254466 w 5894479"/>
              <a:gd name="connsiteY65" fmla="*/ 90161 h 52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894479" h="528469">
                <a:moveTo>
                  <a:pt x="1382935" y="14591"/>
                </a:moveTo>
                <a:cubicBezTo>
                  <a:pt x="1244651" y="-13066"/>
                  <a:pt x="1351515" y="5426"/>
                  <a:pt x="1035312" y="14591"/>
                </a:cubicBezTo>
                <a:lnTo>
                  <a:pt x="823715" y="22148"/>
                </a:lnTo>
                <a:cubicBezTo>
                  <a:pt x="753503" y="39701"/>
                  <a:pt x="840790" y="18733"/>
                  <a:pt x="748145" y="37262"/>
                </a:cubicBezTo>
                <a:cubicBezTo>
                  <a:pt x="680211" y="50849"/>
                  <a:pt x="759322" y="39178"/>
                  <a:pt x="680132" y="52376"/>
                </a:cubicBezTo>
                <a:cubicBezTo>
                  <a:pt x="662562" y="55304"/>
                  <a:pt x="644866" y="57414"/>
                  <a:pt x="627233" y="59933"/>
                </a:cubicBezTo>
                <a:cubicBezTo>
                  <a:pt x="570317" y="97877"/>
                  <a:pt x="642652" y="53325"/>
                  <a:pt x="574333" y="82604"/>
                </a:cubicBezTo>
                <a:cubicBezTo>
                  <a:pt x="565985" y="86182"/>
                  <a:pt x="559786" y="93656"/>
                  <a:pt x="551662" y="97718"/>
                </a:cubicBezTo>
                <a:cubicBezTo>
                  <a:pt x="534503" y="106297"/>
                  <a:pt x="516963" y="114322"/>
                  <a:pt x="498763" y="120389"/>
                </a:cubicBezTo>
                <a:cubicBezTo>
                  <a:pt x="485648" y="124761"/>
                  <a:pt x="426294" y="133219"/>
                  <a:pt x="415636" y="135503"/>
                </a:cubicBezTo>
                <a:cubicBezTo>
                  <a:pt x="304463" y="159326"/>
                  <a:pt x="407218" y="144835"/>
                  <a:pt x="287167" y="158174"/>
                </a:cubicBezTo>
                <a:cubicBezTo>
                  <a:pt x="277091" y="160693"/>
                  <a:pt x="266925" y="162878"/>
                  <a:pt x="256938" y="165731"/>
                </a:cubicBezTo>
                <a:cubicBezTo>
                  <a:pt x="249279" y="167919"/>
                  <a:pt x="242104" y="171863"/>
                  <a:pt x="234267" y="173288"/>
                </a:cubicBezTo>
                <a:cubicBezTo>
                  <a:pt x="214286" y="176921"/>
                  <a:pt x="193963" y="178326"/>
                  <a:pt x="173811" y="180845"/>
                </a:cubicBezTo>
                <a:cubicBezTo>
                  <a:pt x="158697" y="185883"/>
                  <a:pt x="144184" y="193341"/>
                  <a:pt x="128469" y="195960"/>
                </a:cubicBezTo>
                <a:cubicBezTo>
                  <a:pt x="113355" y="198479"/>
                  <a:pt x="98085" y="200193"/>
                  <a:pt x="83127" y="203517"/>
                </a:cubicBezTo>
                <a:cubicBezTo>
                  <a:pt x="75351" y="205245"/>
                  <a:pt x="68184" y="209142"/>
                  <a:pt x="60456" y="211074"/>
                </a:cubicBezTo>
                <a:lnTo>
                  <a:pt x="0" y="226188"/>
                </a:lnTo>
                <a:cubicBezTo>
                  <a:pt x="2519" y="266492"/>
                  <a:pt x="-1203" y="307679"/>
                  <a:pt x="7557" y="347100"/>
                </a:cubicBezTo>
                <a:cubicBezTo>
                  <a:pt x="9730" y="356878"/>
                  <a:pt x="45403" y="367897"/>
                  <a:pt x="52899" y="369771"/>
                </a:cubicBezTo>
                <a:cubicBezTo>
                  <a:pt x="65360" y="372886"/>
                  <a:pt x="78145" y="374542"/>
                  <a:pt x="90684" y="377328"/>
                </a:cubicBezTo>
                <a:cubicBezTo>
                  <a:pt x="100823" y="379581"/>
                  <a:pt x="110693" y="383027"/>
                  <a:pt x="120912" y="384885"/>
                </a:cubicBezTo>
                <a:cubicBezTo>
                  <a:pt x="138437" y="388071"/>
                  <a:pt x="156241" y="389514"/>
                  <a:pt x="173811" y="392442"/>
                </a:cubicBezTo>
                <a:cubicBezTo>
                  <a:pt x="200871" y="396952"/>
                  <a:pt x="210906" y="398796"/>
                  <a:pt x="234267" y="407556"/>
                </a:cubicBezTo>
                <a:cubicBezTo>
                  <a:pt x="246969" y="412319"/>
                  <a:pt x="259350" y="417907"/>
                  <a:pt x="272052" y="422670"/>
                </a:cubicBezTo>
                <a:cubicBezTo>
                  <a:pt x="279511" y="425467"/>
                  <a:pt x="287064" y="428039"/>
                  <a:pt x="294724" y="430227"/>
                </a:cubicBezTo>
                <a:cubicBezTo>
                  <a:pt x="493107" y="486907"/>
                  <a:pt x="900204" y="444886"/>
                  <a:pt x="937071" y="445341"/>
                </a:cubicBezTo>
                <a:cubicBezTo>
                  <a:pt x="1379519" y="472994"/>
                  <a:pt x="1099799" y="463582"/>
                  <a:pt x="1783457" y="437784"/>
                </a:cubicBezTo>
                <a:lnTo>
                  <a:pt x="1979940" y="430227"/>
                </a:lnTo>
                <a:lnTo>
                  <a:pt x="2652515" y="437784"/>
                </a:lnTo>
                <a:cubicBezTo>
                  <a:pt x="2688636" y="438553"/>
                  <a:pt x="2683991" y="446458"/>
                  <a:pt x="2712971" y="452898"/>
                </a:cubicBezTo>
                <a:cubicBezTo>
                  <a:pt x="2727929" y="456222"/>
                  <a:pt x="2743200" y="457936"/>
                  <a:pt x="2758314" y="460455"/>
                </a:cubicBezTo>
                <a:cubicBezTo>
                  <a:pt x="2824374" y="486879"/>
                  <a:pt x="2787947" y="476678"/>
                  <a:pt x="2894340" y="483126"/>
                </a:cubicBezTo>
                <a:cubicBezTo>
                  <a:pt x="3061450" y="493254"/>
                  <a:pt x="3137661" y="493174"/>
                  <a:pt x="3325090" y="498240"/>
                </a:cubicBezTo>
                <a:cubicBezTo>
                  <a:pt x="3367913" y="500759"/>
                  <a:pt x="3410663" y="505798"/>
                  <a:pt x="3453560" y="505798"/>
                </a:cubicBezTo>
                <a:cubicBezTo>
                  <a:pt x="4357945" y="505798"/>
                  <a:pt x="4249215" y="507067"/>
                  <a:pt x="4806267" y="490683"/>
                </a:cubicBezTo>
                <a:cubicBezTo>
                  <a:pt x="5010778" y="465120"/>
                  <a:pt x="4890633" y="477261"/>
                  <a:pt x="5320145" y="490683"/>
                </a:cubicBezTo>
                <a:cubicBezTo>
                  <a:pt x="5330526" y="491007"/>
                  <a:pt x="5340020" y="497412"/>
                  <a:pt x="5350373" y="498240"/>
                </a:cubicBezTo>
                <a:cubicBezTo>
                  <a:pt x="5403164" y="502464"/>
                  <a:pt x="5456172" y="503279"/>
                  <a:pt x="5509071" y="505798"/>
                </a:cubicBezTo>
                <a:cubicBezTo>
                  <a:pt x="5569016" y="513291"/>
                  <a:pt x="5673076" y="528469"/>
                  <a:pt x="5735781" y="528469"/>
                </a:cubicBezTo>
                <a:cubicBezTo>
                  <a:pt x="5788740" y="528469"/>
                  <a:pt x="5841580" y="523431"/>
                  <a:pt x="5894479" y="520912"/>
                </a:cubicBezTo>
                <a:cubicBezTo>
                  <a:pt x="5891960" y="473051"/>
                  <a:pt x="5889821" y="425168"/>
                  <a:pt x="5886922" y="377328"/>
                </a:cubicBezTo>
                <a:cubicBezTo>
                  <a:pt x="5884783" y="342037"/>
                  <a:pt x="5889911" y="305276"/>
                  <a:pt x="5879365" y="271530"/>
                </a:cubicBezTo>
                <a:cubicBezTo>
                  <a:pt x="5878197" y="267794"/>
                  <a:pt x="5834237" y="249414"/>
                  <a:pt x="5826466" y="248859"/>
                </a:cubicBezTo>
                <a:cubicBezTo>
                  <a:pt x="5763600" y="244369"/>
                  <a:pt x="5700515" y="243821"/>
                  <a:pt x="5637540" y="241302"/>
                </a:cubicBezTo>
                <a:lnTo>
                  <a:pt x="5509071" y="226188"/>
                </a:lnTo>
                <a:cubicBezTo>
                  <a:pt x="5483910" y="223392"/>
                  <a:pt x="5458661" y="221427"/>
                  <a:pt x="5433500" y="218631"/>
                </a:cubicBezTo>
                <a:cubicBezTo>
                  <a:pt x="5413315" y="216388"/>
                  <a:pt x="5393334" y="211956"/>
                  <a:pt x="5373044" y="211074"/>
                </a:cubicBezTo>
                <a:cubicBezTo>
                  <a:pt x="5219447" y="204396"/>
                  <a:pt x="4912066" y="195960"/>
                  <a:pt x="4912066" y="195960"/>
                </a:cubicBezTo>
                <a:cubicBezTo>
                  <a:pt x="4837175" y="189151"/>
                  <a:pt x="4801481" y="185365"/>
                  <a:pt x="4723140" y="180845"/>
                </a:cubicBezTo>
                <a:lnTo>
                  <a:pt x="4435973" y="165731"/>
                </a:lnTo>
                <a:lnTo>
                  <a:pt x="3959881" y="173288"/>
                </a:lnTo>
                <a:cubicBezTo>
                  <a:pt x="3939580" y="173860"/>
                  <a:pt x="3919673" y="179287"/>
                  <a:pt x="3899424" y="180845"/>
                </a:cubicBezTo>
                <a:cubicBezTo>
                  <a:pt x="3588858" y="204735"/>
                  <a:pt x="3891794" y="175561"/>
                  <a:pt x="3687828" y="195960"/>
                </a:cubicBezTo>
                <a:lnTo>
                  <a:pt x="3226849" y="188402"/>
                </a:lnTo>
                <a:cubicBezTo>
                  <a:pt x="3196528" y="187571"/>
                  <a:pt x="3166498" y="180845"/>
                  <a:pt x="3136165" y="180845"/>
                </a:cubicBezTo>
                <a:cubicBezTo>
                  <a:pt x="2947223" y="180845"/>
                  <a:pt x="2758314" y="185883"/>
                  <a:pt x="2569388" y="188402"/>
                </a:cubicBezTo>
                <a:cubicBezTo>
                  <a:pt x="2506413" y="190921"/>
                  <a:pt x="2443488" y="195960"/>
                  <a:pt x="2380462" y="195960"/>
                </a:cubicBezTo>
                <a:cubicBezTo>
                  <a:pt x="2299815" y="195960"/>
                  <a:pt x="2219227" y="191462"/>
                  <a:pt x="2138638" y="188402"/>
                </a:cubicBezTo>
                <a:cubicBezTo>
                  <a:pt x="1808317" y="175858"/>
                  <a:pt x="1881660" y="179835"/>
                  <a:pt x="1670102" y="165731"/>
                </a:cubicBezTo>
                <a:cubicBezTo>
                  <a:pt x="1642393" y="160693"/>
                  <a:pt x="1615015" y="153246"/>
                  <a:pt x="1586975" y="150617"/>
                </a:cubicBezTo>
                <a:cubicBezTo>
                  <a:pt x="1496338" y="142120"/>
                  <a:pt x="1456396" y="151828"/>
                  <a:pt x="1382935" y="135503"/>
                </a:cubicBezTo>
                <a:cubicBezTo>
                  <a:pt x="1375159" y="133775"/>
                  <a:pt x="1367923" y="130134"/>
                  <a:pt x="1360264" y="127946"/>
                </a:cubicBezTo>
                <a:cubicBezTo>
                  <a:pt x="1348965" y="124718"/>
                  <a:pt x="1319444" y="118872"/>
                  <a:pt x="1307365" y="112832"/>
                </a:cubicBezTo>
                <a:cubicBezTo>
                  <a:pt x="1299241" y="108770"/>
                  <a:pt x="1292818" y="101780"/>
                  <a:pt x="1284694" y="97718"/>
                </a:cubicBezTo>
                <a:cubicBezTo>
                  <a:pt x="1267987" y="89364"/>
                  <a:pt x="1267347" y="90161"/>
                  <a:pt x="1254466" y="90161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Mouse Events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i="1" dirty="0" err="1" smtClean="0"/>
              <a:t>Rubberbanding</a:t>
            </a:r>
            <a:r>
              <a:rPr lang="en-US" dirty="0" smtClean="0"/>
              <a:t> is the visual effect in which a shape is "stretched" as it is drawn using the mouse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following example continually redraws a line as the mouse is dragged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TextBox 5"/>
          <p:cNvSpPr txBox="1">
            <a:spLocks noChangeArrowheads="1"/>
          </p:cNvSpPr>
          <p:nvPr/>
        </p:nvSpPr>
        <p:spPr bwMode="auto">
          <a:xfrm>
            <a:off x="609600" y="5715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RubberLines.java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mouse events and rubberbanding.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RubberLines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and displays the application frame.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JFrame ("Rubber Lines");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frame.getContentPane().add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RubberLinesPanel());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TextBox 5"/>
          <p:cNvSpPr txBox="1">
            <a:spLocks noChangeArrowheads="1"/>
          </p:cNvSpPr>
          <p:nvPr/>
        </p:nvSpPr>
        <p:spPr bwMode="auto">
          <a:xfrm>
            <a:off x="609600" y="5715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RubberLines.java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mouse events and rubberbanding.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RubberLines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and displays the application frame.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JFrame ("Rubber Lines");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frame.getContentPane().add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RubberLinesPanel());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457200"/>
            <a:ext cx="5562600" cy="3276600"/>
            <a:chOff x="2514600" y="457200"/>
            <a:chExt cx="5562600" cy="3276600"/>
          </a:xfrm>
        </p:grpSpPr>
        <p:sp>
          <p:nvSpPr>
            <p:cNvPr id="131077" name="TextBox 5"/>
            <p:cNvSpPr txBox="1">
              <a:spLocks noChangeArrowheads="1"/>
            </p:cNvSpPr>
            <p:nvPr/>
          </p:nvSpPr>
          <p:spPr bwMode="auto">
            <a:xfrm>
              <a:off x="2514600" y="457200"/>
              <a:ext cx="5562600" cy="3276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31078" name="Picture 6" descr="RubberLine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8600" y="692150"/>
              <a:ext cx="5054600" cy="280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2446687" y="6248400"/>
            <a:ext cx="432682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Click in the window and drag the mouse.</a:t>
            </a:r>
            <a:endParaRPr lang="en-CA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Click in window</a:t>
            </a:r>
          </a:p>
          <a:p>
            <a:r>
              <a:rPr lang="en-CA" dirty="0" smtClean="0"/>
              <a:t>Move mouse</a:t>
            </a:r>
          </a:p>
          <a:p>
            <a:r>
              <a:rPr lang="en-CA" dirty="0" smtClean="0"/>
              <a:t>Mouse can be dragged outside the window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9846"/>
      </p:ext>
    </p:extLst>
  </p:cSld>
  <p:clrMapOvr>
    <a:masterClrMapping/>
  </p:clrMapOvr>
  <p:transition spd="med">
    <p:push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0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RubberLinesPanel.java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the primary drawing panel for the RubberLines program.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javax.swing.JPanel;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java.awt.*;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java.awt.event.*;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RubberLinesPanel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extends </a:t>
            </a:r>
            <a:r>
              <a:rPr lang="en-US" sz="1400" b="1">
                <a:latin typeface="Courier New" charset="0"/>
                <a:cs typeface="Courier New" charset="0"/>
              </a:rPr>
              <a:t>JPanel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Point point1 = null, point2 = null;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this panel to listen for mouse events.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RubberLinesPanel()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LineListener listener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LineListener();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addMouseListener (listener);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addMouseMotionListener (listener);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setBackground (Color.black);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setPreferredSize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Dimension(400, 200));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10200" y="4648200"/>
            <a:ext cx="286918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Note: 1 listener object</a:t>
            </a:r>
          </a:p>
          <a:p>
            <a:r>
              <a:rPr lang="en-CA" smtClean="0"/>
              <a:t>for </a:t>
            </a:r>
            <a:r>
              <a:rPr lang="en-CA" dirty="0" smtClean="0"/>
              <a:t>ALL the mouse events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457200" y="180975"/>
            <a:ext cx="8382000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Draws the current line from the initial mouse-pressed point to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the current position of the mouse.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cs typeface="Courier New" charset="0"/>
              </a:rPr>
              <a:t>paintComponent</a:t>
            </a:r>
            <a:r>
              <a:rPr lang="en-US" sz="1400" b="1" dirty="0">
                <a:latin typeface="Courier New" charset="0"/>
                <a:cs typeface="Courier New" charset="0"/>
              </a:rPr>
              <a:t> (Graphics page)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super</a:t>
            </a:r>
            <a:r>
              <a:rPr lang="en-US" sz="1400" b="1" dirty="0" err="1">
                <a:latin typeface="Courier New" charset="0"/>
                <a:cs typeface="Courier New" charset="0"/>
              </a:rPr>
              <a:t>.paintComponent</a:t>
            </a:r>
            <a:r>
              <a:rPr lang="en-US" sz="1400" b="1" dirty="0">
                <a:latin typeface="Courier New" charset="0"/>
                <a:cs typeface="Courier New" charset="0"/>
              </a:rPr>
              <a:t> (page);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page.setColor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cs typeface="Courier New" charset="0"/>
              </a:rPr>
              <a:t>Color.yellow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 dirty="0">
                <a:latin typeface="Courier New" charset="0"/>
                <a:cs typeface="Courier New" charset="0"/>
              </a:rPr>
              <a:t>(point1 !=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null </a:t>
            </a:r>
            <a:r>
              <a:rPr lang="en-US" sz="1400" b="1" dirty="0">
                <a:latin typeface="Courier New" charset="0"/>
                <a:cs typeface="Courier New" charset="0"/>
              </a:rPr>
              <a:t>&amp;&amp; point2 !=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page.drawLine</a:t>
            </a:r>
            <a:r>
              <a:rPr lang="en-US" sz="1400" b="1" dirty="0">
                <a:latin typeface="Courier New" charset="0"/>
                <a:cs typeface="Courier New" charset="0"/>
              </a:rPr>
              <a:t> (point1.x, point1.y, point2.x, point2.y);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Represents the listener for all mouse events.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class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LineListener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implements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MouseListener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MouseMotionListener</a:t>
            </a:r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Captures the initial position at which the mouse button is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pressed.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mousePressed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MouseEvent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event)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point1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event.getPoint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0600" y="5715000"/>
            <a:ext cx="323678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Pressing the mouse does not </a:t>
            </a:r>
          </a:p>
          <a:p>
            <a:r>
              <a:rPr lang="en-CA" dirty="0" smtClean="0"/>
              <a:t>draw anything</a:t>
            </a:r>
            <a:endParaRPr lang="en-CA" dirty="0"/>
          </a:p>
        </p:txBody>
      </p:sp>
      <p:sp>
        <p:nvSpPr>
          <p:cNvPr id="3" name="Freeform 2"/>
          <p:cNvSpPr/>
          <p:nvPr/>
        </p:nvSpPr>
        <p:spPr>
          <a:xfrm>
            <a:off x="4640580" y="3751335"/>
            <a:ext cx="4206240" cy="553965"/>
          </a:xfrm>
          <a:custGeom>
            <a:avLst/>
            <a:gdLst>
              <a:gd name="connsiteX0" fmla="*/ 1371600 w 4206240"/>
              <a:gd name="connsiteY0" fmla="*/ 51045 h 553965"/>
              <a:gd name="connsiteX1" fmla="*/ 1295400 w 4206240"/>
              <a:gd name="connsiteY1" fmla="*/ 35805 h 553965"/>
              <a:gd name="connsiteX2" fmla="*/ 1234440 w 4206240"/>
              <a:gd name="connsiteY2" fmla="*/ 20565 h 553965"/>
              <a:gd name="connsiteX3" fmla="*/ 1082040 w 4206240"/>
              <a:gd name="connsiteY3" fmla="*/ 12945 h 553965"/>
              <a:gd name="connsiteX4" fmla="*/ 822960 w 4206240"/>
              <a:gd name="connsiteY4" fmla="*/ 12945 h 553965"/>
              <a:gd name="connsiteX5" fmla="*/ 792480 w 4206240"/>
              <a:gd name="connsiteY5" fmla="*/ 20565 h 553965"/>
              <a:gd name="connsiteX6" fmla="*/ 609600 w 4206240"/>
              <a:gd name="connsiteY6" fmla="*/ 28185 h 553965"/>
              <a:gd name="connsiteX7" fmla="*/ 586740 w 4206240"/>
              <a:gd name="connsiteY7" fmla="*/ 35805 h 553965"/>
              <a:gd name="connsiteX8" fmla="*/ 518160 w 4206240"/>
              <a:gd name="connsiteY8" fmla="*/ 51045 h 553965"/>
              <a:gd name="connsiteX9" fmla="*/ 472440 w 4206240"/>
              <a:gd name="connsiteY9" fmla="*/ 66285 h 553965"/>
              <a:gd name="connsiteX10" fmla="*/ 434340 w 4206240"/>
              <a:gd name="connsiteY10" fmla="*/ 73905 h 553965"/>
              <a:gd name="connsiteX11" fmla="*/ 411480 w 4206240"/>
              <a:gd name="connsiteY11" fmla="*/ 81525 h 553965"/>
              <a:gd name="connsiteX12" fmla="*/ 365760 w 4206240"/>
              <a:gd name="connsiteY12" fmla="*/ 89145 h 553965"/>
              <a:gd name="connsiteX13" fmla="*/ 335280 w 4206240"/>
              <a:gd name="connsiteY13" fmla="*/ 96765 h 553965"/>
              <a:gd name="connsiteX14" fmla="*/ 297180 w 4206240"/>
              <a:gd name="connsiteY14" fmla="*/ 104385 h 553965"/>
              <a:gd name="connsiteX15" fmla="*/ 236220 w 4206240"/>
              <a:gd name="connsiteY15" fmla="*/ 119625 h 553965"/>
              <a:gd name="connsiteX16" fmla="*/ 175260 w 4206240"/>
              <a:gd name="connsiteY16" fmla="*/ 127245 h 553965"/>
              <a:gd name="connsiteX17" fmla="*/ 121920 w 4206240"/>
              <a:gd name="connsiteY17" fmla="*/ 134865 h 553965"/>
              <a:gd name="connsiteX18" fmla="*/ 99060 w 4206240"/>
              <a:gd name="connsiteY18" fmla="*/ 142485 h 553965"/>
              <a:gd name="connsiteX19" fmla="*/ 45720 w 4206240"/>
              <a:gd name="connsiteY19" fmla="*/ 188205 h 553965"/>
              <a:gd name="connsiteX20" fmla="*/ 15240 w 4206240"/>
              <a:gd name="connsiteY20" fmla="*/ 233925 h 553965"/>
              <a:gd name="connsiteX21" fmla="*/ 7620 w 4206240"/>
              <a:gd name="connsiteY21" fmla="*/ 264405 h 553965"/>
              <a:gd name="connsiteX22" fmla="*/ 0 w 4206240"/>
              <a:gd name="connsiteY22" fmla="*/ 287265 h 553965"/>
              <a:gd name="connsiteX23" fmla="*/ 7620 w 4206240"/>
              <a:gd name="connsiteY23" fmla="*/ 386325 h 553965"/>
              <a:gd name="connsiteX24" fmla="*/ 60960 w 4206240"/>
              <a:gd name="connsiteY24" fmla="*/ 432045 h 553965"/>
              <a:gd name="connsiteX25" fmla="*/ 114300 w 4206240"/>
              <a:gd name="connsiteY25" fmla="*/ 477765 h 553965"/>
              <a:gd name="connsiteX26" fmla="*/ 137160 w 4206240"/>
              <a:gd name="connsiteY26" fmla="*/ 485385 h 553965"/>
              <a:gd name="connsiteX27" fmla="*/ 190500 w 4206240"/>
              <a:gd name="connsiteY27" fmla="*/ 515865 h 553965"/>
              <a:gd name="connsiteX28" fmla="*/ 647700 w 4206240"/>
              <a:gd name="connsiteY28" fmla="*/ 508245 h 553965"/>
              <a:gd name="connsiteX29" fmla="*/ 716280 w 4206240"/>
              <a:gd name="connsiteY29" fmla="*/ 500625 h 553965"/>
              <a:gd name="connsiteX30" fmla="*/ 853440 w 4206240"/>
              <a:gd name="connsiteY30" fmla="*/ 493005 h 553965"/>
              <a:gd name="connsiteX31" fmla="*/ 1181100 w 4206240"/>
              <a:gd name="connsiteY31" fmla="*/ 500625 h 553965"/>
              <a:gd name="connsiteX32" fmla="*/ 1219200 w 4206240"/>
              <a:gd name="connsiteY32" fmla="*/ 508245 h 553965"/>
              <a:gd name="connsiteX33" fmla="*/ 1318260 w 4206240"/>
              <a:gd name="connsiteY33" fmla="*/ 515865 h 553965"/>
              <a:gd name="connsiteX34" fmla="*/ 2026920 w 4206240"/>
              <a:gd name="connsiteY34" fmla="*/ 508245 h 553965"/>
              <a:gd name="connsiteX35" fmla="*/ 2148840 w 4206240"/>
              <a:gd name="connsiteY35" fmla="*/ 500625 h 553965"/>
              <a:gd name="connsiteX36" fmla="*/ 2552700 w 4206240"/>
              <a:gd name="connsiteY36" fmla="*/ 508245 h 553965"/>
              <a:gd name="connsiteX37" fmla="*/ 2979420 w 4206240"/>
              <a:gd name="connsiteY37" fmla="*/ 531105 h 553965"/>
              <a:gd name="connsiteX38" fmla="*/ 3032760 w 4206240"/>
              <a:gd name="connsiteY38" fmla="*/ 538725 h 553965"/>
              <a:gd name="connsiteX39" fmla="*/ 3154680 w 4206240"/>
              <a:gd name="connsiteY39" fmla="*/ 546345 h 553965"/>
              <a:gd name="connsiteX40" fmla="*/ 3238500 w 4206240"/>
              <a:gd name="connsiteY40" fmla="*/ 553965 h 553965"/>
              <a:gd name="connsiteX41" fmla="*/ 3733800 w 4206240"/>
              <a:gd name="connsiteY41" fmla="*/ 546345 h 553965"/>
              <a:gd name="connsiteX42" fmla="*/ 4091940 w 4206240"/>
              <a:gd name="connsiteY42" fmla="*/ 531105 h 553965"/>
              <a:gd name="connsiteX43" fmla="*/ 4114800 w 4206240"/>
              <a:gd name="connsiteY43" fmla="*/ 515865 h 553965"/>
              <a:gd name="connsiteX44" fmla="*/ 4137660 w 4206240"/>
              <a:gd name="connsiteY44" fmla="*/ 470145 h 553965"/>
              <a:gd name="connsiteX45" fmla="*/ 4160520 w 4206240"/>
              <a:gd name="connsiteY45" fmla="*/ 386325 h 553965"/>
              <a:gd name="connsiteX46" fmla="*/ 4175760 w 4206240"/>
              <a:gd name="connsiteY46" fmla="*/ 355845 h 553965"/>
              <a:gd name="connsiteX47" fmla="*/ 4198620 w 4206240"/>
              <a:gd name="connsiteY47" fmla="*/ 279645 h 553965"/>
              <a:gd name="connsiteX48" fmla="*/ 4206240 w 4206240"/>
              <a:gd name="connsiteY48" fmla="*/ 241545 h 553965"/>
              <a:gd name="connsiteX49" fmla="*/ 4198620 w 4206240"/>
              <a:gd name="connsiteY49" fmla="*/ 157725 h 553965"/>
              <a:gd name="connsiteX50" fmla="*/ 4145280 w 4206240"/>
              <a:gd name="connsiteY50" fmla="*/ 127245 h 553965"/>
              <a:gd name="connsiteX51" fmla="*/ 3931920 w 4206240"/>
              <a:gd name="connsiteY51" fmla="*/ 119625 h 553965"/>
              <a:gd name="connsiteX52" fmla="*/ 2621280 w 4206240"/>
              <a:gd name="connsiteY52" fmla="*/ 104385 h 553965"/>
              <a:gd name="connsiteX53" fmla="*/ 2545080 w 4206240"/>
              <a:gd name="connsiteY53" fmla="*/ 96765 h 553965"/>
              <a:gd name="connsiteX54" fmla="*/ 2446020 w 4206240"/>
              <a:gd name="connsiteY54" fmla="*/ 81525 h 553965"/>
              <a:gd name="connsiteX55" fmla="*/ 2339340 w 4206240"/>
              <a:gd name="connsiteY55" fmla="*/ 73905 h 553965"/>
              <a:gd name="connsiteX56" fmla="*/ 2240280 w 4206240"/>
              <a:gd name="connsiteY56" fmla="*/ 58665 h 553965"/>
              <a:gd name="connsiteX57" fmla="*/ 2202180 w 4206240"/>
              <a:gd name="connsiteY57" fmla="*/ 51045 h 553965"/>
              <a:gd name="connsiteX58" fmla="*/ 2057400 w 4206240"/>
              <a:gd name="connsiteY58" fmla="*/ 43425 h 553965"/>
              <a:gd name="connsiteX59" fmla="*/ 1965960 w 4206240"/>
              <a:gd name="connsiteY59" fmla="*/ 35805 h 553965"/>
              <a:gd name="connsiteX60" fmla="*/ 1668780 w 4206240"/>
              <a:gd name="connsiteY60" fmla="*/ 43425 h 553965"/>
              <a:gd name="connsiteX61" fmla="*/ 1638300 w 4206240"/>
              <a:gd name="connsiteY61" fmla="*/ 51045 h 553965"/>
              <a:gd name="connsiteX62" fmla="*/ 1592580 w 4206240"/>
              <a:gd name="connsiteY62" fmla="*/ 58665 h 553965"/>
              <a:gd name="connsiteX63" fmla="*/ 1546860 w 4206240"/>
              <a:gd name="connsiteY63" fmla="*/ 81525 h 553965"/>
              <a:gd name="connsiteX64" fmla="*/ 1501140 w 4206240"/>
              <a:gd name="connsiteY64" fmla="*/ 96765 h 55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206240" h="553965">
                <a:moveTo>
                  <a:pt x="1371600" y="51045"/>
                </a:moveTo>
                <a:cubicBezTo>
                  <a:pt x="1346200" y="45965"/>
                  <a:pt x="1320530" y="42087"/>
                  <a:pt x="1295400" y="35805"/>
                </a:cubicBezTo>
                <a:cubicBezTo>
                  <a:pt x="1275080" y="30725"/>
                  <a:pt x="1255359" y="21611"/>
                  <a:pt x="1234440" y="20565"/>
                </a:cubicBezTo>
                <a:lnTo>
                  <a:pt x="1082040" y="12945"/>
                </a:lnTo>
                <a:cubicBezTo>
                  <a:pt x="975788" y="-8305"/>
                  <a:pt x="1033435" y="189"/>
                  <a:pt x="822960" y="12945"/>
                </a:cubicBezTo>
                <a:cubicBezTo>
                  <a:pt x="812506" y="13579"/>
                  <a:pt x="802926" y="19819"/>
                  <a:pt x="792480" y="20565"/>
                </a:cubicBezTo>
                <a:cubicBezTo>
                  <a:pt x="731622" y="24912"/>
                  <a:pt x="670560" y="25645"/>
                  <a:pt x="609600" y="28185"/>
                </a:cubicBezTo>
                <a:cubicBezTo>
                  <a:pt x="601980" y="30725"/>
                  <a:pt x="594532" y="33857"/>
                  <a:pt x="586740" y="35805"/>
                </a:cubicBezTo>
                <a:cubicBezTo>
                  <a:pt x="543235" y="46681"/>
                  <a:pt x="557272" y="39311"/>
                  <a:pt x="518160" y="51045"/>
                </a:cubicBezTo>
                <a:cubicBezTo>
                  <a:pt x="502773" y="55661"/>
                  <a:pt x="488192" y="63135"/>
                  <a:pt x="472440" y="66285"/>
                </a:cubicBezTo>
                <a:cubicBezTo>
                  <a:pt x="459740" y="68825"/>
                  <a:pt x="446905" y="70764"/>
                  <a:pt x="434340" y="73905"/>
                </a:cubicBezTo>
                <a:cubicBezTo>
                  <a:pt x="426548" y="75853"/>
                  <a:pt x="419321" y="79783"/>
                  <a:pt x="411480" y="81525"/>
                </a:cubicBezTo>
                <a:cubicBezTo>
                  <a:pt x="396398" y="84877"/>
                  <a:pt x="380910" y="86115"/>
                  <a:pt x="365760" y="89145"/>
                </a:cubicBezTo>
                <a:cubicBezTo>
                  <a:pt x="355491" y="91199"/>
                  <a:pt x="345503" y="94493"/>
                  <a:pt x="335280" y="96765"/>
                </a:cubicBezTo>
                <a:cubicBezTo>
                  <a:pt x="322637" y="99575"/>
                  <a:pt x="309745" y="101244"/>
                  <a:pt x="297180" y="104385"/>
                </a:cubicBezTo>
                <a:cubicBezTo>
                  <a:pt x="245259" y="117365"/>
                  <a:pt x="309244" y="108391"/>
                  <a:pt x="236220" y="119625"/>
                </a:cubicBezTo>
                <a:cubicBezTo>
                  <a:pt x="215980" y="122739"/>
                  <a:pt x="195558" y="124539"/>
                  <a:pt x="175260" y="127245"/>
                </a:cubicBezTo>
                <a:lnTo>
                  <a:pt x="121920" y="134865"/>
                </a:lnTo>
                <a:cubicBezTo>
                  <a:pt x="114300" y="137405"/>
                  <a:pt x="106034" y="138500"/>
                  <a:pt x="99060" y="142485"/>
                </a:cubicBezTo>
                <a:cubicBezTo>
                  <a:pt x="76251" y="155519"/>
                  <a:pt x="63736" y="170189"/>
                  <a:pt x="45720" y="188205"/>
                </a:cubicBezTo>
                <a:cubicBezTo>
                  <a:pt x="23843" y="275711"/>
                  <a:pt x="57338" y="170777"/>
                  <a:pt x="15240" y="233925"/>
                </a:cubicBezTo>
                <a:cubicBezTo>
                  <a:pt x="9431" y="242639"/>
                  <a:pt x="10497" y="254335"/>
                  <a:pt x="7620" y="264405"/>
                </a:cubicBezTo>
                <a:cubicBezTo>
                  <a:pt x="5413" y="272128"/>
                  <a:pt x="2540" y="279645"/>
                  <a:pt x="0" y="287265"/>
                </a:cubicBezTo>
                <a:cubicBezTo>
                  <a:pt x="2540" y="320285"/>
                  <a:pt x="-1725" y="354553"/>
                  <a:pt x="7620" y="386325"/>
                </a:cubicBezTo>
                <a:cubicBezTo>
                  <a:pt x="13788" y="407295"/>
                  <a:pt x="45768" y="419024"/>
                  <a:pt x="60960" y="432045"/>
                </a:cubicBezTo>
                <a:cubicBezTo>
                  <a:pt x="87207" y="454543"/>
                  <a:pt x="86310" y="463770"/>
                  <a:pt x="114300" y="477765"/>
                </a:cubicBezTo>
                <a:cubicBezTo>
                  <a:pt x="121484" y="481357"/>
                  <a:pt x="129777" y="482221"/>
                  <a:pt x="137160" y="485385"/>
                </a:cubicBezTo>
                <a:cubicBezTo>
                  <a:pt x="164230" y="496986"/>
                  <a:pt x="167542" y="500560"/>
                  <a:pt x="190500" y="515865"/>
                </a:cubicBezTo>
                <a:lnTo>
                  <a:pt x="647700" y="508245"/>
                </a:lnTo>
                <a:cubicBezTo>
                  <a:pt x="670691" y="507579"/>
                  <a:pt x="693342" y="502324"/>
                  <a:pt x="716280" y="500625"/>
                </a:cubicBezTo>
                <a:cubicBezTo>
                  <a:pt x="761945" y="497242"/>
                  <a:pt x="807720" y="495545"/>
                  <a:pt x="853440" y="493005"/>
                </a:cubicBezTo>
                <a:lnTo>
                  <a:pt x="1181100" y="500625"/>
                </a:lnTo>
                <a:cubicBezTo>
                  <a:pt x="1194040" y="501164"/>
                  <a:pt x="1206328" y="506815"/>
                  <a:pt x="1219200" y="508245"/>
                </a:cubicBezTo>
                <a:cubicBezTo>
                  <a:pt x="1252115" y="511902"/>
                  <a:pt x="1285240" y="513325"/>
                  <a:pt x="1318260" y="515865"/>
                </a:cubicBezTo>
                <a:lnTo>
                  <a:pt x="2026920" y="508245"/>
                </a:lnTo>
                <a:cubicBezTo>
                  <a:pt x="2067632" y="507498"/>
                  <a:pt x="2108121" y="500625"/>
                  <a:pt x="2148840" y="500625"/>
                </a:cubicBezTo>
                <a:cubicBezTo>
                  <a:pt x="2283484" y="500625"/>
                  <a:pt x="2418080" y="505705"/>
                  <a:pt x="2552700" y="508245"/>
                </a:cubicBezTo>
                <a:cubicBezTo>
                  <a:pt x="2767502" y="544045"/>
                  <a:pt x="2565876" y="514888"/>
                  <a:pt x="2979420" y="531105"/>
                </a:cubicBezTo>
                <a:cubicBezTo>
                  <a:pt x="2997367" y="531809"/>
                  <a:pt x="3014867" y="537169"/>
                  <a:pt x="3032760" y="538725"/>
                </a:cubicBezTo>
                <a:cubicBezTo>
                  <a:pt x="3073326" y="542252"/>
                  <a:pt x="3114072" y="543337"/>
                  <a:pt x="3154680" y="546345"/>
                </a:cubicBezTo>
                <a:cubicBezTo>
                  <a:pt x="3182659" y="548417"/>
                  <a:pt x="3210560" y="551425"/>
                  <a:pt x="3238500" y="553965"/>
                </a:cubicBezTo>
                <a:lnTo>
                  <a:pt x="3733800" y="546345"/>
                </a:lnTo>
                <a:cubicBezTo>
                  <a:pt x="3990841" y="541204"/>
                  <a:pt x="3925707" y="544958"/>
                  <a:pt x="4091940" y="531105"/>
                </a:cubicBezTo>
                <a:cubicBezTo>
                  <a:pt x="4099560" y="526025"/>
                  <a:pt x="4108324" y="522341"/>
                  <a:pt x="4114800" y="515865"/>
                </a:cubicBezTo>
                <a:cubicBezTo>
                  <a:pt x="4128158" y="502507"/>
                  <a:pt x="4132702" y="487498"/>
                  <a:pt x="4137660" y="470145"/>
                </a:cubicBezTo>
                <a:cubicBezTo>
                  <a:pt x="4147574" y="435446"/>
                  <a:pt x="4146271" y="425509"/>
                  <a:pt x="4160520" y="386325"/>
                </a:cubicBezTo>
                <a:cubicBezTo>
                  <a:pt x="4164402" y="375650"/>
                  <a:pt x="4171541" y="366392"/>
                  <a:pt x="4175760" y="355845"/>
                </a:cubicBezTo>
                <a:cubicBezTo>
                  <a:pt x="4185258" y="332101"/>
                  <a:pt x="4193006" y="304906"/>
                  <a:pt x="4198620" y="279645"/>
                </a:cubicBezTo>
                <a:cubicBezTo>
                  <a:pt x="4201430" y="267002"/>
                  <a:pt x="4203700" y="254245"/>
                  <a:pt x="4206240" y="241545"/>
                </a:cubicBezTo>
                <a:cubicBezTo>
                  <a:pt x="4203700" y="213605"/>
                  <a:pt x="4206871" y="184540"/>
                  <a:pt x="4198620" y="157725"/>
                </a:cubicBezTo>
                <a:cubicBezTo>
                  <a:pt x="4196768" y="151706"/>
                  <a:pt x="4146171" y="127329"/>
                  <a:pt x="4145280" y="127245"/>
                </a:cubicBezTo>
                <a:cubicBezTo>
                  <a:pt x="4074425" y="120602"/>
                  <a:pt x="4003077" y="120692"/>
                  <a:pt x="3931920" y="119625"/>
                </a:cubicBezTo>
                <a:lnTo>
                  <a:pt x="2621280" y="104385"/>
                </a:lnTo>
                <a:cubicBezTo>
                  <a:pt x="2595880" y="101845"/>
                  <a:pt x="2570410" y="99931"/>
                  <a:pt x="2545080" y="96765"/>
                </a:cubicBezTo>
                <a:cubicBezTo>
                  <a:pt x="2487300" y="89543"/>
                  <a:pt x="2508079" y="87435"/>
                  <a:pt x="2446020" y="81525"/>
                </a:cubicBezTo>
                <a:cubicBezTo>
                  <a:pt x="2410530" y="78145"/>
                  <a:pt x="2374900" y="76445"/>
                  <a:pt x="2339340" y="73905"/>
                </a:cubicBezTo>
                <a:cubicBezTo>
                  <a:pt x="2251983" y="56434"/>
                  <a:pt x="2360224" y="77118"/>
                  <a:pt x="2240280" y="58665"/>
                </a:cubicBezTo>
                <a:cubicBezTo>
                  <a:pt x="2227479" y="56696"/>
                  <a:pt x="2215087" y="52121"/>
                  <a:pt x="2202180" y="51045"/>
                </a:cubicBezTo>
                <a:cubicBezTo>
                  <a:pt x="2154020" y="47032"/>
                  <a:pt x="2105627" y="46536"/>
                  <a:pt x="2057400" y="43425"/>
                </a:cubicBezTo>
                <a:cubicBezTo>
                  <a:pt x="2026878" y="41456"/>
                  <a:pt x="1996440" y="38345"/>
                  <a:pt x="1965960" y="35805"/>
                </a:cubicBezTo>
                <a:cubicBezTo>
                  <a:pt x="1866900" y="38345"/>
                  <a:pt x="1767766" y="38821"/>
                  <a:pt x="1668780" y="43425"/>
                </a:cubicBezTo>
                <a:cubicBezTo>
                  <a:pt x="1658319" y="43912"/>
                  <a:pt x="1648569" y="48991"/>
                  <a:pt x="1638300" y="51045"/>
                </a:cubicBezTo>
                <a:cubicBezTo>
                  <a:pt x="1623150" y="54075"/>
                  <a:pt x="1607662" y="55313"/>
                  <a:pt x="1592580" y="58665"/>
                </a:cubicBezTo>
                <a:cubicBezTo>
                  <a:pt x="1534509" y="71570"/>
                  <a:pt x="1606644" y="59106"/>
                  <a:pt x="1546860" y="81525"/>
                </a:cubicBezTo>
                <a:cubicBezTo>
                  <a:pt x="1493583" y="101504"/>
                  <a:pt x="1521150" y="76755"/>
                  <a:pt x="1501140" y="96765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7747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Gets the current position of the mouse as it is dragged and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redraws the line to create the rubberband effect.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mouseDragged (MouseEvent event)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point2 = event.getPoint();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repaint();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Provide empty definitions for unused event methods.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mouseClicked (MouseEvent event) {}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mouseReleased (MouseEvent event) {}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mouseEntered (MouseEvent event) {}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mouseExited (MouseEvent event) {}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mouseMoved (MouseEvent event) {}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1400" b="1">
              <a:solidFill>
                <a:srgbClr val="000000"/>
              </a:solidFill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Q1-Q4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9222911"/>
      </p:ext>
    </p:extLst>
  </p:cSld>
  <p:clrMapOvr>
    <a:masterClrMapping/>
  </p:clrMapOvr>
  <p:transition spd="med">
    <p:push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Events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343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mtClean="0"/>
              <a:t>A </a:t>
            </a:r>
            <a:r>
              <a:rPr lang="en-US" i="1" smtClean="0"/>
              <a:t>key event</a:t>
            </a:r>
            <a:r>
              <a:rPr lang="en-US" smtClean="0"/>
              <a:t> is generated when the user types on the keyboard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spcBef>
                <a:spcPct val="70000"/>
              </a:spcBef>
            </a:pPr>
            <a:r>
              <a:rPr lang="en-US" smtClean="0"/>
              <a:t>Listeners for key events are created by implementing the </a:t>
            </a:r>
            <a:r>
              <a:rPr lang="en-US" smtClean="0">
                <a:latin typeface="Courier New" charset="0"/>
              </a:rPr>
              <a:t>KeyListener</a:t>
            </a:r>
            <a:r>
              <a:rPr lang="en-US" smtClean="0"/>
              <a:t> interface</a:t>
            </a:r>
          </a:p>
          <a:p>
            <a:pPr>
              <a:spcBef>
                <a:spcPct val="70000"/>
              </a:spcBef>
            </a:pPr>
            <a:r>
              <a:rPr lang="en-US" smtClean="0"/>
              <a:t>A </a:t>
            </a:r>
            <a:r>
              <a:rPr lang="en-US" smtClean="0">
                <a:latin typeface="Courier New" charset="0"/>
              </a:rPr>
              <a:t>KeyEvent</a:t>
            </a:r>
            <a:r>
              <a:rPr lang="en-US" smtClean="0"/>
              <a:t> object is passed to the appropriate method when a key event occurs</a:t>
            </a:r>
          </a:p>
          <a:p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  <p:graphicFrame>
        <p:nvGraphicFramePr>
          <p:cNvPr id="6" name="Group 32"/>
          <p:cNvGraphicFramePr>
            <a:graphicFrameLocks/>
          </p:cNvGraphicFramePr>
          <p:nvPr/>
        </p:nvGraphicFramePr>
        <p:xfrm>
          <a:off x="877888" y="2286000"/>
          <a:ext cx="6869112" cy="1493837"/>
        </p:xfrm>
        <a:graphic>
          <a:graphicData uri="http://schemas.openxmlformats.org/drawingml/2006/table">
            <a:tbl>
              <a:tblPr/>
              <a:tblGrid>
                <a:gridCol w="1917700"/>
                <a:gridCol w="4951412"/>
              </a:tblGrid>
              <a:tr h="3963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 pressed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key on the keyboard is pressed down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3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 released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key on the keyboard is released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1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 typed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key on the keyboard is pressed down and released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Events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component that generates a key event is the one that has the current </a:t>
            </a:r>
            <a:r>
              <a:rPr lang="en-US" i="1" dirty="0" smtClean="0"/>
              <a:t>keyboard focus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Constants in the </a:t>
            </a:r>
            <a:r>
              <a:rPr lang="en-US" dirty="0" err="1" smtClean="0">
                <a:latin typeface="Courier New" charset="0"/>
              </a:rPr>
              <a:t>KeyEvent</a:t>
            </a:r>
            <a:r>
              <a:rPr lang="en-US" dirty="0" smtClean="0"/>
              <a:t> class can be used to determine which key was pressed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following example "moves" an image of an arrow as the user types the keyboard arrow keys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TextBox 5"/>
          <p:cNvSpPr txBox="1">
            <a:spLocks noChangeArrowheads="1"/>
          </p:cNvSpPr>
          <p:nvPr/>
        </p:nvSpPr>
        <p:spPr bwMode="auto">
          <a:xfrm>
            <a:off x="609600" y="5715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Direction.java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key events.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Direction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and displays the application frame.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("Direction");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DirectionPanel());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Box 5"/>
          <p:cNvSpPr txBox="1">
            <a:spLocks noChangeArrowheads="1"/>
          </p:cNvSpPr>
          <p:nvPr/>
        </p:nvSpPr>
        <p:spPr bwMode="auto">
          <a:xfrm>
            <a:off x="609600" y="5715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Direction.java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key events.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Direction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and displays the application frame.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JFrame ("Direction");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frame.getContentPane().add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DirectionPanel());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0" y="457200"/>
            <a:ext cx="4267200" cy="3276600"/>
            <a:chOff x="1828800" y="457200"/>
            <a:chExt cx="4267200" cy="3276600"/>
          </a:xfrm>
        </p:grpSpPr>
        <p:sp>
          <p:nvSpPr>
            <p:cNvPr id="138245" name="TextBox 5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4267200" cy="3276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38246" name="Picture 6" descr="Direct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100" y="704850"/>
              <a:ext cx="3784600" cy="278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0" y="457200"/>
            <a:ext cx="4267200" cy="3276600"/>
            <a:chOff x="1828800" y="457200"/>
            <a:chExt cx="4267200" cy="3276600"/>
          </a:xfrm>
        </p:grpSpPr>
        <p:sp>
          <p:nvSpPr>
            <p:cNvPr id="138245" name="TextBox 5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4267200" cy="3276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38246" name="Picture 6" descr="Direct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100" y="704850"/>
              <a:ext cx="3784600" cy="278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1748862" y="4349234"/>
            <a:ext cx="549387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Type one of the arrow keys to make the arrow move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7123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0" y="457200"/>
            <a:ext cx="4267200" cy="3276600"/>
            <a:chOff x="1828800" y="457200"/>
            <a:chExt cx="4267200" cy="3276600"/>
          </a:xfrm>
        </p:grpSpPr>
        <p:sp>
          <p:nvSpPr>
            <p:cNvPr id="138245" name="TextBox 5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4267200" cy="3276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38246" name="Picture 6" descr="Direct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100" y="704850"/>
              <a:ext cx="3784600" cy="278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2105982" y="4267200"/>
            <a:ext cx="4968027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Try holding down one of the arrow keys.</a:t>
            </a:r>
          </a:p>
          <a:p>
            <a:r>
              <a:rPr lang="en-CA" dirty="0"/>
              <a:t>Arrow can be moved outside the </a:t>
            </a:r>
            <a:r>
              <a:rPr lang="en-CA" dirty="0" smtClean="0"/>
              <a:t>window.</a:t>
            </a:r>
          </a:p>
          <a:p>
            <a:r>
              <a:rPr lang="en-CA" dirty="0" smtClean="0"/>
              <a:t>Re-size the window larger to display the arrow!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5702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0" y="457200"/>
            <a:ext cx="4267200" cy="3276600"/>
            <a:chOff x="1828800" y="457200"/>
            <a:chExt cx="4267200" cy="3276600"/>
          </a:xfrm>
        </p:grpSpPr>
        <p:sp>
          <p:nvSpPr>
            <p:cNvPr id="138245" name="TextBox 5"/>
            <p:cNvSpPr txBox="1">
              <a:spLocks noChangeArrowheads="1"/>
            </p:cNvSpPr>
            <p:nvPr/>
          </p:nvSpPr>
          <p:spPr bwMode="auto">
            <a:xfrm>
              <a:off x="1828800" y="457200"/>
              <a:ext cx="4267200" cy="3276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1600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38246" name="Picture 6" descr="Direct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100" y="704850"/>
              <a:ext cx="3784600" cy="278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1943338" y="4267200"/>
            <a:ext cx="510492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Clicking on the window with the mouse or</a:t>
            </a:r>
          </a:p>
          <a:p>
            <a:r>
              <a:rPr lang="en-CA" dirty="0" smtClean="0"/>
              <a:t>pressing any other keyboard keys has no effect.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3967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DirectionPanel.java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the primary display panel for the Direction program.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javax.swing.*;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java.awt.*;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java.awt.event.*;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DirectionPanel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extends </a:t>
            </a:r>
            <a:r>
              <a:rPr lang="en-US" sz="1400" b="1">
                <a:latin typeface="Courier New" charset="0"/>
                <a:cs typeface="Courier New" charset="0"/>
              </a:rPr>
              <a:t>JPanel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final int </a:t>
            </a:r>
            <a:r>
              <a:rPr lang="en-US" sz="1400" b="1">
                <a:latin typeface="Courier New" charset="0"/>
                <a:cs typeface="Courier New" charset="0"/>
              </a:rPr>
              <a:t>WIDTH = 300, HEIGHT = 200;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final int </a:t>
            </a:r>
            <a:r>
              <a:rPr lang="en-US" sz="1400" b="1">
                <a:latin typeface="Courier New" charset="0"/>
                <a:cs typeface="Courier New" charset="0"/>
              </a:rPr>
              <a:t>JUMP = 10;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increment for image movement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final int </a:t>
            </a:r>
            <a:r>
              <a:rPr lang="en-US" sz="1400" b="1">
                <a:latin typeface="Courier New" charset="0"/>
                <a:cs typeface="Courier New" charset="0"/>
              </a:rPr>
              <a:t>IMAGE_SIZE = 31;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ImageIcon up, down, right, left, currentImage;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int </a:t>
            </a:r>
            <a:r>
              <a:rPr lang="en-US" sz="1400" b="1">
                <a:latin typeface="Courier New" charset="0"/>
                <a:cs typeface="Courier New" charset="0"/>
              </a:rPr>
              <a:t>x, y;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457200" y="457200"/>
            <a:ext cx="8382000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this panel and loads the images.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DirectionPanel()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addKeyListener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DirectionListener());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x = WIDTH / 2;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y = HEIGHT / 2;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up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ImageIcon ("arrowUp.gif");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down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ImageIcon ("arrowDown.gif");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left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ImageIcon ("arrowLeft.gif");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right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ImageIcon ("arrowRight.gif");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currentImage = right;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setBackground (Color.black);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setPreferredSize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Dimension(WIDTH, HEIGHT));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setFocusable(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5655952"/>
            <a:ext cx="60324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Tells Java that this panel will receive the keyboard events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209800" y="52578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457200" y="76200"/>
            <a:ext cx="8382000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Draws the image in the current location.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paintComponent (Graphics page)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super</a:t>
            </a:r>
            <a:r>
              <a:rPr lang="en-US" sz="1400" b="1">
                <a:latin typeface="Courier New" charset="0"/>
                <a:cs typeface="Courier New" charset="0"/>
              </a:rPr>
              <a:t>.paintComponent (page);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currentImage.paintIcon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this</a:t>
            </a:r>
            <a:r>
              <a:rPr lang="en-US" sz="1400" b="1">
                <a:latin typeface="Courier New" charset="0"/>
                <a:cs typeface="Courier New" charset="0"/>
              </a:rPr>
              <a:t>, page, x, y);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Represents the listener for keyboard activity.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DirectionListener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implements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KeyListener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Responds to the user pressing arrow keys by adjusting the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image and image location accordingly.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keyPressed (KeyEvent event)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switch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(event.getKeyCode())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case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KeyEvent.VK_UP: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currentImage = up;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y -= JUMP;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break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19200"/>
            <a:ext cx="8686800" cy="715962"/>
          </a:xfrm>
        </p:spPr>
        <p:txBody>
          <a:bodyPr/>
          <a:lstStyle/>
          <a:p>
            <a:r>
              <a:rPr lang="en-CA" dirty="0" smtClean="0"/>
              <a:t>Exercise: Modify </a:t>
            </a:r>
            <a:r>
              <a:rPr lang="en-CA" dirty="0" err="1" smtClean="0"/>
              <a:t>BasicArray</a:t>
            </a:r>
            <a:r>
              <a:rPr lang="en-CA" dirty="0" smtClean="0"/>
              <a:t> to only print out the first 6 entries.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7620167"/>
      </p:ext>
    </p:extLst>
  </p:cSld>
  <p:clrMapOvr>
    <a:masterClrMapping/>
  </p:clrMapOvr>
  <p:transition spd="med">
    <p:push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case </a:t>
            </a:r>
            <a:r>
              <a:rPr lang="en-US" sz="1400" b="1">
                <a:latin typeface="Courier New" charset="0"/>
                <a:cs typeface="Courier New" charset="0"/>
              </a:rPr>
              <a:t>KeyEvent.VK_DOWN: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currentImage = down;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y += JUMP;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break</a:t>
            </a:r>
            <a:r>
              <a:rPr lang="en-US" sz="14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case </a:t>
            </a:r>
            <a:r>
              <a:rPr lang="en-US" sz="1400" b="1">
                <a:latin typeface="Courier New" charset="0"/>
                <a:cs typeface="Courier New" charset="0"/>
              </a:rPr>
              <a:t>KeyEvent.VK_LEFT: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currentImage = left;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x -= JUMP;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break</a:t>
            </a:r>
            <a:r>
              <a:rPr lang="en-US" sz="14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case </a:t>
            </a:r>
            <a:r>
              <a:rPr lang="en-US" sz="1400" b="1">
                <a:latin typeface="Courier New" charset="0"/>
                <a:cs typeface="Courier New" charset="0"/>
              </a:rPr>
              <a:t>KeyEvent.VK_RIGHT: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currentImage = right;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x += JUMP;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break</a:t>
            </a:r>
            <a:r>
              <a:rPr lang="en-US" sz="14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repaint();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Provide empty definitions for unused event methods.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keyTyped (KeyEvent event) {}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keyReleased (KeyEvent event) {}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1400" b="1">
              <a:solidFill>
                <a:srgbClr val="000000"/>
              </a:solidFill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5400" y="1905000"/>
            <a:ext cx="313419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What happens if the “F” </a:t>
            </a:r>
          </a:p>
          <a:p>
            <a:r>
              <a:rPr lang="en-CA" smtClean="0"/>
              <a:t>on </a:t>
            </a:r>
            <a:r>
              <a:rPr lang="en-CA" dirty="0" smtClean="0"/>
              <a:t>the keyboard is pressed?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 smtClean="0"/>
              <a:t>Exercise: What is the output if the array is only partially initialized?</a:t>
            </a:r>
            <a:endParaRPr lang="en-C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990600"/>
            <a:ext cx="3967753" cy="533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//********************************************************************</a:t>
            </a:r>
          </a:p>
          <a:p>
            <a:r>
              <a:rPr lang="en-CA" sz="1100" dirty="0"/>
              <a:t>//  BasicArray.java       Author: Lewis/Loftus</a:t>
            </a:r>
          </a:p>
          <a:p>
            <a:r>
              <a:rPr lang="en-CA" sz="1100" dirty="0"/>
              <a:t>//</a:t>
            </a:r>
          </a:p>
          <a:p>
            <a:r>
              <a:rPr lang="en-CA" sz="1100" dirty="0"/>
              <a:t>//  Demonstrates basic array declaration and use.</a:t>
            </a:r>
          </a:p>
          <a:p>
            <a:r>
              <a:rPr lang="en-CA" sz="1100" dirty="0"/>
              <a:t>//********************************************************************</a:t>
            </a:r>
          </a:p>
          <a:p>
            <a:endParaRPr lang="en-CA" sz="1100" dirty="0"/>
          </a:p>
          <a:p>
            <a:r>
              <a:rPr lang="en-CA" sz="1100" dirty="0"/>
              <a:t>public class BasicArray2</a:t>
            </a:r>
          </a:p>
          <a:p>
            <a:r>
              <a:rPr lang="en-CA" sz="1100" dirty="0"/>
              <a:t>{</a:t>
            </a:r>
          </a:p>
          <a:p>
            <a:r>
              <a:rPr lang="en-CA" sz="1100" dirty="0"/>
              <a:t>   //-----------------------------------------------------------------</a:t>
            </a:r>
          </a:p>
          <a:p>
            <a:r>
              <a:rPr lang="en-CA" sz="1100" dirty="0"/>
              <a:t>   //  Creates an array, fills it with various integer values,</a:t>
            </a:r>
          </a:p>
          <a:p>
            <a:r>
              <a:rPr lang="en-CA" sz="1100" dirty="0"/>
              <a:t>   //  modifies one value, then prints them out.</a:t>
            </a:r>
          </a:p>
          <a:p>
            <a:r>
              <a:rPr lang="en-CA" sz="1100" dirty="0"/>
              <a:t>   //-----------------------------------------------------------------</a:t>
            </a:r>
          </a:p>
          <a:p>
            <a:r>
              <a:rPr lang="en-CA" sz="1100" dirty="0"/>
              <a:t>   public static void main (String[] </a:t>
            </a:r>
            <a:r>
              <a:rPr lang="en-CA" sz="1100" dirty="0" err="1"/>
              <a:t>args</a:t>
            </a:r>
            <a:r>
              <a:rPr lang="en-CA" sz="1100" dirty="0"/>
              <a:t>)</a:t>
            </a:r>
          </a:p>
          <a:p>
            <a:r>
              <a:rPr lang="en-CA" sz="1100" dirty="0"/>
              <a:t>   {</a:t>
            </a:r>
          </a:p>
          <a:p>
            <a:r>
              <a:rPr lang="en-CA" sz="1100" dirty="0"/>
              <a:t>      final </a:t>
            </a:r>
            <a:r>
              <a:rPr lang="en-CA" sz="1100" dirty="0" err="1"/>
              <a:t>int</a:t>
            </a:r>
            <a:r>
              <a:rPr lang="en-CA" sz="1100" dirty="0"/>
              <a:t> LIMIT = 15, MULTIPLE = 10;</a:t>
            </a:r>
          </a:p>
          <a:p>
            <a:endParaRPr lang="en-CA" sz="1100" dirty="0"/>
          </a:p>
          <a:p>
            <a:r>
              <a:rPr lang="en-CA" sz="1100" dirty="0"/>
              <a:t>      </a:t>
            </a:r>
            <a:r>
              <a:rPr lang="en-CA" sz="1100" dirty="0" err="1"/>
              <a:t>int</a:t>
            </a:r>
            <a:r>
              <a:rPr lang="en-CA" sz="1100" dirty="0"/>
              <a:t>[] list = new </a:t>
            </a:r>
            <a:r>
              <a:rPr lang="en-CA" sz="1100" dirty="0" err="1"/>
              <a:t>int</a:t>
            </a:r>
            <a:r>
              <a:rPr lang="en-CA" sz="1100" dirty="0"/>
              <a:t>[LIMIT];</a:t>
            </a:r>
          </a:p>
          <a:p>
            <a:r>
              <a:rPr lang="en-CA" sz="1100" dirty="0"/>
              <a:t>      </a:t>
            </a:r>
          </a:p>
          <a:p>
            <a:r>
              <a:rPr lang="en-CA" sz="1100" dirty="0"/>
              <a:t>      //  Only initialize the start of the array</a:t>
            </a:r>
          </a:p>
          <a:p>
            <a:r>
              <a:rPr lang="en-CA" sz="1100" dirty="0"/>
              <a:t>      for (</a:t>
            </a:r>
            <a:r>
              <a:rPr lang="en-CA" sz="1100" dirty="0" err="1"/>
              <a:t>int</a:t>
            </a:r>
            <a:r>
              <a:rPr lang="en-CA" sz="1100" dirty="0"/>
              <a:t> index = 0; index &lt; </a:t>
            </a:r>
            <a:r>
              <a:rPr lang="en-CA" sz="1100" dirty="0" smtClean="0"/>
              <a:t>3; </a:t>
            </a:r>
            <a:r>
              <a:rPr lang="en-CA" sz="1100" dirty="0"/>
              <a:t>index++)</a:t>
            </a:r>
          </a:p>
          <a:p>
            <a:r>
              <a:rPr lang="en-CA" sz="1100" dirty="0"/>
              <a:t>         list[index] = index * MULTIPLE;</a:t>
            </a:r>
          </a:p>
          <a:p>
            <a:r>
              <a:rPr lang="en-CA" sz="1100" dirty="0"/>
              <a:t>      </a:t>
            </a:r>
          </a:p>
          <a:p>
            <a:r>
              <a:rPr lang="en-CA" sz="1100" dirty="0"/>
              <a:t>      list[5] = 999;  // change one array value</a:t>
            </a:r>
          </a:p>
          <a:p>
            <a:r>
              <a:rPr lang="en-CA" sz="1100" dirty="0"/>
              <a:t>      </a:t>
            </a:r>
          </a:p>
          <a:p>
            <a:r>
              <a:rPr lang="en-CA" sz="1100" dirty="0"/>
              <a:t>      //  Print the array values</a:t>
            </a:r>
          </a:p>
          <a:p>
            <a:r>
              <a:rPr lang="en-CA" sz="1100" dirty="0"/>
              <a:t>      for (</a:t>
            </a:r>
            <a:r>
              <a:rPr lang="en-CA" sz="1100" dirty="0" err="1"/>
              <a:t>int</a:t>
            </a:r>
            <a:r>
              <a:rPr lang="en-CA" sz="1100" dirty="0"/>
              <a:t> value : list)</a:t>
            </a:r>
          </a:p>
          <a:p>
            <a:r>
              <a:rPr lang="en-CA" sz="1100" dirty="0"/>
              <a:t>         </a:t>
            </a:r>
            <a:r>
              <a:rPr lang="en-CA" sz="1100" dirty="0" err="1"/>
              <a:t>System.out.print</a:t>
            </a:r>
            <a:r>
              <a:rPr lang="en-CA" sz="1100" dirty="0"/>
              <a:t> (value + "  ");</a:t>
            </a:r>
          </a:p>
          <a:p>
            <a:r>
              <a:rPr lang="en-CA" sz="1100" dirty="0"/>
              <a:t>      </a:t>
            </a:r>
            <a:r>
              <a:rPr lang="en-CA" sz="1100" dirty="0" err="1"/>
              <a:t>System.out.println</a:t>
            </a:r>
            <a:r>
              <a:rPr lang="en-CA" sz="1100" dirty="0"/>
              <a:t>();</a:t>
            </a:r>
          </a:p>
          <a:p>
            <a:r>
              <a:rPr lang="en-CA" sz="1100" dirty="0"/>
              <a:t>   }</a:t>
            </a:r>
          </a:p>
          <a:p>
            <a:r>
              <a:rPr lang="en-CA" sz="1100" dirty="0"/>
              <a:t>}</a:t>
            </a:r>
          </a:p>
          <a:p>
            <a:endParaRPr lang="en-CA" sz="1100" dirty="0"/>
          </a:p>
        </p:txBody>
      </p:sp>
      <p:sp>
        <p:nvSpPr>
          <p:cNvPr id="4" name="Freeform 3"/>
          <p:cNvSpPr/>
          <p:nvPr/>
        </p:nvSpPr>
        <p:spPr>
          <a:xfrm>
            <a:off x="3668878" y="4073236"/>
            <a:ext cx="956021" cy="408080"/>
          </a:xfrm>
          <a:custGeom>
            <a:avLst/>
            <a:gdLst>
              <a:gd name="connsiteX0" fmla="*/ 615955 w 956021"/>
              <a:gd name="connsiteY0" fmla="*/ 30228 h 408080"/>
              <a:gd name="connsiteX1" fmla="*/ 502600 w 956021"/>
              <a:gd name="connsiteY1" fmla="*/ 15114 h 408080"/>
              <a:gd name="connsiteX2" fmla="*/ 464815 w 956021"/>
              <a:gd name="connsiteY2" fmla="*/ 7557 h 408080"/>
              <a:gd name="connsiteX3" fmla="*/ 343902 w 956021"/>
              <a:gd name="connsiteY3" fmla="*/ 0 h 408080"/>
              <a:gd name="connsiteX4" fmla="*/ 185205 w 956021"/>
              <a:gd name="connsiteY4" fmla="*/ 7557 h 408080"/>
              <a:gd name="connsiteX5" fmla="*/ 154977 w 956021"/>
              <a:gd name="connsiteY5" fmla="*/ 15114 h 408080"/>
              <a:gd name="connsiteX6" fmla="*/ 117191 w 956021"/>
              <a:gd name="connsiteY6" fmla="*/ 22671 h 408080"/>
              <a:gd name="connsiteX7" fmla="*/ 94520 w 956021"/>
              <a:gd name="connsiteY7" fmla="*/ 45343 h 408080"/>
              <a:gd name="connsiteX8" fmla="*/ 64292 w 956021"/>
              <a:gd name="connsiteY8" fmla="*/ 60457 h 408080"/>
              <a:gd name="connsiteX9" fmla="*/ 34064 w 956021"/>
              <a:gd name="connsiteY9" fmla="*/ 113356 h 408080"/>
              <a:gd name="connsiteX10" fmla="*/ 11393 w 956021"/>
              <a:gd name="connsiteY10" fmla="*/ 136027 h 408080"/>
              <a:gd name="connsiteX11" fmla="*/ 11393 w 956021"/>
              <a:gd name="connsiteY11" fmla="*/ 226711 h 408080"/>
              <a:gd name="connsiteX12" fmla="*/ 71849 w 956021"/>
              <a:gd name="connsiteY12" fmla="*/ 264496 h 408080"/>
              <a:gd name="connsiteX13" fmla="*/ 117191 w 956021"/>
              <a:gd name="connsiteY13" fmla="*/ 302281 h 408080"/>
              <a:gd name="connsiteX14" fmla="*/ 162534 w 956021"/>
              <a:gd name="connsiteY14" fmla="*/ 324952 h 408080"/>
              <a:gd name="connsiteX15" fmla="*/ 192762 w 956021"/>
              <a:gd name="connsiteY15" fmla="*/ 347624 h 408080"/>
              <a:gd name="connsiteX16" fmla="*/ 245661 w 956021"/>
              <a:gd name="connsiteY16" fmla="*/ 362738 h 408080"/>
              <a:gd name="connsiteX17" fmla="*/ 268332 w 956021"/>
              <a:gd name="connsiteY17" fmla="*/ 370295 h 408080"/>
              <a:gd name="connsiteX18" fmla="*/ 343902 w 956021"/>
              <a:gd name="connsiteY18" fmla="*/ 385409 h 408080"/>
              <a:gd name="connsiteX19" fmla="*/ 472372 w 956021"/>
              <a:gd name="connsiteY19" fmla="*/ 400523 h 408080"/>
              <a:gd name="connsiteX20" fmla="*/ 699082 w 956021"/>
              <a:gd name="connsiteY20" fmla="*/ 408080 h 408080"/>
              <a:gd name="connsiteX21" fmla="*/ 857780 w 956021"/>
              <a:gd name="connsiteY21" fmla="*/ 400523 h 408080"/>
              <a:gd name="connsiteX22" fmla="*/ 903122 w 956021"/>
              <a:gd name="connsiteY22" fmla="*/ 385409 h 408080"/>
              <a:gd name="connsiteX23" fmla="*/ 933350 w 956021"/>
              <a:gd name="connsiteY23" fmla="*/ 340066 h 408080"/>
              <a:gd name="connsiteX24" fmla="*/ 956021 w 956021"/>
              <a:gd name="connsiteY24" fmla="*/ 294724 h 408080"/>
              <a:gd name="connsiteX25" fmla="*/ 948464 w 956021"/>
              <a:gd name="connsiteY25" fmla="*/ 211597 h 408080"/>
              <a:gd name="connsiteX26" fmla="*/ 940907 w 956021"/>
              <a:gd name="connsiteY26" fmla="*/ 188926 h 408080"/>
              <a:gd name="connsiteX27" fmla="*/ 918236 w 956021"/>
              <a:gd name="connsiteY27" fmla="*/ 166255 h 408080"/>
              <a:gd name="connsiteX28" fmla="*/ 865337 w 956021"/>
              <a:gd name="connsiteY28" fmla="*/ 151141 h 408080"/>
              <a:gd name="connsiteX29" fmla="*/ 835109 w 956021"/>
              <a:gd name="connsiteY29" fmla="*/ 136027 h 408080"/>
              <a:gd name="connsiteX30" fmla="*/ 804881 w 956021"/>
              <a:gd name="connsiteY30" fmla="*/ 128470 h 408080"/>
              <a:gd name="connsiteX31" fmla="*/ 759539 w 956021"/>
              <a:gd name="connsiteY31" fmla="*/ 113356 h 408080"/>
              <a:gd name="connsiteX32" fmla="*/ 683968 w 956021"/>
              <a:gd name="connsiteY32" fmla="*/ 90685 h 408080"/>
              <a:gd name="connsiteX33" fmla="*/ 653740 w 956021"/>
              <a:gd name="connsiteY33" fmla="*/ 75571 h 408080"/>
              <a:gd name="connsiteX34" fmla="*/ 631069 w 956021"/>
              <a:gd name="connsiteY34" fmla="*/ 60457 h 408080"/>
              <a:gd name="connsiteX35" fmla="*/ 615955 w 956021"/>
              <a:gd name="connsiteY35" fmla="*/ 30228 h 40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56021" h="408080">
                <a:moveTo>
                  <a:pt x="615955" y="30228"/>
                </a:moveTo>
                <a:cubicBezTo>
                  <a:pt x="594544" y="22671"/>
                  <a:pt x="635126" y="32784"/>
                  <a:pt x="502600" y="15114"/>
                </a:cubicBezTo>
                <a:cubicBezTo>
                  <a:pt x="489868" y="13416"/>
                  <a:pt x="477602" y="8775"/>
                  <a:pt x="464815" y="7557"/>
                </a:cubicBezTo>
                <a:cubicBezTo>
                  <a:pt x="424614" y="3728"/>
                  <a:pt x="384206" y="2519"/>
                  <a:pt x="343902" y="0"/>
                </a:cubicBezTo>
                <a:cubicBezTo>
                  <a:pt x="291003" y="2519"/>
                  <a:pt x="237995" y="3334"/>
                  <a:pt x="185205" y="7557"/>
                </a:cubicBezTo>
                <a:cubicBezTo>
                  <a:pt x="174852" y="8385"/>
                  <a:pt x="165116" y="12861"/>
                  <a:pt x="154977" y="15114"/>
                </a:cubicBezTo>
                <a:cubicBezTo>
                  <a:pt x="142438" y="17900"/>
                  <a:pt x="129786" y="20152"/>
                  <a:pt x="117191" y="22671"/>
                </a:cubicBezTo>
                <a:cubicBezTo>
                  <a:pt x="109634" y="30228"/>
                  <a:pt x="103217" y="39131"/>
                  <a:pt x="94520" y="45343"/>
                </a:cubicBezTo>
                <a:cubicBezTo>
                  <a:pt x="85353" y="51891"/>
                  <a:pt x="72946" y="53245"/>
                  <a:pt x="64292" y="60457"/>
                </a:cubicBezTo>
                <a:cubicBezTo>
                  <a:pt x="51693" y="70957"/>
                  <a:pt x="42370" y="101727"/>
                  <a:pt x="34064" y="113356"/>
                </a:cubicBezTo>
                <a:cubicBezTo>
                  <a:pt x="27852" y="122053"/>
                  <a:pt x="18950" y="128470"/>
                  <a:pt x="11393" y="136027"/>
                </a:cubicBezTo>
                <a:cubicBezTo>
                  <a:pt x="224" y="169535"/>
                  <a:pt x="-7355" y="181715"/>
                  <a:pt x="11393" y="226711"/>
                </a:cubicBezTo>
                <a:cubicBezTo>
                  <a:pt x="17037" y="240257"/>
                  <a:pt x="60405" y="257957"/>
                  <a:pt x="71849" y="264496"/>
                </a:cubicBezTo>
                <a:cubicBezTo>
                  <a:pt x="107668" y="284964"/>
                  <a:pt x="83090" y="273863"/>
                  <a:pt x="117191" y="302281"/>
                </a:cubicBezTo>
                <a:cubicBezTo>
                  <a:pt x="136724" y="318559"/>
                  <a:pt x="139811" y="317378"/>
                  <a:pt x="162534" y="324952"/>
                </a:cubicBezTo>
                <a:cubicBezTo>
                  <a:pt x="172610" y="332509"/>
                  <a:pt x="181826" y="341375"/>
                  <a:pt x="192762" y="347624"/>
                </a:cubicBezTo>
                <a:cubicBezTo>
                  <a:pt x="201821" y="352801"/>
                  <a:pt x="238300" y="360635"/>
                  <a:pt x="245661" y="362738"/>
                </a:cubicBezTo>
                <a:cubicBezTo>
                  <a:pt x="253320" y="364926"/>
                  <a:pt x="260570" y="368504"/>
                  <a:pt x="268332" y="370295"/>
                </a:cubicBezTo>
                <a:cubicBezTo>
                  <a:pt x="293363" y="376071"/>
                  <a:pt x="318563" y="381186"/>
                  <a:pt x="343902" y="385409"/>
                </a:cubicBezTo>
                <a:cubicBezTo>
                  <a:pt x="397327" y="394313"/>
                  <a:pt x="409144" y="397439"/>
                  <a:pt x="472372" y="400523"/>
                </a:cubicBezTo>
                <a:cubicBezTo>
                  <a:pt x="547894" y="404207"/>
                  <a:pt x="623512" y="405561"/>
                  <a:pt x="699082" y="408080"/>
                </a:cubicBezTo>
                <a:cubicBezTo>
                  <a:pt x="751981" y="405561"/>
                  <a:pt x="805145" y="406371"/>
                  <a:pt x="857780" y="400523"/>
                </a:cubicBezTo>
                <a:cubicBezTo>
                  <a:pt x="873614" y="398764"/>
                  <a:pt x="903122" y="385409"/>
                  <a:pt x="903122" y="385409"/>
                </a:cubicBezTo>
                <a:cubicBezTo>
                  <a:pt x="946099" y="342432"/>
                  <a:pt x="911477" y="383814"/>
                  <a:pt x="933350" y="340066"/>
                </a:cubicBezTo>
                <a:cubicBezTo>
                  <a:pt x="962650" y="281464"/>
                  <a:pt x="937025" y="351712"/>
                  <a:pt x="956021" y="294724"/>
                </a:cubicBezTo>
                <a:cubicBezTo>
                  <a:pt x="953502" y="267015"/>
                  <a:pt x="952399" y="239141"/>
                  <a:pt x="948464" y="211597"/>
                </a:cubicBezTo>
                <a:cubicBezTo>
                  <a:pt x="947337" y="203711"/>
                  <a:pt x="945326" y="195554"/>
                  <a:pt x="940907" y="188926"/>
                </a:cubicBezTo>
                <a:cubicBezTo>
                  <a:pt x="934979" y="180034"/>
                  <a:pt x="927128" y="172183"/>
                  <a:pt x="918236" y="166255"/>
                </a:cubicBezTo>
                <a:cubicBezTo>
                  <a:pt x="910406" y="161035"/>
                  <a:pt x="871095" y="153300"/>
                  <a:pt x="865337" y="151141"/>
                </a:cubicBezTo>
                <a:cubicBezTo>
                  <a:pt x="854789" y="147185"/>
                  <a:pt x="845657" y="139983"/>
                  <a:pt x="835109" y="136027"/>
                </a:cubicBezTo>
                <a:cubicBezTo>
                  <a:pt x="825384" y="132380"/>
                  <a:pt x="814829" y="131454"/>
                  <a:pt x="804881" y="128470"/>
                </a:cubicBezTo>
                <a:cubicBezTo>
                  <a:pt x="789621" y="123892"/>
                  <a:pt x="774995" y="117220"/>
                  <a:pt x="759539" y="113356"/>
                </a:cubicBezTo>
                <a:cubicBezTo>
                  <a:pt x="737843" y="107932"/>
                  <a:pt x="702368" y="99885"/>
                  <a:pt x="683968" y="90685"/>
                </a:cubicBezTo>
                <a:cubicBezTo>
                  <a:pt x="673892" y="85647"/>
                  <a:pt x="663521" y="81160"/>
                  <a:pt x="653740" y="75571"/>
                </a:cubicBezTo>
                <a:cubicBezTo>
                  <a:pt x="645854" y="71065"/>
                  <a:pt x="639193" y="64519"/>
                  <a:pt x="631069" y="60457"/>
                </a:cubicBezTo>
                <a:cubicBezTo>
                  <a:pt x="612769" y="51307"/>
                  <a:pt x="637366" y="37785"/>
                  <a:pt x="615955" y="3022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248394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 smtClean="0"/>
              <a:t>Exercise: What is the output? Why?</a:t>
            </a:r>
            <a:endParaRPr lang="en-C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990600"/>
            <a:ext cx="3967753" cy="533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//********************************************************************</a:t>
            </a:r>
          </a:p>
          <a:p>
            <a:r>
              <a:rPr lang="en-CA" sz="1100" dirty="0"/>
              <a:t>//  BasicArray.java       Author: Lewis/Loftus</a:t>
            </a:r>
          </a:p>
          <a:p>
            <a:r>
              <a:rPr lang="en-CA" sz="1100" dirty="0"/>
              <a:t>//</a:t>
            </a:r>
          </a:p>
          <a:p>
            <a:r>
              <a:rPr lang="en-CA" sz="1100" dirty="0"/>
              <a:t>//  Demonstrates basic array declaration and use.</a:t>
            </a:r>
          </a:p>
          <a:p>
            <a:r>
              <a:rPr lang="en-CA" sz="1100" dirty="0"/>
              <a:t>//********************************************************************</a:t>
            </a:r>
          </a:p>
          <a:p>
            <a:endParaRPr lang="en-CA" sz="1100" dirty="0"/>
          </a:p>
          <a:p>
            <a:r>
              <a:rPr lang="en-CA" sz="1100" dirty="0"/>
              <a:t>public class BasicArray2</a:t>
            </a:r>
          </a:p>
          <a:p>
            <a:r>
              <a:rPr lang="en-CA" sz="1100" dirty="0"/>
              <a:t>{</a:t>
            </a:r>
          </a:p>
          <a:p>
            <a:r>
              <a:rPr lang="en-CA" sz="1100" dirty="0"/>
              <a:t>   //-----------------------------------------------------------------</a:t>
            </a:r>
          </a:p>
          <a:p>
            <a:r>
              <a:rPr lang="en-CA" sz="1100" dirty="0"/>
              <a:t>   //  Creates an array, fills it with various integer values,</a:t>
            </a:r>
          </a:p>
          <a:p>
            <a:r>
              <a:rPr lang="en-CA" sz="1100" dirty="0"/>
              <a:t>   //  modifies one value, then prints them out.</a:t>
            </a:r>
          </a:p>
          <a:p>
            <a:r>
              <a:rPr lang="en-CA" sz="1100" dirty="0"/>
              <a:t>   //-----------------------------------------------------------------</a:t>
            </a:r>
          </a:p>
          <a:p>
            <a:r>
              <a:rPr lang="en-CA" sz="1100" dirty="0"/>
              <a:t>   public static void main (String[] </a:t>
            </a:r>
            <a:r>
              <a:rPr lang="en-CA" sz="1100" dirty="0" err="1"/>
              <a:t>args</a:t>
            </a:r>
            <a:r>
              <a:rPr lang="en-CA" sz="1100" dirty="0"/>
              <a:t>)</a:t>
            </a:r>
          </a:p>
          <a:p>
            <a:r>
              <a:rPr lang="en-CA" sz="1100" dirty="0"/>
              <a:t>   {</a:t>
            </a:r>
          </a:p>
          <a:p>
            <a:r>
              <a:rPr lang="en-CA" sz="1100" dirty="0"/>
              <a:t>      final </a:t>
            </a:r>
            <a:r>
              <a:rPr lang="en-CA" sz="1100" dirty="0" err="1"/>
              <a:t>int</a:t>
            </a:r>
            <a:r>
              <a:rPr lang="en-CA" sz="1100" dirty="0"/>
              <a:t> LIMIT = 15, MULTIPLE = 10;</a:t>
            </a:r>
          </a:p>
          <a:p>
            <a:endParaRPr lang="en-CA" sz="1100" dirty="0"/>
          </a:p>
          <a:p>
            <a:r>
              <a:rPr lang="en-CA" sz="1100" dirty="0"/>
              <a:t>      </a:t>
            </a:r>
            <a:r>
              <a:rPr lang="en-CA" sz="1100" dirty="0" err="1"/>
              <a:t>int</a:t>
            </a:r>
            <a:r>
              <a:rPr lang="en-CA" sz="1100" dirty="0"/>
              <a:t>[] list = new </a:t>
            </a:r>
            <a:r>
              <a:rPr lang="en-CA" sz="1100" dirty="0" err="1"/>
              <a:t>int</a:t>
            </a:r>
            <a:r>
              <a:rPr lang="en-CA" sz="1100" dirty="0"/>
              <a:t>[LIMIT];</a:t>
            </a:r>
          </a:p>
          <a:p>
            <a:r>
              <a:rPr lang="en-CA" sz="1100" dirty="0"/>
              <a:t>      </a:t>
            </a:r>
          </a:p>
          <a:p>
            <a:r>
              <a:rPr lang="en-CA" sz="1100" dirty="0"/>
              <a:t>      //  Initialize each array element to 10</a:t>
            </a:r>
          </a:p>
          <a:p>
            <a:r>
              <a:rPr lang="en-CA" sz="1100" dirty="0"/>
              <a:t>      for (</a:t>
            </a:r>
            <a:r>
              <a:rPr lang="en-CA" sz="1100" dirty="0" err="1"/>
              <a:t>int</a:t>
            </a:r>
            <a:r>
              <a:rPr lang="en-CA" sz="1100" dirty="0"/>
              <a:t> value : list)</a:t>
            </a:r>
          </a:p>
          <a:p>
            <a:r>
              <a:rPr lang="en-CA" sz="1100" dirty="0"/>
              <a:t>         value = MULTIPLE;      </a:t>
            </a:r>
          </a:p>
          <a:p>
            <a:r>
              <a:rPr lang="en-CA" sz="1100" dirty="0"/>
              <a:t>      </a:t>
            </a:r>
            <a:endParaRPr lang="en-CA" sz="1100" dirty="0" smtClean="0"/>
          </a:p>
          <a:p>
            <a:r>
              <a:rPr lang="en-CA" sz="1100" dirty="0"/>
              <a:t> </a:t>
            </a:r>
            <a:r>
              <a:rPr lang="en-CA" sz="1100" dirty="0" smtClean="0"/>
              <a:t>     list[5</a:t>
            </a:r>
            <a:r>
              <a:rPr lang="en-CA" sz="1100" dirty="0"/>
              <a:t>] = 999;  // change one array value</a:t>
            </a:r>
          </a:p>
          <a:p>
            <a:r>
              <a:rPr lang="en-CA" sz="1100" dirty="0"/>
              <a:t>      </a:t>
            </a:r>
          </a:p>
          <a:p>
            <a:r>
              <a:rPr lang="en-CA" sz="1100" dirty="0"/>
              <a:t>      //  Print the array values</a:t>
            </a:r>
          </a:p>
          <a:p>
            <a:r>
              <a:rPr lang="en-CA" sz="1100" dirty="0"/>
              <a:t>      for (</a:t>
            </a:r>
            <a:r>
              <a:rPr lang="en-CA" sz="1100" dirty="0" err="1"/>
              <a:t>int</a:t>
            </a:r>
            <a:r>
              <a:rPr lang="en-CA" sz="1100" dirty="0"/>
              <a:t> value : list)</a:t>
            </a:r>
          </a:p>
          <a:p>
            <a:r>
              <a:rPr lang="en-CA" sz="1100" dirty="0"/>
              <a:t>         </a:t>
            </a:r>
            <a:r>
              <a:rPr lang="en-CA" sz="1100" dirty="0" err="1"/>
              <a:t>System.out.print</a:t>
            </a:r>
            <a:r>
              <a:rPr lang="en-CA" sz="1100" dirty="0"/>
              <a:t> (value + "  ");</a:t>
            </a:r>
          </a:p>
          <a:p>
            <a:r>
              <a:rPr lang="en-CA" sz="1100" dirty="0"/>
              <a:t>      </a:t>
            </a:r>
            <a:r>
              <a:rPr lang="en-CA" sz="1100" dirty="0" err="1"/>
              <a:t>System.out.println</a:t>
            </a:r>
            <a:r>
              <a:rPr lang="en-CA" sz="1100" dirty="0"/>
              <a:t>();</a:t>
            </a:r>
          </a:p>
          <a:p>
            <a:r>
              <a:rPr lang="en-CA" sz="1100" dirty="0"/>
              <a:t>   }</a:t>
            </a:r>
          </a:p>
          <a:p>
            <a:r>
              <a:rPr lang="en-CA" sz="1100" dirty="0"/>
              <a:t>}</a:t>
            </a:r>
          </a:p>
          <a:p>
            <a:endParaRPr lang="en-CA" sz="1100" dirty="0"/>
          </a:p>
        </p:txBody>
      </p:sp>
      <p:sp>
        <p:nvSpPr>
          <p:cNvPr id="4" name="Freeform 3"/>
          <p:cNvSpPr/>
          <p:nvPr/>
        </p:nvSpPr>
        <p:spPr>
          <a:xfrm>
            <a:off x="2514600" y="4038600"/>
            <a:ext cx="1907676" cy="685800"/>
          </a:xfrm>
          <a:custGeom>
            <a:avLst/>
            <a:gdLst>
              <a:gd name="connsiteX0" fmla="*/ 615955 w 956021"/>
              <a:gd name="connsiteY0" fmla="*/ 30228 h 408080"/>
              <a:gd name="connsiteX1" fmla="*/ 502600 w 956021"/>
              <a:gd name="connsiteY1" fmla="*/ 15114 h 408080"/>
              <a:gd name="connsiteX2" fmla="*/ 464815 w 956021"/>
              <a:gd name="connsiteY2" fmla="*/ 7557 h 408080"/>
              <a:gd name="connsiteX3" fmla="*/ 343902 w 956021"/>
              <a:gd name="connsiteY3" fmla="*/ 0 h 408080"/>
              <a:gd name="connsiteX4" fmla="*/ 185205 w 956021"/>
              <a:gd name="connsiteY4" fmla="*/ 7557 h 408080"/>
              <a:gd name="connsiteX5" fmla="*/ 154977 w 956021"/>
              <a:gd name="connsiteY5" fmla="*/ 15114 h 408080"/>
              <a:gd name="connsiteX6" fmla="*/ 117191 w 956021"/>
              <a:gd name="connsiteY6" fmla="*/ 22671 h 408080"/>
              <a:gd name="connsiteX7" fmla="*/ 94520 w 956021"/>
              <a:gd name="connsiteY7" fmla="*/ 45343 h 408080"/>
              <a:gd name="connsiteX8" fmla="*/ 64292 w 956021"/>
              <a:gd name="connsiteY8" fmla="*/ 60457 h 408080"/>
              <a:gd name="connsiteX9" fmla="*/ 34064 w 956021"/>
              <a:gd name="connsiteY9" fmla="*/ 113356 h 408080"/>
              <a:gd name="connsiteX10" fmla="*/ 11393 w 956021"/>
              <a:gd name="connsiteY10" fmla="*/ 136027 h 408080"/>
              <a:gd name="connsiteX11" fmla="*/ 11393 w 956021"/>
              <a:gd name="connsiteY11" fmla="*/ 226711 h 408080"/>
              <a:gd name="connsiteX12" fmla="*/ 71849 w 956021"/>
              <a:gd name="connsiteY12" fmla="*/ 264496 h 408080"/>
              <a:gd name="connsiteX13" fmla="*/ 117191 w 956021"/>
              <a:gd name="connsiteY13" fmla="*/ 302281 h 408080"/>
              <a:gd name="connsiteX14" fmla="*/ 162534 w 956021"/>
              <a:gd name="connsiteY14" fmla="*/ 324952 h 408080"/>
              <a:gd name="connsiteX15" fmla="*/ 192762 w 956021"/>
              <a:gd name="connsiteY15" fmla="*/ 347624 h 408080"/>
              <a:gd name="connsiteX16" fmla="*/ 245661 w 956021"/>
              <a:gd name="connsiteY16" fmla="*/ 362738 h 408080"/>
              <a:gd name="connsiteX17" fmla="*/ 268332 w 956021"/>
              <a:gd name="connsiteY17" fmla="*/ 370295 h 408080"/>
              <a:gd name="connsiteX18" fmla="*/ 343902 w 956021"/>
              <a:gd name="connsiteY18" fmla="*/ 385409 h 408080"/>
              <a:gd name="connsiteX19" fmla="*/ 472372 w 956021"/>
              <a:gd name="connsiteY19" fmla="*/ 400523 h 408080"/>
              <a:gd name="connsiteX20" fmla="*/ 699082 w 956021"/>
              <a:gd name="connsiteY20" fmla="*/ 408080 h 408080"/>
              <a:gd name="connsiteX21" fmla="*/ 857780 w 956021"/>
              <a:gd name="connsiteY21" fmla="*/ 400523 h 408080"/>
              <a:gd name="connsiteX22" fmla="*/ 903122 w 956021"/>
              <a:gd name="connsiteY22" fmla="*/ 385409 h 408080"/>
              <a:gd name="connsiteX23" fmla="*/ 933350 w 956021"/>
              <a:gd name="connsiteY23" fmla="*/ 340066 h 408080"/>
              <a:gd name="connsiteX24" fmla="*/ 956021 w 956021"/>
              <a:gd name="connsiteY24" fmla="*/ 294724 h 408080"/>
              <a:gd name="connsiteX25" fmla="*/ 948464 w 956021"/>
              <a:gd name="connsiteY25" fmla="*/ 211597 h 408080"/>
              <a:gd name="connsiteX26" fmla="*/ 940907 w 956021"/>
              <a:gd name="connsiteY26" fmla="*/ 188926 h 408080"/>
              <a:gd name="connsiteX27" fmla="*/ 918236 w 956021"/>
              <a:gd name="connsiteY27" fmla="*/ 166255 h 408080"/>
              <a:gd name="connsiteX28" fmla="*/ 865337 w 956021"/>
              <a:gd name="connsiteY28" fmla="*/ 151141 h 408080"/>
              <a:gd name="connsiteX29" fmla="*/ 835109 w 956021"/>
              <a:gd name="connsiteY29" fmla="*/ 136027 h 408080"/>
              <a:gd name="connsiteX30" fmla="*/ 804881 w 956021"/>
              <a:gd name="connsiteY30" fmla="*/ 128470 h 408080"/>
              <a:gd name="connsiteX31" fmla="*/ 759539 w 956021"/>
              <a:gd name="connsiteY31" fmla="*/ 113356 h 408080"/>
              <a:gd name="connsiteX32" fmla="*/ 683968 w 956021"/>
              <a:gd name="connsiteY32" fmla="*/ 90685 h 408080"/>
              <a:gd name="connsiteX33" fmla="*/ 653740 w 956021"/>
              <a:gd name="connsiteY33" fmla="*/ 75571 h 408080"/>
              <a:gd name="connsiteX34" fmla="*/ 631069 w 956021"/>
              <a:gd name="connsiteY34" fmla="*/ 60457 h 408080"/>
              <a:gd name="connsiteX35" fmla="*/ 615955 w 956021"/>
              <a:gd name="connsiteY35" fmla="*/ 30228 h 40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56021" h="408080">
                <a:moveTo>
                  <a:pt x="615955" y="30228"/>
                </a:moveTo>
                <a:cubicBezTo>
                  <a:pt x="594544" y="22671"/>
                  <a:pt x="635126" y="32784"/>
                  <a:pt x="502600" y="15114"/>
                </a:cubicBezTo>
                <a:cubicBezTo>
                  <a:pt x="489868" y="13416"/>
                  <a:pt x="477602" y="8775"/>
                  <a:pt x="464815" y="7557"/>
                </a:cubicBezTo>
                <a:cubicBezTo>
                  <a:pt x="424614" y="3728"/>
                  <a:pt x="384206" y="2519"/>
                  <a:pt x="343902" y="0"/>
                </a:cubicBezTo>
                <a:cubicBezTo>
                  <a:pt x="291003" y="2519"/>
                  <a:pt x="237995" y="3334"/>
                  <a:pt x="185205" y="7557"/>
                </a:cubicBezTo>
                <a:cubicBezTo>
                  <a:pt x="174852" y="8385"/>
                  <a:pt x="165116" y="12861"/>
                  <a:pt x="154977" y="15114"/>
                </a:cubicBezTo>
                <a:cubicBezTo>
                  <a:pt x="142438" y="17900"/>
                  <a:pt x="129786" y="20152"/>
                  <a:pt x="117191" y="22671"/>
                </a:cubicBezTo>
                <a:cubicBezTo>
                  <a:pt x="109634" y="30228"/>
                  <a:pt x="103217" y="39131"/>
                  <a:pt x="94520" y="45343"/>
                </a:cubicBezTo>
                <a:cubicBezTo>
                  <a:pt x="85353" y="51891"/>
                  <a:pt x="72946" y="53245"/>
                  <a:pt x="64292" y="60457"/>
                </a:cubicBezTo>
                <a:cubicBezTo>
                  <a:pt x="51693" y="70957"/>
                  <a:pt x="42370" y="101727"/>
                  <a:pt x="34064" y="113356"/>
                </a:cubicBezTo>
                <a:cubicBezTo>
                  <a:pt x="27852" y="122053"/>
                  <a:pt x="18950" y="128470"/>
                  <a:pt x="11393" y="136027"/>
                </a:cubicBezTo>
                <a:cubicBezTo>
                  <a:pt x="224" y="169535"/>
                  <a:pt x="-7355" y="181715"/>
                  <a:pt x="11393" y="226711"/>
                </a:cubicBezTo>
                <a:cubicBezTo>
                  <a:pt x="17037" y="240257"/>
                  <a:pt x="60405" y="257957"/>
                  <a:pt x="71849" y="264496"/>
                </a:cubicBezTo>
                <a:cubicBezTo>
                  <a:pt x="107668" y="284964"/>
                  <a:pt x="83090" y="273863"/>
                  <a:pt x="117191" y="302281"/>
                </a:cubicBezTo>
                <a:cubicBezTo>
                  <a:pt x="136724" y="318559"/>
                  <a:pt x="139811" y="317378"/>
                  <a:pt x="162534" y="324952"/>
                </a:cubicBezTo>
                <a:cubicBezTo>
                  <a:pt x="172610" y="332509"/>
                  <a:pt x="181826" y="341375"/>
                  <a:pt x="192762" y="347624"/>
                </a:cubicBezTo>
                <a:cubicBezTo>
                  <a:pt x="201821" y="352801"/>
                  <a:pt x="238300" y="360635"/>
                  <a:pt x="245661" y="362738"/>
                </a:cubicBezTo>
                <a:cubicBezTo>
                  <a:pt x="253320" y="364926"/>
                  <a:pt x="260570" y="368504"/>
                  <a:pt x="268332" y="370295"/>
                </a:cubicBezTo>
                <a:cubicBezTo>
                  <a:pt x="293363" y="376071"/>
                  <a:pt x="318563" y="381186"/>
                  <a:pt x="343902" y="385409"/>
                </a:cubicBezTo>
                <a:cubicBezTo>
                  <a:pt x="397327" y="394313"/>
                  <a:pt x="409144" y="397439"/>
                  <a:pt x="472372" y="400523"/>
                </a:cubicBezTo>
                <a:cubicBezTo>
                  <a:pt x="547894" y="404207"/>
                  <a:pt x="623512" y="405561"/>
                  <a:pt x="699082" y="408080"/>
                </a:cubicBezTo>
                <a:cubicBezTo>
                  <a:pt x="751981" y="405561"/>
                  <a:pt x="805145" y="406371"/>
                  <a:pt x="857780" y="400523"/>
                </a:cubicBezTo>
                <a:cubicBezTo>
                  <a:pt x="873614" y="398764"/>
                  <a:pt x="903122" y="385409"/>
                  <a:pt x="903122" y="385409"/>
                </a:cubicBezTo>
                <a:cubicBezTo>
                  <a:pt x="946099" y="342432"/>
                  <a:pt x="911477" y="383814"/>
                  <a:pt x="933350" y="340066"/>
                </a:cubicBezTo>
                <a:cubicBezTo>
                  <a:pt x="962650" y="281464"/>
                  <a:pt x="937025" y="351712"/>
                  <a:pt x="956021" y="294724"/>
                </a:cubicBezTo>
                <a:cubicBezTo>
                  <a:pt x="953502" y="267015"/>
                  <a:pt x="952399" y="239141"/>
                  <a:pt x="948464" y="211597"/>
                </a:cubicBezTo>
                <a:cubicBezTo>
                  <a:pt x="947337" y="203711"/>
                  <a:pt x="945326" y="195554"/>
                  <a:pt x="940907" y="188926"/>
                </a:cubicBezTo>
                <a:cubicBezTo>
                  <a:pt x="934979" y="180034"/>
                  <a:pt x="927128" y="172183"/>
                  <a:pt x="918236" y="166255"/>
                </a:cubicBezTo>
                <a:cubicBezTo>
                  <a:pt x="910406" y="161035"/>
                  <a:pt x="871095" y="153300"/>
                  <a:pt x="865337" y="151141"/>
                </a:cubicBezTo>
                <a:cubicBezTo>
                  <a:pt x="854789" y="147185"/>
                  <a:pt x="845657" y="139983"/>
                  <a:pt x="835109" y="136027"/>
                </a:cubicBezTo>
                <a:cubicBezTo>
                  <a:pt x="825384" y="132380"/>
                  <a:pt x="814829" y="131454"/>
                  <a:pt x="804881" y="128470"/>
                </a:cubicBezTo>
                <a:cubicBezTo>
                  <a:pt x="789621" y="123892"/>
                  <a:pt x="774995" y="117220"/>
                  <a:pt x="759539" y="113356"/>
                </a:cubicBezTo>
                <a:cubicBezTo>
                  <a:pt x="737843" y="107932"/>
                  <a:pt x="702368" y="99885"/>
                  <a:pt x="683968" y="90685"/>
                </a:cubicBezTo>
                <a:cubicBezTo>
                  <a:pt x="673892" y="85647"/>
                  <a:pt x="663521" y="81160"/>
                  <a:pt x="653740" y="75571"/>
                </a:cubicBezTo>
                <a:cubicBezTo>
                  <a:pt x="645854" y="71065"/>
                  <a:pt x="639193" y="64519"/>
                  <a:pt x="631069" y="60457"/>
                </a:cubicBezTo>
                <a:cubicBezTo>
                  <a:pt x="612769" y="51307"/>
                  <a:pt x="637366" y="37785"/>
                  <a:pt x="615955" y="3022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34068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for loop format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Courier New" charset="0"/>
              </a:rPr>
              <a:t>		</a:t>
            </a:r>
            <a:r>
              <a:rPr lang="en-CA" sz="2400" b="1" dirty="0" smtClean="0">
                <a:latin typeface="Courier New" charset="0"/>
              </a:rPr>
              <a:t>for </a:t>
            </a:r>
            <a:r>
              <a:rPr lang="en-CA" sz="2400" b="1" dirty="0">
                <a:latin typeface="Courier New" charset="0"/>
              </a:rPr>
              <a:t>(</a:t>
            </a:r>
            <a:r>
              <a:rPr lang="en-CA" sz="2400" b="1" dirty="0" err="1">
                <a:latin typeface="Courier New" charset="0"/>
              </a:rPr>
              <a:t>int</a:t>
            </a:r>
            <a:r>
              <a:rPr lang="en-CA" sz="2400" b="1" dirty="0">
                <a:latin typeface="Courier New" charset="0"/>
              </a:rPr>
              <a:t> value : list)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sz="2400" b="1" dirty="0">
                <a:latin typeface="Courier New" charset="0"/>
              </a:rPr>
              <a:t>         </a:t>
            </a:r>
            <a:r>
              <a:rPr lang="en-CA" sz="2400" b="1" dirty="0" err="1">
                <a:latin typeface="Courier New" charset="0"/>
              </a:rPr>
              <a:t>System.out.print</a:t>
            </a:r>
            <a:r>
              <a:rPr lang="en-CA" sz="2400" b="1" dirty="0">
                <a:latin typeface="Courier New" charset="0"/>
              </a:rPr>
              <a:t> (value + "  "); </a:t>
            </a:r>
            <a:endParaRPr lang="en-CA" sz="2400" b="1" dirty="0" smtClean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sz="2400" b="1" dirty="0">
              <a:latin typeface="Courier New" charset="0"/>
            </a:endParaRPr>
          </a:p>
          <a:p>
            <a:pPr>
              <a:spcBef>
                <a:spcPct val="0"/>
              </a:spcBef>
            </a:pPr>
            <a:r>
              <a:rPr lang="en-US" dirty="0" smtClean="0"/>
              <a:t>Only appropriate when processing all array elements starting at index 0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It can't be used to set the array values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Accesses the array elements one at a time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Q5-Q6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5149910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Bounds Checking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/>
              <a:t>Once an array is created: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000" dirty="0" smtClean="0"/>
              <a:t>it has a </a:t>
            </a:r>
            <a:r>
              <a:rPr lang="en-US" sz="2000" dirty="0" smtClean="0">
                <a:solidFill>
                  <a:srgbClr val="FF0000"/>
                </a:solidFill>
              </a:rPr>
              <a:t>fixed size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000" dirty="0" smtClean="0"/>
              <a:t>Size cannot be changed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/>
              <a:t>An index used in an array reference must specify a valid element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sz="2000" dirty="0" smtClean="0"/>
              <a:t>the index value must be in range 0 to N-1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/>
              <a:t>The Java interpreter throws an </a:t>
            </a:r>
            <a:r>
              <a:rPr lang="en-US" sz="2400" dirty="0" err="1" smtClean="0">
                <a:latin typeface="Courier New" charset="0"/>
              </a:rPr>
              <a:t>ArrayIndexOutOfBoundsException</a:t>
            </a:r>
            <a:r>
              <a:rPr lang="en-US" sz="2400" dirty="0" smtClean="0"/>
              <a:t> if an array index is out of bounds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/>
              <a:t>This is called automatic </a:t>
            </a:r>
            <a:r>
              <a:rPr lang="en-US" sz="2400" i="1" dirty="0" smtClean="0"/>
              <a:t>bounds checking</a:t>
            </a:r>
            <a:endParaRPr lang="en-US" sz="2400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won’t this run?</a:t>
            </a:r>
            <a:endParaRPr lang="en-CA" dirty="0"/>
          </a:p>
        </p:txBody>
      </p:sp>
      <p:pic>
        <p:nvPicPr>
          <p:cNvPr id="5" name="Picture 4" descr="C:\Users\trudel\Documents\courses\Comp 1123\1 Winter 2013\Source Code for Programs in the book\Chap08\BasicArray2.jav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4" r="41736" b="22245"/>
          <a:stretch/>
        </p:blipFill>
        <p:spPr>
          <a:xfrm>
            <a:off x="685800" y="1371600"/>
            <a:ext cx="5327702" cy="45568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600" y="1828800"/>
            <a:ext cx="247157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 that the error</a:t>
            </a:r>
          </a:p>
          <a:p>
            <a:r>
              <a:rPr lang="en-CA" dirty="0" smtClean="0"/>
              <a:t>was not caught by the</a:t>
            </a:r>
          </a:p>
          <a:p>
            <a:r>
              <a:rPr lang="en-CA" dirty="0" smtClean="0"/>
              <a:t>compiler!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2440801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Arrays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762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An array is an ordered list of values: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759075" y="2951163"/>
            <a:ext cx="5187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latin typeface="Times New Roman" charset="0"/>
              </a:rPr>
              <a:t>0     1     2     3     4     5     6     7     8     9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638425" y="3408363"/>
            <a:ext cx="5391150" cy="714375"/>
            <a:chOff x="1829" y="2112"/>
            <a:chExt cx="3396" cy="450"/>
          </a:xfrm>
        </p:grpSpPr>
        <p:grpSp>
          <p:nvGrpSpPr>
            <p:cNvPr id="32784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32786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7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8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9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0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1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32785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dirty="0">
                  <a:latin typeface="Times New Roman" charset="0"/>
                </a:rPr>
                <a:t>79   87   94   82   67   98   87   81   74   91</a:t>
              </a:r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809750" y="4629150"/>
            <a:ext cx="538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latin typeface="Arial Unicode MS" charset="0"/>
              </a:rPr>
              <a:t>An array of size N is indexed from zero to N-1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14400" y="2114550"/>
            <a:ext cx="2266950" cy="1922463"/>
            <a:chOff x="518" y="1345"/>
            <a:chExt cx="1428" cy="1211"/>
          </a:xfrm>
        </p:grpSpPr>
        <p:sp>
          <p:nvSpPr>
            <p:cNvPr id="32781" name="Rectangle 16"/>
            <p:cNvSpPr>
              <a:spLocks noChangeArrowheads="1"/>
            </p:cNvSpPr>
            <p:nvPr/>
          </p:nvSpPr>
          <p:spPr bwMode="auto">
            <a:xfrm>
              <a:off x="864" y="2304"/>
              <a:ext cx="6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Courier New" charset="0"/>
                </a:rPr>
                <a:t>scores</a:t>
              </a:r>
            </a:p>
          </p:txBody>
        </p:sp>
        <p:sp>
          <p:nvSpPr>
            <p:cNvPr id="32782" name="Text Box 17"/>
            <p:cNvSpPr txBox="1">
              <a:spLocks noChangeArrowheads="1"/>
            </p:cNvSpPr>
            <p:nvPr/>
          </p:nvSpPr>
          <p:spPr bwMode="auto">
            <a:xfrm>
              <a:off x="518" y="1345"/>
              <a:ext cx="14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Arial Unicode MS" charset="0"/>
                </a:rPr>
                <a:t>The entire array</a:t>
              </a:r>
            </a:p>
            <a:p>
              <a:pPr algn="ctr" eaLnBrk="1" hangingPunct="1"/>
              <a:r>
                <a:rPr lang="en-US" sz="2000" b="1">
                  <a:latin typeface="Arial Unicode MS" charset="0"/>
                </a:rPr>
                <a:t>has a single name</a:t>
              </a:r>
            </a:p>
          </p:txBody>
        </p:sp>
        <p:sp>
          <p:nvSpPr>
            <p:cNvPr id="32783" name="Line 18"/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805238" y="2112963"/>
            <a:ext cx="3986212" cy="836612"/>
            <a:chOff x="2044" y="1393"/>
            <a:chExt cx="2511" cy="527"/>
          </a:xfrm>
        </p:grpSpPr>
        <p:sp>
          <p:nvSpPr>
            <p:cNvPr id="32779" name="Text Box 20"/>
            <p:cNvSpPr txBox="1">
              <a:spLocks noChangeArrowheads="1"/>
            </p:cNvSpPr>
            <p:nvPr/>
          </p:nvSpPr>
          <p:spPr bwMode="auto">
            <a:xfrm>
              <a:off x="2044" y="1393"/>
              <a:ext cx="25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Arial Unicode MS" charset="0"/>
                </a:rPr>
                <a:t>Each value has a numeric </a:t>
              </a:r>
              <a:r>
                <a:rPr lang="en-US" sz="2000" b="1" i="1">
                  <a:latin typeface="Arial Unicode MS" charset="0"/>
                </a:rPr>
                <a:t>index</a:t>
              </a:r>
            </a:p>
          </p:txBody>
        </p:sp>
        <p:sp>
          <p:nvSpPr>
            <p:cNvPr id="32780" name="Line 21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439863" y="5238750"/>
            <a:ext cx="6384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latin typeface="Arial Unicode MS" charset="0"/>
              </a:rPr>
              <a:t>This array holds 10 values that are indexed from 0 to 9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2" grpId="0" autoUpdateAnimBg="0"/>
      <p:bldP spid="1231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Can assign a new array of a different size to a variable.</a:t>
            </a:r>
            <a:endParaRPr lang="en-CA" sz="36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67000"/>
            <a:ext cx="3936587" cy="22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98501"/>
      </p:ext>
    </p:extLst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is also </a:t>
            </a:r>
            <a:r>
              <a:rPr lang="en-CA" dirty="0" smtClean="0"/>
              <a:t>OK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Array </a:t>
            </a:r>
            <a:r>
              <a:rPr lang="en-CA" dirty="0"/>
              <a:t>elements are not </a:t>
            </a:r>
            <a:r>
              <a:rPr lang="en-CA" dirty="0" smtClean="0"/>
              <a:t>copied when assigning one array to another</a:t>
            </a:r>
          </a:p>
          <a:p>
            <a:pPr lvl="1"/>
            <a:r>
              <a:rPr lang="en-CA" dirty="0" smtClean="0"/>
              <a:t>Only </a:t>
            </a:r>
            <a:r>
              <a:rPr lang="en-CA" dirty="0"/>
              <a:t>the </a:t>
            </a:r>
            <a:r>
              <a:rPr lang="en-CA" dirty="0" smtClean="0"/>
              <a:t>pointers are copied</a:t>
            </a:r>
          </a:p>
          <a:p>
            <a:r>
              <a:rPr lang="en-CA" dirty="0" smtClean="0"/>
              <a:t>Draw the arrays.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64" y="3429000"/>
            <a:ext cx="4236871" cy="13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70037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Length of an array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339450"/>
      </p:ext>
    </p:extLst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Length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Each array </a:t>
            </a:r>
            <a:r>
              <a:rPr lang="en-US" dirty="0" smtClean="0"/>
              <a:t>has </a:t>
            </a:r>
            <a:r>
              <a:rPr lang="en-US" dirty="0" smtClean="0"/>
              <a:t>a </a:t>
            </a:r>
            <a:r>
              <a:rPr lang="en-US" u="sng" dirty="0" smtClean="0"/>
              <a:t>constant</a:t>
            </a:r>
            <a:r>
              <a:rPr lang="en-US" dirty="0" smtClean="0"/>
              <a:t> </a:t>
            </a:r>
            <a:r>
              <a:rPr lang="en-US" dirty="0" smtClean="0"/>
              <a:t>called </a:t>
            </a:r>
            <a:r>
              <a:rPr lang="en-US" dirty="0" smtClean="0">
                <a:latin typeface="Courier New" charset="0"/>
              </a:rPr>
              <a:t>length</a:t>
            </a:r>
            <a:r>
              <a:rPr lang="en-US" dirty="0" smtClean="0"/>
              <a:t> that stores the size of the array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It is referenced using the array name: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sz="2400" b="1" dirty="0" err="1" smtClean="0">
                <a:latin typeface="Courier New" charset="0"/>
              </a:rPr>
              <a:t>scores.length</a:t>
            </a:r>
            <a:endParaRPr lang="en-US" sz="2400" b="1" dirty="0" smtClean="0">
              <a:latin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752600"/>
          </a:xfrm>
        </p:spPr>
        <p:txBody>
          <a:bodyPr/>
          <a:lstStyle/>
          <a:p>
            <a:r>
              <a:rPr lang="en-US" dirty="0"/>
              <a:t>Note that </a:t>
            </a:r>
            <a:r>
              <a:rPr lang="en-US" dirty="0">
                <a:latin typeface="Courier New" charset="0"/>
              </a:rPr>
              <a:t>length</a:t>
            </a:r>
            <a:r>
              <a:rPr lang="en-US" dirty="0"/>
              <a:t> </a:t>
            </a:r>
            <a:r>
              <a:rPr lang="en-US" dirty="0" smtClean="0"/>
              <a:t>always equals the size of the array 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5257800"/>
            <a:ext cx="6769802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the largest </a:t>
            </a:r>
            <a:r>
              <a:rPr lang="en-US" dirty="0" smtClean="0"/>
              <a:t>index (i.e., 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the number of values that were stored in the array (i.e.,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the highest index used (i.e., 1)</a:t>
            </a: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62200"/>
            <a:ext cx="4244713" cy="20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5183"/>
      </p:ext>
    </p:extLst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Length is confusing!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09" y="1752600"/>
            <a:ext cx="4860982" cy="272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5189" y="5105400"/>
            <a:ext cx="667362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A String uses a method.</a:t>
            </a:r>
          </a:p>
          <a:p>
            <a:r>
              <a:rPr lang="en-CA" dirty="0" smtClean="0"/>
              <a:t>An array uses a constant which does not use upper case letters!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589505"/>
      </p:ext>
    </p:extLst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2192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ReverseOrder.java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array index processing.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cs typeface="Courier New" charset="0"/>
              </a:rPr>
              <a:t>java.util.Scanner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ReverseOrder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list of numbers from the user, storing them in an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array, then prints them in the opposite order.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double[] numbers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double[10];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cs typeface="Courier New" charset="0"/>
              </a:rPr>
              <a:t> ("The size of the array: " + </a:t>
            </a:r>
            <a:r>
              <a:rPr lang="en-US" sz="1400" b="1" dirty="0" err="1">
                <a:latin typeface="Courier New" charset="0"/>
                <a:cs typeface="Courier New" charset="0"/>
              </a:rPr>
              <a:t>numbers.length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52400"/>
            <a:ext cx="80329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Example: read in numbers from the user then </a:t>
            </a:r>
          </a:p>
          <a:p>
            <a:r>
              <a:rPr lang="en-CA" sz="2800" b="1" dirty="0" smtClean="0"/>
              <a:t>print them out backwards</a:t>
            </a:r>
            <a:endParaRPr lang="en-CA" sz="2800" b="1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609600" y="1431925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index = 0; index &lt; numbers.length; index++)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("Enter number " + (index+1) + ":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numbers[index] = scan.nextDouble();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("The numbers in reverse order:");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index = numbers.length-1; index &gt;= 0; index--)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(numbers[index] + " 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1431925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index = 0; index &lt; numbers.length; index++)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("Enter number " + (index+1) + ":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numbers[index] = scan.nextDouble();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("The numbers in reverse order:");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index = numbers.length-1; index &gt;= 0; index--)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(numbers[index] + " 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57200" y="457200"/>
            <a:ext cx="8372475" cy="4000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The size of the array: 10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number 1: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18.36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number 2: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48.9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number 3: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53.5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number 4: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29.06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number 5: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72.404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number 6: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34.8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number 7: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63.41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number 8: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45.55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number 9: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69.0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number 10: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99.18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The numbers in reverse order: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99.18  69.0  45.55  63.41  34.8  72.404  29.06  53.5  48.9  18.36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76200" y="381000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LetterCount.java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relationship between arrays and strings.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cs typeface="Courier New" charset="0"/>
              </a:rPr>
              <a:t>java.util.Scanner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LetterCount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sentence from the user and counts the number of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uppercase and lowercase letters contained in it.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final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NUMCHARS = 26;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cs typeface="Courier New" charset="0"/>
              </a:rPr>
              <a:t>[] upper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cs typeface="Courier New" charset="0"/>
              </a:rPr>
              <a:t>[NUMCHARS];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cs typeface="Courier New" charset="0"/>
              </a:rPr>
              <a:t>[] lower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cs typeface="Courier New" charset="0"/>
              </a:rPr>
              <a:t>[NUMCHARS];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char </a:t>
            </a:r>
            <a:r>
              <a:rPr lang="en-US" sz="1400" b="1" dirty="0">
                <a:latin typeface="Courier New" charset="0"/>
                <a:cs typeface="Courier New" charset="0"/>
              </a:rPr>
              <a:t>current;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the current character being processed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other = 0;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counter for non-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cs typeface="Courier New" charset="0"/>
              </a:rPr>
              <a:t>alphabetics</a:t>
            </a:r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4800" y="753114"/>
            <a:ext cx="1169551" cy="535018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CA" sz="3200" b="1" dirty="0" smtClean="0"/>
              <a:t>Example: count # of upper </a:t>
            </a:r>
          </a:p>
          <a:p>
            <a:r>
              <a:rPr lang="en-CA" sz="3200" b="1" dirty="0" smtClean="0"/>
              <a:t>and lower case characters</a:t>
            </a:r>
            <a:endParaRPr lang="en-CA" sz="3200" b="1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Accessing array elements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3657600"/>
          </a:xfrm>
          <a:noFill/>
        </p:spPr>
        <p:txBody>
          <a:bodyPr lIns="92075" tIns="46038" rIns="92075" bIns="46038"/>
          <a:lstStyle/>
          <a:p>
            <a:pPr algn="ctr">
              <a:lnSpc>
                <a:spcPct val="90000"/>
              </a:lnSpc>
              <a:spcBef>
                <a:spcPct val="80000"/>
              </a:spcBef>
              <a:buFont typeface="Times" charset="0"/>
              <a:buNone/>
            </a:pPr>
            <a:endParaRPr lang="en-US" sz="2400" b="1" dirty="0" smtClean="0">
              <a:latin typeface="Courier New" charset="0"/>
            </a:endParaRPr>
          </a:p>
          <a:p>
            <a:pPr algn="ctr">
              <a:lnSpc>
                <a:spcPct val="90000"/>
              </a:lnSpc>
              <a:spcBef>
                <a:spcPct val="80000"/>
              </a:spcBef>
              <a:buFont typeface="Times" charset="0"/>
              <a:buNone/>
            </a:pPr>
            <a:r>
              <a:rPr lang="en-US" sz="2400" b="1" dirty="0" smtClean="0">
                <a:latin typeface="Courier New" charset="0"/>
              </a:rPr>
              <a:t>scores[2</a:t>
            </a:r>
            <a:r>
              <a:rPr lang="en-US" sz="2400" b="1" dirty="0">
                <a:latin typeface="Courier New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dirty="0" smtClean="0"/>
              <a:t>R</a:t>
            </a:r>
            <a:r>
              <a:rPr lang="en-US" dirty="0" smtClean="0"/>
              <a:t>efers </a:t>
            </a:r>
            <a:r>
              <a:rPr lang="en-US" dirty="0"/>
              <a:t>to the value </a:t>
            </a:r>
            <a:r>
              <a:rPr lang="en-US" dirty="0">
                <a:latin typeface="Courier New" charset="0"/>
              </a:rPr>
              <a:t>94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value </a:t>
            </a:r>
            <a:r>
              <a:rPr lang="en-US" dirty="0"/>
              <a:t>in the </a:t>
            </a:r>
            <a:r>
              <a:rPr lang="en-US" dirty="0" smtClean="0"/>
              <a:t>array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dirty="0" smtClean="0"/>
              <a:t>Not the 2</a:t>
            </a:r>
            <a:r>
              <a:rPr lang="en-US" baseline="30000" dirty="0" smtClean="0"/>
              <a:t>nd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665663" y="4964113"/>
            <a:ext cx="5187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latin typeface="Times New Roman" charset="0"/>
              </a:rPr>
              <a:t>0     1     2     3     4     5     6     7     8     9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555875" y="5486400"/>
            <a:ext cx="5391150" cy="714375"/>
            <a:chOff x="1829" y="2112"/>
            <a:chExt cx="3396" cy="450"/>
          </a:xfrm>
        </p:grpSpPr>
        <p:grpSp>
          <p:nvGrpSpPr>
            <p:cNvPr id="32784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32786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7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8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9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0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1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32785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dirty="0">
                  <a:latin typeface="Times New Roman" charset="0"/>
                </a:rPr>
                <a:t>79   87   94   82   67   98   87   81   74   91</a:t>
              </a:r>
            </a:p>
          </p:txBody>
        </p:sp>
      </p:grpSp>
      <p:sp>
        <p:nvSpPr>
          <p:cNvPr id="32781" name="Rectangle 16"/>
          <p:cNvSpPr>
            <a:spLocks noChangeArrowheads="1"/>
          </p:cNvSpPr>
          <p:nvPr/>
        </p:nvSpPr>
        <p:spPr bwMode="auto">
          <a:xfrm>
            <a:off x="989739" y="5643562"/>
            <a:ext cx="1109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>
                <a:latin typeface="Courier New" charset="0"/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3860865528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("Enter a sentence:");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String line = scan.nextLine();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Count the number of each letter occurence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ch = 0; ch &lt; line.length(); ch++)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current = line.charAt(ch);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(current &gt;= 'A' &amp;&amp; current &lt;= 'Z')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upper[current-'A']++;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(current &gt;= 'a' &amp;&amp; current &lt;= 'z')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lower[current-'a']++;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other++;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Print the results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System.out.println 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letter=0; letter &lt; upper.length; letter++)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char</a:t>
            </a:r>
            <a:r>
              <a:rPr lang="en-US" sz="1400" b="1">
                <a:latin typeface="Courier New" charset="0"/>
                <a:cs typeface="Courier New" charset="0"/>
              </a:rPr>
              <a:t>) (letter + 'A') 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(": " + upper[letter]);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("\t\t" +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char</a:t>
            </a:r>
            <a:r>
              <a:rPr lang="en-US" sz="1400" b="1">
                <a:latin typeface="Courier New" charset="0"/>
                <a:cs typeface="Courier New" charset="0"/>
              </a:rPr>
              <a:t>) (letter + 'a') 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(": " + lower[letter]);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("Non-alphabetic characters: " + other);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 Print the results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latin typeface="Courier New" charset="0"/>
                <a:cs typeface="Courier New" charset="0"/>
              </a:rPr>
              <a:t>System.out.println 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letter=0; letter &lt; upper.length; letter++)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char</a:t>
            </a:r>
            <a:r>
              <a:rPr lang="en-US" sz="1400" b="1">
                <a:latin typeface="Courier New" charset="0"/>
                <a:cs typeface="Courier New" charset="0"/>
              </a:rPr>
              <a:t>) (letter + 'A') 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(": " + upper[letter]);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("\t\t" +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char</a:t>
            </a:r>
            <a:r>
              <a:rPr lang="en-US" sz="1400" b="1">
                <a:latin typeface="Courier New" charset="0"/>
                <a:cs typeface="Courier New" charset="0"/>
              </a:rPr>
              <a:t>) (letter + 'a') 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(": " + lower[letter]);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("Non-alphabetic characters: " + other);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  <a:endParaRPr lang="en-US" sz="1400" b="1"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57200" y="304800"/>
            <a:ext cx="8139113" cy="6216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a sentence:</a:t>
            </a:r>
          </a:p>
          <a:p>
            <a:pPr eaLnBrk="1" hangingPunct="1"/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 Casablanca, Humphrey Bogart never says "Play it again, Sam."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A: 0		a: 10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B: 1		b: 1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C: 1		c: 1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D: 0		d: 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E: 0		e: 3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F: 0		f: 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G: 0		g: 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H: 1		h: 1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I: 1		i: 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J: 0		j: 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K: 0		k: 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L: 0		l: 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M: 0		m: 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N: 0		n: 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O: 0		o: 1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P: 1		p: 1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Q: 0		q: 0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038600" y="2819400"/>
            <a:ext cx="3952875" cy="3508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r>
              <a:rPr lang="en-US" sz="2000" b="1">
                <a:cs typeface="Courier New" charset="0"/>
              </a:rPr>
              <a:t> (continued)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R: 0		r: 3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S: 1		s: 3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T: 0		t: 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U: 0		u: 1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V: 0		v: 1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W: 0		w: 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X: 0		x: 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Y: 0		y: 3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Z: 0		z: 0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Non-alphabetic characters: 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The following two declarations are equivalent: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sz="2400" b="1" dirty="0" smtClean="0">
                <a:latin typeface="Courier New" charset="0"/>
                <a:cs typeface="Courier New" charset="0"/>
              </a:rPr>
              <a:t>double[] prices;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sz="2400" b="1" dirty="0" smtClean="0">
                <a:latin typeface="Courier New" charset="0"/>
                <a:cs typeface="Courier New" charset="0"/>
              </a:rPr>
              <a:t>double prices[];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The first format generally is more readable and should always be used</a:t>
            </a:r>
          </a:p>
        </p:txBody>
      </p:sp>
      <p:sp>
        <p:nvSpPr>
          <p:cNvPr id="3" name="Multiply 2"/>
          <p:cNvSpPr/>
          <p:nvPr/>
        </p:nvSpPr>
        <p:spPr>
          <a:xfrm>
            <a:off x="2514600" y="2133600"/>
            <a:ext cx="3810000" cy="914400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Initializing an array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085270"/>
      </p:ext>
    </p:extLst>
  </p:cSld>
  <p:clrMapOvr>
    <a:masterClrMapping/>
  </p:clrMapOvr>
  <p:transition spd="med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Initializer Lists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667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An </a:t>
            </a:r>
            <a:r>
              <a:rPr lang="en-US" i="1" smtClean="0"/>
              <a:t>initializer list</a:t>
            </a:r>
            <a:r>
              <a:rPr lang="en-US" smtClean="0"/>
              <a:t> can be used to instantiate and fill an array in one step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The values are delimited by braces and separated by commas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Examples: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7388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charset="0"/>
              </a:rPr>
              <a:t>int[] units = {147, 323, 89, 933, 540, </a:t>
            </a:r>
          </a:p>
          <a:p>
            <a:pPr eaLnBrk="1" hangingPunct="1"/>
            <a:r>
              <a:rPr lang="en-US" b="1">
                <a:latin typeface="Courier New" charset="0"/>
              </a:rPr>
              <a:t>	          269, 97, 114, 298, 476};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68338" y="5181600"/>
            <a:ext cx="7942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charset="0"/>
              </a:rPr>
              <a:t>char[] grades = {'A', 'B', 'C', 'D', ’F'};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Initializer Lists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Note that when an initializer list is used: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</a:rPr>
              <a:t>new</a:t>
            </a:r>
            <a:r>
              <a:rPr lang="en-US" dirty="0" smtClean="0"/>
              <a:t> operator is not used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no size value is specified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Use squiggly brackets “{“ instead of square ones “[“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The size of the array is determined by the number of items in the list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An initializer list can be used only in the array declaration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Box 5"/>
          <p:cNvSpPr txBox="1">
            <a:spLocks noChangeArrowheads="1"/>
          </p:cNvSpPr>
          <p:nvPr/>
        </p:nvSpPr>
        <p:spPr bwMode="auto">
          <a:xfrm>
            <a:off x="609600" y="635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Primes.java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initializer list for an array.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cs typeface="Courier New" charset="0"/>
              </a:rPr>
              <a:t>Primes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Stores some prime numbers in an array and prints them.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cs typeface="Courier New" charset="0"/>
              </a:rPr>
              <a:t>[] </a:t>
            </a:r>
            <a:r>
              <a:rPr lang="en-US" sz="1400" b="1" dirty="0" err="1">
                <a:latin typeface="Courier New" charset="0"/>
                <a:cs typeface="Courier New" charset="0"/>
              </a:rPr>
              <a:t>primeNums</a:t>
            </a:r>
            <a:r>
              <a:rPr lang="en-US" sz="1400" b="1" dirty="0">
                <a:latin typeface="Courier New" charset="0"/>
                <a:cs typeface="Courier New" charset="0"/>
              </a:rPr>
              <a:t> = {2, 3, 5, 7, 11, 13, 17, 19};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cs typeface="Courier New" charset="0"/>
              </a:rPr>
              <a:t> ("Array length: " + </a:t>
            </a:r>
            <a:r>
              <a:rPr lang="en-US" sz="1400" b="1" dirty="0" err="1">
                <a:latin typeface="Courier New" charset="0"/>
                <a:cs typeface="Courier New" charset="0"/>
              </a:rPr>
              <a:t>primeNums.length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cs typeface="Courier New" charset="0"/>
              </a:rPr>
              <a:t> ("The first few prime numbers are:");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prime : </a:t>
            </a:r>
            <a:r>
              <a:rPr lang="en-US" sz="1400" b="1" dirty="0" err="1">
                <a:latin typeface="Courier New" charset="0"/>
                <a:cs typeface="Courier New" charset="0"/>
              </a:rPr>
              <a:t>primeNums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cs typeface="Courier New" charset="0"/>
              </a:rPr>
              <a:t> (prime + "  ");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Box 5"/>
          <p:cNvSpPr txBox="1">
            <a:spLocks noChangeArrowheads="1"/>
          </p:cNvSpPr>
          <p:nvPr/>
        </p:nvSpPr>
        <p:spPr bwMode="auto">
          <a:xfrm>
            <a:off x="609600" y="635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Primes.java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initializer list for an array.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Primes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Stores some prime numbers in an array and prints them.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>
                <a:latin typeface="Courier New" charset="0"/>
                <a:cs typeface="Courier New" charset="0"/>
              </a:rPr>
              <a:t>[] primeNums = {2, 3, 5, 7, 11, 13, 17, 19};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("Array length: " + primeNums.length);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("The first few prime numbers are:");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prime : primeNums)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 (prime + "  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319338" y="519113"/>
            <a:ext cx="4310062" cy="15382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Array length: 8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The first few prime numbers are: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2  3  5  7  11  13  17  19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Initializer list can only be used when the array is declared – not afterwards.</a:t>
            </a:r>
            <a:endParaRPr lang="en-CA" sz="3200" dirty="0"/>
          </a:p>
        </p:txBody>
      </p:sp>
      <p:pic>
        <p:nvPicPr>
          <p:cNvPr id="5" name="Picture 4" descr="C:\Users\trudel\Documents\courses\Comp 1123\1 Winter 2013\Source Code for Programs in the book\Chap08\Primes2.jav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0" r="39173" b="34144"/>
          <a:stretch/>
        </p:blipFill>
        <p:spPr>
          <a:xfrm>
            <a:off x="1142999" y="1219200"/>
            <a:ext cx="6761017" cy="4648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05200" y="6073140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Will </a:t>
            </a:r>
            <a:r>
              <a:rPr lang="en-CA" b="1" dirty="0">
                <a:solidFill>
                  <a:srgbClr val="FF0000"/>
                </a:solidFill>
              </a:rPr>
              <a:t>not compile</a:t>
            </a:r>
          </a:p>
        </p:txBody>
      </p:sp>
    </p:spTree>
    <p:extLst>
      <p:ext uri="{BB962C8B-B14F-4D97-AF65-F5344CB8AC3E}">
        <p14:creationId xmlns:p14="http://schemas.microsoft.com/office/powerpoint/2010/main" val="12830020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 </a:t>
            </a:r>
            <a:r>
              <a:rPr lang="en-US" sz="3600" dirty="0"/>
              <a:t>array element can be assigned a value, printed, or used in a calculation</a:t>
            </a:r>
            <a:endParaRPr lang="en-US" sz="3600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63000" cy="4267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sz="2400" dirty="0" smtClean="0">
                <a:latin typeface="Courier New" charset="0"/>
              </a:rPr>
              <a:t>	</a:t>
            </a:r>
            <a:r>
              <a:rPr lang="en-US" sz="2400" b="1" dirty="0" smtClean="0">
                <a:latin typeface="Courier New" charset="0"/>
              </a:rPr>
              <a:t>scores[2] = 89;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sz="2400" b="1" dirty="0" smtClean="0">
                <a:latin typeface="Courier New" charset="0"/>
              </a:rPr>
              <a:t>	scores[first] = scores[first] + 2;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sz="2400" b="1" dirty="0" smtClean="0">
                <a:latin typeface="Courier New" charset="0"/>
              </a:rPr>
              <a:t>	mean = (scores[0] + scores[1])/2;</a:t>
            </a:r>
          </a:p>
          <a:p>
            <a:pPr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sz="2400" b="1" dirty="0" smtClean="0">
                <a:latin typeface="Courier New" charset="0"/>
              </a:rPr>
              <a:t>	</a:t>
            </a:r>
            <a:r>
              <a:rPr lang="en-US" sz="2400" b="1" dirty="0" err="1" smtClean="0">
                <a:latin typeface="Courier New" charset="0"/>
              </a:rPr>
              <a:t>System.out.println</a:t>
            </a:r>
            <a:r>
              <a:rPr lang="en-US" sz="2400" b="1" dirty="0" smtClean="0">
                <a:latin typeface="Courier New" charset="0"/>
              </a:rPr>
              <a:t> ("Top = " + scores[5]);</a:t>
            </a:r>
          </a:p>
          <a:p>
            <a:pPr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sz="2400" b="1" dirty="0" smtClean="0">
                <a:latin typeface="Courier New" charset="0"/>
              </a:rPr>
              <a:t>	pick = scores[</a:t>
            </a:r>
            <a:r>
              <a:rPr lang="en-US" sz="2400" b="1" dirty="0" err="1" smtClean="0">
                <a:latin typeface="Courier New" charset="0"/>
              </a:rPr>
              <a:t>rand.nextInt</a:t>
            </a:r>
            <a:r>
              <a:rPr lang="en-US" sz="2400" b="1" dirty="0" smtClean="0">
                <a:latin typeface="Courier New" charset="0"/>
              </a:rPr>
              <a:t>(10)];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Arrays as parameters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690029"/>
      </p:ext>
    </p:extLst>
  </p:cSld>
  <p:clrMapOvr>
    <a:masterClrMapping/>
  </p:clrMapOvr>
  <p:transition spd="med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Arrays as Parameters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An entire array can be passed as a parameter to a method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Like any other object, the reference to the array is passed, making the formal and actual parameters aliases of each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Therefore, changing an array element within the method changes the original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An individual array element can be passed to a method as well</a:t>
            </a:r>
            <a:endParaRPr lang="en-US" dirty="0" smtClean="0">
              <a:latin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Array parameter example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398167" y="1371600"/>
            <a:ext cx="4917033" cy="28161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defPPr>
              <a:defRPr lang="en-US"/>
            </a:defPPr>
            <a:lvl1pPr eaLnBrk="1" hangingPunct="1">
              <a:defRPr sz="1100" b="1">
                <a:latin typeface="Courier New" charset="0"/>
                <a:cs typeface="Courier New" charset="0"/>
              </a:defRPr>
            </a:lvl1pPr>
            <a:lvl2pPr marL="37931725" indent="-37474525" eaLnBrk="0" hangingPunct="0">
              <a:defRPr sz="2400"/>
            </a:lvl2pPr>
            <a:lvl3pPr eaLnBrk="0" hangingPunct="0">
              <a:defRPr sz="2400"/>
            </a:lvl3pPr>
            <a:lvl4pPr eaLnBrk="0" hangingPunct="0">
              <a:defRPr sz="2400"/>
            </a:lvl4pPr>
            <a:lvl5pPr eaLnBrk="0" hangingPunct="0">
              <a:defRPr sz="2400"/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CA" dirty="0"/>
              <a:t>public class </a:t>
            </a:r>
            <a:r>
              <a:rPr lang="en-CA" dirty="0" err="1"/>
              <a:t>ArrayUtil</a:t>
            </a:r>
            <a:endParaRPr lang="en-CA" dirty="0"/>
          </a:p>
          <a:p>
            <a:r>
              <a:rPr lang="en-CA" dirty="0"/>
              <a:t>{</a:t>
            </a:r>
          </a:p>
          <a:p>
            <a:r>
              <a:rPr lang="en-CA" dirty="0"/>
              <a:t>  public static void </a:t>
            </a:r>
            <a:r>
              <a:rPr lang="en-CA" dirty="0" err="1"/>
              <a:t>setToX</a:t>
            </a:r>
            <a:r>
              <a:rPr lang="en-CA" dirty="0"/>
              <a:t>(</a:t>
            </a:r>
            <a:r>
              <a:rPr lang="en-CA" dirty="0" err="1"/>
              <a:t>int</a:t>
            </a:r>
            <a:r>
              <a:rPr lang="en-CA" dirty="0"/>
              <a:t>[] </a:t>
            </a:r>
            <a:r>
              <a:rPr lang="en-CA" dirty="0" err="1"/>
              <a:t>anArray</a:t>
            </a:r>
            <a:r>
              <a:rPr lang="en-CA" dirty="0"/>
              <a:t>, </a:t>
            </a:r>
            <a:r>
              <a:rPr lang="en-CA" dirty="0" err="1"/>
              <a:t>int</a:t>
            </a:r>
            <a:r>
              <a:rPr lang="en-CA" dirty="0"/>
              <a:t> x)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for (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</a:t>
            </a:r>
            <a:r>
              <a:rPr lang="en-CA" dirty="0"/>
              <a:t>=0; </a:t>
            </a:r>
            <a:r>
              <a:rPr lang="en-CA" dirty="0" err="1"/>
              <a:t>i</a:t>
            </a:r>
            <a:r>
              <a:rPr lang="en-CA" dirty="0"/>
              <a:t>&lt;</a:t>
            </a:r>
            <a:r>
              <a:rPr lang="en-CA" dirty="0" err="1"/>
              <a:t>anArray.length</a:t>
            </a:r>
            <a:r>
              <a:rPr lang="en-CA" dirty="0"/>
              <a:t>; </a:t>
            </a:r>
            <a:r>
              <a:rPr lang="en-CA" dirty="0" err="1"/>
              <a:t>i</a:t>
            </a:r>
            <a:r>
              <a:rPr lang="en-CA" dirty="0"/>
              <a:t>++)</a:t>
            </a:r>
          </a:p>
          <a:p>
            <a:r>
              <a:rPr lang="en-CA" dirty="0"/>
              <a:t>      </a:t>
            </a:r>
            <a:r>
              <a:rPr lang="en-CA" dirty="0" err="1"/>
              <a:t>anArray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]=x;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public static </a:t>
            </a:r>
            <a:r>
              <a:rPr lang="en-CA" dirty="0" err="1"/>
              <a:t>int</a:t>
            </a:r>
            <a:r>
              <a:rPr lang="en-CA" dirty="0"/>
              <a:t>[] </a:t>
            </a:r>
            <a:r>
              <a:rPr lang="en-CA" dirty="0" err="1"/>
              <a:t>createX</a:t>
            </a:r>
            <a:r>
              <a:rPr lang="en-CA" dirty="0"/>
              <a:t>(</a:t>
            </a:r>
            <a:r>
              <a:rPr lang="en-CA" dirty="0" err="1"/>
              <a:t>int</a:t>
            </a:r>
            <a:r>
              <a:rPr lang="en-CA" dirty="0"/>
              <a:t> x, </a:t>
            </a:r>
            <a:r>
              <a:rPr lang="en-CA" dirty="0" err="1"/>
              <a:t>int</a:t>
            </a:r>
            <a:r>
              <a:rPr lang="en-CA" dirty="0"/>
              <a:t> size)</a:t>
            </a:r>
          </a:p>
          <a:p>
            <a:r>
              <a:rPr lang="en-CA" dirty="0"/>
              <a:t>  {</a:t>
            </a:r>
          </a:p>
          <a:p>
            <a:r>
              <a:rPr lang="en-CA" dirty="0"/>
              <a:t>    </a:t>
            </a:r>
            <a:r>
              <a:rPr lang="en-CA" dirty="0" err="1"/>
              <a:t>int</a:t>
            </a:r>
            <a:r>
              <a:rPr lang="en-CA" dirty="0"/>
              <a:t>[] temp = new </a:t>
            </a:r>
            <a:r>
              <a:rPr lang="en-CA" dirty="0" err="1"/>
              <a:t>int</a:t>
            </a:r>
            <a:r>
              <a:rPr lang="en-CA" dirty="0"/>
              <a:t>[size];</a:t>
            </a:r>
          </a:p>
          <a:p>
            <a:r>
              <a:rPr lang="en-CA" dirty="0"/>
              <a:t>    </a:t>
            </a:r>
            <a:r>
              <a:rPr lang="en-CA" dirty="0" err="1"/>
              <a:t>setToX</a:t>
            </a:r>
            <a:r>
              <a:rPr lang="en-CA" dirty="0"/>
              <a:t>(</a:t>
            </a:r>
            <a:r>
              <a:rPr lang="en-CA" dirty="0" err="1"/>
              <a:t>temp,x</a:t>
            </a:r>
            <a:r>
              <a:rPr lang="en-CA" dirty="0"/>
              <a:t>);</a:t>
            </a:r>
          </a:p>
          <a:p>
            <a:r>
              <a:rPr lang="en-CA" dirty="0"/>
              <a:t>    return temp;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5066" y="5410200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the code which appears on Acorn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080946"/>
      </p:ext>
    </p:extLst>
  </p:cSld>
  <p:clrMapOvr>
    <a:masterClrMapping/>
  </p:clrMapOvr>
  <p:transition spd="med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685800"/>
            <a:ext cx="6400800" cy="58631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defPPr>
              <a:defRPr lang="en-US"/>
            </a:defPPr>
            <a:lvl1pPr eaLnBrk="1" hangingPunct="1">
              <a:defRPr sz="1400" b="1">
                <a:solidFill>
                  <a:srgbClr val="008000"/>
                </a:solidFill>
                <a:latin typeface="Courier New" charset="0"/>
                <a:cs typeface="Courier New" charset="0"/>
              </a:defRPr>
            </a:lvl1pPr>
            <a:lvl2pPr marL="37931725" indent="-37474525" eaLnBrk="0" hangingPunct="0">
              <a:defRPr sz="2400"/>
            </a:lvl2pPr>
            <a:lvl3pPr eaLnBrk="0" hangingPunct="0">
              <a:defRPr sz="2400"/>
            </a:lvl3pPr>
            <a:lvl4pPr eaLnBrk="0" hangingPunct="0">
              <a:defRPr sz="2400"/>
            </a:lvl4pPr>
            <a:lvl5pPr eaLnBrk="0" hangingPunct="0">
              <a:defRPr sz="2400"/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endParaRPr lang="en-CA" sz="1100" dirty="0">
              <a:solidFill>
                <a:schemeClr val="tx1"/>
              </a:solidFill>
            </a:endParaRPr>
          </a:p>
          <a:p>
            <a:r>
              <a:rPr lang="en-CA" sz="1100" dirty="0">
                <a:solidFill>
                  <a:schemeClr val="tx1"/>
                </a:solidFill>
              </a:rPr>
              <a:t>public class </a:t>
            </a:r>
            <a:r>
              <a:rPr lang="en-CA" sz="1100" dirty="0" err="1">
                <a:solidFill>
                  <a:schemeClr val="tx1"/>
                </a:solidFill>
              </a:rPr>
              <a:t>ParameterTester</a:t>
            </a:r>
            <a:endParaRPr lang="en-CA" sz="1100" dirty="0">
              <a:solidFill>
                <a:schemeClr val="tx1"/>
              </a:solidFill>
            </a:endParaRPr>
          </a:p>
          <a:p>
            <a:r>
              <a:rPr lang="en-CA" sz="1100" dirty="0">
                <a:solidFill>
                  <a:schemeClr val="tx1"/>
                </a:solidFill>
              </a:rPr>
              <a:t>{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//-----------------------------------------------------------------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//  Stores some prime numbers in an array and prints them.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//-----------------------------------------------------------------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public static void main (String[] </a:t>
            </a:r>
            <a:r>
              <a:rPr lang="en-CA" sz="1100" dirty="0" err="1">
                <a:solidFill>
                  <a:schemeClr val="tx1"/>
                </a:solidFill>
              </a:rPr>
              <a:t>args</a:t>
            </a:r>
            <a:r>
              <a:rPr lang="en-CA" sz="1100" dirty="0">
                <a:solidFill>
                  <a:schemeClr val="tx1"/>
                </a:solidFill>
              </a:rPr>
              <a:t>)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{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</a:t>
            </a:r>
            <a:r>
              <a:rPr lang="en-CA" sz="1100" dirty="0" err="1">
                <a:solidFill>
                  <a:schemeClr val="tx1"/>
                </a:solidFill>
              </a:rPr>
              <a:t>int</a:t>
            </a:r>
            <a:r>
              <a:rPr lang="en-CA" sz="1100" dirty="0">
                <a:solidFill>
                  <a:schemeClr val="tx1"/>
                </a:solidFill>
              </a:rPr>
              <a:t>[] </a:t>
            </a:r>
            <a:r>
              <a:rPr lang="en-CA" sz="1100" dirty="0" err="1">
                <a:solidFill>
                  <a:schemeClr val="tx1"/>
                </a:solidFill>
              </a:rPr>
              <a:t>primeNums</a:t>
            </a:r>
            <a:r>
              <a:rPr lang="en-CA" sz="1100" dirty="0">
                <a:solidFill>
                  <a:schemeClr val="tx1"/>
                </a:solidFill>
              </a:rPr>
              <a:t> = {2, 3, 5, 7, 11, 13, 17, 19};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</a:t>
            </a:r>
            <a:r>
              <a:rPr lang="en-CA" sz="1100" dirty="0" err="1">
                <a:solidFill>
                  <a:schemeClr val="tx1"/>
                </a:solidFill>
              </a:rPr>
              <a:t>System.out.println</a:t>
            </a:r>
            <a:r>
              <a:rPr lang="en-CA" sz="1100" dirty="0">
                <a:solidFill>
                  <a:schemeClr val="tx1"/>
                </a:solidFill>
              </a:rPr>
              <a:t> ("Array length: " + </a:t>
            </a:r>
            <a:r>
              <a:rPr lang="en-CA" sz="1100" dirty="0" err="1">
                <a:solidFill>
                  <a:schemeClr val="tx1"/>
                </a:solidFill>
              </a:rPr>
              <a:t>primeNums.length</a:t>
            </a:r>
            <a:r>
              <a:rPr lang="en-CA" sz="1100" dirty="0">
                <a:solidFill>
                  <a:schemeClr val="tx1"/>
                </a:solidFill>
              </a:rPr>
              <a:t>);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</a:t>
            </a:r>
            <a:r>
              <a:rPr lang="en-CA" sz="1100" dirty="0" err="1">
                <a:solidFill>
                  <a:schemeClr val="tx1"/>
                </a:solidFill>
              </a:rPr>
              <a:t>System.out.println</a:t>
            </a:r>
            <a:r>
              <a:rPr lang="en-CA" sz="1100" dirty="0">
                <a:solidFill>
                  <a:schemeClr val="tx1"/>
                </a:solidFill>
              </a:rPr>
              <a:t> ("The first few prime numbers are:");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for (</a:t>
            </a:r>
            <a:r>
              <a:rPr lang="en-CA" sz="1100" dirty="0" err="1">
                <a:solidFill>
                  <a:schemeClr val="tx1"/>
                </a:solidFill>
              </a:rPr>
              <a:t>int</a:t>
            </a:r>
            <a:r>
              <a:rPr lang="en-CA" sz="1100" dirty="0">
                <a:solidFill>
                  <a:schemeClr val="tx1"/>
                </a:solidFill>
              </a:rPr>
              <a:t> prime : </a:t>
            </a:r>
            <a:r>
              <a:rPr lang="en-CA" sz="1100" dirty="0" err="1">
                <a:solidFill>
                  <a:schemeClr val="tx1"/>
                </a:solidFill>
              </a:rPr>
              <a:t>primeNums</a:t>
            </a:r>
            <a:r>
              <a:rPr lang="en-CA" sz="1100" dirty="0">
                <a:solidFill>
                  <a:schemeClr val="tx1"/>
                </a:solidFill>
              </a:rPr>
              <a:t>)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   </a:t>
            </a:r>
            <a:r>
              <a:rPr lang="en-CA" sz="1100" dirty="0" err="1">
                <a:solidFill>
                  <a:schemeClr val="tx1"/>
                </a:solidFill>
              </a:rPr>
              <a:t>System.out.print</a:t>
            </a:r>
            <a:r>
              <a:rPr lang="en-CA" sz="1100" dirty="0">
                <a:solidFill>
                  <a:schemeClr val="tx1"/>
                </a:solidFill>
              </a:rPr>
              <a:t> (prime + "  ");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</a:t>
            </a:r>
            <a:r>
              <a:rPr lang="en-CA" sz="1100" dirty="0" err="1">
                <a:solidFill>
                  <a:schemeClr val="tx1"/>
                </a:solidFill>
              </a:rPr>
              <a:t>System.out.println</a:t>
            </a:r>
            <a:r>
              <a:rPr lang="en-CA" sz="1100" dirty="0">
                <a:solidFill>
                  <a:schemeClr val="tx1"/>
                </a:solidFill>
              </a:rPr>
              <a:t>("\n");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</a:t>
            </a:r>
            <a:r>
              <a:rPr lang="en-CA" sz="1100" dirty="0" err="1">
                <a:solidFill>
                  <a:schemeClr val="tx1"/>
                </a:solidFill>
              </a:rPr>
              <a:t>ArrayUtil.setToX</a:t>
            </a:r>
            <a:r>
              <a:rPr lang="en-CA" sz="1100" dirty="0">
                <a:solidFill>
                  <a:schemeClr val="tx1"/>
                </a:solidFill>
              </a:rPr>
              <a:t>(</a:t>
            </a:r>
            <a:r>
              <a:rPr lang="en-CA" sz="1100" dirty="0" err="1">
                <a:solidFill>
                  <a:schemeClr val="tx1"/>
                </a:solidFill>
              </a:rPr>
              <a:t>primeNums,primeNums</a:t>
            </a:r>
            <a:r>
              <a:rPr lang="en-CA" sz="1100" dirty="0">
                <a:solidFill>
                  <a:schemeClr val="tx1"/>
                </a:solidFill>
              </a:rPr>
              <a:t>[3]);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</a:t>
            </a:r>
            <a:r>
              <a:rPr lang="en-CA" sz="1100" dirty="0" err="1">
                <a:solidFill>
                  <a:schemeClr val="tx1"/>
                </a:solidFill>
              </a:rPr>
              <a:t>System.out.println</a:t>
            </a:r>
            <a:r>
              <a:rPr lang="en-CA" sz="1100" dirty="0">
                <a:solidFill>
                  <a:schemeClr val="tx1"/>
                </a:solidFill>
              </a:rPr>
              <a:t> ("Array length: " + </a:t>
            </a:r>
            <a:r>
              <a:rPr lang="en-CA" sz="1100" dirty="0" err="1">
                <a:solidFill>
                  <a:schemeClr val="tx1"/>
                </a:solidFill>
              </a:rPr>
              <a:t>primeNums.length</a:t>
            </a:r>
            <a:r>
              <a:rPr lang="en-CA" sz="1100" dirty="0">
                <a:solidFill>
                  <a:schemeClr val="tx1"/>
                </a:solidFill>
              </a:rPr>
              <a:t>);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</a:t>
            </a:r>
            <a:r>
              <a:rPr lang="en-CA" sz="1100" dirty="0" err="1">
                <a:solidFill>
                  <a:schemeClr val="tx1"/>
                </a:solidFill>
              </a:rPr>
              <a:t>System.out.println</a:t>
            </a:r>
            <a:r>
              <a:rPr lang="en-CA" sz="1100" dirty="0">
                <a:solidFill>
                  <a:schemeClr val="tx1"/>
                </a:solidFill>
              </a:rPr>
              <a:t> ("The new values are:");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for (</a:t>
            </a:r>
            <a:r>
              <a:rPr lang="en-CA" sz="1100" dirty="0" err="1">
                <a:solidFill>
                  <a:schemeClr val="tx1"/>
                </a:solidFill>
              </a:rPr>
              <a:t>int</a:t>
            </a:r>
            <a:r>
              <a:rPr lang="en-CA" sz="1100" dirty="0">
                <a:solidFill>
                  <a:schemeClr val="tx1"/>
                </a:solidFill>
              </a:rPr>
              <a:t> prime : </a:t>
            </a:r>
            <a:r>
              <a:rPr lang="en-CA" sz="1100" dirty="0" err="1">
                <a:solidFill>
                  <a:schemeClr val="tx1"/>
                </a:solidFill>
              </a:rPr>
              <a:t>primeNums</a:t>
            </a:r>
            <a:r>
              <a:rPr lang="en-CA" sz="1100" dirty="0">
                <a:solidFill>
                  <a:schemeClr val="tx1"/>
                </a:solidFill>
              </a:rPr>
              <a:t>)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   </a:t>
            </a:r>
            <a:r>
              <a:rPr lang="en-CA" sz="1100" dirty="0" err="1">
                <a:solidFill>
                  <a:schemeClr val="tx1"/>
                </a:solidFill>
              </a:rPr>
              <a:t>System.out.print</a:t>
            </a:r>
            <a:r>
              <a:rPr lang="en-CA" sz="1100" dirty="0">
                <a:solidFill>
                  <a:schemeClr val="tx1"/>
                </a:solidFill>
              </a:rPr>
              <a:t> (prime + "  ");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</a:t>
            </a:r>
            <a:r>
              <a:rPr lang="en-CA" sz="1100" dirty="0" err="1">
                <a:solidFill>
                  <a:schemeClr val="tx1"/>
                </a:solidFill>
              </a:rPr>
              <a:t>System.out.println</a:t>
            </a:r>
            <a:r>
              <a:rPr lang="en-CA" sz="1100" dirty="0">
                <a:solidFill>
                  <a:schemeClr val="tx1"/>
                </a:solidFill>
              </a:rPr>
              <a:t>("\n");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</a:t>
            </a:r>
            <a:r>
              <a:rPr lang="en-CA" sz="1100" dirty="0" err="1">
                <a:solidFill>
                  <a:schemeClr val="tx1"/>
                </a:solidFill>
              </a:rPr>
              <a:t>primeNums</a:t>
            </a:r>
            <a:r>
              <a:rPr lang="en-CA" sz="1100" dirty="0">
                <a:solidFill>
                  <a:schemeClr val="tx1"/>
                </a:solidFill>
              </a:rPr>
              <a:t> = </a:t>
            </a:r>
            <a:r>
              <a:rPr lang="en-CA" sz="1100" dirty="0" err="1">
                <a:solidFill>
                  <a:schemeClr val="tx1"/>
                </a:solidFill>
              </a:rPr>
              <a:t>ArrayUtil.createX</a:t>
            </a:r>
            <a:r>
              <a:rPr lang="en-CA" sz="1100" dirty="0">
                <a:solidFill>
                  <a:schemeClr val="tx1"/>
                </a:solidFill>
              </a:rPr>
              <a:t>(9, 9);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</a:t>
            </a:r>
            <a:r>
              <a:rPr lang="en-CA" sz="1100" dirty="0" err="1">
                <a:solidFill>
                  <a:schemeClr val="tx1"/>
                </a:solidFill>
              </a:rPr>
              <a:t>System.out.println</a:t>
            </a:r>
            <a:r>
              <a:rPr lang="en-CA" sz="1100" dirty="0">
                <a:solidFill>
                  <a:schemeClr val="tx1"/>
                </a:solidFill>
              </a:rPr>
              <a:t> ("Array length: " + </a:t>
            </a:r>
            <a:r>
              <a:rPr lang="en-CA" sz="1100" dirty="0" err="1">
                <a:solidFill>
                  <a:schemeClr val="tx1"/>
                </a:solidFill>
              </a:rPr>
              <a:t>primeNums.length</a:t>
            </a:r>
            <a:r>
              <a:rPr lang="en-CA" sz="1100" dirty="0">
                <a:solidFill>
                  <a:schemeClr val="tx1"/>
                </a:solidFill>
              </a:rPr>
              <a:t>);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</a:t>
            </a:r>
            <a:r>
              <a:rPr lang="en-CA" sz="1100" dirty="0" err="1">
                <a:solidFill>
                  <a:schemeClr val="tx1"/>
                </a:solidFill>
              </a:rPr>
              <a:t>System.out.println</a:t>
            </a:r>
            <a:r>
              <a:rPr lang="en-CA" sz="1100" dirty="0">
                <a:solidFill>
                  <a:schemeClr val="tx1"/>
                </a:solidFill>
              </a:rPr>
              <a:t> ("The new values are:");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for (</a:t>
            </a:r>
            <a:r>
              <a:rPr lang="en-CA" sz="1100" dirty="0" err="1">
                <a:solidFill>
                  <a:schemeClr val="tx1"/>
                </a:solidFill>
              </a:rPr>
              <a:t>int</a:t>
            </a:r>
            <a:r>
              <a:rPr lang="en-CA" sz="1100" dirty="0">
                <a:solidFill>
                  <a:schemeClr val="tx1"/>
                </a:solidFill>
              </a:rPr>
              <a:t> prime : </a:t>
            </a:r>
            <a:r>
              <a:rPr lang="en-CA" sz="1100" dirty="0" err="1">
                <a:solidFill>
                  <a:schemeClr val="tx1"/>
                </a:solidFill>
              </a:rPr>
              <a:t>primeNums</a:t>
            </a:r>
            <a:r>
              <a:rPr lang="en-CA" sz="1100" dirty="0">
                <a:solidFill>
                  <a:schemeClr val="tx1"/>
                </a:solidFill>
              </a:rPr>
              <a:t>)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   </a:t>
            </a:r>
            <a:r>
              <a:rPr lang="en-CA" sz="1100" dirty="0" err="1">
                <a:solidFill>
                  <a:schemeClr val="tx1"/>
                </a:solidFill>
              </a:rPr>
              <a:t>System.out.print</a:t>
            </a:r>
            <a:r>
              <a:rPr lang="en-CA" sz="1100" dirty="0">
                <a:solidFill>
                  <a:schemeClr val="tx1"/>
                </a:solidFill>
              </a:rPr>
              <a:t> (prime + "  ");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   </a:t>
            </a:r>
            <a:r>
              <a:rPr lang="en-CA" sz="1100" dirty="0" err="1">
                <a:solidFill>
                  <a:schemeClr val="tx1"/>
                </a:solidFill>
              </a:rPr>
              <a:t>System.out.println</a:t>
            </a:r>
            <a:r>
              <a:rPr lang="en-CA" sz="1100" dirty="0">
                <a:solidFill>
                  <a:schemeClr val="tx1"/>
                </a:solidFill>
              </a:rPr>
              <a:t>("\n");</a:t>
            </a:r>
          </a:p>
          <a:p>
            <a:r>
              <a:rPr lang="en-CA" sz="1100" dirty="0">
                <a:solidFill>
                  <a:schemeClr val="tx1"/>
                </a:solidFill>
              </a:rPr>
              <a:t>   }</a:t>
            </a:r>
          </a:p>
          <a:p>
            <a:r>
              <a:rPr lang="en-CA" sz="1100" dirty="0">
                <a:solidFill>
                  <a:schemeClr val="tx1"/>
                </a:solidFill>
              </a:rPr>
              <a:t>}</a:t>
            </a:r>
          </a:p>
          <a:p>
            <a:endParaRPr lang="en-CA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06928"/>
      </p:ext>
    </p:extLst>
  </p:cSld>
  <p:clrMapOvr>
    <a:masterClrMapping/>
  </p:clrMapOvr>
  <p:transition spd="med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Output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90" y="2133600"/>
            <a:ext cx="4030820" cy="34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3000"/>
      </p:ext>
    </p:extLst>
  </p:cSld>
  <p:clrMapOvr>
    <a:masterClrMapping/>
  </p:clrMapOvr>
  <p:transition spd="med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2038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Two-Dimensional Arrays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Polygons and Polylines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Mouse Events and Key Events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2362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Arrays of Objects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elements of an array can be object references</a:t>
            </a:r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</a:pPr>
            <a:r>
              <a:rPr lang="en-US" dirty="0" smtClean="0"/>
              <a:t>The following declaration reserves space to store 5 references to </a:t>
            </a:r>
            <a:r>
              <a:rPr lang="en-US" dirty="0" smtClean="0">
                <a:latin typeface="Courier New" charset="0"/>
              </a:rPr>
              <a:t>String</a:t>
            </a:r>
            <a:r>
              <a:rPr lang="en-US" dirty="0" smtClean="0"/>
              <a:t> objects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  <a:buFont typeface="Times" charset="0"/>
              <a:buNone/>
            </a:pPr>
            <a:r>
              <a:rPr lang="en-US" sz="2400" b="1" dirty="0" smtClean="0">
                <a:latin typeface="Courier New" charset="0"/>
              </a:rPr>
              <a:t>String[] words = new String[5];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It does NOT create the </a:t>
            </a:r>
            <a:r>
              <a:rPr lang="en-US" dirty="0" smtClean="0">
                <a:latin typeface="Courier New" charset="0"/>
              </a:rPr>
              <a:t>String</a:t>
            </a:r>
            <a:r>
              <a:rPr lang="en-US" dirty="0" smtClean="0"/>
              <a:t> objects themselves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Initially an array of objects holds </a:t>
            </a:r>
            <a:r>
              <a:rPr lang="en-US" dirty="0" smtClean="0">
                <a:latin typeface="Courier New" charset="0"/>
              </a:rPr>
              <a:t>null</a:t>
            </a:r>
            <a:r>
              <a:rPr lang="en-US" dirty="0" smtClean="0"/>
              <a:t> references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Each object stored in an array must be instantiated separately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</a:rPr>
              <a:t>words</a:t>
            </a:r>
            <a:r>
              <a:rPr lang="en-US" dirty="0" smtClean="0"/>
              <a:t> array when initially declared: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en-US" b="1" dirty="0">
                <a:latin typeface="Courier New" charset="0"/>
              </a:rPr>
              <a:t>String[] words = new String[5];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801937" y="3575102"/>
            <a:ext cx="2619375" cy="1905000"/>
            <a:chOff x="1662" y="1296"/>
            <a:chExt cx="1650" cy="1200"/>
          </a:xfrm>
        </p:grpSpPr>
        <p:sp>
          <p:nvSpPr>
            <p:cNvPr id="64518" name="Rectangle 4"/>
            <p:cNvSpPr>
              <a:spLocks noChangeArrowheads="1"/>
            </p:cNvSpPr>
            <p:nvPr/>
          </p:nvSpPr>
          <p:spPr bwMode="auto">
            <a:xfrm>
              <a:off x="2226" y="1296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Text Box 5"/>
            <p:cNvSpPr txBox="1">
              <a:spLocks noChangeArrowheads="1"/>
            </p:cNvSpPr>
            <p:nvPr/>
          </p:nvSpPr>
          <p:spPr bwMode="auto">
            <a:xfrm>
              <a:off x="1662" y="1305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latin typeface="Courier New" charset="0"/>
                </a:rPr>
                <a:t>words</a:t>
              </a:r>
            </a:p>
          </p:txBody>
        </p:sp>
        <p:sp>
          <p:nvSpPr>
            <p:cNvPr id="64520" name="Line 6"/>
            <p:cNvSpPr>
              <a:spLocks noChangeShapeType="1"/>
            </p:cNvSpPr>
            <p:nvPr/>
          </p:nvSpPr>
          <p:spPr bwMode="auto">
            <a:xfrm flipV="1">
              <a:off x="2398" y="14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4521" name="Rectangle 10"/>
            <p:cNvSpPr>
              <a:spLocks noChangeArrowheads="1"/>
            </p:cNvSpPr>
            <p:nvPr/>
          </p:nvSpPr>
          <p:spPr bwMode="auto">
            <a:xfrm>
              <a:off x="2880" y="12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-</a:t>
              </a:r>
            </a:p>
          </p:txBody>
        </p:sp>
        <p:sp>
          <p:nvSpPr>
            <p:cNvPr id="64522" name="Rectangle 11"/>
            <p:cNvSpPr>
              <a:spLocks noChangeArrowheads="1"/>
            </p:cNvSpPr>
            <p:nvPr/>
          </p:nvSpPr>
          <p:spPr bwMode="auto">
            <a:xfrm>
              <a:off x="2880" y="15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-</a:t>
              </a:r>
            </a:p>
          </p:txBody>
        </p:sp>
        <p:sp>
          <p:nvSpPr>
            <p:cNvPr id="64523" name="Rectangle 12"/>
            <p:cNvSpPr>
              <a:spLocks noChangeArrowheads="1"/>
            </p:cNvSpPr>
            <p:nvPr/>
          </p:nvSpPr>
          <p:spPr bwMode="auto">
            <a:xfrm>
              <a:off x="2880" y="17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-</a:t>
              </a:r>
            </a:p>
          </p:txBody>
        </p:sp>
        <p:sp>
          <p:nvSpPr>
            <p:cNvPr id="64524" name="Rectangle 13"/>
            <p:cNvSpPr>
              <a:spLocks noChangeArrowheads="1"/>
            </p:cNvSpPr>
            <p:nvPr/>
          </p:nvSpPr>
          <p:spPr bwMode="auto">
            <a:xfrm>
              <a:off x="2880" y="20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-</a:t>
              </a:r>
            </a:p>
          </p:txBody>
        </p:sp>
        <p:sp>
          <p:nvSpPr>
            <p:cNvPr id="64525" name="Rectangle 14"/>
            <p:cNvSpPr>
              <a:spLocks noChangeArrowheads="1"/>
            </p:cNvSpPr>
            <p:nvPr/>
          </p:nvSpPr>
          <p:spPr bwMode="auto">
            <a:xfrm>
              <a:off x="2880" y="22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-</a:t>
              </a: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447800"/>
            <a:ext cx="4038600" cy="3323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defPPr>
              <a:defRPr lang="en-US"/>
            </a:defPPr>
            <a:lvl1pPr eaLnBrk="1" hangingPunct="1">
              <a:defRPr sz="1100" b="1">
                <a:latin typeface="Courier New" charset="0"/>
                <a:cs typeface="Courier New" charset="0"/>
              </a:defRPr>
            </a:lvl1pPr>
            <a:lvl2pPr marL="37931725" indent="-37474525" eaLnBrk="0" hangingPunct="0">
              <a:defRPr sz="2400"/>
            </a:lvl2pPr>
            <a:lvl3pPr eaLnBrk="0" hangingPunct="0">
              <a:defRPr sz="2400"/>
            </a:lvl3pPr>
            <a:lvl4pPr eaLnBrk="0" hangingPunct="0">
              <a:defRPr sz="2400"/>
            </a:lvl4pPr>
            <a:lvl5pPr eaLnBrk="0" hangingPunct="0">
              <a:defRPr sz="2400"/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endParaRPr lang="en-CA" dirty="0"/>
          </a:p>
          <a:p>
            <a:r>
              <a:rPr lang="en-CA" dirty="0"/>
              <a:t>public class </a:t>
            </a:r>
            <a:r>
              <a:rPr lang="en-CA" dirty="0" err="1"/>
              <a:t>StringArray</a:t>
            </a:r>
            <a:endParaRPr lang="en-CA" dirty="0"/>
          </a:p>
          <a:p>
            <a:r>
              <a:rPr lang="en-CA" dirty="0"/>
              <a:t>{</a:t>
            </a:r>
          </a:p>
          <a:p>
            <a:r>
              <a:rPr lang="en-CA" dirty="0"/>
              <a:t>   public static void main (String[]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r>
              <a:rPr lang="en-CA" dirty="0"/>
              <a:t>   {</a:t>
            </a:r>
          </a:p>
          <a:p>
            <a:r>
              <a:rPr lang="en-CA" dirty="0"/>
              <a:t>      String[] words = new String[5];</a:t>
            </a:r>
          </a:p>
          <a:p>
            <a:r>
              <a:rPr lang="en-CA" dirty="0"/>
              <a:t>      for (</a:t>
            </a:r>
            <a:r>
              <a:rPr lang="en-CA" dirty="0">
                <a:solidFill>
                  <a:srgbClr val="FF0000"/>
                </a:solidFill>
              </a:rPr>
              <a:t>String</a:t>
            </a:r>
            <a:r>
              <a:rPr lang="en-CA" dirty="0"/>
              <a:t> value : words)</a:t>
            </a:r>
          </a:p>
          <a:p>
            <a:r>
              <a:rPr lang="en-CA" dirty="0"/>
              <a:t>         </a:t>
            </a:r>
            <a:r>
              <a:rPr lang="en-CA" dirty="0" err="1"/>
              <a:t>System.out.println</a:t>
            </a:r>
            <a:r>
              <a:rPr lang="en-CA" dirty="0"/>
              <a:t>(value);</a:t>
            </a:r>
          </a:p>
          <a:p>
            <a:r>
              <a:rPr lang="en-CA" dirty="0"/>
              <a:t>      </a:t>
            </a:r>
          </a:p>
          <a:p>
            <a:r>
              <a:rPr lang="en-CA" dirty="0"/>
              <a:t>      </a:t>
            </a:r>
            <a:r>
              <a:rPr lang="en-CA" dirty="0" err="1"/>
              <a:t>System.out.println</a:t>
            </a:r>
            <a:r>
              <a:rPr lang="en-CA" dirty="0"/>
              <a:t>("\n");</a:t>
            </a:r>
          </a:p>
          <a:p>
            <a:r>
              <a:rPr lang="en-CA" dirty="0"/>
              <a:t>      </a:t>
            </a:r>
          </a:p>
          <a:p>
            <a:r>
              <a:rPr lang="en-CA" dirty="0"/>
              <a:t>      words[0] = "friendship";</a:t>
            </a:r>
          </a:p>
          <a:p>
            <a:r>
              <a:rPr lang="en-CA" dirty="0"/>
              <a:t>      words[1] = "loyalty";</a:t>
            </a:r>
          </a:p>
          <a:p>
            <a:r>
              <a:rPr lang="en-CA" dirty="0"/>
              <a:t>      words[2] = "honor";</a:t>
            </a:r>
          </a:p>
          <a:p>
            <a:r>
              <a:rPr lang="en-CA" dirty="0"/>
              <a:t>      for (</a:t>
            </a:r>
            <a:r>
              <a:rPr lang="en-CA" dirty="0">
                <a:solidFill>
                  <a:srgbClr val="FF0000"/>
                </a:solidFill>
              </a:rPr>
              <a:t>String</a:t>
            </a:r>
            <a:r>
              <a:rPr lang="en-CA" dirty="0"/>
              <a:t> value : words)</a:t>
            </a:r>
          </a:p>
          <a:p>
            <a:r>
              <a:rPr lang="en-CA" dirty="0"/>
              <a:t>         </a:t>
            </a:r>
            <a:r>
              <a:rPr lang="en-CA" dirty="0" err="1"/>
              <a:t>System.out.println</a:t>
            </a:r>
            <a:r>
              <a:rPr lang="en-CA" dirty="0"/>
              <a:t>(value);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}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47800"/>
            <a:ext cx="2286000" cy="3810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79120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Note that “value” in the for loops is an object.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0354282"/>
      </p:ext>
    </p:extLst>
  </p:cSld>
  <p:clrMapOvr>
    <a:masterClrMapping/>
  </p:clrMapOvr>
  <p:transition spd="med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array at the end of the program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752600" y="2590800"/>
            <a:ext cx="5334000" cy="1905000"/>
            <a:chOff x="1248" y="1632"/>
            <a:chExt cx="3360" cy="1200"/>
          </a:xfrm>
        </p:grpSpPr>
        <p:grpSp>
          <p:nvGrpSpPr>
            <p:cNvPr id="65542" name="Group 20"/>
            <p:cNvGrpSpPr>
              <a:grpSpLocks/>
            </p:cNvGrpSpPr>
            <p:nvPr/>
          </p:nvGrpSpPr>
          <p:grpSpPr bwMode="auto">
            <a:xfrm>
              <a:off x="3360" y="1632"/>
              <a:ext cx="1248" cy="233"/>
              <a:chOff x="3330" y="1632"/>
              <a:chExt cx="1248" cy="233"/>
            </a:xfrm>
          </p:grpSpPr>
          <p:sp>
            <p:nvSpPr>
              <p:cNvPr id="65559" name="AutoShape 4"/>
              <p:cNvSpPr>
                <a:spLocks noChangeArrowheads="1"/>
              </p:cNvSpPr>
              <p:nvPr/>
            </p:nvSpPr>
            <p:spPr bwMode="auto">
              <a:xfrm>
                <a:off x="3330" y="1656"/>
                <a:ext cx="1200" cy="19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5560" name="Text Box 5"/>
              <p:cNvSpPr txBox="1">
                <a:spLocks noChangeArrowheads="1"/>
              </p:cNvSpPr>
              <p:nvPr/>
            </p:nvSpPr>
            <p:spPr bwMode="auto">
              <a:xfrm>
                <a:off x="3356" y="1632"/>
                <a:ext cx="12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"friendship"</a:t>
                </a:r>
              </a:p>
            </p:txBody>
          </p:sp>
        </p:grp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1812" y="1632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Text Box 7"/>
            <p:cNvSpPr txBox="1">
              <a:spLocks noChangeArrowheads="1"/>
            </p:cNvSpPr>
            <p:nvPr/>
          </p:nvSpPr>
          <p:spPr bwMode="auto">
            <a:xfrm>
              <a:off x="1248" y="1641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latin typeface="Courier New" charset="0"/>
                </a:rPr>
                <a:t>words</a:t>
              </a:r>
            </a:p>
          </p:txBody>
        </p:sp>
        <p:sp>
          <p:nvSpPr>
            <p:cNvPr id="65545" name="Line 8"/>
            <p:cNvSpPr>
              <a:spLocks noChangeShapeType="1"/>
            </p:cNvSpPr>
            <p:nvPr/>
          </p:nvSpPr>
          <p:spPr bwMode="auto">
            <a:xfrm flipV="1">
              <a:off x="1984" y="17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2466" y="163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>
                <a:latin typeface="Courier New" charset="0"/>
              </a:endParaRP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2466" y="187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>
                <a:latin typeface="Courier New" charset="0"/>
              </a:endParaRP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2466" y="211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>
                <a:latin typeface="Courier New" charset="0"/>
              </a:endParaRPr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2466" y="235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-</a:t>
              </a:r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2466" y="259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-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>
              <a:off x="2658" y="175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grpSp>
          <p:nvGrpSpPr>
            <p:cNvPr id="65552" name="Group 21"/>
            <p:cNvGrpSpPr>
              <a:grpSpLocks/>
            </p:cNvGrpSpPr>
            <p:nvPr/>
          </p:nvGrpSpPr>
          <p:grpSpPr bwMode="auto">
            <a:xfrm>
              <a:off x="3360" y="1876"/>
              <a:ext cx="1008" cy="231"/>
              <a:chOff x="3365" y="1876"/>
              <a:chExt cx="1008" cy="231"/>
            </a:xfrm>
          </p:grpSpPr>
          <p:sp>
            <p:nvSpPr>
              <p:cNvPr id="65557" name="AutoShape 18"/>
              <p:cNvSpPr>
                <a:spLocks noChangeArrowheads="1"/>
              </p:cNvSpPr>
              <p:nvPr/>
            </p:nvSpPr>
            <p:spPr bwMode="auto">
              <a:xfrm>
                <a:off x="3365" y="1896"/>
                <a:ext cx="1008" cy="19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5558" name="Text Box 16"/>
              <p:cNvSpPr txBox="1">
                <a:spLocks noChangeArrowheads="1"/>
              </p:cNvSpPr>
              <p:nvPr/>
            </p:nvSpPr>
            <p:spPr bwMode="auto">
              <a:xfrm>
                <a:off x="3398" y="1876"/>
                <a:ext cx="9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latin typeface="Courier New" charset="0"/>
                  </a:rPr>
                  <a:t>"loyalty"</a:t>
                </a:r>
              </a:p>
            </p:txBody>
          </p:sp>
        </p:grp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>
              <a:off x="2662" y="199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5554" name="Line 25"/>
            <p:cNvSpPr>
              <a:spLocks noChangeShapeType="1"/>
            </p:cNvSpPr>
            <p:nvPr/>
          </p:nvSpPr>
          <p:spPr bwMode="auto">
            <a:xfrm>
              <a:off x="2662" y="223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5555" name="AutoShape 34"/>
            <p:cNvSpPr>
              <a:spLocks noChangeArrowheads="1"/>
            </p:cNvSpPr>
            <p:nvPr/>
          </p:nvSpPr>
          <p:spPr bwMode="auto">
            <a:xfrm>
              <a:off x="3360" y="2136"/>
              <a:ext cx="835" cy="192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1">
                <a:latin typeface="Courier New" charset="0"/>
              </a:endParaRPr>
            </a:p>
          </p:txBody>
        </p:sp>
        <p:sp>
          <p:nvSpPr>
            <p:cNvPr id="65556" name="Text Box 35"/>
            <p:cNvSpPr txBox="1">
              <a:spLocks noChangeArrowheads="1"/>
            </p:cNvSpPr>
            <p:nvPr/>
          </p:nvSpPr>
          <p:spPr bwMode="auto">
            <a:xfrm>
              <a:off x="3312" y="2116"/>
              <a:ext cx="9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1">
                  <a:latin typeface="Courier New" charset="0"/>
                </a:rPr>
                <a:t>"honor"</a:t>
              </a: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Array elements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66800"/>
            <a:ext cx="8915400" cy="54864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The values held in an array are called </a:t>
            </a:r>
            <a:r>
              <a:rPr lang="en-US" i="1" dirty="0" smtClean="0"/>
              <a:t>array elements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An array stores multiple values of the </a:t>
            </a:r>
            <a:r>
              <a:rPr lang="en-US" b="1" u="sng" dirty="0" smtClean="0"/>
              <a:t>same type </a:t>
            </a:r>
            <a:endParaRPr lang="en-US" dirty="0" smtClean="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The element type can be a primitive type or an object reference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Can create an array of 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integers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characters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latin typeface="Courier New" charset="0"/>
              </a:rPr>
              <a:t>String</a:t>
            </a:r>
            <a:r>
              <a:rPr lang="en-US" dirty="0" smtClean="0"/>
              <a:t> objects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latin typeface="Courier New" charset="0"/>
              </a:rPr>
              <a:t>Coin</a:t>
            </a:r>
            <a:r>
              <a:rPr lang="en-US" dirty="0" smtClean="0"/>
              <a:t> objects, etc.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 lists can also be used with an array of objects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315" y="2438400"/>
            <a:ext cx="8763000" cy="1219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The following declaration creates an array object called </a:t>
            </a:r>
            <a:r>
              <a:rPr lang="en-US" dirty="0" smtClean="0">
                <a:latin typeface="Courier New" charset="0"/>
              </a:rPr>
              <a:t>verbs</a:t>
            </a:r>
            <a:r>
              <a:rPr lang="en-US" dirty="0" smtClean="0"/>
              <a:t> and fills it with five </a:t>
            </a:r>
            <a:r>
              <a:rPr lang="en-US" dirty="0" smtClean="0">
                <a:latin typeface="Courier New" charset="0"/>
              </a:rPr>
              <a:t>String</a:t>
            </a:r>
            <a:r>
              <a:rPr lang="en-US" dirty="0" smtClean="0"/>
              <a:t> objects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62000" y="4122738"/>
            <a:ext cx="7572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charset="0"/>
              </a:rPr>
              <a:t>String[] verbs = {"play", "work", "eat",</a:t>
            </a:r>
          </a:p>
          <a:p>
            <a:pPr eaLnBrk="1" hangingPunct="1"/>
            <a:r>
              <a:rPr lang="en-US" b="1">
                <a:latin typeface="Courier New" charset="0"/>
              </a:rPr>
              <a:t>                  "sleep", "run"};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GradeRange.java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GradeRange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an array of Grade objects and prints them.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Grade[] grades =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Grade("A", 95),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Grade("A-", 90),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Grade("B+", 87),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Grade("B", 85),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Grade("B-", 80),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Grade("C+", 77),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Grade("C", 75),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Grade("C-", 70),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Grade("D+", 67),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Grade("D", 65),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Grade("D-", 60),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Grade("F", 0)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};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 dirty="0">
                <a:latin typeface="Courier New" charset="0"/>
                <a:cs typeface="Courier New" charset="0"/>
              </a:rPr>
              <a:t>(Grade </a:t>
            </a:r>
            <a:r>
              <a:rPr lang="en-US" sz="1400" b="1" dirty="0" err="1">
                <a:latin typeface="Courier New" charset="0"/>
                <a:cs typeface="Courier New" charset="0"/>
              </a:rPr>
              <a:t>letterGrade</a:t>
            </a:r>
            <a:r>
              <a:rPr lang="en-US" sz="1400" b="1" dirty="0">
                <a:latin typeface="Courier New" charset="0"/>
                <a:cs typeface="Courier New" charset="0"/>
              </a:rPr>
              <a:t> : grades)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cs typeface="Courier New" charset="0"/>
              </a:rPr>
              <a:t>letterGrade</a:t>
            </a:r>
            <a:r>
              <a:rPr lang="en-US" sz="1400" b="1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9841" y="152400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Example: Array of letter grades and their numeric equivalents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GradeRange.java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GradeRange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an array of Grade objects and prints them.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Grade[] grades =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Grade("A", 95),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Grade("A-", 90),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Grade("B+", 87),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Grade("B", 85),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Grade("B-", 80),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Grade("C+", 77),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Grade("C", 75),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Grade("C-", 70),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Grade("D+", 67),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Grade("D", 65),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Grade("D-", 60),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Grade("F", 0)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(Grade letterGrade : grades)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(letterGrade);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643313" y="284163"/>
            <a:ext cx="1538287" cy="37544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	95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A-	90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B+	87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B	85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B-	80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C+	77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C	75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C-	70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D+	67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	65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D-	60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F	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Grade.java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school grade.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Grade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String name;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int </a:t>
            </a:r>
            <a:r>
              <a:rPr lang="en-US" sz="1400" b="1">
                <a:latin typeface="Courier New" charset="0"/>
                <a:cs typeface="Courier New" charset="0"/>
              </a:rPr>
              <a:t>lowerBound;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this Grade object with the specified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grade name and numeric lower bound.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Grade (String grade,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cutoff)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name = grade;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lowerBound = cutoff;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a string representation of this grade.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name + "\t" + lowerBound;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7910513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Name mutator.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setName (String grade)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name = grade;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Lower bound mutator.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setLowerBound 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cutoff)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lowerBound = cutoff;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381000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Remaining code is not used in this example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Name accessor.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getName()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name;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Lower bound accessor.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getLowerBound()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lowerBound;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1400" b="1">
              <a:solidFill>
                <a:srgbClr val="000000"/>
              </a:solidFill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Example: Managing a collection of DVD objects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An initial capacity of 100 is created for the collection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If more room is needed, a private method is used to create a larger array and transfer the current DVDs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Box 5"/>
          <p:cNvSpPr txBox="1">
            <a:spLocks noChangeArrowheads="1"/>
          </p:cNvSpPr>
          <p:nvPr/>
        </p:nvSpPr>
        <p:spPr bwMode="auto">
          <a:xfrm>
            <a:off x="46038" y="76200"/>
            <a:ext cx="9067800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Movies.java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Movies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 DVDCollection object and adds some DVDs to it. Prints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reports on the status of the collection.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DVDCollection movies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DVDCollection();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("The Godfather", "Francis Ford Coppala", 1972, 24.95, true);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("District 9", "Neill Blomkamp", 2009, 19.95, false);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("Iron Man", "Jon Favreau", 2008, 15.95, false);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("All About Eve", "Joseph Mankiewicz", 1950, 17.50, false);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("The Matrix", "Andy &amp; Lana Wachowski", 1999, 19.95, true);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(movies);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("Iron Man 2", "Jon Favreau", 2010, 22.99, false);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("Casablanca", "Michael Curtiz", 1942, 19.95, false);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(movies);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46038" y="76200"/>
            <a:ext cx="9067800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Movies.java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Movies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 DVDCollection object and adds some DVDs to it. Prints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reports on the status of the collection.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DVDCollection movies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DVDCollection();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("The Godfather", "Francis Ford Coppala", 1972, 24.95, true);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("District 9", "Neill Blomkamp", 2009, 19.95, false);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("Iron Man", "Jon Favreau", 2008, 15.95, false);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("All About Eve", "Joseph Mankiewicz", 1950, 17.50, false);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("The Matrix", "Andy &amp; Lana Wachowski", 1999, 19.95, true);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(movies);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("Iron Man 2", "Jon Favreau", 2010, 22.99, false);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("Casablanca", "Michael Curtiz", 1942, 19.95, false);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(movies);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772400" cy="4740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~~~~~~~~~~~~~~~~~~~~~~~~~~~~~~~~~~~~~~~~~~~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My DVD Collection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Number of DVDs: 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Total cost: $98.30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Average cost: $19.66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DVD List: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$24.95	1972	The Godfather	Francis Ford Coppala	Blu-Ray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$19.95	2009	District 9	Neill Blomkamp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$15.95	2008	Iron Man	Jon Favreau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$17.50	1950	All About Eve	Joseph Mankiewicz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$19.95	1999	The Matrix	Andy &amp; Lana Wachowski	Blu-Ray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Box 5"/>
          <p:cNvSpPr txBox="1">
            <a:spLocks noChangeArrowheads="1"/>
          </p:cNvSpPr>
          <p:nvPr/>
        </p:nvSpPr>
        <p:spPr bwMode="auto">
          <a:xfrm>
            <a:off x="46038" y="76200"/>
            <a:ext cx="9067800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Movies.java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Movies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 DVDCollection object and adds some DVDs to it. Prints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reports on the status of the collection.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DVDCollection movies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DVDCollection();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("The Godfather", "Francis Ford Coppala", 1972, 24.95, true);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("District 9", "Neill Blomkamp", 2009, 19.95, false);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("Iron Man", "Jon Favreau", 2008, 15.95, false);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("All About Eve", "Joseph Mankiewicz", 1950, 17.50, false);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("The Matrix", "Andy &amp; Lana Wachowski", 1999, 19.95, true);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(movies);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("Iron Man 2", "Jon Favreau", 2010, 22.99, false);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movies.addDVD ("Casablanca", "Michael Curtiz", 1942, 19.95, false);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(movies);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772400" cy="4740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~~~~~~~~~~~~~~~~~~~~~~~~~~~~~~~~~~~~~~~~~~~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My DVD Collection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Number of DVDs: 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Total cost: $98.30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Average cost: $19.66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DVD List: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$24.95	1972	The Godfather	Francis Ford Coppala	Blu-Ray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$19.95	2009	District 9	Neill Blomkamp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$15.95	2008	Iron Man	Jon Favreau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$17.50	1950	All About Eve	Joseph Mankiewicz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$19.95	1999	The Matrix	Andy &amp; Lana Wachowski	Blu-Ray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219200" y="1203325"/>
            <a:ext cx="7772400" cy="4740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r>
              <a:rPr lang="en-US" sz="2000" b="1">
                <a:cs typeface="Courier New" charset="0"/>
              </a:rPr>
              <a:t>  (continued)</a:t>
            </a:r>
            <a:endParaRPr lang="en-US" sz="20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~~~~~~~~~~~~~~~~~~~~~~~~~~~~~~~~~~~~~~~~~~~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My DVD Collection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Number of DVDs: 7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Total cost: $141.24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Average cost: $20.18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DVD List: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$24.95	1972	The Godfather	Francis Ford Coppala	Blu-Ray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$19.95	2009	District 9	Neill Blomkamp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$15.95	2008	Iron Man	Jon Favreau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$17.50	1950	All About Eve	Joseph Mankiewicz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$19.95	1999	The Matrix	Andy &amp; Lana Wachowski	Blu-Ray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$22.99	2010	Iron Man 2	Jon Favreau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$19.95	1942	Casablanca	Michael Curtiz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is an object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590800" y="2743200"/>
            <a:ext cx="2743200" cy="3810000"/>
            <a:chOff x="1536" y="1296"/>
            <a:chExt cx="1728" cy="2400"/>
          </a:xfrm>
        </p:grpSpPr>
        <p:sp>
          <p:nvSpPr>
            <p:cNvPr id="36873" name="Rectangle 5"/>
            <p:cNvSpPr>
              <a:spLocks noChangeArrowheads="1"/>
            </p:cNvSpPr>
            <p:nvPr/>
          </p:nvSpPr>
          <p:spPr bwMode="auto">
            <a:xfrm>
              <a:off x="2178" y="1296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Text Box 6"/>
            <p:cNvSpPr txBox="1">
              <a:spLocks noChangeArrowheads="1"/>
            </p:cNvSpPr>
            <p:nvPr/>
          </p:nvSpPr>
          <p:spPr bwMode="auto">
            <a:xfrm>
              <a:off x="1536" y="1305"/>
              <a:ext cx="6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latin typeface="Courier New" charset="0"/>
                </a:rPr>
                <a:t>scores</a:t>
              </a:r>
            </a:p>
          </p:txBody>
        </p:sp>
        <p:sp>
          <p:nvSpPr>
            <p:cNvPr id="36875" name="Line 8"/>
            <p:cNvSpPr>
              <a:spLocks noChangeShapeType="1"/>
            </p:cNvSpPr>
            <p:nvPr/>
          </p:nvSpPr>
          <p:spPr bwMode="auto">
            <a:xfrm flipV="1">
              <a:off x="2350" y="14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876" name="Rectangle 18"/>
            <p:cNvSpPr>
              <a:spLocks noChangeArrowheads="1"/>
            </p:cNvSpPr>
            <p:nvPr/>
          </p:nvSpPr>
          <p:spPr bwMode="auto">
            <a:xfrm>
              <a:off x="2832" y="12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79</a:t>
              </a:r>
            </a:p>
          </p:txBody>
        </p:sp>
        <p:sp>
          <p:nvSpPr>
            <p:cNvPr id="36877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87</a:t>
              </a:r>
            </a:p>
          </p:txBody>
        </p:sp>
        <p:sp>
          <p:nvSpPr>
            <p:cNvPr id="36878" name="Rectangle 21"/>
            <p:cNvSpPr>
              <a:spLocks noChangeArrowheads="1"/>
            </p:cNvSpPr>
            <p:nvPr/>
          </p:nvSpPr>
          <p:spPr bwMode="auto">
            <a:xfrm>
              <a:off x="2832" y="17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94</a:t>
              </a:r>
            </a:p>
          </p:txBody>
        </p:sp>
        <p:sp>
          <p:nvSpPr>
            <p:cNvPr id="36879" name="Rectangle 22"/>
            <p:cNvSpPr>
              <a:spLocks noChangeArrowheads="1"/>
            </p:cNvSpPr>
            <p:nvPr/>
          </p:nvSpPr>
          <p:spPr bwMode="auto">
            <a:xfrm>
              <a:off x="2832" y="20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82</a:t>
              </a:r>
            </a:p>
          </p:txBody>
        </p:sp>
        <p:sp>
          <p:nvSpPr>
            <p:cNvPr id="36880" name="Rectangle 23"/>
            <p:cNvSpPr>
              <a:spLocks noChangeArrowheads="1"/>
            </p:cNvSpPr>
            <p:nvPr/>
          </p:nvSpPr>
          <p:spPr bwMode="auto">
            <a:xfrm>
              <a:off x="2832" y="22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67</a:t>
              </a:r>
            </a:p>
          </p:txBody>
        </p:sp>
        <p:sp>
          <p:nvSpPr>
            <p:cNvPr id="36881" name="Rectangle 24"/>
            <p:cNvSpPr>
              <a:spLocks noChangeArrowheads="1"/>
            </p:cNvSpPr>
            <p:nvPr/>
          </p:nvSpPr>
          <p:spPr bwMode="auto">
            <a:xfrm>
              <a:off x="2832" y="24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98</a:t>
              </a:r>
            </a:p>
          </p:txBody>
        </p:sp>
        <p:sp>
          <p:nvSpPr>
            <p:cNvPr id="36882" name="Rectangle 25"/>
            <p:cNvSpPr>
              <a:spLocks noChangeArrowheads="1"/>
            </p:cNvSpPr>
            <p:nvPr/>
          </p:nvSpPr>
          <p:spPr bwMode="auto">
            <a:xfrm>
              <a:off x="2832" y="27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87</a:t>
              </a:r>
            </a:p>
          </p:txBody>
        </p:sp>
        <p:sp>
          <p:nvSpPr>
            <p:cNvPr id="36883" name="Rectangle 26"/>
            <p:cNvSpPr>
              <a:spLocks noChangeArrowheads="1"/>
            </p:cNvSpPr>
            <p:nvPr/>
          </p:nvSpPr>
          <p:spPr bwMode="auto">
            <a:xfrm>
              <a:off x="2832" y="29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81</a:t>
              </a:r>
            </a:p>
          </p:txBody>
        </p:sp>
        <p:sp>
          <p:nvSpPr>
            <p:cNvPr id="36884" name="Rectangle 27"/>
            <p:cNvSpPr>
              <a:spLocks noChangeArrowheads="1"/>
            </p:cNvSpPr>
            <p:nvPr/>
          </p:nvSpPr>
          <p:spPr bwMode="auto">
            <a:xfrm>
              <a:off x="2832" y="32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74</a:t>
              </a:r>
            </a:p>
          </p:txBody>
        </p:sp>
        <p:sp>
          <p:nvSpPr>
            <p:cNvPr id="36885" name="Rectangle 28"/>
            <p:cNvSpPr>
              <a:spLocks noChangeArrowheads="1"/>
            </p:cNvSpPr>
            <p:nvPr/>
          </p:nvSpPr>
          <p:spPr bwMode="auto">
            <a:xfrm>
              <a:off x="2832" y="34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91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09600" y="3429000"/>
            <a:ext cx="2724150" cy="1854200"/>
            <a:chOff x="457200" y="2743200"/>
            <a:chExt cx="2723823" cy="1853863"/>
          </a:xfrm>
        </p:grpSpPr>
        <p:sp>
          <p:nvSpPr>
            <p:cNvPr id="36871" name="Text Box 17"/>
            <p:cNvSpPr txBox="1">
              <a:spLocks noChangeArrowheads="1"/>
            </p:cNvSpPr>
            <p:nvPr/>
          </p:nvSpPr>
          <p:spPr bwMode="auto">
            <a:xfrm>
              <a:off x="457200" y="3581400"/>
              <a:ext cx="272382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latin typeface="Arial Unicode MS" charset="0"/>
                </a:rPr>
                <a:t>The name of the array</a:t>
              </a:r>
            </a:p>
            <a:p>
              <a:pPr algn="ctr" eaLnBrk="1" hangingPunct="1"/>
              <a:r>
                <a:rPr lang="en-US" sz="2000" b="1">
                  <a:latin typeface="Arial Unicode MS" charset="0"/>
                </a:rPr>
                <a:t>is an object reference</a:t>
              </a:r>
            </a:p>
            <a:p>
              <a:pPr algn="ctr" eaLnBrk="1" hangingPunct="1"/>
              <a:r>
                <a:rPr lang="en-US" sz="2000" b="1">
                  <a:latin typeface="Arial Unicode MS" charset="0"/>
                </a:rPr>
                <a:t>variable</a:t>
              </a:r>
            </a:p>
          </p:txBody>
        </p:sp>
        <p:sp>
          <p:nvSpPr>
            <p:cNvPr id="36872" name="Line 18"/>
            <p:cNvSpPr>
              <a:spLocks noChangeShapeType="1"/>
            </p:cNvSpPr>
            <p:nvPr/>
          </p:nvSpPr>
          <p:spPr bwMode="auto">
            <a:xfrm flipV="1">
              <a:off x="1752432" y="2743200"/>
              <a:ext cx="6858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DVDCollection.java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collection of DVD movies.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java.text.NumberFormat;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DVDCollection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DVD[] collection;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int </a:t>
            </a:r>
            <a:r>
              <a:rPr lang="en-US" sz="1400" b="1">
                <a:latin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double </a:t>
            </a:r>
            <a:r>
              <a:rPr lang="en-US" sz="1400" b="1">
                <a:latin typeface="Courier New" charset="0"/>
                <a:cs typeface="Courier New" charset="0"/>
              </a:rPr>
              <a:t>totalCost;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Creates an initially empty collection.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DVDCollection 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collection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DVD[100];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count = 0;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totalCost = 0.0;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6200" y="5029200"/>
            <a:ext cx="435247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An array is one of the instance variables.</a:t>
            </a:r>
          </a:p>
          <a:p>
            <a:r>
              <a:rPr lang="en-CA" dirty="0" smtClean="0"/>
              <a:t>Initial size is 100.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8077200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Adds a DVD to the collection, increasing the size of the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collection array if necessary.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void </a:t>
            </a:r>
            <a:r>
              <a:rPr lang="en-US" sz="1400" b="1">
                <a:latin typeface="Courier New" charset="0"/>
                <a:cs typeface="Courier New" charset="0"/>
              </a:rPr>
              <a:t>addDVD (String title, String director,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year,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cost,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boolean </a:t>
            </a:r>
            <a:r>
              <a:rPr lang="en-US" sz="1400" b="1">
                <a:latin typeface="Courier New" charset="0"/>
                <a:cs typeface="Courier New" charset="0"/>
              </a:rPr>
              <a:t>bluRay)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(count == collection.length)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increaseSize();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collection[count]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DVD (title, director, year, cost, bluRay);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totalCost += cost;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800600" y="1905000"/>
            <a:ext cx="2667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800600" y="1981200"/>
            <a:ext cx="1371600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609600" y="433388"/>
            <a:ext cx="8077200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a report describing the DVD collection.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NumberFormat fmt = NumberFormat.getCurrencyInstance();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String report = "~~~~~~~~~~~~~~~~~~~~~~~~~~~~~~~~~~~~~~~~~~~\n";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report += "My DVD Collection\n\n";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report += "Number of DVDs: " + count + "\n";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report += "Total cost: " + fmt.format(totalCost) + "\n";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report += "Average cost: " + fmt.format(totalCost/count);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report += "\n\nDVD List:\n\n";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dvd = 0; dvd &lt; count; dvd++)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report += collection[dvd].toString() + "\n";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report;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00400" y="5257800"/>
            <a:ext cx="510492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Array contains objects.</a:t>
            </a:r>
          </a:p>
          <a:p>
            <a:r>
              <a:rPr lang="en-CA" dirty="0" smtClean="0"/>
              <a:t>We can execute a method directly on the object.</a:t>
            </a:r>
            <a:endParaRPr lang="en-CA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19400" y="4876800"/>
            <a:ext cx="274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14800" y="49530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1076325"/>
            <a:ext cx="8077200" cy="372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</a:t>
            </a:r>
            <a:r>
              <a:rPr lang="en-US" sz="1400" b="1" i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Increases the capacity of the collection by creating a</a:t>
            </a:r>
          </a:p>
          <a:p>
            <a:pPr eaLnBrk="1" hangingPunct="1"/>
            <a:r>
              <a:rPr lang="en-US" sz="14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 </a:t>
            </a:r>
            <a:r>
              <a:rPr lang="en-US" sz="1400" b="1" i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larger array and copying the existing collection into it.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void </a:t>
            </a:r>
            <a:r>
              <a:rPr lang="en-US" sz="1400" b="1" dirty="0" err="1">
                <a:latin typeface="Courier New" charset="0"/>
                <a:cs typeface="Courier New" charset="0"/>
              </a:rPr>
              <a:t>increaseSize</a:t>
            </a:r>
            <a:r>
              <a:rPr lang="en-US" sz="1400" b="1" dirty="0">
                <a:latin typeface="Courier New" charset="0"/>
                <a:cs typeface="Courier New" charset="0"/>
              </a:rPr>
              <a:t> ()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DVD[] temp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cs typeface="Courier New" charset="0"/>
              </a:rPr>
              <a:t>DVD[</a:t>
            </a:r>
            <a:r>
              <a:rPr lang="en-US" sz="1400" b="1" dirty="0" err="1">
                <a:latin typeface="Courier New" charset="0"/>
                <a:cs typeface="Courier New" charset="0"/>
              </a:rPr>
              <a:t>collection.length</a:t>
            </a:r>
            <a:r>
              <a:rPr lang="en-US" sz="1400" b="1" dirty="0">
                <a:latin typeface="Courier New" charset="0"/>
                <a:cs typeface="Courier New" charset="0"/>
              </a:rPr>
              <a:t> * 2];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 dirty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cs typeface="Courier New" charset="0"/>
              </a:rPr>
              <a:t>dvd</a:t>
            </a:r>
            <a:r>
              <a:rPr lang="en-US" sz="1400" b="1" dirty="0">
                <a:latin typeface="Courier New" charset="0"/>
                <a:cs typeface="Courier New" charset="0"/>
              </a:rPr>
              <a:t> = 0; </a:t>
            </a:r>
            <a:r>
              <a:rPr lang="en-US" sz="1400" b="1" dirty="0" err="1">
                <a:latin typeface="Courier New" charset="0"/>
                <a:cs typeface="Courier New" charset="0"/>
              </a:rPr>
              <a:t>dvd</a:t>
            </a:r>
            <a:r>
              <a:rPr lang="en-US" sz="1400" b="1" dirty="0">
                <a:latin typeface="Courier New" charset="0"/>
                <a:cs typeface="Courier New" charset="0"/>
              </a:rPr>
              <a:t> &lt; </a:t>
            </a:r>
            <a:r>
              <a:rPr lang="en-US" sz="1400" b="1" dirty="0" err="1">
                <a:latin typeface="Courier New" charset="0"/>
                <a:cs typeface="Courier New" charset="0"/>
              </a:rPr>
              <a:t>collection.length</a:t>
            </a:r>
            <a:r>
              <a:rPr lang="en-US" sz="1400" b="1" dirty="0">
                <a:latin typeface="Courier New" charset="0"/>
                <a:cs typeface="Courier New" charset="0"/>
              </a:rPr>
              <a:t>; </a:t>
            </a:r>
            <a:r>
              <a:rPr lang="en-US" sz="1400" b="1" dirty="0" err="1">
                <a:latin typeface="Courier New" charset="0"/>
                <a:cs typeface="Courier New" charset="0"/>
              </a:rPr>
              <a:t>dvd</a:t>
            </a:r>
            <a:r>
              <a:rPr lang="en-US" sz="1400" b="1" dirty="0">
                <a:latin typeface="Courier New" charset="0"/>
                <a:cs typeface="Courier New" charset="0"/>
              </a:rPr>
              <a:t>++)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   temp[</a:t>
            </a:r>
            <a:r>
              <a:rPr lang="en-US" sz="1400" b="1" dirty="0" err="1">
                <a:latin typeface="Courier New" charset="0"/>
                <a:cs typeface="Courier New" charset="0"/>
              </a:rPr>
              <a:t>dvd</a:t>
            </a:r>
            <a:r>
              <a:rPr lang="en-US" sz="1400" b="1" dirty="0">
                <a:latin typeface="Courier New" charset="0"/>
                <a:cs typeface="Courier New" charset="0"/>
              </a:rPr>
              <a:t>] = collection[</a:t>
            </a:r>
            <a:r>
              <a:rPr lang="en-US" sz="1400" b="1" dirty="0" err="1">
                <a:latin typeface="Courier New" charset="0"/>
                <a:cs typeface="Courier New" charset="0"/>
              </a:rPr>
              <a:t>dvd</a:t>
            </a:r>
            <a:r>
              <a:rPr lang="en-US" sz="1400" b="1" dirty="0">
                <a:latin typeface="Courier New" charset="0"/>
                <a:cs typeface="Courier New" charset="0"/>
              </a:rPr>
              <a:t>];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collection = temp;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DVD.java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DVD video disc.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cs typeface="Courier New" charset="0"/>
              </a:rPr>
              <a:t>java.text.NumberFormat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cs typeface="Courier New" charset="0"/>
              </a:rPr>
              <a:t>DVD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>
                <a:latin typeface="Courier New" charset="0"/>
                <a:cs typeface="Courier New" charset="0"/>
              </a:rPr>
              <a:t>String title, director;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cs typeface="Courier New" charset="0"/>
              </a:rPr>
              <a:t>year;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double </a:t>
            </a:r>
            <a:r>
              <a:rPr lang="en-US" sz="1400" b="1" dirty="0">
                <a:latin typeface="Courier New" charset="0"/>
                <a:cs typeface="Courier New" charset="0"/>
              </a:rPr>
              <a:t>cost;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boolean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cs typeface="Courier New" charset="0"/>
              </a:rPr>
              <a:t>bluRay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 new DVD with the specified information.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DVD (String title, String director,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year,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cost,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boolean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bluRay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.title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title;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.director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director;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.year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year;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.cost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cost;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.bluRay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bluRay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5181600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u="sng" dirty="0" smtClean="0">
                <a:solidFill>
                  <a:srgbClr val="FF0000"/>
                </a:solidFill>
              </a:rPr>
              <a:t>BAD STYLE</a:t>
            </a:r>
            <a:endParaRPr lang="en-CA" sz="24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Box 5"/>
          <p:cNvSpPr txBox="1">
            <a:spLocks noChangeArrowheads="1"/>
          </p:cNvSpPr>
          <p:nvPr/>
        </p:nvSpPr>
        <p:spPr bwMode="auto">
          <a:xfrm>
            <a:off x="609600" y="1076325"/>
            <a:ext cx="8077200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a string description of this DVD.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NumberFormat fmt = NumberFormat.getCurrencyInstance();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String description;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description = fmt.format(cost) + "\t" + year + "\t";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description += title + "\t" + director;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if </a:t>
            </a:r>
            <a:r>
              <a:rPr lang="en-US" sz="1400" b="1">
                <a:latin typeface="Courier New" charset="0"/>
                <a:cs typeface="Courier New" charset="0"/>
              </a:rPr>
              <a:t>(bluRay)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description += "\t" + "Blu-Ray";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description;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2038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Two-Dimensional Arrays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Polygons and Polylines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Mouse Events and Key Events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290512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971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Suppose we wanted to create a method that processed a different amount of data from one invocation to the next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For example, let's define a method called </a:t>
            </a:r>
            <a:r>
              <a:rPr lang="en-US" smtClean="0">
                <a:latin typeface="Courier New" charset="0"/>
              </a:rPr>
              <a:t>average</a:t>
            </a:r>
            <a:r>
              <a:rPr lang="en-US" smtClean="0"/>
              <a:t> that returns the average of a set of integer parameters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77850" y="4046538"/>
            <a:ext cx="6661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8000"/>
                </a:solidFill>
                <a:latin typeface="Courier New" charset="0"/>
              </a:rPr>
              <a:t>// one call to average three values</a:t>
            </a:r>
          </a:p>
          <a:p>
            <a:pPr eaLnBrk="1" hangingPunct="1"/>
            <a:r>
              <a:rPr lang="en-US" b="1">
                <a:latin typeface="Courier New" charset="0"/>
              </a:rPr>
              <a:t>mean1 = average (42, 69, 37);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58800" y="4960938"/>
            <a:ext cx="850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8000"/>
                </a:solidFill>
                <a:latin typeface="Courier New" charset="0"/>
              </a:rPr>
              <a:t>// another call to average seven values</a:t>
            </a:r>
          </a:p>
          <a:p>
            <a:pPr eaLnBrk="1" hangingPunct="1"/>
            <a:r>
              <a:rPr lang="en-US" b="1">
                <a:latin typeface="Courier New" charset="0"/>
              </a:rPr>
              <a:t>mean2 = average (35, 43, 93, 23, 40, 21, 75);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3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Solution 1 – Define a bunch of methods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public </a:t>
            </a:r>
            <a:r>
              <a:rPr lang="en-CA" dirty="0"/>
              <a:t>double</a:t>
            </a:r>
            <a:r>
              <a:rPr lang="en-CA" dirty="0" smtClean="0"/>
              <a:t> average2(</a:t>
            </a:r>
            <a:r>
              <a:rPr lang="en-CA" dirty="0" err="1" smtClean="0"/>
              <a:t>int</a:t>
            </a:r>
            <a:r>
              <a:rPr lang="en-CA" dirty="0" smtClean="0"/>
              <a:t> x1, </a:t>
            </a:r>
            <a:r>
              <a:rPr lang="en-CA" dirty="0" err="1" smtClean="0"/>
              <a:t>int</a:t>
            </a:r>
            <a:r>
              <a:rPr lang="en-CA" dirty="0" smtClean="0"/>
              <a:t> x2)</a:t>
            </a:r>
          </a:p>
          <a:p>
            <a:pPr marL="0" indent="0">
              <a:buNone/>
            </a:pPr>
            <a:r>
              <a:rPr lang="en-CA" dirty="0"/>
              <a:t>public double</a:t>
            </a:r>
            <a:r>
              <a:rPr lang="en-CA" dirty="0" smtClean="0"/>
              <a:t> average3(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/>
              <a:t>x1,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smtClean="0"/>
              <a:t>x2, </a:t>
            </a:r>
            <a:r>
              <a:rPr lang="en-CA" dirty="0" err="1" smtClean="0"/>
              <a:t>int</a:t>
            </a:r>
            <a:r>
              <a:rPr lang="en-CA" dirty="0" smtClean="0"/>
              <a:t> x3)</a:t>
            </a:r>
          </a:p>
          <a:p>
            <a:pPr marL="0" indent="0">
              <a:buNone/>
            </a:pPr>
            <a:r>
              <a:rPr lang="en-CA" dirty="0"/>
              <a:t>public </a:t>
            </a:r>
            <a:r>
              <a:rPr lang="en-CA" dirty="0" smtClean="0"/>
              <a:t>double average4(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/>
              <a:t>x1, </a:t>
            </a:r>
            <a:r>
              <a:rPr lang="en-CA" dirty="0" err="1"/>
              <a:t>int</a:t>
            </a:r>
            <a:r>
              <a:rPr lang="en-CA" dirty="0"/>
              <a:t> x2,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smtClean="0"/>
              <a:t>x3, </a:t>
            </a:r>
            <a:r>
              <a:rPr lang="en-CA" dirty="0" err="1" smtClean="0"/>
              <a:t>int</a:t>
            </a:r>
            <a:r>
              <a:rPr lang="en-CA" dirty="0" smtClean="0"/>
              <a:t> x4)</a:t>
            </a:r>
          </a:p>
          <a:p>
            <a:pPr marL="0" indent="0">
              <a:buNone/>
            </a:pPr>
            <a:r>
              <a:rPr lang="en-CA" dirty="0" err="1" smtClean="0"/>
              <a:t>Etc</a:t>
            </a:r>
            <a:r>
              <a:rPr lang="en-CA" dirty="0" smtClean="0"/>
              <a:t>!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4491034"/>
      </p:ext>
    </p:extLst>
  </p:cSld>
  <p:clrMapOvr>
    <a:masterClrMapping/>
  </p:clrMapOvr>
  <p:transition spd="med">
    <p:push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2 - Array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We could define the method to accept an array of integers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Downside: we'd have to create the array and store the integers prior to calling the method each time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 array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590800" y="2743200"/>
            <a:ext cx="2743200" cy="3810000"/>
            <a:chOff x="1536" y="1296"/>
            <a:chExt cx="1728" cy="2400"/>
          </a:xfrm>
        </p:grpSpPr>
        <p:sp>
          <p:nvSpPr>
            <p:cNvPr id="36873" name="Rectangle 5"/>
            <p:cNvSpPr>
              <a:spLocks noChangeArrowheads="1"/>
            </p:cNvSpPr>
            <p:nvPr/>
          </p:nvSpPr>
          <p:spPr bwMode="auto">
            <a:xfrm>
              <a:off x="2178" y="1296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Text Box 6"/>
            <p:cNvSpPr txBox="1">
              <a:spLocks noChangeArrowheads="1"/>
            </p:cNvSpPr>
            <p:nvPr/>
          </p:nvSpPr>
          <p:spPr bwMode="auto">
            <a:xfrm>
              <a:off x="1536" y="1305"/>
              <a:ext cx="6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latin typeface="Courier New" charset="0"/>
                </a:rPr>
                <a:t>scores</a:t>
              </a:r>
            </a:p>
          </p:txBody>
        </p:sp>
        <p:sp>
          <p:nvSpPr>
            <p:cNvPr id="36875" name="Line 8"/>
            <p:cNvSpPr>
              <a:spLocks noChangeShapeType="1"/>
            </p:cNvSpPr>
            <p:nvPr/>
          </p:nvSpPr>
          <p:spPr bwMode="auto">
            <a:xfrm flipV="1">
              <a:off x="2350" y="14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876" name="Rectangle 18"/>
            <p:cNvSpPr>
              <a:spLocks noChangeArrowheads="1"/>
            </p:cNvSpPr>
            <p:nvPr/>
          </p:nvSpPr>
          <p:spPr bwMode="auto">
            <a:xfrm>
              <a:off x="2832" y="12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0</a:t>
              </a:r>
            </a:p>
          </p:txBody>
        </p:sp>
        <p:sp>
          <p:nvSpPr>
            <p:cNvPr id="36877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0</a:t>
              </a:r>
            </a:p>
          </p:txBody>
        </p:sp>
        <p:sp>
          <p:nvSpPr>
            <p:cNvPr id="36878" name="Rectangle 21"/>
            <p:cNvSpPr>
              <a:spLocks noChangeArrowheads="1"/>
            </p:cNvSpPr>
            <p:nvPr/>
          </p:nvSpPr>
          <p:spPr bwMode="auto">
            <a:xfrm>
              <a:off x="2832" y="17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0</a:t>
              </a:r>
            </a:p>
          </p:txBody>
        </p:sp>
        <p:sp>
          <p:nvSpPr>
            <p:cNvPr id="36879" name="Rectangle 22"/>
            <p:cNvSpPr>
              <a:spLocks noChangeArrowheads="1"/>
            </p:cNvSpPr>
            <p:nvPr/>
          </p:nvSpPr>
          <p:spPr bwMode="auto">
            <a:xfrm>
              <a:off x="2832" y="20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0</a:t>
              </a:r>
            </a:p>
          </p:txBody>
        </p:sp>
        <p:sp>
          <p:nvSpPr>
            <p:cNvPr id="36880" name="Rectangle 23"/>
            <p:cNvSpPr>
              <a:spLocks noChangeArrowheads="1"/>
            </p:cNvSpPr>
            <p:nvPr/>
          </p:nvSpPr>
          <p:spPr bwMode="auto">
            <a:xfrm>
              <a:off x="2832" y="22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0</a:t>
              </a:r>
            </a:p>
          </p:txBody>
        </p:sp>
        <p:sp>
          <p:nvSpPr>
            <p:cNvPr id="36881" name="Rectangle 24"/>
            <p:cNvSpPr>
              <a:spLocks noChangeArrowheads="1"/>
            </p:cNvSpPr>
            <p:nvPr/>
          </p:nvSpPr>
          <p:spPr bwMode="auto">
            <a:xfrm>
              <a:off x="2832" y="24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0</a:t>
              </a:r>
            </a:p>
          </p:txBody>
        </p:sp>
        <p:sp>
          <p:nvSpPr>
            <p:cNvPr id="36882" name="Rectangle 25"/>
            <p:cNvSpPr>
              <a:spLocks noChangeArrowheads="1"/>
            </p:cNvSpPr>
            <p:nvPr/>
          </p:nvSpPr>
          <p:spPr bwMode="auto">
            <a:xfrm>
              <a:off x="2832" y="27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0</a:t>
              </a:r>
            </a:p>
          </p:txBody>
        </p:sp>
        <p:sp>
          <p:nvSpPr>
            <p:cNvPr id="36883" name="Rectangle 26"/>
            <p:cNvSpPr>
              <a:spLocks noChangeArrowheads="1"/>
            </p:cNvSpPr>
            <p:nvPr/>
          </p:nvSpPr>
          <p:spPr bwMode="auto">
            <a:xfrm>
              <a:off x="2832" y="29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0</a:t>
              </a:r>
            </a:p>
          </p:txBody>
        </p:sp>
        <p:sp>
          <p:nvSpPr>
            <p:cNvPr id="36884" name="Rectangle 27"/>
            <p:cNvSpPr>
              <a:spLocks noChangeArrowheads="1"/>
            </p:cNvSpPr>
            <p:nvPr/>
          </p:nvSpPr>
          <p:spPr bwMode="auto">
            <a:xfrm>
              <a:off x="2832" y="32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0</a:t>
              </a:r>
            </a:p>
          </p:txBody>
        </p:sp>
        <p:sp>
          <p:nvSpPr>
            <p:cNvPr id="36885" name="Rectangle 28"/>
            <p:cNvSpPr>
              <a:spLocks noChangeArrowheads="1"/>
            </p:cNvSpPr>
            <p:nvPr/>
          </p:nvSpPr>
          <p:spPr bwMode="auto">
            <a:xfrm>
              <a:off x="2832" y="34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38400" y="140970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[] scores = new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[10</a:t>
            </a:r>
            <a:r>
              <a:rPr lang="en-US" b="1" dirty="0" smtClean="0">
                <a:latin typeface="Courier New" charset="0"/>
              </a:rPr>
              <a:t>];</a:t>
            </a:r>
            <a:endParaRPr lang="en-US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63984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Solution 3 - Variable Length Parameter Lists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895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We can define a method to accept any number of parameters of the same type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For each call, the parameters are automatically put into an array for easy processing in the method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195388" y="4419600"/>
            <a:ext cx="56721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public double average (int ... list)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  </a:t>
            </a:r>
            <a:r>
              <a:rPr lang="en-US" sz="2000" b="1">
                <a:solidFill>
                  <a:srgbClr val="008000"/>
                </a:solidFill>
                <a:latin typeface="Courier New" charset="0"/>
              </a:rPr>
              <a:t>// whatever</a:t>
            </a:r>
          </a:p>
          <a:p>
            <a:pPr eaLnBrk="1" hangingPunct="1"/>
            <a:r>
              <a:rPr lang="en-US" sz="2000" b="1">
                <a:latin typeface="Courier New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351338" y="4876800"/>
            <a:ext cx="1144587" cy="1143000"/>
            <a:chOff x="3120" y="3072"/>
            <a:chExt cx="721" cy="720"/>
          </a:xfrm>
        </p:grpSpPr>
        <p:sp>
          <p:nvSpPr>
            <p:cNvPr id="91149" name="Text Box 6"/>
            <p:cNvSpPr txBox="1">
              <a:spLocks noChangeArrowheads="1"/>
            </p:cNvSpPr>
            <p:nvPr/>
          </p:nvSpPr>
          <p:spPr bwMode="auto">
            <a:xfrm>
              <a:off x="3120" y="3350"/>
              <a:ext cx="7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/>
                <a:t>element</a:t>
              </a:r>
            </a:p>
            <a:p>
              <a:pPr algn="ctr" eaLnBrk="1" hangingPunct="1"/>
              <a:r>
                <a:rPr lang="en-US" sz="2000" b="1"/>
                <a:t>type</a:t>
              </a:r>
            </a:p>
          </p:txBody>
        </p:sp>
        <p:sp>
          <p:nvSpPr>
            <p:cNvPr id="91150" name="Line 11"/>
            <p:cNvSpPr>
              <a:spLocks noChangeShapeType="1"/>
            </p:cNvSpPr>
            <p:nvPr/>
          </p:nvSpPr>
          <p:spPr bwMode="auto">
            <a:xfrm flipV="1">
              <a:off x="3456" y="3072"/>
              <a:ext cx="48" cy="288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094413" y="4876800"/>
            <a:ext cx="847725" cy="1158875"/>
            <a:chOff x="4224" y="3072"/>
            <a:chExt cx="534" cy="730"/>
          </a:xfrm>
        </p:grpSpPr>
        <p:sp>
          <p:nvSpPr>
            <p:cNvPr id="91147" name="Text Box 7"/>
            <p:cNvSpPr txBox="1">
              <a:spLocks noChangeArrowheads="1"/>
            </p:cNvSpPr>
            <p:nvPr/>
          </p:nvSpPr>
          <p:spPr bwMode="auto">
            <a:xfrm>
              <a:off x="4224" y="3360"/>
              <a:ext cx="53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/>
                <a:t>array</a:t>
              </a:r>
            </a:p>
            <a:p>
              <a:pPr algn="ctr" eaLnBrk="1" hangingPunct="1"/>
              <a:r>
                <a:rPr lang="en-US" sz="2000" b="1"/>
                <a:t>name</a:t>
              </a:r>
            </a:p>
          </p:txBody>
        </p:sp>
        <p:sp>
          <p:nvSpPr>
            <p:cNvPr id="91148" name="Line 12"/>
            <p:cNvSpPr>
              <a:spLocks noChangeShapeType="1"/>
            </p:cNvSpPr>
            <p:nvPr/>
          </p:nvSpPr>
          <p:spPr bwMode="auto">
            <a:xfrm flipH="1" flipV="1">
              <a:off x="4416" y="3072"/>
              <a:ext cx="48" cy="288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979738" y="3810000"/>
            <a:ext cx="5097462" cy="762000"/>
            <a:chOff x="2304" y="2352"/>
            <a:chExt cx="3211" cy="480"/>
          </a:xfrm>
        </p:grpSpPr>
        <p:sp>
          <p:nvSpPr>
            <p:cNvPr id="91145" name="Text Box 5"/>
            <p:cNvSpPr txBox="1">
              <a:spLocks noChangeArrowheads="1"/>
            </p:cNvSpPr>
            <p:nvPr/>
          </p:nvSpPr>
          <p:spPr bwMode="auto">
            <a:xfrm>
              <a:off x="2304" y="2352"/>
              <a:ext cx="32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/>
                <a:t>Indicates a variable length parameter list</a:t>
              </a:r>
            </a:p>
          </p:txBody>
        </p:sp>
        <p:sp>
          <p:nvSpPr>
            <p:cNvPr id="91146" name="Line 16"/>
            <p:cNvSpPr>
              <a:spLocks noChangeShapeType="1"/>
            </p:cNvSpPr>
            <p:nvPr/>
          </p:nvSpPr>
          <p:spPr bwMode="auto">
            <a:xfrm>
              <a:off x="3984" y="2592"/>
              <a:ext cx="0" cy="240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92164" name="TextBox 5"/>
          <p:cNvSpPr txBox="1">
            <a:spLocks noChangeArrowheads="1"/>
          </p:cNvSpPr>
          <p:nvPr/>
        </p:nvSpPr>
        <p:spPr bwMode="auto">
          <a:xfrm>
            <a:off x="2362200" y="152400"/>
            <a:ext cx="6705600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3366FF"/>
                </a:solidFill>
                <a:latin typeface="Courier New" charset="0"/>
              </a:rPr>
              <a:t>public double </a:t>
            </a:r>
            <a:r>
              <a:rPr lang="en-US" sz="1800" b="1" dirty="0">
                <a:latin typeface="Courier New" charset="0"/>
              </a:rPr>
              <a:t>average (</a:t>
            </a:r>
            <a:r>
              <a:rPr lang="en-US" sz="1800" b="1" dirty="0" err="1">
                <a:solidFill>
                  <a:srgbClr val="3366FF"/>
                </a:solidFill>
                <a:latin typeface="Courier New" charset="0"/>
              </a:rPr>
              <a:t>int</a:t>
            </a:r>
            <a:r>
              <a:rPr lang="en-US" sz="1800" b="1" dirty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sz="1800" b="1" dirty="0">
                <a:latin typeface="Courier New" charset="0"/>
              </a:rPr>
              <a:t>... list)</a:t>
            </a:r>
          </a:p>
          <a:p>
            <a:pPr eaLnBrk="1" hangingPunct="1"/>
            <a:r>
              <a:rPr lang="en-US" sz="1800" b="1" dirty="0">
                <a:latin typeface="Courier New" charset="0"/>
              </a:rPr>
              <a:t>{</a:t>
            </a:r>
          </a:p>
          <a:p>
            <a:pPr eaLnBrk="1" hangingPunct="1"/>
            <a:r>
              <a:rPr lang="en-US" sz="1800" b="1" dirty="0">
                <a:latin typeface="Courier New" charset="0"/>
              </a:rPr>
              <a:t>   </a:t>
            </a:r>
            <a:r>
              <a:rPr lang="en-US" sz="1800" b="1" dirty="0">
                <a:solidFill>
                  <a:srgbClr val="3366FF"/>
                </a:solidFill>
                <a:latin typeface="Courier New" charset="0"/>
              </a:rPr>
              <a:t>double </a:t>
            </a:r>
            <a:r>
              <a:rPr lang="en-US" sz="1800" b="1" dirty="0">
                <a:latin typeface="Courier New" charset="0"/>
              </a:rPr>
              <a:t>result = 0.0;</a:t>
            </a:r>
          </a:p>
          <a:p>
            <a:pPr eaLnBrk="1" hangingPunct="1"/>
            <a:endParaRPr lang="en-US" sz="1800" b="1" dirty="0">
              <a:latin typeface="Courier New" charset="0"/>
            </a:endParaRPr>
          </a:p>
          <a:p>
            <a:pPr eaLnBrk="1" hangingPunct="1"/>
            <a:r>
              <a:rPr lang="en-US" sz="1800" b="1" dirty="0">
                <a:latin typeface="Courier New" charset="0"/>
              </a:rPr>
              <a:t>   </a:t>
            </a:r>
            <a:r>
              <a:rPr lang="en-US" sz="1800" b="1" dirty="0">
                <a:solidFill>
                  <a:srgbClr val="3366FF"/>
                </a:solidFill>
                <a:latin typeface="Courier New" charset="0"/>
              </a:rPr>
              <a:t>if 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list.length</a:t>
            </a:r>
            <a:r>
              <a:rPr lang="en-US" sz="1800" b="1" dirty="0">
                <a:latin typeface="Courier New" charset="0"/>
              </a:rPr>
              <a:t> != 0)</a:t>
            </a:r>
          </a:p>
          <a:p>
            <a:pPr eaLnBrk="1" hangingPunct="1"/>
            <a:r>
              <a:rPr lang="en-US" sz="1800" b="1" dirty="0">
                <a:latin typeface="Courier New" charset="0"/>
              </a:rPr>
              <a:t>   {</a:t>
            </a:r>
          </a:p>
          <a:p>
            <a:pPr eaLnBrk="1" hangingPunct="1"/>
            <a:r>
              <a:rPr lang="en-US" sz="1800" b="1" dirty="0">
                <a:latin typeface="Courier New" charset="0"/>
              </a:rPr>
              <a:t>      </a:t>
            </a:r>
            <a:r>
              <a:rPr lang="en-US" sz="1800" b="1" dirty="0" err="1">
                <a:solidFill>
                  <a:srgbClr val="3366FF"/>
                </a:solidFill>
                <a:latin typeface="Courier New" charset="0"/>
              </a:rPr>
              <a:t>int</a:t>
            </a:r>
            <a:r>
              <a:rPr lang="en-US" sz="1800" b="1" dirty="0">
                <a:solidFill>
                  <a:srgbClr val="3366FF"/>
                </a:solidFill>
                <a:latin typeface="Courier New" charset="0"/>
              </a:rPr>
              <a:t> </a:t>
            </a:r>
            <a:r>
              <a:rPr lang="en-US" sz="1800" b="1" dirty="0">
                <a:latin typeface="Courier New" charset="0"/>
              </a:rPr>
              <a:t>sum = 0;</a:t>
            </a:r>
          </a:p>
          <a:p>
            <a:pPr eaLnBrk="1" hangingPunct="1"/>
            <a:r>
              <a:rPr lang="en-US" sz="1800" b="1" dirty="0">
                <a:latin typeface="Courier New" charset="0"/>
              </a:rPr>
              <a:t>      </a:t>
            </a:r>
            <a:r>
              <a:rPr lang="en-US" sz="1800" b="1" dirty="0">
                <a:solidFill>
                  <a:srgbClr val="3366FF"/>
                </a:solidFill>
                <a:latin typeface="Courier New" charset="0"/>
              </a:rPr>
              <a:t>for 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err="1">
                <a:latin typeface="Courier New" charset="0"/>
              </a:rPr>
              <a:t>num</a:t>
            </a:r>
            <a:r>
              <a:rPr lang="en-US" sz="1800" b="1" dirty="0">
                <a:latin typeface="Courier New" charset="0"/>
              </a:rPr>
              <a:t> : list)</a:t>
            </a:r>
          </a:p>
          <a:p>
            <a:pPr eaLnBrk="1" hangingPunct="1"/>
            <a:r>
              <a:rPr lang="en-US" sz="1800" b="1" dirty="0">
                <a:latin typeface="Courier New" charset="0"/>
              </a:rPr>
              <a:t>         sum += </a:t>
            </a:r>
            <a:r>
              <a:rPr lang="en-US" sz="1800" b="1" dirty="0" err="1">
                <a:latin typeface="Courier New" charset="0"/>
              </a:rPr>
              <a:t>num</a:t>
            </a:r>
            <a:r>
              <a:rPr lang="en-US" sz="1800" b="1" dirty="0">
                <a:latin typeface="Courier New" charset="0"/>
              </a:rPr>
              <a:t>;</a:t>
            </a:r>
          </a:p>
          <a:p>
            <a:pPr eaLnBrk="1" hangingPunct="1"/>
            <a:r>
              <a:rPr lang="en-US" sz="1800" b="1" dirty="0">
                <a:latin typeface="Courier New" charset="0"/>
              </a:rPr>
              <a:t>      result = (</a:t>
            </a:r>
            <a:r>
              <a:rPr lang="en-US" sz="1800" b="1" dirty="0" smtClean="0">
                <a:latin typeface="Courier New" charset="0"/>
              </a:rPr>
              <a:t>double)sum </a:t>
            </a:r>
            <a:r>
              <a:rPr lang="en-US" sz="1800" b="1" dirty="0">
                <a:latin typeface="Courier New" charset="0"/>
              </a:rPr>
              <a:t>/ </a:t>
            </a:r>
            <a:r>
              <a:rPr lang="en-US" sz="1800" b="1" dirty="0" err="1">
                <a:latin typeface="Courier New" charset="0"/>
              </a:rPr>
              <a:t>list.length</a:t>
            </a:r>
            <a:r>
              <a:rPr lang="en-US" sz="1800" b="1" dirty="0">
                <a:latin typeface="Courier New" charset="0"/>
              </a:rPr>
              <a:t>;</a:t>
            </a:r>
          </a:p>
          <a:p>
            <a:pPr eaLnBrk="1" hangingPunct="1"/>
            <a:r>
              <a:rPr lang="en-US" sz="1800" b="1" dirty="0">
                <a:latin typeface="Courier New" charset="0"/>
              </a:rPr>
              <a:t>   }</a:t>
            </a:r>
          </a:p>
          <a:p>
            <a:pPr eaLnBrk="1" hangingPunct="1"/>
            <a:endParaRPr lang="en-US" sz="1800" b="1" dirty="0">
              <a:latin typeface="Courier New" charset="0"/>
            </a:endParaRPr>
          </a:p>
          <a:p>
            <a:pPr eaLnBrk="1" hangingPunct="1"/>
            <a:r>
              <a:rPr lang="en-US" sz="1800" b="1" dirty="0">
                <a:latin typeface="Courier New" charset="0"/>
              </a:rPr>
              <a:t>   </a:t>
            </a:r>
            <a:r>
              <a:rPr lang="en-US" sz="1800" b="1" dirty="0">
                <a:solidFill>
                  <a:srgbClr val="3366FF"/>
                </a:solidFill>
                <a:latin typeface="Courier New" charset="0"/>
              </a:rPr>
              <a:t>return </a:t>
            </a:r>
            <a:r>
              <a:rPr lang="en-US" sz="1800" b="1" dirty="0">
                <a:latin typeface="Courier New" charset="0"/>
              </a:rPr>
              <a:t>result;</a:t>
            </a:r>
          </a:p>
          <a:p>
            <a:pPr eaLnBrk="1" hangingPunct="1"/>
            <a:r>
              <a:rPr lang="en-US" sz="1800" b="1" dirty="0">
                <a:latin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7600" y="4876800"/>
            <a:ext cx="3570208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000" dirty="0" smtClean="0"/>
              <a:t>average(5,10) returns 7.5</a:t>
            </a:r>
          </a:p>
          <a:p>
            <a:r>
              <a:rPr lang="en-CA" sz="2000" dirty="0" smtClean="0"/>
              <a:t>average(1,2,3,4,5) </a:t>
            </a:r>
            <a:r>
              <a:rPr lang="en-CA" sz="2000" dirty="0"/>
              <a:t>returns </a:t>
            </a:r>
            <a:r>
              <a:rPr lang="en-CA" sz="2000" dirty="0" smtClean="0"/>
              <a:t>3.0</a:t>
            </a:r>
            <a:endParaRPr lang="en-CA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657600" y="5830936"/>
            <a:ext cx="4925259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 that we do not call average with an array.</a:t>
            </a:r>
          </a:p>
          <a:p>
            <a:r>
              <a:rPr lang="en-CA" dirty="0" smtClean="0"/>
              <a:t>But, list is an array!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Box 5"/>
          <p:cNvSpPr txBox="1">
            <a:spLocks noChangeArrowheads="1"/>
          </p:cNvSpPr>
          <p:nvPr/>
        </p:nvSpPr>
        <p:spPr bwMode="auto">
          <a:xfrm>
            <a:off x="533400" y="228600"/>
            <a:ext cx="84582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 smtClean="0"/>
              <a:t>Example: Method </a:t>
            </a:r>
            <a:r>
              <a:rPr lang="en-US" sz="2800" dirty="0" smtClean="0">
                <a:latin typeface="Courier New" charset="0"/>
                <a:cs typeface="Courier New" charset="0"/>
              </a:rPr>
              <a:t>distance </a:t>
            </a:r>
            <a:r>
              <a:rPr lang="en-US" sz="2800" dirty="0" smtClean="0"/>
              <a:t>accepts </a:t>
            </a:r>
            <a:r>
              <a:rPr lang="en-US" sz="2800" dirty="0"/>
              <a:t>a variable number of integers (which each represent the distance of one leg of a trip) and returns the total distance of the trip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6900" y="2108012"/>
            <a:ext cx="5791200" cy="289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cs typeface="Courier New" charset="0"/>
              </a:rPr>
              <a:t>distance (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cs typeface="Courier New" charset="0"/>
              </a:rPr>
              <a:t>... list)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b="1" dirty="0">
                <a:latin typeface="Courier New" charset="0"/>
                <a:cs typeface="Courier New" charset="0"/>
              </a:rPr>
              <a:t>  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cs typeface="Courier New" charset="0"/>
              </a:rPr>
              <a:t>sum = 0;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b="1" dirty="0">
                <a:latin typeface="Courier New" charset="0"/>
                <a:cs typeface="Courier New" charset="0"/>
              </a:rPr>
              <a:t>   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2000" b="1" dirty="0">
                <a:latin typeface="Courier New" charset="0"/>
                <a:cs typeface="Courier New" charset="0"/>
              </a:rPr>
              <a:t>(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cs typeface="Courier New" charset="0"/>
              </a:rPr>
              <a:t>num</a:t>
            </a:r>
            <a:r>
              <a:rPr lang="en-US" sz="2000" b="1" dirty="0">
                <a:latin typeface="Courier New" charset="0"/>
                <a:cs typeface="Courier New" charset="0"/>
              </a:rPr>
              <a:t> : list)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b="1" dirty="0">
                <a:latin typeface="Courier New" charset="0"/>
                <a:cs typeface="Courier New" charset="0"/>
              </a:rPr>
              <a:t>      sum = sum + </a:t>
            </a:r>
            <a:r>
              <a:rPr lang="en-US" sz="2000" b="1" dirty="0" err="1">
                <a:latin typeface="Courier New" charset="0"/>
                <a:cs typeface="Courier New" charset="0"/>
              </a:rPr>
              <a:t>num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b="1" dirty="0">
                <a:latin typeface="Courier New" charset="0"/>
                <a:cs typeface="Courier New" charset="0"/>
              </a:rPr>
              <a:t>   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2000" b="1" dirty="0">
                <a:latin typeface="Courier New" charset="0"/>
                <a:cs typeface="Courier New" charset="0"/>
              </a:rPr>
              <a:t>sum;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7259" y="5029200"/>
            <a:ext cx="3522118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 smtClean="0"/>
              <a:t>distance() returns 0</a:t>
            </a:r>
          </a:p>
          <a:p>
            <a:r>
              <a:rPr lang="en-CA" sz="2400" dirty="0" smtClean="0"/>
              <a:t>distance(1) </a:t>
            </a:r>
            <a:r>
              <a:rPr lang="en-CA" sz="2400" dirty="0"/>
              <a:t>returns </a:t>
            </a:r>
            <a:r>
              <a:rPr lang="en-CA" sz="2400" dirty="0" smtClean="0"/>
              <a:t>1</a:t>
            </a:r>
            <a:endParaRPr lang="en-CA" sz="2400" dirty="0"/>
          </a:p>
          <a:p>
            <a:r>
              <a:rPr lang="en-CA" sz="2400" dirty="0" smtClean="0"/>
              <a:t>distance(1,2) </a:t>
            </a:r>
            <a:r>
              <a:rPr lang="en-CA" sz="2400" dirty="0"/>
              <a:t>returns </a:t>
            </a:r>
            <a:r>
              <a:rPr lang="en-CA" sz="2400" dirty="0" smtClean="0"/>
              <a:t>3</a:t>
            </a:r>
            <a:endParaRPr lang="en-CA" sz="2400" dirty="0"/>
          </a:p>
          <a:p>
            <a:r>
              <a:rPr lang="en-CA" sz="2400" dirty="0" smtClean="0"/>
              <a:t>distance(1,2,3) </a:t>
            </a:r>
            <a:r>
              <a:rPr lang="en-CA" sz="2400" dirty="0"/>
              <a:t>returns </a:t>
            </a:r>
            <a:r>
              <a:rPr lang="en-CA" sz="2400" dirty="0" smtClean="0"/>
              <a:t>6</a:t>
            </a:r>
            <a:endParaRPr lang="en-CA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52600" y="3429000"/>
            <a:ext cx="5791200" cy="289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cs typeface="Courier New" charset="0"/>
              </a:rPr>
              <a:t>distance (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cs typeface="Courier New" charset="0"/>
              </a:rPr>
              <a:t>... list)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b="1" dirty="0">
                <a:latin typeface="Courier New" charset="0"/>
                <a:cs typeface="Courier New" charset="0"/>
              </a:rPr>
              <a:t>   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cs typeface="Courier New" charset="0"/>
              </a:rPr>
              <a:t>sum = 0;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b="1" dirty="0">
                <a:latin typeface="Courier New" charset="0"/>
                <a:cs typeface="Courier New" charset="0"/>
              </a:rPr>
              <a:t>   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2000" b="1" dirty="0">
                <a:latin typeface="Courier New" charset="0"/>
                <a:cs typeface="Courier New" charset="0"/>
              </a:rPr>
              <a:t>(</a:t>
            </a:r>
            <a:r>
              <a:rPr lang="en-US" sz="20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cs typeface="Courier New" charset="0"/>
              </a:rPr>
              <a:t>num</a:t>
            </a:r>
            <a:r>
              <a:rPr lang="en-US" sz="2000" b="1" dirty="0">
                <a:latin typeface="Courier New" charset="0"/>
                <a:cs typeface="Courier New" charset="0"/>
              </a:rPr>
              <a:t> : list)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b="1" dirty="0">
                <a:latin typeface="Courier New" charset="0"/>
                <a:cs typeface="Courier New" charset="0"/>
              </a:rPr>
              <a:t>      sum = sum + </a:t>
            </a:r>
            <a:r>
              <a:rPr lang="en-US" sz="2000" b="1" dirty="0" err="1">
                <a:latin typeface="Courier New" charset="0"/>
                <a:cs typeface="Courier New" charset="0"/>
              </a:rPr>
              <a:t>num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b="1" dirty="0">
                <a:latin typeface="Courier New" charset="0"/>
                <a:cs typeface="Courier New" charset="0"/>
              </a:rPr>
              <a:t>   </a:t>
            </a:r>
            <a:r>
              <a:rPr lang="en-US" sz="20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2000" b="1" dirty="0">
                <a:latin typeface="Courier New" charset="0"/>
                <a:cs typeface="Courier New" charset="0"/>
              </a:rPr>
              <a:t>sum;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87141" y="457200"/>
            <a:ext cx="2922595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 smtClean="0"/>
              <a:t>distance( ) returns 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8400" y="2362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Empty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29400" y="2895600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700" y="46905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Skipped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4875212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32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Length Parameter Lists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590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A method that accepts a variable number of parameters can also accept other parameters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The following method accepts an </a:t>
            </a:r>
            <a:r>
              <a:rPr lang="en-US" smtClean="0">
                <a:latin typeface="Courier New" charset="0"/>
              </a:rPr>
              <a:t>int</a:t>
            </a:r>
            <a:r>
              <a:rPr lang="en-US" smtClean="0"/>
              <a:t>, a </a:t>
            </a:r>
            <a:r>
              <a:rPr lang="en-US" smtClean="0">
                <a:latin typeface="Courier New" charset="0"/>
              </a:rPr>
              <a:t>String</a:t>
            </a:r>
            <a:r>
              <a:rPr lang="en-US" smtClean="0"/>
              <a:t> object, and a variable number of </a:t>
            </a:r>
            <a:r>
              <a:rPr lang="en-US" smtClean="0">
                <a:latin typeface="Courier New" charset="0"/>
              </a:rPr>
              <a:t>double</a:t>
            </a:r>
            <a:r>
              <a:rPr lang="en-US" smtClean="0"/>
              <a:t> values into an array called </a:t>
            </a:r>
            <a:r>
              <a:rPr lang="en-US" smtClean="0">
                <a:latin typeface="Courier New" charset="0"/>
              </a:rPr>
              <a:t>nums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85800" y="3886200"/>
            <a:ext cx="77565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charset="0"/>
              </a:rPr>
              <a:t>public void test (int count, String name,</a:t>
            </a:r>
          </a:p>
          <a:p>
            <a:pPr eaLnBrk="1" hangingPunct="1"/>
            <a:r>
              <a:rPr lang="en-US" b="1">
                <a:latin typeface="Courier New" charset="0"/>
              </a:rPr>
              <a:t>                  double ... nums)</a:t>
            </a:r>
          </a:p>
          <a:p>
            <a:pPr eaLnBrk="1" hangingPunct="1"/>
            <a:r>
              <a:rPr lang="en-US" b="1">
                <a:latin typeface="Courier New" charset="0"/>
              </a:rPr>
              <a:t>{</a:t>
            </a:r>
          </a:p>
          <a:p>
            <a:pPr eaLnBrk="1" hangingPunct="1"/>
            <a:r>
              <a:rPr lang="en-US" b="1">
                <a:solidFill>
                  <a:srgbClr val="008000"/>
                </a:solidFill>
                <a:latin typeface="Courier New" charset="0"/>
              </a:rPr>
              <a:t>   // whatever</a:t>
            </a:r>
          </a:p>
          <a:p>
            <a:pPr eaLnBrk="1" hangingPunct="1"/>
            <a:r>
              <a:rPr lang="en-US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Length Parameter Lists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varying number of parameters must come last in the formal arguments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method cannot accept two sets of varying parameters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VariableParameters.java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variable length parameter list.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VariableParameters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two Family objects using a constructor that accepts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a variable number of String objects as parameters.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Family lewis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Family ("John", "Sharon", "Justin", "Kayla",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"Nathan", "Samantha");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Family camden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Family ("Stephen", "Annie", "Matt", "Mary",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"Simon", "Lucy", "Ruthie", "Sam", "David");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System.out.println(lewis);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System.out.println(camden);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1400" b="1">
              <a:solidFill>
                <a:srgbClr val="000000"/>
              </a:solidFill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228600"/>
            <a:ext cx="782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Constructors can also be set up to accept a variable number of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3657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6</a:t>
            </a:r>
            <a:endParaRPr lang="en-CA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4343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9</a:t>
            </a:r>
            <a:endParaRPr lang="en-CA" sz="2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" y="38862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" y="44958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VariableParameters.java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variable length parameter list.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VariableParameters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two Family objects using a constructor that accepts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a variable number of String objects as parameters.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Family lewis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Family ("John", "Sharon", "Justin", "Kayla",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"Nathan", "Samantha");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Family camden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Family ("Stephen", "Annie", "Matt", "Mary",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"Simon", "Lucy", "Ruthie", "Sam", "David");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System.out.println(lewis);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System.out.println(camden);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1400" b="1">
              <a:solidFill>
                <a:srgbClr val="000000"/>
              </a:solidFill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643313" y="512763"/>
            <a:ext cx="1390650" cy="47386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John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Sharon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Justin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Kayla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Nathan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Samantha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Stephen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Annie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Matt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Mary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Simon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Lucy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Ruthie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Sam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David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9001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Family.java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variable length parameter lists.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Family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String[] members;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this family by storing the (possibly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multiple) names that are passed in as parameters.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Family (String ... names)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members = names;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8077200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a string representation of this family.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String result = "";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(String name : members)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result += name + "\n";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8307" y="5334000"/>
            <a:ext cx="483978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Converts an array of Strings to a single String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20358"/>
            <a:ext cx="8686800" cy="715962"/>
          </a:xfrm>
          <a:noFill/>
        </p:spPr>
        <p:txBody>
          <a:bodyPr lIns="92075" tIns="46038" rIns="92075" bIns="46038"/>
          <a:lstStyle/>
          <a:p>
            <a:r>
              <a:rPr lang="en-US" dirty="0" smtClean="0"/>
              <a:t>Note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  <a:noFill/>
        </p:spPr>
        <p:txBody>
          <a:bodyPr lIns="92075" tIns="46038" rIns="92075" bIns="46038"/>
          <a:lstStyle/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[] scores = new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[10];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type of the variable </a:t>
            </a:r>
            <a:r>
              <a:rPr lang="en-US" dirty="0" smtClean="0">
                <a:latin typeface="Courier New" charset="0"/>
              </a:rPr>
              <a:t>scores</a:t>
            </a:r>
            <a:r>
              <a:rPr lang="en-US" dirty="0" smtClean="0"/>
              <a:t> is </a:t>
            </a:r>
            <a:r>
              <a:rPr lang="en-US" dirty="0" err="1" smtClean="0">
                <a:latin typeface="Courier New" charset="0"/>
              </a:rPr>
              <a:t>int</a:t>
            </a:r>
            <a:r>
              <a:rPr lang="en-US" dirty="0" smtClean="0">
                <a:latin typeface="Courier New" charset="0"/>
              </a:rPr>
              <a:t>[]</a:t>
            </a:r>
            <a:r>
              <a:rPr lang="en-US" dirty="0" smtClean="0"/>
              <a:t> </a:t>
            </a:r>
          </a:p>
          <a:p>
            <a:pPr lvl="1">
              <a:spcBef>
                <a:spcPct val="70000"/>
              </a:spcBef>
            </a:pPr>
            <a:r>
              <a:rPr lang="en-US" dirty="0" smtClean="0"/>
              <a:t>an array of integers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Always use square brackets with arrays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2038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Two-Dimensional Arrays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Polygons and Polylines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Mouse Events and Key Events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34559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Two-Dimensional Arrays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68592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A </a:t>
            </a:r>
            <a:r>
              <a:rPr lang="en-US" i="1" smtClean="0"/>
              <a:t>one-dimensional array</a:t>
            </a:r>
            <a:r>
              <a:rPr lang="en-US" smtClean="0"/>
              <a:t> stores a list of elements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A </a:t>
            </a:r>
            <a:r>
              <a:rPr lang="en-US" i="1" smtClean="0"/>
              <a:t>two-dimensional array</a:t>
            </a:r>
            <a:r>
              <a:rPr lang="en-US" smtClean="0"/>
              <a:t> can be thought of as a table of elements, with rows and columns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mtClean="0"/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57263" y="3032125"/>
            <a:ext cx="1938337" cy="2378075"/>
            <a:chOff x="411" y="2102"/>
            <a:chExt cx="1221" cy="1498"/>
          </a:xfrm>
        </p:grpSpPr>
        <p:sp>
          <p:nvSpPr>
            <p:cNvPr id="103464" name="Rectangle 5"/>
            <p:cNvSpPr>
              <a:spLocks noChangeArrowheads="1"/>
            </p:cNvSpPr>
            <p:nvPr/>
          </p:nvSpPr>
          <p:spPr bwMode="auto">
            <a:xfrm>
              <a:off x="1296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465" name="Rectangle 6"/>
            <p:cNvSpPr>
              <a:spLocks noChangeArrowheads="1"/>
            </p:cNvSpPr>
            <p:nvPr/>
          </p:nvSpPr>
          <p:spPr bwMode="auto">
            <a:xfrm>
              <a:off x="1296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66" name="Rectangle 7"/>
            <p:cNvSpPr>
              <a:spLocks noChangeArrowheads="1"/>
            </p:cNvSpPr>
            <p:nvPr/>
          </p:nvSpPr>
          <p:spPr bwMode="auto">
            <a:xfrm>
              <a:off x="1296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67" name="Rectangle 8"/>
            <p:cNvSpPr>
              <a:spLocks noChangeArrowheads="1"/>
            </p:cNvSpPr>
            <p:nvPr/>
          </p:nvSpPr>
          <p:spPr bwMode="auto">
            <a:xfrm>
              <a:off x="1296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68" name="Rectangle 9"/>
            <p:cNvSpPr>
              <a:spLocks noChangeArrowheads="1"/>
            </p:cNvSpPr>
            <p:nvPr/>
          </p:nvSpPr>
          <p:spPr bwMode="auto">
            <a:xfrm>
              <a:off x="1296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69" name="Text Box 10"/>
            <p:cNvSpPr txBox="1">
              <a:spLocks noChangeArrowheads="1"/>
            </p:cNvSpPr>
            <p:nvPr/>
          </p:nvSpPr>
          <p:spPr bwMode="auto">
            <a:xfrm>
              <a:off x="411" y="2102"/>
              <a:ext cx="8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one</a:t>
              </a:r>
            </a:p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dimension</a:t>
              </a:r>
            </a:p>
          </p:txBody>
        </p:sp>
        <p:sp>
          <p:nvSpPr>
            <p:cNvPr id="103470" name="Line 11"/>
            <p:cNvSpPr>
              <a:spLocks noChangeShapeType="1"/>
            </p:cNvSpPr>
            <p:nvPr/>
          </p:nvSpPr>
          <p:spPr bwMode="auto">
            <a:xfrm>
              <a:off x="864" y="254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CA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73438" y="3048000"/>
            <a:ext cx="4703762" cy="2362200"/>
            <a:chOff x="1981" y="2112"/>
            <a:chExt cx="2963" cy="1488"/>
          </a:xfrm>
        </p:grpSpPr>
        <p:sp>
          <p:nvSpPr>
            <p:cNvPr id="103431" name="Rectangle 13"/>
            <p:cNvSpPr>
              <a:spLocks noChangeArrowheads="1"/>
            </p:cNvSpPr>
            <p:nvPr/>
          </p:nvSpPr>
          <p:spPr bwMode="auto">
            <a:xfrm>
              <a:off x="2928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432" name="Rectangle 14"/>
            <p:cNvSpPr>
              <a:spLocks noChangeArrowheads="1"/>
            </p:cNvSpPr>
            <p:nvPr/>
          </p:nvSpPr>
          <p:spPr bwMode="auto">
            <a:xfrm>
              <a:off x="2928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33" name="Rectangle 15"/>
            <p:cNvSpPr>
              <a:spLocks noChangeArrowheads="1"/>
            </p:cNvSpPr>
            <p:nvPr/>
          </p:nvSpPr>
          <p:spPr bwMode="auto">
            <a:xfrm>
              <a:off x="2928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34" name="Rectangle 16"/>
            <p:cNvSpPr>
              <a:spLocks noChangeArrowheads="1"/>
            </p:cNvSpPr>
            <p:nvPr/>
          </p:nvSpPr>
          <p:spPr bwMode="auto">
            <a:xfrm>
              <a:off x="2928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35" name="Rectangle 17"/>
            <p:cNvSpPr>
              <a:spLocks noChangeArrowheads="1"/>
            </p:cNvSpPr>
            <p:nvPr/>
          </p:nvSpPr>
          <p:spPr bwMode="auto">
            <a:xfrm>
              <a:off x="2928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36" name="Text Box 18"/>
            <p:cNvSpPr txBox="1">
              <a:spLocks noChangeArrowheads="1"/>
            </p:cNvSpPr>
            <p:nvPr/>
          </p:nvSpPr>
          <p:spPr bwMode="auto">
            <a:xfrm>
              <a:off x="1981" y="2112"/>
              <a:ext cx="96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two</a:t>
              </a:r>
            </a:p>
            <a:p>
              <a:pPr algn="ctr"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dimensions</a:t>
              </a:r>
            </a:p>
          </p:txBody>
        </p:sp>
        <p:sp>
          <p:nvSpPr>
            <p:cNvPr id="103437" name="Line 19"/>
            <p:cNvSpPr>
              <a:spLocks noChangeShapeType="1"/>
            </p:cNvSpPr>
            <p:nvPr/>
          </p:nvSpPr>
          <p:spPr bwMode="auto">
            <a:xfrm>
              <a:off x="2496" y="255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CA"/>
            </a:p>
          </p:txBody>
        </p:sp>
        <p:sp>
          <p:nvSpPr>
            <p:cNvPr id="103438" name="Rectangle 20"/>
            <p:cNvSpPr>
              <a:spLocks noChangeArrowheads="1"/>
            </p:cNvSpPr>
            <p:nvPr/>
          </p:nvSpPr>
          <p:spPr bwMode="auto">
            <a:xfrm>
              <a:off x="3264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439" name="Rectangle 21"/>
            <p:cNvSpPr>
              <a:spLocks noChangeArrowheads="1"/>
            </p:cNvSpPr>
            <p:nvPr/>
          </p:nvSpPr>
          <p:spPr bwMode="auto">
            <a:xfrm>
              <a:off x="3264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0" name="Rectangle 22"/>
            <p:cNvSpPr>
              <a:spLocks noChangeArrowheads="1"/>
            </p:cNvSpPr>
            <p:nvPr/>
          </p:nvSpPr>
          <p:spPr bwMode="auto">
            <a:xfrm>
              <a:off x="3264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1" name="Rectangle 23"/>
            <p:cNvSpPr>
              <a:spLocks noChangeArrowheads="1"/>
            </p:cNvSpPr>
            <p:nvPr/>
          </p:nvSpPr>
          <p:spPr bwMode="auto">
            <a:xfrm>
              <a:off x="3264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2" name="Rectangle 24"/>
            <p:cNvSpPr>
              <a:spLocks noChangeArrowheads="1"/>
            </p:cNvSpPr>
            <p:nvPr/>
          </p:nvSpPr>
          <p:spPr bwMode="auto">
            <a:xfrm>
              <a:off x="3264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3" name="Rectangle 25"/>
            <p:cNvSpPr>
              <a:spLocks noChangeArrowheads="1"/>
            </p:cNvSpPr>
            <p:nvPr/>
          </p:nvSpPr>
          <p:spPr bwMode="auto">
            <a:xfrm>
              <a:off x="3600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444" name="Rectangle 26"/>
            <p:cNvSpPr>
              <a:spLocks noChangeArrowheads="1"/>
            </p:cNvSpPr>
            <p:nvPr/>
          </p:nvSpPr>
          <p:spPr bwMode="auto">
            <a:xfrm>
              <a:off x="3600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5" name="Rectangle 27"/>
            <p:cNvSpPr>
              <a:spLocks noChangeArrowheads="1"/>
            </p:cNvSpPr>
            <p:nvPr/>
          </p:nvSpPr>
          <p:spPr bwMode="auto">
            <a:xfrm>
              <a:off x="3600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6" name="Rectangle 28"/>
            <p:cNvSpPr>
              <a:spLocks noChangeArrowheads="1"/>
            </p:cNvSpPr>
            <p:nvPr/>
          </p:nvSpPr>
          <p:spPr bwMode="auto">
            <a:xfrm>
              <a:off x="3600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7" name="Rectangle 29"/>
            <p:cNvSpPr>
              <a:spLocks noChangeArrowheads="1"/>
            </p:cNvSpPr>
            <p:nvPr/>
          </p:nvSpPr>
          <p:spPr bwMode="auto">
            <a:xfrm>
              <a:off x="3600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48" name="Rectangle 30"/>
            <p:cNvSpPr>
              <a:spLocks noChangeArrowheads="1"/>
            </p:cNvSpPr>
            <p:nvPr/>
          </p:nvSpPr>
          <p:spPr bwMode="auto">
            <a:xfrm>
              <a:off x="3936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449" name="Rectangle 31"/>
            <p:cNvSpPr>
              <a:spLocks noChangeArrowheads="1"/>
            </p:cNvSpPr>
            <p:nvPr/>
          </p:nvSpPr>
          <p:spPr bwMode="auto">
            <a:xfrm>
              <a:off x="3936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50" name="Rectangle 32"/>
            <p:cNvSpPr>
              <a:spLocks noChangeArrowheads="1"/>
            </p:cNvSpPr>
            <p:nvPr/>
          </p:nvSpPr>
          <p:spPr bwMode="auto">
            <a:xfrm>
              <a:off x="3936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51" name="Rectangle 33"/>
            <p:cNvSpPr>
              <a:spLocks noChangeArrowheads="1"/>
            </p:cNvSpPr>
            <p:nvPr/>
          </p:nvSpPr>
          <p:spPr bwMode="auto">
            <a:xfrm>
              <a:off x="3936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52" name="Rectangle 34"/>
            <p:cNvSpPr>
              <a:spLocks noChangeArrowheads="1"/>
            </p:cNvSpPr>
            <p:nvPr/>
          </p:nvSpPr>
          <p:spPr bwMode="auto">
            <a:xfrm>
              <a:off x="3936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53" name="Rectangle 35"/>
            <p:cNvSpPr>
              <a:spLocks noChangeArrowheads="1"/>
            </p:cNvSpPr>
            <p:nvPr/>
          </p:nvSpPr>
          <p:spPr bwMode="auto">
            <a:xfrm>
              <a:off x="4272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454" name="Rectangle 36"/>
            <p:cNvSpPr>
              <a:spLocks noChangeArrowheads="1"/>
            </p:cNvSpPr>
            <p:nvPr/>
          </p:nvSpPr>
          <p:spPr bwMode="auto">
            <a:xfrm>
              <a:off x="4272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55" name="Rectangle 37"/>
            <p:cNvSpPr>
              <a:spLocks noChangeArrowheads="1"/>
            </p:cNvSpPr>
            <p:nvPr/>
          </p:nvSpPr>
          <p:spPr bwMode="auto">
            <a:xfrm>
              <a:off x="4272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56" name="Rectangle 38"/>
            <p:cNvSpPr>
              <a:spLocks noChangeArrowheads="1"/>
            </p:cNvSpPr>
            <p:nvPr/>
          </p:nvSpPr>
          <p:spPr bwMode="auto">
            <a:xfrm>
              <a:off x="4272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57" name="Rectangle 39"/>
            <p:cNvSpPr>
              <a:spLocks noChangeArrowheads="1"/>
            </p:cNvSpPr>
            <p:nvPr/>
          </p:nvSpPr>
          <p:spPr bwMode="auto">
            <a:xfrm>
              <a:off x="4272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58" name="Rectangle 40"/>
            <p:cNvSpPr>
              <a:spLocks noChangeArrowheads="1"/>
            </p:cNvSpPr>
            <p:nvPr/>
          </p:nvSpPr>
          <p:spPr bwMode="auto">
            <a:xfrm>
              <a:off x="4608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459" name="Rectangle 41"/>
            <p:cNvSpPr>
              <a:spLocks noChangeArrowheads="1"/>
            </p:cNvSpPr>
            <p:nvPr/>
          </p:nvSpPr>
          <p:spPr bwMode="auto">
            <a:xfrm>
              <a:off x="4608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60" name="Rectangle 42"/>
            <p:cNvSpPr>
              <a:spLocks noChangeArrowheads="1"/>
            </p:cNvSpPr>
            <p:nvPr/>
          </p:nvSpPr>
          <p:spPr bwMode="auto">
            <a:xfrm>
              <a:off x="4608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61" name="Rectangle 43"/>
            <p:cNvSpPr>
              <a:spLocks noChangeArrowheads="1"/>
            </p:cNvSpPr>
            <p:nvPr/>
          </p:nvSpPr>
          <p:spPr bwMode="auto">
            <a:xfrm>
              <a:off x="4608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62" name="Rectangle 44"/>
            <p:cNvSpPr>
              <a:spLocks noChangeArrowheads="1"/>
            </p:cNvSpPr>
            <p:nvPr/>
          </p:nvSpPr>
          <p:spPr bwMode="auto">
            <a:xfrm>
              <a:off x="4608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63" name="Line 45"/>
            <p:cNvSpPr>
              <a:spLocks noChangeShapeType="1"/>
            </p:cNvSpPr>
            <p:nvPr/>
          </p:nvSpPr>
          <p:spPr bwMode="auto">
            <a:xfrm>
              <a:off x="2928" y="2208"/>
              <a:ext cx="62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CA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Two-Dimensional Arrays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A two-dimensional array is an array of arrays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A two-dimensional array is declared by specifying the size of each dimension separately:</a:t>
            </a:r>
          </a:p>
          <a:p>
            <a:pPr algn="ctr"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[][] table = new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[12][50];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dirty="0" smtClean="0"/>
              <a:t>A array element is referenced using two index values: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sz="2400" b="1" dirty="0" smtClean="0">
                <a:latin typeface="Courier New" charset="0"/>
              </a:rPr>
              <a:t>			value = table[3][6]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38600" y="571500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Row                Column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495800" y="4876800"/>
            <a:ext cx="228600" cy="7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386571" y="4865132"/>
            <a:ext cx="557029" cy="849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Two-Dimensional Arrays</a:t>
            </a:r>
          </a:p>
        </p:txBody>
      </p:sp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828631"/>
              </p:ext>
            </p:extLst>
          </p:nvPr>
        </p:nvGraphicFramePr>
        <p:xfrm>
          <a:off x="755858" y="2682849"/>
          <a:ext cx="7620000" cy="3291524"/>
        </p:xfrm>
        <a:graphic>
          <a:graphicData uri="http://schemas.openxmlformats.org/drawingml/2006/table">
            <a:tbl>
              <a:tblPr/>
              <a:tblGrid>
                <a:gridCol w="2540000"/>
                <a:gridCol w="1666875"/>
                <a:gridCol w="3413125"/>
              </a:tblGrid>
              <a:tr h="4570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Expression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7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table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[][]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2D array of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integers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0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table[5]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[]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(array of integers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0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table[5][12]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Integer in row 5 and column 12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1851852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[][] table = new </a:t>
            </a: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[12][50];</a:t>
            </a:r>
          </a:p>
          <a:p>
            <a:endParaRPr lang="en-CA" sz="24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4800" y="1447800"/>
            <a:ext cx="827957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04966"/>
      </p:ext>
    </p:extLst>
  </p:cSld>
  <p:clrMapOvr>
    <a:masterClrMapping/>
  </p:clrMapOvr>
  <p:transition spd="med">
    <p:push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TwoDArray.java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two-dimensional array.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TwoDArray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 2D array of integers, fills it with increasing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integer values, then prints them out.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[][] table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[5][10];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Load the table with values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row=0; row &lt;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table.length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col=0; col &lt; table[row].length; col++)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table[row][col] = row * 10 + col;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Print the table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row=0; row &lt;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table.length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col=0; col &lt; table[row].length; col++)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(table[row][col] + "\t");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1400" b="1" dirty="0">
              <a:solidFill>
                <a:srgbClr val="000000"/>
              </a:solidFill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1200" y="30480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Number of rows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480060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Number of columns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53000" y="3417332"/>
            <a:ext cx="838200" cy="392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791200" y="4267200"/>
            <a:ext cx="357235" cy="540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TwoDArray.java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two-dimensional array.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TwoDArray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 2D array of integers, fills it with increasing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integer values, then prints them out.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[][] table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int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[5][10];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Load the table with values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row=0; row &lt; table.length; row++)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col=0; col &lt; table[row].length; col++)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table[row][col] = row * 10 + col;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Print the table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row=0; row &lt; table.length; row++)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(int col=0; col &lt; table[row].length; col++)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System.out.print (table[row][col] + "\t");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System.out.println();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1400" b="1">
              <a:solidFill>
                <a:srgbClr val="000000"/>
              </a:solidFill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52400" y="711200"/>
            <a:ext cx="8839200" cy="20313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 dirty="0">
                <a:cs typeface="Courier New" charset="0"/>
              </a:rPr>
              <a:t>Output</a:t>
            </a: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 dirty="0">
                <a:latin typeface="Courier New" charset="0"/>
                <a:cs typeface="Courier New" charset="0"/>
              </a:rPr>
              <a:t>0	1	2	3	4	5	6	7	</a:t>
            </a:r>
            <a:r>
              <a:rPr lang="en-US" sz="1600" b="1" dirty="0" smtClean="0">
                <a:latin typeface="Courier New" charset="0"/>
                <a:cs typeface="Courier New" charset="0"/>
              </a:rPr>
              <a:t>8</a:t>
            </a:r>
            <a:r>
              <a:rPr lang="en-US" sz="1600" b="1" dirty="0">
                <a:latin typeface="Courier New" charset="0"/>
                <a:cs typeface="Courier New" charset="0"/>
              </a:rPr>
              <a:t> </a:t>
            </a:r>
            <a:r>
              <a:rPr lang="en-US" sz="1600" b="1" dirty="0" smtClean="0">
                <a:latin typeface="Courier New" charset="0"/>
                <a:cs typeface="Courier New" charset="0"/>
              </a:rPr>
              <a:t>     9</a:t>
            </a:r>
            <a:endParaRPr lang="en-US" sz="16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 dirty="0">
                <a:latin typeface="Courier New" charset="0"/>
                <a:cs typeface="Courier New" charset="0"/>
              </a:rPr>
              <a:t>10	11	12	13	14	15	16	17	</a:t>
            </a:r>
            <a:r>
              <a:rPr lang="en-US" sz="1600" b="1" dirty="0" smtClean="0">
                <a:latin typeface="Courier New" charset="0"/>
                <a:cs typeface="Courier New" charset="0"/>
              </a:rPr>
              <a:t>18     19</a:t>
            </a:r>
            <a:endParaRPr lang="en-US" sz="16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 dirty="0">
                <a:latin typeface="Courier New" charset="0"/>
                <a:cs typeface="Courier New" charset="0"/>
              </a:rPr>
              <a:t>20	21	22	23	24	25	26	27	</a:t>
            </a:r>
            <a:r>
              <a:rPr lang="en-US" sz="1600" b="1" dirty="0" smtClean="0">
                <a:latin typeface="Courier New" charset="0"/>
                <a:cs typeface="Courier New" charset="0"/>
              </a:rPr>
              <a:t>28     29</a:t>
            </a:r>
            <a:endParaRPr lang="en-US" sz="16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 dirty="0">
                <a:latin typeface="Courier New" charset="0"/>
                <a:cs typeface="Courier New" charset="0"/>
              </a:rPr>
              <a:t>30	31	32	33	34	35	36	37	</a:t>
            </a:r>
            <a:r>
              <a:rPr lang="en-US" sz="1600" b="1" dirty="0" smtClean="0">
                <a:latin typeface="Courier New" charset="0"/>
                <a:cs typeface="Courier New" charset="0"/>
              </a:rPr>
              <a:t>38     39</a:t>
            </a:r>
            <a:endParaRPr lang="en-US" sz="16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 dirty="0">
                <a:latin typeface="Courier New" charset="0"/>
                <a:cs typeface="Courier New" charset="0"/>
              </a:rPr>
              <a:t>40	41	42	43	44	45	46	47	</a:t>
            </a:r>
            <a:r>
              <a:rPr lang="en-US" sz="1600" b="1" dirty="0" smtClean="0">
                <a:latin typeface="Courier New" charset="0"/>
                <a:cs typeface="Courier New" charset="0"/>
              </a:rPr>
              <a:t>48     49</a:t>
            </a:r>
            <a:endParaRPr lang="en-US" sz="1600" b="1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TwoDArray.java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two-dimensional array.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TwoDArray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a 2D array of integers, fills it with increasing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integer values, then prints them out.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[][] table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[5][10];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Load the table with values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row=0; row &lt;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table.length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col=0; col &lt; table[row].length; col++)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table[row][col] = row * 10 + col;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   // Print the table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row=0; row &lt; </a:t>
            </a:r>
            <a:r>
              <a:rPr lang="en-US" sz="1400" b="1" u="sng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table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.length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col=0; col &lt; </a:t>
            </a:r>
            <a:r>
              <a:rPr lang="en-US" sz="14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table[row]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.length; col++)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(table[row][col] + "\t");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1400" b="1" dirty="0">
              <a:solidFill>
                <a:srgbClr val="000000"/>
              </a:solidFill>
              <a:cs typeface="Courier New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0" y="4419600"/>
            <a:ext cx="212975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Note the difference</a:t>
            </a:r>
          </a:p>
          <a:p>
            <a:r>
              <a:rPr lang="en-CA" dirty="0" smtClean="0"/>
              <a:t>before the period.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819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686800" cy="715962"/>
          </a:xfrm>
        </p:spPr>
        <p:txBody>
          <a:bodyPr/>
          <a:lstStyle/>
          <a:p>
            <a:r>
              <a:rPr lang="en-CA" dirty="0" smtClean="0"/>
              <a:t>Alternative implementation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838200"/>
            <a:ext cx="6934200" cy="58785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defPPr>
              <a:defRPr lang="en-US"/>
            </a:defPPr>
            <a:lvl1pPr eaLnBrk="1" hangingPunct="1">
              <a:defRPr sz="1400" b="1">
                <a:solidFill>
                  <a:srgbClr val="008000"/>
                </a:solidFill>
                <a:latin typeface="Courier New" charset="0"/>
                <a:cs typeface="Courier New" charset="0"/>
              </a:defRPr>
            </a:lvl1pPr>
            <a:lvl2pPr marL="37931725" indent="-37474525" eaLnBrk="0" hangingPunct="0">
              <a:defRPr sz="2400"/>
            </a:lvl2pPr>
            <a:lvl3pPr eaLnBrk="0" hangingPunct="0">
              <a:defRPr sz="2400"/>
            </a:lvl3pPr>
            <a:lvl4pPr eaLnBrk="0" hangingPunct="0">
              <a:defRPr sz="2400"/>
            </a:lvl4pPr>
            <a:lvl5pPr eaLnBrk="0" hangingPunct="0">
              <a:defRPr sz="2400"/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CA" dirty="0"/>
              <a:t>public class TwoDArray2</a:t>
            </a:r>
          </a:p>
          <a:p>
            <a:r>
              <a:rPr lang="en-CA" dirty="0"/>
              <a:t>{</a:t>
            </a:r>
          </a:p>
          <a:p>
            <a:r>
              <a:rPr lang="en-CA" dirty="0" smtClean="0"/>
              <a:t>public </a:t>
            </a:r>
            <a:r>
              <a:rPr lang="en-CA" dirty="0"/>
              <a:t>static void main (String[]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r>
              <a:rPr lang="en-CA" dirty="0"/>
              <a:t>   {</a:t>
            </a:r>
          </a:p>
          <a:p>
            <a:r>
              <a:rPr lang="en-CA" dirty="0"/>
              <a:t>      </a:t>
            </a:r>
            <a:r>
              <a:rPr lang="en-CA" dirty="0" err="1"/>
              <a:t>int</a:t>
            </a:r>
            <a:r>
              <a:rPr lang="en-CA" dirty="0"/>
              <a:t>[][] table = new </a:t>
            </a:r>
            <a:r>
              <a:rPr lang="en-CA" dirty="0" err="1"/>
              <a:t>int</a:t>
            </a:r>
            <a:r>
              <a:rPr lang="en-CA" dirty="0"/>
              <a:t>[5][10];</a:t>
            </a:r>
          </a:p>
          <a:p>
            <a:endParaRPr lang="en-CA" dirty="0"/>
          </a:p>
          <a:p>
            <a:r>
              <a:rPr lang="en-CA" dirty="0"/>
              <a:t>      // Load the table with values</a:t>
            </a:r>
          </a:p>
          <a:p>
            <a:r>
              <a:rPr lang="en-CA" dirty="0"/>
              <a:t>      for (</a:t>
            </a:r>
            <a:r>
              <a:rPr lang="en-CA" dirty="0" err="1"/>
              <a:t>int</a:t>
            </a:r>
            <a:r>
              <a:rPr lang="en-CA" dirty="0"/>
              <a:t> row=0; row &lt; </a:t>
            </a:r>
            <a:r>
              <a:rPr lang="en-CA" dirty="0" err="1"/>
              <a:t>table.length</a:t>
            </a:r>
            <a:r>
              <a:rPr lang="en-CA" dirty="0"/>
              <a:t>; row++)</a:t>
            </a:r>
          </a:p>
          <a:p>
            <a:r>
              <a:rPr lang="en-CA" dirty="0"/>
              <a:t>         </a:t>
            </a:r>
            <a:r>
              <a:rPr lang="en-CA" dirty="0" err="1"/>
              <a:t>setToX</a:t>
            </a:r>
            <a:r>
              <a:rPr lang="en-CA" dirty="0"/>
              <a:t>(table[row],5);</a:t>
            </a:r>
          </a:p>
          <a:p>
            <a:endParaRPr lang="en-CA" dirty="0"/>
          </a:p>
          <a:p>
            <a:r>
              <a:rPr lang="en-CA" dirty="0"/>
              <a:t>      // Print the table</a:t>
            </a:r>
          </a:p>
          <a:p>
            <a:r>
              <a:rPr lang="en-CA" dirty="0"/>
              <a:t>      for (</a:t>
            </a:r>
            <a:r>
              <a:rPr lang="en-CA" dirty="0" err="1"/>
              <a:t>int</a:t>
            </a:r>
            <a:r>
              <a:rPr lang="en-CA" dirty="0"/>
              <a:t> row=0; row &lt; </a:t>
            </a:r>
            <a:r>
              <a:rPr lang="en-CA" dirty="0" err="1"/>
              <a:t>table.length</a:t>
            </a:r>
            <a:r>
              <a:rPr lang="en-CA" dirty="0"/>
              <a:t>; row++)</a:t>
            </a:r>
          </a:p>
          <a:p>
            <a:r>
              <a:rPr lang="en-CA" dirty="0"/>
              <a:t>      {</a:t>
            </a:r>
          </a:p>
          <a:p>
            <a:r>
              <a:rPr lang="en-CA" dirty="0"/>
              <a:t>        for (</a:t>
            </a:r>
            <a:r>
              <a:rPr lang="en-CA" dirty="0" err="1"/>
              <a:t>int</a:t>
            </a:r>
            <a:r>
              <a:rPr lang="en-CA" dirty="0"/>
              <a:t> value : table[row])</a:t>
            </a:r>
          </a:p>
          <a:p>
            <a:r>
              <a:rPr lang="en-CA" dirty="0"/>
              <a:t>            </a:t>
            </a:r>
            <a:r>
              <a:rPr lang="en-CA" dirty="0" err="1"/>
              <a:t>System.out.print</a:t>
            </a:r>
            <a:r>
              <a:rPr lang="en-CA" dirty="0"/>
              <a:t> (value + "\t");</a:t>
            </a:r>
          </a:p>
          <a:p>
            <a:r>
              <a:rPr lang="en-CA" dirty="0"/>
              <a:t>         </a:t>
            </a:r>
            <a:r>
              <a:rPr lang="en-CA" dirty="0" err="1"/>
              <a:t>System.out.println</a:t>
            </a:r>
            <a:r>
              <a:rPr lang="en-CA" dirty="0"/>
              <a:t>();</a:t>
            </a:r>
          </a:p>
          <a:p>
            <a:r>
              <a:rPr lang="en-CA" dirty="0"/>
              <a:t>      }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  </a:t>
            </a:r>
          </a:p>
          <a:p>
            <a:r>
              <a:rPr lang="en-CA" dirty="0"/>
              <a:t>   public static void </a:t>
            </a:r>
            <a:r>
              <a:rPr lang="en-CA" dirty="0" err="1"/>
              <a:t>setToX</a:t>
            </a:r>
            <a:r>
              <a:rPr lang="en-CA" dirty="0"/>
              <a:t>(</a:t>
            </a:r>
            <a:r>
              <a:rPr lang="en-CA" dirty="0" err="1"/>
              <a:t>int</a:t>
            </a:r>
            <a:r>
              <a:rPr lang="en-CA" dirty="0"/>
              <a:t>[] </a:t>
            </a:r>
            <a:r>
              <a:rPr lang="en-CA" dirty="0" err="1"/>
              <a:t>anArray</a:t>
            </a:r>
            <a:r>
              <a:rPr lang="en-CA" dirty="0"/>
              <a:t>, </a:t>
            </a:r>
            <a:r>
              <a:rPr lang="en-CA" dirty="0" err="1"/>
              <a:t>int</a:t>
            </a:r>
            <a:r>
              <a:rPr lang="en-CA" dirty="0"/>
              <a:t> x)</a:t>
            </a:r>
          </a:p>
          <a:p>
            <a:r>
              <a:rPr lang="en-CA" dirty="0"/>
              <a:t>   {</a:t>
            </a:r>
          </a:p>
          <a:p>
            <a:r>
              <a:rPr lang="en-CA" dirty="0"/>
              <a:t>    for (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</a:t>
            </a:r>
            <a:r>
              <a:rPr lang="en-CA" dirty="0"/>
              <a:t>=0; </a:t>
            </a:r>
            <a:r>
              <a:rPr lang="en-CA" dirty="0" err="1"/>
              <a:t>i</a:t>
            </a:r>
            <a:r>
              <a:rPr lang="en-CA" dirty="0"/>
              <a:t>&lt;</a:t>
            </a:r>
            <a:r>
              <a:rPr lang="en-CA" dirty="0" err="1"/>
              <a:t>anArray.length</a:t>
            </a:r>
            <a:r>
              <a:rPr lang="en-CA" dirty="0"/>
              <a:t>; </a:t>
            </a:r>
            <a:r>
              <a:rPr lang="en-CA" dirty="0" err="1"/>
              <a:t>i</a:t>
            </a:r>
            <a:r>
              <a:rPr lang="en-CA" dirty="0"/>
              <a:t>++)</a:t>
            </a:r>
          </a:p>
          <a:p>
            <a:r>
              <a:rPr lang="en-CA" dirty="0"/>
              <a:t>      </a:t>
            </a:r>
            <a:r>
              <a:rPr lang="en-CA" dirty="0" err="1"/>
              <a:t>anArray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]=x;</a:t>
            </a:r>
          </a:p>
          <a:p>
            <a:r>
              <a:rPr lang="en-CA" dirty="0"/>
              <a:t>   }</a:t>
            </a:r>
          </a:p>
          <a:p>
            <a:endParaRPr lang="en-CA" dirty="0"/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9760659"/>
      </p:ext>
    </p:extLst>
  </p:cSld>
  <p:clrMapOvr>
    <a:masterClrMapping/>
  </p:clrMapOvr>
  <p:transition spd="med">
    <p:push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Output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16" y="2514472"/>
            <a:ext cx="657316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14562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Other </a:t>
            </a:r>
            <a:r>
              <a:rPr lang="en-US" dirty="0"/>
              <a:t>examples of array declarations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2672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endParaRPr lang="en-US" sz="800" dirty="0" smtClean="0"/>
          </a:p>
          <a:p>
            <a:pPr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sz="2400" b="1" dirty="0" smtClean="0">
                <a:latin typeface="Courier New" charset="0"/>
              </a:rPr>
              <a:t>		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[] weights = new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[2000];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sz="2400" b="1" dirty="0" smtClean="0">
                <a:latin typeface="Courier New" charset="0"/>
              </a:rPr>
              <a:t>		double[] prices = new double[500];</a:t>
            </a:r>
          </a:p>
          <a:p>
            <a:pPr>
              <a:spcBef>
                <a:spcPct val="0"/>
              </a:spcBef>
              <a:buFont typeface="Times" charset="0"/>
              <a:buNone/>
            </a:pPr>
            <a:r>
              <a:rPr lang="en-US" sz="2400" b="1" dirty="0" smtClean="0">
                <a:latin typeface="Courier New" charset="0"/>
              </a:rPr>
              <a:t>		</a:t>
            </a:r>
            <a:r>
              <a:rPr lang="en-US" sz="2400" b="1" dirty="0" err="1" smtClean="0">
                <a:latin typeface="Courier New" charset="0"/>
              </a:rPr>
              <a:t>boolean</a:t>
            </a:r>
            <a:r>
              <a:rPr lang="en-US" sz="2400" b="1" dirty="0" smtClean="0">
                <a:latin typeface="Courier New" charset="0"/>
              </a:rPr>
              <a:t>[] flags;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sz="2400" b="1" dirty="0" smtClean="0">
                <a:latin typeface="Courier New" charset="0"/>
              </a:rPr>
              <a:t>		flags = new </a:t>
            </a:r>
            <a:r>
              <a:rPr lang="en-US" sz="2400" b="1" dirty="0" err="1" smtClean="0">
                <a:latin typeface="Courier New" charset="0"/>
              </a:rPr>
              <a:t>boolean</a:t>
            </a:r>
            <a:r>
              <a:rPr lang="en-US" sz="2400" b="1" dirty="0" smtClean="0">
                <a:latin typeface="Courier New" charset="0"/>
              </a:rPr>
              <a:t>[20];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sz="2400" b="1" dirty="0" smtClean="0">
                <a:latin typeface="Courier New" charset="0"/>
              </a:rPr>
              <a:t>		char[] codes = new char[1750];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Initializer lists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19400"/>
            <a:ext cx="7671773" cy="15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3225"/>
      </p:ext>
    </p:extLst>
  </p:cSld>
  <p:clrMapOvr>
    <a:masterClrMapping/>
  </p:clrMapOvr>
  <p:transition spd="med">
    <p:push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7910513" cy="630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SodaSurvey.java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two-dimensional array.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cs typeface="Courier New" charset="0"/>
              </a:rPr>
              <a:t>java.text.DecimalFormat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cs typeface="Courier New" charset="0"/>
              </a:rPr>
              <a:t>SodaSurvey</a:t>
            </a:r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Determines and prints the average of each row (soda) and each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column (respondent) of the survey scores.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[][] scores = { {3, 4, 5, 2, 1, 4, 3, 2, 4, 4},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          {2, 4, 3, 4, 3, 3, 2, 1, 2, 2},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          {3, 5, 4, 5, 5, 3, 2, 5, 5, 5},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          {1, 1, 1, 3, 1, 2, 1, 3, 2, 4} };</a:t>
            </a: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final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SODAS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scores.length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;      </a:t>
            </a:r>
            <a:r>
              <a:rPr lang="en-US" sz="1400" b="1" dirty="0" smtClean="0">
                <a:solidFill>
                  <a:srgbClr val="00B050"/>
                </a:solidFill>
                <a:latin typeface="Courier New" charset="0"/>
                <a:cs typeface="Courier New" charset="0"/>
              </a:rPr>
              <a:t>// # rows</a:t>
            </a:r>
            <a:endParaRPr lang="en-US" sz="1400" b="1" dirty="0">
              <a:solidFill>
                <a:srgbClr val="00B05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final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PEOPLE = scores[0].length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charset="0"/>
                <a:cs typeface="Courier New" charset="0"/>
              </a:rPr>
              <a:t>// # columns</a:t>
            </a:r>
            <a:endParaRPr lang="en-US" sz="1400" b="1" dirty="0">
              <a:solidFill>
                <a:srgbClr val="00B050"/>
              </a:solidFill>
              <a:latin typeface="Courier New" charset="0"/>
              <a:cs typeface="Courier New" charset="0"/>
            </a:endParaRPr>
          </a:p>
          <a:p>
            <a:pPr eaLnBrk="1" hangingPunct="1"/>
            <a:endParaRPr lang="en-US" sz="14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sodaSum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[SODAS];</a:t>
            </a:r>
          </a:p>
          <a:p>
            <a:pPr eaLnBrk="1" hangingPunct="1"/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personSum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[PEOPLE];</a:t>
            </a:r>
          </a:p>
          <a:p>
            <a:pPr eaLnBrk="1" hangingPunct="1"/>
            <a:endParaRPr lang="en-US" sz="1400" b="1" dirty="0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05800" y="2362914"/>
            <a:ext cx="738664" cy="188769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CA" sz="3600" dirty="0" smtClean="0"/>
              <a:t>Example</a:t>
            </a:r>
            <a:endParaRPr lang="en-CA" sz="36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Box 5"/>
          <p:cNvSpPr txBox="1">
            <a:spLocks noChangeArrowheads="1"/>
          </p:cNvSpPr>
          <p:nvPr/>
        </p:nvSpPr>
        <p:spPr bwMode="auto">
          <a:xfrm>
            <a:off x="609600" y="7747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soda=0; soda &lt; SODAS; soda++)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person=0; person &lt; PEOPLE; person++)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sodaSum[soda] += scores[soda][person];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personSum[person] += scores[soda][person];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DecimalFormat fmt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DecimalFormat ("0.#");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("Averages:\n");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soda=0; soda &lt; SODAS; soda++)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("Soda #" + (soda+1) + ": " +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fmt.format ((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float</a:t>
            </a:r>
            <a:r>
              <a:rPr lang="en-US" sz="1400" b="1">
                <a:latin typeface="Courier New" charset="0"/>
                <a:cs typeface="Courier New" charset="0"/>
              </a:rPr>
              <a:t>)sodaSum[soda]/PEOPLE));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person=0; person &lt; PEOPLE; person++)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("Person #" + (person+1) + ": " +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fmt.format ((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float</a:t>
            </a:r>
            <a:r>
              <a:rPr lang="en-US" sz="1400" b="1">
                <a:latin typeface="Courier New" charset="0"/>
                <a:cs typeface="Courier New" charset="0"/>
              </a:rPr>
              <a:t>)personSum[person]/SODAS));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TextBox 5"/>
          <p:cNvSpPr txBox="1">
            <a:spLocks noChangeArrowheads="1"/>
          </p:cNvSpPr>
          <p:nvPr/>
        </p:nvSpPr>
        <p:spPr bwMode="auto">
          <a:xfrm>
            <a:off x="609600" y="7747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soda=0; soda &lt; SODAS; soda++)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person=0; person &lt; PEOPLE; person++)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sodaSum[soda] += scores[soda][person];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personSum[person] += scores[soda][person];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DecimalFormat fmt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DecimalFormat ("0.#");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("Averages:\n");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soda=0; soda &lt; SODAS; soda++)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("Soda #" + (soda+1) + ": " +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fmt.format ((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float</a:t>
            </a:r>
            <a:r>
              <a:rPr lang="en-US" sz="1400" b="1">
                <a:latin typeface="Courier New" charset="0"/>
                <a:cs typeface="Courier New" charset="0"/>
              </a:rPr>
              <a:t>)sodaSum[soda]/PEOPLE));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person=0; person &lt; PEOPLE; person++)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("Person #" + (person+1) + ": " +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fmt.format ((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float</a:t>
            </a:r>
            <a:r>
              <a:rPr lang="en-US" sz="1400" b="1">
                <a:latin typeface="Courier New" charset="0"/>
                <a:cs typeface="Courier New" charset="0"/>
              </a:rPr>
              <a:t>)personSum[person]/SODAS));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200400" y="609600"/>
            <a:ext cx="2362200" cy="4986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Averages: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Soda #1: 3.2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Soda #2: 2.6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Soda #3: 4.2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Soda #4: 1.9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Person #1: 2.2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Person #2: 3.5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Person #3: 3.2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Person #4: 3.5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Person #5: 2.5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Person #6: 3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Person #7: 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Person #8: 2.8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Person #9: 3.2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Person #10: 3.8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TextBox 5"/>
          <p:cNvSpPr txBox="1">
            <a:spLocks noChangeArrowheads="1"/>
          </p:cNvSpPr>
          <p:nvPr/>
        </p:nvSpPr>
        <p:spPr bwMode="auto">
          <a:xfrm>
            <a:off x="609600" y="7747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soda=0; soda &lt; SODAS; soda++)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person=0; person &lt; PEOPLE; person++)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sodaSum[soda] += scores[soda][person];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personSum[person] += scores[soda][person];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DecimalFormat fmt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DecimalFormat ("0.#");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("Averages:\n");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soda=0; soda &lt; SODAS; soda++)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("Soda #" + (soda+1) + ": " +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fmt.format ((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float</a:t>
            </a:r>
            <a:r>
              <a:rPr lang="en-US" sz="1400" b="1">
                <a:latin typeface="Courier New" charset="0"/>
                <a:cs typeface="Courier New" charset="0"/>
              </a:rPr>
              <a:t>)sodaSum[soda]/PEOPLE));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person=0; person &lt; PEOPLE; person++)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("Person #" + (person+1) + ": " +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           fmt.format ((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float</a:t>
            </a:r>
            <a:r>
              <a:rPr lang="en-US" sz="1400" b="1">
                <a:latin typeface="Courier New" charset="0"/>
                <a:cs typeface="Courier New" charset="0"/>
              </a:rPr>
              <a:t>)personSum[person]/SODAS));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228600"/>
            <a:ext cx="703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Note: getting the row and column totals by traversing the data once!</a:t>
            </a:r>
            <a:endParaRPr lang="en-CA" dirty="0"/>
          </a:p>
        </p:txBody>
      </p:sp>
      <p:sp>
        <p:nvSpPr>
          <p:cNvPr id="3" name="Right Brace 2"/>
          <p:cNvSpPr/>
          <p:nvPr/>
        </p:nvSpPr>
        <p:spPr>
          <a:xfrm>
            <a:off x="6781800" y="1295400"/>
            <a:ext cx="609600" cy="1371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0942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Ragged Arrays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85900" y="990600"/>
            <a:ext cx="6172200" cy="56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18757"/>
      </p:ext>
    </p:extLst>
  </p:cSld>
  <p:clrMapOvr>
    <a:masterClrMapping/>
  </p:clrMapOvr>
  <p:transition spd="med">
    <p:push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Multidimensional Arrays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An array can have many dimensions – if it has more than one dimension, it is called a </a:t>
            </a:r>
            <a:r>
              <a:rPr lang="en-US" i="1" dirty="0" smtClean="0"/>
              <a:t>multidimensional array</a:t>
            </a: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2038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Two-Dimensional Arrays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Polygons and Polylines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Mouse Events and Key Events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40084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Polygons and Polylines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Arrays can be helpful in graphics processing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For example, they can be used to store a list of coordinates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polygon</a:t>
            </a:r>
            <a:r>
              <a:rPr lang="en-US" dirty="0" smtClean="0"/>
              <a:t> is a multisided, closed shape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polyline</a:t>
            </a:r>
            <a:r>
              <a:rPr lang="en-US" dirty="0" smtClean="0"/>
              <a:t> is similar to a polygon except that its endpoints do not meet, and it cannot be filled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TextBox 5"/>
          <p:cNvSpPr txBox="1">
            <a:spLocks noChangeArrowheads="1"/>
          </p:cNvSpPr>
          <p:nvPr/>
        </p:nvSpPr>
        <p:spPr bwMode="auto">
          <a:xfrm>
            <a:off x="609600" y="3571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Rocket.java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polygons and polylines.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javax.swing.JFrame;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Rocket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the main frame of the program.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JFrame frame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JFrame ("Rocket");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frame.setDefaultCloseOperation (JFrame.EXIT_ON_CLOSE);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RocketPanel panel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RocketPanel();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frame.getContentPane().add(panel);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frame.pack();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frame.setVisible(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true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</TotalTime>
  <Words>9856</Words>
  <Application>Microsoft Office PowerPoint</Application>
  <PresentationFormat>On-screen Show (4:3)</PresentationFormat>
  <Paragraphs>2226</Paragraphs>
  <Slides>130</Slides>
  <Notes>127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130</vt:i4>
      </vt:variant>
    </vt:vector>
  </HeadingPairs>
  <TitlesOfParts>
    <vt:vector size="139" baseType="lpstr">
      <vt:lpstr>Arial Unicode MS</vt:lpstr>
      <vt:lpstr>ＭＳ Ｐゴシック</vt:lpstr>
      <vt:lpstr>Arial</vt:lpstr>
      <vt:lpstr>Calibri</vt:lpstr>
      <vt:lpstr>Courier New</vt:lpstr>
      <vt:lpstr>Times</vt:lpstr>
      <vt:lpstr>Times New Roman</vt:lpstr>
      <vt:lpstr>Default Design</vt:lpstr>
      <vt:lpstr>Custom Design</vt:lpstr>
      <vt:lpstr>Chapter 8 Arrays</vt:lpstr>
      <vt:lpstr>Arrays</vt:lpstr>
      <vt:lpstr>Accessing array elements</vt:lpstr>
      <vt:lpstr>An array element can be assigned a value, printed, or used in a calculation</vt:lpstr>
      <vt:lpstr>Array elements</vt:lpstr>
      <vt:lpstr>An array is an object</vt:lpstr>
      <vt:lpstr>Declaring an array</vt:lpstr>
      <vt:lpstr>Note</vt:lpstr>
      <vt:lpstr>Other examples of array declarations</vt:lpstr>
      <vt:lpstr>PowerPoint Presentation</vt:lpstr>
      <vt:lpstr>PowerPoint Presentation</vt:lpstr>
      <vt:lpstr>TopHat Q1-Q4</vt:lpstr>
      <vt:lpstr>Exercise: Modify BasicArray to only print out the first 6 entries.</vt:lpstr>
      <vt:lpstr>Exercise: What is the output if the array is only partially initialized?</vt:lpstr>
      <vt:lpstr>Exercise: What is the output? Why?</vt:lpstr>
      <vt:lpstr>Special for loop format</vt:lpstr>
      <vt:lpstr>TopHat Q5-Q6</vt:lpstr>
      <vt:lpstr>Bounds Checking</vt:lpstr>
      <vt:lpstr>Why won’t this run?</vt:lpstr>
      <vt:lpstr>Can assign a new array of a different size to a variable.</vt:lpstr>
      <vt:lpstr>This is also OK</vt:lpstr>
      <vt:lpstr>Length of an array</vt:lpstr>
      <vt:lpstr>Length</vt:lpstr>
      <vt:lpstr>Note that length always equals the size of the array </vt:lpstr>
      <vt:lpstr>Length is confusing!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</vt:lpstr>
      <vt:lpstr>Initializing an array</vt:lpstr>
      <vt:lpstr>Initializer Lists</vt:lpstr>
      <vt:lpstr>Initializer Lists</vt:lpstr>
      <vt:lpstr>PowerPoint Presentation</vt:lpstr>
      <vt:lpstr>PowerPoint Presentation</vt:lpstr>
      <vt:lpstr>Initializer list can only be used when the array is declared – not afterwards.</vt:lpstr>
      <vt:lpstr>Arrays as parameters</vt:lpstr>
      <vt:lpstr>Arrays as Parameters</vt:lpstr>
      <vt:lpstr>Array parameter example</vt:lpstr>
      <vt:lpstr>PowerPoint Presentation</vt:lpstr>
      <vt:lpstr>Output</vt:lpstr>
      <vt:lpstr>Outline</vt:lpstr>
      <vt:lpstr>Arrays of Objects</vt:lpstr>
      <vt:lpstr>Initialization</vt:lpstr>
      <vt:lpstr>Example</vt:lpstr>
      <vt:lpstr>The array at the end of the program</vt:lpstr>
      <vt:lpstr>Initializer lists can also be used with an array of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Managing a collection of DVD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Problem</vt:lpstr>
      <vt:lpstr>Solution 1 – Define a bunch of methods</vt:lpstr>
      <vt:lpstr>Solution 2 - Array</vt:lpstr>
      <vt:lpstr>Solution 3 - Variable Length Parameter Lists</vt:lpstr>
      <vt:lpstr>Example</vt:lpstr>
      <vt:lpstr>PowerPoint Presentation</vt:lpstr>
      <vt:lpstr>Note</vt:lpstr>
      <vt:lpstr>Variable Length Parameter Lists</vt:lpstr>
      <vt:lpstr>Variable Length Parameter Lists</vt:lpstr>
      <vt:lpstr>PowerPoint Presentation</vt:lpstr>
      <vt:lpstr>PowerPoint Presentation</vt:lpstr>
      <vt:lpstr>PowerPoint Presentation</vt:lpstr>
      <vt:lpstr>PowerPoint Presentation</vt:lpstr>
      <vt:lpstr>Outline</vt:lpstr>
      <vt:lpstr>Two-Dimensional Arrays</vt:lpstr>
      <vt:lpstr>Two-Dimensional Arrays</vt:lpstr>
      <vt:lpstr>Two-Dimensional Arrays</vt:lpstr>
      <vt:lpstr>Example</vt:lpstr>
      <vt:lpstr>PowerPoint Presentation</vt:lpstr>
      <vt:lpstr>PowerPoint Presentation</vt:lpstr>
      <vt:lpstr>PowerPoint Presentation</vt:lpstr>
      <vt:lpstr>Alternative implementation</vt:lpstr>
      <vt:lpstr>Output</vt:lpstr>
      <vt:lpstr>Initializer lists</vt:lpstr>
      <vt:lpstr>PowerPoint Presentation</vt:lpstr>
      <vt:lpstr>PowerPoint Presentation</vt:lpstr>
      <vt:lpstr>PowerPoint Presentation</vt:lpstr>
      <vt:lpstr>PowerPoint Presentation</vt:lpstr>
      <vt:lpstr>Ragged Arrays</vt:lpstr>
      <vt:lpstr>Multidimensional Arrays</vt:lpstr>
      <vt:lpstr>Outline</vt:lpstr>
      <vt:lpstr>Polygons and Polylines</vt:lpstr>
      <vt:lpstr>PowerPoint Presentation</vt:lpstr>
      <vt:lpstr>PowerPoint Presentation</vt:lpstr>
      <vt:lpstr>PowerPoint Presentation</vt:lpstr>
      <vt:lpstr>PowerPoint Presentation</vt:lpstr>
      <vt:lpstr>Outline</vt:lpstr>
      <vt:lpstr>Mouse Events</vt:lpstr>
      <vt:lpstr>Mouse Motion Events</vt:lpstr>
      <vt:lpstr>Mouse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Mouse Events</vt:lpstr>
      <vt:lpstr>PowerPoint Presentation</vt:lpstr>
      <vt:lpstr>PowerPoint Presentation</vt:lpstr>
      <vt:lpstr>Note</vt:lpstr>
      <vt:lpstr>PowerPoint Presentation</vt:lpstr>
      <vt:lpstr>PowerPoint Presentation</vt:lpstr>
      <vt:lpstr>PowerPoint Presentation</vt:lpstr>
      <vt:lpstr>Key Events</vt:lpstr>
      <vt:lpstr>Key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Andre Trudel</cp:lastModifiedBy>
  <cp:revision>101</cp:revision>
  <dcterms:created xsi:type="dcterms:W3CDTF">2011-03-08T18:41:20Z</dcterms:created>
  <dcterms:modified xsi:type="dcterms:W3CDTF">2016-03-24T14:24:09Z</dcterms:modified>
</cp:coreProperties>
</file>