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D033331-878A-42F1-A552-CE589D01032B}">
  <a:tblStyle styleName="Table_0" styleId="{CD033331-878A-42F1-A552-CE589D01032B}"/>
  <a:tblStyle styleName="Table_1" styleId="{51B42767-5E6C-421C-B353-38A84FD6EC2D}"/>
  <a:tblStyle styleName="Table_2" styleId="{B04894AD-3CC7-423F-BAE9-4D85802C7FFD}"/>
  <a:tblStyle styleName="Table_3" styleId="{64DC9B26-1677-447F-9888-1FC26C66E531}"/>
  <a:tblStyle styleName="Table_4" styleId="{D5094FAF-60CE-497B-81B1-81723A3608F1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2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6"/><Relationship Target="../media/image03.png" Type="http://schemas.openxmlformats.org/officeDocument/2006/relationships/image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February 6th,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3" name="Shape 73"/>
          <p:cNvGraphicFramePr/>
          <p:nvPr/>
        </p:nvGraphicFramePr>
        <p:xfrm>
          <a:off y="126862" x="207168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{D5094FAF-60CE-497B-81B1-81723A3608F1}</a:tableStyleId>
              </a:tblPr>
              <a:tblGrid>
                <a:gridCol w="1438275"/>
                <a:gridCol w="1143000"/>
                <a:gridCol w="161925"/>
                <a:gridCol w="1143000"/>
                <a:gridCol w="657225"/>
                <a:gridCol w="457200"/>
              </a:tblGrid>
              <a:tr h="285750">
                <a:tc gridSpan="6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Capacity Calculations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228600"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Release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Level Plan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Start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9-Jan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Iteration #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Finish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27-Mar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1st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192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Last Day of Class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4-Apr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2nd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3rd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Days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4th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Work Weeks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# of People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 i="1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Hours/Week/Person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Hours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528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19462" x="1414662"/>
            <a:ext cy="3904574" cx="6314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Cases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Interface mockups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Data Flow and UML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 plan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Tools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Drive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</a:t>
            </a:r>
            <a:r>
              <a:rPr sz="1800" lang="en"/>
              <a:t>(https://github.com/kubasub/chinese-checkers)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Android Studio </a:t>
            </a:r>
            <a:r>
              <a:rPr sz="1800" lang="en"/>
              <a:t>(http://developer.android.com/sdk/installing/studio.html)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SourceTree </a:t>
            </a:r>
            <a:r>
              <a:rPr sz="1800" lang="en"/>
              <a:t>(http://www.sourcetreeapp.com)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Pen and paper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28150" x="867925"/>
            <a:ext cy="295275" cx="352425"/>
          </a:xfrm>
          <a:prstGeom prst="rect">
            <a:avLst/>
          </a:prstGeom>
        </p:spPr>
      </p:pic>
      <p:pic>
        <p:nvPicPr>
          <p:cNvPr id="92" name="Shape 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31125" x="882200"/>
            <a:ext cy="304800" cx="323850"/>
          </a:xfrm>
          <a:prstGeom prst="rect">
            <a:avLst/>
          </a:prstGeom>
        </p:spPr>
      </p:pic>
      <p:pic>
        <p:nvPicPr>
          <p:cNvPr id="93" name="Shape 9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943625" x="782200"/>
            <a:ext cy="504825" cx="523875"/>
          </a:xfrm>
          <a:prstGeom prst="rect">
            <a:avLst/>
          </a:prstGeom>
        </p:spPr>
      </p:pic>
      <p:pic>
        <p:nvPicPr>
          <p:cNvPr id="94" name="Shape 9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205237" x="753625"/>
            <a:ext cy="581025" cx="581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61975" x="1533525"/>
            <a:ext cy="4019550" cx="6076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2887" x="2286000"/>
            <a:ext cy="4657725" cx="4572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code and unit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integration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performance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stress test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usability test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acceptance test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Construction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Some notes from our retrospective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Retrospective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/>
        </p:nvSpPr>
        <p:spPr>
          <a:xfrm>
            <a:off y="2251050" x="2164650"/>
            <a:ext cy="641399" cx="48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40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063375" x="1046700"/>
            <a:ext cy="3725699" cx="7640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Our highest priority is to satisfy the customer through early and continuous delivery of valuable software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Working software is the primary measure of progress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sz="3000" lang="en"/>
              <a:t>At regular intervals the team reflects on how to become more effective then tunes and adjusts its behavior accordingly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Using Agile Principles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reviewed the rules and game play of chinese checkers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brainstormed and built a list of high level use cases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47" name="Shape 47"/>
          <p:cNvGraphicFramePr/>
          <p:nvPr/>
        </p:nvGraphicFramePr>
        <p:xfrm>
          <a:off y="36783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{CD033331-878A-42F1-A552-CE589D01032B}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specify game settings (# of players, player color)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show hotseat game board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peg animation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hotseat (offline, no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close 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acheivements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anonymous accounts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an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edit/delete 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2" name="Shape 52"/>
          <p:cNvGraphicFramePr/>
          <p:nvPr/>
        </p:nvGraphicFramePr>
        <p:xfrm>
          <a:off y="327825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{51B42767-5E6C-421C-B353-38A84FD6EC2D}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friends list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history, rank, etc.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leaderboards/ranking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login with Facebook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logout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message inbox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password reset (via android ... if poss.)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Account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profile 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 screen for system analytics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EULA + COPPA compliance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57" name="Shape 57"/>
          <p:cNvGraphicFramePr/>
          <p:nvPr/>
        </p:nvGraphicFramePr>
        <p:xfrm>
          <a:off y="129719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{B04894AD-3CC7-423F-BAE9-4D85802C7FFD}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1st-6th place get points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AI takes over when user forfeit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demo mode (to watch AI)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friend request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playback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in-game chat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multiple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pegs left to win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 against an AI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player label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set music/fx volume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62" name="Shape 62"/>
          <p:cNvGraphicFramePr/>
          <p:nvPr/>
        </p:nvGraphicFramePr>
        <p:xfrm>
          <a:off y="922140" x="23526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{64DC9B26-1677-447F-9888-1FC26C66E531}</a:tableStyleId>
              </a:tblPr>
              <a:tblGrid>
                <a:gridCol w="866775"/>
                <a:gridCol w="2533650"/>
                <a:gridCol w="447675"/>
                <a:gridCol w="590550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Feature Set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Order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u="sng" b="1" sz="1000" lang="en">
                          <a:solidFill>
                            <a:srgbClr val="FFFFFF"/>
                          </a:solidFill>
                        </a:rPr>
                        <a:t>Target Iteration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timed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timeless (long) games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toggle show possible moves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turn notification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Help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"help" section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Web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app webpage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000" lang="en">
                          <a:solidFill>
                            <a:srgbClr val="FFFFFF"/>
                          </a:solidFill>
                        </a:rPr>
                        <a:t>game lobby</a:t>
                      </a:r>
                    </a:p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91425" marT="91425" anchor="b" marL="2857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Total budget in hours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budget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Prioritized list of use cases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use cases into first iteration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0" marL="457200">
              <a:buNone/>
            </a:pPr>
            <a:r>
              <a:rPr lang="en"/>
              <a:t>Planning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