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8" r:id="rId3"/>
    <p:sldId id="269" r:id="rId4"/>
    <p:sldId id="257" r:id="rId5"/>
    <p:sldId id="260" r:id="rId6"/>
    <p:sldId id="259" r:id="rId7"/>
    <p:sldId id="262" r:id="rId8"/>
    <p:sldId id="267" r:id="rId9"/>
    <p:sldId id="261" r:id="rId10"/>
    <p:sldId id="263" r:id="rId11"/>
    <p:sldId id="264" r:id="rId12"/>
    <p:sldId id="268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39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February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53414" cy="1038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8857"/>
            <a:ext cx="8053414" cy="40573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1779"/>
            <a:ext cx="8053414" cy="62851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1" kern="0" cap="all"/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(Units)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13,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13,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18880" cy="1038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11888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February 13,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none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Helping Yelp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Springboard - Capstone project 1 </a:t>
            </a:r>
          </a:p>
          <a:p>
            <a:r>
              <a:rPr lang="en-US" dirty="0" smtClean="0"/>
              <a:t>Final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7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length of a review appears to be a poor proxy indicator of star ratings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number of characters in a review by stars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539" y="4697350"/>
            <a:ext cx="2008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strong correlation between review length distribution and star ratings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1005" r="-11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029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the text give might provide a </a:t>
            </a:r>
            <a:r>
              <a:rPr lang="en-US" dirty="0"/>
              <a:t>fair ‘representative’ star rating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N-gram word clouds</a:t>
            </a:r>
            <a:endParaRPr lang="en-US" dirty="0"/>
          </a:p>
        </p:txBody>
      </p:sp>
      <p:pic>
        <p:nvPicPr>
          <p:cNvPr id="5" name="Picture 4" descr="Screen Shot 2017-12-18 at 2.12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98" y="4786479"/>
            <a:ext cx="2743200" cy="1400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6824" y="5333698"/>
            <a:ext cx="856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Tri-gram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118267" y="3884472"/>
            <a:ext cx="813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Bi-gram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389590"/>
            <a:ext cx="92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Uni</a:t>
            </a:r>
            <a:r>
              <a:rPr lang="en-US" sz="1400" dirty="0" smtClean="0"/>
              <a:t>-gram</a:t>
            </a:r>
            <a:endParaRPr lang="en-US" sz="1400" dirty="0"/>
          </a:p>
        </p:txBody>
      </p:sp>
      <p:pic>
        <p:nvPicPr>
          <p:cNvPr id="9" name="Picture 8" descr="Screen Shot 2017-12-18 at 3.10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98" y="3332828"/>
            <a:ext cx="2743200" cy="1359463"/>
          </a:xfrm>
          <a:prstGeom prst="rect">
            <a:avLst/>
          </a:prstGeom>
        </p:spPr>
      </p:pic>
      <p:pic>
        <p:nvPicPr>
          <p:cNvPr id="10" name="Picture 9" descr="Screen Shot 2017-12-18 at 4.08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98" y="1858776"/>
            <a:ext cx="2743200" cy="13798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35841" y="3730583"/>
            <a:ext cx="206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Complexity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75985" y="2389590"/>
            <a:ext cx="2976296" cy="308237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8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top words in reviews grouped by star ratings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7563" y="2546102"/>
            <a:ext cx="7620000" cy="799605"/>
            <a:chOff x="201288" y="2146300"/>
            <a:chExt cx="9144000" cy="9595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288" y="2146300"/>
              <a:ext cx="1828800" cy="95952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88" y="2146300"/>
              <a:ext cx="1828800" cy="95952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888" y="2146300"/>
              <a:ext cx="1828800" cy="9595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7688" y="2146300"/>
              <a:ext cx="1828800" cy="95952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6488" y="2146300"/>
              <a:ext cx="1828800" cy="9595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199" y="2561296"/>
            <a:ext cx="75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Word </a:t>
            </a:r>
          </a:p>
          <a:p>
            <a:r>
              <a:rPr lang="en-US" sz="1400" b="1" dirty="0" smtClean="0"/>
              <a:t>cloud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" y="3387966"/>
            <a:ext cx="583322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Rank of word in terms of frequency of use (in text by star rating):</a:t>
            </a:r>
          </a:p>
          <a:p>
            <a:endParaRPr lang="en-US" sz="1400" b="1" dirty="0" smtClean="0"/>
          </a:p>
          <a:p>
            <a:r>
              <a:rPr lang="en-US" sz="1400" dirty="0" smtClean="0"/>
              <a:t>1</a:t>
            </a:r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.</a:t>
            </a:r>
            <a:endParaRPr lang="en-US" sz="1400" dirty="0"/>
          </a:p>
          <a:p>
            <a:r>
              <a:rPr lang="en-US" sz="1400" dirty="0" smtClean="0"/>
              <a:t>5</a:t>
            </a:r>
          </a:p>
          <a:p>
            <a:r>
              <a:rPr lang="en-US" sz="1400" dirty="0" smtClean="0"/>
              <a:t>.</a:t>
            </a:r>
          </a:p>
          <a:p>
            <a:r>
              <a:rPr lang="en-US" sz="1400" dirty="0"/>
              <a:t>.</a:t>
            </a:r>
            <a:endParaRPr lang="en-US" sz="1400" dirty="0" smtClean="0"/>
          </a:p>
          <a:p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10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5-Point Star 14"/>
          <p:cNvSpPr/>
          <p:nvPr/>
        </p:nvSpPr>
        <p:spPr>
          <a:xfrm>
            <a:off x="1255131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9139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72765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96391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20017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273175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96801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0427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44053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67679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26744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50370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73996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497622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521248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581790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605416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629042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652668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6762942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3888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57514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81140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04766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828392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92149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time</a:t>
            </a:r>
          </a:p>
          <a:p>
            <a:r>
              <a:rPr lang="en-US" sz="1400" dirty="0"/>
              <a:t>l</a:t>
            </a:r>
            <a:r>
              <a:rPr lang="en-US" sz="1400" dirty="0" smtClean="0"/>
              <a:t>ike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ne</a:t>
            </a:r>
          </a:p>
          <a:p>
            <a:r>
              <a:rPr lang="en-US" sz="1400" dirty="0"/>
              <a:t>b</a:t>
            </a:r>
            <a:r>
              <a:rPr lang="en-US" sz="1400" dirty="0" smtClean="0"/>
              <a:t>ack</a:t>
            </a:r>
          </a:p>
          <a:p>
            <a:r>
              <a:rPr lang="en-US" sz="1400" dirty="0"/>
              <a:t>g</a:t>
            </a:r>
            <a:r>
              <a:rPr lang="en-US" sz="1400" dirty="0" smtClean="0"/>
              <a:t>et</a:t>
            </a:r>
          </a:p>
          <a:p>
            <a:r>
              <a:rPr lang="en-US" sz="1400" dirty="0"/>
              <a:t>w</a:t>
            </a:r>
            <a:r>
              <a:rPr lang="en-US" sz="1400" dirty="0" smtClean="0"/>
              <a:t>ould</a:t>
            </a:r>
          </a:p>
          <a:p>
            <a:r>
              <a:rPr lang="en-US" sz="1400" dirty="0" smtClean="0"/>
              <a:t>go</a:t>
            </a:r>
          </a:p>
          <a:p>
            <a:r>
              <a:rPr lang="en-US" sz="1400" dirty="0"/>
              <a:t>g</a:t>
            </a:r>
            <a:r>
              <a:rPr lang="en-US" sz="1400" dirty="0" smtClean="0"/>
              <a:t>ood</a:t>
            </a:r>
          </a:p>
          <a:p>
            <a:r>
              <a:rPr lang="en-US" sz="1400" dirty="0"/>
              <a:t>e</a:t>
            </a:r>
            <a:r>
              <a:rPr lang="en-US" sz="1400" dirty="0" smtClean="0"/>
              <a:t>ven</a:t>
            </a:r>
          </a:p>
          <a:p>
            <a:r>
              <a:rPr lang="en-US" sz="1400" dirty="0" smtClean="0"/>
              <a:t>never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731756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 smtClean="0"/>
              <a:t>good</a:t>
            </a:r>
            <a:endParaRPr lang="mr-IN" sz="1400" dirty="0"/>
          </a:p>
          <a:p>
            <a:r>
              <a:rPr lang="mr-IN" sz="1400" dirty="0"/>
              <a:t>like      </a:t>
            </a:r>
            <a:r>
              <a:rPr lang="mr-IN" sz="1400" dirty="0" smtClean="0"/>
              <a:t>time      one       get       would     back      really     go         table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267446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good</a:t>
            </a:r>
            <a:endParaRPr lang="de-DE" sz="1400" dirty="0"/>
          </a:p>
          <a:p>
            <a:r>
              <a:rPr lang="de-DE" sz="1400" dirty="0" err="1"/>
              <a:t>like</a:t>
            </a:r>
            <a:r>
              <a:rPr lang="de-DE" sz="1400" dirty="0"/>
              <a:t>      </a:t>
            </a:r>
            <a:r>
              <a:rPr lang="de-DE" sz="1400" dirty="0" smtClean="0"/>
              <a:t>time      </a:t>
            </a:r>
            <a:r>
              <a:rPr lang="de-DE" sz="1400" dirty="0" err="1" smtClean="0"/>
              <a:t>would</a:t>
            </a:r>
            <a:r>
              <a:rPr lang="de-DE" sz="1400" dirty="0" smtClean="0"/>
              <a:t>     </a:t>
            </a:r>
            <a:r>
              <a:rPr lang="de-DE" sz="1400" dirty="0" err="1" smtClean="0"/>
              <a:t>one</a:t>
            </a:r>
            <a:r>
              <a:rPr lang="de-DE" sz="1400" dirty="0" smtClean="0"/>
              <a:t>       </a:t>
            </a:r>
            <a:r>
              <a:rPr lang="de-DE" sz="1400" dirty="0" err="1" smtClean="0"/>
              <a:t>get</a:t>
            </a:r>
            <a:r>
              <a:rPr lang="de-DE" sz="1400" dirty="0" smtClean="0"/>
              <a:t>       </a:t>
            </a:r>
            <a:r>
              <a:rPr lang="de-DE" sz="1400" dirty="0" err="1" smtClean="0"/>
              <a:t>really</a:t>
            </a:r>
            <a:r>
              <a:rPr lang="de-DE" sz="1400" dirty="0" smtClean="0"/>
              <a:t>    </a:t>
            </a:r>
            <a:r>
              <a:rPr lang="de-DE" sz="1400" dirty="0" err="1" smtClean="0"/>
              <a:t>great</a:t>
            </a:r>
            <a:r>
              <a:rPr lang="de-DE" sz="1400" dirty="0" smtClean="0"/>
              <a:t>     </a:t>
            </a:r>
            <a:r>
              <a:rPr lang="de-DE" sz="1400" dirty="0" err="1" smtClean="0"/>
              <a:t>go</a:t>
            </a:r>
            <a:r>
              <a:rPr lang="de-DE" sz="1400" dirty="0" smtClean="0"/>
              <a:t>        back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907053" y="3806444"/>
            <a:ext cx="871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good</a:t>
            </a:r>
            <a:r>
              <a:rPr lang="de-DE" sz="1400" dirty="0"/>
              <a:t>      </a:t>
            </a:r>
            <a:r>
              <a:rPr lang="de-DE" sz="1400" dirty="0" err="1" smtClean="0"/>
              <a:t>great</a:t>
            </a:r>
            <a:r>
              <a:rPr lang="de-DE" sz="1400" dirty="0" smtClean="0"/>
              <a:t>     </a:t>
            </a:r>
            <a:r>
              <a:rPr lang="de-DE" sz="1400" dirty="0" err="1" smtClean="0"/>
              <a:t>like</a:t>
            </a:r>
            <a:r>
              <a:rPr lang="de-DE" sz="1400" dirty="0" smtClean="0"/>
              <a:t>      time      </a:t>
            </a:r>
            <a:r>
              <a:rPr lang="de-DE" sz="1400" dirty="0" err="1" smtClean="0"/>
              <a:t>one</a:t>
            </a:r>
            <a:r>
              <a:rPr lang="de-DE" sz="1400" dirty="0" smtClean="0"/>
              <a:t>       </a:t>
            </a:r>
            <a:r>
              <a:rPr lang="de-DE" sz="1400" dirty="0" err="1" smtClean="0"/>
              <a:t>really</a:t>
            </a:r>
            <a:r>
              <a:rPr lang="de-DE" sz="1400" dirty="0" smtClean="0"/>
              <a:t>    </a:t>
            </a:r>
            <a:r>
              <a:rPr lang="de-DE" sz="1400" dirty="0" err="1" smtClean="0"/>
              <a:t>get</a:t>
            </a:r>
            <a:r>
              <a:rPr lang="de-DE" sz="1400" dirty="0" smtClean="0"/>
              <a:t>       </a:t>
            </a:r>
            <a:r>
              <a:rPr lang="de-DE" sz="1400" dirty="0" err="1" smtClean="0"/>
              <a:t>go</a:t>
            </a:r>
            <a:r>
              <a:rPr lang="de-DE" sz="1400" dirty="0" smtClean="0"/>
              <a:t>        </a:t>
            </a:r>
            <a:r>
              <a:rPr lang="de-DE" sz="1400" dirty="0" err="1" smtClean="0"/>
              <a:t>would</a:t>
            </a:r>
            <a:r>
              <a:rPr lang="de-DE" sz="1400" dirty="0" smtClean="0"/>
              <a:t>     back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338888" y="3806444"/>
            <a:ext cx="945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400" dirty="0"/>
              <a:t>great        </a:t>
            </a:r>
            <a:r>
              <a:rPr lang="mr-IN" sz="1400" dirty="0" smtClean="0"/>
              <a:t>good         time         best         one          like         delicious    go           back         love</a:t>
            </a:r>
            <a:endParaRPr lang="en-US" sz="1400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53414" cy="1038839"/>
          </a:xfrm>
        </p:spPr>
        <p:txBody>
          <a:bodyPr>
            <a:noAutofit/>
          </a:bodyPr>
          <a:lstStyle/>
          <a:p>
            <a:r>
              <a:rPr lang="en-US" dirty="0" smtClean="0"/>
              <a:t>Basic analysis of top words used, suggest differences based on star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4008988" y="4268020"/>
            <a:ext cx="45728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38888" y="3839741"/>
            <a:ext cx="12429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49515" y="5981136"/>
            <a:ext cx="124294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49515" y="4696299"/>
            <a:ext cx="7132320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Basic analysis of top words used, suggest differences based on star ratings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top words in reviews grouped by star ratings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7563" y="2546102"/>
            <a:ext cx="7620000" cy="799605"/>
            <a:chOff x="201288" y="2146300"/>
            <a:chExt cx="9144000" cy="95952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288" y="2146300"/>
              <a:ext cx="1828800" cy="95952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88" y="2146300"/>
              <a:ext cx="1828800" cy="95952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8888" y="2146300"/>
              <a:ext cx="1828800" cy="9595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7688" y="2146300"/>
              <a:ext cx="1828800" cy="95952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16488" y="2146300"/>
              <a:ext cx="1828800" cy="959526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57199" y="2561296"/>
            <a:ext cx="75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Word </a:t>
            </a:r>
          </a:p>
          <a:p>
            <a:r>
              <a:rPr lang="en-US" sz="1400" b="1" dirty="0" smtClean="0"/>
              <a:t>cloud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7199" y="3387966"/>
            <a:ext cx="58332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Rank of word in terms of frequency of use (in text by star rating):</a:t>
            </a:r>
          </a:p>
          <a:p>
            <a:endParaRPr lang="en-US" sz="1400" b="1" dirty="0" smtClean="0"/>
          </a:p>
          <a:p>
            <a:r>
              <a:rPr lang="en-US" sz="1400" dirty="0"/>
              <a:t>b</a:t>
            </a:r>
            <a:r>
              <a:rPr lang="en-US" sz="1400" dirty="0" smtClean="0"/>
              <a:t>est</a:t>
            </a:r>
          </a:p>
          <a:p>
            <a:endParaRPr lang="en-US" sz="1400" dirty="0"/>
          </a:p>
          <a:p>
            <a:r>
              <a:rPr lang="en-US" sz="1400" dirty="0" smtClean="0"/>
              <a:t>great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good</a:t>
            </a:r>
          </a:p>
          <a:p>
            <a:endParaRPr lang="en-US" sz="1400" dirty="0" smtClean="0"/>
          </a:p>
          <a:p>
            <a:r>
              <a:rPr lang="en-US" sz="1400" dirty="0" smtClean="0"/>
              <a:t>ok</a:t>
            </a:r>
          </a:p>
          <a:p>
            <a:endParaRPr lang="en-US" sz="1400" dirty="0" smtClean="0"/>
          </a:p>
          <a:p>
            <a:r>
              <a:rPr lang="en-US" sz="1400" dirty="0"/>
              <a:t>b</a:t>
            </a:r>
            <a:r>
              <a:rPr lang="en-US" sz="1400" dirty="0" smtClean="0"/>
              <a:t>ad</a:t>
            </a:r>
          </a:p>
          <a:p>
            <a:endParaRPr lang="en-US" sz="1400" dirty="0"/>
          </a:p>
          <a:p>
            <a:r>
              <a:rPr lang="en-US" sz="1400" dirty="0" smtClean="0"/>
              <a:t>never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15" name="5-Point Star 14"/>
          <p:cNvSpPr/>
          <p:nvPr/>
        </p:nvSpPr>
        <p:spPr>
          <a:xfrm>
            <a:off x="1255131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9139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172765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196391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2200171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273175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96801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/>
          <p:cNvSpPr/>
          <p:nvPr/>
        </p:nvSpPr>
        <p:spPr>
          <a:xfrm>
            <a:off x="320427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/>
          <p:cNvSpPr/>
          <p:nvPr/>
        </p:nvSpPr>
        <p:spPr>
          <a:xfrm>
            <a:off x="344053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367679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/>
          <p:cNvSpPr/>
          <p:nvPr/>
        </p:nvSpPr>
        <p:spPr>
          <a:xfrm>
            <a:off x="426744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450370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4739966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497622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5212486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/>
          <p:cNvSpPr/>
          <p:nvPr/>
        </p:nvSpPr>
        <p:spPr>
          <a:xfrm>
            <a:off x="581790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605416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/>
          <p:cNvSpPr/>
          <p:nvPr/>
        </p:nvSpPr>
        <p:spPr>
          <a:xfrm>
            <a:off x="629042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/>
          <p:cNvSpPr/>
          <p:nvPr/>
        </p:nvSpPr>
        <p:spPr>
          <a:xfrm>
            <a:off x="6526682" y="2141365"/>
            <a:ext cx="236260" cy="236260"/>
          </a:xfrm>
          <a:prstGeom prst="star5">
            <a:avLst/>
          </a:prstGeom>
          <a:solidFill>
            <a:srgbClr val="F5C20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6762942" y="2141365"/>
            <a:ext cx="236260" cy="236260"/>
          </a:xfrm>
          <a:prstGeom prst="star5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3888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57514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81140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04766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/>
          <p:cNvSpPr/>
          <p:nvPr/>
        </p:nvSpPr>
        <p:spPr>
          <a:xfrm>
            <a:off x="8283928" y="2141365"/>
            <a:ext cx="236260" cy="236260"/>
          </a:xfrm>
          <a:prstGeom prst="star5">
            <a:avLst/>
          </a:prstGeom>
          <a:solidFill>
            <a:schemeClr val="accent2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491391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153</a:t>
            </a:r>
          </a:p>
          <a:p>
            <a:endParaRPr lang="en-US" sz="1400" dirty="0"/>
          </a:p>
          <a:p>
            <a:r>
              <a:rPr lang="en-US" sz="1400" dirty="0" smtClean="0"/>
              <a:t>60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8</a:t>
            </a:r>
          </a:p>
          <a:p>
            <a:endParaRPr lang="en-US" sz="1400" dirty="0" smtClean="0"/>
          </a:p>
          <a:p>
            <a:r>
              <a:rPr lang="en-US" sz="1400" dirty="0" smtClean="0"/>
              <a:t>118</a:t>
            </a:r>
          </a:p>
          <a:p>
            <a:endParaRPr lang="en-US" sz="1400" dirty="0" smtClean="0"/>
          </a:p>
          <a:p>
            <a:r>
              <a:rPr lang="en-US" sz="1400" dirty="0" smtClean="0"/>
              <a:t>22</a:t>
            </a:r>
          </a:p>
          <a:p>
            <a:endParaRPr lang="en-US" sz="1400" dirty="0"/>
          </a:p>
          <a:p>
            <a:r>
              <a:rPr lang="en-US" sz="1400" dirty="0" smtClean="0"/>
              <a:t>10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968016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76</a:t>
            </a:r>
          </a:p>
          <a:p>
            <a:endParaRPr lang="en-US" sz="1400" dirty="0"/>
          </a:p>
          <a:p>
            <a:r>
              <a:rPr lang="en-US" sz="1400" dirty="0" smtClean="0"/>
              <a:t>16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50</a:t>
            </a:r>
          </a:p>
          <a:p>
            <a:endParaRPr lang="en-US" sz="1400" dirty="0" smtClean="0"/>
          </a:p>
          <a:p>
            <a:r>
              <a:rPr lang="en-US" sz="1400" dirty="0" smtClean="0"/>
              <a:t>30</a:t>
            </a:r>
          </a:p>
          <a:p>
            <a:endParaRPr lang="en-US" sz="1400" dirty="0"/>
          </a:p>
          <a:p>
            <a:r>
              <a:rPr lang="en-US" sz="1400" dirty="0" smtClean="0"/>
              <a:t>48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3706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56</a:t>
            </a:r>
          </a:p>
          <a:p>
            <a:endParaRPr lang="en-US" sz="1400" dirty="0"/>
          </a:p>
          <a:p>
            <a:r>
              <a:rPr lang="en-US" sz="1400" dirty="0" smtClean="0"/>
              <a:t>8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35</a:t>
            </a:r>
          </a:p>
          <a:p>
            <a:endParaRPr lang="en-US" sz="1400" dirty="0" smtClean="0"/>
          </a:p>
          <a:p>
            <a:r>
              <a:rPr lang="en-US" sz="1400" dirty="0" smtClean="0"/>
              <a:t>48</a:t>
            </a:r>
          </a:p>
          <a:p>
            <a:endParaRPr lang="en-US" sz="1400" dirty="0"/>
          </a:p>
          <a:p>
            <a:r>
              <a:rPr lang="en-US" sz="1400" dirty="0" smtClean="0"/>
              <a:t>110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6054162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31</a:t>
            </a:r>
          </a:p>
          <a:p>
            <a:endParaRPr lang="en-US" sz="1400" dirty="0"/>
          </a:p>
          <a:p>
            <a:r>
              <a:rPr lang="en-US" sz="1400" dirty="0" smtClean="0"/>
              <a:t>2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1</a:t>
            </a:r>
          </a:p>
          <a:p>
            <a:endParaRPr lang="en-US" sz="1400" dirty="0" smtClean="0"/>
          </a:p>
          <a:p>
            <a:r>
              <a:rPr lang="en-US" sz="1400" dirty="0" smtClean="0"/>
              <a:t>251</a:t>
            </a:r>
          </a:p>
          <a:p>
            <a:endParaRPr lang="en-US" sz="1400" dirty="0" smtClean="0"/>
          </a:p>
          <a:p>
            <a:r>
              <a:rPr lang="en-US" sz="1400" dirty="0" smtClean="0"/>
              <a:t>148</a:t>
            </a:r>
          </a:p>
          <a:p>
            <a:endParaRPr lang="en-US" sz="1400" dirty="0"/>
          </a:p>
          <a:p>
            <a:r>
              <a:rPr lang="en-US" sz="1400" dirty="0" smtClean="0"/>
              <a:t>97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515529" y="3387966"/>
            <a:ext cx="8717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4</a:t>
            </a:r>
          </a:p>
          <a:p>
            <a:endParaRPr lang="en-US" sz="1400" dirty="0"/>
          </a:p>
          <a:p>
            <a:r>
              <a:rPr lang="en-US" sz="1400" dirty="0" smtClean="0"/>
              <a:t>1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2</a:t>
            </a:r>
          </a:p>
          <a:p>
            <a:endParaRPr lang="en-US" sz="1400" dirty="0" smtClean="0"/>
          </a:p>
          <a:p>
            <a:r>
              <a:rPr lang="en-US" sz="1400" dirty="0" smtClean="0"/>
              <a:t>540</a:t>
            </a:r>
          </a:p>
          <a:p>
            <a:endParaRPr lang="en-US" sz="1400" dirty="0" smtClean="0"/>
          </a:p>
          <a:p>
            <a:r>
              <a:rPr lang="en-US" sz="1400" dirty="0" smtClean="0"/>
              <a:t>221</a:t>
            </a:r>
          </a:p>
          <a:p>
            <a:endParaRPr lang="en-US" sz="1400" dirty="0"/>
          </a:p>
          <a:p>
            <a:r>
              <a:rPr lang="en-US" sz="1400" dirty="0" smtClean="0"/>
              <a:t>55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685391" y="6483256"/>
            <a:ext cx="913637" cy="228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Top 10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25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text and build a model to determine star rating based on review’s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433864"/>
              </p:ext>
            </p:extLst>
          </p:nvPr>
        </p:nvGraphicFramePr>
        <p:xfrm>
          <a:off x="317487" y="2068513"/>
          <a:ext cx="8326833" cy="341376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401981"/>
                <a:gridCol w="629532"/>
                <a:gridCol w="629532"/>
                <a:gridCol w="629532"/>
                <a:gridCol w="629532"/>
                <a:gridCol w="629532"/>
                <a:gridCol w="629532"/>
                <a:gridCol w="629532"/>
                <a:gridCol w="629532"/>
                <a:gridCol w="629532"/>
                <a:gridCol w="629532"/>
                <a:gridCol w="629532"/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25400" cmpd="sng">
                      <a:noFill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stop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stop </a:t>
                      </a:r>
                      <a:r>
                        <a:rPr lang="en-US" sz="1100" dirty="0" err="1" smtClean="0"/>
                        <a:t>ngram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stop </a:t>
                      </a:r>
                      <a:r>
                        <a:rPr lang="en-US" sz="1100" dirty="0" err="1" smtClean="0"/>
                        <a:t>ngram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lda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tfidf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tfidf</a:t>
                      </a:r>
                      <a:r>
                        <a:rPr lang="en-US" sz="1100" dirty="0" smtClean="0"/>
                        <a:t> stop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'</a:t>
                      </a:r>
                      <a:r>
                        <a:rPr lang="en-US" sz="1100" dirty="0" err="1" smtClean="0"/>
                        <a:t>tfidf</a:t>
                      </a:r>
                      <a:r>
                        <a:rPr lang="en-US" sz="1100" dirty="0" smtClean="0"/>
                        <a:t> stop </a:t>
                      </a:r>
                      <a:r>
                        <a:rPr lang="en-US" sz="1100" dirty="0" err="1" smtClean="0"/>
                        <a:t>ngram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tfidf</a:t>
                      </a:r>
                      <a:r>
                        <a:rPr lang="en-US" sz="1100" dirty="0" smtClean="0"/>
                        <a:t> stop </a:t>
                      </a:r>
                      <a:r>
                        <a:rPr lang="en-US" sz="1100" dirty="0" err="1" smtClean="0"/>
                        <a:t>ngram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nmf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Word to Vector100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Word to Vector200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Word to Vector1000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Naive Bayes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0.568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0.527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0.536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0.574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Logistic Regression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0.540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0.548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0.550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0.550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0.570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dirty="0" smtClean="0"/>
                        <a:t>0.546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0.560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SVM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0.520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0.563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0.552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0.555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0.554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Random Forest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0.473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0.522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0.524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0.522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0.505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0.513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0.518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SGD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0.516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0.528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0.524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0.555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0.564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0.458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0.482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100" dirty="0" smtClean="0"/>
                        <a:t>0.494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XG</a:t>
                      </a:r>
                      <a:r>
                        <a:rPr lang="en-US" sz="1100" baseline="0" dirty="0" smtClean="0"/>
                        <a:t> Boost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0.547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0.549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0.560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0.544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0.553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0.571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100" dirty="0" smtClean="0"/>
                        <a:t>0.526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0.532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0.536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Deep</a:t>
                      </a:r>
                      <a:r>
                        <a:rPr lang="en-US" sz="1100" baseline="0" dirty="0" smtClean="0"/>
                        <a:t> Neural Net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0.557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0.559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100" dirty="0" smtClean="0"/>
                        <a:t>0.560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3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RESULTS FOR 2X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88106"/>
              </p:ext>
            </p:extLst>
          </p:nvPr>
        </p:nvGraphicFramePr>
        <p:xfrm>
          <a:off x="317487" y="2068513"/>
          <a:ext cx="8326833" cy="3413760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1401981"/>
                <a:gridCol w="589532"/>
                <a:gridCol w="669532"/>
                <a:gridCol w="629532"/>
                <a:gridCol w="629532"/>
                <a:gridCol w="629532"/>
                <a:gridCol w="629532"/>
                <a:gridCol w="629532"/>
                <a:gridCol w="629532"/>
                <a:gridCol w="629532"/>
                <a:gridCol w="629532"/>
                <a:gridCol w="629532"/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T w="25400" cmpd="sng">
                      <a:noFill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stop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stop </a:t>
                      </a:r>
                      <a:r>
                        <a:rPr lang="en-US" sz="1100" dirty="0" err="1" smtClean="0"/>
                        <a:t>ngram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count stop </a:t>
                      </a:r>
                      <a:r>
                        <a:rPr lang="en-US" sz="1100" dirty="0" err="1" smtClean="0"/>
                        <a:t>ngram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lda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tfidf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tfidf</a:t>
                      </a:r>
                      <a:r>
                        <a:rPr lang="en-US" sz="1100" dirty="0" smtClean="0"/>
                        <a:t> stop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'</a:t>
                      </a:r>
                      <a:r>
                        <a:rPr lang="en-US" sz="1100" dirty="0" err="1" smtClean="0"/>
                        <a:t>tfidf</a:t>
                      </a:r>
                      <a:r>
                        <a:rPr lang="en-US" sz="1100" dirty="0" smtClean="0"/>
                        <a:t> stop </a:t>
                      </a:r>
                      <a:r>
                        <a:rPr lang="en-US" sz="1100" dirty="0" err="1" smtClean="0"/>
                        <a:t>ngram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tfidf</a:t>
                      </a:r>
                      <a:r>
                        <a:rPr lang="en-US" sz="1100" dirty="0" smtClean="0"/>
                        <a:t> stop </a:t>
                      </a:r>
                      <a:r>
                        <a:rPr lang="en-US" sz="1100" dirty="0" err="1" smtClean="0"/>
                        <a:t>ngram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dirty="0" err="1" smtClean="0"/>
                        <a:t>nmf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Word to Vector100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Word to Vector200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Word to Vector1000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Naive Bayes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0.580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0.590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0.554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0.564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0.603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Logistic Regression 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 smtClean="0"/>
                        <a:t>0.580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0.588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dirty="0" smtClean="0"/>
                        <a:t>0.594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0.595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0.608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0.621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0.621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0.571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100" dirty="0" smtClean="0"/>
                        <a:t>0.587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SVM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Random Forest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0.540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0.543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0.550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0.508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0.546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0.552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0.556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0.555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z="1100" dirty="0" smtClean="0"/>
                        <a:t>0.531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SGD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0.550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0.559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0.575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0.573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0.569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0.578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0.594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0.594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0.536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0.551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0.562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XG</a:t>
                      </a:r>
                      <a:r>
                        <a:rPr lang="en-US" sz="1100" baseline="0" dirty="0" smtClean="0"/>
                        <a:t> Boost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Deep</a:t>
                      </a:r>
                      <a:r>
                        <a:rPr lang="en-US" sz="1100" baseline="0" dirty="0" smtClean="0"/>
                        <a:t> Neural Net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0.603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0.611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0.628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0.615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0.603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0.618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0.628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0.623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0.588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0.600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0.595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43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413" r="3399"/>
          <a:stretch/>
        </p:blipFill>
        <p:spPr>
          <a:xfrm>
            <a:off x="457200" y="2068857"/>
            <a:ext cx="6054715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single review can greatly impact most restaurants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Cumulative Distribution of review counts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26462" y="2121932"/>
            <a:ext cx="4985453" cy="3419303"/>
            <a:chOff x="1245902" y="2121932"/>
            <a:chExt cx="4829654" cy="3419303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508367" y="2121932"/>
              <a:ext cx="0" cy="341930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500824" y="3462033"/>
              <a:ext cx="15747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Only 15% (~7,000) of restaurants have over 100 reviews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82899" y="2121932"/>
              <a:ext cx="0" cy="341930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45902" y="2122412"/>
              <a:ext cx="2058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Majority </a:t>
              </a:r>
              <a:r>
                <a:rPr lang="en-US" sz="1400" dirty="0"/>
                <a:t>of </a:t>
              </a:r>
              <a:r>
                <a:rPr lang="en-US" sz="1400" dirty="0" smtClean="0"/>
                <a:t>restaurants have &lt; </a:t>
              </a:r>
              <a:r>
                <a:rPr lang="en-US" sz="1400" dirty="0"/>
                <a:t>20 reviews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49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0375" r="2732"/>
          <a:stretch/>
        </p:blipFill>
        <p:spPr>
          <a:xfrm>
            <a:off x="457200" y="2068857"/>
            <a:ext cx="6715131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the top users are prolific reviewers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Number of reviews written by the top reviewers (each)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40026" y="2094980"/>
            <a:ext cx="360011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/>
              <a:t>Rank</a:t>
            </a:r>
            <a:r>
              <a:rPr lang="en-US" sz="1400" dirty="0" smtClean="0"/>
              <a:t>		</a:t>
            </a:r>
            <a:r>
              <a:rPr lang="en-US" sz="1400" u="sng" dirty="0" smtClean="0"/>
              <a:t>Number of reviews</a:t>
            </a:r>
          </a:p>
          <a:p>
            <a:r>
              <a:rPr lang="en-US" sz="1400" dirty="0" smtClean="0"/>
              <a:t>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			2,150 </a:t>
            </a:r>
            <a:endParaRPr lang="en-US" sz="1400" dirty="0"/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</a:t>
            </a:r>
            <a:r>
              <a:rPr lang="en-US" sz="1400" dirty="0" smtClean="0"/>
              <a:t>			1,234</a:t>
            </a:r>
            <a:endParaRPr lang="en-US" sz="1400" dirty="0"/>
          </a:p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</a:t>
            </a:r>
            <a:r>
              <a:rPr lang="en-US" sz="1400" dirty="0" smtClean="0"/>
              <a:t>			   886</a:t>
            </a:r>
            <a:endParaRPr lang="en-US" sz="1400" dirty="0"/>
          </a:p>
          <a:p>
            <a:r>
              <a:rPr lang="en-US" sz="1400" dirty="0"/>
              <a:t>100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306</a:t>
            </a:r>
            <a:endParaRPr lang="en-US" sz="1400" dirty="0"/>
          </a:p>
          <a:p>
            <a:r>
              <a:rPr lang="en-US" sz="1400" dirty="0"/>
              <a:t>1000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120 </a:t>
            </a:r>
            <a:endParaRPr lang="en-US" sz="1400" dirty="0"/>
          </a:p>
          <a:p>
            <a:r>
              <a:rPr lang="en-US" sz="1400" dirty="0"/>
              <a:t>2000</a:t>
            </a:r>
            <a:r>
              <a:rPr lang="en-US" sz="1400" baseline="30000" dirty="0"/>
              <a:t>th</a:t>
            </a:r>
            <a:r>
              <a:rPr lang="en-US" sz="1400" dirty="0"/>
              <a:t> </a:t>
            </a:r>
            <a:r>
              <a:rPr lang="en-US" sz="1400" dirty="0" smtClean="0"/>
              <a:t>			     84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302287" y="57813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6695571" y="5781346"/>
            <a:ext cx="6580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2805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79" r="7961" b="-195"/>
          <a:stretch/>
        </p:blipFill>
        <p:spPr>
          <a:xfrm>
            <a:off x="457200" y="2068857"/>
            <a:ext cx="6339918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25356" cy="1038839"/>
          </a:xfrm>
        </p:spPr>
        <p:txBody>
          <a:bodyPr>
            <a:normAutofit fontScale="90000"/>
          </a:bodyPr>
          <a:lstStyle/>
          <a:p>
            <a:r>
              <a:rPr lang="mr-IN" dirty="0" smtClean="0"/>
              <a:t>…</a:t>
            </a:r>
            <a:r>
              <a:rPr lang="en-US" dirty="0" smtClean="0"/>
              <a:t> they only write a small proportion of reviews, most reviews are written by first timers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restaurant reviews per user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5194" y="2223658"/>
            <a:ext cx="1831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54% of all reviews are written by users with only 1 review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48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8871" r="8743"/>
          <a:stretch/>
        </p:blipFill>
        <p:spPr>
          <a:xfrm>
            <a:off x="457200" y="2068857"/>
            <a:ext cx="6152312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average, restaurants are rated fair to good (3-4 stars)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Average star ratings for restaurants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43008" y="2068857"/>
            <a:ext cx="186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Expected value = 3.4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464875" y="2068857"/>
            <a:ext cx="1681139" cy="4057306"/>
          </a:xfrm>
          <a:prstGeom prst="rect">
            <a:avLst/>
          </a:prstGeom>
          <a:noFill/>
          <a:ln w="38100" cmpd="sng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6" t="8872" r="17610"/>
          <a:stretch/>
        </p:blipFill>
        <p:spPr>
          <a:xfrm>
            <a:off x="457201" y="2068857"/>
            <a:ext cx="6383212" cy="40573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Restaurants with better ratings tend to get more reviews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Reviews </a:t>
            </a:r>
            <a:r>
              <a:rPr lang="en-US" dirty="0"/>
              <a:t>by </a:t>
            </a:r>
            <a:r>
              <a:rPr lang="en-US" dirty="0" smtClean="0"/>
              <a:t>restaurant’s average star rating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10924" y="2068857"/>
            <a:ext cx="1680422" cy="4057306"/>
          </a:xfrm>
          <a:prstGeom prst="rect">
            <a:avLst/>
          </a:prstGeom>
          <a:noFill/>
          <a:ln w="38100" cmpd="sng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74081" y="2068857"/>
            <a:ext cx="45218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Restaurants with better reviews get more reviews.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Notice that the distribution of reviews does not follow the distribution of restaurants with those ratings.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356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obvious ‘</a:t>
            </a:r>
            <a:r>
              <a:rPr lang="en-US" dirty="0"/>
              <a:t>representative</a:t>
            </a:r>
            <a:r>
              <a:rPr lang="en-US" dirty="0" smtClean="0"/>
              <a:t>’ star rating that will be fair to restaurants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71" r="3099"/>
          <a:stretch/>
        </p:blipFill>
        <p:spPr>
          <a:xfrm>
            <a:off x="457200" y="2068857"/>
            <a:ext cx="6541956" cy="405730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Distribution of star ratings of reviews in the dataset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18391" y="2068857"/>
            <a:ext cx="4946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Expected value = </a:t>
            </a:r>
            <a:r>
              <a:rPr lang="en-US" sz="1400" dirty="0" smtClean="0"/>
              <a:t>3.7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S</a:t>
            </a:r>
            <a:r>
              <a:rPr lang="en-US" sz="1400" dirty="0" smtClean="0"/>
              <a:t>tar </a:t>
            </a:r>
            <a:r>
              <a:rPr lang="en-US" sz="1400" dirty="0"/>
              <a:t>ratings </a:t>
            </a:r>
            <a:r>
              <a:rPr lang="en-US" sz="1400" dirty="0" smtClean="0"/>
              <a:t>in reviews are </a:t>
            </a:r>
            <a:r>
              <a:rPr lang="en-US" sz="1400" dirty="0"/>
              <a:t>skewed towards high </a:t>
            </a:r>
            <a:r>
              <a:rPr lang="en-US" sz="1400" dirty="0" smtClean="0"/>
              <a:t>ratings.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The mode rating (5 stars) is much higher than the expected value for reviews (3.7 stars) and for restaurants (3.4 stars).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2000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8031</TotalTime>
  <Words>706</Words>
  <Application>Microsoft Macintosh PowerPoint</Application>
  <PresentationFormat>On-screen Show (4:3)</PresentationFormat>
  <Paragraphs>322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Essential</vt:lpstr>
      <vt:lpstr>Helping Yelp </vt:lpstr>
      <vt:lpstr>…</vt:lpstr>
      <vt:lpstr>…</vt:lpstr>
      <vt:lpstr>A single review can greatly impact most restaurants</vt:lpstr>
      <vt:lpstr>Although the top users are prolific reviewers… </vt:lpstr>
      <vt:lpstr>… they only write a small proportion of reviews, most reviews are written by first timers</vt:lpstr>
      <vt:lpstr>On average, restaurants are rated fair to good (3-4 stars)</vt:lpstr>
      <vt:lpstr>Restaurants with better ratings tend to get more reviews</vt:lpstr>
      <vt:lpstr>There is no obvious ‘representative’ star rating that will be fair to restaurants </vt:lpstr>
      <vt:lpstr>The length of a review appears to be a poor proxy indicator of star ratings</vt:lpstr>
      <vt:lpstr>Analysis of the text give might provide a fair ‘representative’ star rating </vt:lpstr>
      <vt:lpstr>Basic analysis of top words used, suggest differences based on star ratings</vt:lpstr>
      <vt:lpstr>Basic analysis of top words used, suggest differences based on star ratings</vt:lpstr>
      <vt:lpstr>Next steps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Yelp </dc:title>
  <dc:creator>Chris Khoo</dc:creator>
  <cp:lastModifiedBy>Chris Khoo</cp:lastModifiedBy>
  <cp:revision>70</cp:revision>
  <cp:lastPrinted>2017-12-18T06:32:37Z</cp:lastPrinted>
  <dcterms:created xsi:type="dcterms:W3CDTF">2017-12-17T12:34:25Z</dcterms:created>
  <dcterms:modified xsi:type="dcterms:W3CDTF">2018-02-18T03:19:21Z</dcterms:modified>
</cp:coreProperties>
</file>