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embeddings/oleObject4.bin" ContentType="application/vnd.openxmlformats-officedocument.oleObject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8" r:id="rId3"/>
    <p:sldId id="259" r:id="rId4"/>
    <p:sldId id="278" r:id="rId5"/>
    <p:sldId id="279" r:id="rId6"/>
    <p:sldId id="280" r:id="rId7"/>
    <p:sldId id="281" r:id="rId8"/>
    <p:sldId id="282" r:id="rId9"/>
    <p:sldId id="267" r:id="rId10"/>
    <p:sldId id="277" r:id="rId11"/>
    <p:sldId id="260" r:id="rId12"/>
    <p:sldId id="261" r:id="rId13"/>
    <p:sldId id="262" r:id="rId14"/>
    <p:sldId id="263" r:id="rId15"/>
    <p:sldId id="264" r:id="rId16"/>
    <p:sldId id="265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1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17242-76AC-AE41-B7DC-49BB68D24CB2}" type="datetimeFigureOut">
              <a:rPr lang="en-US" smtClean="0"/>
              <a:t>4/6/17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8A349-4388-BD46-92E0-E34FCE062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100" dirty="0">
                <a:latin typeface="Calibri"/>
                <a:cs typeface="Calibri"/>
              </a:rPr>
              <a:t>Basic idea: beliefs “reweighted” by likelihood of evidence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latin typeface="Calibri"/>
                <a:cs typeface="Calibri"/>
              </a:rPr>
              <a:t>Unlike passage of time, we have to renormalize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63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4931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/>
              <a:t>TODO: explain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propto</a:t>
            </a:r>
            <a:r>
              <a:rPr lang="en-US" baseline="0" dirty="0" smtClean="0"/>
              <a:t> and it’s </a:t>
            </a:r>
            <a:r>
              <a:rPr lang="en-US" baseline="0" dirty="0" err="1" smtClean="0"/>
              <a:t>X_t</a:t>
            </a:r>
            <a:r>
              <a:rPr lang="en-US" baseline="0" dirty="0" smtClean="0"/>
              <a:t>, not 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2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467A021-EE08-411B-BCD8-80D56E705DA8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9D1D1D66-829D-40F7-87E0-0A1B418824B1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6F41D82-CFF6-49DA-BB1F-0BF0014E07B6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F25A04-AD2E-44F3-AFC4-F98EA25C7AF0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C31FDCF-3A5F-45BB-BE78-2255FC240CFB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6150C38-8F90-468C-8ADD-18932126F018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intermediate step in</a:t>
            </a:r>
            <a:r>
              <a:rPr lang="en-US" baseline="0" dirty="0" smtClean="0"/>
              <a:t> derivation!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00DAEC-8020-4CF7-A90A-331E0EE17C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D21D778-B565-4D7E-94D7-64010A445B68}" type="datetimeFigureOut">
              <a:rPr lang="en-US" smtClean="0"/>
              <a:pPr eaLnBrk="1" latinLnBrk="0" hangingPunct="1"/>
              <a:t>4/6/17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4/6/17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9.png"/><Relationship Id="rId12" Type="http://schemas.openxmlformats.org/officeDocument/2006/relationships/image" Target="../media/image30.png"/><Relationship Id="rId13" Type="http://schemas.openxmlformats.org/officeDocument/2006/relationships/image" Target="../media/image31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slideLayout" Target="../slideLayouts/slideLayout2.xml"/><Relationship Id="rId9" Type="http://schemas.openxmlformats.org/officeDocument/2006/relationships/image" Target="../media/image27.png"/><Relationship Id="rId10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36.png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2.png"/><Relationship Id="rId6" Type="http://schemas.openxmlformats.org/officeDocument/2006/relationships/oleObject" Target="../embeddings/oleObject2.bin"/><Relationship Id="rId7" Type="http://schemas.openxmlformats.org/officeDocument/2006/relationships/image" Target="../media/image43.png"/><Relationship Id="rId8" Type="http://schemas.openxmlformats.org/officeDocument/2006/relationships/oleObject" Target="../embeddings/oleObject3.bin"/><Relationship Id="rId9" Type="http://schemas.openxmlformats.org/officeDocument/2006/relationships/image" Target="../media/image4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" Type="http://schemas.openxmlformats.org/officeDocument/2006/relationships/vmlDrawing" Target="../drawings/vmlDrawing2.vml"/><Relationship Id="rId2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2.xml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emf"/><Relationship Id="rId6" Type="http://schemas.openxmlformats.org/officeDocument/2006/relationships/image" Target="../media/image12.emf"/><Relationship Id="rId7" Type="http://schemas.openxmlformats.org/officeDocument/2006/relationships/image" Target="../media/image13.emf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10" Type="http://schemas.openxmlformats.org/officeDocument/2006/relationships/tags" Target="../tags/tag15.xml"/><Relationship Id="rId11" Type="http://schemas.openxmlformats.org/officeDocument/2006/relationships/tags" Target="../tags/tag16.xml"/><Relationship Id="rId12" Type="http://schemas.openxmlformats.org/officeDocument/2006/relationships/tags" Target="../tags/tag17.xml"/><Relationship Id="rId13" Type="http://schemas.openxmlformats.org/officeDocument/2006/relationships/slideLayout" Target="../slideLayouts/slideLayout2.xml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tags" Target="../tags/tag12.xml"/><Relationship Id="rId8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Hidden Markov Models	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HARVARD DATA VENTURES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55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smtClean="0">
                <a:latin typeface="Calibri"/>
                <a:cs typeface="Calibri"/>
              </a:rPr>
              <a:t>Weather HMM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6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0"/>
            <a:ext cx="6172200" cy="1630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An HMM is defined by: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Initial distribution: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Transitions: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ea typeface="ＭＳ Ｐゴシック" pitchFamily="34" charset="-128"/>
              </a:rPr>
              <a:t>Emissions: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343150" y="205740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03840"/>
              </p:ext>
            </p:extLst>
          </p:nvPr>
        </p:nvGraphicFramePr>
        <p:xfrm>
          <a:off x="4534832" y="4144918"/>
          <a:ext cx="1812731" cy="21036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8128"/>
                <a:gridCol w="471214"/>
                <a:gridCol w="873389"/>
              </a:tblGrid>
              <a:tr h="64011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1028700" y="2941638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1771650" y="2438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6150" y="2446338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057650" y="2057400"/>
            <a:ext cx="40005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200650" y="2454276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72135"/>
              </p:ext>
            </p:extLst>
          </p:nvPr>
        </p:nvGraphicFramePr>
        <p:xfrm>
          <a:off x="6583804" y="4144918"/>
          <a:ext cx="1657350" cy="21036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8002"/>
                <a:gridCol w="430823"/>
                <a:gridCol w="798525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743200" y="2971800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err="1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457700" y="2971800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028700" y="1676400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743200" y="1676400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err="1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4457700" y="1676400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+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1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42950" y="2057400"/>
            <a:ext cx="285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43600" y="2057400"/>
            <a:ext cx="285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70" y="5375509"/>
            <a:ext cx="1429430" cy="348035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5" y="5800366"/>
            <a:ext cx="1109663" cy="334092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12437"/>
            <a:ext cx="1200150" cy="29221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93" y="2514601"/>
            <a:ext cx="938213" cy="282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46" y="1620330"/>
            <a:ext cx="1966208" cy="8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7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489374" y="5334000"/>
            <a:ext cx="5829300" cy="1271588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t=0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Sensor model: can read in which directions there is a wall, never more than 1 mistake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Motion model: may not execute action with small prob.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71450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211455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251460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291465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331470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371475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411480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4" name="Rectangle 11"/>
          <p:cNvSpPr>
            <a:spLocks noChangeArrowheads="1"/>
          </p:cNvSpPr>
          <p:nvPr/>
        </p:nvSpPr>
        <p:spPr bwMode="auto">
          <a:xfrm>
            <a:off x="4514850" y="21336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5" name="Rectangle 12"/>
          <p:cNvSpPr>
            <a:spLocks noChangeArrowheads="1"/>
          </p:cNvSpPr>
          <p:nvPr/>
        </p:nvSpPr>
        <p:spPr bwMode="auto">
          <a:xfrm>
            <a:off x="1714500" y="26670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6" name="Rectangle 13"/>
          <p:cNvSpPr>
            <a:spLocks noChangeArrowheads="1"/>
          </p:cNvSpPr>
          <p:nvPr/>
        </p:nvSpPr>
        <p:spPr bwMode="auto">
          <a:xfrm>
            <a:off x="3714750" y="26670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7" name="Rectangle 14"/>
          <p:cNvSpPr>
            <a:spLocks noChangeArrowheads="1"/>
          </p:cNvSpPr>
          <p:nvPr/>
        </p:nvSpPr>
        <p:spPr bwMode="auto">
          <a:xfrm>
            <a:off x="4514850" y="26670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8" name="Rectangle 15"/>
          <p:cNvSpPr>
            <a:spLocks noChangeArrowheads="1"/>
          </p:cNvSpPr>
          <p:nvPr/>
        </p:nvSpPr>
        <p:spPr bwMode="auto">
          <a:xfrm>
            <a:off x="1714500" y="32004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19" name="Rectangle 16"/>
          <p:cNvSpPr>
            <a:spLocks noChangeArrowheads="1"/>
          </p:cNvSpPr>
          <p:nvPr/>
        </p:nvSpPr>
        <p:spPr bwMode="auto">
          <a:xfrm>
            <a:off x="3714750" y="32004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0" name="Rectangle 17"/>
          <p:cNvSpPr>
            <a:spLocks noChangeArrowheads="1"/>
          </p:cNvSpPr>
          <p:nvPr/>
        </p:nvSpPr>
        <p:spPr bwMode="auto">
          <a:xfrm>
            <a:off x="4514850" y="32004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1" name="Rectangle 18"/>
          <p:cNvSpPr>
            <a:spLocks noChangeArrowheads="1"/>
          </p:cNvSpPr>
          <p:nvPr/>
        </p:nvSpPr>
        <p:spPr bwMode="auto">
          <a:xfrm>
            <a:off x="171450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2" name="Rectangle 19"/>
          <p:cNvSpPr>
            <a:spLocks noChangeArrowheads="1"/>
          </p:cNvSpPr>
          <p:nvPr/>
        </p:nvSpPr>
        <p:spPr bwMode="auto">
          <a:xfrm>
            <a:off x="211455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3" name="Rectangle 20"/>
          <p:cNvSpPr>
            <a:spLocks noChangeArrowheads="1"/>
          </p:cNvSpPr>
          <p:nvPr/>
        </p:nvSpPr>
        <p:spPr bwMode="auto">
          <a:xfrm>
            <a:off x="251460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4" name="Rectangle 21"/>
          <p:cNvSpPr>
            <a:spLocks noChangeArrowheads="1"/>
          </p:cNvSpPr>
          <p:nvPr/>
        </p:nvSpPr>
        <p:spPr bwMode="auto">
          <a:xfrm>
            <a:off x="291465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5" name="Rectangle 22"/>
          <p:cNvSpPr>
            <a:spLocks noChangeArrowheads="1"/>
          </p:cNvSpPr>
          <p:nvPr/>
        </p:nvSpPr>
        <p:spPr bwMode="auto">
          <a:xfrm>
            <a:off x="331470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6" name="Rectangle 23"/>
          <p:cNvSpPr>
            <a:spLocks noChangeArrowheads="1"/>
          </p:cNvSpPr>
          <p:nvPr/>
        </p:nvSpPr>
        <p:spPr bwMode="auto">
          <a:xfrm>
            <a:off x="371475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7" name="Rectangle 24"/>
          <p:cNvSpPr>
            <a:spLocks noChangeArrowheads="1"/>
          </p:cNvSpPr>
          <p:nvPr/>
        </p:nvSpPr>
        <p:spPr bwMode="auto">
          <a:xfrm>
            <a:off x="411480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8" name="Rectangle 25"/>
          <p:cNvSpPr>
            <a:spLocks noChangeArrowheads="1"/>
          </p:cNvSpPr>
          <p:nvPr/>
        </p:nvSpPr>
        <p:spPr bwMode="auto">
          <a:xfrm>
            <a:off x="4514850" y="3733800"/>
            <a:ext cx="400050" cy="533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29" name="Rectangle 26"/>
          <p:cNvSpPr>
            <a:spLocks noChangeArrowheads="1"/>
          </p:cNvSpPr>
          <p:nvPr/>
        </p:nvSpPr>
        <p:spPr bwMode="auto">
          <a:xfrm>
            <a:off x="2114550" y="2667000"/>
            <a:ext cx="16002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0" name="Rectangle 27"/>
          <p:cNvSpPr>
            <a:spLocks noChangeArrowheads="1"/>
          </p:cNvSpPr>
          <p:nvPr/>
        </p:nvSpPr>
        <p:spPr bwMode="auto">
          <a:xfrm>
            <a:off x="1714500" y="2133600"/>
            <a:ext cx="3200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1" name="Rectangle 28"/>
          <p:cNvSpPr>
            <a:spLocks noChangeArrowheads="1"/>
          </p:cNvSpPr>
          <p:nvPr/>
        </p:nvSpPr>
        <p:spPr bwMode="auto">
          <a:xfrm>
            <a:off x="4114800" y="2667000"/>
            <a:ext cx="40005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2" name="Rectangle 29"/>
          <p:cNvSpPr>
            <a:spLocks noChangeArrowheads="1"/>
          </p:cNvSpPr>
          <p:nvPr/>
        </p:nvSpPr>
        <p:spPr bwMode="auto">
          <a:xfrm>
            <a:off x="1714500" y="4724400"/>
            <a:ext cx="3200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3" name="Rectangle 30"/>
          <p:cNvSpPr>
            <a:spLocks noChangeArrowheads="1"/>
          </p:cNvSpPr>
          <p:nvPr/>
        </p:nvSpPr>
        <p:spPr bwMode="auto">
          <a:xfrm>
            <a:off x="33147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7134" name="Rectangle 31"/>
          <p:cNvSpPr>
            <a:spLocks noChangeArrowheads="1"/>
          </p:cNvSpPr>
          <p:nvPr/>
        </p:nvSpPr>
        <p:spPr bwMode="auto">
          <a:xfrm>
            <a:off x="17145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7135" name="Rectangle 32"/>
          <p:cNvSpPr>
            <a:spLocks noChangeArrowheads="1"/>
          </p:cNvSpPr>
          <p:nvPr/>
        </p:nvSpPr>
        <p:spPr bwMode="auto">
          <a:xfrm>
            <a:off x="571500" y="4953000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7136" name="Oval 33"/>
          <p:cNvSpPr>
            <a:spLocks noChangeArrowheads="1"/>
          </p:cNvSpPr>
          <p:nvPr/>
        </p:nvSpPr>
        <p:spPr bwMode="auto">
          <a:xfrm>
            <a:off x="2171700" y="2209800"/>
            <a:ext cx="28575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7" name="Line 34"/>
          <p:cNvSpPr>
            <a:spLocks noChangeShapeType="1"/>
          </p:cNvSpPr>
          <p:nvPr/>
        </p:nvSpPr>
        <p:spPr bwMode="auto">
          <a:xfrm flipV="1">
            <a:off x="2318147" y="18764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8" name="Line 35"/>
          <p:cNvSpPr>
            <a:spLocks noChangeShapeType="1"/>
          </p:cNvSpPr>
          <p:nvPr/>
        </p:nvSpPr>
        <p:spPr bwMode="auto">
          <a:xfrm>
            <a:off x="2314575" y="2586039"/>
            <a:ext cx="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39" name="Line 36"/>
          <p:cNvSpPr>
            <a:spLocks noChangeShapeType="1"/>
          </p:cNvSpPr>
          <p:nvPr/>
        </p:nvSpPr>
        <p:spPr bwMode="auto">
          <a:xfrm flipH="1">
            <a:off x="1982392" y="2400300"/>
            <a:ext cx="18216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40" name="Line 37"/>
          <p:cNvSpPr>
            <a:spLocks noChangeShapeType="1"/>
          </p:cNvSpPr>
          <p:nvPr/>
        </p:nvSpPr>
        <p:spPr bwMode="auto">
          <a:xfrm flipH="1">
            <a:off x="2471738" y="2409825"/>
            <a:ext cx="182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7141" name="Text Box 38"/>
          <p:cNvSpPr txBox="1">
            <a:spLocks noChangeArrowheads="1"/>
          </p:cNvSpPr>
          <p:nvPr/>
        </p:nvSpPr>
        <p:spPr bwMode="auto">
          <a:xfrm>
            <a:off x="114300" y="1295401"/>
            <a:ext cx="12573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i="1" dirty="0">
                <a:latin typeface="Calibri"/>
                <a:cs typeface="Calibri"/>
              </a:rPr>
              <a:t>Example from </a:t>
            </a:r>
            <a:r>
              <a:rPr lang="de-DE" sz="1600" i="1" dirty="0">
                <a:latin typeface="Calibri"/>
                <a:cs typeface="Calibri"/>
              </a:rPr>
              <a:t>Michael Pfeiffer</a:t>
            </a:r>
            <a:endParaRPr lang="en-US" sz="1600" i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87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6750"/>
            <a:ext cx="7620000" cy="1143000"/>
          </a:xfrm>
        </p:spPr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5257800"/>
            <a:ext cx="6400800" cy="1195388"/>
          </a:xfrm>
        </p:spPr>
        <p:txBody>
          <a:bodyPr>
            <a:normAutofit lnSpcReduction="10000"/>
          </a:bodyPr>
          <a:lstStyle/>
          <a:p>
            <a:pPr algn="ctr"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t=1</a:t>
            </a:r>
          </a:p>
          <a:p>
            <a:pPr algn="ctr">
              <a:buFont typeface="Wingdings" pitchFamily="2" charset="2"/>
              <a:buNone/>
            </a:pPr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Lighter grey: was possible to get the reading, but less likely b/c required 1 mistake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71450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2114550" y="21336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2514600" y="21336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2914650" y="21336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3314700" y="21336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371475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4114800" y="21336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451485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171450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37147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5" name="Rectangle 14"/>
          <p:cNvSpPr>
            <a:spLocks noChangeArrowheads="1"/>
          </p:cNvSpPr>
          <p:nvPr/>
        </p:nvSpPr>
        <p:spPr bwMode="auto">
          <a:xfrm>
            <a:off x="45148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171450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7" name="Rectangle 16"/>
          <p:cNvSpPr>
            <a:spLocks noChangeArrowheads="1"/>
          </p:cNvSpPr>
          <p:nvPr/>
        </p:nvSpPr>
        <p:spPr bwMode="auto">
          <a:xfrm>
            <a:off x="37147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8" name="Rectangle 17"/>
          <p:cNvSpPr>
            <a:spLocks noChangeArrowheads="1"/>
          </p:cNvSpPr>
          <p:nvPr/>
        </p:nvSpPr>
        <p:spPr bwMode="auto">
          <a:xfrm>
            <a:off x="45148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69" name="Rectangle 18"/>
          <p:cNvSpPr>
            <a:spLocks noChangeArrowheads="1"/>
          </p:cNvSpPr>
          <p:nvPr/>
        </p:nvSpPr>
        <p:spPr bwMode="auto">
          <a:xfrm>
            <a:off x="171450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0" name="Rectangle 19"/>
          <p:cNvSpPr>
            <a:spLocks noChangeArrowheads="1"/>
          </p:cNvSpPr>
          <p:nvPr/>
        </p:nvSpPr>
        <p:spPr bwMode="auto">
          <a:xfrm>
            <a:off x="2114550" y="37338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1" name="Rectangle 20"/>
          <p:cNvSpPr>
            <a:spLocks noChangeArrowheads="1"/>
          </p:cNvSpPr>
          <p:nvPr/>
        </p:nvSpPr>
        <p:spPr bwMode="auto">
          <a:xfrm>
            <a:off x="2514600" y="37338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2" name="Rectangle 21"/>
          <p:cNvSpPr>
            <a:spLocks noChangeArrowheads="1"/>
          </p:cNvSpPr>
          <p:nvPr/>
        </p:nvSpPr>
        <p:spPr bwMode="auto">
          <a:xfrm>
            <a:off x="2914650" y="37338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3" name="Rectangle 22"/>
          <p:cNvSpPr>
            <a:spLocks noChangeArrowheads="1"/>
          </p:cNvSpPr>
          <p:nvPr/>
        </p:nvSpPr>
        <p:spPr bwMode="auto">
          <a:xfrm>
            <a:off x="3314700" y="37338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4" name="Rectangle 23"/>
          <p:cNvSpPr>
            <a:spLocks noChangeArrowheads="1"/>
          </p:cNvSpPr>
          <p:nvPr/>
        </p:nvSpPr>
        <p:spPr bwMode="auto">
          <a:xfrm>
            <a:off x="371475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5" name="Rectangle 24"/>
          <p:cNvSpPr>
            <a:spLocks noChangeArrowheads="1"/>
          </p:cNvSpPr>
          <p:nvPr/>
        </p:nvSpPr>
        <p:spPr bwMode="auto">
          <a:xfrm>
            <a:off x="4114800" y="3733800"/>
            <a:ext cx="400050" cy="533400"/>
          </a:xfrm>
          <a:prstGeom prst="rect">
            <a:avLst/>
          </a:prstGeom>
          <a:solidFill>
            <a:srgbClr val="77777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6" name="Rectangle 25"/>
          <p:cNvSpPr>
            <a:spLocks noChangeArrowheads="1"/>
          </p:cNvSpPr>
          <p:nvPr/>
        </p:nvSpPr>
        <p:spPr bwMode="auto">
          <a:xfrm>
            <a:off x="45148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7" name="Rectangle 26"/>
          <p:cNvSpPr>
            <a:spLocks noChangeArrowheads="1"/>
          </p:cNvSpPr>
          <p:nvPr/>
        </p:nvSpPr>
        <p:spPr bwMode="auto">
          <a:xfrm>
            <a:off x="2114550" y="2667000"/>
            <a:ext cx="16002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8" name="Rectangle 27"/>
          <p:cNvSpPr>
            <a:spLocks noChangeArrowheads="1"/>
          </p:cNvSpPr>
          <p:nvPr/>
        </p:nvSpPr>
        <p:spPr bwMode="auto">
          <a:xfrm>
            <a:off x="1714500" y="2133600"/>
            <a:ext cx="3200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79" name="Rectangle 28"/>
          <p:cNvSpPr>
            <a:spLocks noChangeArrowheads="1"/>
          </p:cNvSpPr>
          <p:nvPr/>
        </p:nvSpPr>
        <p:spPr bwMode="auto">
          <a:xfrm>
            <a:off x="4114800" y="2667000"/>
            <a:ext cx="40005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0" name="Line 29"/>
          <p:cNvSpPr>
            <a:spLocks noChangeShapeType="1"/>
          </p:cNvSpPr>
          <p:nvPr/>
        </p:nvSpPr>
        <p:spPr bwMode="auto">
          <a:xfrm>
            <a:off x="2475310" y="2400300"/>
            <a:ext cx="20359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1" name="Oval 30"/>
          <p:cNvSpPr>
            <a:spLocks noChangeArrowheads="1"/>
          </p:cNvSpPr>
          <p:nvPr/>
        </p:nvSpPr>
        <p:spPr bwMode="auto">
          <a:xfrm>
            <a:off x="2171700" y="2209800"/>
            <a:ext cx="28575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2" name="Line 31"/>
          <p:cNvSpPr>
            <a:spLocks noChangeShapeType="1"/>
          </p:cNvSpPr>
          <p:nvPr/>
        </p:nvSpPr>
        <p:spPr bwMode="auto">
          <a:xfrm flipV="1">
            <a:off x="2318147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3" name="Line 32"/>
          <p:cNvSpPr>
            <a:spLocks noChangeShapeType="1"/>
          </p:cNvSpPr>
          <p:nvPr/>
        </p:nvSpPr>
        <p:spPr bwMode="auto">
          <a:xfrm>
            <a:off x="2314575" y="2586039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4" name="Line 33"/>
          <p:cNvSpPr>
            <a:spLocks noChangeShapeType="1"/>
          </p:cNvSpPr>
          <p:nvPr/>
        </p:nvSpPr>
        <p:spPr bwMode="auto">
          <a:xfrm flipH="1">
            <a:off x="1982392" y="2400300"/>
            <a:ext cx="1821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5" name="Rectangle 34"/>
          <p:cNvSpPr>
            <a:spLocks noChangeArrowheads="1"/>
          </p:cNvSpPr>
          <p:nvPr/>
        </p:nvSpPr>
        <p:spPr bwMode="auto">
          <a:xfrm>
            <a:off x="1714500" y="4724400"/>
            <a:ext cx="3200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9186" name="Rectangle 35"/>
          <p:cNvSpPr>
            <a:spLocks noChangeArrowheads="1"/>
          </p:cNvSpPr>
          <p:nvPr/>
        </p:nvSpPr>
        <p:spPr bwMode="auto">
          <a:xfrm>
            <a:off x="33147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9187" name="Rectangle 36"/>
          <p:cNvSpPr>
            <a:spLocks noChangeArrowheads="1"/>
          </p:cNvSpPr>
          <p:nvPr/>
        </p:nvSpPr>
        <p:spPr bwMode="auto">
          <a:xfrm>
            <a:off x="17145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49188" name="Rectangle 37"/>
          <p:cNvSpPr>
            <a:spLocks noChangeArrowheads="1"/>
          </p:cNvSpPr>
          <p:nvPr/>
        </p:nvSpPr>
        <p:spPr bwMode="auto">
          <a:xfrm>
            <a:off x="571500" y="4953000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1199142" name="AutoShape 38"/>
          <p:cNvSpPr>
            <a:spLocks noChangeArrowheads="1"/>
          </p:cNvSpPr>
          <p:nvPr/>
        </p:nvSpPr>
        <p:spPr bwMode="auto">
          <a:xfrm>
            <a:off x="2457450" y="2286000"/>
            <a:ext cx="3429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63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1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5767388"/>
            <a:ext cx="58293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t=2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71450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211455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5" name="Rectangle 6"/>
          <p:cNvSpPr>
            <a:spLocks noChangeArrowheads="1"/>
          </p:cNvSpPr>
          <p:nvPr/>
        </p:nvSpPr>
        <p:spPr bwMode="auto">
          <a:xfrm>
            <a:off x="2514600" y="2133600"/>
            <a:ext cx="40005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2914650" y="2133600"/>
            <a:ext cx="40005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7" name="Rectangle 8"/>
          <p:cNvSpPr>
            <a:spLocks noChangeArrowheads="1"/>
          </p:cNvSpPr>
          <p:nvPr/>
        </p:nvSpPr>
        <p:spPr bwMode="auto">
          <a:xfrm>
            <a:off x="3314700" y="2133600"/>
            <a:ext cx="40005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8" name="Rectangle 9"/>
          <p:cNvSpPr>
            <a:spLocks noChangeArrowheads="1"/>
          </p:cNvSpPr>
          <p:nvPr/>
        </p:nvSpPr>
        <p:spPr bwMode="auto">
          <a:xfrm>
            <a:off x="371475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09" name="Rectangle 10"/>
          <p:cNvSpPr>
            <a:spLocks noChangeArrowheads="1"/>
          </p:cNvSpPr>
          <p:nvPr/>
        </p:nvSpPr>
        <p:spPr bwMode="auto">
          <a:xfrm>
            <a:off x="411480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0" name="Rectangle 11"/>
          <p:cNvSpPr>
            <a:spLocks noChangeArrowheads="1"/>
          </p:cNvSpPr>
          <p:nvPr/>
        </p:nvSpPr>
        <p:spPr bwMode="auto">
          <a:xfrm>
            <a:off x="451485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1" name="Rectangle 12"/>
          <p:cNvSpPr>
            <a:spLocks noChangeArrowheads="1"/>
          </p:cNvSpPr>
          <p:nvPr/>
        </p:nvSpPr>
        <p:spPr bwMode="auto">
          <a:xfrm>
            <a:off x="171450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2" name="Rectangle 13"/>
          <p:cNvSpPr>
            <a:spLocks noChangeArrowheads="1"/>
          </p:cNvSpPr>
          <p:nvPr/>
        </p:nvSpPr>
        <p:spPr bwMode="auto">
          <a:xfrm>
            <a:off x="37147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3" name="Rectangle 14"/>
          <p:cNvSpPr>
            <a:spLocks noChangeArrowheads="1"/>
          </p:cNvSpPr>
          <p:nvPr/>
        </p:nvSpPr>
        <p:spPr bwMode="auto">
          <a:xfrm>
            <a:off x="45148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4" name="Rectangle 15"/>
          <p:cNvSpPr>
            <a:spLocks noChangeArrowheads="1"/>
          </p:cNvSpPr>
          <p:nvPr/>
        </p:nvSpPr>
        <p:spPr bwMode="auto">
          <a:xfrm>
            <a:off x="171450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5" name="Rectangle 16"/>
          <p:cNvSpPr>
            <a:spLocks noChangeArrowheads="1"/>
          </p:cNvSpPr>
          <p:nvPr/>
        </p:nvSpPr>
        <p:spPr bwMode="auto">
          <a:xfrm>
            <a:off x="37147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6" name="Rectangle 17"/>
          <p:cNvSpPr>
            <a:spLocks noChangeArrowheads="1"/>
          </p:cNvSpPr>
          <p:nvPr/>
        </p:nvSpPr>
        <p:spPr bwMode="auto">
          <a:xfrm>
            <a:off x="45148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7" name="Rectangle 18"/>
          <p:cNvSpPr>
            <a:spLocks noChangeArrowheads="1"/>
          </p:cNvSpPr>
          <p:nvPr/>
        </p:nvSpPr>
        <p:spPr bwMode="auto">
          <a:xfrm>
            <a:off x="171450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8" name="Rectangle 19"/>
          <p:cNvSpPr>
            <a:spLocks noChangeArrowheads="1"/>
          </p:cNvSpPr>
          <p:nvPr/>
        </p:nvSpPr>
        <p:spPr bwMode="auto">
          <a:xfrm>
            <a:off x="211455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19" name="Rectangle 20"/>
          <p:cNvSpPr>
            <a:spLocks noChangeArrowheads="1"/>
          </p:cNvSpPr>
          <p:nvPr/>
        </p:nvSpPr>
        <p:spPr bwMode="auto">
          <a:xfrm>
            <a:off x="2514600" y="3733800"/>
            <a:ext cx="40005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0" name="Rectangle 21"/>
          <p:cNvSpPr>
            <a:spLocks noChangeArrowheads="1"/>
          </p:cNvSpPr>
          <p:nvPr/>
        </p:nvSpPr>
        <p:spPr bwMode="auto">
          <a:xfrm>
            <a:off x="2914650" y="3733800"/>
            <a:ext cx="40005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1" name="Rectangle 22"/>
          <p:cNvSpPr>
            <a:spLocks noChangeArrowheads="1"/>
          </p:cNvSpPr>
          <p:nvPr/>
        </p:nvSpPr>
        <p:spPr bwMode="auto">
          <a:xfrm>
            <a:off x="3314700" y="3733800"/>
            <a:ext cx="400050" cy="533400"/>
          </a:xfrm>
          <a:prstGeom prst="rect">
            <a:avLst/>
          </a:prstGeom>
          <a:solidFill>
            <a:srgbClr val="5F5F5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2" name="Rectangle 23"/>
          <p:cNvSpPr>
            <a:spLocks noChangeArrowheads="1"/>
          </p:cNvSpPr>
          <p:nvPr/>
        </p:nvSpPr>
        <p:spPr bwMode="auto">
          <a:xfrm>
            <a:off x="371475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3" name="Rectangle 24"/>
          <p:cNvSpPr>
            <a:spLocks noChangeArrowheads="1"/>
          </p:cNvSpPr>
          <p:nvPr/>
        </p:nvSpPr>
        <p:spPr bwMode="auto">
          <a:xfrm>
            <a:off x="411480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4" name="Rectangle 25"/>
          <p:cNvSpPr>
            <a:spLocks noChangeArrowheads="1"/>
          </p:cNvSpPr>
          <p:nvPr/>
        </p:nvSpPr>
        <p:spPr bwMode="auto">
          <a:xfrm>
            <a:off x="45148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5" name="Rectangle 26"/>
          <p:cNvSpPr>
            <a:spLocks noChangeArrowheads="1"/>
          </p:cNvSpPr>
          <p:nvPr/>
        </p:nvSpPr>
        <p:spPr bwMode="auto">
          <a:xfrm>
            <a:off x="2114550" y="2667000"/>
            <a:ext cx="16002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6" name="Rectangle 27"/>
          <p:cNvSpPr>
            <a:spLocks noChangeArrowheads="1"/>
          </p:cNvSpPr>
          <p:nvPr/>
        </p:nvSpPr>
        <p:spPr bwMode="auto">
          <a:xfrm>
            <a:off x="1714500" y="2133600"/>
            <a:ext cx="3200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7" name="Rectangle 28"/>
          <p:cNvSpPr>
            <a:spLocks noChangeArrowheads="1"/>
          </p:cNvSpPr>
          <p:nvPr/>
        </p:nvSpPr>
        <p:spPr bwMode="auto">
          <a:xfrm>
            <a:off x="4114800" y="2667000"/>
            <a:ext cx="40005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8" name="Line 29"/>
          <p:cNvSpPr>
            <a:spLocks noChangeShapeType="1"/>
          </p:cNvSpPr>
          <p:nvPr/>
        </p:nvSpPr>
        <p:spPr bwMode="auto">
          <a:xfrm>
            <a:off x="2871788" y="2424113"/>
            <a:ext cx="20359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29" name="Rectangle 30"/>
          <p:cNvSpPr>
            <a:spLocks noChangeArrowheads="1"/>
          </p:cNvSpPr>
          <p:nvPr/>
        </p:nvSpPr>
        <p:spPr bwMode="auto">
          <a:xfrm>
            <a:off x="1714500" y="4724400"/>
            <a:ext cx="3200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0" name="Rectangle 31"/>
          <p:cNvSpPr>
            <a:spLocks noChangeArrowheads="1"/>
          </p:cNvSpPr>
          <p:nvPr/>
        </p:nvSpPr>
        <p:spPr bwMode="auto">
          <a:xfrm>
            <a:off x="33147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1231" name="Rectangle 32"/>
          <p:cNvSpPr>
            <a:spLocks noChangeArrowheads="1"/>
          </p:cNvSpPr>
          <p:nvPr/>
        </p:nvSpPr>
        <p:spPr bwMode="auto">
          <a:xfrm>
            <a:off x="17145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1232" name="Rectangle 33"/>
          <p:cNvSpPr>
            <a:spLocks noChangeArrowheads="1"/>
          </p:cNvSpPr>
          <p:nvPr/>
        </p:nvSpPr>
        <p:spPr bwMode="auto">
          <a:xfrm>
            <a:off x="571500" y="4953000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1233" name="Oval 34"/>
          <p:cNvSpPr>
            <a:spLocks noChangeArrowheads="1"/>
          </p:cNvSpPr>
          <p:nvPr/>
        </p:nvSpPr>
        <p:spPr bwMode="auto">
          <a:xfrm>
            <a:off x="2589610" y="2238375"/>
            <a:ext cx="28575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4" name="Line 35"/>
          <p:cNvSpPr>
            <a:spLocks noChangeShapeType="1"/>
          </p:cNvSpPr>
          <p:nvPr/>
        </p:nvSpPr>
        <p:spPr bwMode="auto">
          <a:xfrm flipV="1">
            <a:off x="2736056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5" name="Line 36"/>
          <p:cNvSpPr>
            <a:spLocks noChangeShapeType="1"/>
          </p:cNvSpPr>
          <p:nvPr/>
        </p:nvSpPr>
        <p:spPr bwMode="auto">
          <a:xfrm>
            <a:off x="2732485" y="2614614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1236" name="Line 37"/>
          <p:cNvSpPr>
            <a:spLocks noChangeShapeType="1"/>
          </p:cNvSpPr>
          <p:nvPr/>
        </p:nvSpPr>
        <p:spPr bwMode="auto">
          <a:xfrm flipH="1">
            <a:off x="2400300" y="2428875"/>
            <a:ext cx="1821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01190" name="AutoShape 38"/>
          <p:cNvSpPr>
            <a:spLocks noChangeArrowheads="1"/>
          </p:cNvSpPr>
          <p:nvPr/>
        </p:nvSpPr>
        <p:spPr bwMode="auto">
          <a:xfrm>
            <a:off x="2875360" y="2305050"/>
            <a:ext cx="3429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380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5767388"/>
            <a:ext cx="58293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t=3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71450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2114550" y="21336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251460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2914650" y="2133600"/>
            <a:ext cx="40005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3314700" y="2133600"/>
            <a:ext cx="40005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371475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7" name="Rectangle 10"/>
          <p:cNvSpPr>
            <a:spLocks noChangeArrowheads="1"/>
          </p:cNvSpPr>
          <p:nvPr/>
        </p:nvSpPr>
        <p:spPr bwMode="auto">
          <a:xfrm>
            <a:off x="4114800" y="21336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8" name="Rectangle 11"/>
          <p:cNvSpPr>
            <a:spLocks noChangeArrowheads="1"/>
          </p:cNvSpPr>
          <p:nvPr/>
        </p:nvSpPr>
        <p:spPr bwMode="auto">
          <a:xfrm>
            <a:off x="451485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59" name="Rectangle 12"/>
          <p:cNvSpPr>
            <a:spLocks noChangeArrowheads="1"/>
          </p:cNvSpPr>
          <p:nvPr/>
        </p:nvSpPr>
        <p:spPr bwMode="auto">
          <a:xfrm>
            <a:off x="171450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0" name="Rectangle 13"/>
          <p:cNvSpPr>
            <a:spLocks noChangeArrowheads="1"/>
          </p:cNvSpPr>
          <p:nvPr/>
        </p:nvSpPr>
        <p:spPr bwMode="auto">
          <a:xfrm>
            <a:off x="37147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1" name="Rectangle 14"/>
          <p:cNvSpPr>
            <a:spLocks noChangeArrowheads="1"/>
          </p:cNvSpPr>
          <p:nvPr/>
        </p:nvSpPr>
        <p:spPr bwMode="auto">
          <a:xfrm>
            <a:off x="45148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2" name="Rectangle 15"/>
          <p:cNvSpPr>
            <a:spLocks noChangeArrowheads="1"/>
          </p:cNvSpPr>
          <p:nvPr/>
        </p:nvSpPr>
        <p:spPr bwMode="auto">
          <a:xfrm>
            <a:off x="171450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3" name="Rectangle 16"/>
          <p:cNvSpPr>
            <a:spLocks noChangeArrowheads="1"/>
          </p:cNvSpPr>
          <p:nvPr/>
        </p:nvSpPr>
        <p:spPr bwMode="auto">
          <a:xfrm>
            <a:off x="37147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4" name="Rectangle 17"/>
          <p:cNvSpPr>
            <a:spLocks noChangeArrowheads="1"/>
          </p:cNvSpPr>
          <p:nvPr/>
        </p:nvSpPr>
        <p:spPr bwMode="auto">
          <a:xfrm>
            <a:off x="45148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5" name="Rectangle 18"/>
          <p:cNvSpPr>
            <a:spLocks noChangeArrowheads="1"/>
          </p:cNvSpPr>
          <p:nvPr/>
        </p:nvSpPr>
        <p:spPr bwMode="auto">
          <a:xfrm>
            <a:off x="171450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6" name="Rectangle 19"/>
          <p:cNvSpPr>
            <a:spLocks noChangeArrowheads="1"/>
          </p:cNvSpPr>
          <p:nvPr/>
        </p:nvSpPr>
        <p:spPr bwMode="auto">
          <a:xfrm>
            <a:off x="2114550" y="37338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7" name="Rectangle 20"/>
          <p:cNvSpPr>
            <a:spLocks noChangeArrowheads="1"/>
          </p:cNvSpPr>
          <p:nvPr/>
        </p:nvSpPr>
        <p:spPr bwMode="auto">
          <a:xfrm>
            <a:off x="251460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8" name="Rectangle 21"/>
          <p:cNvSpPr>
            <a:spLocks noChangeArrowheads="1"/>
          </p:cNvSpPr>
          <p:nvPr/>
        </p:nvSpPr>
        <p:spPr bwMode="auto">
          <a:xfrm>
            <a:off x="2914650" y="3733800"/>
            <a:ext cx="40005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69" name="Rectangle 22"/>
          <p:cNvSpPr>
            <a:spLocks noChangeArrowheads="1"/>
          </p:cNvSpPr>
          <p:nvPr/>
        </p:nvSpPr>
        <p:spPr bwMode="auto">
          <a:xfrm>
            <a:off x="3314700" y="3733800"/>
            <a:ext cx="400050" cy="533400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0" name="Rectangle 23"/>
          <p:cNvSpPr>
            <a:spLocks noChangeArrowheads="1"/>
          </p:cNvSpPr>
          <p:nvPr/>
        </p:nvSpPr>
        <p:spPr bwMode="auto">
          <a:xfrm>
            <a:off x="371475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1" name="Rectangle 24"/>
          <p:cNvSpPr>
            <a:spLocks noChangeArrowheads="1"/>
          </p:cNvSpPr>
          <p:nvPr/>
        </p:nvSpPr>
        <p:spPr bwMode="auto">
          <a:xfrm>
            <a:off x="4114800" y="37338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2" name="Rectangle 25"/>
          <p:cNvSpPr>
            <a:spLocks noChangeArrowheads="1"/>
          </p:cNvSpPr>
          <p:nvPr/>
        </p:nvSpPr>
        <p:spPr bwMode="auto">
          <a:xfrm>
            <a:off x="45148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3" name="Rectangle 26"/>
          <p:cNvSpPr>
            <a:spLocks noChangeArrowheads="1"/>
          </p:cNvSpPr>
          <p:nvPr/>
        </p:nvSpPr>
        <p:spPr bwMode="auto">
          <a:xfrm>
            <a:off x="2114550" y="2667000"/>
            <a:ext cx="16002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4" name="Rectangle 27"/>
          <p:cNvSpPr>
            <a:spLocks noChangeArrowheads="1"/>
          </p:cNvSpPr>
          <p:nvPr/>
        </p:nvSpPr>
        <p:spPr bwMode="auto">
          <a:xfrm>
            <a:off x="1714500" y="2133600"/>
            <a:ext cx="3200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5" name="Rectangle 28"/>
          <p:cNvSpPr>
            <a:spLocks noChangeArrowheads="1"/>
          </p:cNvSpPr>
          <p:nvPr/>
        </p:nvSpPr>
        <p:spPr bwMode="auto">
          <a:xfrm>
            <a:off x="4114800" y="2667000"/>
            <a:ext cx="40005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6" name="Line 29"/>
          <p:cNvSpPr>
            <a:spLocks noChangeShapeType="1"/>
          </p:cNvSpPr>
          <p:nvPr/>
        </p:nvSpPr>
        <p:spPr bwMode="auto">
          <a:xfrm>
            <a:off x="3282553" y="2428875"/>
            <a:ext cx="20359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7" name="Rectangle 30"/>
          <p:cNvSpPr>
            <a:spLocks noChangeArrowheads="1"/>
          </p:cNvSpPr>
          <p:nvPr/>
        </p:nvSpPr>
        <p:spPr bwMode="auto">
          <a:xfrm>
            <a:off x="1714500" y="4724400"/>
            <a:ext cx="3200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78" name="Rectangle 31"/>
          <p:cNvSpPr>
            <a:spLocks noChangeArrowheads="1"/>
          </p:cNvSpPr>
          <p:nvPr/>
        </p:nvSpPr>
        <p:spPr bwMode="auto">
          <a:xfrm>
            <a:off x="33147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3279" name="Rectangle 32"/>
          <p:cNvSpPr>
            <a:spLocks noChangeArrowheads="1"/>
          </p:cNvSpPr>
          <p:nvPr/>
        </p:nvSpPr>
        <p:spPr bwMode="auto">
          <a:xfrm>
            <a:off x="17145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3280" name="Rectangle 33"/>
          <p:cNvSpPr>
            <a:spLocks noChangeArrowheads="1"/>
          </p:cNvSpPr>
          <p:nvPr/>
        </p:nvSpPr>
        <p:spPr bwMode="auto">
          <a:xfrm>
            <a:off x="571500" y="4953000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3281" name="Oval 34"/>
          <p:cNvSpPr>
            <a:spLocks noChangeArrowheads="1"/>
          </p:cNvSpPr>
          <p:nvPr/>
        </p:nvSpPr>
        <p:spPr bwMode="auto">
          <a:xfrm>
            <a:off x="2989660" y="2238375"/>
            <a:ext cx="28575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82" name="Line 35"/>
          <p:cNvSpPr>
            <a:spLocks noChangeShapeType="1"/>
          </p:cNvSpPr>
          <p:nvPr/>
        </p:nvSpPr>
        <p:spPr bwMode="auto">
          <a:xfrm flipV="1">
            <a:off x="3136106" y="1905000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83" name="Line 36"/>
          <p:cNvSpPr>
            <a:spLocks noChangeShapeType="1"/>
          </p:cNvSpPr>
          <p:nvPr/>
        </p:nvSpPr>
        <p:spPr bwMode="auto">
          <a:xfrm>
            <a:off x="3132535" y="2614614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3284" name="Line 37"/>
          <p:cNvSpPr>
            <a:spLocks noChangeShapeType="1"/>
          </p:cNvSpPr>
          <p:nvPr/>
        </p:nvSpPr>
        <p:spPr bwMode="auto">
          <a:xfrm flipH="1">
            <a:off x="2800350" y="2428875"/>
            <a:ext cx="18216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03238" name="AutoShape 38"/>
          <p:cNvSpPr>
            <a:spLocks noChangeArrowheads="1"/>
          </p:cNvSpPr>
          <p:nvPr/>
        </p:nvSpPr>
        <p:spPr bwMode="auto">
          <a:xfrm>
            <a:off x="3271838" y="2309813"/>
            <a:ext cx="3429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766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5767388"/>
            <a:ext cx="58293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t=4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171450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0" name="Rectangle 5"/>
          <p:cNvSpPr>
            <a:spLocks noChangeArrowheads="1"/>
          </p:cNvSpPr>
          <p:nvPr/>
        </p:nvSpPr>
        <p:spPr bwMode="auto">
          <a:xfrm>
            <a:off x="2114550" y="2133600"/>
            <a:ext cx="40005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1" name="Rectangle 6"/>
          <p:cNvSpPr>
            <a:spLocks noChangeArrowheads="1"/>
          </p:cNvSpPr>
          <p:nvPr/>
        </p:nvSpPr>
        <p:spPr bwMode="auto">
          <a:xfrm>
            <a:off x="2514600" y="21336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2" name="Rectangle 7"/>
          <p:cNvSpPr>
            <a:spLocks noChangeArrowheads="1"/>
          </p:cNvSpPr>
          <p:nvPr/>
        </p:nvSpPr>
        <p:spPr bwMode="auto">
          <a:xfrm>
            <a:off x="291465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3314700" y="2133600"/>
            <a:ext cx="40005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4" name="Rectangle 9"/>
          <p:cNvSpPr>
            <a:spLocks noChangeArrowheads="1"/>
          </p:cNvSpPr>
          <p:nvPr/>
        </p:nvSpPr>
        <p:spPr bwMode="auto">
          <a:xfrm>
            <a:off x="3714750" y="21336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5" name="Rectangle 10"/>
          <p:cNvSpPr>
            <a:spLocks noChangeArrowheads="1"/>
          </p:cNvSpPr>
          <p:nvPr/>
        </p:nvSpPr>
        <p:spPr bwMode="auto">
          <a:xfrm>
            <a:off x="4114800" y="21336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6" name="Rectangle 11"/>
          <p:cNvSpPr>
            <a:spLocks noChangeArrowheads="1"/>
          </p:cNvSpPr>
          <p:nvPr/>
        </p:nvSpPr>
        <p:spPr bwMode="auto">
          <a:xfrm>
            <a:off x="451485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7" name="Rectangle 12"/>
          <p:cNvSpPr>
            <a:spLocks noChangeArrowheads="1"/>
          </p:cNvSpPr>
          <p:nvPr/>
        </p:nvSpPr>
        <p:spPr bwMode="auto">
          <a:xfrm>
            <a:off x="171450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8" name="Rectangle 13"/>
          <p:cNvSpPr>
            <a:spLocks noChangeArrowheads="1"/>
          </p:cNvSpPr>
          <p:nvPr/>
        </p:nvSpPr>
        <p:spPr bwMode="auto">
          <a:xfrm>
            <a:off x="37147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09" name="Rectangle 14"/>
          <p:cNvSpPr>
            <a:spLocks noChangeArrowheads="1"/>
          </p:cNvSpPr>
          <p:nvPr/>
        </p:nvSpPr>
        <p:spPr bwMode="auto">
          <a:xfrm>
            <a:off x="45148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0" name="Rectangle 15"/>
          <p:cNvSpPr>
            <a:spLocks noChangeArrowheads="1"/>
          </p:cNvSpPr>
          <p:nvPr/>
        </p:nvSpPr>
        <p:spPr bwMode="auto">
          <a:xfrm>
            <a:off x="171450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1" name="Rectangle 16"/>
          <p:cNvSpPr>
            <a:spLocks noChangeArrowheads="1"/>
          </p:cNvSpPr>
          <p:nvPr/>
        </p:nvSpPr>
        <p:spPr bwMode="auto">
          <a:xfrm>
            <a:off x="37147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2" name="Rectangle 17"/>
          <p:cNvSpPr>
            <a:spLocks noChangeArrowheads="1"/>
          </p:cNvSpPr>
          <p:nvPr/>
        </p:nvSpPr>
        <p:spPr bwMode="auto">
          <a:xfrm>
            <a:off x="45148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3" name="Rectangle 18"/>
          <p:cNvSpPr>
            <a:spLocks noChangeArrowheads="1"/>
          </p:cNvSpPr>
          <p:nvPr/>
        </p:nvSpPr>
        <p:spPr bwMode="auto">
          <a:xfrm>
            <a:off x="171450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4" name="Rectangle 19"/>
          <p:cNvSpPr>
            <a:spLocks noChangeArrowheads="1"/>
          </p:cNvSpPr>
          <p:nvPr/>
        </p:nvSpPr>
        <p:spPr bwMode="auto">
          <a:xfrm>
            <a:off x="2114550" y="3733800"/>
            <a:ext cx="40005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5" name="Rectangle 20"/>
          <p:cNvSpPr>
            <a:spLocks noChangeArrowheads="1"/>
          </p:cNvSpPr>
          <p:nvPr/>
        </p:nvSpPr>
        <p:spPr bwMode="auto">
          <a:xfrm>
            <a:off x="2514600" y="37338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6" name="Rectangle 21"/>
          <p:cNvSpPr>
            <a:spLocks noChangeArrowheads="1"/>
          </p:cNvSpPr>
          <p:nvPr/>
        </p:nvSpPr>
        <p:spPr bwMode="auto">
          <a:xfrm>
            <a:off x="291465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7" name="Rectangle 22"/>
          <p:cNvSpPr>
            <a:spLocks noChangeArrowheads="1"/>
          </p:cNvSpPr>
          <p:nvPr/>
        </p:nvSpPr>
        <p:spPr bwMode="auto">
          <a:xfrm>
            <a:off x="3314700" y="3733800"/>
            <a:ext cx="400050" cy="533400"/>
          </a:xfrm>
          <a:prstGeom prst="rect">
            <a:avLst/>
          </a:prstGeom>
          <a:solidFill>
            <a:srgbClr val="1C1C1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8" name="Rectangle 23"/>
          <p:cNvSpPr>
            <a:spLocks noChangeArrowheads="1"/>
          </p:cNvSpPr>
          <p:nvPr/>
        </p:nvSpPr>
        <p:spPr bwMode="auto">
          <a:xfrm>
            <a:off x="3714750" y="3733800"/>
            <a:ext cx="40005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19" name="Rectangle 24"/>
          <p:cNvSpPr>
            <a:spLocks noChangeArrowheads="1"/>
          </p:cNvSpPr>
          <p:nvPr/>
        </p:nvSpPr>
        <p:spPr bwMode="auto">
          <a:xfrm>
            <a:off x="4114800" y="37338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0" name="Rectangle 25"/>
          <p:cNvSpPr>
            <a:spLocks noChangeArrowheads="1"/>
          </p:cNvSpPr>
          <p:nvPr/>
        </p:nvSpPr>
        <p:spPr bwMode="auto">
          <a:xfrm>
            <a:off x="45148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1" name="Rectangle 26"/>
          <p:cNvSpPr>
            <a:spLocks noChangeArrowheads="1"/>
          </p:cNvSpPr>
          <p:nvPr/>
        </p:nvSpPr>
        <p:spPr bwMode="auto">
          <a:xfrm>
            <a:off x="2114550" y="2667000"/>
            <a:ext cx="16002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2" name="Rectangle 27"/>
          <p:cNvSpPr>
            <a:spLocks noChangeArrowheads="1"/>
          </p:cNvSpPr>
          <p:nvPr/>
        </p:nvSpPr>
        <p:spPr bwMode="auto">
          <a:xfrm>
            <a:off x="1714500" y="2133600"/>
            <a:ext cx="3200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3" name="Rectangle 28"/>
          <p:cNvSpPr>
            <a:spLocks noChangeArrowheads="1"/>
          </p:cNvSpPr>
          <p:nvPr/>
        </p:nvSpPr>
        <p:spPr bwMode="auto">
          <a:xfrm>
            <a:off x="4114800" y="2667000"/>
            <a:ext cx="40005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4" name="Line 29"/>
          <p:cNvSpPr>
            <a:spLocks noChangeShapeType="1"/>
          </p:cNvSpPr>
          <p:nvPr/>
        </p:nvSpPr>
        <p:spPr bwMode="auto">
          <a:xfrm>
            <a:off x="3664744" y="2400300"/>
            <a:ext cx="20359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5" name="Rectangle 30"/>
          <p:cNvSpPr>
            <a:spLocks noChangeArrowheads="1"/>
          </p:cNvSpPr>
          <p:nvPr/>
        </p:nvSpPr>
        <p:spPr bwMode="auto">
          <a:xfrm>
            <a:off x="1714500" y="4724400"/>
            <a:ext cx="3200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26" name="Rectangle 31"/>
          <p:cNvSpPr>
            <a:spLocks noChangeArrowheads="1"/>
          </p:cNvSpPr>
          <p:nvPr/>
        </p:nvSpPr>
        <p:spPr bwMode="auto">
          <a:xfrm>
            <a:off x="33147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5327" name="Rectangle 32"/>
          <p:cNvSpPr>
            <a:spLocks noChangeArrowheads="1"/>
          </p:cNvSpPr>
          <p:nvPr/>
        </p:nvSpPr>
        <p:spPr bwMode="auto">
          <a:xfrm>
            <a:off x="17145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5328" name="Rectangle 33"/>
          <p:cNvSpPr>
            <a:spLocks noChangeArrowheads="1"/>
          </p:cNvSpPr>
          <p:nvPr/>
        </p:nvSpPr>
        <p:spPr bwMode="auto">
          <a:xfrm>
            <a:off x="571500" y="4953000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3371850" y="2209800"/>
            <a:ext cx="28575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30" name="Line 35"/>
          <p:cNvSpPr>
            <a:spLocks noChangeShapeType="1"/>
          </p:cNvSpPr>
          <p:nvPr/>
        </p:nvSpPr>
        <p:spPr bwMode="auto">
          <a:xfrm flipV="1">
            <a:off x="3518297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31" name="Line 36"/>
          <p:cNvSpPr>
            <a:spLocks noChangeShapeType="1"/>
          </p:cNvSpPr>
          <p:nvPr/>
        </p:nvSpPr>
        <p:spPr bwMode="auto">
          <a:xfrm>
            <a:off x="3514725" y="2586039"/>
            <a:ext cx="0" cy="257175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5332" name="Line 37"/>
          <p:cNvSpPr>
            <a:spLocks noChangeShapeType="1"/>
          </p:cNvSpPr>
          <p:nvPr/>
        </p:nvSpPr>
        <p:spPr bwMode="auto">
          <a:xfrm flipH="1">
            <a:off x="3182542" y="2400300"/>
            <a:ext cx="1821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1205286" name="AutoShape 38"/>
          <p:cNvSpPr>
            <a:spLocks noChangeArrowheads="1"/>
          </p:cNvSpPr>
          <p:nvPr/>
        </p:nvSpPr>
        <p:spPr bwMode="auto">
          <a:xfrm>
            <a:off x="3654029" y="2281238"/>
            <a:ext cx="3429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673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Calibri"/>
                <a:ea typeface="ＭＳ Ｐゴシック" pitchFamily="34" charset="-128"/>
                <a:cs typeface="Calibri"/>
              </a:rPr>
              <a:t>Example: Robot Localization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471488" y="5767388"/>
            <a:ext cx="5829300" cy="9144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t=5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171450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211455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251460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2914650" y="21336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3314700" y="21336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3714750" y="2133600"/>
            <a:ext cx="40005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4114800" y="2133600"/>
            <a:ext cx="400050" cy="5334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4" name="Rectangle 11"/>
          <p:cNvSpPr>
            <a:spLocks noChangeArrowheads="1"/>
          </p:cNvSpPr>
          <p:nvPr/>
        </p:nvSpPr>
        <p:spPr bwMode="auto">
          <a:xfrm>
            <a:off x="4514850" y="2133600"/>
            <a:ext cx="40005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5" name="Rectangle 12"/>
          <p:cNvSpPr>
            <a:spLocks noChangeArrowheads="1"/>
          </p:cNvSpPr>
          <p:nvPr/>
        </p:nvSpPr>
        <p:spPr bwMode="auto">
          <a:xfrm>
            <a:off x="171450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6" name="Rectangle 13"/>
          <p:cNvSpPr>
            <a:spLocks noChangeArrowheads="1"/>
          </p:cNvSpPr>
          <p:nvPr/>
        </p:nvSpPr>
        <p:spPr bwMode="auto">
          <a:xfrm>
            <a:off x="37147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7" name="Rectangle 14"/>
          <p:cNvSpPr>
            <a:spLocks noChangeArrowheads="1"/>
          </p:cNvSpPr>
          <p:nvPr/>
        </p:nvSpPr>
        <p:spPr bwMode="auto">
          <a:xfrm>
            <a:off x="4514850" y="26670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8" name="Rectangle 15"/>
          <p:cNvSpPr>
            <a:spLocks noChangeArrowheads="1"/>
          </p:cNvSpPr>
          <p:nvPr/>
        </p:nvSpPr>
        <p:spPr bwMode="auto">
          <a:xfrm>
            <a:off x="171450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59" name="Rectangle 16"/>
          <p:cNvSpPr>
            <a:spLocks noChangeArrowheads="1"/>
          </p:cNvSpPr>
          <p:nvPr/>
        </p:nvSpPr>
        <p:spPr bwMode="auto">
          <a:xfrm>
            <a:off x="37147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0" name="Rectangle 17"/>
          <p:cNvSpPr>
            <a:spLocks noChangeArrowheads="1"/>
          </p:cNvSpPr>
          <p:nvPr/>
        </p:nvSpPr>
        <p:spPr bwMode="auto">
          <a:xfrm>
            <a:off x="4514850" y="32004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1" name="Rectangle 18"/>
          <p:cNvSpPr>
            <a:spLocks noChangeArrowheads="1"/>
          </p:cNvSpPr>
          <p:nvPr/>
        </p:nvSpPr>
        <p:spPr bwMode="auto">
          <a:xfrm>
            <a:off x="171450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2" name="Rectangle 19"/>
          <p:cNvSpPr>
            <a:spLocks noChangeArrowheads="1"/>
          </p:cNvSpPr>
          <p:nvPr/>
        </p:nvSpPr>
        <p:spPr bwMode="auto">
          <a:xfrm>
            <a:off x="21145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3" name="Rectangle 20"/>
          <p:cNvSpPr>
            <a:spLocks noChangeArrowheads="1"/>
          </p:cNvSpPr>
          <p:nvPr/>
        </p:nvSpPr>
        <p:spPr bwMode="auto">
          <a:xfrm>
            <a:off x="251460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4" name="Rectangle 21"/>
          <p:cNvSpPr>
            <a:spLocks noChangeArrowheads="1"/>
          </p:cNvSpPr>
          <p:nvPr/>
        </p:nvSpPr>
        <p:spPr bwMode="auto">
          <a:xfrm>
            <a:off x="29146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5" name="Rectangle 22"/>
          <p:cNvSpPr>
            <a:spLocks noChangeArrowheads="1"/>
          </p:cNvSpPr>
          <p:nvPr/>
        </p:nvSpPr>
        <p:spPr bwMode="auto">
          <a:xfrm>
            <a:off x="3314700" y="3733800"/>
            <a:ext cx="40005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6" name="Rectangle 23"/>
          <p:cNvSpPr>
            <a:spLocks noChangeArrowheads="1"/>
          </p:cNvSpPr>
          <p:nvPr/>
        </p:nvSpPr>
        <p:spPr bwMode="auto">
          <a:xfrm>
            <a:off x="4114800" y="3733800"/>
            <a:ext cx="40005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7" name="Rectangle 24"/>
          <p:cNvSpPr>
            <a:spLocks noChangeArrowheads="1"/>
          </p:cNvSpPr>
          <p:nvPr/>
        </p:nvSpPr>
        <p:spPr bwMode="auto">
          <a:xfrm>
            <a:off x="45148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8" name="Rectangle 25"/>
          <p:cNvSpPr>
            <a:spLocks noChangeArrowheads="1"/>
          </p:cNvSpPr>
          <p:nvPr/>
        </p:nvSpPr>
        <p:spPr bwMode="auto">
          <a:xfrm>
            <a:off x="2114550" y="2667000"/>
            <a:ext cx="1600200" cy="1066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69" name="Rectangle 26"/>
          <p:cNvSpPr>
            <a:spLocks noChangeArrowheads="1"/>
          </p:cNvSpPr>
          <p:nvPr/>
        </p:nvSpPr>
        <p:spPr bwMode="auto">
          <a:xfrm>
            <a:off x="1714500" y="2133600"/>
            <a:ext cx="3200400" cy="213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0" name="Rectangle 27"/>
          <p:cNvSpPr>
            <a:spLocks noChangeArrowheads="1"/>
          </p:cNvSpPr>
          <p:nvPr/>
        </p:nvSpPr>
        <p:spPr bwMode="auto">
          <a:xfrm>
            <a:off x="4114800" y="2667000"/>
            <a:ext cx="40005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1" name="Line 28"/>
          <p:cNvSpPr>
            <a:spLocks noChangeShapeType="1"/>
          </p:cNvSpPr>
          <p:nvPr/>
        </p:nvSpPr>
        <p:spPr bwMode="auto">
          <a:xfrm>
            <a:off x="3664744" y="2400300"/>
            <a:ext cx="20359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2" name="Rectangle 29"/>
          <p:cNvSpPr>
            <a:spLocks noChangeArrowheads="1"/>
          </p:cNvSpPr>
          <p:nvPr/>
        </p:nvSpPr>
        <p:spPr bwMode="auto">
          <a:xfrm>
            <a:off x="1714500" y="4724400"/>
            <a:ext cx="3200400" cy="228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3" name="Rectangle 30"/>
          <p:cNvSpPr>
            <a:spLocks noChangeArrowheads="1"/>
          </p:cNvSpPr>
          <p:nvPr/>
        </p:nvSpPr>
        <p:spPr bwMode="auto">
          <a:xfrm>
            <a:off x="33147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de-DE" sz="2000">
                <a:latin typeface="Calibri"/>
                <a:cs typeface="Calibri"/>
              </a:rPr>
              <a:t>1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7374" name="Rectangle 31"/>
          <p:cNvSpPr>
            <a:spLocks noChangeArrowheads="1"/>
          </p:cNvSpPr>
          <p:nvPr/>
        </p:nvSpPr>
        <p:spPr bwMode="auto">
          <a:xfrm>
            <a:off x="1714500" y="49530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de-DE" sz="2000">
                <a:latin typeface="Calibri"/>
                <a:cs typeface="Calibri"/>
              </a:rPr>
              <a:t>0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7375" name="Rectangle 32"/>
          <p:cNvSpPr>
            <a:spLocks noChangeArrowheads="1"/>
          </p:cNvSpPr>
          <p:nvPr/>
        </p:nvSpPr>
        <p:spPr bwMode="auto">
          <a:xfrm>
            <a:off x="571500" y="4953000"/>
            <a:ext cx="1028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de-DE" sz="2000">
                <a:latin typeface="Calibri"/>
                <a:cs typeface="Calibri"/>
              </a:rPr>
              <a:t>Prob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57376" name="Oval 33"/>
          <p:cNvSpPr>
            <a:spLocks noChangeArrowheads="1"/>
          </p:cNvSpPr>
          <p:nvPr/>
        </p:nvSpPr>
        <p:spPr bwMode="auto">
          <a:xfrm>
            <a:off x="3771900" y="2209800"/>
            <a:ext cx="285750" cy="381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7" name="Line 34"/>
          <p:cNvSpPr>
            <a:spLocks noChangeShapeType="1"/>
          </p:cNvSpPr>
          <p:nvPr/>
        </p:nvSpPr>
        <p:spPr bwMode="auto">
          <a:xfrm flipV="1">
            <a:off x="3918347" y="1876425"/>
            <a:ext cx="0" cy="304800"/>
          </a:xfrm>
          <a:prstGeom prst="line">
            <a:avLst/>
          </a:prstGeom>
          <a:noFill/>
          <a:ln w="9525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8" name="Line 35"/>
          <p:cNvSpPr>
            <a:spLocks noChangeShapeType="1"/>
          </p:cNvSpPr>
          <p:nvPr/>
        </p:nvSpPr>
        <p:spPr bwMode="auto">
          <a:xfrm>
            <a:off x="3914775" y="2586039"/>
            <a:ext cx="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79" name="Line 36"/>
          <p:cNvSpPr>
            <a:spLocks noChangeShapeType="1"/>
          </p:cNvSpPr>
          <p:nvPr/>
        </p:nvSpPr>
        <p:spPr bwMode="auto">
          <a:xfrm>
            <a:off x="4061223" y="2400300"/>
            <a:ext cx="182165" cy="15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80" name="Line 37"/>
          <p:cNvSpPr>
            <a:spLocks noChangeShapeType="1"/>
          </p:cNvSpPr>
          <p:nvPr/>
        </p:nvSpPr>
        <p:spPr bwMode="auto">
          <a:xfrm flipH="1">
            <a:off x="3582592" y="2400300"/>
            <a:ext cx="18216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57381" name="Rectangle 38"/>
          <p:cNvSpPr>
            <a:spLocks noChangeArrowheads="1"/>
          </p:cNvSpPr>
          <p:nvPr/>
        </p:nvSpPr>
        <p:spPr bwMode="auto">
          <a:xfrm>
            <a:off x="3714750" y="3733800"/>
            <a:ext cx="40005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19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6567" y="17888"/>
            <a:ext cx="9144000" cy="1143000"/>
          </a:xfrm>
        </p:spPr>
        <p:txBody>
          <a:bodyPr/>
          <a:lstStyle/>
          <a:p>
            <a:r>
              <a:rPr lang="en-US" sz="4000" dirty="0" smtClean="0">
                <a:latin typeface="Calibri"/>
                <a:ea typeface="ＭＳ Ｐゴシック" pitchFamily="34" charset="-128"/>
                <a:cs typeface="Calibri"/>
              </a:rPr>
              <a:t>Inference: Base Cases</a:t>
            </a: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800350" y="2895600"/>
            <a:ext cx="40005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sp>
        <p:nvSpPr>
          <p:cNvPr id="18" name="Oval 5"/>
          <p:cNvSpPr>
            <a:spLocks noChangeArrowheads="1"/>
          </p:cNvSpPr>
          <p:nvPr/>
        </p:nvSpPr>
        <p:spPr bwMode="auto">
          <a:xfrm>
            <a:off x="2800350" y="1828800"/>
            <a:ext cx="40005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9" name="AutoShape 6"/>
          <p:cNvCxnSpPr>
            <a:cxnSpLocks noChangeShapeType="1"/>
            <a:stCxn id="18" idx="4"/>
            <a:endCxn id="17" idx="0"/>
          </p:cNvCxnSpPr>
          <p:nvPr/>
        </p:nvCxnSpPr>
        <p:spPr bwMode="auto">
          <a:xfrm>
            <a:off x="3000375" y="2376489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" name="Picture 1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4419601"/>
            <a:ext cx="1132284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8001000" y="2514600"/>
            <a:ext cx="40005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22" name="AutoShape 39"/>
          <p:cNvCxnSpPr>
            <a:cxnSpLocks noChangeShapeType="1"/>
            <a:stCxn id="23" idx="6"/>
            <a:endCxn id="21" idx="2"/>
          </p:cNvCxnSpPr>
          <p:nvPr/>
        </p:nvCxnSpPr>
        <p:spPr bwMode="auto">
          <a:xfrm>
            <a:off x="7725966" y="2781300"/>
            <a:ext cx="2643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40"/>
          <p:cNvSpPr>
            <a:spLocks noChangeArrowheads="1"/>
          </p:cNvSpPr>
          <p:nvPr/>
        </p:nvSpPr>
        <p:spPr bwMode="auto">
          <a:xfrm>
            <a:off x="7315200" y="2514600"/>
            <a:ext cx="40005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pic>
        <p:nvPicPr>
          <p:cNvPr id="24" name="Picture 4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006" y="4419600"/>
            <a:ext cx="78462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50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5181600"/>
            <a:ext cx="2270522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6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1" y="6088064"/>
            <a:ext cx="1393031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9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5638801"/>
            <a:ext cx="1122759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5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890" y="5143501"/>
            <a:ext cx="172997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55" descr="txp_fi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5748338"/>
            <a:ext cx="165377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76400"/>
            <a:ext cx="1737457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676400"/>
            <a:ext cx="1657349" cy="20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04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Passage of Time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97000"/>
            <a:ext cx="8553450" cy="546099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bri"/>
                <a:cs typeface="Calibri"/>
              </a:rPr>
              <a:t>Assume we have current belief P(X | evidence to date)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Then, after one time step passes: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 smtClean="0">
              <a:latin typeface="Calibri"/>
              <a:cs typeface="Calibri"/>
            </a:endParaRPr>
          </a:p>
          <a:p>
            <a:r>
              <a:rPr lang="en-US" sz="2400" dirty="0" smtClean="0">
                <a:latin typeface="Calibri"/>
                <a:cs typeface="Calibri"/>
              </a:rPr>
              <a:t>Basic </a:t>
            </a:r>
            <a:r>
              <a:rPr lang="en-US" sz="2400" dirty="0">
                <a:latin typeface="Calibri"/>
                <a:cs typeface="Calibri"/>
              </a:rPr>
              <a:t>idea: beliefs </a:t>
            </a:r>
            <a:r>
              <a:rPr lang="en-US" sz="2400" dirty="0" smtClean="0">
                <a:latin typeface="Calibri"/>
                <a:cs typeface="Calibri"/>
              </a:rPr>
              <a:t>get “pushed” </a:t>
            </a:r>
            <a:r>
              <a:rPr lang="en-US" sz="2400" dirty="0">
                <a:latin typeface="Calibri"/>
                <a:cs typeface="Calibri"/>
              </a:rPr>
              <a:t>through the transitions</a:t>
            </a:r>
          </a:p>
          <a:p>
            <a:pPr lvl="1"/>
            <a:r>
              <a:rPr lang="en-US" sz="2000" dirty="0">
                <a:latin typeface="Calibri"/>
                <a:cs typeface="Calibri"/>
              </a:rPr>
              <a:t>With the </a:t>
            </a:r>
            <a:r>
              <a:rPr lang="ja-JP" altLang="en-US" sz="2000" dirty="0">
                <a:latin typeface="Calibri"/>
                <a:cs typeface="Calibri"/>
              </a:rPr>
              <a:t>“</a:t>
            </a:r>
            <a:r>
              <a:rPr lang="en-US" sz="2000" dirty="0">
                <a:latin typeface="Calibri"/>
                <a:cs typeface="Calibri"/>
              </a:rPr>
              <a:t>B</a:t>
            </a:r>
            <a:r>
              <a:rPr lang="ja-JP" altLang="en-US" sz="2000" dirty="0">
                <a:latin typeface="Calibri"/>
                <a:cs typeface="Calibri"/>
              </a:rPr>
              <a:t>”</a:t>
            </a:r>
            <a:r>
              <a:rPr lang="en-US" sz="2000" dirty="0">
                <a:latin typeface="Calibri"/>
                <a:cs typeface="Calibri"/>
              </a:rPr>
              <a:t> notation, we have to be careful about what time step t the belief is about, and what evidence it includes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1860403"/>
            <a:ext cx="3158994" cy="47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556019" y="2289653"/>
            <a:ext cx="1426369" cy="700088"/>
            <a:chOff x="7848600" y="2362200"/>
            <a:chExt cx="758825" cy="279400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8327858" y="2362200"/>
              <a:ext cx="279567" cy="279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10" name="AutoShape 14"/>
            <p:cNvCxnSpPr>
              <a:cxnSpLocks noChangeShapeType="1"/>
              <a:stCxn id="11" idx="6"/>
              <a:endCxn id="9" idx="2"/>
            </p:cNvCxnSpPr>
            <p:nvPr/>
          </p:nvCxnSpPr>
          <p:spPr bwMode="auto">
            <a:xfrm>
              <a:off x="8135656" y="2501900"/>
              <a:ext cx="18471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15"/>
            <p:cNvSpPr>
              <a:spLocks noChangeArrowheads="1"/>
            </p:cNvSpPr>
            <p:nvPr/>
          </p:nvSpPr>
          <p:spPr bwMode="auto">
            <a:xfrm>
              <a:off x="7848600" y="2362200"/>
              <a:ext cx="279567" cy="279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>
                  <a:latin typeface="Calibri"/>
                  <a:cs typeface="Calibri"/>
                </a:rPr>
                <a:t>X</a:t>
              </a:r>
              <a:r>
                <a:rPr lang="en-US" sz="2400" baseline="-25000">
                  <a:latin typeface="Calibri"/>
                  <a:cs typeface="Calibri"/>
                </a:rPr>
                <a:t>1</a:t>
              </a:r>
            </a:p>
          </p:txBody>
        </p:sp>
      </p:grp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989741"/>
            <a:ext cx="2152650" cy="681353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9" y="3764440"/>
            <a:ext cx="3319705" cy="727109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4562781"/>
            <a:ext cx="3031942" cy="771855"/>
          </a:xfrm>
          <a:prstGeom prst="rect">
            <a:avLst/>
          </a:prstGeom>
        </p:spPr>
      </p:pic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5535021" y="4419599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alibri"/>
                <a:cs typeface="Calibri"/>
              </a:rPr>
              <a:t>    Or </a:t>
            </a:r>
            <a:r>
              <a:rPr lang="en-US" sz="2400" dirty="0" smtClean="0">
                <a:latin typeface="Calibri"/>
                <a:cs typeface="Calibri"/>
              </a:rPr>
              <a:t>compactly: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9" y="5029199"/>
            <a:ext cx="2743200" cy="610873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6" y="2996090"/>
            <a:ext cx="1507524" cy="3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8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4" y="4576260"/>
            <a:ext cx="4136402" cy="1791510"/>
          </a:xfrm>
          <a:prstGeom prst="rect">
            <a:avLst/>
          </a:prstGeom>
        </p:spPr>
      </p:pic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Example: Passage of Time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371601"/>
            <a:ext cx="640080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As time passes, uncertainty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accumulates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graphicFrame>
        <p:nvGraphicFramePr>
          <p:cNvPr id="645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826932"/>
              </p:ext>
            </p:extLst>
          </p:nvPr>
        </p:nvGraphicFramePr>
        <p:xfrm>
          <a:off x="845344" y="2041525"/>
          <a:ext cx="1919288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Photo Editor Photo" r:id="rId4" imgW="3878916" imgH="2598645" progId="MSPhotoEd.3">
                  <p:embed/>
                </p:oleObj>
              </mc:Choice>
              <mc:Fallback>
                <p:oleObj name="Photo Editor Photo" r:id="rId4" imgW="3878916" imgH="259864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65" t="1222" r="1474" b="1222"/>
                      <a:stretch>
                        <a:fillRect/>
                      </a:stretch>
                    </p:blipFill>
                    <p:spPr bwMode="auto">
                      <a:xfrm>
                        <a:off x="845344" y="2041525"/>
                        <a:ext cx="1919288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259347"/>
              </p:ext>
            </p:extLst>
          </p:nvPr>
        </p:nvGraphicFramePr>
        <p:xfrm>
          <a:off x="3403997" y="2011362"/>
          <a:ext cx="1926431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hoto Editor Photo" r:id="rId6" imgW="3894157" imgH="2644369" progId="MSPhotoEd.3">
                  <p:embed/>
                </p:oleObj>
              </mc:Choice>
              <mc:Fallback>
                <p:oleObj name="Photo Editor Photo" r:id="rId6" imgW="3894157" imgH="264436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019" t="1501" r="2078" b="2400"/>
                      <a:stretch>
                        <a:fillRect/>
                      </a:stretch>
                    </p:blipFill>
                    <p:spPr bwMode="auto">
                      <a:xfrm>
                        <a:off x="3403997" y="2011362"/>
                        <a:ext cx="1926431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03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83720"/>
              </p:ext>
            </p:extLst>
          </p:nvPr>
        </p:nvGraphicFramePr>
        <p:xfrm>
          <a:off x="6059091" y="2041525"/>
          <a:ext cx="194191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Photo Editor Photo" r:id="rId8" imgW="3924640" imgH="2659048" progId="MSPhotoEd.3">
                  <p:embed/>
                </p:oleObj>
              </mc:Choice>
              <mc:Fallback>
                <p:oleObj name="Photo Editor Photo" r:id="rId8" imgW="3924640" imgH="26590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59" t="1492" r="2426" b="2866"/>
                      <a:stretch>
                        <a:fillRect/>
                      </a:stretch>
                    </p:blipFill>
                    <p:spPr bwMode="auto">
                      <a:xfrm>
                        <a:off x="6059091" y="2041525"/>
                        <a:ext cx="194191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1543050" y="3717926"/>
            <a:ext cx="1221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T = 1</a:t>
            </a:r>
          </a:p>
        </p:txBody>
      </p:sp>
      <p:sp>
        <p:nvSpPr>
          <p:cNvPr id="1210376" name="Text Box 8"/>
          <p:cNvSpPr txBox="1">
            <a:spLocks noChangeArrowheads="1"/>
          </p:cNvSpPr>
          <p:nvPr/>
        </p:nvSpPr>
        <p:spPr bwMode="auto">
          <a:xfrm>
            <a:off x="4068153" y="3753145"/>
            <a:ext cx="13791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T = 2</a:t>
            </a:r>
          </a:p>
        </p:txBody>
      </p:sp>
      <p:sp>
        <p:nvSpPr>
          <p:cNvPr id="1210377" name="Text Box 9"/>
          <p:cNvSpPr txBox="1">
            <a:spLocks noChangeArrowheads="1"/>
          </p:cNvSpPr>
          <p:nvPr/>
        </p:nvSpPr>
        <p:spPr bwMode="auto">
          <a:xfrm>
            <a:off x="6804595" y="3717926"/>
            <a:ext cx="11964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T = 5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5361350" y="5251232"/>
            <a:ext cx="27158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 smtClean="0">
                <a:latin typeface="Calibri"/>
                <a:cs typeface="Calibri"/>
              </a:rPr>
              <a:t>(Transition </a:t>
            </a:r>
            <a:r>
              <a:rPr lang="en-US" sz="1800" dirty="0">
                <a:latin typeface="Calibri"/>
                <a:cs typeface="Calibri"/>
              </a:rPr>
              <a:t>model: ghosts usually go </a:t>
            </a:r>
            <a:r>
              <a:rPr lang="en-US" sz="1800" dirty="0" smtClean="0">
                <a:latin typeface="Calibri"/>
                <a:cs typeface="Calibri"/>
              </a:rPr>
              <a:t>clockwise)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82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6" grpId="0"/>
      <p:bldP spid="12103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Andrei </a:t>
            </a:r>
            <a:r>
              <a:rPr lang="en-US" dirty="0" err="1" smtClean="0"/>
              <a:t>Andreyevich</a:t>
            </a:r>
            <a:r>
              <a:rPr lang="en-US" dirty="0" smtClean="0"/>
              <a:t> Markov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73" y="1583567"/>
            <a:ext cx="3446726" cy="44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795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Observation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49069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Assume we have current belief P(X | previous evidence):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Then, after evidence comes in:</a:t>
            </a: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marL="114300" indent="0">
              <a:lnSpc>
                <a:spcPct val="90000"/>
              </a:lnSpc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Or, compactly: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grpSp>
        <p:nvGrpSpPr>
          <p:cNvPr id="8" name="Group 19"/>
          <p:cNvGrpSpPr>
            <a:grpSpLocks/>
          </p:cNvGrpSpPr>
          <p:nvPr/>
        </p:nvGrpSpPr>
        <p:grpSpPr bwMode="auto">
          <a:xfrm>
            <a:off x="7907535" y="576099"/>
            <a:ext cx="441722" cy="1766890"/>
            <a:chOff x="8173954" y="2209800"/>
            <a:chExt cx="284246" cy="852487"/>
          </a:xfrm>
        </p:grpSpPr>
        <p:sp>
          <p:nvSpPr>
            <p:cNvPr id="9" name="Oval 20"/>
            <p:cNvSpPr>
              <a:spLocks noChangeArrowheads="1"/>
            </p:cNvSpPr>
            <p:nvPr/>
          </p:nvSpPr>
          <p:spPr bwMode="auto">
            <a:xfrm>
              <a:off x="8173954" y="2778125"/>
              <a:ext cx="284246" cy="284162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E</a:t>
              </a:r>
              <a:r>
                <a:rPr lang="en-US" sz="2400" baseline="-25000" dirty="0">
                  <a:latin typeface="Calibri"/>
                  <a:cs typeface="Calibri"/>
                </a:rPr>
                <a:t>1</a:t>
              </a:r>
              <a:endParaRPr lang="en-US" sz="1400" baseline="-25000" dirty="0">
                <a:latin typeface="Calibri"/>
                <a:cs typeface="Calibri"/>
              </a:endParaRPr>
            </a:p>
          </p:txBody>
        </p:sp>
        <p:sp>
          <p:nvSpPr>
            <p:cNvPr id="10" name="Oval 22"/>
            <p:cNvSpPr>
              <a:spLocks noChangeArrowheads="1"/>
            </p:cNvSpPr>
            <p:nvPr/>
          </p:nvSpPr>
          <p:spPr bwMode="auto">
            <a:xfrm>
              <a:off x="8173954" y="2209800"/>
              <a:ext cx="284246" cy="28416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11" name="AutoShape 23"/>
            <p:cNvCxnSpPr>
              <a:cxnSpLocks noChangeShapeType="1"/>
              <a:stCxn id="10" idx="4"/>
              <a:endCxn id="9" idx="0"/>
            </p:cNvCxnSpPr>
            <p:nvPr/>
          </p:nvCxnSpPr>
          <p:spPr bwMode="auto">
            <a:xfrm>
              <a:off x="8316077" y="2501574"/>
              <a:ext cx="0" cy="26893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908" y="2965217"/>
            <a:ext cx="1657349" cy="2020506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2719388" cy="367294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1" y="3048000"/>
            <a:ext cx="1897277" cy="34925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3048000"/>
            <a:ext cx="3348038" cy="347726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3581401"/>
            <a:ext cx="2800350" cy="394069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1" y="4712146"/>
            <a:ext cx="3114932" cy="349250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0" y="4168575"/>
            <a:ext cx="3600450" cy="34965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78" y="5821908"/>
            <a:ext cx="3771900" cy="350293"/>
          </a:xfrm>
          <a:prstGeom prst="rect">
            <a:avLst/>
          </a:prstGeom>
        </p:spPr>
      </p:pic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777640" y="5093592"/>
            <a:ext cx="357161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>
                <a:latin typeface="Calibri"/>
                <a:cs typeface="Calibri"/>
              </a:rPr>
              <a:t>Basic </a:t>
            </a:r>
            <a:r>
              <a:rPr lang="en-US" sz="2400" dirty="0">
                <a:latin typeface="Calibri"/>
                <a:cs typeface="Calibri"/>
              </a:rPr>
              <a:t>idea: beliefs “reweighted” by likelihood of evidence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Unlike passage of time, we have to </a:t>
            </a:r>
            <a:r>
              <a:rPr lang="en-US" sz="2400" dirty="0" smtClean="0">
                <a:latin typeface="Calibri"/>
                <a:cs typeface="Calibri"/>
              </a:rPr>
              <a:t>renormalize</a:t>
            </a:r>
          </a:p>
          <a:p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56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Calibri"/>
                <a:ea typeface="ＭＳ Ｐゴシック" pitchFamily="34" charset="-128"/>
                <a:cs typeface="Calibri"/>
              </a:rPr>
              <a:t>Example: Observation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42950" y="1397001"/>
            <a:ext cx="8096250" cy="4729164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As we get observations, beliefs get reweighted, uncertainty 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“</a:t>
            </a:r>
            <a:r>
              <a:rPr lang="en-US" altLang="ja-JP" sz="2400" dirty="0" smtClean="0">
                <a:latin typeface="Calibri"/>
                <a:ea typeface="ＭＳ Ｐゴシック" pitchFamily="34" charset="-128"/>
                <a:cs typeface="Calibri"/>
              </a:rPr>
              <a:t>decreases</a:t>
            </a:r>
            <a:r>
              <a:rPr lang="ja-JP" altLang="en-US" sz="2400" dirty="0" smtClean="0">
                <a:latin typeface="Calibri"/>
                <a:ea typeface="ＭＳ Ｐゴシック" pitchFamily="34" charset="-128"/>
                <a:cs typeface="Calibri"/>
              </a:rPr>
              <a:t>”</a:t>
            </a: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446030"/>
              </p:ext>
            </p:extLst>
          </p:nvPr>
        </p:nvGraphicFramePr>
        <p:xfrm>
          <a:off x="4914901" y="2514601"/>
          <a:ext cx="1878806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Photo Editor Photo" r:id="rId4" imgW="3802710" imgH="2567619" progId="MSPhotoEd.3">
                  <p:embed/>
                </p:oleObj>
              </mc:Choice>
              <mc:Fallback>
                <p:oleObj name="Photo Editor Photo" r:id="rId4" imgW="3802710" imgH="256761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1" y="2514601"/>
                        <a:ext cx="1878806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905" r="2145" b="2351"/>
          <a:stretch>
            <a:fillRect/>
          </a:stretch>
        </p:blipFill>
        <p:spPr bwMode="auto">
          <a:xfrm>
            <a:off x="2245519" y="2517776"/>
            <a:ext cx="1869281" cy="169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2286001" y="4335463"/>
            <a:ext cx="18883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Before observation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5083969" y="4335463"/>
            <a:ext cx="18883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After observation</a:t>
            </a:r>
          </a:p>
        </p:txBody>
      </p:sp>
      <p:pic>
        <p:nvPicPr>
          <p:cNvPr id="6554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32" y="5257801"/>
            <a:ext cx="207406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768" y="4114800"/>
            <a:ext cx="1827609" cy="25218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8" y="4114800"/>
            <a:ext cx="1920914" cy="25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75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748665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</a:t>
            </a:r>
            <a:r>
              <a:rPr lang="en-US" dirty="0" smtClean="0">
                <a:latin typeface="Calibri"/>
                <a:cs typeface="Calibri"/>
              </a:rPr>
              <a:t>Weather HMM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1600200" y="4327525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220251"/>
              </p:ext>
            </p:extLst>
          </p:nvPr>
        </p:nvGraphicFramePr>
        <p:xfrm>
          <a:off x="5657850" y="3900269"/>
          <a:ext cx="2211803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8002"/>
                <a:gridCol w="585467"/>
                <a:gridCol w="1198334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 smtClean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L="68580" marR="6858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27432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3314700" y="4327525"/>
            <a:ext cx="40005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4577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000250" y="5241925"/>
            <a:ext cx="14859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3714750" y="5241925"/>
            <a:ext cx="14859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285750" y="3946525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0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2000250" y="3946525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3714750" y="3946525"/>
            <a:ext cx="14859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smtClean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smtClean="0">
                <a:solidFill>
                  <a:srgbClr val="333399"/>
                </a:solidFill>
                <a:latin typeface="Calibri"/>
                <a:cs typeface="Calibri"/>
              </a:rPr>
              <a:t>2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401" y="938785"/>
            <a:ext cx="1966208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5200650" y="4327525"/>
            <a:ext cx="2857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71500" y="2895601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B(+r) = 0.5</a:t>
            </a:r>
          </a:p>
          <a:p>
            <a:r>
              <a:rPr lang="en-US" dirty="0" smtClean="0">
                <a:latin typeface="Calibri"/>
                <a:cs typeface="Calibri"/>
              </a:rPr>
              <a:t>B(-r)  = 0.5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91554" y="1828801"/>
            <a:ext cx="12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B’(+r) = 0.5</a:t>
            </a:r>
          </a:p>
          <a:p>
            <a:r>
              <a:rPr lang="en-US" dirty="0" smtClean="0">
                <a:latin typeface="Calibri"/>
                <a:cs typeface="Calibri"/>
              </a:rPr>
              <a:t>B’(-r)  = 0.5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86000" y="2858870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B(+r) = 0.818</a:t>
            </a:r>
          </a:p>
          <a:p>
            <a:r>
              <a:rPr lang="en-US" dirty="0" smtClean="0">
                <a:latin typeface="Calibri"/>
                <a:cs typeface="Calibri"/>
              </a:rPr>
              <a:t>B(-r)  = 0.182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948904" y="1828801"/>
            <a:ext cx="145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B’(+r) = 0.627</a:t>
            </a:r>
          </a:p>
          <a:p>
            <a:r>
              <a:rPr lang="en-US" dirty="0" smtClean="0">
                <a:latin typeface="Calibri"/>
                <a:cs typeface="Calibri"/>
              </a:rPr>
              <a:t>B’(-r)  = 0.373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43350" y="2895601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B(+r) = 0.883</a:t>
            </a:r>
          </a:p>
          <a:p>
            <a:r>
              <a:rPr lang="en-US" dirty="0" smtClean="0">
                <a:latin typeface="Calibri"/>
                <a:cs typeface="Calibri"/>
              </a:rPr>
              <a:t>B(-r)  = 0.117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32" name="Straight Arrow Connector 31"/>
          <p:cNvCxnSpPr>
            <a:stCxn id="3" idx="3"/>
            <a:endCxn id="27" idx="1"/>
          </p:cNvCxnSpPr>
          <p:nvPr/>
        </p:nvCxnSpPr>
        <p:spPr>
          <a:xfrm flipV="1">
            <a:off x="1736640" y="2151967"/>
            <a:ext cx="55491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0"/>
          </p:cNvCxnSpPr>
          <p:nvPr/>
        </p:nvCxnSpPr>
        <p:spPr>
          <a:xfrm>
            <a:off x="2857501" y="2514601"/>
            <a:ext cx="128063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514850" y="2514601"/>
            <a:ext cx="7782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9" idx="1"/>
          </p:cNvCxnSpPr>
          <p:nvPr/>
        </p:nvCxnSpPr>
        <p:spPr>
          <a:xfrm flipV="1">
            <a:off x="3685128" y="2151967"/>
            <a:ext cx="263776" cy="103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8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0400"/>
            <a:ext cx="7620000" cy="1143000"/>
          </a:xfrm>
        </p:spPr>
        <p:txBody>
          <a:bodyPr/>
          <a:lstStyle/>
          <a:p>
            <a:r>
              <a:rPr lang="en-US" dirty="0" smtClean="0">
                <a:latin typeface="Calibri"/>
                <a:ea typeface="ＭＳ Ｐゴシック" pitchFamily="34" charset="-128"/>
                <a:cs typeface="Calibri"/>
              </a:rPr>
              <a:t>The Forward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1219201"/>
            <a:ext cx="6343650" cy="4525963"/>
          </a:xfrm>
        </p:spPr>
        <p:txBody>
          <a:bodyPr/>
          <a:lstStyle/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We are given evidence at each time and want to know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 smtClean="0">
                <a:latin typeface="Calibri"/>
                <a:ea typeface="ＭＳ Ｐゴシック" pitchFamily="34" charset="-128"/>
                <a:cs typeface="Calibri"/>
              </a:rPr>
              <a:t>We can derive the following updates</a:t>
            </a: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 smtClean="0">
              <a:latin typeface="Calibri"/>
              <a:ea typeface="ＭＳ Ｐゴシック" pitchFamily="34" charset="-128"/>
              <a:cs typeface="Calibri"/>
            </a:endParaRPr>
          </a:p>
          <a:p>
            <a:endParaRPr lang="en-US" dirty="0" smtClean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121651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20" y="4016375"/>
            <a:ext cx="236577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12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4" y="3476626"/>
            <a:ext cx="2601515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6518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4848225"/>
            <a:ext cx="4336256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6519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441" y="5686425"/>
            <a:ext cx="4380309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0" descr="txp_fi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179" y="2220914"/>
            <a:ext cx="2116931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AutoShape 11"/>
          <p:cNvSpPr>
            <a:spLocks noChangeArrowheads="1"/>
          </p:cNvSpPr>
          <p:nvPr/>
        </p:nvSpPr>
        <p:spPr bwMode="auto">
          <a:xfrm>
            <a:off x="6229350" y="2819399"/>
            <a:ext cx="2686050" cy="1384395"/>
          </a:xfrm>
          <a:prstGeom prst="wedgeRectCallout">
            <a:avLst>
              <a:gd name="adj1" fmla="val -146411"/>
              <a:gd name="adj2" fmla="val 106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We can normalize as we go if we want to have P(</a:t>
            </a:r>
            <a:r>
              <a:rPr lang="en-US" dirty="0" err="1">
                <a:latin typeface="Calibri"/>
                <a:cs typeface="Calibri"/>
              </a:rPr>
              <a:t>x|e</a:t>
            </a:r>
            <a:r>
              <a:rPr lang="en-US" dirty="0">
                <a:latin typeface="Calibri"/>
                <a:cs typeface="Calibri"/>
              </a:rPr>
              <a:t>) at each time step, or just once at the end…</a:t>
            </a:r>
          </a:p>
        </p:txBody>
      </p:sp>
    </p:spTree>
    <p:extLst>
      <p:ext uri="{BB962C8B-B14F-4D97-AF65-F5344CB8AC3E}">
        <p14:creationId xmlns:p14="http://schemas.microsoft.com/office/powerpoint/2010/main" val="4160319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/>
                <a:cs typeface="Calibri"/>
              </a:rPr>
              <a:t>Online Belief Updates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/>
                <a:cs typeface="Calibri"/>
              </a:rPr>
              <a:t>Every time step, we start with current P(X | evidence)</a:t>
            </a:r>
          </a:p>
          <a:p>
            <a:r>
              <a:rPr lang="en-US" sz="2400" dirty="0">
                <a:latin typeface="Calibri"/>
                <a:cs typeface="Calibri"/>
              </a:rPr>
              <a:t>We update for time: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pPr marL="114300" indent="0">
              <a:buNone/>
            </a:pPr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We update for evidence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  <a:p>
            <a:r>
              <a:rPr lang="en-US" sz="2400" dirty="0">
                <a:latin typeface="Calibri"/>
                <a:cs typeface="Calibri"/>
              </a:rPr>
              <a:t>The forward algorithm does both at once (and </a:t>
            </a:r>
            <a:r>
              <a:rPr lang="en-US" sz="2400" dirty="0" smtClean="0">
                <a:latin typeface="Calibri"/>
                <a:cs typeface="Calibri"/>
              </a:rPr>
              <a:t>doesn’t </a:t>
            </a:r>
            <a:r>
              <a:rPr lang="en-US" sz="2400" dirty="0">
                <a:latin typeface="Calibri"/>
                <a:cs typeface="Calibri"/>
              </a:rPr>
              <a:t>normalize)</a:t>
            </a:r>
          </a:p>
          <a:p>
            <a:endParaRPr lang="en-US" sz="2400" dirty="0">
              <a:latin typeface="Calibri"/>
              <a:cs typeface="Calibri"/>
            </a:endParaRPr>
          </a:p>
          <a:p>
            <a:endParaRPr lang="en-US" sz="2400" dirty="0">
              <a:latin typeface="Calibri"/>
              <a:cs typeface="Calibri"/>
            </a:endParaRPr>
          </a:p>
        </p:txBody>
      </p:sp>
      <p:pic>
        <p:nvPicPr>
          <p:cNvPr id="5" name="Picture 1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40026"/>
            <a:ext cx="497205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532832"/>
            <a:ext cx="3836194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743700" y="2338608"/>
            <a:ext cx="1600200" cy="785593"/>
            <a:chOff x="4800" y="1056"/>
            <a:chExt cx="912" cy="336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537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2</a:t>
              </a:r>
            </a:p>
          </p:txBody>
        </p:sp>
        <p:cxnSp>
          <p:nvCxnSpPr>
            <p:cNvPr id="9" name="AutoShape 14"/>
            <p:cNvCxnSpPr>
              <a:cxnSpLocks noChangeShapeType="1"/>
              <a:stCxn id="10" idx="6"/>
              <a:endCxn id="8" idx="2"/>
            </p:cNvCxnSpPr>
            <p:nvPr/>
          </p:nvCxnSpPr>
          <p:spPr bwMode="auto">
            <a:xfrm>
              <a:off x="5145" y="1224"/>
              <a:ext cx="22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00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Calibri"/>
                  <a:cs typeface="Calibri"/>
                </a:rPr>
                <a:t>X</a:t>
              </a:r>
              <a:r>
                <a:rPr lang="en-US" sz="2400" baseline="-25000" dirty="0">
                  <a:latin typeface="Calibri"/>
                  <a:cs typeface="Calibri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38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Markov-ness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90464" b="-590464"/>
          <a:stretch>
            <a:fillRect/>
          </a:stretch>
        </p:blipFill>
        <p:spPr>
          <a:xfrm>
            <a:off x="301752" y="1313612"/>
            <a:ext cx="7997155" cy="4572000"/>
          </a:xfrm>
        </p:spPr>
      </p:pic>
    </p:spTree>
    <p:extLst>
      <p:ext uri="{BB962C8B-B14F-4D97-AF65-F5344CB8AC3E}">
        <p14:creationId xmlns:p14="http://schemas.microsoft.com/office/powerpoint/2010/main" val="127237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Markov Models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3957" y="1417638"/>
            <a:ext cx="8458200" cy="502920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Value of X at a given time is called the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state</a:t>
            </a:r>
          </a:p>
          <a:p>
            <a:pPr lvl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endParaRPr lang="en-US" sz="240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ea typeface="ＭＳ Ｐゴシック" pitchFamily="34" charset="-128"/>
              </a:rPr>
              <a:t>Parameters: called </a:t>
            </a:r>
            <a:r>
              <a:rPr lang="en-US" sz="2400" dirty="0" smtClean="0">
                <a:solidFill>
                  <a:srgbClr val="CC0000"/>
                </a:solidFill>
                <a:ea typeface="ＭＳ Ｐゴシック" pitchFamily="34" charset="-128"/>
              </a:rPr>
              <a:t>transition probabilities </a:t>
            </a:r>
            <a:r>
              <a:rPr lang="en-US" sz="2400" dirty="0" smtClean="0">
                <a:ea typeface="ＭＳ Ｐゴシック" pitchFamily="34" charset="-128"/>
              </a:rPr>
              <a:t>or dynamics, specify how the state evolves over time (also, initial state probabilities)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ea typeface="ＭＳ Ｐゴシック" pitchFamily="34" charset="-128"/>
              </a:rPr>
              <a:t>Stationarity</a:t>
            </a:r>
            <a:r>
              <a:rPr lang="en-US" sz="2400" dirty="0">
                <a:ea typeface="ＭＳ Ｐゴシック" pitchFamily="34" charset="-128"/>
              </a:rPr>
              <a:t> assumption: </a:t>
            </a:r>
            <a:r>
              <a:rPr lang="en-US" sz="2400" dirty="0" smtClean="0">
                <a:ea typeface="ＭＳ Ｐゴシック" pitchFamily="34" charset="-128"/>
              </a:rPr>
              <a:t>transition probabilities the same at all </a:t>
            </a:r>
            <a:r>
              <a:rPr lang="en-US" sz="2400" dirty="0" smtClean="0">
                <a:ea typeface="ＭＳ Ｐゴシック" pitchFamily="34" charset="-128"/>
              </a:rPr>
              <a:t>times</a:t>
            </a: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6007557" y="2590800"/>
            <a:ext cx="40713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3607257" y="2590800"/>
            <a:ext cx="40713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22533" name="AutoShape 6"/>
          <p:cNvCxnSpPr>
            <a:cxnSpLocks noChangeShapeType="1"/>
            <a:stCxn id="22534" idx="6"/>
            <a:endCxn id="22532" idx="2"/>
          </p:cNvCxnSpPr>
          <p:nvPr/>
        </p:nvCxnSpPr>
        <p:spPr bwMode="auto">
          <a:xfrm>
            <a:off x="3328588" y="2857500"/>
            <a:ext cx="27866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2921457" y="2590800"/>
            <a:ext cx="40713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4293057" y="2590800"/>
            <a:ext cx="40713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22536" name="AutoShape 9"/>
          <p:cNvCxnSpPr>
            <a:cxnSpLocks noChangeShapeType="1"/>
            <a:stCxn id="22535" idx="6"/>
            <a:endCxn id="22538" idx="2"/>
          </p:cNvCxnSpPr>
          <p:nvPr/>
        </p:nvCxnSpPr>
        <p:spPr bwMode="auto">
          <a:xfrm>
            <a:off x="4700188" y="2857500"/>
            <a:ext cx="27866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10"/>
          <p:cNvCxnSpPr>
            <a:cxnSpLocks noChangeShapeType="1"/>
            <a:stCxn id="22532" idx="6"/>
            <a:endCxn id="22535" idx="2"/>
          </p:cNvCxnSpPr>
          <p:nvPr/>
        </p:nvCxnSpPr>
        <p:spPr bwMode="auto">
          <a:xfrm>
            <a:off x="4014388" y="2857500"/>
            <a:ext cx="27866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4978857" y="2590800"/>
            <a:ext cx="407132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2539" name="AutoShape 12"/>
          <p:cNvCxnSpPr>
            <a:cxnSpLocks noChangeShapeType="1"/>
            <a:stCxn id="22538" idx="6"/>
            <a:endCxn id="22531" idx="2"/>
          </p:cNvCxnSpPr>
          <p:nvPr/>
        </p:nvCxnSpPr>
        <p:spPr bwMode="auto">
          <a:xfrm>
            <a:off x="5385988" y="2857500"/>
            <a:ext cx="62156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" name="Picture 1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9633" y="3325177"/>
            <a:ext cx="1296134" cy="3600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58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99" y="3325177"/>
            <a:ext cx="7568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10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9144000" cy="1143000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Example Markov Chain: Weather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447800"/>
            <a:ext cx="3200400" cy="838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ea typeface="ＭＳ Ｐゴシック" pitchFamily="34" charset="-128"/>
              </a:rPr>
              <a:t>States: X = {rain, sun}</a:t>
            </a:r>
          </a:p>
          <a:p>
            <a:pPr marL="457176" lvl="1" indent="0"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lvl="1"/>
            <a:endParaRPr lang="en-US" sz="2400" dirty="0" smtClean="0">
              <a:ea typeface="ＭＳ Ｐゴシック" pitchFamily="34" charset="-128"/>
            </a:endParaRP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4389835" y="5057775"/>
            <a:ext cx="4572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5475685" y="5057775"/>
            <a:ext cx="4572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sun</a:t>
            </a:r>
          </a:p>
        </p:txBody>
      </p:sp>
      <p:cxnSp>
        <p:nvCxnSpPr>
          <p:cNvPr id="28677" name="AutoShape 6"/>
          <p:cNvCxnSpPr>
            <a:cxnSpLocks noChangeShapeType="1"/>
            <a:stCxn id="28675" idx="0"/>
            <a:endCxn id="28676" idx="0"/>
          </p:cNvCxnSpPr>
          <p:nvPr/>
        </p:nvCxnSpPr>
        <p:spPr bwMode="auto">
          <a:xfrm rot="5400000" flipV="1">
            <a:off x="5160566" y="4501356"/>
            <a:ext cx="1588" cy="108585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76" idx="4"/>
            <a:endCxn id="28675" idx="4"/>
          </p:cNvCxnSpPr>
          <p:nvPr/>
        </p:nvCxnSpPr>
        <p:spPr bwMode="auto">
          <a:xfrm rot="5400000">
            <a:off x="5160566" y="5139531"/>
            <a:ext cx="1588" cy="108585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76" idx="7"/>
            <a:endCxn id="28676" idx="6"/>
          </p:cNvCxnSpPr>
          <p:nvPr/>
        </p:nvCxnSpPr>
        <p:spPr bwMode="auto">
          <a:xfrm rot="5400000" flipV="1">
            <a:off x="5789811" y="5208786"/>
            <a:ext cx="230188" cy="77390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75" idx="3"/>
            <a:endCxn id="28675" idx="2"/>
          </p:cNvCxnSpPr>
          <p:nvPr/>
        </p:nvCxnSpPr>
        <p:spPr bwMode="auto">
          <a:xfrm rot="16200000" flipV="1">
            <a:off x="4302721" y="5438974"/>
            <a:ext cx="230187" cy="77391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6115049" y="4510088"/>
            <a:ext cx="7530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0.9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4229099" y="6048375"/>
            <a:ext cx="742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0.7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4972049" y="4676775"/>
            <a:ext cx="732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5338166" y="6016109"/>
            <a:ext cx="732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0.1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3844840" y="3643313"/>
            <a:ext cx="4514850" cy="866775"/>
          </a:xfrm>
          <a:prstGeom prst="wedgeRectCallout">
            <a:avLst>
              <a:gd name="adj1" fmla="val -49866"/>
              <a:gd name="adj2" fmla="val -260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Two new ways of representing the same </a:t>
            </a:r>
            <a:r>
              <a:rPr lang="en-US" sz="2400" dirty="0" smtClean="0">
                <a:solidFill>
                  <a:srgbClr val="CC0000"/>
                </a:solidFill>
                <a:latin typeface="Calibri"/>
                <a:cs typeface="Calibri"/>
              </a:rPr>
              <a:t>CPT</a:t>
            </a:r>
            <a:endParaRPr lang="en-US" sz="2400" dirty="0">
              <a:solidFill>
                <a:srgbClr val="CC0000"/>
              </a:solidFill>
              <a:latin typeface="Calibri"/>
              <a:cs typeface="Calibri"/>
            </a:endParaRPr>
          </a:p>
        </p:txBody>
      </p:sp>
      <p:grpSp>
        <p:nvGrpSpPr>
          <p:cNvPr id="28687" name="Group 1"/>
          <p:cNvGrpSpPr>
            <a:grpSpLocks/>
          </p:cNvGrpSpPr>
          <p:nvPr/>
        </p:nvGrpSpPr>
        <p:grpSpPr bwMode="auto">
          <a:xfrm>
            <a:off x="6629400" y="5029200"/>
            <a:ext cx="1600200" cy="1066800"/>
            <a:chOff x="2057400" y="3260725"/>
            <a:chExt cx="2133600" cy="1066800"/>
          </a:xfrm>
        </p:grpSpPr>
        <p:sp>
          <p:nvSpPr>
            <p:cNvPr id="28718" name="Rectangle 7"/>
            <p:cNvSpPr>
              <a:spLocks noChangeArrowheads="1"/>
            </p:cNvSpPr>
            <p:nvPr/>
          </p:nvSpPr>
          <p:spPr bwMode="auto">
            <a:xfrm>
              <a:off x="20574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19" name="Rectangle 8"/>
            <p:cNvSpPr>
              <a:spLocks noChangeArrowheads="1"/>
            </p:cNvSpPr>
            <p:nvPr/>
          </p:nvSpPr>
          <p:spPr bwMode="auto">
            <a:xfrm>
              <a:off x="20574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sp>
          <p:nvSpPr>
            <p:cNvPr id="28720" name="Rectangle 9"/>
            <p:cNvSpPr>
              <a:spLocks noChangeArrowheads="1"/>
            </p:cNvSpPr>
            <p:nvPr/>
          </p:nvSpPr>
          <p:spPr bwMode="auto">
            <a:xfrm>
              <a:off x="35052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21" name="Rectangle 10"/>
            <p:cNvSpPr>
              <a:spLocks noChangeArrowheads="1"/>
            </p:cNvSpPr>
            <p:nvPr/>
          </p:nvSpPr>
          <p:spPr bwMode="auto">
            <a:xfrm>
              <a:off x="35052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cxnSp>
          <p:nvCxnSpPr>
            <p:cNvPr id="28722" name="AutoShape 15"/>
            <p:cNvCxnSpPr>
              <a:cxnSpLocks noChangeShapeType="1"/>
              <a:stCxn id="28718" idx="3"/>
              <a:endCxn id="28720" idx="1"/>
            </p:cNvCxnSpPr>
            <p:nvPr/>
          </p:nvCxnSpPr>
          <p:spPr bwMode="auto">
            <a:xfrm>
              <a:off x="2743200" y="34512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6"/>
            <p:cNvCxnSpPr>
              <a:cxnSpLocks noChangeShapeType="1"/>
              <a:stCxn id="28718" idx="3"/>
              <a:endCxn id="28721" idx="1"/>
            </p:cNvCxnSpPr>
            <p:nvPr/>
          </p:nvCxnSpPr>
          <p:spPr bwMode="auto">
            <a:xfrm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7"/>
            <p:cNvCxnSpPr>
              <a:cxnSpLocks noChangeShapeType="1"/>
              <a:stCxn id="28719" idx="3"/>
              <a:endCxn id="28720" idx="1"/>
            </p:cNvCxnSpPr>
            <p:nvPr/>
          </p:nvCxnSpPr>
          <p:spPr bwMode="auto">
            <a:xfrm flipV="1"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18"/>
            <p:cNvCxnSpPr>
              <a:cxnSpLocks noChangeShapeType="1"/>
              <a:stCxn id="28719" idx="3"/>
              <a:endCxn id="28721" idx="1"/>
            </p:cNvCxnSpPr>
            <p:nvPr/>
          </p:nvCxnSpPr>
          <p:spPr bwMode="auto">
            <a:xfrm>
              <a:off x="2743200" y="41370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8" name="Text Box 12"/>
          <p:cNvSpPr txBox="1">
            <a:spLocks noChangeArrowheads="1"/>
          </p:cNvSpPr>
          <p:nvPr/>
        </p:nvSpPr>
        <p:spPr bwMode="auto">
          <a:xfrm>
            <a:off x="7143750" y="5184220"/>
            <a:ext cx="7298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0.1</a:t>
            </a:r>
          </a:p>
        </p:txBody>
      </p:sp>
      <p:sp>
        <p:nvSpPr>
          <p:cNvPr id="28689" name="Text Box 10"/>
          <p:cNvSpPr txBox="1">
            <a:spLocks noChangeArrowheads="1"/>
          </p:cNvSpPr>
          <p:nvPr/>
        </p:nvSpPr>
        <p:spPr bwMode="auto">
          <a:xfrm>
            <a:off x="7156975" y="4814888"/>
            <a:ext cx="945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90" name="Text Box 10"/>
          <p:cNvSpPr txBox="1">
            <a:spLocks noChangeArrowheads="1"/>
          </p:cNvSpPr>
          <p:nvPr/>
        </p:nvSpPr>
        <p:spPr bwMode="auto">
          <a:xfrm>
            <a:off x="7150317" y="5831443"/>
            <a:ext cx="729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0.7</a:t>
            </a:r>
          </a:p>
        </p:txBody>
      </p:sp>
      <p:sp>
        <p:nvSpPr>
          <p:cNvPr id="28691" name="Text Box 10"/>
          <p:cNvSpPr txBox="1">
            <a:spLocks noChangeArrowheads="1"/>
          </p:cNvSpPr>
          <p:nvPr/>
        </p:nvSpPr>
        <p:spPr bwMode="auto">
          <a:xfrm>
            <a:off x="7372349" y="5500688"/>
            <a:ext cx="9451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47992"/>
              </p:ext>
            </p:extLst>
          </p:nvPr>
        </p:nvGraphicFramePr>
        <p:xfrm>
          <a:off x="914400" y="3886200"/>
          <a:ext cx="2322888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89769"/>
                <a:gridCol w="589769"/>
                <a:gridCol w="1143350"/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lang="en-US" sz="1800" b="1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err="1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0.9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0.1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0.3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 smtClean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Calibri"/>
                          <a:cs typeface="Calibri"/>
                        </a:rPr>
                        <a:t>0.7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68558" marR="68558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342900" y="2286000"/>
            <a:ext cx="3543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>
                <a:ea typeface="ＭＳ Ｐゴシック" pitchFamily="34" charset="-128"/>
              </a:rPr>
              <a:t>Initial distribution: 1.0 </a:t>
            </a:r>
            <a:r>
              <a:rPr lang="en-US" sz="2800" dirty="0" smtClean="0">
                <a:ea typeface="ＭＳ Ｐゴシック" pitchFamily="34" charset="-128"/>
              </a:rPr>
              <a:t>sun</a:t>
            </a:r>
          </a:p>
          <a:p>
            <a:r>
              <a:rPr lang="en-US" sz="2800" dirty="0" smtClean="0">
                <a:ea typeface="ＭＳ Ｐゴシック" pitchFamily="34" charset="-128"/>
              </a:rPr>
              <a:t>CPT </a:t>
            </a:r>
            <a:r>
              <a:rPr lang="en-US" sz="2800" dirty="0" smtClean="0">
                <a:ea typeface="ＭＳ Ｐゴシック" pitchFamily="34" charset="-128"/>
              </a:rPr>
              <a:t>P(</a:t>
            </a:r>
            <a:r>
              <a:rPr lang="en-US" sz="2800" dirty="0" err="1" smtClean="0">
                <a:ea typeface="ＭＳ Ｐゴシック" pitchFamily="34" charset="-128"/>
              </a:rPr>
              <a:t>X</a:t>
            </a:r>
            <a:r>
              <a:rPr lang="en-US" sz="2800" baseline="-25000" dirty="0" err="1" smtClean="0">
                <a:ea typeface="ＭＳ Ｐゴシック" pitchFamily="34" charset="-128"/>
              </a:rPr>
              <a:t>t</a:t>
            </a:r>
            <a:r>
              <a:rPr lang="en-US" sz="2800" dirty="0" smtClean="0">
                <a:ea typeface="ＭＳ Ｐゴシック" pitchFamily="34" charset="-128"/>
              </a:rPr>
              <a:t> | X</a:t>
            </a:r>
            <a:r>
              <a:rPr lang="en-US" sz="2800" baseline="-25000" dirty="0" smtClean="0">
                <a:ea typeface="ＭＳ Ｐゴシック" pitchFamily="34" charset="-128"/>
              </a:rPr>
              <a:t>t-1</a:t>
            </a:r>
            <a:r>
              <a:rPr lang="en-US" sz="2800" dirty="0" smtClean="0">
                <a:ea typeface="ＭＳ Ｐゴシック" pitchFamily="34" charset="-128"/>
              </a:rPr>
              <a:t>):</a:t>
            </a:r>
          </a:p>
          <a:p>
            <a:pPr lvl="1"/>
            <a:endParaRPr lang="en-US" sz="2400" dirty="0" smtClean="0">
              <a:ea typeface="ＭＳ Ｐゴシック" pitchFamily="34" charset="-128"/>
            </a:endParaRPr>
          </a:p>
          <a:p>
            <a:pPr lvl="1"/>
            <a:endParaRPr lang="en-US" sz="2400" dirty="0" smtClean="0">
              <a:ea typeface="ＭＳ Ｐゴシック" pitchFamily="34" charset="-128"/>
            </a:endParaRPr>
          </a:p>
          <a:p>
            <a:pPr lvl="1"/>
            <a:endParaRPr lang="en-US" sz="2400" dirty="0" smtClean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1" y="1143001"/>
            <a:ext cx="3974138" cy="22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7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81" grpId="0"/>
      <p:bldP spid="28682" grpId="0"/>
      <p:bldP spid="28683" grpId="0"/>
      <p:bldP spid="28684" grpId="0"/>
      <p:bldP spid="28685" grpId="0" animBg="1"/>
      <p:bldP spid="28688" grpId="0"/>
      <p:bldP spid="28689" grpId="0"/>
      <p:bldP spid="28690" grpId="0"/>
      <p:bldP spid="286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Markov Chain: 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distribution: 1.0 sun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probability distribution after one step?</a:t>
            </a:r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5647135" y="1919288"/>
            <a:ext cx="4572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732985" y="1919288"/>
            <a:ext cx="4572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7" name="AutoShape 6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6417866" y="1362869"/>
            <a:ext cx="1588" cy="108585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>
            <a:off x="6417866" y="2001044"/>
            <a:ext cx="1588" cy="108585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6" idx="7"/>
            <a:endCxn id="6" idx="6"/>
          </p:cNvCxnSpPr>
          <p:nvPr/>
        </p:nvCxnSpPr>
        <p:spPr bwMode="auto">
          <a:xfrm rot="5400000" flipV="1">
            <a:off x="7047111" y="2070299"/>
            <a:ext cx="230188" cy="77390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5" idx="3"/>
            <a:endCxn id="5" idx="2"/>
          </p:cNvCxnSpPr>
          <p:nvPr/>
        </p:nvCxnSpPr>
        <p:spPr bwMode="auto">
          <a:xfrm rot="16200000" flipV="1">
            <a:off x="5560021" y="2300487"/>
            <a:ext cx="230187" cy="77391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372350" y="1371601"/>
            <a:ext cx="1033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latin typeface="Calibri"/>
                <a:cs typeface="Calibri"/>
              </a:rPr>
              <a:t>0.9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486399" y="2909888"/>
            <a:ext cx="12465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229349" y="1538288"/>
            <a:ext cx="732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251330" y="2966910"/>
            <a:ext cx="8941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pic>
        <p:nvPicPr>
          <p:cNvPr id="16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4648200"/>
            <a:ext cx="637341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1585" y="5718054"/>
            <a:ext cx="2724150" cy="255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3365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Mini-Forward Algorithm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600201"/>
            <a:ext cx="6343650" cy="4525963"/>
          </a:xfrm>
        </p:spPr>
        <p:txBody>
          <a:bodyPr/>
          <a:lstStyle/>
          <a:p>
            <a:r>
              <a:rPr lang="en-US" sz="2800" dirty="0" smtClean="0">
                <a:ea typeface="ＭＳ Ｐゴシック" pitchFamily="34" charset="-128"/>
              </a:rPr>
              <a:t>Question: What’</a:t>
            </a:r>
            <a:r>
              <a:rPr lang="en-US" altLang="ja-JP" sz="2800" dirty="0" smtClean="0">
                <a:ea typeface="ＭＳ Ｐゴシック" pitchFamily="34" charset="-128"/>
              </a:rPr>
              <a:t>s P(X) on some day t?</a:t>
            </a:r>
          </a:p>
        </p:txBody>
      </p:sp>
      <p:pic>
        <p:nvPicPr>
          <p:cNvPr id="10265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71" y="4343400"/>
            <a:ext cx="195381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Line 29"/>
          <p:cNvSpPr>
            <a:spLocks noChangeShapeType="1"/>
          </p:cNvSpPr>
          <p:nvPr/>
        </p:nvSpPr>
        <p:spPr bwMode="auto">
          <a:xfrm flipH="1" flipV="1">
            <a:off x="4791998" y="6080799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Text Box 30"/>
          <p:cNvSpPr txBox="1">
            <a:spLocks noChangeArrowheads="1"/>
          </p:cNvSpPr>
          <p:nvPr/>
        </p:nvSpPr>
        <p:spPr bwMode="auto">
          <a:xfrm>
            <a:off x="6048107" y="5690731"/>
            <a:ext cx="1828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rgbClr val="000000"/>
                </a:solidFill>
              </a:rPr>
              <a:t>Forward simulation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78" y="2286001"/>
            <a:ext cx="3360629" cy="2743199"/>
          </a:xfrm>
          <a:prstGeom prst="rect">
            <a:avLst/>
          </a:prstGeom>
        </p:spPr>
      </p:pic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4229100" y="2514600"/>
            <a:ext cx="40005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1828800" y="2514600"/>
            <a:ext cx="40005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31" name="AutoShape 6"/>
          <p:cNvCxnSpPr>
            <a:cxnSpLocks noChangeShapeType="1"/>
            <a:stCxn id="32" idx="6"/>
            <a:endCxn id="30" idx="2"/>
          </p:cNvCxnSpPr>
          <p:nvPr/>
        </p:nvCxnSpPr>
        <p:spPr bwMode="auto">
          <a:xfrm>
            <a:off x="1553766" y="2781300"/>
            <a:ext cx="2643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143000" y="2514600"/>
            <a:ext cx="40005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2514600" y="2514600"/>
            <a:ext cx="40005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AutoShape 9"/>
          <p:cNvCxnSpPr>
            <a:cxnSpLocks noChangeShapeType="1"/>
            <a:stCxn id="33" idx="6"/>
            <a:endCxn id="36" idx="2"/>
          </p:cNvCxnSpPr>
          <p:nvPr/>
        </p:nvCxnSpPr>
        <p:spPr bwMode="auto">
          <a:xfrm>
            <a:off x="2925366" y="2781300"/>
            <a:ext cx="2643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0"/>
          <p:cNvCxnSpPr>
            <a:cxnSpLocks noChangeShapeType="1"/>
            <a:stCxn id="30" idx="6"/>
            <a:endCxn id="33" idx="2"/>
          </p:cNvCxnSpPr>
          <p:nvPr/>
        </p:nvCxnSpPr>
        <p:spPr bwMode="auto">
          <a:xfrm>
            <a:off x="2239566" y="2781300"/>
            <a:ext cx="2643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3200400" y="2514600"/>
            <a:ext cx="40005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37" name="AutoShape 12"/>
          <p:cNvCxnSpPr>
            <a:cxnSpLocks noChangeShapeType="1"/>
            <a:stCxn id="36" idx="6"/>
            <a:endCxn id="29" idx="2"/>
          </p:cNvCxnSpPr>
          <p:nvPr/>
        </p:nvCxnSpPr>
        <p:spPr bwMode="auto">
          <a:xfrm>
            <a:off x="3611166" y="2781300"/>
            <a:ext cx="60721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029201"/>
            <a:ext cx="962025" cy="38274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5029200"/>
            <a:ext cx="1428750" cy="64303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85" y="5693833"/>
            <a:ext cx="268747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45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ＭＳ Ｐゴシック" pitchFamily="34" charset="-128"/>
              </a:rPr>
              <a:t>Example Run of Mini-Forward Algorithm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1"/>
            <a:ext cx="7277192" cy="4525963"/>
          </a:xfrm>
        </p:spPr>
        <p:txBody>
          <a:bodyPr>
            <a:normAutofit/>
          </a:bodyPr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</a:t>
            </a:r>
            <a:r>
              <a:rPr lang="en-US" sz="2800" dirty="0" smtClean="0"/>
              <a:t>sun</a:t>
            </a:r>
            <a:endParaRPr lang="en-US" sz="28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 smtClean="0"/>
              <a:t>	</a:t>
            </a:r>
            <a:endParaRPr lang="en-US" sz="28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</a:t>
            </a:r>
            <a:r>
              <a:rPr lang="en-US" sz="2800" dirty="0" smtClean="0"/>
              <a:t>rain</a:t>
            </a: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>
              <a:buFont typeface="Wingdings" charset="0"/>
              <a:buChar char="§"/>
              <a:defRPr/>
            </a:pPr>
            <a:endParaRPr lang="en-US" sz="2800" dirty="0" smtClean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 smtClean="0"/>
              <a:t>From yet another initial distribution P(X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):</a:t>
            </a:r>
            <a:endParaRPr lang="en-US" sz="2800" dirty="0"/>
          </a:p>
        </p:txBody>
      </p:sp>
      <p:pic>
        <p:nvPicPr>
          <p:cNvPr id="3072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179" y="1795464"/>
            <a:ext cx="788194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037" y="1792288"/>
            <a:ext cx="923313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5718878" y="2024063"/>
            <a:ext cx="6858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318328" y="2589213"/>
            <a:ext cx="1085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2404177" y="2589213"/>
            <a:ext cx="14233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7029" y="1792287"/>
            <a:ext cx="788194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2878" y="1792287"/>
            <a:ext cx="922734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3604328" y="2589213"/>
            <a:ext cx="9415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6576128" y="2589213"/>
            <a:ext cx="1177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924" y="1792287"/>
            <a:ext cx="1080274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4804478" y="2586038"/>
            <a:ext cx="1061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1179" y="3736975"/>
            <a:ext cx="788194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7029" y="3733800"/>
            <a:ext cx="788194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2878" y="3733800"/>
            <a:ext cx="922734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037" y="3733801"/>
            <a:ext cx="923313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39" name="AutoShape 8"/>
          <p:cNvSpPr>
            <a:spLocks noChangeArrowheads="1"/>
          </p:cNvSpPr>
          <p:nvPr/>
        </p:nvSpPr>
        <p:spPr bwMode="auto">
          <a:xfrm>
            <a:off x="5718878" y="3965575"/>
            <a:ext cx="6858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9"/>
          <p:cNvSpPr txBox="1">
            <a:spLocks noChangeArrowheads="1"/>
          </p:cNvSpPr>
          <p:nvPr/>
        </p:nvSpPr>
        <p:spPr bwMode="auto">
          <a:xfrm>
            <a:off x="1318328" y="4422775"/>
            <a:ext cx="1085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1" name="Text Box 10"/>
          <p:cNvSpPr txBox="1">
            <a:spLocks noChangeArrowheads="1"/>
          </p:cNvSpPr>
          <p:nvPr/>
        </p:nvSpPr>
        <p:spPr bwMode="auto">
          <a:xfrm>
            <a:off x="2404178" y="4422775"/>
            <a:ext cx="1028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2" name="Text Box 11"/>
          <p:cNvSpPr txBox="1">
            <a:spLocks noChangeArrowheads="1"/>
          </p:cNvSpPr>
          <p:nvPr/>
        </p:nvSpPr>
        <p:spPr bwMode="auto">
          <a:xfrm>
            <a:off x="3604328" y="4422775"/>
            <a:ext cx="1200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3" name="Text Box 12"/>
          <p:cNvSpPr txBox="1">
            <a:spLocks noChangeArrowheads="1"/>
          </p:cNvSpPr>
          <p:nvPr/>
        </p:nvSpPr>
        <p:spPr bwMode="auto">
          <a:xfrm>
            <a:off x="6576127" y="4422775"/>
            <a:ext cx="1615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3" name="Picture 1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924" y="3733800"/>
            <a:ext cx="1080274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45" name="Text Box 11"/>
          <p:cNvSpPr txBox="1">
            <a:spLocks noChangeArrowheads="1"/>
          </p:cNvSpPr>
          <p:nvPr/>
        </p:nvSpPr>
        <p:spPr bwMode="auto">
          <a:xfrm>
            <a:off x="4804477" y="4419601"/>
            <a:ext cx="1276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989" y="5565775"/>
            <a:ext cx="990872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Picture 49" descr="txp_fig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6187" y="5562601"/>
            <a:ext cx="923313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1375477" y="6251575"/>
            <a:ext cx="1539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9" name="Text Box 12"/>
          <p:cNvSpPr txBox="1">
            <a:spLocks noChangeArrowheads="1"/>
          </p:cNvSpPr>
          <p:nvPr/>
        </p:nvSpPr>
        <p:spPr bwMode="auto">
          <a:xfrm>
            <a:off x="6633278" y="6251575"/>
            <a:ext cx="1558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50" name="AutoShape 8"/>
          <p:cNvSpPr>
            <a:spLocks noChangeArrowheads="1"/>
          </p:cNvSpPr>
          <p:nvPr/>
        </p:nvSpPr>
        <p:spPr bwMode="auto">
          <a:xfrm>
            <a:off x="5718878" y="5794375"/>
            <a:ext cx="6858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Box 15"/>
          <p:cNvSpPr txBox="1">
            <a:spLocks noChangeArrowheads="1"/>
          </p:cNvSpPr>
          <p:nvPr/>
        </p:nvSpPr>
        <p:spPr bwMode="auto">
          <a:xfrm>
            <a:off x="3089979" y="5870575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97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7" grpId="0"/>
      <p:bldP spid="30730" grpId="0"/>
      <p:bldP spid="30731" grpId="0"/>
      <p:bldP spid="30734" grpId="0"/>
      <p:bldP spid="30739" grpId="0" animBg="1"/>
      <p:bldP spid="30740" grpId="0"/>
      <p:bldP spid="30741" grpId="0"/>
      <p:bldP spid="30742" grpId="0"/>
      <p:bldP spid="30743" grpId="0"/>
      <p:bldP spid="30745" grpId="0"/>
      <p:bldP spid="30748" grpId="0"/>
      <p:bldP spid="30749" grpId="0"/>
      <p:bldP spid="30750" grpId="0" animBg="1"/>
      <p:bldP spid="307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what if…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We can’t observe the states?</a:t>
            </a:r>
          </a:p>
        </p:txBody>
      </p:sp>
    </p:spTree>
    <p:extLst>
      <p:ext uri="{BB962C8B-B14F-4D97-AF65-F5344CB8AC3E}">
        <p14:creationId xmlns:p14="http://schemas.microsoft.com/office/powerpoint/2010/main" val="3131064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t|X_{t-1}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11"/>
  <p:tag name="PICTUREFILESIZE" val="6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04}\\&#10;\textcolor{RoyalBlue}{0.19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87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0}\\&#10;\textcolor{RoyalBlue}{1.0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25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3}\\&#10;\textcolor{RoyalBlue}{0.7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9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48}\\&#10;\textcolor{RoyalBlue}{0.5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84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588}\\&#10;\textcolor{RoyalBlue}{0.41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4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p}\\&#10;\textcolor{RoyalBlue}{1-p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126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 | e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350"/>
  <p:tag name="ORIGWIDTH" val="88"/>
  <p:tag name="PICTUREFILESIZE" val="483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1351"/>
  <p:tag name="ORIGWIDTH" val="61"/>
  <p:tag name="PICTUREFILESIZE" val="4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1 | e_1) = P(x_1, e_1) / P(e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269"/>
  <p:tag name="PICTUREFILESIZE" val="117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P(x_1) P(e_1 | 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165"/>
  <p:tag name="PICTUREFILESIZE" val="81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 \propto_{X_1} P(x_1, e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133"/>
  <p:tag name="PICTUREFILESIZE" val="727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x_2) = \sum_{x_1} P(x_1, 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205"/>
  <p:tag name="PICTUREFILESIZE" val="1269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= \sum_{x_1} P(x_1) P(x_2 | 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MAGNIFICATION" val="886"/>
  <p:tag name="ORIGWIDTH" val="196"/>
  <p:tag name="PICTUREFILESIZE" val="1277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B(X_t) = P(X_{t}|e_{1:t}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142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B(X)} \propto \textcolor{Orange}{P(e| X)} \textcolor{OliveGreen}{B'(X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211"/>
  <p:tag name="PICTUREFILESIZE" val="1995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def\argmax{\mathop{\rm arg\,max}}&#10;\begin{document}&#10;\[&#10;= \sum_{x_{t-1}} P(x_{t-1}, x_t, e_{1:t}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0"/>
  <p:tag name="PICTUREFILESIZE" val="1196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P(x_t | e_{1:t}) \propto_X \textcolor{BrickRed}{P(x_t, e_{1:t}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3"/>
  <p:tag name="ORIGWIDTH" val="231"/>
  <p:tag name="PICTUREFILESIZE" val="196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\sum_{x_{t-1}} \textcolor{BrickRed}{P(x_{t-1}, e_{1:t-1})} P(x_t | x_{t-1}) P(e_t | x_t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3"/>
  <p:tag name="BOXHEIGHT" val="414"/>
  <p:tag name="BOXFONT" val="10"/>
  <p:tag name="BOXWRAP" val="False"/>
  <p:tag name="WORKAROUNDTRANSPARENCYBUG" val="False"/>
  <p:tag name="ALLOWFONTSUBSTITUTION" val="False"/>
  <p:tag name="BITMAPFORMAT" val="png16m"/>
  <p:tag name="ORIGWIDTH" val="385"/>
  <p:tag name="PICTUREFILESIZE" val="358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begin{eqnarray*}&#10;P(X_2 = \mbox{sun}) = &amp;&amp; \textcolor{YellowOrange}{P(X_2 = \mbox{sun} | X_1 = \mbox{sun}) P(X_1 = \mbox{sun})}+\\&#10;                      &amp;&amp; \textcolor{RoyalBlue}{P(X_2 = \mbox{sun} | X_1 = \mbox{rain}) P(X_1 = \mbox{rain})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66"/>
  <p:tag name="PICTUREFILESIZE" val="6361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= P(e_t | x_t) \sum_{x_{t-1}} P(x_t | x_{t-1})  \textcolor{BrickRed}{P(x_{t-1}, e_{1:t-1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63"/>
  <p:tag name="BOXHEIGHT" val="414"/>
  <p:tag name="BOXFONT" val="10"/>
  <p:tag name="BOXWRAP" val="False"/>
  <p:tag name="WORKAROUNDTRANSPARENCYBUG" val="False"/>
  <p:tag name="ALLOWFONTSUBSTITUTION" val="False"/>
  <p:tag name="BITMAPFORMAT" val="png16m"/>
  <p:tag name="ORIGWIDTH" val="389"/>
  <p:tag name="PICTUREFILESIZE" val="3605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B_t(X) = P(X_t | e_{1:t}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MAGNIFICATION" val="1182"/>
  <p:tag name="ORIGWIDTH" val="188"/>
  <p:tag name="PICTUREFILESIZE" val="141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OliveGreen}{P(x_{t}|e_{1:t-1})} = \sum_{x_{t-1}}  \textcolor{BrickRed}{P(x_{t-1}|e_{1:t-1})} \cdot P(x_{t}| x_{t-1}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43"/>
  <p:tag name="PICTUREFILESIZE" val="4022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[&#10;\textcolor{BrickRed}{P(x_{t}|e_{1:t})} \propto_X \textcolor{OliveGreen}{P(x_{t}|e_{1:t-1})}\cdot P(e_{t}| x_{t}) 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343"/>
  <p:tag name="PICTUREFILESIZE" val="2834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YellowOrange}{0.9 \cdot 1.0}+ \textcolor{RoyalBlue}{0.3 \cdot 0.0} = 0.9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50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P(x_1)} = \mbox{known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52"/>
  <p:tag name="PICTUREFILESIZE" val="1116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left&lt;&#10;\begin{array}{c}&#10;\textcolor{YellowOrange}{1.0}\\&#10;\textcolor{RoyalBlue}{0.0}&#10;\end{array}&#10;\right&gt;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70"/>
  <p:tag name="PICTUREFILESIZE" val="121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9}\\&#10;\textcolor{RoyalBlue}{0.1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7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4}\\&#10;\textcolor{RoyalBlue}{0.1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46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363</TotalTime>
  <Words>890</Words>
  <Application>Microsoft Macintosh PowerPoint</Application>
  <PresentationFormat>On-screen Show (4:3)</PresentationFormat>
  <Paragraphs>301</Paragraphs>
  <Slides>24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Adjacency</vt:lpstr>
      <vt:lpstr>Photo Editor Photo</vt:lpstr>
      <vt:lpstr>Hidden Markov Models </vt:lpstr>
      <vt:lpstr>Andrei Andreyevich Markov</vt:lpstr>
      <vt:lpstr>Markov-ness</vt:lpstr>
      <vt:lpstr>Markov Models</vt:lpstr>
      <vt:lpstr>Example Markov Chain: Weather</vt:lpstr>
      <vt:lpstr>Example Markov Chain: Weather</vt:lpstr>
      <vt:lpstr>Mini-Forward Algorithm</vt:lpstr>
      <vt:lpstr>Example Run of Mini-Forward Algorithm</vt:lpstr>
      <vt:lpstr>But what if…</vt:lpstr>
      <vt:lpstr>Example: Weather HMM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Example: Robot Localization</vt:lpstr>
      <vt:lpstr>Inference: Base Cases</vt:lpstr>
      <vt:lpstr>Passage of Time</vt:lpstr>
      <vt:lpstr>Example: Passage of Time</vt:lpstr>
      <vt:lpstr>Observation</vt:lpstr>
      <vt:lpstr>Example: Observation</vt:lpstr>
      <vt:lpstr>Example: Weather HMM</vt:lpstr>
      <vt:lpstr>The Forward Algorithm</vt:lpstr>
      <vt:lpstr>Online Belief Updates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 </dc:title>
  <dc:creator>Harvard College Library</dc:creator>
  <cp:lastModifiedBy>Harvard College Library</cp:lastModifiedBy>
  <cp:revision>8</cp:revision>
  <dcterms:created xsi:type="dcterms:W3CDTF">2017-04-06T19:39:01Z</dcterms:created>
  <dcterms:modified xsi:type="dcterms:W3CDTF">2017-04-07T01:42:22Z</dcterms:modified>
</cp:coreProperties>
</file>