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099F-98EB-4B41-BBBE-862CA11BA5A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4E15-9EC4-1C4C-9F0A-D4B7364F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4E15-9EC4-1C4C-9F0A-D4B7364F2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E449-99A2-A206-1408-06484F99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3BBE-0758-A948-95F4-529EBCF6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4018-326E-292D-A1F0-96EDE40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5A1-9818-EC96-FDFA-554B223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2FA-10A9-84DA-2DC5-F1C297A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1C9B-B598-6A47-88A1-34EEB97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D4611-3CDE-7945-4C2B-DC076A2A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38C8-3143-CFCB-0134-484CA84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5391-435B-FD25-9E7A-9CD7EEB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1F-5B85-D115-A135-34888828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FD06B-00CF-B104-CE85-331599AE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BA55-EB91-8684-3B91-FE54AD23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B2C5-1ADF-F682-BDB2-0A5E1D3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1A73-D7AE-EE8E-382D-8B33083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4B05-914A-5060-4EAB-9A07703C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482-AE6F-23DA-1432-EDBDDD2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B573-D426-5F93-9ABB-3C83621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8350-0E35-0BCA-086D-46B05619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49A7-70A9-0C68-3382-0E6525B8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167C-F32F-46EF-E295-30C6F48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683-82A7-0FE5-3B7F-5141266F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45B0-A72F-AD21-1364-D74A6B19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717-EC65-EC9B-7FC2-9E713EE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A64F-54D1-BC5E-ADD0-2DF5F6B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C076-498D-98A4-1700-EAB7A912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AAA-D27C-8B0D-15DE-F64A270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DD8E-2A6E-9565-2534-D7AB5934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974B-F024-E063-C460-EB807BB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68A31-5601-D16C-D1E5-61F16A7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038C-5689-4F09-F1D3-A000209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EFE9-9826-5B63-6C52-FEA17CF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57B-349F-70B3-5A00-D2075CB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BB99-709F-CEEF-D679-9A844B57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A5CB-C287-25B4-1ECF-5C0C5E96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856D-280D-4C49-B6E9-0E17F755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197F9-3C4F-39CE-82E6-BC83D7637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8B22-2DFF-8416-F414-50DCD58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4BE8-74F1-DB0F-20BB-44082BA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D493-8589-C3EC-9F1C-164DB1A5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C99C-7A9D-3ECB-B432-B2B27BBA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8DFE-1FBF-90CD-FEED-C1E622C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9CAC-94DF-6277-63A6-B6E27DC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F7B05-8226-C310-B66E-DF651719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4B3C-F048-AE2F-FC41-D50A776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2C33B-C7A0-7027-6E1C-1A1F39BE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450E-468B-045C-85A2-8D1618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68B-DC0C-0A29-F144-CB5C4A1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37E8-FA4C-9D10-CB30-29F3B819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66A1-17DE-7633-DA8A-896D5760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168C-4763-298C-5D3E-81B56F4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7061-3BF6-B93B-054F-28A8AAA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12E6-5508-BC0E-8B8C-952010C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90B7-071F-6208-BF81-DEDB4A4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5E4A3-A776-ACB0-E0C4-C451352E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0301-24A2-34DD-A093-19A47F53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343A-AA4D-D33F-072B-98B0439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243C-0E78-4512-2481-4E05B40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958D-91B4-70F6-3B0E-B397D1B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64D7-40A4-8862-7F31-C5C89B9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D7AB-407B-1B7A-22AE-7E5F9944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34FF-685D-7519-C288-2A0B93F9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4168-084F-B14D-8981-B6A7DFD6AFF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AED4-FDBE-B3C1-EF7E-E2BD2830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AD85-F354-794F-4CC3-908F83DC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A0224-DE57-44C2-4E2D-D4AEBF9AA623}"/>
              </a:ext>
            </a:extLst>
          </p:cNvPr>
          <p:cNvSpPr txBox="1"/>
          <p:nvPr/>
        </p:nvSpPr>
        <p:spPr>
          <a:xfrm>
            <a:off x="3954324" y="2967335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Domestic Product by Country:</a:t>
            </a:r>
          </a:p>
          <a:p>
            <a:pPr algn="ctr"/>
            <a:r>
              <a:rPr lang="en-US" sz="2400" dirty="0"/>
              <a:t> Analysis and ML model </a:t>
            </a:r>
          </a:p>
        </p:txBody>
      </p:sp>
    </p:spTree>
    <p:extLst>
      <p:ext uri="{BB962C8B-B14F-4D97-AF65-F5344CB8AC3E}">
        <p14:creationId xmlns:p14="http://schemas.microsoft.com/office/powerpoint/2010/main" val="38234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4BB39-BA36-0AD6-591F-FF54CD4C0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7" y="753932"/>
            <a:ext cx="58547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61C80-94D5-F71D-C35F-97A32286CC81}"/>
              </a:ext>
            </a:extLst>
          </p:cNvPr>
          <p:cNvSpPr txBox="1"/>
          <p:nvPr/>
        </p:nvSpPr>
        <p:spPr>
          <a:xfrm>
            <a:off x="1425388" y="1839121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blogs.worldbank.org</a:t>
            </a:r>
            <a:r>
              <a:rPr lang="en-US" dirty="0"/>
              <a:t>/</a:t>
            </a:r>
            <a:r>
              <a:rPr lang="en-US" dirty="0" err="1"/>
              <a:t>opendata</a:t>
            </a:r>
            <a:r>
              <a:rPr lang="en-US" dirty="0"/>
              <a:t>/new-world-bank-country-classifications-income-level-2021-2022</a:t>
            </a:r>
          </a:p>
        </p:txBody>
      </p:sp>
    </p:spTree>
    <p:extLst>
      <p:ext uri="{BB962C8B-B14F-4D97-AF65-F5344CB8AC3E}">
        <p14:creationId xmlns:p14="http://schemas.microsoft.com/office/powerpoint/2010/main" val="9736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E98C8-8521-5AFB-F741-1687C6D8BF1D}"/>
              </a:ext>
            </a:extLst>
          </p:cNvPr>
          <p:cNvSpPr txBox="1"/>
          <p:nvPr/>
        </p:nvSpPr>
        <p:spPr>
          <a:xfrm>
            <a:off x="4620435" y="174817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Source and the Data: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2712-666E-8776-5726-BAA32948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93" y="839096"/>
            <a:ext cx="3951645" cy="957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DC812-2817-22A1-EAC6-5997A7F797C4}"/>
              </a:ext>
            </a:extLst>
          </p:cNvPr>
          <p:cNvSpPr txBox="1"/>
          <p:nvPr/>
        </p:nvSpPr>
        <p:spPr>
          <a:xfrm>
            <a:off x="1780787" y="3418556"/>
            <a:ext cx="1100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COUNTRY</a:t>
            </a:r>
          </a:p>
          <a:p>
            <a:pPr algn="ctr"/>
            <a:r>
              <a:rPr lang="en-US" dirty="0"/>
              <a:t>or </a:t>
            </a:r>
          </a:p>
          <a:p>
            <a:r>
              <a:rPr lang="en-US" dirty="0"/>
              <a:t>  REGION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FC97F-4D90-FBE8-1D71-B0E38B9F63E6}"/>
              </a:ext>
            </a:extLst>
          </p:cNvPr>
          <p:cNvSpPr txBox="1"/>
          <p:nvPr/>
        </p:nvSpPr>
        <p:spPr>
          <a:xfrm>
            <a:off x="5355009" y="3581796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INDICATORS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A2311C-5A96-B723-57C3-B6712CB62D21}"/>
              </a:ext>
            </a:extLst>
          </p:cNvPr>
          <p:cNvGrpSpPr/>
          <p:nvPr/>
        </p:nvGrpSpPr>
        <p:grpSpPr>
          <a:xfrm>
            <a:off x="8831354" y="2348137"/>
            <a:ext cx="1711140" cy="2954326"/>
            <a:chOff x="6507703" y="2302136"/>
            <a:chExt cx="1711140" cy="29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9FF09-0257-B52C-EEDC-E81B0BBF5DE0}"/>
                </a:ext>
              </a:extLst>
            </p:cNvPr>
            <p:cNvSpPr txBox="1"/>
            <p:nvPr/>
          </p:nvSpPr>
          <p:spPr>
            <a:xfrm>
              <a:off x="6583680" y="2302136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4C3DFE-14C8-E941-40AA-AA2AE700F612}"/>
                </a:ext>
              </a:extLst>
            </p:cNvPr>
            <p:cNvSpPr txBox="1"/>
            <p:nvPr/>
          </p:nvSpPr>
          <p:spPr>
            <a:xfrm>
              <a:off x="6682649" y="3003223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41C3DC-5139-CD0E-5954-6F674884BC5D}"/>
                </a:ext>
              </a:extLst>
            </p:cNvPr>
            <p:cNvSpPr txBox="1"/>
            <p:nvPr/>
          </p:nvSpPr>
          <p:spPr>
            <a:xfrm>
              <a:off x="6873604" y="3576089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ACDF4F-CAAC-FC03-AAD6-7CA10D29552A}"/>
                </a:ext>
              </a:extLst>
            </p:cNvPr>
            <p:cNvSpPr txBox="1"/>
            <p:nvPr/>
          </p:nvSpPr>
          <p:spPr>
            <a:xfrm>
              <a:off x="6507703" y="4211782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8077F-CC16-F401-3CA5-BBE87F25ACC8}"/>
                </a:ext>
              </a:extLst>
            </p:cNvPr>
            <p:cNvSpPr txBox="1"/>
            <p:nvPr/>
          </p:nvSpPr>
          <p:spPr>
            <a:xfrm>
              <a:off x="6594438" y="4887130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3693BB0-CE6E-9EB8-CB62-4DB5471FF083}"/>
              </a:ext>
            </a:extLst>
          </p:cNvPr>
          <p:cNvSpPr/>
          <p:nvPr/>
        </p:nvSpPr>
        <p:spPr>
          <a:xfrm>
            <a:off x="3469036" y="3637397"/>
            <a:ext cx="1376979" cy="25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2FE821A-2989-4144-E443-8EAEC7FDDB6B}"/>
              </a:ext>
            </a:extLst>
          </p:cNvPr>
          <p:cNvSpPr/>
          <p:nvPr/>
        </p:nvSpPr>
        <p:spPr>
          <a:xfrm>
            <a:off x="7091439" y="3640635"/>
            <a:ext cx="1376979" cy="258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E39FB2-DAA7-0940-8F49-3980DE64FEDA}"/>
              </a:ext>
            </a:extLst>
          </p:cNvPr>
          <p:cNvGrpSpPr/>
          <p:nvPr/>
        </p:nvGrpSpPr>
        <p:grpSpPr>
          <a:xfrm>
            <a:off x="1037970" y="446775"/>
            <a:ext cx="4370228" cy="3234342"/>
            <a:chOff x="1024180" y="276455"/>
            <a:chExt cx="4370228" cy="32343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12FD5D-D914-6264-A928-F4EC9351741A}"/>
                </a:ext>
              </a:extLst>
            </p:cNvPr>
            <p:cNvSpPr txBox="1"/>
            <p:nvPr/>
          </p:nvSpPr>
          <p:spPr>
            <a:xfrm>
              <a:off x="1024180" y="276455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3DB3E5-6E45-2BFC-5719-1E5D68B738A2}"/>
                </a:ext>
              </a:extLst>
            </p:cNvPr>
            <p:cNvSpPr txBox="1"/>
            <p:nvPr/>
          </p:nvSpPr>
          <p:spPr>
            <a:xfrm>
              <a:off x="1143343" y="648475"/>
              <a:ext cx="42510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Gross domestic product</a:t>
              </a:r>
              <a:r>
                <a:rPr lang="en-GB" sz="1200" dirty="0"/>
                <a:t>, constant price ( </a:t>
              </a:r>
              <a:r>
                <a:rPr lang="en-GB" sz="1200" b="1" dirty="0"/>
                <a:t>gdp_con</a:t>
              </a:r>
              <a:r>
                <a:rPr lang="en-GB" sz="1200" dirty="0"/>
                <a:t>) </a:t>
              </a:r>
            </a:p>
            <a:p>
              <a:r>
                <a:rPr lang="en-GB" sz="1200" i="1" dirty="0"/>
                <a:t>% GDP (inc. exports – imports)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domestic product, </a:t>
              </a:r>
              <a:r>
                <a:rPr lang="en-GB" sz="1200" dirty="0"/>
                <a:t>current prices </a:t>
              </a:r>
              <a:r>
                <a:rPr lang="en-GB" sz="1200" b="1" dirty="0"/>
                <a:t>(gdp_curr</a:t>
              </a:r>
              <a:r>
                <a:rPr lang="en-GB" sz="1200" dirty="0"/>
                <a:t>): </a:t>
              </a:r>
              <a:r>
                <a:rPr lang="en-GB" sz="1200" i="1" dirty="0"/>
                <a:t>$</a:t>
              </a:r>
            </a:p>
            <a:p>
              <a:r>
                <a:rPr lang="en-GB" sz="1200" i="1" dirty="0"/>
                <a:t>GDP (inc. exports – imports)</a:t>
              </a:r>
            </a:p>
            <a:p>
              <a:r>
                <a:rPr lang="en-GB" sz="1200" i="1" dirty="0"/>
                <a:t> </a:t>
              </a:r>
              <a:endParaRPr lang="en-GB" sz="1200" b="1" i="1" dirty="0"/>
            </a:p>
            <a:p>
              <a:r>
                <a:rPr lang="en-GB" sz="1200" b="1" dirty="0"/>
                <a:t>Gross domestic product</a:t>
              </a:r>
              <a:r>
                <a:rPr lang="en-GB" sz="1200" dirty="0"/>
                <a:t>, deflator (</a:t>
              </a:r>
              <a:r>
                <a:rPr lang="en-GB" sz="1200" b="1" dirty="0"/>
                <a:t>gdp_defl</a:t>
              </a:r>
              <a:r>
                <a:rPr lang="en-GB" sz="1200" dirty="0"/>
                <a:t>)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domestic product per capita</a:t>
              </a:r>
              <a:r>
                <a:rPr lang="en-GB" sz="1200" dirty="0"/>
                <a:t>, constant prices</a:t>
              </a:r>
            </a:p>
            <a:p>
              <a:r>
                <a:rPr lang="en-GB" sz="1200" dirty="0"/>
                <a:t>(</a:t>
              </a:r>
              <a:r>
                <a:rPr lang="en-GB" sz="1200" b="1" dirty="0"/>
                <a:t>gdp_percap_cons</a:t>
              </a:r>
              <a:r>
                <a:rPr lang="en-GB" sz="1200" dirty="0"/>
                <a:t>) </a:t>
              </a:r>
              <a:r>
                <a:rPr lang="en-GB" sz="1200" i="1" dirty="0"/>
                <a:t>$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Total investment</a:t>
              </a:r>
              <a:r>
                <a:rPr lang="en-GB" sz="1200" dirty="0"/>
                <a:t>(</a:t>
              </a:r>
              <a:r>
                <a:rPr lang="en-GB" sz="1200" b="1" dirty="0"/>
                <a:t>tot_invest</a:t>
              </a:r>
              <a:r>
                <a:rPr lang="en-GB" sz="1200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national savings (gross_savings)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6A9E5B-5558-C2D8-5662-175F1D64747E}"/>
              </a:ext>
            </a:extLst>
          </p:cNvPr>
          <p:cNvGrpSpPr/>
          <p:nvPr/>
        </p:nvGrpSpPr>
        <p:grpSpPr>
          <a:xfrm>
            <a:off x="7357843" y="568935"/>
            <a:ext cx="3543788" cy="1224456"/>
            <a:chOff x="7357843" y="95438"/>
            <a:chExt cx="3543788" cy="1224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3D0B4-2E98-7E89-90E1-1BD9F365C11D}"/>
                </a:ext>
              </a:extLst>
            </p:cNvPr>
            <p:cNvSpPr txBox="1"/>
            <p:nvPr/>
          </p:nvSpPr>
          <p:spPr>
            <a:xfrm>
              <a:off x="7357843" y="95438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5E562-A76D-BCEC-EC76-F2A22355EE9D}"/>
                </a:ext>
              </a:extLst>
            </p:cNvPr>
            <p:cNvSpPr txBox="1"/>
            <p:nvPr/>
          </p:nvSpPr>
          <p:spPr>
            <a:xfrm>
              <a:off x="7454662" y="488897"/>
              <a:ext cx="34469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Inflation</a:t>
              </a:r>
              <a:r>
                <a:rPr lang="en-GB" sz="1200" dirty="0"/>
                <a:t>, average consumer prices (</a:t>
              </a:r>
              <a:r>
                <a:rPr lang="en-GB" sz="1200" b="1" dirty="0"/>
                <a:t>inflation_ind</a:t>
              </a:r>
              <a:r>
                <a:rPr lang="en-GB" sz="1200" dirty="0"/>
                <a:t>) %</a:t>
              </a:r>
            </a:p>
            <a:p>
              <a:r>
                <a:rPr lang="en-GB" dirty="0"/>
                <a:t> 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2B1512-BE51-2B2C-7DCD-854C7DB84BA9}"/>
              </a:ext>
            </a:extLst>
          </p:cNvPr>
          <p:cNvGrpSpPr/>
          <p:nvPr/>
        </p:nvGrpSpPr>
        <p:grpSpPr>
          <a:xfrm>
            <a:off x="7357843" y="1817518"/>
            <a:ext cx="3820211" cy="1362088"/>
            <a:chOff x="7357843" y="1342801"/>
            <a:chExt cx="3820211" cy="13620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499FF6-0CD7-BC0D-DBFB-9F70DEC8741F}"/>
                </a:ext>
              </a:extLst>
            </p:cNvPr>
            <p:cNvSpPr txBox="1"/>
            <p:nvPr/>
          </p:nvSpPr>
          <p:spPr>
            <a:xfrm>
              <a:off x="7357843" y="1342801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834C2D-C205-7541-E199-B351D1F429F9}"/>
                </a:ext>
              </a:extLst>
            </p:cNvPr>
            <p:cNvSpPr txBox="1"/>
            <p:nvPr/>
          </p:nvSpPr>
          <p:spPr>
            <a:xfrm>
              <a:off x="7454662" y="1596893"/>
              <a:ext cx="37233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Unemployment rate (unemployment) </a:t>
              </a:r>
              <a:r>
                <a:rPr lang="en-GB" sz="1200" i="1" dirty="0"/>
                <a:t>% of labour force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Population (pop)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5D9669-15CB-175B-8D6C-7EED84C62208}"/>
              </a:ext>
            </a:extLst>
          </p:cNvPr>
          <p:cNvGrpSpPr/>
          <p:nvPr/>
        </p:nvGrpSpPr>
        <p:grpSpPr>
          <a:xfrm>
            <a:off x="7357843" y="3989430"/>
            <a:ext cx="4420203" cy="1501454"/>
            <a:chOff x="7384490" y="3012635"/>
            <a:chExt cx="4420203" cy="15014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D2406-0252-9A77-464D-C785C78EBE8C}"/>
                </a:ext>
              </a:extLst>
            </p:cNvPr>
            <p:cNvSpPr txBox="1"/>
            <p:nvPr/>
          </p:nvSpPr>
          <p:spPr>
            <a:xfrm>
              <a:off x="7384490" y="3012635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3C818A-D7C9-9C34-4320-7E1B7EAD046D}"/>
                </a:ext>
              </a:extLst>
            </p:cNvPr>
            <p:cNvSpPr txBox="1"/>
            <p:nvPr/>
          </p:nvSpPr>
          <p:spPr>
            <a:xfrm>
              <a:off x="7502425" y="3498426"/>
              <a:ext cx="4302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Volume of imports of goods and services (</a:t>
              </a:r>
              <a:r>
                <a:rPr lang="en-GB" sz="1200" b="1" dirty="0" err="1"/>
                <a:t>import_g_s</a:t>
              </a:r>
              <a:r>
                <a:rPr lang="en-GB" sz="1200" b="1" dirty="0"/>
                <a:t>)</a:t>
              </a:r>
              <a:r>
                <a:rPr lang="en-GB" sz="1200" dirty="0"/>
                <a:t> </a:t>
              </a:r>
              <a:r>
                <a:rPr lang="en-GB" sz="1200" i="1" dirty="0"/>
                <a:t>% change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Volume of exports of goods and services (</a:t>
              </a:r>
              <a:r>
                <a:rPr lang="en-GB" sz="1200" b="1" dirty="0" err="1"/>
                <a:t>export_g_s</a:t>
              </a:r>
              <a:r>
                <a:rPr lang="en-GB" sz="1200" b="1" dirty="0"/>
                <a:t>) </a:t>
              </a:r>
              <a:r>
                <a:rPr lang="en-GB" sz="1200" i="1" dirty="0"/>
                <a:t>% change</a:t>
              </a:r>
            </a:p>
            <a:p>
              <a:r>
                <a:rPr lang="en-GB" sz="1200" dirty="0"/>
                <a:t> </a:t>
              </a:r>
            </a:p>
            <a:p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A77D-4715-45A1-C066-F7FC4DBF06BD}"/>
              </a:ext>
            </a:extLst>
          </p:cNvPr>
          <p:cNvGrpSpPr/>
          <p:nvPr/>
        </p:nvGrpSpPr>
        <p:grpSpPr>
          <a:xfrm>
            <a:off x="1037970" y="3989430"/>
            <a:ext cx="4862769" cy="2408679"/>
            <a:chOff x="1037970" y="3722923"/>
            <a:chExt cx="4862769" cy="24086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9A3C4-5791-AD4D-0DB7-681F69F69393}"/>
                </a:ext>
              </a:extLst>
            </p:cNvPr>
            <p:cNvSpPr txBox="1"/>
            <p:nvPr/>
          </p:nvSpPr>
          <p:spPr>
            <a:xfrm>
              <a:off x="1037970" y="3722923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6DB83-60F4-DEDA-6048-4B5C9592AD30}"/>
                </a:ext>
              </a:extLst>
            </p:cNvPr>
            <p:cNvSpPr txBox="1"/>
            <p:nvPr/>
          </p:nvSpPr>
          <p:spPr>
            <a:xfrm>
              <a:off x="1157133" y="4192610"/>
              <a:ext cx="474360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General government revenue (gov_rev)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total expenditure (</a:t>
              </a:r>
              <a:r>
                <a:rPr lang="en-GB" sz="1200" b="1" dirty="0" err="1"/>
                <a:t>gov_expend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  <a:endParaRPr lang="en-GB" sz="1200" b="1" dirty="0"/>
            </a:p>
            <a:p>
              <a:r>
                <a:rPr lang="en-GB" sz="1200" b="1" dirty="0"/>
                <a:t>General government net lending/borrowing ( </a:t>
              </a:r>
              <a:r>
                <a:rPr lang="en-GB" sz="1200" b="1" dirty="0" err="1"/>
                <a:t>gov_net_len</a:t>
              </a:r>
              <a:r>
                <a:rPr lang="en-GB" sz="1200" b="1" dirty="0"/>
                <a:t>/</a:t>
              </a:r>
              <a:r>
                <a:rPr lang="en-GB" sz="1200" b="1" dirty="0" err="1"/>
                <a:t>borr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gross debt(</a:t>
              </a:r>
              <a:r>
                <a:rPr lang="en-GB" sz="1200" b="1" dirty="0" err="1"/>
                <a:t>gross_debt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Current account balance (</a:t>
              </a:r>
              <a:r>
                <a:rPr lang="en-GB" sz="1200" b="1" dirty="0" err="1"/>
                <a:t>acc_bal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576C2-FAE7-760F-E055-591F9515BA00}"/>
              </a:ext>
            </a:extLst>
          </p:cNvPr>
          <p:cNvSpPr txBox="1"/>
          <p:nvPr/>
        </p:nvSpPr>
        <p:spPr>
          <a:xfrm>
            <a:off x="4276174" y="225910"/>
            <a:ext cx="37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relations with the target feature: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76E5-60B5-5327-EBD9-67AC9BAF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0" y="698742"/>
            <a:ext cx="8660189" cy="5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1974D-B586-9350-4297-6D81ABECA19A}"/>
              </a:ext>
            </a:extLst>
          </p:cNvPr>
          <p:cNvSpPr txBox="1"/>
          <p:nvPr/>
        </p:nvSpPr>
        <p:spPr>
          <a:xfrm>
            <a:off x="5330662" y="193638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approach: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B7C91-6301-A7B9-E170-8705AB9A54C2}"/>
              </a:ext>
            </a:extLst>
          </p:cNvPr>
          <p:cNvSpPr txBox="1"/>
          <p:nvPr/>
        </p:nvSpPr>
        <p:spPr>
          <a:xfrm>
            <a:off x="2198688" y="1249673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ML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CAF2-BDF6-CAB2-5879-E9DC03E19649}"/>
              </a:ext>
            </a:extLst>
          </p:cNvPr>
          <p:cNvSpPr txBox="1"/>
          <p:nvPr/>
        </p:nvSpPr>
        <p:spPr>
          <a:xfrm>
            <a:off x="667516" y="124967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9135-EC2B-F99B-3DA1-82C9DEAA58C0}"/>
              </a:ext>
            </a:extLst>
          </p:cNvPr>
          <p:cNvSpPr txBox="1"/>
          <p:nvPr/>
        </p:nvSpPr>
        <p:spPr>
          <a:xfrm>
            <a:off x="5163671" y="1249673"/>
            <a:ext cx="287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Country GDP (Curr $)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9FE2B-3367-E855-72CC-CFC820128D1F}"/>
              </a:ext>
            </a:extLst>
          </p:cNvPr>
          <p:cNvSpPr txBox="1"/>
          <p:nvPr/>
        </p:nvSpPr>
        <p:spPr>
          <a:xfrm>
            <a:off x="9076698" y="1111173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selected</a:t>
            </a:r>
          </a:p>
          <a:p>
            <a:r>
              <a:rPr lang="en-US" dirty="0"/>
              <a:t>features data from IMF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F8888-E098-DD13-98D6-679066193D36}"/>
              </a:ext>
            </a:extLst>
          </p:cNvPr>
          <p:cNvSpPr txBox="1"/>
          <p:nvPr/>
        </p:nvSpPr>
        <p:spPr>
          <a:xfrm>
            <a:off x="4816963" y="2039255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kind of model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B5EAAB-6711-1C5A-5F2C-33379B9EDAFE}"/>
              </a:ext>
            </a:extLst>
          </p:cNvPr>
          <p:cNvGrpSpPr/>
          <p:nvPr/>
        </p:nvGrpSpPr>
        <p:grpSpPr>
          <a:xfrm>
            <a:off x="6911538" y="1963202"/>
            <a:ext cx="2542876" cy="507831"/>
            <a:chOff x="2228856" y="2813147"/>
            <a:chExt cx="2542876" cy="5078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F1AEC-FFA4-3164-706E-2DF5B92D174A}"/>
                </a:ext>
              </a:extLst>
            </p:cNvPr>
            <p:cNvSpPr txBox="1"/>
            <p:nvPr/>
          </p:nvSpPr>
          <p:spPr>
            <a:xfrm>
              <a:off x="2228856" y="2813147"/>
              <a:ext cx="1919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 size ( 91 countries )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AE465-A05B-3AED-7849-EFEB11688E8C}"/>
                </a:ext>
              </a:extLst>
            </p:cNvPr>
            <p:cNvSpPr txBox="1"/>
            <p:nvPr/>
          </p:nvSpPr>
          <p:spPr>
            <a:xfrm>
              <a:off x="2228856" y="3043979"/>
              <a:ext cx="2542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Numerical data ( mostly indexes or %)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D3D041-CB24-5DE3-4350-23AD82C3D91F}"/>
              </a:ext>
            </a:extLst>
          </p:cNvPr>
          <p:cNvSpPr txBox="1"/>
          <p:nvPr/>
        </p:nvSpPr>
        <p:spPr>
          <a:xfrm>
            <a:off x="1198227" y="297360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3C352-D90D-F5A3-67EE-3BF511B242D3}"/>
              </a:ext>
            </a:extLst>
          </p:cNvPr>
          <p:cNvSpPr txBox="1"/>
          <p:nvPr/>
        </p:nvSpPr>
        <p:spPr>
          <a:xfrm>
            <a:off x="7776661" y="2999619"/>
            <a:ext cx="231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89C301-EF71-EE55-5F46-8FCFD70D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98332"/>
            <a:ext cx="5919780" cy="17427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A7D421-0259-F31A-DA22-1ED13FD1D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28" y="3827765"/>
            <a:ext cx="5501505" cy="16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D8598-590A-BA84-04A5-942A64FA2178}"/>
              </a:ext>
            </a:extLst>
          </p:cNvPr>
          <p:cNvSpPr txBox="1"/>
          <p:nvPr/>
        </p:nvSpPr>
        <p:spPr>
          <a:xfrm>
            <a:off x="5082517" y="26894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testing: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26AC4-E0C7-6325-CA07-4168C7182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83" y="724056"/>
            <a:ext cx="5514489" cy="168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F7E3E-4970-1068-1E1C-0ED3C75D1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7" y="1247498"/>
            <a:ext cx="3077956" cy="6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325</Words>
  <Application>Microsoft Macintosh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lacartechris1@gmail.com</dc:creator>
  <cp:lastModifiedBy>lacartechris1@gmail.com</cp:lastModifiedBy>
  <cp:revision>2</cp:revision>
  <dcterms:created xsi:type="dcterms:W3CDTF">2022-07-14T16:10:34Z</dcterms:created>
  <dcterms:modified xsi:type="dcterms:W3CDTF">2022-07-14T18:48:15Z</dcterms:modified>
</cp:coreProperties>
</file>