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59" r:id="rId6"/>
    <p:sldId id="261" r:id="rId7"/>
    <p:sldId id="265" r:id="rId8"/>
    <p:sldId id="263" r:id="rId9"/>
    <p:sldId id="264" r:id="rId10"/>
    <p:sldId id="266" r:id="rId11"/>
    <p:sldId id="267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94628"/>
  </p:normalViewPr>
  <p:slideViewPr>
    <p:cSldViewPr snapToGrid="0" snapToObjects="1">
      <p:cViewPr>
        <p:scale>
          <a:sx n="115" d="100"/>
          <a:sy n="115" d="100"/>
        </p:scale>
        <p:origin x="103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07099F-98EB-4B41-BBBE-862CA11BA5AE}" type="datetimeFigureOut">
              <a:rPr lang="en-US" smtClean="0"/>
              <a:t>7/15/22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674E15-9EC4-1C4C-9F0A-D4B7364F2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957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674E15-9EC4-1C4C-9F0A-D4B7364F211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266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BE449-99A2-A206-1408-06484F994E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133BBE-0758-A948-95F4-529EBCF62B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04018-326E-292D-A1F0-96EDE4004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04168-084F-B14D-8981-B6A7DFD6AFFE}" type="datetimeFigureOut">
              <a:rPr lang="en-US" smtClean="0"/>
              <a:t>7/15/22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415A1-9818-EC96-FDFA-554B223C9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422FA-10A9-84DA-2DC5-F1C297A11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B017-098E-2642-8CFF-3BA428E74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671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21C9B-B598-6A47-88A1-34EEB9779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AD4611-3CDE-7945-4C2B-DC076A2AEB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B38C8-3143-CFCB-0134-484CA84E0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04168-084F-B14D-8981-B6A7DFD6AFFE}" type="datetimeFigureOut">
              <a:rPr lang="en-US" smtClean="0"/>
              <a:t>7/15/22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55391-435B-FD25-9E7A-9CD7EEBD4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3551F-5B85-D115-A135-34888828A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B017-098E-2642-8CFF-3BA428E74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018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DFD06B-00CF-B104-CE85-331599AE89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DEBA55-EB91-8684-3B91-FE54AD23C6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4B2C5-1ADF-F682-BDB2-0A5E1D3E9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04168-084F-B14D-8981-B6A7DFD6AFFE}" type="datetimeFigureOut">
              <a:rPr lang="en-US" smtClean="0"/>
              <a:t>7/15/22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181A73-D7AE-EE8E-382D-8B3308334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54B05-914A-5060-4EAB-9A07703C0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B017-098E-2642-8CFF-3BA428E74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426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C4482-AE6F-23DA-1432-EDBDDD2C8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4B573-D426-5F93-9ABB-3C83621EE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A8350-0E35-0BCA-086D-46B056190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04168-084F-B14D-8981-B6A7DFD6AFFE}" type="datetimeFigureOut">
              <a:rPr lang="en-US" smtClean="0"/>
              <a:t>7/15/22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2449A7-70A9-0C68-3382-0E6525B81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9167C-F32F-46EF-E295-30C6F485A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B017-098E-2642-8CFF-3BA428E74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334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70683-82A7-0FE5-3B7F-5141266F3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A145B0-A72F-AD21-1364-D74A6B193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EA717-EC65-EC9B-7FC2-9E713EE4D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04168-084F-B14D-8981-B6A7DFD6AFFE}" type="datetimeFigureOut">
              <a:rPr lang="en-US" smtClean="0"/>
              <a:t>7/15/22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7A64F-54D1-BC5E-ADD0-2DF5F6BCB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2C076-498D-98A4-1700-EAB7A9125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B017-098E-2642-8CFF-3BA428E74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649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5BAAA-D27C-8B0D-15DE-F64A270CC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8DD8E-2A6E-9565-2534-D7AB59345C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DF974B-F024-E063-C460-EB807BB549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A68A31-5601-D16C-D1E5-61F16A737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04168-084F-B14D-8981-B6A7DFD6AFFE}" type="datetimeFigureOut">
              <a:rPr lang="en-US" smtClean="0"/>
              <a:t>7/15/22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83038C-5689-4F09-F1D3-A000209D5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66EFE9-9826-5B63-6C52-FEA17CF1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B017-098E-2642-8CFF-3BA428E74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735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3657B-349F-70B3-5A00-D2075CB7F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2CBB99-709F-CEEF-D679-9A844B574C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28A5CB-C287-25B4-1ECF-5C0C5E962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E7856D-280D-4C49-B6E9-0E17F7550D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C197F9-3C4F-39CE-82E6-BC83D7637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E88B22-2DFF-8416-F414-50DCD580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04168-084F-B14D-8981-B6A7DFD6AFFE}" type="datetimeFigureOut">
              <a:rPr lang="en-US" smtClean="0"/>
              <a:t>7/15/22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594BE8-74F1-DB0F-20BB-44082BA0F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03D493-8589-C3EC-9F1C-164DB1A50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B017-098E-2642-8CFF-3BA428E74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635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AC99C-7A9D-3ECB-B432-B2B27BBAA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9D8DFE-1FBF-90CD-FEED-C1E622C36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04168-084F-B14D-8981-B6A7DFD6AFFE}" type="datetimeFigureOut">
              <a:rPr lang="en-US" smtClean="0"/>
              <a:t>7/15/22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A09CAC-94DF-6277-63A6-B6E27DCEF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9F7B05-8226-C310-B66E-DF6517196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B017-098E-2642-8CFF-3BA428E74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74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764B3C-F048-AE2F-FC41-D50A7760A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04168-084F-B14D-8981-B6A7DFD6AFFE}" type="datetimeFigureOut">
              <a:rPr lang="en-US" smtClean="0"/>
              <a:t>7/15/22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62C33B-C7A0-7027-6E1C-1A1F39BE9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E8450E-468B-045C-85A2-8D16180E5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B017-098E-2642-8CFF-3BA428E74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105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6C68B-DC0C-0A29-F144-CB5C4A1BB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037E8-FA4C-9D10-CB30-29F3B8196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0966A1-17DE-7633-DA8A-896D5760A4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C1168C-4763-298C-5D3E-81B56F4D4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04168-084F-B14D-8981-B6A7DFD6AFFE}" type="datetimeFigureOut">
              <a:rPr lang="en-US" smtClean="0"/>
              <a:t>7/15/22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0B7061-3BF6-B93B-054F-28A8AAA13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0712E6-5508-BC0E-8B8C-952010C1D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B017-098E-2642-8CFF-3BA428E74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621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B90B7-071F-6208-BF81-DEDB4A434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B5E4A3-A776-ACB0-E0C4-C451352EFB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170301-24A2-34DD-A093-19A47F53AC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12343A-AA4D-D33F-072B-98B043945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04168-084F-B14D-8981-B6A7DFD6AFFE}" type="datetimeFigureOut">
              <a:rPr lang="en-US" smtClean="0"/>
              <a:t>7/15/22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FD243C-0E78-4512-2481-4E05B4059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8F958D-91B4-70F6-3B0E-B397D1B2D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B017-098E-2642-8CFF-3BA428E74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042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E164D7-40A4-8862-7F31-C5C89B9FA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B4D7AB-407B-1B7A-22AE-7E5F9944B8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634FF-685D-7519-C288-2A0B93F9C0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04168-084F-B14D-8981-B6A7DFD6AFFE}" type="datetimeFigureOut">
              <a:rPr lang="en-US" smtClean="0"/>
              <a:t>7/15/22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6AED4-FDBE-B3C1-EF7E-E2BD283096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AD85-F354-794F-4CC3-908F83DC0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5B017-098E-2642-8CFF-3BA428E74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54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Nobel_Memorial_Prize_in_Economic_Sciences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en.wikipedia.org/wiki/Columbia_University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996750C-3F78-6614-253C-D7DDADD44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29141"/>
            <a:ext cx="2075941" cy="5051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28F1343-E383-1E41-2F63-0E4B417ECB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2220" y="5938220"/>
            <a:ext cx="919779" cy="9197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52A0224-DE57-44C2-4E2D-D4AEBF9AA623}"/>
              </a:ext>
            </a:extLst>
          </p:cNvPr>
          <p:cNvSpPr txBox="1"/>
          <p:nvPr/>
        </p:nvSpPr>
        <p:spPr>
          <a:xfrm>
            <a:off x="3954324" y="2967335"/>
            <a:ext cx="46873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Gross Domestic Product by Country:</a:t>
            </a:r>
          </a:p>
          <a:p>
            <a:pPr algn="ctr"/>
            <a:r>
              <a:rPr lang="en-US" sz="2400" dirty="0"/>
              <a:t> Analysis and ML model </a:t>
            </a:r>
          </a:p>
        </p:txBody>
      </p:sp>
    </p:spTree>
    <p:extLst>
      <p:ext uri="{BB962C8B-B14F-4D97-AF65-F5344CB8AC3E}">
        <p14:creationId xmlns:p14="http://schemas.microsoft.com/office/powerpoint/2010/main" val="3823478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996750C-3F78-6614-253C-D7DDADD44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29141"/>
            <a:ext cx="2075941" cy="5051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28F1343-E383-1E41-2F63-0E4B417ECB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2220" y="5938220"/>
            <a:ext cx="919779" cy="919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611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996750C-3F78-6614-253C-D7DDADD44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29141"/>
            <a:ext cx="2075941" cy="5051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28F1343-E383-1E41-2F63-0E4B417ECB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2220" y="5938220"/>
            <a:ext cx="919779" cy="919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438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996750C-3F78-6614-253C-D7DDADD443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229141"/>
            <a:ext cx="2075941" cy="5051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28F1343-E383-1E41-2F63-0E4B417ECB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72220" y="5938220"/>
            <a:ext cx="919779" cy="91977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16D8598-590A-BA84-04A5-942A64FA2178}"/>
              </a:ext>
            </a:extLst>
          </p:cNvPr>
          <p:cNvSpPr txBox="1"/>
          <p:nvPr/>
        </p:nvSpPr>
        <p:spPr>
          <a:xfrm>
            <a:off x="5082517" y="268941"/>
            <a:ext cx="2026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Hypothesis testing: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A26AC4-E0C7-6325-CA07-4168C71821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4183" y="724056"/>
            <a:ext cx="5514489" cy="16878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2F7E3E-4970-1068-1E1C-0ED3C75D19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0197" y="1247498"/>
            <a:ext cx="3077956" cy="640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924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996750C-3F78-6614-253C-D7DDADD44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29141"/>
            <a:ext cx="2075941" cy="5051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28F1343-E383-1E41-2F63-0E4B417ECB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2220" y="5938220"/>
            <a:ext cx="919779" cy="91977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DFE98C8-8521-5AFB-F741-1687C6D8BF1D}"/>
              </a:ext>
            </a:extLst>
          </p:cNvPr>
          <p:cNvSpPr txBox="1"/>
          <p:nvPr/>
        </p:nvSpPr>
        <p:spPr>
          <a:xfrm>
            <a:off x="4620435" y="174817"/>
            <a:ext cx="2951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The Source and the Data: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7B2712-666E-8776-5726-BAA3294891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1893" y="839096"/>
            <a:ext cx="3951645" cy="9574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0DC812-2817-22A1-EAC6-5997A7F797C4}"/>
              </a:ext>
            </a:extLst>
          </p:cNvPr>
          <p:cNvSpPr txBox="1"/>
          <p:nvPr/>
        </p:nvSpPr>
        <p:spPr>
          <a:xfrm>
            <a:off x="1780787" y="3418556"/>
            <a:ext cx="11009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COUNTRY</a:t>
            </a:r>
          </a:p>
          <a:p>
            <a:pPr algn="ctr"/>
            <a:r>
              <a:rPr lang="en-US" dirty="0"/>
              <a:t>or </a:t>
            </a:r>
          </a:p>
          <a:p>
            <a:r>
              <a:rPr lang="en-US" dirty="0"/>
              <a:t>  REGION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DFC97F-4D90-FBE8-1D71-B0E38B9F63E6}"/>
              </a:ext>
            </a:extLst>
          </p:cNvPr>
          <p:cNvSpPr txBox="1"/>
          <p:nvPr/>
        </p:nvSpPr>
        <p:spPr>
          <a:xfrm>
            <a:off x="5355009" y="3581796"/>
            <a:ext cx="136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INDICATORS 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5A2311C-5A96-B723-57C3-B6712CB62D21}"/>
              </a:ext>
            </a:extLst>
          </p:cNvPr>
          <p:cNvGrpSpPr/>
          <p:nvPr/>
        </p:nvGrpSpPr>
        <p:grpSpPr>
          <a:xfrm>
            <a:off x="8831354" y="2348137"/>
            <a:ext cx="1711140" cy="2954326"/>
            <a:chOff x="6507703" y="2302136"/>
            <a:chExt cx="1711140" cy="295432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2E9FF09-0257-B52C-EEDC-E81B0BBF5DE0}"/>
                </a:ext>
              </a:extLst>
            </p:cNvPr>
            <p:cNvSpPr txBox="1"/>
            <p:nvPr/>
          </p:nvSpPr>
          <p:spPr>
            <a:xfrm>
              <a:off x="6583680" y="2302136"/>
              <a:ext cx="14136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National Acc 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D4C3DFE-14C8-E941-40AA-AA2AE700F612}"/>
                </a:ext>
              </a:extLst>
            </p:cNvPr>
            <p:cNvSpPr txBox="1"/>
            <p:nvPr/>
          </p:nvSpPr>
          <p:spPr>
            <a:xfrm>
              <a:off x="6682649" y="3003223"/>
              <a:ext cx="12157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Monetary  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541C3DC-5139-CD0E-5954-6F674884BC5D}"/>
                </a:ext>
              </a:extLst>
            </p:cNvPr>
            <p:cNvSpPr txBox="1"/>
            <p:nvPr/>
          </p:nvSpPr>
          <p:spPr>
            <a:xfrm>
              <a:off x="6873604" y="3576089"/>
              <a:ext cx="758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Trade 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CACDF4F-CAAC-FC03-AAD6-7CA10D29552A}"/>
                </a:ext>
              </a:extLst>
            </p:cNvPr>
            <p:cNvSpPr txBox="1"/>
            <p:nvPr/>
          </p:nvSpPr>
          <p:spPr>
            <a:xfrm>
              <a:off x="6507703" y="4211782"/>
              <a:ext cx="15280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Demographics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238077F-CC16-F401-3CA5-BBE87F25ACC8}"/>
                </a:ext>
              </a:extLst>
            </p:cNvPr>
            <p:cNvSpPr txBox="1"/>
            <p:nvPr/>
          </p:nvSpPr>
          <p:spPr>
            <a:xfrm>
              <a:off x="6594438" y="4887130"/>
              <a:ext cx="16244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Gov. Finance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04370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996750C-3F78-6614-253C-D7DDADD44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29141"/>
            <a:ext cx="2075941" cy="5051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28F1343-E383-1E41-2F63-0E4B417ECB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2220" y="5938220"/>
            <a:ext cx="919779" cy="919779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79E39FB2-DAA7-0940-8F49-3980DE64FEDA}"/>
              </a:ext>
            </a:extLst>
          </p:cNvPr>
          <p:cNvGrpSpPr/>
          <p:nvPr/>
        </p:nvGrpSpPr>
        <p:grpSpPr>
          <a:xfrm>
            <a:off x="1037970" y="446775"/>
            <a:ext cx="4370228" cy="3234342"/>
            <a:chOff x="1024180" y="276455"/>
            <a:chExt cx="4370228" cy="323434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F12FD5D-D914-6264-A928-F4EC9351741A}"/>
                </a:ext>
              </a:extLst>
            </p:cNvPr>
            <p:cNvSpPr txBox="1"/>
            <p:nvPr/>
          </p:nvSpPr>
          <p:spPr>
            <a:xfrm>
              <a:off x="1024180" y="276455"/>
              <a:ext cx="14136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National Acc 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93DB3E5-6E45-2BFC-5719-1E5D68B738A2}"/>
                </a:ext>
              </a:extLst>
            </p:cNvPr>
            <p:cNvSpPr txBox="1"/>
            <p:nvPr/>
          </p:nvSpPr>
          <p:spPr>
            <a:xfrm>
              <a:off x="1143343" y="648475"/>
              <a:ext cx="4251065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b="1" dirty="0"/>
                <a:t>Gross domestic product</a:t>
              </a:r>
              <a:r>
                <a:rPr lang="en-GB" sz="1200" dirty="0"/>
                <a:t>, constant price ( </a:t>
              </a:r>
              <a:r>
                <a:rPr lang="en-GB" sz="1200" b="1" dirty="0"/>
                <a:t>gdp_con</a:t>
              </a:r>
              <a:r>
                <a:rPr lang="en-GB" sz="1200" dirty="0"/>
                <a:t>) </a:t>
              </a:r>
            </a:p>
            <a:p>
              <a:r>
                <a:rPr lang="en-GB" sz="1200" i="1" dirty="0"/>
                <a:t>% GDP (inc. exports – imports)</a:t>
              </a:r>
            </a:p>
            <a:p>
              <a:r>
                <a:rPr lang="en-GB" sz="1200" dirty="0"/>
                <a:t> </a:t>
              </a:r>
            </a:p>
            <a:p>
              <a:r>
                <a:rPr lang="en-GB" sz="1200" b="1" dirty="0"/>
                <a:t>Gross domestic product, </a:t>
              </a:r>
              <a:r>
                <a:rPr lang="en-GB" sz="1200" dirty="0"/>
                <a:t>current prices </a:t>
              </a:r>
              <a:r>
                <a:rPr lang="en-GB" sz="1200" b="1" dirty="0"/>
                <a:t>(gdp_curr</a:t>
              </a:r>
              <a:r>
                <a:rPr lang="en-GB" sz="1200" dirty="0"/>
                <a:t>): </a:t>
              </a:r>
              <a:r>
                <a:rPr lang="en-GB" sz="1200" i="1" dirty="0"/>
                <a:t>$</a:t>
              </a:r>
            </a:p>
            <a:p>
              <a:r>
                <a:rPr lang="en-GB" sz="1200" i="1" dirty="0"/>
                <a:t>GDP (inc. exports – imports)</a:t>
              </a:r>
            </a:p>
            <a:p>
              <a:r>
                <a:rPr lang="en-GB" sz="1200" i="1" dirty="0"/>
                <a:t> </a:t>
              </a:r>
              <a:endParaRPr lang="en-GB" sz="1200" b="1" i="1" dirty="0"/>
            </a:p>
            <a:p>
              <a:r>
                <a:rPr lang="en-GB" sz="1200" b="1" dirty="0"/>
                <a:t>Gross domestic product</a:t>
              </a:r>
              <a:r>
                <a:rPr lang="en-GB" sz="1200" dirty="0"/>
                <a:t>, deflator (</a:t>
              </a:r>
              <a:r>
                <a:rPr lang="en-GB" sz="1200" b="1" dirty="0"/>
                <a:t>gdp_defl</a:t>
              </a:r>
              <a:r>
                <a:rPr lang="en-GB" sz="1200" dirty="0"/>
                <a:t>) </a:t>
              </a:r>
            </a:p>
            <a:p>
              <a:r>
                <a:rPr lang="en-GB" sz="1200" dirty="0"/>
                <a:t> </a:t>
              </a:r>
            </a:p>
            <a:p>
              <a:r>
                <a:rPr lang="en-GB" sz="1200" b="1" dirty="0"/>
                <a:t>Gross domestic product per capita</a:t>
              </a:r>
              <a:r>
                <a:rPr lang="en-GB" sz="1200" dirty="0"/>
                <a:t>, constant prices</a:t>
              </a:r>
            </a:p>
            <a:p>
              <a:r>
                <a:rPr lang="en-GB" sz="1200" dirty="0"/>
                <a:t>(</a:t>
              </a:r>
              <a:r>
                <a:rPr lang="en-GB" sz="1200" b="1" dirty="0"/>
                <a:t>gdp_percap_cons</a:t>
              </a:r>
              <a:r>
                <a:rPr lang="en-GB" sz="1200" dirty="0"/>
                <a:t>) </a:t>
              </a:r>
              <a:r>
                <a:rPr lang="en-GB" sz="1200" i="1" dirty="0"/>
                <a:t>$</a:t>
              </a:r>
            </a:p>
            <a:p>
              <a:r>
                <a:rPr lang="en-GB" sz="1200" dirty="0"/>
                <a:t> </a:t>
              </a:r>
            </a:p>
            <a:p>
              <a:r>
                <a:rPr lang="en-GB" sz="1200" b="1" dirty="0"/>
                <a:t>Total investment</a:t>
              </a:r>
              <a:r>
                <a:rPr lang="en-GB" sz="1200" dirty="0"/>
                <a:t>(</a:t>
              </a:r>
              <a:r>
                <a:rPr lang="en-GB" sz="1200" b="1" dirty="0"/>
                <a:t>tot_invest</a:t>
              </a:r>
              <a:r>
                <a:rPr lang="en-GB" sz="1200" dirty="0"/>
                <a:t>) </a:t>
              </a:r>
              <a:r>
                <a:rPr lang="en-GB" sz="1200" i="1" dirty="0"/>
                <a:t>% GDP </a:t>
              </a:r>
            </a:p>
            <a:p>
              <a:r>
                <a:rPr lang="en-GB" sz="1200" dirty="0"/>
                <a:t> </a:t>
              </a:r>
            </a:p>
            <a:p>
              <a:r>
                <a:rPr lang="en-GB" sz="1200" b="1" dirty="0"/>
                <a:t>Gross national savings (gross_savings) </a:t>
              </a:r>
              <a:r>
                <a:rPr lang="en-GB" sz="1200" i="1" dirty="0"/>
                <a:t>% GDP</a:t>
              </a:r>
            </a:p>
            <a:p>
              <a:r>
                <a:rPr lang="en-GB" sz="1200" dirty="0"/>
                <a:t> 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16A9E5B-5558-C2D8-5662-175F1D64747E}"/>
              </a:ext>
            </a:extLst>
          </p:cNvPr>
          <p:cNvGrpSpPr/>
          <p:nvPr/>
        </p:nvGrpSpPr>
        <p:grpSpPr>
          <a:xfrm>
            <a:off x="7357843" y="568935"/>
            <a:ext cx="3543788" cy="1224456"/>
            <a:chOff x="7357843" y="95438"/>
            <a:chExt cx="3543788" cy="122445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023D0B4-2E98-7E89-90E1-1BD9F365C11D}"/>
                </a:ext>
              </a:extLst>
            </p:cNvPr>
            <p:cNvSpPr txBox="1"/>
            <p:nvPr/>
          </p:nvSpPr>
          <p:spPr>
            <a:xfrm>
              <a:off x="7357843" y="95438"/>
              <a:ext cx="12157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Monetary  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D45E562-A76D-BCEC-EC76-F2A22355EE9D}"/>
                </a:ext>
              </a:extLst>
            </p:cNvPr>
            <p:cNvSpPr txBox="1"/>
            <p:nvPr/>
          </p:nvSpPr>
          <p:spPr>
            <a:xfrm>
              <a:off x="7454662" y="488897"/>
              <a:ext cx="344696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/>
                <a:t>Inflation</a:t>
              </a:r>
              <a:r>
                <a:rPr lang="en-GB" sz="1200" dirty="0"/>
                <a:t>, average consumer prices (</a:t>
              </a:r>
              <a:r>
                <a:rPr lang="en-GB" sz="1200" b="1" dirty="0"/>
                <a:t>inflation_ind</a:t>
              </a:r>
              <a:r>
                <a:rPr lang="en-GB" sz="1200" dirty="0"/>
                <a:t>) %</a:t>
              </a:r>
            </a:p>
            <a:p>
              <a:r>
                <a:rPr lang="en-GB" dirty="0"/>
                <a:t> </a:t>
              </a:r>
            </a:p>
            <a:p>
              <a:endParaRPr lang="en-US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02B1512-BE51-2B2C-7DCD-854C7DB84BA9}"/>
              </a:ext>
            </a:extLst>
          </p:cNvPr>
          <p:cNvGrpSpPr/>
          <p:nvPr/>
        </p:nvGrpSpPr>
        <p:grpSpPr>
          <a:xfrm>
            <a:off x="7357843" y="1817518"/>
            <a:ext cx="3820211" cy="1362088"/>
            <a:chOff x="7357843" y="1342801"/>
            <a:chExt cx="3820211" cy="136208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3499FF6-0CD7-BC0D-DBFB-9F70DEC8741F}"/>
                </a:ext>
              </a:extLst>
            </p:cNvPr>
            <p:cNvSpPr txBox="1"/>
            <p:nvPr/>
          </p:nvSpPr>
          <p:spPr>
            <a:xfrm>
              <a:off x="7357843" y="1342801"/>
              <a:ext cx="15280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Demographics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A834C2D-C205-7541-E199-B351D1F429F9}"/>
                </a:ext>
              </a:extLst>
            </p:cNvPr>
            <p:cNvSpPr txBox="1"/>
            <p:nvPr/>
          </p:nvSpPr>
          <p:spPr>
            <a:xfrm>
              <a:off x="7454662" y="1596893"/>
              <a:ext cx="3723392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 </a:t>
              </a:r>
            </a:p>
            <a:p>
              <a:r>
                <a:rPr lang="en-GB" sz="1200" b="1" dirty="0"/>
                <a:t>Unemployment rate (unemployment) </a:t>
              </a:r>
              <a:r>
                <a:rPr lang="en-GB" sz="1200" i="1" dirty="0"/>
                <a:t>% of labour force </a:t>
              </a:r>
            </a:p>
            <a:p>
              <a:r>
                <a:rPr lang="en-GB" sz="1200" dirty="0"/>
                <a:t> </a:t>
              </a:r>
            </a:p>
            <a:p>
              <a:r>
                <a:rPr lang="en-GB" sz="1200" b="1" dirty="0"/>
                <a:t>Population (pop)</a:t>
              </a:r>
            </a:p>
            <a:p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95D9669-15CB-175B-8D6C-7EED84C62208}"/>
              </a:ext>
            </a:extLst>
          </p:cNvPr>
          <p:cNvGrpSpPr/>
          <p:nvPr/>
        </p:nvGrpSpPr>
        <p:grpSpPr>
          <a:xfrm>
            <a:off x="7357843" y="3989430"/>
            <a:ext cx="4420203" cy="1501454"/>
            <a:chOff x="7384490" y="3012635"/>
            <a:chExt cx="4420203" cy="150145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8AD2406-0252-9A77-464D-C785C78EBE8C}"/>
                </a:ext>
              </a:extLst>
            </p:cNvPr>
            <p:cNvSpPr txBox="1"/>
            <p:nvPr/>
          </p:nvSpPr>
          <p:spPr>
            <a:xfrm>
              <a:off x="7384490" y="3012635"/>
              <a:ext cx="758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Trade 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23C818A-D7C9-9C34-4320-7E1B7EAD046D}"/>
                </a:ext>
              </a:extLst>
            </p:cNvPr>
            <p:cNvSpPr txBox="1"/>
            <p:nvPr/>
          </p:nvSpPr>
          <p:spPr>
            <a:xfrm>
              <a:off x="7502425" y="3498426"/>
              <a:ext cx="430226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/>
                <a:t>Volume of imports of goods and services (</a:t>
              </a:r>
              <a:r>
                <a:rPr lang="en-GB" sz="1200" b="1" dirty="0" err="1"/>
                <a:t>import_g_s</a:t>
              </a:r>
              <a:r>
                <a:rPr lang="en-GB" sz="1200" b="1" dirty="0"/>
                <a:t>)</a:t>
              </a:r>
              <a:r>
                <a:rPr lang="en-GB" sz="1200" dirty="0"/>
                <a:t> </a:t>
              </a:r>
              <a:r>
                <a:rPr lang="en-GB" sz="1200" i="1" dirty="0"/>
                <a:t>% change </a:t>
              </a:r>
            </a:p>
            <a:p>
              <a:r>
                <a:rPr lang="en-GB" sz="1200" dirty="0"/>
                <a:t> </a:t>
              </a:r>
            </a:p>
            <a:p>
              <a:r>
                <a:rPr lang="en-GB" sz="1200" b="1" dirty="0"/>
                <a:t>Volume of exports of goods and services (</a:t>
              </a:r>
              <a:r>
                <a:rPr lang="en-GB" sz="1200" b="1" dirty="0" err="1"/>
                <a:t>export_g_s</a:t>
              </a:r>
              <a:r>
                <a:rPr lang="en-GB" sz="1200" b="1" dirty="0"/>
                <a:t>) </a:t>
              </a:r>
              <a:r>
                <a:rPr lang="en-GB" sz="1200" i="1" dirty="0"/>
                <a:t>% change</a:t>
              </a:r>
            </a:p>
            <a:p>
              <a:r>
                <a:rPr lang="en-GB" sz="1200" dirty="0"/>
                <a:t> </a:t>
              </a:r>
            </a:p>
            <a:p>
              <a:endParaRPr lang="en-US" sz="1200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323A77D-4715-45A1-C066-F7FC4DBF06BD}"/>
              </a:ext>
            </a:extLst>
          </p:cNvPr>
          <p:cNvGrpSpPr/>
          <p:nvPr/>
        </p:nvGrpSpPr>
        <p:grpSpPr>
          <a:xfrm>
            <a:off x="1037970" y="3989430"/>
            <a:ext cx="4862769" cy="2408679"/>
            <a:chOff x="1037970" y="3722923"/>
            <a:chExt cx="4862769" cy="240867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2E9A3C4-5791-AD4D-0DB7-681F69F69393}"/>
                </a:ext>
              </a:extLst>
            </p:cNvPr>
            <p:cNvSpPr txBox="1"/>
            <p:nvPr/>
          </p:nvSpPr>
          <p:spPr>
            <a:xfrm>
              <a:off x="1037970" y="3722923"/>
              <a:ext cx="16244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Gov. Finance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5C6DB83-60F4-DEDA-6048-4B5C9592AD30}"/>
                </a:ext>
              </a:extLst>
            </p:cNvPr>
            <p:cNvSpPr txBox="1"/>
            <p:nvPr/>
          </p:nvSpPr>
          <p:spPr>
            <a:xfrm>
              <a:off x="1157133" y="4192610"/>
              <a:ext cx="4743606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/>
                <a:t>General government revenue (gov_rev) </a:t>
              </a:r>
              <a:r>
                <a:rPr lang="en-GB" sz="1200" i="1" dirty="0"/>
                <a:t>% gdp </a:t>
              </a:r>
            </a:p>
            <a:p>
              <a:r>
                <a:rPr lang="en-GB" sz="1200" dirty="0"/>
                <a:t> </a:t>
              </a:r>
            </a:p>
            <a:p>
              <a:r>
                <a:rPr lang="en-GB" sz="1200" b="1" dirty="0"/>
                <a:t>General government total expenditure (</a:t>
              </a:r>
              <a:r>
                <a:rPr lang="en-GB" sz="1200" b="1" dirty="0" err="1"/>
                <a:t>gov_expend</a:t>
              </a:r>
              <a:r>
                <a:rPr lang="en-GB" sz="1200" b="1" dirty="0"/>
                <a:t>) </a:t>
              </a:r>
              <a:r>
                <a:rPr lang="en-GB" sz="1200" i="1" dirty="0"/>
                <a:t>% gdp</a:t>
              </a:r>
            </a:p>
            <a:p>
              <a:r>
                <a:rPr lang="en-GB" sz="1200" dirty="0"/>
                <a:t> </a:t>
              </a:r>
              <a:endParaRPr lang="en-GB" sz="1200" b="1" dirty="0"/>
            </a:p>
            <a:p>
              <a:r>
                <a:rPr lang="en-GB" sz="1200" b="1" dirty="0"/>
                <a:t>General government net lending/borrowing ( </a:t>
              </a:r>
              <a:r>
                <a:rPr lang="en-GB" sz="1200" b="1" dirty="0" err="1"/>
                <a:t>gov_net_len</a:t>
              </a:r>
              <a:r>
                <a:rPr lang="en-GB" sz="1200" b="1" dirty="0"/>
                <a:t>/</a:t>
              </a:r>
              <a:r>
                <a:rPr lang="en-GB" sz="1200" b="1" dirty="0" err="1"/>
                <a:t>borr</a:t>
              </a:r>
              <a:r>
                <a:rPr lang="en-GB" sz="1200" b="1" dirty="0"/>
                <a:t>) </a:t>
              </a:r>
              <a:r>
                <a:rPr lang="en-GB" sz="1200" i="1" dirty="0"/>
                <a:t>% gdp </a:t>
              </a:r>
            </a:p>
            <a:p>
              <a:r>
                <a:rPr lang="en-GB" sz="1200" dirty="0"/>
                <a:t> </a:t>
              </a:r>
            </a:p>
            <a:p>
              <a:r>
                <a:rPr lang="en-GB" sz="1200" b="1" dirty="0"/>
                <a:t>General government gross debt(</a:t>
              </a:r>
              <a:r>
                <a:rPr lang="en-GB" sz="1200" b="1" dirty="0" err="1"/>
                <a:t>gross_debt</a:t>
              </a:r>
              <a:r>
                <a:rPr lang="en-GB" sz="1200" b="1" dirty="0"/>
                <a:t>) </a:t>
              </a:r>
              <a:r>
                <a:rPr lang="en-GB" sz="1200" i="1" dirty="0"/>
                <a:t>% gdp</a:t>
              </a:r>
            </a:p>
            <a:p>
              <a:r>
                <a:rPr lang="en-GB" sz="1200" dirty="0"/>
                <a:t> </a:t>
              </a:r>
            </a:p>
            <a:p>
              <a:r>
                <a:rPr lang="en-GB" sz="1200" b="1" dirty="0"/>
                <a:t>Current account balance (</a:t>
              </a:r>
              <a:r>
                <a:rPr lang="en-GB" sz="1200" b="1" dirty="0" err="1"/>
                <a:t>acc_bal</a:t>
              </a:r>
              <a:r>
                <a:rPr lang="en-GB" sz="1200" b="1" dirty="0"/>
                <a:t>) </a:t>
              </a:r>
              <a:r>
                <a:rPr lang="en-GB" sz="1200" i="1" dirty="0"/>
                <a:t>% gdp </a:t>
              </a:r>
            </a:p>
            <a:p>
              <a:r>
                <a:rPr lang="en-GB" sz="1200" dirty="0"/>
                <a:t>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2519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996750C-3F78-6614-253C-D7DDADD44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29141"/>
            <a:ext cx="2075941" cy="5051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28F1343-E383-1E41-2F63-0E4B417ECB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2220" y="5938220"/>
            <a:ext cx="919779" cy="91977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09F25F7-4272-555E-6BE5-2C1B570E96CF}"/>
              </a:ext>
            </a:extLst>
          </p:cNvPr>
          <p:cNvSpPr txBox="1"/>
          <p:nvPr/>
        </p:nvSpPr>
        <p:spPr>
          <a:xfrm>
            <a:off x="4356806" y="434898"/>
            <a:ext cx="35409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visualization and Story-Telling :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08340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996750C-3F78-6614-253C-D7DDADD44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29141"/>
            <a:ext cx="2075941" cy="5051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28F1343-E383-1E41-2F63-0E4B417ECB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2220" y="5938220"/>
            <a:ext cx="919779" cy="91977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1E576C2-FAE7-760F-E055-591F9515BA00}"/>
              </a:ext>
            </a:extLst>
          </p:cNvPr>
          <p:cNvSpPr txBox="1"/>
          <p:nvPr/>
        </p:nvSpPr>
        <p:spPr>
          <a:xfrm>
            <a:off x="4276174" y="225910"/>
            <a:ext cx="3702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relations with the target feature: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8D76E5-60B5-5327-EBD9-67AC9BAF12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7150" y="698742"/>
            <a:ext cx="8660189" cy="5530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098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996750C-3F78-6614-253C-D7DDADD44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29141"/>
            <a:ext cx="2075941" cy="5051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28F1343-E383-1E41-2F63-0E4B417ECB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2220" y="5938220"/>
            <a:ext cx="919779" cy="91977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3B1974D-B586-9350-4297-6D81ABECA19A}"/>
              </a:ext>
            </a:extLst>
          </p:cNvPr>
          <p:cNvSpPr txBox="1"/>
          <p:nvPr/>
        </p:nvSpPr>
        <p:spPr>
          <a:xfrm>
            <a:off x="5739885" y="179912"/>
            <a:ext cx="1530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ML approach: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1B7C91-6301-A7B9-E170-8705AB9A54C2}"/>
              </a:ext>
            </a:extLst>
          </p:cNvPr>
          <p:cNvSpPr txBox="1"/>
          <p:nvPr/>
        </p:nvSpPr>
        <p:spPr>
          <a:xfrm>
            <a:off x="2198688" y="1249673"/>
            <a:ext cx="2265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Supervised ML model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22CAF2-BDF6-CAB2-5879-E9DC03E19649}"/>
              </a:ext>
            </a:extLst>
          </p:cNvPr>
          <p:cNvSpPr txBox="1"/>
          <p:nvPr/>
        </p:nvSpPr>
        <p:spPr>
          <a:xfrm>
            <a:off x="737773" y="1249673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AIM :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739135-EC2B-F99B-3DA1-82C9DEAA58C0}"/>
              </a:ext>
            </a:extLst>
          </p:cNvPr>
          <p:cNvSpPr txBox="1"/>
          <p:nvPr/>
        </p:nvSpPr>
        <p:spPr>
          <a:xfrm>
            <a:off x="5163671" y="1249673"/>
            <a:ext cx="28769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Predict Country GDP (Curr $)</a:t>
            </a:r>
          </a:p>
          <a:p>
            <a:r>
              <a:rPr lang="en-US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D9FE2B-3367-E855-72CC-CFC820128D1F}"/>
              </a:ext>
            </a:extLst>
          </p:cNvPr>
          <p:cNvSpPr txBox="1"/>
          <p:nvPr/>
        </p:nvSpPr>
        <p:spPr>
          <a:xfrm>
            <a:off x="9076698" y="1111173"/>
            <a:ext cx="24477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Based on the selected</a:t>
            </a:r>
          </a:p>
          <a:p>
            <a:r>
              <a:rPr lang="en-US" dirty="0"/>
              <a:t>features data from IMF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CF8888-E098-DD13-98D6-679066193D36}"/>
              </a:ext>
            </a:extLst>
          </p:cNvPr>
          <p:cNvSpPr txBox="1"/>
          <p:nvPr/>
        </p:nvSpPr>
        <p:spPr>
          <a:xfrm>
            <a:off x="5499371" y="1942170"/>
            <a:ext cx="22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kind of model ?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3B5EAAB-6711-1C5A-5F2C-33379B9EDAFE}"/>
              </a:ext>
            </a:extLst>
          </p:cNvPr>
          <p:cNvGrpSpPr/>
          <p:nvPr/>
        </p:nvGrpSpPr>
        <p:grpSpPr>
          <a:xfrm>
            <a:off x="5330703" y="2376272"/>
            <a:ext cx="2542876" cy="507831"/>
            <a:chOff x="2228856" y="2813147"/>
            <a:chExt cx="2542876" cy="50783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34F1AEC-FFA4-3164-706E-2DF5B92D174A}"/>
                </a:ext>
              </a:extLst>
            </p:cNvPr>
            <p:cNvSpPr txBox="1"/>
            <p:nvPr/>
          </p:nvSpPr>
          <p:spPr>
            <a:xfrm>
              <a:off x="2228856" y="2813147"/>
              <a:ext cx="19193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Sample size ( 91 countries ) 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38AE465-A05B-3AED-7849-EFEB11688E8C}"/>
                </a:ext>
              </a:extLst>
            </p:cNvPr>
            <p:cNvSpPr txBox="1"/>
            <p:nvPr/>
          </p:nvSpPr>
          <p:spPr>
            <a:xfrm>
              <a:off x="2228856" y="3043979"/>
              <a:ext cx="25428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Numerical data ( mostly indexes or %)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2DD3D041-CB24-5DE3-4350-23AD82C3D91F}"/>
              </a:ext>
            </a:extLst>
          </p:cNvPr>
          <p:cNvSpPr txBox="1"/>
          <p:nvPr/>
        </p:nvSpPr>
        <p:spPr>
          <a:xfrm>
            <a:off x="1198227" y="2973607"/>
            <a:ext cx="2545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Linear Regression Model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F3C352-D90D-F5A3-67EE-3BF511B242D3}"/>
              </a:ext>
            </a:extLst>
          </p:cNvPr>
          <p:cNvSpPr txBox="1"/>
          <p:nvPr/>
        </p:nvSpPr>
        <p:spPr>
          <a:xfrm>
            <a:off x="8674612" y="2824908"/>
            <a:ext cx="2319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Random Forest Model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489C301-EF71-EE55-5F46-8FCFD70D20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0389" y="3758979"/>
            <a:ext cx="5730839" cy="174273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E8FE069-D712-30A3-CBAF-59F72E23C3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162" y="3788369"/>
            <a:ext cx="5329833" cy="1752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594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8" grpId="0"/>
      <p:bldP spid="9" grpId="0"/>
      <p:bldP spid="10" grpId="0"/>
      <p:bldP spid="13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996750C-3F78-6614-253C-D7DDADD44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10" y="6240292"/>
            <a:ext cx="2075941" cy="5051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28F1343-E383-1E41-2F63-0E4B417ECB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2220" y="5938220"/>
            <a:ext cx="919779" cy="919779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0A5E4714-D3DE-A617-E4C0-8C20EDB72529}"/>
              </a:ext>
            </a:extLst>
          </p:cNvPr>
          <p:cNvGrpSpPr/>
          <p:nvPr/>
        </p:nvGrpSpPr>
        <p:grpSpPr>
          <a:xfrm>
            <a:off x="5496916" y="3767707"/>
            <a:ext cx="5376856" cy="765215"/>
            <a:chOff x="4527395" y="1375457"/>
            <a:chExt cx="5376856" cy="76521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954BB39-BA36-0AD6-591F-FF54CD4C00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45857" y="1375457"/>
              <a:ext cx="2606501" cy="54278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1361C80-94D5-F71D-C35F-97A32286CC81}"/>
                </a:ext>
              </a:extLst>
            </p:cNvPr>
            <p:cNvSpPr txBox="1"/>
            <p:nvPr/>
          </p:nvSpPr>
          <p:spPr>
            <a:xfrm>
              <a:off x="4527395" y="1909840"/>
              <a:ext cx="5376856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00" dirty="0"/>
                <a:t>https://</a:t>
              </a:r>
              <a:r>
                <a:rPr lang="en-US" sz="900" dirty="0" err="1"/>
                <a:t>blogs.worldbank.org</a:t>
              </a:r>
              <a:r>
                <a:rPr lang="en-US" sz="900" dirty="0"/>
                <a:t>/</a:t>
              </a:r>
              <a:r>
                <a:rPr lang="en-US" sz="900" dirty="0" err="1"/>
                <a:t>opendata</a:t>
              </a:r>
              <a:r>
                <a:rPr lang="en-US" sz="900" dirty="0"/>
                <a:t>/new-world-bank-country-classifications-income-level-2021-2022</a:t>
              </a: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B8A99EE4-5F93-7BD4-7530-AA04F3A2B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2324" y="992477"/>
            <a:ext cx="3366256" cy="81912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2FA7507-6871-2AF9-6E0B-88B8BAD53B25}"/>
              </a:ext>
            </a:extLst>
          </p:cNvPr>
          <p:cNvSpPr txBox="1"/>
          <p:nvPr/>
        </p:nvSpPr>
        <p:spPr>
          <a:xfrm>
            <a:off x="5723970" y="8514"/>
            <a:ext cx="904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Credits: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78843F-D1EC-1362-F465-6C42F68A15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3636" y="5324316"/>
            <a:ext cx="3225800" cy="62230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52D03CB1-9862-42CC-E168-22595299D800}"/>
              </a:ext>
            </a:extLst>
          </p:cNvPr>
          <p:cNvGrpSpPr/>
          <p:nvPr/>
        </p:nvGrpSpPr>
        <p:grpSpPr>
          <a:xfrm>
            <a:off x="5580758" y="2358598"/>
            <a:ext cx="5239063" cy="948760"/>
            <a:chOff x="4596291" y="2604053"/>
            <a:chExt cx="5239063" cy="94876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6559F24-4FEC-36C5-5831-80CE574BC229}"/>
                </a:ext>
              </a:extLst>
            </p:cNvPr>
            <p:cNvSpPr txBox="1"/>
            <p:nvPr/>
          </p:nvSpPr>
          <p:spPr>
            <a:xfrm>
              <a:off x="5191807" y="2926882"/>
              <a:ext cx="39723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GB" sz="1400" dirty="0"/>
                <a:t>Okun’s Law: Economic Growth and Unemployment :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71E4FB1-C5E8-F87F-22DE-4B8AE1F88DE7}"/>
                </a:ext>
              </a:extLst>
            </p:cNvPr>
            <p:cNvSpPr txBox="1"/>
            <p:nvPr/>
          </p:nvSpPr>
          <p:spPr>
            <a:xfrm>
              <a:off x="4596291" y="3245036"/>
              <a:ext cx="52390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dirty="0"/>
                <a:t>https://www.investopedia.com/articles/economics/12/</a:t>
              </a:r>
              <a:r>
                <a:rPr lang="en-US" sz="1400" dirty="0" err="1"/>
                <a:t>okuns-law.asp</a:t>
              </a:r>
              <a:endParaRPr lang="en-US" sz="14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B3AB4E7-51DA-36AC-F064-C0F4C0F613A0}"/>
                </a:ext>
              </a:extLst>
            </p:cNvPr>
            <p:cNvSpPr txBox="1"/>
            <p:nvPr/>
          </p:nvSpPr>
          <p:spPr>
            <a:xfrm>
              <a:off x="5570467" y="2604053"/>
              <a:ext cx="32907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GB" sz="1400" dirty="0"/>
                <a:t>Arthur Okun (1928 – 1980): Yale professor </a:t>
              </a:r>
              <a:endParaRPr lang="en-US" sz="1400" dirty="0"/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AEBD28AE-270B-6524-EDD4-609CC3C315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41889" y="3589178"/>
            <a:ext cx="1043357" cy="144263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7027157-A40A-CAB6-D9A0-487D490A4BA8}"/>
              </a:ext>
            </a:extLst>
          </p:cNvPr>
          <p:cNvSpPr txBox="1"/>
          <p:nvPr/>
        </p:nvSpPr>
        <p:spPr>
          <a:xfrm>
            <a:off x="734414" y="5298179"/>
            <a:ext cx="32258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MACROECONOMICS</a:t>
            </a:r>
          </a:p>
          <a:p>
            <a:r>
              <a:rPr lang="en-US" sz="1100" dirty="0"/>
              <a:t>Olivier Blanchard, </a:t>
            </a:r>
            <a:r>
              <a:rPr lang="en-GB" sz="1100" dirty="0"/>
              <a:t>Professor of Economics at MIT </a:t>
            </a:r>
          </a:p>
          <a:p>
            <a:r>
              <a:rPr lang="en-GB" sz="1200" dirty="0"/>
              <a:t>Chief Economist International Monetary Fund (2008-2015)</a:t>
            </a:r>
            <a:r>
              <a:rPr lang="en-GB" sz="900" dirty="0"/>
              <a:t> </a:t>
            </a:r>
            <a:endParaRPr lang="en-US" sz="9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F46B374-1E0E-5D45-CB8B-6267DC446B64}"/>
              </a:ext>
            </a:extLst>
          </p:cNvPr>
          <p:cNvGrpSpPr/>
          <p:nvPr/>
        </p:nvGrpSpPr>
        <p:grpSpPr>
          <a:xfrm>
            <a:off x="777204" y="555490"/>
            <a:ext cx="4465221" cy="2754199"/>
            <a:chOff x="230794" y="608289"/>
            <a:chExt cx="4465221" cy="2754199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7D2048C-AC62-D807-2A6D-00C2925A9A90}"/>
                </a:ext>
              </a:extLst>
            </p:cNvPr>
            <p:cNvSpPr txBox="1"/>
            <p:nvPr/>
          </p:nvSpPr>
          <p:spPr>
            <a:xfrm>
              <a:off x="230794" y="2346825"/>
              <a:ext cx="4465221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GB" sz="1200" i="0" dirty="0">
                  <a:solidFill>
                    <a:srgbClr val="0F1111"/>
                  </a:solidFill>
                  <a:effectLst/>
                  <a:latin typeface="Amazon Ember"/>
                </a:rPr>
                <a:t>Towards a New Paradigm in Monetary Economics </a:t>
              </a:r>
              <a:endParaRPr lang="en-GB" sz="1200" dirty="0">
                <a:solidFill>
                  <a:srgbClr val="0F1111"/>
                </a:solidFill>
                <a:latin typeface="Amazon Ember"/>
              </a:endParaRPr>
            </a:p>
            <a:p>
              <a:r>
                <a:rPr lang="en-GB" sz="1200" i="0" dirty="0">
                  <a:solidFill>
                    <a:srgbClr val="0F1111"/>
                  </a:solidFill>
                  <a:effectLst/>
                  <a:latin typeface="Amazon Ember"/>
                </a:rPr>
                <a:t>BY: Joseph E. Stiglitz (</a:t>
              </a:r>
              <a:r>
                <a:rPr lang="en-GB" sz="1200" dirty="0"/>
                <a:t>1943 -  ) </a:t>
              </a:r>
            </a:p>
            <a:p>
              <a:r>
                <a:rPr lang="en-GB" sz="1200" dirty="0"/>
                <a:t>Professor at </a:t>
              </a:r>
              <a:r>
                <a:rPr lang="en-GB" sz="1200" dirty="0">
                  <a:hlinkClick r:id="rId7" tooltip="Columbia University"/>
                </a:rPr>
                <a:t>Columbia University</a:t>
              </a:r>
              <a:endParaRPr lang="en-GB" sz="1200" dirty="0"/>
            </a:p>
            <a:p>
              <a:r>
                <a:rPr lang="en-GB" sz="1200" dirty="0"/>
                <a:t> </a:t>
              </a:r>
              <a:r>
                <a:rPr lang="en-GB" sz="1200" dirty="0">
                  <a:hlinkClick r:id="rId8" tooltip="Nobel Memorial Prize in Economic Sciences"/>
                </a:rPr>
                <a:t>Nobel Memorial Prize in Economic Sciences</a:t>
              </a:r>
              <a:r>
                <a:rPr lang="en-GB" sz="1200" dirty="0"/>
                <a:t> (2001)</a:t>
              </a:r>
              <a:endParaRPr lang="en-GB" sz="1000" i="0" dirty="0">
                <a:solidFill>
                  <a:srgbClr val="0F1111"/>
                </a:solidFill>
                <a:effectLst/>
                <a:latin typeface="Amazon Ember"/>
              </a:endParaRPr>
            </a:p>
            <a:p>
              <a:pPr algn="l"/>
              <a:endParaRPr lang="en-GB" sz="1200" i="0" dirty="0">
                <a:solidFill>
                  <a:srgbClr val="0F1111"/>
                </a:solidFill>
                <a:effectLst/>
                <a:latin typeface="Amazon Ember"/>
              </a:endParaRPr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E07E581A-AFC4-7F4B-AC94-2E46AEF15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437141" y="608289"/>
              <a:ext cx="1026263" cy="1587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73614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996750C-3F78-6614-253C-D7DDADD44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29141"/>
            <a:ext cx="2075941" cy="5051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28F1343-E383-1E41-2F63-0E4B417ECB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2220" y="5938220"/>
            <a:ext cx="919779" cy="91977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3E98AA0-84FD-8D38-A899-E2233AA23076}"/>
              </a:ext>
            </a:extLst>
          </p:cNvPr>
          <p:cNvSpPr txBox="1"/>
          <p:nvPr/>
        </p:nvSpPr>
        <p:spPr>
          <a:xfrm>
            <a:off x="5348840" y="2892400"/>
            <a:ext cx="1494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Q &amp; A  </a:t>
            </a:r>
          </a:p>
        </p:txBody>
      </p:sp>
    </p:spTree>
    <p:extLst>
      <p:ext uri="{BB962C8B-B14F-4D97-AF65-F5344CB8AC3E}">
        <p14:creationId xmlns:p14="http://schemas.microsoft.com/office/powerpoint/2010/main" val="2167252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996750C-3F78-6614-253C-D7DDADD44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29141"/>
            <a:ext cx="2075941" cy="5051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28F1343-E383-1E41-2F63-0E4B417ECB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2220" y="5938220"/>
            <a:ext cx="919779" cy="919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374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418</Words>
  <Application>Microsoft Macintosh PowerPoint</Application>
  <PresentationFormat>Widescreen</PresentationFormat>
  <Paragraphs>82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Amazon Ember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lacartechris1@gmail.com</dc:creator>
  <cp:lastModifiedBy>lacartechris1@gmail.com</cp:lastModifiedBy>
  <cp:revision>8</cp:revision>
  <dcterms:created xsi:type="dcterms:W3CDTF">2022-07-14T16:10:34Z</dcterms:created>
  <dcterms:modified xsi:type="dcterms:W3CDTF">2022-07-15T09:45:53Z</dcterms:modified>
</cp:coreProperties>
</file>