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68534-F9A0-B8C7-8343-B53EF3A98461}" v="1306" dt="2024-10-25T14:44:46.959"/>
    <p1510:client id="{9648FC40-A6B9-4503-BB68-4AB477F68A61}" v="213" dt="2024-10-25T14:44:04.746"/>
    <p1510:client id="{A8E9A72C-2E56-9EAA-2C84-0218DB0D4D50}" v="275" dt="2024-10-25T14:45:55.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11/30/2024</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15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11/30/2024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74573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11/30/2024</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64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11/30/2024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8579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11/30/2024</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11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11/30/2024</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02372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11/30/2024</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449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11/30/2024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832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11/30/2024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58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11/30/2024</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30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11/30/2024</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19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11/30/2024</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94993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75305" y="235881"/>
            <a:ext cx="4569006" cy="2884247"/>
          </a:xfrm>
        </p:spPr>
        <p:txBody>
          <a:bodyPr anchor="ctr">
            <a:normAutofit/>
          </a:bodyPr>
          <a:lstStyle/>
          <a:p>
            <a:r>
              <a:rPr lang="en-US" err="1"/>
              <a:t>SpotifyStats</a:t>
            </a:r>
          </a:p>
        </p:txBody>
      </p:sp>
      <p:sp>
        <p:nvSpPr>
          <p:cNvPr id="3" name="Subtitle 2"/>
          <p:cNvSpPr>
            <a:spLocks noGrp="1"/>
          </p:cNvSpPr>
          <p:nvPr>
            <p:ph type="subTitle" idx="1"/>
          </p:nvPr>
        </p:nvSpPr>
        <p:spPr>
          <a:xfrm>
            <a:off x="6575305" y="3880965"/>
            <a:ext cx="4569006" cy="2359114"/>
          </a:xfrm>
        </p:spPr>
        <p:txBody>
          <a:bodyPr anchor="b">
            <a:normAutofit/>
          </a:bodyPr>
          <a:lstStyle/>
          <a:p>
            <a:r>
              <a:rPr lang="en-US"/>
              <a:t>Noah </a:t>
            </a:r>
            <a:r>
              <a:rPr lang="en-US" err="1"/>
              <a:t>Falanga</a:t>
            </a:r>
            <a:br>
              <a:rPr lang="en-US"/>
            </a:br>
            <a:r>
              <a:rPr lang="en-US"/>
              <a:t>Seamus Collins</a:t>
            </a:r>
            <a:br>
              <a:rPr lang="en-US"/>
            </a:br>
            <a:r>
              <a:rPr lang="en-US"/>
              <a:t>Justin Tisch</a:t>
            </a:r>
            <a:br>
              <a:rPr lang="en-US"/>
            </a:br>
            <a:r>
              <a:rPr lang="en-US"/>
              <a:t>Chris Laney</a:t>
            </a:r>
          </a:p>
        </p:txBody>
      </p:sp>
      <p:pic>
        <p:nvPicPr>
          <p:cNvPr id="4" name="Picture 3">
            <a:extLst>
              <a:ext uri="{FF2B5EF4-FFF2-40B4-BE49-F238E27FC236}">
                <a16:creationId xmlns:a16="http://schemas.microsoft.com/office/drawing/2014/main" id="{A39AAEC0-2349-9CAA-9C0F-D6E745B00195}"/>
              </a:ext>
            </a:extLst>
          </p:cNvPr>
          <p:cNvPicPr>
            <a:picLocks noChangeAspect="1"/>
          </p:cNvPicPr>
          <p:nvPr/>
        </p:nvPicPr>
        <p:blipFill>
          <a:blip r:embed="rId2"/>
          <a:srcRect l="27744" r="27810" b="-4"/>
          <a:stretch/>
        </p:blipFill>
        <p:spPr>
          <a:xfrm>
            <a:off x="20" y="10"/>
            <a:ext cx="6095978" cy="6857989"/>
          </a:xfrm>
          <a:prstGeom prst="rect">
            <a:avLst/>
          </a:prstGeom>
        </p:spPr>
      </p:pic>
      <p:cxnSp>
        <p:nvCxnSpPr>
          <p:cNvPr id="13" name="Straight Connector 12">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575A-F9AB-2BF1-6B59-65B3A8849BAF}"/>
              </a:ext>
            </a:extLst>
          </p:cNvPr>
          <p:cNvSpPr>
            <a:spLocks noGrp="1"/>
          </p:cNvSpPr>
          <p:nvPr>
            <p:ph type="title"/>
          </p:nvPr>
        </p:nvSpPr>
        <p:spPr/>
        <p:txBody>
          <a:bodyPr/>
          <a:lstStyle/>
          <a:p>
            <a:r>
              <a:rPr lang="en-US"/>
              <a:t>Thanks</a:t>
            </a:r>
          </a:p>
        </p:txBody>
      </p:sp>
      <p:sp>
        <p:nvSpPr>
          <p:cNvPr id="3" name="Content Placeholder 2">
            <a:extLst>
              <a:ext uri="{FF2B5EF4-FFF2-40B4-BE49-F238E27FC236}">
                <a16:creationId xmlns:a16="http://schemas.microsoft.com/office/drawing/2014/main" id="{C606D023-3595-5E29-435C-A75C56EFA2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022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71A3-343E-968C-9390-1489AF8D4EFC}"/>
              </a:ext>
            </a:extLst>
          </p:cNvPr>
          <p:cNvSpPr>
            <a:spLocks noGrp="1"/>
          </p:cNvSpPr>
          <p:nvPr>
            <p:ph type="title"/>
          </p:nvPr>
        </p:nvSpPr>
        <p:spPr/>
        <p:txBody>
          <a:bodyPr/>
          <a:lstStyle/>
          <a:p>
            <a:pPr algn="ctr"/>
            <a:r>
              <a:rPr lang="en-US"/>
              <a:t>Purpose and Goal</a:t>
            </a:r>
          </a:p>
        </p:txBody>
      </p:sp>
      <p:sp>
        <p:nvSpPr>
          <p:cNvPr id="3" name="Content Placeholder 2">
            <a:extLst>
              <a:ext uri="{FF2B5EF4-FFF2-40B4-BE49-F238E27FC236}">
                <a16:creationId xmlns:a16="http://schemas.microsoft.com/office/drawing/2014/main" id="{65C4CEDF-1682-A415-40FE-9A66A0C9E99D}"/>
              </a:ext>
            </a:extLst>
          </p:cNvPr>
          <p:cNvSpPr>
            <a:spLocks noGrp="1"/>
          </p:cNvSpPr>
          <p:nvPr>
            <p:ph idx="1"/>
          </p:nvPr>
        </p:nvSpPr>
        <p:spPr/>
        <p:txBody>
          <a:bodyPr vert="horz" lIns="91440" tIns="45720" rIns="91440" bIns="45720" rtlCol="0" anchor="t">
            <a:normAutofit/>
          </a:bodyPr>
          <a:lstStyle/>
          <a:p>
            <a:pPr algn="ctr"/>
            <a:endParaRPr lang="en-US"/>
          </a:p>
          <a:p>
            <a:pPr algn="ctr"/>
            <a:endParaRPr lang="en-US"/>
          </a:p>
          <a:p>
            <a:pPr algn="ctr"/>
            <a:r>
              <a:rPr lang="en-US"/>
              <a:t>To help users better understand their listening history through data interfaces as well as provide suggestions through hand crafted models.</a:t>
            </a:r>
          </a:p>
          <a:p>
            <a:endParaRPr lang="en-US"/>
          </a:p>
        </p:txBody>
      </p:sp>
    </p:spTree>
    <p:extLst>
      <p:ext uri="{BB962C8B-B14F-4D97-AF65-F5344CB8AC3E}">
        <p14:creationId xmlns:p14="http://schemas.microsoft.com/office/powerpoint/2010/main" val="18751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F59F-7296-90FE-C878-2C15F12D5703}"/>
              </a:ext>
            </a:extLst>
          </p:cNvPr>
          <p:cNvSpPr>
            <a:spLocks noGrp="1"/>
          </p:cNvSpPr>
          <p:nvPr>
            <p:ph type="title"/>
          </p:nvPr>
        </p:nvSpPr>
        <p:spPr>
          <a:xfrm>
            <a:off x="761801" y="858982"/>
            <a:ext cx="10380573" cy="830695"/>
          </a:xfrm>
        </p:spPr>
        <p:txBody>
          <a:bodyPr/>
          <a:lstStyle/>
          <a:p>
            <a:r>
              <a:rPr lang="en-US"/>
              <a:t>Project Abstract</a:t>
            </a:r>
          </a:p>
        </p:txBody>
      </p:sp>
      <p:sp>
        <p:nvSpPr>
          <p:cNvPr id="3" name="Content Placeholder 2">
            <a:extLst>
              <a:ext uri="{FF2B5EF4-FFF2-40B4-BE49-F238E27FC236}">
                <a16:creationId xmlns:a16="http://schemas.microsoft.com/office/drawing/2014/main" id="{68BEE2F3-9280-40BC-3FB1-E57A1F108631}"/>
              </a:ext>
            </a:extLst>
          </p:cNvPr>
          <p:cNvSpPr>
            <a:spLocks noGrp="1"/>
          </p:cNvSpPr>
          <p:nvPr>
            <p:ph idx="1"/>
          </p:nvPr>
        </p:nvSpPr>
        <p:spPr/>
        <p:txBody>
          <a:bodyPr vert="horz" lIns="91440" tIns="45720" rIns="91440" bIns="45720" rtlCol="0" anchor="t">
            <a:normAutofit/>
          </a:bodyPr>
          <a:lstStyle/>
          <a:p>
            <a:r>
              <a:rPr lang="en-US"/>
              <a:t>We are building a webapp that uses the Spotify API to pull users data, and extrapolate information about their listening history either directly or indirectly from the data given. This will be parsed by a backend system and then distributed to the frontend and also another backend component will utilize learning techniques in order to provide new music recommendations for the user. In essence there will be two visible portions to the project; the historical analysis interface and future prediction interface, all brought together by a backend parser/controller.</a:t>
            </a:r>
          </a:p>
        </p:txBody>
      </p:sp>
    </p:spTree>
    <p:extLst>
      <p:ext uri="{BB962C8B-B14F-4D97-AF65-F5344CB8AC3E}">
        <p14:creationId xmlns:p14="http://schemas.microsoft.com/office/powerpoint/2010/main" val="329232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10EC-3AF3-34AC-12E3-606CD6193F57}"/>
              </a:ext>
            </a:extLst>
          </p:cNvPr>
          <p:cNvSpPr>
            <a:spLocks noGrp="1"/>
          </p:cNvSpPr>
          <p:nvPr>
            <p:ph type="title"/>
          </p:nvPr>
        </p:nvSpPr>
        <p:spPr/>
        <p:txBody>
          <a:bodyPr/>
          <a:lstStyle/>
          <a:p>
            <a:r>
              <a:rPr lang="en-US"/>
              <a:t>User Stories &amp; Design Diagrams</a:t>
            </a:r>
          </a:p>
        </p:txBody>
      </p:sp>
      <p:sp>
        <p:nvSpPr>
          <p:cNvPr id="3" name="Content Placeholder 2">
            <a:extLst>
              <a:ext uri="{FF2B5EF4-FFF2-40B4-BE49-F238E27FC236}">
                <a16:creationId xmlns:a16="http://schemas.microsoft.com/office/drawing/2014/main" id="{1090CF75-3904-DA15-B4DA-0F4FBAA6AFA6}"/>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a:t>As an individual </a:t>
            </a:r>
            <a:r>
              <a:rPr lang="en-US" err="1"/>
              <a:t>SpotifyStats</a:t>
            </a:r>
            <a:r>
              <a:rPr lang="en-US"/>
              <a:t> user, I would like to get new music recommendations based on my current/past listening habits so that I can enjoy more new music.</a:t>
            </a:r>
          </a:p>
          <a:p>
            <a:pPr marL="342900" indent="-342900">
              <a:buFont typeface="Arial" panose="020B0604020202020204" pitchFamily="34" charset="0"/>
              <a:buChar char="•"/>
            </a:pPr>
            <a:r>
              <a:rPr lang="en-US"/>
              <a:t>As a </a:t>
            </a:r>
            <a:r>
              <a:rPr lang="en-US" err="1"/>
              <a:t>SpotifyStats</a:t>
            </a:r>
            <a:r>
              <a:rPr lang="en-US"/>
              <a:t> user, I would like the UI to be in the 80s retro style, because it's visually pleasing. </a:t>
            </a:r>
          </a:p>
          <a:p>
            <a:pPr marL="342900" indent="-342900">
              <a:buFont typeface="Arial" panose="020B0604020202020204" pitchFamily="34" charset="0"/>
              <a:buChar char="•"/>
            </a:pPr>
            <a:r>
              <a:rPr lang="en-US"/>
              <a:t>As a system, I would like to report errors from any third-party API calls, so that software developers can debug any user problems.</a:t>
            </a:r>
          </a:p>
          <a:p>
            <a:pPr marL="342900" indent="-342900">
              <a:buFont typeface="Arial" panose="020B0604020202020204" pitchFamily="34" charset="0"/>
              <a:buChar char="•"/>
            </a:pPr>
            <a:r>
              <a:rPr lang="en-US"/>
              <a:t>As a </a:t>
            </a:r>
            <a:r>
              <a:rPr lang="en-US" err="1"/>
              <a:t>SpotifyStats</a:t>
            </a:r>
            <a:r>
              <a:rPr lang="en-US"/>
              <a:t> developer I would like to be able to access Spotify data that is already cleaned with a straightforward method of retrieval so that it can be used in many parts of the application.</a:t>
            </a:r>
          </a:p>
        </p:txBody>
      </p:sp>
    </p:spTree>
    <p:extLst>
      <p:ext uri="{BB962C8B-B14F-4D97-AF65-F5344CB8AC3E}">
        <p14:creationId xmlns:p14="http://schemas.microsoft.com/office/powerpoint/2010/main" val="184561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745E-378E-1C2B-AC3D-22669BD4C48C}"/>
              </a:ext>
            </a:extLst>
          </p:cNvPr>
          <p:cNvSpPr>
            <a:spLocks noGrp="1"/>
          </p:cNvSpPr>
          <p:nvPr>
            <p:ph type="title"/>
          </p:nvPr>
        </p:nvSpPr>
        <p:spPr/>
        <p:txBody>
          <a:bodyPr/>
          <a:lstStyle/>
          <a:p>
            <a:r>
              <a:rPr lang="en-US"/>
              <a:t>Project Constraints</a:t>
            </a:r>
          </a:p>
        </p:txBody>
      </p:sp>
      <p:sp>
        <p:nvSpPr>
          <p:cNvPr id="8" name="Rectangle 4">
            <a:extLst>
              <a:ext uri="{FF2B5EF4-FFF2-40B4-BE49-F238E27FC236}">
                <a16:creationId xmlns:a16="http://schemas.microsoft.com/office/drawing/2014/main" id="{012DE722-4AF7-95A5-840A-1C6008BF746E}"/>
              </a:ext>
            </a:extLst>
          </p:cNvPr>
          <p:cNvSpPr>
            <a:spLocks noGrp="1" noChangeArrowheads="1"/>
          </p:cNvSpPr>
          <p:nvPr>
            <p:ph idx="1"/>
          </p:nvPr>
        </p:nvSpPr>
        <p:spPr bwMode="auto">
          <a:xfrm>
            <a:off x="761799" y="2949858"/>
            <a:ext cx="838082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Security</a:t>
            </a:r>
            <a:r>
              <a:rPr kumimoji="0" lang="en-US" altLang="en-US" sz="2000" b="0" i="0" u="none" strike="noStrike" cap="none" normalizeH="0" baseline="0">
                <a:ln>
                  <a:noFill/>
                </a:ln>
                <a:solidFill>
                  <a:schemeClr val="tx1"/>
                </a:solidFill>
                <a:effectLst/>
              </a:rPr>
              <a:t>:</a:t>
            </a:r>
          </a:p>
          <a:p>
            <a:pPr lvl="1" eaLnBrk="0" fontAlgn="base" hangingPunct="0">
              <a:lnSpc>
                <a:spcPct val="100000"/>
              </a:lnSpc>
              <a:spcBef>
                <a:spcPct val="0"/>
              </a:spcBef>
              <a:spcAft>
                <a:spcPct val="0"/>
              </a:spcAft>
              <a:buFontTx/>
              <a:buChar char="•"/>
            </a:pPr>
            <a:r>
              <a:rPr kumimoji="0" lang="en-US" altLang="en-US" b="0" i="0" u="none" strike="noStrike" cap="none" normalizeH="0" baseline="0">
                <a:ln>
                  <a:noFill/>
                </a:ln>
                <a:solidFill>
                  <a:schemeClr val="tx1"/>
                </a:solidFill>
                <a:effectLst/>
              </a:rPr>
              <a:t>Uses Spotify API, which limits access to only approved data.</a:t>
            </a:r>
          </a:p>
          <a:p>
            <a:pPr lvl="1" eaLnBrk="0" fontAlgn="base" hangingPunct="0">
              <a:lnSpc>
                <a:spcPct val="100000"/>
              </a:lnSpc>
              <a:spcBef>
                <a:spcPct val="0"/>
              </a:spcBef>
              <a:spcAft>
                <a:spcPct val="0"/>
              </a:spcAft>
              <a:buFontTx/>
              <a:buChar char="•"/>
            </a:pPr>
            <a:r>
              <a:rPr kumimoji="0" lang="en-US" altLang="en-US" b="0" i="0" u="none" strike="noStrike" cap="none" normalizeH="0" baseline="0">
                <a:ln>
                  <a:noFill/>
                </a:ln>
                <a:solidFill>
                  <a:schemeClr val="tx1"/>
                </a:solidFill>
                <a:effectLst/>
              </a:rPr>
              <a:t>Focus on secure data transport from backend to frontend.</a:t>
            </a:r>
          </a:p>
          <a:p>
            <a:pPr lvl="1" eaLnBrk="0" fontAlgn="base" hangingPunct="0">
              <a:lnSpc>
                <a:spcPct val="100000"/>
              </a:lnSpc>
              <a:spcBef>
                <a:spcPct val="0"/>
              </a:spcBef>
              <a:spcAft>
                <a:spcPct val="0"/>
              </a:spcAft>
              <a:buFontTx/>
              <a:buChar char="•"/>
            </a:pPr>
            <a:r>
              <a:rPr kumimoji="0" lang="en-US" altLang="en-US" b="0" i="0" u="none" strike="noStrike" cap="none" normalizeH="0" baseline="0">
                <a:ln>
                  <a:noFill/>
                </a:ln>
                <a:solidFill>
                  <a:schemeClr val="tx1"/>
                </a:solidFill>
                <a:effectLst/>
              </a:rPr>
              <a:t>No data storage, data is live-transferred and displayed.</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Ethics</a:t>
            </a:r>
            <a:r>
              <a:rPr kumimoji="0" lang="en-US" altLang="en-US" sz="2000" b="0" i="0" u="none" strike="noStrike" cap="none" normalizeH="0" baseline="0">
                <a:ln>
                  <a:noFill/>
                </a:ln>
                <a:solidFill>
                  <a:schemeClr val="tx1"/>
                </a:solidFill>
                <a:effectLst/>
              </a:rPr>
              <a:t>:</a:t>
            </a:r>
          </a:p>
          <a:p>
            <a:pPr lvl="1" eaLnBrk="0" fontAlgn="base" hangingPunct="0">
              <a:lnSpc>
                <a:spcPct val="100000"/>
              </a:lnSpc>
              <a:spcBef>
                <a:spcPct val="0"/>
              </a:spcBef>
              <a:spcAft>
                <a:spcPct val="0"/>
              </a:spcAft>
              <a:buFontTx/>
              <a:buChar char="•"/>
            </a:pPr>
            <a:r>
              <a:rPr kumimoji="0" lang="en-US" altLang="en-US" b="0" i="0" u="none" strike="noStrike" cap="none" normalizeH="0" baseline="0">
                <a:ln>
                  <a:noFill/>
                </a:ln>
                <a:solidFill>
                  <a:schemeClr val="tx1"/>
                </a:solidFill>
                <a:effectLst/>
              </a:rPr>
              <a:t>Secure data handling to avoid any moral issues.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Legal Compliance</a:t>
            </a:r>
            <a:r>
              <a:rPr kumimoji="0" lang="en-US" altLang="en-US" sz="2000" b="0" i="0" u="none" strike="noStrike" cap="none" normalizeH="0" baseline="0">
                <a:ln>
                  <a:noFill/>
                </a:ln>
                <a:solidFill>
                  <a:schemeClr val="tx1"/>
                </a:solidFill>
                <a:effectLst/>
              </a:rPr>
              <a:t>:</a:t>
            </a:r>
          </a:p>
          <a:p>
            <a:pPr lvl="1" eaLnBrk="0" fontAlgn="base" hangingPunct="0">
              <a:lnSpc>
                <a:spcPct val="100000"/>
              </a:lnSpc>
              <a:spcBef>
                <a:spcPct val="0"/>
              </a:spcBef>
              <a:spcAft>
                <a:spcPct val="0"/>
              </a:spcAft>
              <a:buFontTx/>
              <a:buChar char="•"/>
            </a:pPr>
            <a:r>
              <a:rPr kumimoji="0" lang="en-US" altLang="en-US" b="0" i="0" u="none" strike="noStrike" cap="none" normalizeH="0" baseline="0">
                <a:ln>
                  <a:noFill/>
                </a:ln>
                <a:solidFill>
                  <a:schemeClr val="tx1"/>
                </a:solidFill>
                <a:effectLst/>
              </a:rPr>
              <a:t>Adheres to Spotify’s API terms and conditions.</a:t>
            </a:r>
          </a:p>
          <a:p>
            <a:pPr lvl="1" eaLnBrk="0" fontAlgn="base" hangingPunct="0">
              <a:lnSpc>
                <a:spcPct val="100000"/>
              </a:lnSpc>
              <a:spcBef>
                <a:spcPct val="0"/>
              </a:spcBef>
              <a:spcAft>
                <a:spcPct val="0"/>
              </a:spcAft>
              <a:buFontTx/>
              <a:buChar char="•"/>
            </a:pPr>
            <a:r>
              <a:rPr kumimoji="0" lang="en-US" altLang="en-US" b="0" i="0" u="none" strike="noStrike" cap="none" normalizeH="0" baseline="0">
                <a:ln>
                  <a:noFill/>
                </a:ln>
                <a:solidFill>
                  <a:schemeClr val="tx1"/>
                </a:solidFill>
                <a:effectLst/>
              </a:rPr>
              <a:t>Requires a privacy policy to ensure user transparency on data usage.</a:t>
            </a:r>
          </a:p>
        </p:txBody>
      </p:sp>
    </p:spTree>
    <p:extLst>
      <p:ext uri="{BB962C8B-B14F-4D97-AF65-F5344CB8AC3E}">
        <p14:creationId xmlns:p14="http://schemas.microsoft.com/office/powerpoint/2010/main" val="347605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624F-A66E-66C9-5CB0-B97A5151779B}"/>
              </a:ext>
            </a:extLst>
          </p:cNvPr>
          <p:cNvSpPr>
            <a:spLocks noGrp="1"/>
          </p:cNvSpPr>
          <p:nvPr>
            <p:ph type="title"/>
          </p:nvPr>
        </p:nvSpPr>
        <p:spPr/>
        <p:txBody>
          <a:bodyPr/>
          <a:lstStyle/>
          <a:p>
            <a:r>
              <a:rPr lang="en-US"/>
              <a:t>Project Progress </a:t>
            </a:r>
          </a:p>
        </p:txBody>
      </p:sp>
      <p:sp>
        <p:nvSpPr>
          <p:cNvPr id="3" name="Content Placeholder 2">
            <a:extLst>
              <a:ext uri="{FF2B5EF4-FFF2-40B4-BE49-F238E27FC236}">
                <a16:creationId xmlns:a16="http://schemas.microsoft.com/office/drawing/2014/main" id="{0A6265F5-8C24-07C3-1B19-14D92731E875}"/>
              </a:ext>
            </a:extLst>
          </p:cNvPr>
          <p:cNvSpPr>
            <a:spLocks noGrp="1"/>
          </p:cNvSpPr>
          <p:nvPr>
            <p:ph idx="1"/>
          </p:nvPr>
        </p:nvSpPr>
        <p:spPr/>
        <p:txBody>
          <a:bodyPr/>
          <a:lstStyle/>
          <a:p>
            <a:r>
              <a:rPr lang="en-US"/>
              <a:t>At this stage, our group has not yet made measurable progress on the project. We're currently assessing the project requirements and aligning our schedules to ensure we approach the tasks efficiently moving forward.</a:t>
            </a:r>
          </a:p>
        </p:txBody>
      </p:sp>
    </p:spTree>
    <p:extLst>
      <p:ext uri="{BB962C8B-B14F-4D97-AF65-F5344CB8AC3E}">
        <p14:creationId xmlns:p14="http://schemas.microsoft.com/office/powerpoint/2010/main" val="266395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B0A-6BE3-C247-4A9F-7F068878A59D}"/>
              </a:ext>
            </a:extLst>
          </p:cNvPr>
          <p:cNvSpPr>
            <a:spLocks noGrp="1"/>
          </p:cNvSpPr>
          <p:nvPr>
            <p:ph type="title"/>
          </p:nvPr>
        </p:nvSpPr>
        <p:spPr/>
        <p:txBody>
          <a:bodyPr/>
          <a:lstStyle/>
          <a:p>
            <a:r>
              <a:rPr lang="en-US"/>
              <a:t>Expected Accomplishments</a:t>
            </a:r>
          </a:p>
        </p:txBody>
      </p:sp>
      <p:sp>
        <p:nvSpPr>
          <p:cNvPr id="3" name="Content Placeholder 2">
            <a:extLst>
              <a:ext uri="{FF2B5EF4-FFF2-40B4-BE49-F238E27FC236}">
                <a16:creationId xmlns:a16="http://schemas.microsoft.com/office/drawing/2014/main" id="{71FE502F-0BD3-3C59-FDE5-1C48FC7376A5}"/>
              </a:ext>
            </a:extLst>
          </p:cNvPr>
          <p:cNvSpPr>
            <a:spLocks noGrp="1"/>
          </p:cNvSpPr>
          <p:nvPr>
            <p:ph idx="1"/>
          </p:nvPr>
        </p:nvSpPr>
        <p:spPr/>
        <p:txBody>
          <a:bodyPr/>
          <a:lstStyle/>
          <a:p>
            <a:r>
              <a:rPr lang="en-US"/>
              <a:t>Our group aims to develop a minimum viable product (MVP) that includes a prototype front end for user interaction, supported by a primarily dynamic back end designed to analyze and display Spotify listening statistics.</a:t>
            </a:r>
          </a:p>
        </p:txBody>
      </p:sp>
    </p:spTree>
    <p:extLst>
      <p:ext uri="{BB962C8B-B14F-4D97-AF65-F5344CB8AC3E}">
        <p14:creationId xmlns:p14="http://schemas.microsoft.com/office/powerpoint/2010/main" val="208863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9872-6896-82AA-65D8-EEADE4556CAB}"/>
              </a:ext>
            </a:extLst>
          </p:cNvPr>
          <p:cNvSpPr>
            <a:spLocks noGrp="1"/>
          </p:cNvSpPr>
          <p:nvPr>
            <p:ph type="title"/>
          </p:nvPr>
        </p:nvSpPr>
        <p:spPr/>
        <p:txBody>
          <a:bodyPr/>
          <a:lstStyle/>
          <a:p>
            <a:r>
              <a:rPr lang="en-US"/>
              <a:t>Division of Work </a:t>
            </a:r>
            <a:br>
              <a:rPr lang="en-US"/>
            </a:br>
            <a:r>
              <a:rPr lang="en-US" sz="1700" b="1"/>
              <a:t>(S</a:t>
            </a:r>
            <a:r>
              <a:rPr lang="en-US" sz="1700"/>
              <a:t>eamus / </a:t>
            </a:r>
            <a:r>
              <a:rPr lang="en-US" sz="1700" b="1"/>
              <a:t>N</a:t>
            </a:r>
            <a:r>
              <a:rPr lang="en-US" sz="1700"/>
              <a:t>oah / </a:t>
            </a:r>
            <a:r>
              <a:rPr lang="en-US" sz="1700" b="1"/>
              <a:t>C</a:t>
            </a:r>
            <a:r>
              <a:rPr lang="en-US" sz="1700"/>
              <a:t>hris / </a:t>
            </a:r>
            <a:r>
              <a:rPr lang="en-US" sz="1700" b="1"/>
              <a:t>J</a:t>
            </a:r>
            <a:r>
              <a:rPr lang="en-US" sz="1700"/>
              <a:t>ustin) </a:t>
            </a:r>
            <a:endParaRPr lang="en-US"/>
          </a:p>
        </p:txBody>
      </p:sp>
      <p:sp>
        <p:nvSpPr>
          <p:cNvPr id="3" name="Content Placeholder 2">
            <a:extLst>
              <a:ext uri="{FF2B5EF4-FFF2-40B4-BE49-F238E27FC236}">
                <a16:creationId xmlns:a16="http://schemas.microsoft.com/office/drawing/2014/main" id="{96843F3C-A08E-D321-DB49-79F7325E1624}"/>
              </a:ext>
            </a:extLst>
          </p:cNvPr>
          <p:cNvSpPr>
            <a:spLocks noGrp="1"/>
          </p:cNvSpPr>
          <p:nvPr>
            <p:ph idx="1"/>
          </p:nvPr>
        </p:nvSpPr>
        <p:spPr>
          <a:xfrm>
            <a:off x="173323" y="2546423"/>
            <a:ext cx="3975879" cy="4023789"/>
          </a:xfrm>
        </p:spPr>
        <p:txBody>
          <a:bodyPr vert="horz" lIns="91440" tIns="45720" rIns="91440" bIns="45720" rtlCol="0" anchor="t">
            <a:normAutofit lnSpcReduction="10000"/>
          </a:bodyPr>
          <a:lstStyle/>
          <a:p>
            <a:r>
              <a:rPr lang="en-US">
                <a:solidFill>
                  <a:srgbClr val="000000"/>
                </a:solidFill>
                <a:ea typeface="+mn-lt"/>
                <a:cs typeface="+mn-lt"/>
              </a:rPr>
              <a:t>Spotify Integration</a:t>
            </a:r>
          </a:p>
          <a:p>
            <a:pPr marL="285750" indent="-285750">
              <a:buFont typeface="Arial"/>
              <a:buChar char="•"/>
            </a:pPr>
            <a:r>
              <a:rPr lang="en-US">
                <a:solidFill>
                  <a:srgbClr val="000000"/>
                </a:solidFill>
                <a:ea typeface="+mn-lt"/>
                <a:cs typeface="+mn-lt"/>
              </a:rPr>
              <a:t>Research and connect to Spotify API – (S,N,C,J)</a:t>
            </a:r>
            <a:endParaRPr lang="en-US"/>
          </a:p>
          <a:p>
            <a:pPr marL="285750" indent="-285750">
              <a:buFont typeface="Arial"/>
              <a:buChar char="•"/>
            </a:pPr>
            <a:r>
              <a:rPr lang="en-US">
                <a:solidFill>
                  <a:srgbClr val="000000"/>
                </a:solidFill>
                <a:ea typeface="+mn-lt"/>
                <a:cs typeface="+mn-lt"/>
              </a:rPr>
              <a:t>Integrate API and transform data to global format – (S*)</a:t>
            </a:r>
            <a:endParaRPr lang="en-US"/>
          </a:p>
          <a:p>
            <a:pPr marL="285750" indent="-285750">
              <a:buFont typeface="Arial"/>
              <a:buChar char="•"/>
            </a:pPr>
            <a:r>
              <a:rPr lang="en-US">
                <a:solidFill>
                  <a:srgbClr val="000000"/>
                </a:solidFill>
                <a:ea typeface="+mn-lt"/>
                <a:cs typeface="+mn-lt"/>
              </a:rPr>
              <a:t>Develop and document a minimum viable product (MVP) – (S)</a:t>
            </a:r>
            <a:endParaRPr lang="en-US"/>
          </a:p>
          <a:p>
            <a:pPr marL="285750" indent="-285750">
              <a:buFont typeface="Arial"/>
              <a:buChar char="•"/>
            </a:pPr>
            <a:r>
              <a:rPr lang="en-US">
                <a:solidFill>
                  <a:srgbClr val="000000"/>
                </a:solidFill>
                <a:ea typeface="+mn-lt"/>
                <a:cs typeface="+mn-lt"/>
              </a:rPr>
              <a:t>Create data pipeline (backend to front-end) –(C,S)</a:t>
            </a:r>
            <a:endParaRPr lang="en-US"/>
          </a:p>
          <a:p>
            <a:endParaRPr lang="en-US">
              <a:solidFill>
                <a:srgbClr val="000000"/>
              </a:solidFill>
              <a:ea typeface="+mn-lt"/>
              <a:cs typeface="+mn-lt"/>
            </a:endParaRPr>
          </a:p>
          <a:p>
            <a:endParaRPr lang="en-US"/>
          </a:p>
          <a:p>
            <a:endParaRPr lang="en-US"/>
          </a:p>
        </p:txBody>
      </p:sp>
      <p:sp>
        <p:nvSpPr>
          <p:cNvPr id="5" name="Content Placeholder 2">
            <a:extLst>
              <a:ext uri="{FF2B5EF4-FFF2-40B4-BE49-F238E27FC236}">
                <a16:creationId xmlns:a16="http://schemas.microsoft.com/office/drawing/2014/main" id="{C174230C-B1B3-0B88-D4CE-2E2ACB6F05D3}"/>
              </a:ext>
            </a:extLst>
          </p:cNvPr>
          <p:cNvSpPr txBox="1">
            <a:spLocks/>
          </p:cNvSpPr>
          <p:nvPr/>
        </p:nvSpPr>
        <p:spPr>
          <a:xfrm>
            <a:off x="8127067" y="2547932"/>
            <a:ext cx="4059006" cy="4023789"/>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ea typeface="+mn-lt"/>
                <a:cs typeface="+mn-lt"/>
              </a:rPr>
              <a:t>Front End </a:t>
            </a:r>
          </a:p>
          <a:p>
            <a:pPr marL="285750" indent="-285750">
              <a:buFont typeface="Arial"/>
              <a:buChar char="•"/>
            </a:pPr>
            <a:r>
              <a:rPr lang="en-US">
                <a:ea typeface="+mn-lt"/>
                <a:cs typeface="+mn-lt"/>
              </a:rPr>
              <a:t>Research front-end capabilities – (C)</a:t>
            </a:r>
            <a:endParaRPr lang="en-US"/>
          </a:p>
          <a:p>
            <a:pPr marL="285750" indent="-285750">
              <a:buFont typeface="Arial"/>
              <a:buChar char="•"/>
            </a:pPr>
            <a:r>
              <a:rPr lang="en-US">
                <a:ea typeface="+mn-lt"/>
                <a:cs typeface="+mn-lt"/>
              </a:rPr>
              <a:t>Obtain sandbox environment and design proof of concept – (C)</a:t>
            </a:r>
            <a:endParaRPr lang="en-US"/>
          </a:p>
          <a:p>
            <a:pPr marL="285750" indent="-285750">
              <a:buFont typeface="Arial"/>
              <a:buChar char="•"/>
            </a:pPr>
            <a:r>
              <a:rPr lang="en-US">
                <a:ea typeface="+mn-lt"/>
                <a:cs typeface="+mn-lt"/>
              </a:rPr>
              <a:t>Develop and document MVP – (C)</a:t>
            </a:r>
            <a:endParaRPr lang="en-US"/>
          </a:p>
          <a:p>
            <a:endParaRPr lang="en-US"/>
          </a:p>
        </p:txBody>
      </p:sp>
      <p:sp>
        <p:nvSpPr>
          <p:cNvPr id="7" name="Content Placeholder 2">
            <a:extLst>
              <a:ext uri="{FF2B5EF4-FFF2-40B4-BE49-F238E27FC236}">
                <a16:creationId xmlns:a16="http://schemas.microsoft.com/office/drawing/2014/main" id="{E4944DF5-9591-327B-044D-6F66AAC404F5}"/>
              </a:ext>
            </a:extLst>
          </p:cNvPr>
          <p:cNvSpPr txBox="1">
            <a:spLocks/>
          </p:cNvSpPr>
          <p:nvPr/>
        </p:nvSpPr>
        <p:spPr>
          <a:xfrm>
            <a:off x="4136685" y="2547932"/>
            <a:ext cx="4239115" cy="4023789"/>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Recommendation Algorithm</a:t>
            </a:r>
          </a:p>
          <a:p>
            <a:pPr marL="285750" indent="-285750">
              <a:buFont typeface="Arial"/>
              <a:buChar char="•"/>
            </a:pPr>
            <a:r>
              <a:rPr lang="en-US">
                <a:ea typeface="+mn-lt"/>
                <a:cs typeface="+mn-lt"/>
              </a:rPr>
              <a:t>Analyze music history using global format – (N,J)</a:t>
            </a:r>
            <a:endParaRPr lang="en-US"/>
          </a:p>
          <a:p>
            <a:pPr marL="285750" indent="-285750">
              <a:buFont typeface="Arial"/>
              <a:buChar char="•"/>
            </a:pPr>
            <a:r>
              <a:rPr lang="en-US">
                <a:ea typeface="+mn-lt"/>
                <a:cs typeface="+mn-lt"/>
              </a:rPr>
              <a:t>Research, design, and implement prediction algorithm – (N,J)</a:t>
            </a:r>
            <a:endParaRPr lang="en-US"/>
          </a:p>
          <a:p>
            <a:pPr marL="285750" indent="-285750">
              <a:buFont typeface="Arial"/>
              <a:buChar char="•"/>
            </a:pPr>
            <a:r>
              <a:rPr lang="en-US">
                <a:ea typeface="+mn-lt"/>
                <a:cs typeface="+mn-lt"/>
              </a:rPr>
              <a:t>Document prediction algorithm and analysis – (N,J)</a:t>
            </a:r>
            <a:endParaRPr lang="en-US"/>
          </a:p>
          <a:p>
            <a:endParaRPr lang="en-US"/>
          </a:p>
        </p:txBody>
      </p:sp>
    </p:spTree>
    <p:extLst>
      <p:ext uri="{BB962C8B-B14F-4D97-AF65-F5344CB8AC3E}">
        <p14:creationId xmlns:p14="http://schemas.microsoft.com/office/powerpoint/2010/main" val="177945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4EFE-679A-C7C0-E7C0-EA728DBC6382}"/>
              </a:ext>
            </a:extLst>
          </p:cNvPr>
          <p:cNvSpPr>
            <a:spLocks noGrp="1"/>
          </p:cNvSpPr>
          <p:nvPr>
            <p:ph type="title"/>
          </p:nvPr>
        </p:nvSpPr>
        <p:spPr/>
        <p:txBody>
          <a:bodyPr/>
          <a:lstStyle/>
          <a:p>
            <a:r>
              <a:rPr lang="en-US"/>
              <a:t>Demo Expectations</a:t>
            </a:r>
          </a:p>
        </p:txBody>
      </p:sp>
      <p:sp>
        <p:nvSpPr>
          <p:cNvPr id="3" name="Content Placeholder 2">
            <a:extLst>
              <a:ext uri="{FF2B5EF4-FFF2-40B4-BE49-F238E27FC236}">
                <a16:creationId xmlns:a16="http://schemas.microsoft.com/office/drawing/2014/main" id="{B7280AA0-5616-DE74-B005-B5069B8C60D1}"/>
              </a:ext>
            </a:extLst>
          </p:cNvPr>
          <p:cNvSpPr>
            <a:spLocks noGrp="1"/>
          </p:cNvSpPr>
          <p:nvPr>
            <p:ph idx="1"/>
          </p:nvPr>
        </p:nvSpPr>
        <p:spPr/>
        <p:txBody>
          <a:bodyPr vert="horz" lIns="91440" tIns="45720" rIns="91440" bIns="45720" rtlCol="0" anchor="t">
            <a:normAutofit/>
          </a:bodyPr>
          <a:lstStyle/>
          <a:p>
            <a:pPr marL="342900" indent="-342900">
              <a:buFont typeface="Arial" panose="020B0604020202020204" pitchFamily="34" charset="0"/>
              <a:buChar char="•"/>
            </a:pPr>
            <a:r>
              <a:rPr lang="en-US"/>
              <a:t>QR code with our website</a:t>
            </a:r>
          </a:p>
          <a:p>
            <a:endParaRPr lang="en-US"/>
          </a:p>
          <a:p>
            <a:pPr marL="342900" indent="-342900">
              <a:buFont typeface="Arial" panose="020B0604020202020204" pitchFamily="34" charset="0"/>
              <a:buChar char="•"/>
            </a:pPr>
            <a:r>
              <a:rPr lang="en-US"/>
              <a:t>Get potential investors to sign into their Spotify accounts</a:t>
            </a:r>
          </a:p>
          <a:p>
            <a:endParaRPr lang="en-US"/>
          </a:p>
          <a:p>
            <a:pPr marL="342900" indent="-342900">
              <a:buFont typeface="Arial" panose="020B0604020202020204" pitchFamily="34" charset="0"/>
              <a:buChar char="•"/>
            </a:pPr>
            <a:r>
              <a:rPr lang="en-US"/>
              <a:t>Live demonstration where users get to interact with the app themselves</a:t>
            </a:r>
          </a:p>
        </p:txBody>
      </p:sp>
    </p:spTree>
    <p:extLst>
      <p:ext uri="{BB962C8B-B14F-4D97-AF65-F5344CB8AC3E}">
        <p14:creationId xmlns:p14="http://schemas.microsoft.com/office/powerpoint/2010/main" val="3981579780"/>
      </p:ext>
    </p:extLst>
  </p:cSld>
  <p:clrMapOvr>
    <a:masterClrMapping/>
  </p:clrMapOvr>
</p:sld>
</file>

<file path=ppt/theme/theme1.xml><?xml version="1.0" encoding="utf-8"?>
<a:theme xmlns:a="http://schemas.openxmlformats.org/drawingml/2006/main" name="BevelVTI">
  <a:themeElements>
    <a:clrScheme name="AnalogousFromLightSeed_2SEEDS">
      <a:dk1>
        <a:srgbClr val="000000"/>
      </a:dk1>
      <a:lt1>
        <a:srgbClr val="FFFFFF"/>
      </a:lt1>
      <a:dk2>
        <a:srgbClr val="22363C"/>
      </a:dk2>
      <a:lt2>
        <a:srgbClr val="E2E6E8"/>
      </a:lt2>
      <a:accent1>
        <a:srgbClr val="BF8E7A"/>
      </a:accent1>
      <a:accent2>
        <a:srgbClr val="CA9299"/>
      </a:accent2>
      <a:accent3>
        <a:srgbClr val="B1A27D"/>
      </a:accent3>
      <a:accent4>
        <a:srgbClr val="70AEA2"/>
      </a:accent4>
      <a:accent5>
        <a:srgbClr val="73ABBB"/>
      </a:accent5>
      <a:accent6>
        <a:srgbClr val="7A93BF"/>
      </a:accent6>
      <a:hlink>
        <a:srgbClr val="5E899C"/>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BevelVTI</vt:lpstr>
      <vt:lpstr>SpotifyStats</vt:lpstr>
      <vt:lpstr>Purpose and Goal</vt:lpstr>
      <vt:lpstr>Project Abstract</vt:lpstr>
      <vt:lpstr>User Stories &amp; Design Diagrams</vt:lpstr>
      <vt:lpstr>Project Constraints</vt:lpstr>
      <vt:lpstr>Project Progress </vt:lpstr>
      <vt:lpstr>Expected Accomplishments</vt:lpstr>
      <vt:lpstr>Division of Work  (Seamus / Noah / Chris / Justin) </vt:lpstr>
      <vt:lpstr>Demo Expectations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2024-10-25T14:08:15Z</dcterms:created>
  <dcterms:modified xsi:type="dcterms:W3CDTF">2024-11-30T22:04:42Z</dcterms:modified>
</cp:coreProperties>
</file>