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27.xml" ContentType="application/vnd.openxmlformats-officedocument.presentationml.slide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slides/slide25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50" r:id="rId1"/>
  </p:sldMasterIdLst>
  <p:sldIdLst>
    <p:sldId id="256" r:id="rId2"/>
    <p:sldId id="277" r:id="rId3"/>
    <p:sldId id="279" r:id="rId4"/>
    <p:sldId id="278" r:id="rId5"/>
    <p:sldId id="280" r:id="rId6"/>
    <p:sldId id="261" r:id="rId7"/>
    <p:sldId id="262" r:id="rId8"/>
    <p:sldId id="263" r:id="rId9"/>
    <p:sldId id="264" r:id="rId10"/>
    <p:sldId id="266" r:id="rId11"/>
    <p:sldId id="260" r:id="rId12"/>
    <p:sldId id="281" r:id="rId13"/>
    <p:sldId id="288" r:id="rId14"/>
    <p:sldId id="257" r:id="rId15"/>
    <p:sldId id="286" r:id="rId16"/>
    <p:sldId id="285" r:id="rId17"/>
    <p:sldId id="258" r:id="rId18"/>
    <p:sldId id="259" r:id="rId19"/>
    <p:sldId id="268" r:id="rId20"/>
    <p:sldId id="295" r:id="rId21"/>
    <p:sldId id="296" r:id="rId22"/>
    <p:sldId id="282" r:id="rId23"/>
    <p:sldId id="275" r:id="rId24"/>
    <p:sldId id="283" r:id="rId25"/>
    <p:sldId id="289" r:id="rId26"/>
    <p:sldId id="290" r:id="rId27"/>
    <p:sldId id="294" r:id="rId28"/>
    <p:sldId id="29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02" autoAdjust="0"/>
    <p:restoredTop sz="94737" autoAdjust="0"/>
  </p:normalViewPr>
  <p:slideViewPr>
    <p:cSldViewPr snapToGrid="0" snapToObjects="1">
      <p:cViewPr varScale="1">
        <p:scale>
          <a:sx n="121" d="100"/>
          <a:sy n="121" d="100"/>
        </p:scale>
        <p:origin x="-528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6/14/10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04A-DDD4-4BE5-9F0F-C50D317D16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6/14/10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6/14/10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6/14/10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5FBB243-1215-0146-8C14-45727866649E}" type="datetimeFigureOut">
              <a:rPr lang="en-US" smtClean="0"/>
              <a:pPr/>
              <a:t>6/14/10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5FBB243-1215-0146-8C14-45727866649E}" type="datetimeFigureOut">
              <a:rPr lang="en-US" smtClean="0"/>
              <a:pPr/>
              <a:t>6/14/10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7332" y="2696525"/>
            <a:ext cx="3691779" cy="2301240"/>
          </a:xfrm>
        </p:spPr>
        <p:txBody>
          <a:bodyPr/>
          <a:lstStyle/>
          <a:p>
            <a:r>
              <a:rPr lang="en-US" dirty="0" smtClean="0"/>
              <a:t>Imperatively Functional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050" y="903777"/>
            <a:ext cx="6480048" cy="1752600"/>
          </a:xfrm>
        </p:spPr>
        <p:txBody>
          <a:bodyPr/>
          <a:lstStyle/>
          <a:p>
            <a:r>
              <a:rPr lang="en-US" dirty="0" smtClean="0"/>
              <a:t>Functional Programming Concepts</a:t>
            </a:r>
          </a:p>
          <a:p>
            <a:r>
              <a:rPr lang="en-US" dirty="0" smtClean="0"/>
              <a:t>for Imperative Programmers</a:t>
            </a:r>
            <a:endParaRPr lang="en-US" dirty="0"/>
          </a:p>
        </p:txBody>
      </p:sp>
      <p:pic>
        <p:nvPicPr>
          <p:cNvPr id="7" name="Picture 6" descr="1206565371256380727Anonymous_lambda.svg.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913" y="2856908"/>
            <a:ext cx="864838" cy="12675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49751" y="4397600"/>
            <a:ext cx="29674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</a:t>
            </a:r>
            <a:r>
              <a:rPr lang="en-US" sz="1400" dirty="0" err="1" smtClean="0"/>
              <a:t>hris</a:t>
            </a:r>
            <a:r>
              <a:rPr lang="en-US" sz="1400" dirty="0" smtClean="0"/>
              <a:t> </a:t>
            </a:r>
            <a:r>
              <a:rPr lang="en-US" sz="1400" dirty="0" err="1" smtClean="0"/>
              <a:t>lewis</a:t>
            </a:r>
            <a:r>
              <a:rPr lang="en-US" sz="1400" dirty="0" smtClean="0"/>
              <a:t> / </a:t>
            </a:r>
            <a:r>
              <a:rPr lang="en-US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chris@thegodcode.net</a:t>
            </a:r>
            <a:endParaRPr lang="en-US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http://twitter.com/burningodzilla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http://github.com/chrislewis/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λ</a:t>
            </a:r>
            <a:r>
              <a:rPr lang="en-US" dirty="0" smtClean="0"/>
              <a:t>: In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967514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JavaScript has named and anonymous function expressions, as well as Function objects (with a constructor).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Ruby most notably has blocks, but also lambdas (keyword) and </a:t>
            </a:r>
            <a:r>
              <a:rPr lang="en-US" dirty="0" err="1" smtClean="0"/>
              <a:t>procs</a:t>
            </a:r>
            <a:r>
              <a:rPr lang="en-US" dirty="0" smtClean="0"/>
              <a:t>!</a:t>
            </a:r>
          </a:p>
          <a:p>
            <a:pPr>
              <a:buFont typeface="Wingdings" charset="2"/>
              <a:buChar char="§"/>
            </a:pPr>
            <a:r>
              <a:rPr lang="en-US" dirty="0" err="1" smtClean="0"/>
              <a:t>Scala</a:t>
            </a:r>
            <a:r>
              <a:rPr lang="en-US" dirty="0" smtClean="0"/>
              <a:t> has methods (defined with </a:t>
            </a:r>
            <a:r>
              <a:rPr lang="en-US" i="1" dirty="0" smtClean="0">
                <a:solidFill>
                  <a:srgbClr val="6EA0B0"/>
                </a:solidFill>
              </a:rPr>
              <a:t>def</a:t>
            </a:r>
            <a:r>
              <a:rPr lang="en-US" dirty="0" smtClean="0"/>
              <a:t>), function traits, and shorthand yielding trait instances.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How a programming language refers to such a construct is entirely preferential.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190895" cy="1143000"/>
          </a:xfrm>
        </p:spPr>
        <p:txBody>
          <a:bodyPr/>
          <a:lstStyle/>
          <a:p>
            <a:pPr algn="ctr"/>
            <a:r>
              <a:rPr lang="en-US" dirty="0" smtClean="0"/>
              <a:t>Function Composition</a:t>
            </a:r>
            <a:endParaRPr lang="en-US" dirty="0"/>
          </a:p>
        </p:txBody>
      </p:sp>
      <p:pic>
        <p:nvPicPr>
          <p:cNvPr id="4" name="Content Placeholder 3" descr="beethoven7.jpeg"/>
          <p:cNvPicPr>
            <a:picLocks noGrp="1" noChangeAspect="1"/>
          </p:cNvPicPr>
          <p:nvPr>
            <p:ph idx="1"/>
          </p:nvPr>
        </p:nvPicPr>
        <p:blipFill>
          <a:blip r:embed="rId2"/>
          <a:srcRect l="-56330" r="-56330"/>
          <a:stretch>
            <a:fillRect/>
          </a:stretch>
        </p:blipFill>
        <p:spPr>
          <a:xfrm>
            <a:off x="732970" y="1600200"/>
            <a:ext cx="74676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err="1" smtClean="0"/>
              <a:t>com·po·si·tion</a:t>
            </a:r>
            <a:r>
              <a:rPr lang="en-US" dirty="0" smtClean="0"/>
              <a:t> </a:t>
            </a:r>
            <a:r>
              <a:rPr lang="en-US" i="1" dirty="0" smtClean="0"/>
              <a:t>-noun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the act of combining parts or 	elements to form a whole</a:t>
            </a:r>
            <a:br>
              <a:rPr lang="en-US" dirty="0" smtClean="0"/>
            </a:br>
            <a:r>
              <a:rPr lang="en-US" dirty="0" smtClean="0"/>
              <a:t>2. the resulting state or product</a:t>
            </a:r>
            <a:br>
              <a:rPr lang="en-US" dirty="0" smtClean="0"/>
            </a:br>
            <a:r>
              <a:rPr lang="en-US" dirty="0" smtClean="0"/>
              <a:t>3. manner of being composed;</a:t>
            </a:r>
            <a:br>
              <a:rPr lang="en-US" dirty="0" smtClean="0"/>
            </a:br>
            <a:r>
              <a:rPr lang="en-US" dirty="0" smtClean="0"/>
              <a:t>structure: </a:t>
            </a:r>
            <a:r>
              <a:rPr lang="en-US" i="1" dirty="0" smtClean="0"/>
              <a:t>This painting has an orderly	composition.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err="1" smtClean="0"/>
              <a:t>com·po·si·tion</a:t>
            </a:r>
            <a:r>
              <a:rPr lang="en-US" dirty="0" smtClean="0"/>
              <a:t> </a:t>
            </a:r>
            <a:r>
              <a:rPr lang="en-US" i="1" dirty="0" smtClean="0"/>
              <a:t>-noun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the act of combining parts or 	elements to form a whole</a:t>
            </a:r>
            <a:br>
              <a:rPr lang="en-US" dirty="0" smtClean="0"/>
            </a:br>
            <a:r>
              <a:rPr lang="en-US" dirty="0" smtClean="0"/>
              <a:t>2. the resulting state or product</a:t>
            </a:r>
            <a:br>
              <a:rPr lang="en-US" dirty="0" smtClean="0"/>
            </a:br>
            <a:r>
              <a:rPr lang="en-US" dirty="0" smtClean="0"/>
              <a:t>3. manner of being composed;</a:t>
            </a:r>
            <a:br>
              <a:rPr lang="en-US" dirty="0" smtClean="0"/>
            </a:br>
            <a:r>
              <a:rPr lang="en-US" dirty="0" smtClean="0"/>
              <a:t>structure: </a:t>
            </a:r>
            <a:r>
              <a:rPr lang="en-US" i="1" dirty="0" smtClean="0"/>
              <a:t>This painting has an orderly	composition.</a:t>
            </a:r>
          </a:p>
          <a:p>
            <a:pPr>
              <a:buFont typeface="Wingdings" charset="2"/>
              <a:buChar char="§"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Let’s glance back at the math…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y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=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f(x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) </a:t>
            </a:r>
            <a:r>
              <a:rPr lang="en-US" dirty="0" smtClean="0">
                <a:latin typeface="Franklin Gothic Book"/>
                <a:cs typeface="Franklin Gothic Book"/>
              </a:rPr>
              <a:t>or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f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: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x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-&gt;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y</a:t>
            </a:r>
            <a:endParaRPr lang="en-US" i="1" dirty="0" smtClean="0">
              <a:solidFill>
                <a:srgbClr val="CCAF0A"/>
              </a:solidFill>
              <a:latin typeface="Franklin Gothic Book"/>
              <a:cs typeface="Franklin Gothic Book"/>
            </a:endParaRPr>
          </a:p>
          <a:p>
            <a:pPr>
              <a:buFont typeface="Wingdings" charset="2"/>
              <a:buChar char="§"/>
            </a:pPr>
            <a:r>
              <a:rPr lang="en-US" dirty="0" smtClean="0">
                <a:latin typeface="Franklin Gothic Book"/>
                <a:cs typeface="Franklin Gothic Book"/>
              </a:rPr>
              <a:t>“</a:t>
            </a:r>
            <a:r>
              <a:rPr lang="en-US" dirty="0" err="1" smtClean="0">
                <a:latin typeface="Franklin Gothic Book"/>
                <a:cs typeface="Franklin Gothic Book"/>
              </a:rPr>
              <a:t>y</a:t>
            </a:r>
            <a:r>
              <a:rPr lang="en-US" dirty="0" smtClean="0">
                <a:latin typeface="Franklin Gothic Book"/>
                <a:cs typeface="Franklin Gothic Book"/>
              </a:rPr>
              <a:t> is a function of </a:t>
            </a:r>
            <a:r>
              <a:rPr lang="en-US" dirty="0" err="1" smtClean="0">
                <a:latin typeface="Franklin Gothic Book"/>
                <a:cs typeface="Franklin Gothic Book"/>
              </a:rPr>
              <a:t>x</a:t>
            </a:r>
            <a:r>
              <a:rPr lang="en-US" dirty="0" smtClean="0">
                <a:latin typeface="Franklin Gothic Book"/>
                <a:cs typeface="Franklin Gothic Book"/>
              </a:rPr>
              <a:t>”</a:t>
            </a:r>
          </a:p>
          <a:p>
            <a:pPr lvl="1">
              <a:buFont typeface="Wingdings" charset="2"/>
              <a:buChar char="§"/>
            </a:pPr>
            <a:r>
              <a:rPr lang="en-US" dirty="0" smtClean="0">
                <a:latin typeface="Franklin Gothic Book"/>
                <a:cs typeface="Franklin Gothic Book"/>
              </a:rPr>
              <a:t>The value of </a:t>
            </a:r>
            <a:r>
              <a:rPr lang="en-US" dirty="0" err="1" smtClean="0">
                <a:latin typeface="Franklin Gothic Book"/>
                <a:cs typeface="Franklin Gothic Book"/>
              </a:rPr>
              <a:t>y</a:t>
            </a:r>
            <a:r>
              <a:rPr lang="en-US" dirty="0" smtClean="0">
                <a:latin typeface="Franklin Gothic Book"/>
                <a:cs typeface="Franklin Gothic Book"/>
              </a:rPr>
              <a:t> depends on </a:t>
            </a:r>
            <a:r>
              <a:rPr lang="en-US" dirty="0" err="1" smtClean="0">
                <a:latin typeface="Franklin Gothic Book"/>
                <a:cs typeface="Franklin Gothic Book"/>
              </a:rPr>
              <a:t>x</a:t>
            </a:r>
            <a:r>
              <a:rPr lang="en-US" dirty="0" smtClean="0">
                <a:latin typeface="Franklin Gothic Book"/>
                <a:cs typeface="Franklin Gothic Book"/>
              </a:rPr>
              <a:t>; a simple mapping from one value, </a:t>
            </a:r>
            <a:r>
              <a:rPr lang="en-US" dirty="0" err="1" smtClean="0">
                <a:latin typeface="Franklin Gothic Book"/>
                <a:cs typeface="Franklin Gothic Book"/>
              </a:rPr>
              <a:t>x</a:t>
            </a:r>
            <a:r>
              <a:rPr lang="en-US" dirty="0" smtClean="0">
                <a:latin typeface="Franklin Gothic Book"/>
                <a:cs typeface="Franklin Gothic Book"/>
              </a:rPr>
              <a:t>, to another, </a:t>
            </a:r>
            <a:r>
              <a:rPr lang="en-US" dirty="0" err="1" smtClean="0">
                <a:latin typeface="Franklin Gothic Book"/>
                <a:cs typeface="Franklin Gothic Book"/>
              </a:rPr>
              <a:t>y</a:t>
            </a:r>
            <a:r>
              <a:rPr lang="en-US" dirty="0" smtClean="0">
                <a:latin typeface="Franklin Gothic Book"/>
                <a:cs typeface="Franklin Gothic Book"/>
              </a:rPr>
              <a:t>.</a:t>
            </a:r>
            <a:endParaRPr lang="en-US" i="1" dirty="0" smtClean="0">
              <a:solidFill>
                <a:srgbClr val="CCAF0A"/>
              </a:solidFill>
              <a:latin typeface="Franklin Gothic Book"/>
              <a:cs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y =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f(x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) </a:t>
            </a:r>
            <a:r>
              <a:rPr lang="en-US" dirty="0" smtClean="0">
                <a:latin typeface="Franklin Gothic Book"/>
                <a:cs typeface="Franklin Gothic Book"/>
              </a:rPr>
              <a:t>or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f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: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x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-&gt;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y</a:t>
            </a:r>
            <a:endParaRPr lang="en-US" i="1" dirty="0" smtClean="0">
              <a:solidFill>
                <a:srgbClr val="CCAF0A"/>
              </a:solidFill>
              <a:latin typeface="Franklin Gothic Book"/>
              <a:cs typeface="Franklin Gothic Book"/>
            </a:endParaRPr>
          </a:p>
          <a:p>
            <a:pPr>
              <a:buFont typeface="Wingdings" charset="2"/>
              <a:buChar char="§"/>
            </a:pPr>
            <a:r>
              <a:rPr lang="en-US" dirty="0" smtClean="0">
                <a:latin typeface="Franklin Gothic Book"/>
                <a:cs typeface="Franklin Gothic Book"/>
              </a:rPr>
              <a:t>“</a:t>
            </a:r>
            <a:r>
              <a:rPr lang="en-US" dirty="0" err="1" smtClean="0">
                <a:latin typeface="Franklin Gothic Book"/>
                <a:cs typeface="Franklin Gothic Book"/>
              </a:rPr>
              <a:t>y</a:t>
            </a:r>
            <a:r>
              <a:rPr lang="en-US" dirty="0" smtClean="0">
                <a:latin typeface="Franklin Gothic Book"/>
                <a:cs typeface="Franklin Gothic Book"/>
              </a:rPr>
              <a:t> is a function of </a:t>
            </a:r>
            <a:r>
              <a:rPr lang="en-US" dirty="0" err="1" smtClean="0">
                <a:latin typeface="Franklin Gothic Book"/>
                <a:cs typeface="Franklin Gothic Book"/>
              </a:rPr>
              <a:t>x</a:t>
            </a:r>
            <a:r>
              <a:rPr lang="en-US" dirty="0" smtClean="0">
                <a:latin typeface="Franklin Gothic Book"/>
                <a:cs typeface="Franklin Gothic Book"/>
              </a:rPr>
              <a:t>”</a:t>
            </a:r>
          </a:p>
          <a:p>
            <a:pPr lvl="1">
              <a:buFont typeface="Wingdings" charset="2"/>
              <a:buChar char="§"/>
            </a:pPr>
            <a:r>
              <a:rPr lang="en-US" dirty="0" smtClean="0">
                <a:latin typeface="Franklin Gothic Book"/>
                <a:cs typeface="Franklin Gothic Book"/>
              </a:rPr>
              <a:t>The value of </a:t>
            </a:r>
            <a:r>
              <a:rPr lang="en-US" dirty="0" err="1" smtClean="0">
                <a:latin typeface="Franklin Gothic Book"/>
                <a:cs typeface="Franklin Gothic Book"/>
              </a:rPr>
              <a:t>y</a:t>
            </a:r>
            <a:r>
              <a:rPr lang="en-US" dirty="0" smtClean="0">
                <a:latin typeface="Franklin Gothic Book"/>
                <a:cs typeface="Franklin Gothic Book"/>
              </a:rPr>
              <a:t> depends on </a:t>
            </a:r>
            <a:r>
              <a:rPr lang="en-US" dirty="0" err="1" smtClean="0">
                <a:latin typeface="Franklin Gothic Book"/>
                <a:cs typeface="Franklin Gothic Book"/>
              </a:rPr>
              <a:t>x</a:t>
            </a:r>
            <a:r>
              <a:rPr lang="en-US" dirty="0" smtClean="0">
                <a:latin typeface="Franklin Gothic Book"/>
                <a:cs typeface="Franklin Gothic Book"/>
              </a:rPr>
              <a:t>; a simple mapping from one value, </a:t>
            </a:r>
            <a:r>
              <a:rPr lang="en-US" dirty="0" err="1" smtClean="0">
                <a:latin typeface="Franklin Gothic Book"/>
                <a:cs typeface="Franklin Gothic Book"/>
              </a:rPr>
              <a:t>x</a:t>
            </a:r>
            <a:r>
              <a:rPr lang="en-US" dirty="0" smtClean="0">
                <a:latin typeface="Franklin Gothic Book"/>
                <a:cs typeface="Franklin Gothic Book"/>
              </a:rPr>
              <a:t>, to another, </a:t>
            </a:r>
            <a:r>
              <a:rPr lang="en-US" dirty="0" err="1" smtClean="0">
                <a:latin typeface="Franklin Gothic Book"/>
                <a:cs typeface="Franklin Gothic Book"/>
              </a:rPr>
              <a:t>y</a:t>
            </a:r>
            <a:r>
              <a:rPr lang="en-US" dirty="0" smtClean="0">
                <a:latin typeface="Franklin Gothic Book"/>
                <a:cs typeface="Franklin Gothic Book"/>
              </a:rPr>
              <a:t>.</a:t>
            </a:r>
            <a:endParaRPr lang="en-US" i="1" dirty="0" smtClean="0">
              <a:solidFill>
                <a:srgbClr val="CCAF0A"/>
              </a:solidFill>
              <a:latin typeface="Franklin Gothic Book"/>
              <a:cs typeface="Franklin Gothic Book"/>
            </a:endParaRPr>
          </a:p>
          <a:p>
            <a:pPr>
              <a:buFont typeface="Wingdings" charset="2"/>
              <a:buChar char="§"/>
            </a:pP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f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: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x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-&gt;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y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</a:t>
            </a:r>
            <a:r>
              <a:rPr lang="en-US" dirty="0" smtClean="0">
                <a:latin typeface="Franklin Gothic Book"/>
                <a:cs typeface="Franklin Gothic Book"/>
              </a:rPr>
              <a:t>and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g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: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y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-&gt;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z</a:t>
            </a:r>
            <a:endParaRPr lang="en-US" i="1" dirty="0" smtClean="0">
              <a:solidFill>
                <a:srgbClr val="CCAF0A"/>
              </a:solidFill>
              <a:latin typeface="Franklin Gothic Book"/>
              <a:cs typeface="Franklin Gothic Book"/>
            </a:endParaRPr>
          </a:p>
          <a:p>
            <a:pPr>
              <a:buFont typeface="Wingdings" charset="2"/>
              <a:buChar char="§"/>
            </a:pPr>
            <a:r>
              <a:rPr lang="en-US" dirty="0" smtClean="0">
                <a:cs typeface="Rockwell"/>
              </a:rPr>
              <a:t>The domains of these functions are suitable for composition.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>
                <a:latin typeface="+mj-lt"/>
                <a:cs typeface="Rockwell"/>
              </a:rPr>
              <a:t>We can combine functions with compatible domains.</a:t>
            </a:r>
          </a:p>
          <a:p>
            <a:pPr>
              <a:buFont typeface="Wingdings" charset="2"/>
              <a:buChar char="§"/>
            </a:pP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(</a:t>
            </a:r>
            <a:r>
              <a:rPr lang="en-US" i="1" dirty="0" err="1" smtClean="0">
                <a:solidFill>
                  <a:srgbClr val="CCAF0A"/>
                </a:solidFill>
                <a:latin typeface="+mj-lt"/>
                <a:cs typeface="Rockwell"/>
              </a:rPr>
              <a:t>g</a:t>
            </a: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 . </a:t>
            </a:r>
            <a:r>
              <a:rPr lang="en-US" i="1" dirty="0" err="1" smtClean="0">
                <a:solidFill>
                  <a:srgbClr val="CCAF0A"/>
                </a:solidFill>
                <a:latin typeface="+mj-lt"/>
                <a:cs typeface="Rockwell"/>
              </a:rPr>
              <a:t>f</a:t>
            </a: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) = </a:t>
            </a:r>
            <a:r>
              <a:rPr lang="en-US" i="1" dirty="0" err="1" smtClean="0">
                <a:solidFill>
                  <a:srgbClr val="CCAF0A"/>
                </a:solidFill>
                <a:latin typeface="+mj-lt"/>
                <a:cs typeface="Rockwell"/>
              </a:rPr>
              <a:t>g(f(x</a:t>
            </a: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)) </a:t>
            </a:r>
            <a:r>
              <a:rPr lang="en-US" dirty="0" smtClean="0">
                <a:cs typeface="Rockwell"/>
              </a:rPr>
              <a:t>or 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(</a:t>
            </a:r>
            <a:r>
              <a:rPr lang="en-US" i="1" dirty="0" err="1" smtClean="0">
                <a:solidFill>
                  <a:srgbClr val="CCAF0A"/>
                </a:solidFill>
                <a:cs typeface="Rockwell"/>
              </a:rPr>
              <a:t>g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 </a:t>
            </a:r>
            <a:r>
              <a:rPr lang="en-US" i="1" dirty="0" err="1" smtClean="0">
                <a:solidFill>
                  <a:srgbClr val="CCAF0A"/>
                </a:solidFill>
                <a:cs typeface="Rockwell"/>
              </a:rPr>
              <a:t>o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 </a:t>
            </a:r>
            <a:r>
              <a:rPr lang="en-US" i="1" dirty="0" err="1" smtClean="0">
                <a:solidFill>
                  <a:srgbClr val="CCAF0A"/>
                </a:solidFill>
                <a:cs typeface="Rockwell"/>
              </a:rPr>
              <a:t>f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) = </a:t>
            </a:r>
            <a:r>
              <a:rPr lang="en-US" i="1" dirty="0" err="1" smtClean="0">
                <a:solidFill>
                  <a:srgbClr val="CCAF0A"/>
                </a:solidFill>
                <a:cs typeface="Rockwell"/>
              </a:rPr>
              <a:t>g(f(x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))</a:t>
            </a:r>
            <a:endParaRPr lang="en-US" i="1" dirty="0" smtClean="0">
              <a:solidFill>
                <a:srgbClr val="CCAF0A"/>
              </a:solidFill>
              <a:latin typeface="+mj-lt"/>
              <a:cs typeface="Rockwell"/>
            </a:endParaRPr>
          </a:p>
          <a:p>
            <a:pPr>
              <a:buFont typeface="Wingdings" charset="2"/>
              <a:buChar char="§"/>
            </a:pPr>
            <a:r>
              <a:rPr lang="en-US" dirty="0" smtClean="0">
                <a:latin typeface="+mj-lt"/>
                <a:cs typeface="Rockwell"/>
              </a:rPr>
              <a:t>Combine the functions </a:t>
            </a:r>
            <a:r>
              <a:rPr lang="en-US" dirty="0" err="1" smtClean="0">
                <a:solidFill>
                  <a:srgbClr val="FFFFFF"/>
                </a:solidFill>
                <a:latin typeface="+mj-lt"/>
                <a:cs typeface="Rockwell"/>
              </a:rPr>
              <a:t>g</a:t>
            </a:r>
            <a:r>
              <a:rPr lang="en-US" dirty="0" smtClean="0">
                <a:solidFill>
                  <a:srgbClr val="FFFFFF"/>
                </a:solidFill>
                <a:latin typeface="+mj-lt"/>
                <a:cs typeface="Rockwell"/>
              </a:rPr>
              <a:t> and </a:t>
            </a:r>
            <a:r>
              <a:rPr lang="en-US" dirty="0" err="1" smtClean="0">
                <a:latin typeface="+mj-lt"/>
                <a:cs typeface="Rockwell"/>
              </a:rPr>
              <a:t>f</a:t>
            </a:r>
            <a:r>
              <a:rPr lang="en-US" dirty="0" smtClean="0">
                <a:latin typeface="+mj-lt"/>
                <a:cs typeface="Rockwell"/>
              </a:rPr>
              <a:t> into a new function that uses the result of </a:t>
            </a:r>
            <a:r>
              <a:rPr lang="en-US" dirty="0" err="1" smtClean="0">
                <a:latin typeface="+mj-lt"/>
                <a:cs typeface="Rockwell"/>
              </a:rPr>
              <a:t>f(x</a:t>
            </a:r>
            <a:r>
              <a:rPr lang="en-US" dirty="0" smtClean="0">
                <a:latin typeface="+mj-lt"/>
                <a:cs typeface="Rockwell"/>
              </a:rPr>
              <a:t>) as the input to </a:t>
            </a:r>
            <a:r>
              <a:rPr lang="en-US" dirty="0" err="1" smtClean="0">
                <a:latin typeface="+mj-lt"/>
                <a:cs typeface="Rockwell"/>
              </a:rPr>
              <a:t>g</a:t>
            </a:r>
            <a:r>
              <a:rPr lang="en-US" dirty="0" smtClean="0">
                <a:latin typeface="+mj-lt"/>
                <a:cs typeface="Rockwel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JavaScript: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19905"/>
            <a:ext cx="81788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function </a:t>
            </a:r>
            <a:r>
              <a:rPr lang="en-US" sz="2500" dirty="0" err="1" smtClean="0"/>
              <a:t>compose(f</a:t>
            </a:r>
            <a:r>
              <a:rPr lang="en-US" sz="2500" dirty="0" smtClean="0"/>
              <a:t>, </a:t>
            </a:r>
            <a:r>
              <a:rPr lang="en-US" sz="2500" dirty="0" err="1" smtClean="0"/>
              <a:t>g</a:t>
            </a:r>
            <a:r>
              <a:rPr lang="en-US" sz="2500" dirty="0" smtClean="0"/>
              <a:t>) {</a:t>
            </a:r>
          </a:p>
          <a:p>
            <a:r>
              <a:rPr lang="en-US" sz="2500" dirty="0" smtClean="0">
                <a:solidFill>
                  <a:schemeClr val="accent1"/>
                </a:solidFill>
              </a:rPr>
              <a:t>  // a closure, closing over the free</a:t>
            </a:r>
          </a:p>
          <a:p>
            <a:r>
              <a:rPr lang="en-US" sz="2500" dirty="0" smtClean="0">
                <a:solidFill>
                  <a:schemeClr val="accent1"/>
                </a:solidFill>
              </a:rPr>
              <a:t>  // variables </a:t>
            </a:r>
            <a:r>
              <a:rPr lang="en-US" sz="2500" dirty="0" err="1" smtClean="0">
                <a:solidFill>
                  <a:schemeClr val="accent1"/>
                </a:solidFill>
              </a:rPr>
              <a:t>f</a:t>
            </a:r>
            <a:r>
              <a:rPr lang="en-US" sz="2500" dirty="0" smtClean="0">
                <a:solidFill>
                  <a:schemeClr val="accent1"/>
                </a:solidFill>
              </a:rPr>
              <a:t> and </a:t>
            </a:r>
            <a:r>
              <a:rPr lang="en-US" sz="2500" dirty="0" err="1" smtClean="0">
                <a:solidFill>
                  <a:schemeClr val="accent1"/>
                </a:solidFill>
              </a:rPr>
              <a:t>g</a:t>
            </a:r>
            <a:endParaRPr lang="en-US" sz="2500" dirty="0" smtClean="0">
              <a:solidFill>
                <a:schemeClr val="accent1"/>
              </a:solidFill>
            </a:endParaRPr>
          </a:p>
          <a:p>
            <a:r>
              <a:rPr lang="en-US" sz="2500" dirty="0" smtClean="0"/>
              <a:t>  return </a:t>
            </a:r>
            <a:r>
              <a:rPr lang="en-US" sz="2500" dirty="0" err="1" smtClean="0"/>
              <a:t>function(x</a:t>
            </a:r>
            <a:r>
              <a:rPr lang="en-US" sz="2500" dirty="0" smtClean="0"/>
              <a:t>) {</a:t>
            </a:r>
          </a:p>
          <a:p>
            <a:r>
              <a:rPr lang="en-US" sz="2500" dirty="0" smtClean="0"/>
              <a:t>    return </a:t>
            </a:r>
            <a:r>
              <a:rPr lang="en-US" sz="2500" dirty="0" err="1" smtClean="0"/>
              <a:t>g(f(x</a:t>
            </a:r>
            <a:r>
              <a:rPr lang="en-US" sz="2500" dirty="0" smtClean="0"/>
              <a:t>));</a:t>
            </a:r>
          </a:p>
          <a:p>
            <a:r>
              <a:rPr lang="en-US" sz="2500" dirty="0" smtClean="0"/>
              <a:t>  }</a:t>
            </a:r>
          </a:p>
          <a:p>
            <a:r>
              <a:rPr lang="en-US" sz="25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Scala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572381"/>
            <a:ext cx="64484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def </a:t>
            </a:r>
            <a:r>
              <a:rPr lang="en-US" sz="2500" dirty="0" err="1" smtClean="0"/>
              <a:t>compose[A</a:t>
            </a:r>
            <a:r>
              <a:rPr lang="en-US" sz="2500" dirty="0" smtClean="0"/>
              <a:t>, B, </a:t>
            </a:r>
            <a:r>
              <a:rPr lang="en-US" sz="2500" dirty="0" err="1" smtClean="0"/>
              <a:t>C](g</a:t>
            </a:r>
            <a:r>
              <a:rPr lang="en-US" sz="2500" dirty="0" smtClean="0"/>
              <a:t>: B =&gt; C, </a:t>
            </a:r>
            <a:r>
              <a:rPr lang="en-US" sz="2500" dirty="0" err="1" smtClean="0"/>
              <a:t>f</a:t>
            </a:r>
            <a:r>
              <a:rPr lang="en-US" sz="2500" dirty="0" smtClean="0"/>
              <a:t>: A =&gt; B) =</a:t>
            </a:r>
          </a:p>
          <a:p>
            <a:r>
              <a:rPr lang="en-US" sz="2500" dirty="0" smtClean="0"/>
              <a:t>  (</a:t>
            </a:r>
            <a:r>
              <a:rPr lang="en-US" sz="2500" dirty="0" err="1" smtClean="0"/>
              <a:t>x</a:t>
            </a:r>
            <a:r>
              <a:rPr lang="en-US" sz="2500" dirty="0" smtClean="0"/>
              <a:t>: A) =&gt; </a:t>
            </a:r>
            <a:r>
              <a:rPr lang="en-US" sz="2500" dirty="0" err="1" smtClean="0"/>
              <a:t>g(f(x</a:t>
            </a:r>
            <a:r>
              <a:rPr lang="en-US" sz="2500" dirty="0" smtClean="0"/>
              <a:t>)) </a:t>
            </a:r>
            <a:r>
              <a:rPr lang="en-US" sz="2500" dirty="0" smtClean="0">
                <a:solidFill>
                  <a:srgbClr val="6EA0B0"/>
                </a:solidFill>
              </a:rPr>
              <a:t>// the closure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A function that takes another function as an argument and/or returns a function as its result.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Ruby, via Rails, brought list-bound implementations of higher-order functions mainstream.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Higher-order </a:t>
            </a:r>
            <a:r>
              <a:rPr lang="en-US" dirty="0" err="1" smtClean="0"/>
              <a:t>rockstars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>
                <a:solidFill>
                  <a:schemeClr val="accent2"/>
                </a:solidFill>
              </a:rPr>
              <a:t>each, map, filter, inject  </a:t>
            </a:r>
            <a:r>
              <a:rPr lang="en-US" dirty="0" smtClean="0"/>
              <a:t>many more!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Origins: The Lambda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Developed at Princeton in the 1930s by Alonzo Church (and others). </a:t>
            </a:r>
          </a:p>
          <a:p>
            <a:pPr marL="420624" lvl="1" indent="-384048">
              <a:buSzPct val="80000"/>
              <a:buFont typeface="Wingdings" charset="2"/>
              <a:buChar char="§"/>
            </a:pPr>
            <a:r>
              <a:rPr lang="en-US" sz="3000" dirty="0" smtClean="0"/>
              <a:t>Formal system: a basic set of principles and a set of rules dictating how to operate within those principles.</a:t>
            </a:r>
          </a:p>
          <a:p>
            <a:pPr marL="420624" lvl="1" indent="-384048">
              <a:buSzPct val="80000"/>
              <a:buFont typeface="Wingdings" charset="2"/>
              <a:buChar char="§"/>
            </a:pPr>
            <a:r>
              <a:rPr lang="en-US" sz="3000" dirty="0" smtClean="0"/>
              <a:t>Rules can be logically combined to form more complex rules</a:t>
            </a:r>
            <a:r>
              <a:rPr lang="en-US" sz="3000" dirty="0" smtClean="0"/>
              <a:t>.</a:t>
            </a:r>
            <a:endParaRPr 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6"/>
            <a:ext cx="7467600" cy="51077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Because we know how to pass functions around, we know how to implement these 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… but we’ll probably duplicate</a:t>
            </a:r>
            <a:br>
              <a:rPr lang="en-US" dirty="0" smtClean="0"/>
            </a:br>
            <a:r>
              <a:rPr lang="en-US" dirty="0" smtClean="0"/>
              <a:t>    code.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6"/>
            <a:ext cx="7467600" cy="51077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Because we know how to pass functions around, we know how to implement these 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… </a:t>
            </a:r>
            <a:r>
              <a:rPr lang="en-US" smtClean="0"/>
              <a:t>but we’ll </a:t>
            </a:r>
            <a:r>
              <a:rPr lang="en-US" dirty="0" smtClean="0"/>
              <a:t>probably duplicate</a:t>
            </a:r>
            <a:br>
              <a:rPr lang="en-US" dirty="0" smtClean="0"/>
            </a:br>
            <a:r>
              <a:rPr lang="en-US" dirty="0" smtClean="0"/>
              <a:t>    code.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Let’s talk about </a:t>
            </a:r>
            <a:r>
              <a:rPr lang="en-US" dirty="0" smtClean="0">
                <a:solidFill>
                  <a:srgbClr val="6EA0B0"/>
                </a:solidFill>
              </a:rPr>
              <a:t>folding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JavaScript: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62667"/>
            <a:ext cx="6004932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function </a:t>
            </a:r>
            <a:r>
              <a:rPr lang="en-US" sz="2500" dirty="0" err="1" smtClean="0"/>
              <a:t>foldr(list</a:t>
            </a:r>
            <a:r>
              <a:rPr lang="en-US" sz="2500" dirty="0" smtClean="0"/>
              <a:t>, init, </a:t>
            </a:r>
            <a:r>
              <a:rPr lang="en-US" sz="2500" dirty="0" err="1" smtClean="0"/>
              <a:t>f</a:t>
            </a:r>
            <a:r>
              <a:rPr lang="en-US" sz="2500" dirty="0" smtClean="0"/>
              <a:t>) {</a:t>
            </a:r>
          </a:p>
          <a:p>
            <a:r>
              <a:rPr lang="en-US" sz="2500" dirty="0" smtClean="0"/>
              <a:t>  </a:t>
            </a:r>
            <a:r>
              <a:rPr lang="en-US" sz="2500" dirty="0" err="1" smtClean="0"/>
              <a:t>if(list.length</a:t>
            </a:r>
            <a:r>
              <a:rPr lang="en-US" sz="2500" dirty="0" smtClean="0"/>
              <a:t> == 0)</a:t>
            </a:r>
          </a:p>
          <a:p>
            <a:r>
              <a:rPr lang="en-US" sz="2500" dirty="0" smtClean="0"/>
              <a:t>    return init;</a:t>
            </a:r>
          </a:p>
          <a:p>
            <a:r>
              <a:rPr lang="en-US" sz="2500" dirty="0" smtClean="0"/>
              <a:t>  else {</a:t>
            </a:r>
          </a:p>
          <a:p>
            <a:r>
              <a:rPr lang="en-US" sz="2500" dirty="0" smtClean="0"/>
              <a:t>    return foldr(list.slice(1), </a:t>
            </a:r>
            <a:r>
              <a:rPr lang="en-US" sz="2500" dirty="0" err="1" smtClean="0"/>
              <a:t>f(init</a:t>
            </a:r>
            <a:r>
              <a:rPr lang="en-US" sz="2500" dirty="0" smtClean="0"/>
              <a:t>, list[0]), </a:t>
            </a:r>
            <a:r>
              <a:rPr lang="en-US" sz="2500" dirty="0" err="1" smtClean="0"/>
              <a:t>f</a:t>
            </a:r>
            <a:r>
              <a:rPr lang="en-US" sz="2500" dirty="0" smtClean="0"/>
              <a:t>);</a:t>
            </a:r>
          </a:p>
          <a:p>
            <a:r>
              <a:rPr lang="en-US" sz="2500" dirty="0" smtClean="0"/>
              <a:t>  }</a:t>
            </a:r>
          </a:p>
          <a:p>
            <a:r>
              <a:rPr lang="en-US" sz="25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Scala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62667"/>
            <a:ext cx="7463144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def </a:t>
            </a:r>
            <a:r>
              <a:rPr lang="en-US" sz="2500" dirty="0" err="1" smtClean="0"/>
              <a:t>foldr[A</a:t>
            </a:r>
            <a:r>
              <a:rPr lang="en-US" sz="2500" dirty="0" smtClean="0"/>
              <a:t>, </a:t>
            </a:r>
            <a:r>
              <a:rPr lang="en-US" sz="2500" dirty="0" err="1" smtClean="0"/>
              <a:t>B](list</a:t>
            </a:r>
            <a:r>
              <a:rPr lang="en-US" sz="2500" dirty="0" smtClean="0"/>
              <a:t>: </a:t>
            </a:r>
            <a:r>
              <a:rPr lang="en-US" sz="2500" dirty="0" err="1" smtClean="0"/>
              <a:t>List[A</a:t>
            </a:r>
            <a:r>
              <a:rPr lang="en-US" sz="2500" dirty="0" smtClean="0"/>
              <a:t>], init: B, </a:t>
            </a:r>
            <a:r>
              <a:rPr lang="en-US" sz="2500" dirty="0" err="1" smtClean="0"/>
              <a:t>f</a:t>
            </a:r>
            <a:r>
              <a:rPr lang="en-US" sz="2500" dirty="0" smtClean="0"/>
              <a:t>: (B, A) =&gt; B): B =</a:t>
            </a:r>
          </a:p>
          <a:p>
            <a:r>
              <a:rPr lang="en-US" sz="2500" dirty="0" smtClean="0"/>
              <a:t>  list match {</a:t>
            </a:r>
          </a:p>
          <a:p>
            <a:r>
              <a:rPr lang="en-US" sz="2500" dirty="0" smtClean="0"/>
              <a:t>    case Nil =&gt; init</a:t>
            </a:r>
          </a:p>
          <a:p>
            <a:r>
              <a:rPr lang="en-US" sz="2500" dirty="0" smtClean="0"/>
              <a:t>    case head :: tail =&gt; </a:t>
            </a:r>
            <a:r>
              <a:rPr lang="en-US" sz="2500" dirty="0" err="1" smtClean="0"/>
              <a:t>foldr(tail</a:t>
            </a:r>
            <a:r>
              <a:rPr lang="en-US" sz="2500" dirty="0" smtClean="0"/>
              <a:t>, </a:t>
            </a:r>
            <a:r>
              <a:rPr lang="en-US" sz="2500" dirty="0" err="1" smtClean="0"/>
              <a:t>f(init</a:t>
            </a:r>
            <a:r>
              <a:rPr lang="en-US" sz="2500" dirty="0" smtClean="0"/>
              <a:t>, head), </a:t>
            </a:r>
            <a:r>
              <a:rPr lang="en-US" sz="2500" dirty="0" err="1" smtClean="0"/>
              <a:t>f</a:t>
            </a:r>
            <a:r>
              <a:rPr lang="en-US" sz="2500" dirty="0" smtClean="0"/>
              <a:t>)</a:t>
            </a:r>
          </a:p>
          <a:p>
            <a:r>
              <a:rPr lang="en-US" sz="2500" dirty="0" smtClean="0"/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List Functions That can be Defined in Terms of 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sum	= </a:t>
            </a:r>
            <a:r>
              <a:rPr lang="en-US" dirty="0" err="1" smtClean="0"/>
              <a:t>foldr</a:t>
            </a:r>
            <a:r>
              <a:rPr lang="en-US" dirty="0" smtClean="0"/>
              <a:t> (+) 0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product	= </a:t>
            </a:r>
            <a:r>
              <a:rPr lang="en-US" dirty="0" err="1" smtClean="0"/>
              <a:t>foldr</a:t>
            </a:r>
            <a:r>
              <a:rPr lang="en-US" dirty="0" smtClean="0"/>
              <a:t> (*) 1</a:t>
            </a:r>
          </a:p>
          <a:p>
            <a:pPr>
              <a:buFont typeface="Wingdings" charset="2"/>
              <a:buChar char="§"/>
            </a:pPr>
            <a:r>
              <a:rPr lang="en-US" dirty="0" err="1" smtClean="0"/>
              <a:t>anytrue</a:t>
            </a:r>
            <a:r>
              <a:rPr lang="en-US" dirty="0" smtClean="0"/>
              <a:t>	= </a:t>
            </a:r>
            <a:r>
              <a:rPr lang="en-US" dirty="0" err="1" smtClean="0"/>
              <a:t>foldr</a:t>
            </a:r>
            <a:r>
              <a:rPr lang="en-US" dirty="0" smtClean="0"/>
              <a:t> (∨) false</a:t>
            </a:r>
          </a:p>
          <a:p>
            <a:pPr>
              <a:buFont typeface="Wingdings" charset="2"/>
              <a:buChar char="§"/>
            </a:pPr>
            <a:r>
              <a:rPr lang="en-US" dirty="0" err="1" smtClean="0"/>
              <a:t>alltrue</a:t>
            </a:r>
            <a:r>
              <a:rPr lang="en-US" dirty="0" smtClean="0"/>
              <a:t>	= </a:t>
            </a:r>
            <a:r>
              <a:rPr lang="en-US" dirty="0" err="1" smtClean="0"/>
              <a:t>foldr</a:t>
            </a:r>
            <a:r>
              <a:rPr lang="en-US" dirty="0" smtClean="0"/>
              <a:t> (∧) true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map	= </a:t>
            </a:r>
            <a:r>
              <a:rPr lang="en-US" dirty="0" err="1" smtClean="0"/>
              <a:t>foldr</a:t>
            </a:r>
            <a:r>
              <a:rPr lang="en-US" dirty="0" smtClean="0"/>
              <a:t> (cons . </a:t>
            </a:r>
            <a:r>
              <a:rPr lang="en-US" dirty="0" err="1" smtClean="0"/>
              <a:t>f</a:t>
            </a:r>
            <a:r>
              <a:rPr lang="en-US" dirty="0" smtClean="0"/>
              <a:t>) []</a:t>
            </a:r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By </a:t>
            </a:r>
            <a:r>
              <a:rPr lang="en-US" dirty="0" smtClean="0">
                <a:solidFill>
                  <a:srgbClr val="6EA0B0"/>
                </a:solidFill>
              </a:rPr>
              <a:t>partially applying </a:t>
            </a:r>
            <a:r>
              <a:rPr lang="en-US" dirty="0" smtClean="0"/>
              <a:t>folds, we can define new list functions with very little programming!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Strategy pattern. Higher-order functions supplant the need for extra code.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“loan” pattern.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Event handling in the Lift framework.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List tasks (partitioning, filtering, transforming).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Didn’t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Currying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Pattern matching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Type inference, higher-</a:t>
            </a:r>
            <a:r>
              <a:rPr lang="en-US" dirty="0" err="1" smtClean="0"/>
              <a:t>kinded</a:t>
            </a:r>
            <a:r>
              <a:rPr lang="en-US" dirty="0" smtClean="0"/>
              <a:t> types, and general type systems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Partial function application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Lazy evaluation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MORE!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06937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Sample code available at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b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http://github.com/chrislewis/JaxFunc_0_ImperativelyFunctional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45079" y="2514061"/>
            <a:ext cx="57383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</a:t>
            </a:r>
            <a:r>
              <a:rPr lang="en-US" sz="2800" dirty="0" err="1" smtClean="0"/>
              <a:t>hris</a:t>
            </a:r>
            <a:r>
              <a:rPr lang="en-US" sz="2800" dirty="0" smtClean="0"/>
              <a:t> </a:t>
            </a:r>
            <a:r>
              <a:rPr lang="en-US" sz="2800" dirty="0" err="1" smtClean="0"/>
              <a:t>lewis</a:t>
            </a:r>
            <a:r>
              <a:rPr lang="en-US" sz="2800" dirty="0" smtClean="0"/>
              <a:t> / 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chris@thegodcode.net</a:t>
            </a:r>
            <a:endParaRPr lang="en-US" sz="2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http://twitter.com/burningodzilla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http://github.com/chrislewis/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70444" y="782176"/>
            <a:ext cx="30902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Thanks!</a:t>
            </a:r>
            <a:endParaRPr kumimoji="0" lang="en-US" sz="4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Origins: The Lambda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Based on functions that receive functions as parameters and return functions as results</a:t>
            </a:r>
            <a:r>
              <a:rPr lang="en-US" dirty="0" smtClean="0"/>
              <a:t>.</a:t>
            </a:r>
          </a:p>
          <a:p>
            <a:pPr marL="420624" lvl="1" indent="-384048">
              <a:buSzPct val="80000"/>
              <a:buFont typeface="Wingdings" charset="2"/>
              <a:buChar char="§"/>
            </a:pPr>
            <a:r>
              <a:rPr lang="en-US" sz="3000" dirty="0" smtClean="0"/>
              <a:t>Not focused on the physical world, but abstract problems about </a:t>
            </a:r>
            <a:r>
              <a:rPr lang="en-US" sz="3000" i="1" smtClean="0"/>
              <a:t>computation</a:t>
            </a:r>
            <a:r>
              <a:rPr lang="en-US" sz="3000" smtClean="0"/>
              <a:t>.</a:t>
            </a:r>
            <a:endParaRPr lang="en-US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When a programming language treats functions this way, that language is said to support </a:t>
            </a:r>
            <a:r>
              <a:rPr lang="en-US" dirty="0" smtClean="0">
                <a:solidFill>
                  <a:srgbClr val="6EA0B0"/>
                </a:solidFill>
              </a:rPr>
              <a:t>higher-order functions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§"/>
            </a:pPr>
            <a:endParaRPr 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Origins: Lisp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4386942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Developed at MIT by John McCarthy.</a:t>
            </a:r>
          </a:p>
          <a:p>
            <a:pPr>
              <a:buFont typeface="Wingdings" charset="2"/>
              <a:buChar char="§"/>
            </a:pPr>
            <a:r>
              <a:rPr lang="en-US" sz="3000" dirty="0" smtClean="0"/>
              <a:t>An Implementation of the lambda calculus.</a:t>
            </a:r>
          </a:p>
          <a:p>
            <a:pPr>
              <a:buFont typeface="Wingdings" charset="2"/>
              <a:buChar char="§"/>
            </a:pPr>
            <a:r>
              <a:rPr lang="en-US" sz="3000" dirty="0" smtClean="0"/>
              <a:t>Lisp makes extensive use of lambda expressions</a:t>
            </a:r>
            <a:r>
              <a:rPr lang="en-US" dirty="0" smtClean="0"/>
              <a:t>, which it uses to support higher-order functions.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In Lisp (and any programming language supporting </a:t>
            </a:r>
            <a:r>
              <a:rPr lang="en-US" dirty="0" err="1" smtClean="0"/>
              <a:t>λs</a:t>
            </a:r>
            <a:r>
              <a:rPr lang="en-US" dirty="0" smtClean="0"/>
              <a:t>), </a:t>
            </a:r>
            <a:r>
              <a:rPr lang="en-US" dirty="0" smtClean="0">
                <a:solidFill>
                  <a:srgbClr val="6EA0B0"/>
                </a:solidFill>
              </a:rPr>
              <a:t>lambdas are functions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15086" cy="5422219"/>
          </a:xfrm>
        </p:spPr>
        <p:txBody>
          <a:bodyPr>
            <a:normAutofit/>
          </a:bodyPr>
          <a:lstStyle/>
          <a:p>
            <a:r>
              <a:rPr lang="en-US" dirty="0" smtClean="0"/>
              <a:t>There are many facets of functional programming.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will focus primarily on</a:t>
            </a:r>
            <a:br>
              <a:rPr lang="en-US" dirty="0" smtClean="0"/>
            </a:br>
            <a:r>
              <a:rPr lang="en-US" dirty="0" smtClean="0"/>
              <a:t>higher-order functions and functions as data.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4647426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 smtClean="0"/>
              <a:t>var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chemeClr val="accent1"/>
                </a:solidFill>
              </a:rPr>
              <a:t>increment </a:t>
            </a:r>
            <a:r>
              <a:rPr lang="en-US" sz="2500" dirty="0" smtClean="0"/>
              <a:t>= </a:t>
            </a:r>
            <a:r>
              <a:rPr lang="en-US" sz="2500" dirty="0" err="1" smtClean="0"/>
              <a:t>function(i</a:t>
            </a:r>
            <a:r>
              <a:rPr lang="en-US" sz="2500" dirty="0" smtClean="0"/>
              <a:t>) {</a:t>
            </a:r>
          </a:p>
          <a:p>
            <a:r>
              <a:rPr lang="en-US" sz="2500" dirty="0" smtClean="0"/>
              <a:t>  return </a:t>
            </a:r>
            <a:r>
              <a:rPr lang="en-US" sz="2500" dirty="0" err="1" smtClean="0"/>
              <a:t>i</a:t>
            </a:r>
            <a:r>
              <a:rPr lang="en-US" sz="2500" dirty="0" smtClean="0"/>
              <a:t> + 1;</a:t>
            </a:r>
          </a:p>
          <a:p>
            <a:r>
              <a:rPr lang="en-US" sz="2500" dirty="0" smtClean="0"/>
              <a:t>}</a:t>
            </a:r>
          </a:p>
          <a:p>
            <a:endParaRPr lang="en-US" sz="2500" dirty="0" smtClean="0"/>
          </a:p>
          <a:p>
            <a:r>
              <a:rPr lang="en-US" sz="2500" dirty="0" err="1" smtClean="0"/>
              <a:t>var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6EA0B0"/>
                </a:solidFill>
              </a:rPr>
              <a:t>square </a:t>
            </a:r>
            <a:r>
              <a:rPr lang="en-US" sz="2500" dirty="0" smtClean="0"/>
              <a:t>= </a:t>
            </a:r>
            <a:r>
              <a:rPr lang="en-US" sz="2500" dirty="0" err="1" smtClean="0"/>
              <a:t>function(i</a:t>
            </a:r>
            <a:r>
              <a:rPr lang="en-US" sz="2500" dirty="0" smtClean="0"/>
              <a:t>) {</a:t>
            </a:r>
          </a:p>
          <a:p>
            <a:r>
              <a:rPr lang="en-US" sz="2500" dirty="0" smtClean="0"/>
              <a:t>  return </a:t>
            </a:r>
            <a:r>
              <a:rPr lang="en-US" sz="2500" dirty="0" err="1" smtClean="0"/>
              <a:t>i</a:t>
            </a:r>
            <a:r>
              <a:rPr lang="en-US" sz="2500" dirty="0" smtClean="0"/>
              <a:t> * </a:t>
            </a:r>
            <a:r>
              <a:rPr lang="en-US" sz="2500" dirty="0" err="1" smtClean="0"/>
              <a:t>i</a:t>
            </a:r>
            <a:r>
              <a:rPr lang="en-US" sz="2500" dirty="0" smtClean="0"/>
              <a:t>;</a:t>
            </a:r>
          </a:p>
          <a:p>
            <a:r>
              <a:rPr lang="en-US" sz="2500" dirty="0" smtClean="0"/>
              <a:t>}</a:t>
            </a:r>
          </a:p>
          <a:p>
            <a:endParaRPr lang="en-US" sz="2500" dirty="0" smtClean="0"/>
          </a:p>
          <a:p>
            <a:r>
              <a:rPr lang="en-US" sz="2500" dirty="0" smtClean="0"/>
              <a:t>function </a:t>
            </a:r>
            <a:r>
              <a:rPr lang="en-US" sz="2500" dirty="0" err="1" smtClean="0"/>
              <a:t>doSomething(i</a:t>
            </a:r>
            <a:r>
              <a:rPr lang="en-US" sz="2500" dirty="0" smtClean="0"/>
              <a:t>, work) {</a:t>
            </a:r>
          </a:p>
          <a:p>
            <a:r>
              <a:rPr lang="en-US" sz="2500" dirty="0" smtClean="0"/>
              <a:t>  return </a:t>
            </a:r>
            <a:r>
              <a:rPr lang="en-US" sz="2500" dirty="0" err="1" smtClean="0"/>
              <a:t>work(i</a:t>
            </a:r>
            <a:r>
              <a:rPr lang="en-US" sz="2500" dirty="0" smtClean="0"/>
              <a:t>);</a:t>
            </a:r>
          </a:p>
          <a:p>
            <a:r>
              <a:rPr lang="en-US" sz="25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4140670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doSomething(5, </a:t>
            </a:r>
            <a:r>
              <a:rPr lang="en-US" sz="2500" dirty="0" smtClean="0">
                <a:solidFill>
                  <a:srgbClr val="6EA0B0"/>
                </a:solidFill>
              </a:rPr>
              <a:t>increment</a:t>
            </a:r>
            <a:r>
              <a:rPr lang="en-US" sz="2500" dirty="0" smtClean="0"/>
              <a:t>);</a:t>
            </a:r>
          </a:p>
          <a:p>
            <a:r>
              <a:rPr lang="en-US" sz="2500" dirty="0" smtClean="0"/>
              <a:t>// -&gt; 6</a:t>
            </a:r>
          </a:p>
          <a:p>
            <a:endParaRPr lang="en-US" sz="2500" dirty="0" smtClean="0"/>
          </a:p>
          <a:p>
            <a:r>
              <a:rPr lang="en-US" sz="2500" dirty="0" smtClean="0"/>
              <a:t>doSomething(5, </a:t>
            </a:r>
            <a:r>
              <a:rPr lang="en-US" sz="2500" dirty="0" smtClean="0">
                <a:solidFill>
                  <a:srgbClr val="6EA0B0"/>
                </a:solidFill>
              </a:rPr>
              <a:t>square</a:t>
            </a:r>
            <a:r>
              <a:rPr lang="en-US" sz="2500" dirty="0" smtClean="0"/>
              <a:t>);</a:t>
            </a:r>
          </a:p>
          <a:p>
            <a:r>
              <a:rPr lang="en-US" sz="2500" dirty="0" smtClean="0"/>
              <a:t>// -&gt;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6372182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 smtClean="0"/>
              <a:t>val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6EA0B0"/>
                </a:solidFill>
              </a:rPr>
              <a:t>increment </a:t>
            </a:r>
            <a:r>
              <a:rPr lang="en-US" sz="2500" dirty="0" smtClean="0"/>
              <a:t>= (</a:t>
            </a:r>
            <a:r>
              <a:rPr lang="en-US" sz="2500" dirty="0" err="1" smtClean="0"/>
              <a:t>i</a:t>
            </a:r>
            <a:r>
              <a:rPr lang="en-US" sz="2500" dirty="0" smtClean="0"/>
              <a:t>: </a:t>
            </a:r>
            <a:r>
              <a:rPr lang="en-US" sz="2500" dirty="0" err="1" smtClean="0"/>
              <a:t>Int</a:t>
            </a:r>
            <a:r>
              <a:rPr lang="en-US" sz="2500" dirty="0" smtClean="0"/>
              <a:t>) =&gt; </a:t>
            </a:r>
            <a:r>
              <a:rPr lang="en-US" sz="2500" dirty="0" err="1" smtClean="0"/>
              <a:t>i</a:t>
            </a:r>
            <a:r>
              <a:rPr lang="en-US" sz="2500" dirty="0" smtClean="0"/>
              <a:t> + 1</a:t>
            </a:r>
          </a:p>
          <a:p>
            <a:endParaRPr lang="en-US" sz="2500" dirty="0" smtClean="0"/>
          </a:p>
          <a:p>
            <a:r>
              <a:rPr lang="en-US" sz="2500" dirty="0" err="1" smtClean="0"/>
              <a:t>val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6EA0B0"/>
                </a:solidFill>
              </a:rPr>
              <a:t>square </a:t>
            </a:r>
            <a:r>
              <a:rPr lang="en-US" sz="2500" dirty="0" smtClean="0"/>
              <a:t>= (</a:t>
            </a:r>
            <a:r>
              <a:rPr lang="en-US" sz="2500" dirty="0" err="1" smtClean="0"/>
              <a:t>i</a:t>
            </a:r>
            <a:r>
              <a:rPr lang="en-US" sz="2500" dirty="0" smtClean="0"/>
              <a:t>: </a:t>
            </a:r>
            <a:r>
              <a:rPr lang="en-US" sz="2500" dirty="0" err="1" smtClean="0"/>
              <a:t>Int</a:t>
            </a:r>
            <a:r>
              <a:rPr lang="en-US" sz="2500" dirty="0" smtClean="0"/>
              <a:t>) =&gt; </a:t>
            </a:r>
            <a:r>
              <a:rPr lang="en-US" sz="2500" dirty="0" err="1" smtClean="0"/>
              <a:t>i</a:t>
            </a:r>
            <a:r>
              <a:rPr lang="en-US" sz="2500" dirty="0" smtClean="0"/>
              <a:t> * </a:t>
            </a:r>
            <a:r>
              <a:rPr lang="en-US" sz="2500" dirty="0" err="1" smtClean="0"/>
              <a:t>i</a:t>
            </a:r>
            <a:endParaRPr lang="en-US" sz="2500" dirty="0" smtClean="0"/>
          </a:p>
          <a:p>
            <a:endParaRPr lang="en-US" sz="2500" dirty="0" smtClean="0"/>
          </a:p>
          <a:p>
            <a:r>
              <a:rPr lang="en-US" sz="2500" dirty="0" smtClean="0"/>
              <a:t>def </a:t>
            </a:r>
            <a:r>
              <a:rPr lang="en-US" sz="2500" dirty="0" err="1" smtClean="0"/>
              <a:t>doSomething[A</a:t>
            </a:r>
            <a:r>
              <a:rPr lang="en-US" sz="2500" dirty="0" smtClean="0"/>
              <a:t>, </a:t>
            </a:r>
            <a:r>
              <a:rPr lang="en-US" sz="2500" dirty="0" err="1" smtClean="0"/>
              <a:t>B](x</a:t>
            </a:r>
            <a:r>
              <a:rPr lang="en-US" sz="2500" dirty="0" smtClean="0"/>
              <a:t>: A, </a:t>
            </a:r>
            <a:r>
              <a:rPr lang="en-US" sz="2500" dirty="0" err="1" smtClean="0"/>
              <a:t>f</a:t>
            </a:r>
            <a:r>
              <a:rPr lang="en-US" sz="2500" dirty="0" smtClean="0"/>
              <a:t>: A =&gt; B) = </a:t>
            </a:r>
            <a:r>
              <a:rPr lang="en-US" sz="2500" dirty="0" err="1" smtClean="0"/>
              <a:t>f(x</a:t>
            </a:r>
            <a:r>
              <a:rPr lang="en-US" sz="2500" dirty="0" smtClean="0"/>
              <a:t>)</a:t>
            </a:r>
          </a:p>
          <a:p>
            <a:endParaRPr lang="en-US" sz="2500" dirty="0" smtClean="0"/>
          </a:p>
          <a:p>
            <a:r>
              <a:rPr lang="en-US" sz="2500" dirty="0" smtClean="0"/>
              <a:t>doSomething(5, </a:t>
            </a:r>
            <a:r>
              <a:rPr lang="en-US" sz="2500" dirty="0" smtClean="0">
                <a:solidFill>
                  <a:srgbClr val="6EA0B0"/>
                </a:solidFill>
              </a:rPr>
              <a:t>increment</a:t>
            </a:r>
            <a:r>
              <a:rPr lang="en-US" sz="2500" dirty="0" smtClean="0"/>
              <a:t>)</a:t>
            </a:r>
          </a:p>
          <a:p>
            <a:r>
              <a:rPr lang="en-US" sz="2500" dirty="0" smtClean="0"/>
              <a:t>// -&gt; 6</a:t>
            </a:r>
          </a:p>
          <a:p>
            <a:endParaRPr lang="en-US" sz="2500" dirty="0" smtClean="0"/>
          </a:p>
          <a:p>
            <a:r>
              <a:rPr lang="en-US" sz="2500" dirty="0" smtClean="0"/>
              <a:t>doSomething(5, </a:t>
            </a:r>
            <a:r>
              <a:rPr lang="en-US" sz="2500" dirty="0" smtClean="0">
                <a:solidFill>
                  <a:srgbClr val="6EA0B0"/>
                </a:solidFill>
              </a:rPr>
              <a:t>square</a:t>
            </a:r>
            <a:r>
              <a:rPr lang="en-US" sz="2500" dirty="0" smtClean="0"/>
              <a:t>)</a:t>
            </a:r>
          </a:p>
          <a:p>
            <a:r>
              <a:rPr lang="en-US" sz="2500" dirty="0" smtClean="0"/>
              <a:t>// -&gt;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Notes on 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A lambda is an anonymous function; a function without an identifier.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A closure is a function whose definition “closes” over free variables.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A lambda expression that doesn’t close over free variables isn’t a closure, strictly speaking.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A closure isn’t necessarily anonymous!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Closures enable function composition …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… and that’s a big deal!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931</TotalTime>
  <Words>1279</Words>
  <Application>Microsoft Macintosh PowerPoint</Application>
  <PresentationFormat>On-screen Show (4:3)</PresentationFormat>
  <Paragraphs>137</Paragraphs>
  <Slides>28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Technic</vt:lpstr>
      <vt:lpstr>Imperatively Functional</vt:lpstr>
      <vt:lpstr>Origins: The Lambda Calculus</vt:lpstr>
      <vt:lpstr>Origins: The Lambda Calculus</vt:lpstr>
      <vt:lpstr>Origins: Lisp</vt:lpstr>
      <vt:lpstr>There are many facets of functional programming.  We will focus primarily on higher-order functions and functions as data.</vt:lpstr>
      <vt:lpstr>Functions are Data</vt:lpstr>
      <vt:lpstr>Functions are Data</vt:lpstr>
      <vt:lpstr>Functions are Data</vt:lpstr>
      <vt:lpstr>Notes on Lambdas</vt:lpstr>
      <vt:lpstr>λ: In Programming Languages</vt:lpstr>
      <vt:lpstr>Function Composition</vt:lpstr>
      <vt:lpstr>Slide 12</vt:lpstr>
      <vt:lpstr>Slide 13</vt:lpstr>
      <vt:lpstr>Function Composition</vt:lpstr>
      <vt:lpstr>Function Composition</vt:lpstr>
      <vt:lpstr>Function Composition</vt:lpstr>
      <vt:lpstr>In JavaScript:</vt:lpstr>
      <vt:lpstr>In Scala:</vt:lpstr>
      <vt:lpstr>Higher-Order Functions</vt:lpstr>
      <vt:lpstr>Because we know how to pass functions around, we know how to implement these …  … but we’ll probably duplicate     code.  </vt:lpstr>
      <vt:lpstr>Because we know how to pass functions around, we know how to implement these …  … but we’ll probably duplicate     code.  Let’s talk about folding.</vt:lpstr>
      <vt:lpstr>In JavaScript:</vt:lpstr>
      <vt:lpstr>In Scala:</vt:lpstr>
      <vt:lpstr>Some List Functions That can be Defined in Terms of Folding</vt:lpstr>
      <vt:lpstr>Real-World Examples</vt:lpstr>
      <vt:lpstr>What we Didn’t Cover</vt:lpstr>
      <vt:lpstr>Questions?</vt:lpstr>
      <vt:lpstr>Slide 28</vt:lpstr>
    </vt:vector>
  </TitlesOfParts>
  <Company> Taleo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Imperatively Functional</dc:title>
  <dc:creator>Chris Lewis</dc:creator>
  <cp:lastModifiedBy>Chris Lewis</cp:lastModifiedBy>
  <cp:revision>253</cp:revision>
  <dcterms:created xsi:type="dcterms:W3CDTF">2010-06-14T11:47:56Z</dcterms:created>
  <dcterms:modified xsi:type="dcterms:W3CDTF">2010-06-14T12:13:53Z</dcterms:modified>
</cp:coreProperties>
</file>