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277" r:id="rId3"/>
    <p:sldId id="279" r:id="rId4"/>
    <p:sldId id="278" r:id="rId5"/>
    <p:sldId id="297" r:id="rId6"/>
    <p:sldId id="298" r:id="rId7"/>
    <p:sldId id="280" r:id="rId8"/>
    <p:sldId id="261" r:id="rId9"/>
    <p:sldId id="262" r:id="rId10"/>
    <p:sldId id="263" r:id="rId11"/>
    <p:sldId id="264" r:id="rId12"/>
    <p:sldId id="266" r:id="rId13"/>
    <p:sldId id="260" r:id="rId14"/>
    <p:sldId id="281" r:id="rId15"/>
    <p:sldId id="288" r:id="rId16"/>
    <p:sldId id="257" r:id="rId17"/>
    <p:sldId id="286" r:id="rId18"/>
    <p:sldId id="285" r:id="rId19"/>
    <p:sldId id="258" r:id="rId20"/>
    <p:sldId id="259" r:id="rId21"/>
    <p:sldId id="268" r:id="rId22"/>
    <p:sldId id="295" r:id="rId23"/>
    <p:sldId id="299" r:id="rId24"/>
    <p:sldId id="296" r:id="rId25"/>
    <p:sldId id="282" r:id="rId26"/>
    <p:sldId id="275" r:id="rId27"/>
    <p:sldId id="283" r:id="rId28"/>
    <p:sldId id="289" r:id="rId29"/>
    <p:sldId id="290" r:id="rId30"/>
    <p:sldId id="294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6/14/10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chrislewis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rgbClr val="A8C6D0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</a:t>
            </a:r>
            <a:r>
              <a:rPr lang="en-US" dirty="0" smtClean="0"/>
              <a:t>methods, </a:t>
            </a:r>
            <a:r>
              <a:rPr lang="en-US" dirty="0" smtClean="0"/>
              <a:t>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glance back at the math…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depends 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domains.</a:t>
            </a: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.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o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uses the result of </a:t>
            </a:r>
            <a:r>
              <a:rPr lang="en-US" dirty="0" err="1" smtClean="0">
                <a:latin typeface="+mj-lt"/>
                <a:cs typeface="Rockwell"/>
              </a:rPr>
              <a:t>f(x</a:t>
            </a:r>
            <a:r>
              <a:rPr lang="en-US" dirty="0" smtClean="0">
                <a:latin typeface="+mj-lt"/>
                <a:cs typeface="Rockwell"/>
              </a:rPr>
              <a:t>) as the input to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rgbClr val="A8C6D0"/>
                </a:solidFill>
              </a:rPr>
              <a:t>  // variables </a:t>
            </a:r>
            <a:r>
              <a:rPr lang="en-US" sz="2500" dirty="0" err="1" smtClean="0">
                <a:solidFill>
                  <a:srgbClr val="A8C6D0"/>
                </a:solidFill>
              </a:rPr>
              <a:t>f</a:t>
            </a:r>
            <a:r>
              <a:rPr lang="en-US" sz="2500" dirty="0" smtClean="0">
                <a:solidFill>
                  <a:srgbClr val="A8C6D0"/>
                </a:solidFill>
              </a:rPr>
              <a:t> and </a:t>
            </a:r>
            <a:r>
              <a:rPr lang="en-US" sz="2500" dirty="0" err="1" smtClean="0">
                <a:solidFill>
                  <a:srgbClr val="A8C6D0"/>
                </a:solidFill>
              </a:rPr>
              <a:t>g</a:t>
            </a:r>
            <a:endParaRPr lang="en-US" sz="2500" dirty="0" smtClean="0">
              <a:solidFill>
                <a:srgbClr val="A8C6D0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</a:t>
            </a:r>
            <a:r>
              <a:rPr lang="en-US" dirty="0" smtClean="0"/>
              <a:t>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</a:t>
            </a:r>
            <a:r>
              <a:rPr lang="en-US" sz="3000" dirty="0" smtClean="0"/>
              <a:t>system for function definition, application, and recursion.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A8C6D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</a:t>
            </a:r>
            <a:r>
              <a:rPr lang="en-US" dirty="0" smtClean="0"/>
              <a:t> higher</a:t>
            </a:r>
            <a:r>
              <a:rPr lang="en-US" dirty="0" smtClean="0"/>
              <a:t>-order </a:t>
            </a:r>
            <a:r>
              <a:rPr lang="en-US" dirty="0" smtClean="0"/>
              <a:t>functions on lists mainstream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A8C6D0"/>
                </a:solidFill>
              </a:rPr>
              <a:t>each, map, filter,</a:t>
            </a:r>
            <a:r>
              <a:rPr lang="en-US" i="1" dirty="0" smtClean="0">
                <a:solidFill>
                  <a:srgbClr val="A8C6D0"/>
                </a:solidFill>
              </a:rPr>
              <a:t> fold  </a:t>
            </a:r>
            <a:r>
              <a:rPr lang="en-US" dirty="0" smtClean="0"/>
              <a:t>many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we’ll 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A8C6D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 init;</a:t>
            </a:r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 init: 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f(init</a:t>
            </a:r>
            <a:r>
              <a:rPr lang="en-US" sz="2500" dirty="0" smtClean="0"/>
              <a:t>, 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be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(∧)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.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A8C6D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Higher</a:t>
            </a:r>
            <a:r>
              <a:rPr lang="en-US" dirty="0" smtClean="0"/>
              <a:t>-order functions</a:t>
            </a:r>
            <a:r>
              <a:rPr lang="en-US" dirty="0" smtClean="0"/>
              <a:t> pay dividends (strategy pattern, factory, factories of </a:t>
            </a:r>
            <a:r>
              <a:rPr lang="en-US" dirty="0" smtClean="0"/>
              <a:t>factories, …)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</a:t>
            </a:r>
            <a:r>
              <a:rPr lang="en-US" dirty="0" smtClean="0"/>
              <a:t>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Monads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Lazy </a:t>
            </a:r>
            <a:r>
              <a:rPr lang="en-US" dirty="0" err="1" smtClean="0"/>
              <a:t>vs</a:t>
            </a:r>
            <a:r>
              <a:rPr lang="en-US" dirty="0" smtClean="0"/>
              <a:t> strict </a:t>
            </a:r>
            <a:r>
              <a:rPr lang="en-US" dirty="0" smtClean="0"/>
              <a:t>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</a:t>
            </a:r>
            <a:r>
              <a:rPr lang="en-US" dirty="0" err="1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Functions may receive functions as parameters and return functions as results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may “close” over free variables to create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Turing complete.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http://github.com/chrislewis/JaxFunc_0_ImperativelyFunctional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354" y="1536174"/>
            <a:ext cx="6175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chris</a:t>
            </a:r>
            <a:r>
              <a:rPr lang="en-US" sz="3000" dirty="0" smtClean="0"/>
              <a:t> </a:t>
            </a:r>
            <a:r>
              <a:rPr lang="en-US" sz="3000" dirty="0" err="1" smtClean="0"/>
              <a:t>lewis</a:t>
            </a:r>
            <a:r>
              <a:rPr lang="en-US" sz="3000" dirty="0" smtClean="0"/>
              <a:t> /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burningodzilla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chrislewis</a:t>
            </a:r>
            <a:endParaRPr lang="en-US" sz="3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</a:t>
            </a:r>
            <a:r>
              <a:rPr lang="en-US" sz="3000" dirty="0" smtClean="0"/>
              <a:t> </a:t>
            </a:r>
            <a:r>
              <a:rPr lang="en-US" dirty="0" err="1" smtClean="0"/>
              <a:t>λ</a:t>
            </a:r>
            <a:r>
              <a:rPr lang="en-US" dirty="0" smtClean="0"/>
              <a:t>-</a:t>
            </a:r>
            <a:r>
              <a:rPr lang="en-US" sz="3000" dirty="0" smtClean="0"/>
              <a:t>calculus.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Uniform treatment of data and functions; </a:t>
            </a:r>
            <a:br>
              <a:rPr lang="en-US" dirty="0" smtClean="0"/>
            </a:br>
            <a:r>
              <a:rPr lang="en-US" dirty="0" smtClean="0"/>
              <a:t>so-called </a:t>
            </a:r>
            <a:r>
              <a:rPr lang="en-US" dirty="0" smtClean="0">
                <a:solidFill>
                  <a:srgbClr val="A8C6D0"/>
                </a:solidFill>
              </a:rPr>
              <a:t>higher-order functions</a:t>
            </a:r>
            <a:r>
              <a:rPr lang="en-US" dirty="0" smtClean="0">
                <a:solidFill>
                  <a:srgbClr val="6EA0B0"/>
                </a:solidFill>
              </a:rPr>
              <a:t>.</a:t>
            </a:r>
            <a:endParaRPr lang="en-US" dirty="0" smtClean="0">
              <a:solidFill>
                <a:srgbClr val="6EA0B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Extensive </a:t>
            </a:r>
            <a:r>
              <a:rPr lang="en-US" dirty="0" smtClean="0"/>
              <a:t>use of</a:t>
            </a:r>
            <a:r>
              <a:rPr lang="en-US" dirty="0" smtClean="0"/>
              <a:t> lambda expressions</a:t>
            </a:r>
            <a:r>
              <a:rPr lang="en-US" dirty="0" smtClean="0"/>
              <a:t>, closures, and </a:t>
            </a:r>
            <a:r>
              <a:rPr lang="en-US" dirty="0" smtClean="0">
                <a:solidFill>
                  <a:srgbClr val="A8C6D0"/>
                </a:solidFill>
              </a:rPr>
              <a:t>recursion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In </a:t>
            </a:r>
            <a:r>
              <a:rPr lang="en-US" dirty="0" smtClean="0"/>
              <a:t>Lisp</a:t>
            </a:r>
            <a:r>
              <a:rPr lang="en-US" dirty="0" smtClean="0"/>
              <a:t>, </a:t>
            </a:r>
            <a:r>
              <a:rPr lang="en-US" dirty="0" smtClean="0"/>
              <a:t>as </a:t>
            </a:r>
            <a:r>
              <a:rPr lang="en-US" dirty="0" smtClean="0"/>
              <a:t>any programming language supporting</a:t>
            </a:r>
            <a:r>
              <a:rPr lang="en-US" dirty="0" smtClean="0"/>
              <a:t> </a:t>
            </a:r>
            <a:r>
              <a:rPr lang="en-US" dirty="0" smtClean="0"/>
              <a:t>them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A8C6D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17638"/>
            <a:ext cx="399821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(define (when-even </a:t>
            </a:r>
            <a:r>
              <a:rPr lang="en-US" sz="2500" dirty="0" err="1" smtClean="0"/>
              <a:t>x</a:t>
            </a:r>
            <a:r>
              <a:rPr lang="en-US" sz="2500" dirty="0" smtClean="0"/>
              <a:t> f1 f2)</a:t>
            </a:r>
          </a:p>
          <a:p>
            <a:r>
              <a:rPr lang="en-US" sz="2500" dirty="0" smtClean="0"/>
              <a:t>  (if (= 0 (modulo </a:t>
            </a:r>
            <a:r>
              <a:rPr lang="en-US" sz="2500" dirty="0" err="1" smtClean="0"/>
              <a:t>x</a:t>
            </a:r>
            <a:r>
              <a:rPr lang="en-US" sz="2500" dirty="0" smtClean="0"/>
              <a:t> 2))</a:t>
            </a:r>
          </a:p>
          <a:p>
            <a:r>
              <a:rPr lang="en-US" sz="2500" dirty="0" smtClean="0"/>
              <a:t>      (f1 </a:t>
            </a:r>
            <a:r>
              <a:rPr lang="en-US" sz="2500" dirty="0" err="1" smtClean="0"/>
              <a:t>x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    (f2 </a:t>
            </a:r>
            <a:r>
              <a:rPr lang="en-US" sz="2500" dirty="0" err="1" smtClean="0"/>
              <a:t>x</a:t>
            </a:r>
            <a:r>
              <a:rPr lang="en-US" sz="2500" dirty="0" smtClean="0"/>
              <a:t>)))</a:t>
            </a:r>
          </a:p>
          <a:p>
            <a:endParaRPr lang="en-US" sz="2500" dirty="0" smtClean="0"/>
          </a:p>
          <a:p>
            <a:r>
              <a:rPr lang="en-US" sz="2500" dirty="0" smtClean="0"/>
              <a:t>(define (down-to-one </a:t>
            </a:r>
            <a:r>
              <a:rPr lang="en-US" sz="2500" dirty="0" err="1" smtClean="0"/>
              <a:t>x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(if (&gt; </a:t>
            </a:r>
            <a:r>
              <a:rPr lang="en-US" sz="2500" dirty="0" err="1" smtClean="0"/>
              <a:t>x</a:t>
            </a:r>
            <a:r>
              <a:rPr lang="en-US" sz="2500" dirty="0" smtClean="0"/>
              <a:t> 1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    </a:t>
            </a:r>
            <a:r>
              <a:rPr lang="en-US" sz="2500" dirty="0" err="1" smtClean="0"/>
              <a:t>x</a:t>
            </a:r>
            <a:endParaRPr lang="en-US" sz="2500" dirty="0" smtClean="0"/>
          </a:p>
          <a:p>
            <a:r>
              <a:rPr lang="en-US" sz="2500" dirty="0" smtClean="0"/>
              <a:t>      (</a:t>
            </a:r>
            <a:r>
              <a:rPr lang="en-US" sz="2500" dirty="0" smtClean="0"/>
              <a:t>down-to-one (- </a:t>
            </a:r>
            <a:r>
              <a:rPr lang="en-US" sz="2500" dirty="0" err="1" smtClean="0"/>
              <a:t>x</a:t>
            </a:r>
            <a:r>
              <a:rPr lang="en-US" sz="2500" dirty="0" smtClean="0"/>
              <a:t> 1)))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(when-even 4</a:t>
            </a:r>
          </a:p>
          <a:p>
            <a:r>
              <a:rPr lang="en-US" sz="2500" dirty="0" smtClean="0"/>
              <a:t>  down-to-one</a:t>
            </a:r>
          </a:p>
          <a:p>
            <a:r>
              <a:rPr lang="en-US" sz="2500" dirty="0" smtClean="0"/>
              <a:t>  (lambda (</a:t>
            </a:r>
            <a:r>
              <a:rPr lang="en-US" sz="2500" dirty="0" err="1" smtClean="0"/>
              <a:t>x</a:t>
            </a:r>
            <a:r>
              <a:rPr lang="en-US" sz="2500" dirty="0" smtClean="0"/>
              <a:t>) (+ </a:t>
            </a:r>
            <a:r>
              <a:rPr lang="en-US" sz="2500" dirty="0" err="1" smtClean="0"/>
              <a:t>x</a:t>
            </a:r>
            <a:r>
              <a:rPr lang="en-US" sz="2500" dirty="0" smtClean="0"/>
              <a:t> 1)))</a:t>
            </a: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functions as data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A8C6D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A8C6D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1097</TotalTime>
  <Words>1382</Words>
  <Application>Microsoft Macintosh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Imperatively Functional</vt:lpstr>
      <vt:lpstr>Origins: The λ-Calculus</vt:lpstr>
      <vt:lpstr>Origins: The λ-Calculus</vt:lpstr>
      <vt:lpstr>Origins: Lisp</vt:lpstr>
      <vt:lpstr>Origins: Lisp</vt:lpstr>
      <vt:lpstr>Origins: Lisp</vt:lpstr>
      <vt:lpstr>There are many facets of functional programming.  We will focus primarily on higher-order functions and functions as data. </vt:lpstr>
      <vt:lpstr>Functions are Data</vt:lpstr>
      <vt:lpstr>Functions are Data</vt:lpstr>
      <vt:lpstr>Functions are Data</vt:lpstr>
      <vt:lpstr>Notes on Lambdas</vt:lpstr>
      <vt:lpstr>λ: In Programming Languages</vt:lpstr>
      <vt:lpstr>Function Composition</vt:lpstr>
      <vt:lpstr>Slide 14</vt:lpstr>
      <vt:lpstr>Slide 15</vt:lpstr>
      <vt:lpstr>Function Composition</vt:lpstr>
      <vt:lpstr>Function Composition</vt:lpstr>
      <vt:lpstr>Function Composition</vt:lpstr>
      <vt:lpstr>In JavaScript:</vt:lpstr>
      <vt:lpstr>In Scala:</vt:lpstr>
      <vt:lpstr>Higher-Order Functions</vt:lpstr>
      <vt:lpstr>Because we know how to pass functions around, we know how to implement these …     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Thanks!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303</cp:revision>
  <dcterms:created xsi:type="dcterms:W3CDTF">2010-06-15T00:28:48Z</dcterms:created>
  <dcterms:modified xsi:type="dcterms:W3CDTF">2010-06-15T03:15:47Z</dcterms:modified>
</cp:coreProperties>
</file>