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80" r:id="rId6"/>
    <p:sldId id="261" r:id="rId7"/>
    <p:sldId id="262" r:id="rId8"/>
    <p:sldId id="263" r:id="rId9"/>
    <p:sldId id="264" r:id="rId10"/>
    <p:sldId id="266" r:id="rId11"/>
    <p:sldId id="260" r:id="rId12"/>
    <p:sldId id="281" r:id="rId13"/>
    <p:sldId id="257" r:id="rId14"/>
    <p:sldId id="258" r:id="rId15"/>
    <p:sldId id="259" r:id="rId16"/>
    <p:sldId id="268" r:id="rId17"/>
    <p:sldId id="276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737" autoAdjust="0"/>
  </p:normalViewPr>
  <p:slideViewPr>
    <p:cSldViewPr snapToGrid="0" snapToObjects="1">
      <p:cViewPr varScale="1">
        <p:scale>
          <a:sx n="105" d="100"/>
          <a:sy n="105" d="100"/>
        </p:scale>
        <p:origin x="-98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t>6/13/10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 (defined with </a:t>
            </a:r>
            <a:r>
              <a:rPr lang="en-US" i="1" dirty="0" smtClean="0">
                <a:solidFill>
                  <a:schemeClr val="accent2"/>
                </a:solidFill>
              </a:rPr>
              <a:t>def</a:t>
            </a:r>
            <a:r>
              <a:rPr lang="en-US" dirty="0" smtClean="0"/>
              <a:t>),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: X -&gt; Y </a:t>
            </a:r>
            <a:r>
              <a:rPr lang="en-US" dirty="0" smtClean="0">
                <a:latin typeface="+mj-lt"/>
                <a:cs typeface="Rockwell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: Y -&gt; Z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The domains of these functions are suitable for composition.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variables </a:t>
            </a:r>
            <a:r>
              <a:rPr lang="en-US" sz="2500" dirty="0" err="1" smtClean="0">
                <a:solidFill>
                  <a:schemeClr val="accent1"/>
                </a:solidFill>
              </a:rPr>
              <a:t>f</a:t>
            </a:r>
            <a:r>
              <a:rPr lang="en-US" sz="2500" dirty="0" smtClean="0">
                <a:solidFill>
                  <a:schemeClr val="accent1"/>
                </a:solidFill>
              </a:rPr>
              <a:t> and </a:t>
            </a:r>
            <a:r>
              <a:rPr lang="en-US" sz="2500" dirty="0" err="1" smtClean="0">
                <a:solidFill>
                  <a:schemeClr val="accent1"/>
                </a:solidFill>
              </a:rPr>
              <a:t>g</a:t>
            </a:r>
            <a:endParaRPr lang="en-US" sz="2500" dirty="0" smtClean="0">
              <a:solidFill>
                <a:schemeClr val="accent1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6EA0B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list-bound implementations of higher-order functions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each, map, filter, </a:t>
            </a:r>
            <a:r>
              <a:rPr lang="en-US" i="1" dirty="0" err="1" smtClean="0">
                <a:solidFill>
                  <a:schemeClr val="accent2"/>
                </a:solidFill>
              </a:rPr>
              <a:t>foldr</a:t>
            </a:r>
            <a:r>
              <a:rPr lang="en-US" i="1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we’d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6EA0B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32568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initial,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initial;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f(initial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55221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acc: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</a:t>
            </a:r>
            <a:r>
              <a:rPr lang="en-US" sz="2500" dirty="0" smtClean="0"/>
              <a:t>list match {</a:t>
            </a:r>
          </a:p>
          <a:p>
            <a:r>
              <a:rPr lang="en-US" sz="2500" dirty="0" smtClean="0"/>
              <a:t>    case Nil =&gt; acc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f(acc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system: a basic set of principles and a set of rules dictating how to operate within those principles</a:t>
            </a:r>
            <a:r>
              <a:rPr lang="en-US" sz="3000" dirty="0" smtClean="0"/>
              <a:t>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Rules can be logically combined to form more complex rules</a:t>
            </a:r>
            <a:r>
              <a:rPr lang="en-US" sz="3000" dirty="0" smtClean="0"/>
              <a:t>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Based on functions that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When a programming language treats functions this way, that language is said to support </a:t>
            </a:r>
            <a:r>
              <a:rPr lang="en-US" dirty="0" smtClean="0">
                <a:solidFill>
                  <a:srgbClr val="6EA0B0"/>
                </a:solidFill>
              </a:rPr>
              <a:t>higher-order functions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lambda calculus.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Lisp makes extensive use of lambda expressions</a:t>
            </a:r>
            <a:r>
              <a:rPr lang="en-US" dirty="0" smtClean="0"/>
              <a:t>, which it uses to support higher-order functions.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 (and any programming language supporting </a:t>
            </a:r>
            <a:r>
              <a:rPr lang="en-US" dirty="0" err="1" smtClean="0"/>
              <a:t>λs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6EA0B0"/>
                </a:solidFill>
              </a:rPr>
              <a:t>lambdas are functions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1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</a:t>
            </a:r>
            <a:r>
              <a:rPr lang="en-US" dirty="0" smtClean="0"/>
              <a:t> closure is a function whose </a:t>
            </a:r>
            <a:r>
              <a:rPr lang="en-US" dirty="0" smtClean="0"/>
              <a:t>definition “closes” over free variables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</a:t>
            </a:r>
            <a:r>
              <a:rPr lang="en-US" dirty="0" smtClean="0"/>
              <a:t>strictly speaking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700</TotalTime>
  <Words>909</Words>
  <Application>Microsoft Macintosh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Imperatively Functional</vt:lpstr>
      <vt:lpstr>Origins: The Lambda Calculus</vt:lpstr>
      <vt:lpstr>Origins: The Lambda Calculus</vt:lpstr>
      <vt:lpstr>Origins: Lisp</vt:lpstr>
      <vt:lpstr>There are many facets of functional programming.  We will focus primarily on higher-order functions and functions as data.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12</vt:lpstr>
      <vt:lpstr>Slide 13</vt:lpstr>
      <vt:lpstr>In JavaScript:</vt:lpstr>
      <vt:lpstr>In Scala:</vt:lpstr>
      <vt:lpstr>Higher-Order Functions</vt:lpstr>
      <vt:lpstr>Because we know how to pass functions around, we know how to implement these …  … but we’d probably duplicate     code.  Let’s talk about folding.</vt:lpstr>
      <vt:lpstr>In JavaScript:</vt:lpstr>
      <vt:lpstr>In Scala: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189</cp:revision>
  <dcterms:created xsi:type="dcterms:W3CDTF">2010-06-13T13:32:43Z</dcterms:created>
  <dcterms:modified xsi:type="dcterms:W3CDTF">2010-06-14T01:13:06Z</dcterms:modified>
</cp:coreProperties>
</file>