
<file path=[Content_Types].xml><?xml version="1.0" encoding="utf-8"?>
<Types xmlns="http://schemas.openxmlformats.org/package/2006/content-types">
  <Override PartName="/ppt/slides/slide18.xml" ContentType="application/vnd.openxmlformats-officedocument.presentationml.slide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Default Extension="rels" ContentType="application/vnd.openxmlformats-package.relationships+xml"/>
  <Override PartName="/ppt/slides/slide10.xml" ContentType="application/vnd.openxmlformats-officedocument.presentationml.slide+xml"/>
  <Override PartName="/ppt/slideLayouts/slideLayout5.xml" ContentType="application/vnd.openxmlformats-officedocument.presentationml.slideLayout+xml"/>
  <Default Extension="jpeg" ContentType="image/jpeg"/>
  <Override PartName="/ppt/slides/slide1.xml" ContentType="application/vnd.openxmlformats-officedocument.presentationml.slide+xml"/>
  <Override PartName="/ppt/slides/slide26.xml" ContentType="application/vnd.openxmlformats-officedocument.presentationml.slide+xml"/>
  <Override PartName="/ppt/slides/slide34.xml" ContentType="application/vnd.openxmlformats-officedocument.presentationml.slide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s/slide22.xml" ContentType="application/vnd.openxmlformats-officedocument.presentationml.slide+xml"/>
  <Override PartName="/ppt/slides/slide30.xml" ContentType="application/vnd.openxmlformats-officedocument.presentationml.slide+xml"/>
  <Default Extension="xml" ContentType="application/xml"/>
  <Override PartName="/ppt/slides/slide19.xml" ContentType="application/vnd.openxmlformats-officedocument.presentationml.slide+xml"/>
  <Override PartName="/ppt/tableStyles.xml" ContentType="application/vnd.openxmlformats-officedocument.presentationml.tableStyles+xml"/>
  <Override PartName="/ppt/slides/slide15.xml" ContentType="application/vnd.openxmlformats-officedocument.presentationml.slide+xml"/>
  <Override PartName="/ppt/slides/slide6.xml" ContentType="application/vnd.openxmlformats-officedocument.presentationml.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7.xml" ContentType="application/vnd.openxmlformats-officedocument.presentationml.slide+xml"/>
  <Override PartName="/ppt/slides/slide35.xml" ContentType="application/vnd.openxmlformats-officedocument.presentationml.slide+xml"/>
  <Override PartName="/ppt/slides/slide2.xml" ContentType="application/vnd.openxmlformats-officedocument.presentationml.slide+xml"/>
  <Default Extension="png" ContentType="image/png"/>
  <Override PartName="/ppt/slideLayouts/slideLayout2.xml" ContentType="application/vnd.openxmlformats-officedocument.presentationml.slideLayout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16.xml" ContentType="application/vnd.openxmlformats-officedocument.presentationml.slide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28.xml" ContentType="application/vnd.openxmlformats-officedocument.presentationml.slide+xml"/>
  <Override PartName="/ppt/slides/slide36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24.xml" ContentType="application/vnd.openxmlformats-officedocument.presentationml.slide+xml"/>
  <Override PartName="/ppt/slides/slide32.xml" ContentType="application/vnd.openxmlformats-officedocument.presentationml.slide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slides/slide29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2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750" r:id="rId1"/>
  </p:sldMasterIdLst>
  <p:sldIdLst>
    <p:sldId id="256" r:id="rId2"/>
    <p:sldId id="301" r:id="rId3"/>
    <p:sldId id="277" r:id="rId4"/>
    <p:sldId id="279" r:id="rId5"/>
    <p:sldId id="302" r:id="rId6"/>
    <p:sldId id="278" r:id="rId7"/>
    <p:sldId id="297" r:id="rId8"/>
    <p:sldId id="298" r:id="rId9"/>
    <p:sldId id="280" r:id="rId10"/>
    <p:sldId id="261" r:id="rId11"/>
    <p:sldId id="262" r:id="rId12"/>
    <p:sldId id="263" r:id="rId13"/>
    <p:sldId id="264" r:id="rId14"/>
    <p:sldId id="303" r:id="rId15"/>
    <p:sldId id="266" r:id="rId16"/>
    <p:sldId id="260" r:id="rId17"/>
    <p:sldId id="281" r:id="rId18"/>
    <p:sldId id="288" r:id="rId19"/>
    <p:sldId id="257" r:id="rId20"/>
    <p:sldId id="286" r:id="rId21"/>
    <p:sldId id="285" r:id="rId22"/>
    <p:sldId id="305" r:id="rId23"/>
    <p:sldId id="304" r:id="rId24"/>
    <p:sldId id="258" r:id="rId25"/>
    <p:sldId id="259" r:id="rId26"/>
    <p:sldId id="268" r:id="rId27"/>
    <p:sldId id="295" r:id="rId28"/>
    <p:sldId id="299" r:id="rId29"/>
    <p:sldId id="296" r:id="rId30"/>
    <p:sldId id="282" r:id="rId31"/>
    <p:sldId id="275" r:id="rId32"/>
    <p:sldId id="283" r:id="rId33"/>
    <p:sldId id="289" r:id="rId34"/>
    <p:sldId id="290" r:id="rId35"/>
    <p:sldId id="294" r:id="rId36"/>
    <p:sldId id="300" r:id="rId3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02" autoAdjust="0"/>
    <p:restoredTop sz="94737" autoAdjust="0"/>
  </p:normalViewPr>
  <p:slideViewPr>
    <p:cSldViewPr snapToGrid="0" snapToObjects="1">
      <p:cViewPr varScale="1">
        <p:scale>
          <a:sx n="121" d="100"/>
          <a:sy n="121" d="100"/>
        </p:scale>
        <p:origin x="-528" y="-8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printerSettings" Target="printerSettings/printerSettings1.bin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BB243-1215-0146-8C14-45727866649E}" type="datetimeFigureOut">
              <a:rPr lang="en-US" smtClean="0"/>
              <a:pPr/>
              <a:t>6/17/10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9604A-DDD4-4BE5-9F0F-C50D317D16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BB243-1215-0146-8C14-45727866649E}" type="datetimeFigureOut">
              <a:rPr lang="en-US" smtClean="0"/>
              <a:pPr/>
              <a:t>6/17/10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90F2D-082B-2947-A28A-E335CE8F5C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BB243-1215-0146-8C14-45727866649E}" type="datetimeFigureOut">
              <a:rPr lang="en-US" smtClean="0"/>
              <a:pPr/>
              <a:t>6/17/10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90F2D-082B-2947-A28A-E335CE8F5C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BB243-1215-0146-8C14-45727866649E}" type="datetimeFigureOut">
              <a:rPr lang="en-US" smtClean="0"/>
              <a:pPr/>
              <a:t>6/17/10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90F2D-082B-2947-A28A-E335CE8F5C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BB243-1215-0146-8C14-45727866649E}" type="datetimeFigureOut">
              <a:rPr lang="en-US" smtClean="0"/>
              <a:pPr/>
              <a:t>6/17/10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90F2D-082B-2947-A28A-E335CE8F5C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BB243-1215-0146-8C14-45727866649E}" type="datetimeFigureOut">
              <a:rPr lang="en-US" smtClean="0"/>
              <a:pPr/>
              <a:t>6/17/10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90F2D-082B-2947-A28A-E335CE8F5C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BB243-1215-0146-8C14-45727866649E}" type="datetimeFigureOut">
              <a:rPr lang="en-US" smtClean="0"/>
              <a:pPr/>
              <a:t>6/17/10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90F2D-082B-2947-A28A-E335CE8F5C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BB243-1215-0146-8C14-45727866649E}" type="datetimeFigureOut">
              <a:rPr lang="en-US" smtClean="0"/>
              <a:pPr/>
              <a:t>6/17/10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F90F2D-082B-2947-A28A-E335CE8F5C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BB243-1215-0146-8C14-45727866649E}" type="datetimeFigureOut">
              <a:rPr lang="en-US" smtClean="0"/>
              <a:pPr/>
              <a:t>6/17/10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90F2D-082B-2947-A28A-E335CE8F5C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BB243-1215-0146-8C14-45727866649E}" type="datetimeFigureOut">
              <a:rPr lang="en-US" smtClean="0"/>
              <a:pPr/>
              <a:t>6/17/10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AFF90F2D-082B-2947-A28A-E335CE8F5C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B5FBB243-1215-0146-8C14-45727866649E}" type="datetimeFigureOut">
              <a:rPr lang="en-US" smtClean="0"/>
              <a:pPr/>
              <a:t>6/17/10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90F2D-082B-2947-A28A-E335CE8F5C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B5FBB243-1215-0146-8C14-45727866649E}" type="datetimeFigureOut">
              <a:rPr lang="en-US" smtClean="0"/>
              <a:pPr/>
              <a:t>6/17/10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AFF90F2D-082B-2947-A28A-E335CE8F5CD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17332" y="2696525"/>
            <a:ext cx="3691779" cy="2301240"/>
          </a:xfrm>
        </p:spPr>
        <p:txBody>
          <a:bodyPr/>
          <a:lstStyle/>
          <a:p>
            <a:r>
              <a:rPr lang="en-US" dirty="0" smtClean="0"/>
              <a:t>Imperatively Functional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3050" y="903777"/>
            <a:ext cx="6480048" cy="1752600"/>
          </a:xfrm>
        </p:spPr>
        <p:txBody>
          <a:bodyPr/>
          <a:lstStyle/>
          <a:p>
            <a:r>
              <a:rPr lang="en-US" dirty="0" smtClean="0"/>
              <a:t>Functional Programming Concepts</a:t>
            </a:r>
          </a:p>
          <a:p>
            <a:r>
              <a:rPr lang="en-US" dirty="0" smtClean="0"/>
              <a:t>for Imperative Programmers</a:t>
            </a:r>
            <a:endParaRPr lang="en-US" dirty="0"/>
          </a:p>
        </p:txBody>
      </p:sp>
      <p:pic>
        <p:nvPicPr>
          <p:cNvPr id="7" name="Picture 6" descr="1206565371256380727Anonymous_lambda.svg.m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4913" y="2856908"/>
            <a:ext cx="864838" cy="126758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649751" y="4397600"/>
            <a:ext cx="296747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c</a:t>
            </a:r>
            <a:r>
              <a:rPr lang="en-US" sz="1400" dirty="0" err="1" smtClean="0"/>
              <a:t>hris</a:t>
            </a:r>
            <a:r>
              <a:rPr lang="en-US" sz="1400" dirty="0" smtClean="0"/>
              <a:t> </a:t>
            </a:r>
            <a:r>
              <a:rPr lang="en-US" sz="1400" dirty="0" err="1" smtClean="0"/>
              <a:t>lewis</a:t>
            </a:r>
            <a:r>
              <a:rPr lang="en-US" sz="1400" dirty="0" smtClean="0"/>
              <a:t> / </a:t>
            </a:r>
            <a:r>
              <a:rPr lang="en-US" sz="14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chris@thegodcode.net</a:t>
            </a:r>
            <a:endParaRPr lang="en-US" sz="1400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sz="1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http://twitter.com/burningodzilla</a:t>
            </a:r>
            <a:endParaRPr lang="en-US" sz="1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sz="1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http://</a:t>
            </a:r>
            <a:r>
              <a:rPr lang="en-US" sz="14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github.com/chrislewis</a:t>
            </a:r>
            <a:endParaRPr lang="en-US" sz="1400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are Data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417638"/>
            <a:ext cx="4121641" cy="43242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err="1" smtClean="0"/>
              <a:t>var</a:t>
            </a:r>
            <a:r>
              <a:rPr lang="en-US" sz="2500" dirty="0" smtClean="0"/>
              <a:t> </a:t>
            </a:r>
            <a:r>
              <a:rPr lang="en-US" sz="2500" dirty="0" smtClean="0">
                <a:solidFill>
                  <a:srgbClr val="A8C6D0"/>
                </a:solidFill>
              </a:rPr>
              <a:t>increment </a:t>
            </a:r>
            <a:r>
              <a:rPr lang="en-US" sz="2500" dirty="0" smtClean="0"/>
              <a:t>= </a:t>
            </a:r>
            <a:r>
              <a:rPr lang="en-US" sz="2500" dirty="0" err="1" smtClean="0"/>
              <a:t>function(i</a:t>
            </a:r>
            <a:r>
              <a:rPr lang="en-US" sz="2500" dirty="0" smtClean="0"/>
              <a:t>) {</a:t>
            </a:r>
          </a:p>
          <a:p>
            <a:r>
              <a:rPr lang="en-US" sz="2500" dirty="0" smtClean="0"/>
              <a:t>  return </a:t>
            </a:r>
            <a:r>
              <a:rPr lang="en-US" sz="2500" dirty="0" err="1" smtClean="0"/>
              <a:t>i</a:t>
            </a:r>
            <a:r>
              <a:rPr lang="en-US" sz="2500" dirty="0" smtClean="0"/>
              <a:t> + 1;</a:t>
            </a:r>
          </a:p>
          <a:p>
            <a:r>
              <a:rPr lang="en-US" sz="2500" dirty="0" smtClean="0"/>
              <a:t>}</a:t>
            </a:r>
          </a:p>
          <a:p>
            <a:endParaRPr lang="en-US" sz="2500" dirty="0" smtClean="0"/>
          </a:p>
          <a:p>
            <a:r>
              <a:rPr lang="en-US" sz="2500" dirty="0" err="1" smtClean="0"/>
              <a:t>var</a:t>
            </a:r>
            <a:r>
              <a:rPr lang="en-US" sz="2500" dirty="0" smtClean="0"/>
              <a:t> </a:t>
            </a:r>
            <a:r>
              <a:rPr lang="en-US" sz="2500" dirty="0" smtClean="0">
                <a:solidFill>
                  <a:srgbClr val="A8C6D0"/>
                </a:solidFill>
              </a:rPr>
              <a:t>square </a:t>
            </a:r>
            <a:r>
              <a:rPr lang="en-US" sz="2500" dirty="0" smtClean="0"/>
              <a:t>= </a:t>
            </a:r>
            <a:r>
              <a:rPr lang="en-US" sz="2500" dirty="0" err="1" smtClean="0"/>
              <a:t>function(i</a:t>
            </a:r>
            <a:r>
              <a:rPr lang="en-US" sz="2500" dirty="0" smtClean="0"/>
              <a:t>) {</a:t>
            </a:r>
          </a:p>
          <a:p>
            <a:r>
              <a:rPr lang="en-US" sz="2500" dirty="0" smtClean="0"/>
              <a:t>  return </a:t>
            </a:r>
            <a:r>
              <a:rPr lang="en-US" sz="2500" dirty="0" err="1" smtClean="0"/>
              <a:t>i</a:t>
            </a:r>
            <a:r>
              <a:rPr lang="en-US" sz="2500" dirty="0" smtClean="0"/>
              <a:t> * </a:t>
            </a:r>
            <a:r>
              <a:rPr lang="en-US" sz="2500" dirty="0" err="1" smtClean="0"/>
              <a:t>i</a:t>
            </a:r>
            <a:r>
              <a:rPr lang="en-US" sz="2500" dirty="0" smtClean="0"/>
              <a:t>;</a:t>
            </a:r>
          </a:p>
          <a:p>
            <a:r>
              <a:rPr lang="en-US" sz="2500" dirty="0" smtClean="0"/>
              <a:t>}</a:t>
            </a:r>
          </a:p>
          <a:p>
            <a:endParaRPr lang="en-US" sz="2500" dirty="0" smtClean="0"/>
          </a:p>
          <a:p>
            <a:r>
              <a:rPr lang="en-US" sz="2500" dirty="0" smtClean="0"/>
              <a:t>function </a:t>
            </a:r>
            <a:r>
              <a:rPr lang="en-US" sz="2500" dirty="0" err="1" smtClean="0"/>
              <a:t>doSomething(i</a:t>
            </a:r>
            <a:r>
              <a:rPr lang="en-US" sz="2500" dirty="0" smtClean="0"/>
              <a:t>,</a:t>
            </a:r>
            <a:r>
              <a:rPr lang="en-US" sz="2500" dirty="0" smtClean="0"/>
              <a:t> </a:t>
            </a:r>
            <a:r>
              <a:rPr lang="en-US" sz="2500" dirty="0" err="1" smtClean="0"/>
              <a:t>f</a:t>
            </a:r>
            <a:r>
              <a:rPr lang="en-US" sz="2500" dirty="0" smtClean="0"/>
              <a:t>) </a:t>
            </a:r>
            <a:r>
              <a:rPr lang="en-US" sz="2500" dirty="0" smtClean="0"/>
              <a:t>{</a:t>
            </a:r>
          </a:p>
          <a:p>
            <a:r>
              <a:rPr lang="en-US" sz="2500" dirty="0" smtClean="0"/>
              <a:t>  return</a:t>
            </a:r>
            <a:r>
              <a:rPr lang="en-US" sz="2500" dirty="0" smtClean="0"/>
              <a:t> </a:t>
            </a:r>
            <a:r>
              <a:rPr lang="en-US" sz="2500" dirty="0" err="1" smtClean="0"/>
              <a:t>f(</a:t>
            </a:r>
            <a:r>
              <a:rPr lang="en-US" sz="2500" dirty="0" err="1" smtClean="0"/>
              <a:t>i</a:t>
            </a:r>
            <a:r>
              <a:rPr lang="en-US" sz="2500" dirty="0" smtClean="0"/>
              <a:t>);</a:t>
            </a:r>
          </a:p>
          <a:p>
            <a:r>
              <a:rPr lang="en-US" sz="2500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are Data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417638"/>
            <a:ext cx="4140670" cy="20159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/>
              <a:t>doSomething(5, </a:t>
            </a:r>
            <a:r>
              <a:rPr lang="en-US" sz="2500" dirty="0" smtClean="0">
                <a:solidFill>
                  <a:srgbClr val="A8C6D0"/>
                </a:solidFill>
              </a:rPr>
              <a:t>increment</a:t>
            </a:r>
            <a:r>
              <a:rPr lang="en-US" sz="2500" dirty="0" smtClean="0"/>
              <a:t>);</a:t>
            </a:r>
          </a:p>
          <a:p>
            <a:r>
              <a:rPr lang="en-US" sz="2500" dirty="0" smtClean="0"/>
              <a:t>// -&gt; 6</a:t>
            </a:r>
          </a:p>
          <a:p>
            <a:endParaRPr lang="en-US" sz="2500" dirty="0" smtClean="0"/>
          </a:p>
          <a:p>
            <a:r>
              <a:rPr lang="en-US" sz="2500" dirty="0" smtClean="0"/>
              <a:t>doSomething(5, </a:t>
            </a:r>
            <a:r>
              <a:rPr lang="en-US" sz="2500" dirty="0" smtClean="0">
                <a:solidFill>
                  <a:srgbClr val="A8C6D0"/>
                </a:solidFill>
              </a:rPr>
              <a:t>square</a:t>
            </a:r>
            <a:r>
              <a:rPr lang="en-US" sz="2500" dirty="0" smtClean="0"/>
              <a:t>);</a:t>
            </a:r>
          </a:p>
          <a:p>
            <a:r>
              <a:rPr lang="en-US" sz="2500" dirty="0" smtClean="0"/>
              <a:t>// -&gt; 25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are Data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417638"/>
            <a:ext cx="6372182" cy="43242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err="1" smtClean="0"/>
              <a:t>val</a:t>
            </a:r>
            <a:r>
              <a:rPr lang="en-US" sz="2500" dirty="0" smtClean="0"/>
              <a:t> </a:t>
            </a:r>
            <a:r>
              <a:rPr lang="en-US" sz="2500" dirty="0" smtClean="0">
                <a:solidFill>
                  <a:srgbClr val="A8C6D0"/>
                </a:solidFill>
              </a:rPr>
              <a:t>increment </a:t>
            </a:r>
            <a:r>
              <a:rPr lang="en-US" sz="2500" dirty="0" smtClean="0"/>
              <a:t>= (</a:t>
            </a:r>
            <a:r>
              <a:rPr lang="en-US" sz="2500" dirty="0" err="1" smtClean="0"/>
              <a:t>i</a:t>
            </a:r>
            <a:r>
              <a:rPr lang="en-US" sz="2500" dirty="0" smtClean="0"/>
              <a:t>: </a:t>
            </a:r>
            <a:r>
              <a:rPr lang="en-US" sz="2500" dirty="0" err="1" smtClean="0"/>
              <a:t>Int</a:t>
            </a:r>
            <a:r>
              <a:rPr lang="en-US" sz="2500" dirty="0" smtClean="0"/>
              <a:t>) =&gt; </a:t>
            </a:r>
            <a:r>
              <a:rPr lang="en-US" sz="2500" dirty="0" err="1" smtClean="0"/>
              <a:t>i</a:t>
            </a:r>
            <a:r>
              <a:rPr lang="en-US" sz="2500" dirty="0" smtClean="0"/>
              <a:t> + 1</a:t>
            </a:r>
          </a:p>
          <a:p>
            <a:endParaRPr lang="en-US" sz="2500" dirty="0" smtClean="0"/>
          </a:p>
          <a:p>
            <a:r>
              <a:rPr lang="en-US" sz="2500" dirty="0" err="1" smtClean="0"/>
              <a:t>val</a:t>
            </a:r>
            <a:r>
              <a:rPr lang="en-US" sz="2500" dirty="0" smtClean="0"/>
              <a:t> </a:t>
            </a:r>
            <a:r>
              <a:rPr lang="en-US" sz="2500" dirty="0" smtClean="0">
                <a:solidFill>
                  <a:srgbClr val="A8C6D0"/>
                </a:solidFill>
              </a:rPr>
              <a:t>square </a:t>
            </a:r>
            <a:r>
              <a:rPr lang="en-US" sz="2500" dirty="0" smtClean="0"/>
              <a:t>= (</a:t>
            </a:r>
            <a:r>
              <a:rPr lang="en-US" sz="2500" dirty="0" err="1" smtClean="0"/>
              <a:t>i</a:t>
            </a:r>
            <a:r>
              <a:rPr lang="en-US" sz="2500" dirty="0" smtClean="0"/>
              <a:t>: </a:t>
            </a:r>
            <a:r>
              <a:rPr lang="en-US" sz="2500" dirty="0" err="1" smtClean="0"/>
              <a:t>Int</a:t>
            </a:r>
            <a:r>
              <a:rPr lang="en-US" sz="2500" dirty="0" smtClean="0"/>
              <a:t>) =&gt; </a:t>
            </a:r>
            <a:r>
              <a:rPr lang="en-US" sz="2500" dirty="0" err="1" smtClean="0"/>
              <a:t>i</a:t>
            </a:r>
            <a:r>
              <a:rPr lang="en-US" sz="2500" dirty="0" smtClean="0"/>
              <a:t> * </a:t>
            </a:r>
            <a:r>
              <a:rPr lang="en-US" sz="2500" dirty="0" err="1" smtClean="0"/>
              <a:t>i</a:t>
            </a:r>
            <a:endParaRPr lang="en-US" sz="2500" dirty="0" smtClean="0"/>
          </a:p>
          <a:p>
            <a:endParaRPr lang="en-US" sz="2500" dirty="0" smtClean="0"/>
          </a:p>
          <a:p>
            <a:r>
              <a:rPr lang="en-US" sz="2500" dirty="0" smtClean="0"/>
              <a:t>def </a:t>
            </a:r>
            <a:r>
              <a:rPr lang="en-US" sz="2500" dirty="0" err="1" smtClean="0"/>
              <a:t>doSomething[A</a:t>
            </a:r>
            <a:r>
              <a:rPr lang="en-US" sz="2500" dirty="0" smtClean="0"/>
              <a:t>, </a:t>
            </a:r>
            <a:r>
              <a:rPr lang="en-US" sz="2500" dirty="0" err="1" smtClean="0"/>
              <a:t>B](x</a:t>
            </a:r>
            <a:r>
              <a:rPr lang="en-US" sz="2500" dirty="0" smtClean="0"/>
              <a:t>: A, </a:t>
            </a:r>
            <a:r>
              <a:rPr lang="en-US" sz="2500" dirty="0" err="1" smtClean="0"/>
              <a:t>f</a:t>
            </a:r>
            <a:r>
              <a:rPr lang="en-US" sz="2500" dirty="0" smtClean="0"/>
              <a:t>: A =&gt; B) = </a:t>
            </a:r>
            <a:r>
              <a:rPr lang="en-US" sz="2500" dirty="0" err="1" smtClean="0"/>
              <a:t>f(x</a:t>
            </a:r>
            <a:r>
              <a:rPr lang="en-US" sz="2500" dirty="0" smtClean="0"/>
              <a:t>)</a:t>
            </a:r>
          </a:p>
          <a:p>
            <a:endParaRPr lang="en-US" sz="2500" dirty="0" smtClean="0"/>
          </a:p>
          <a:p>
            <a:r>
              <a:rPr lang="en-US" sz="2500" dirty="0" smtClean="0"/>
              <a:t>doSomething(5, </a:t>
            </a:r>
            <a:r>
              <a:rPr lang="en-US" sz="2500" dirty="0" smtClean="0">
                <a:solidFill>
                  <a:srgbClr val="A8C6D0"/>
                </a:solidFill>
              </a:rPr>
              <a:t>increment</a:t>
            </a:r>
            <a:r>
              <a:rPr lang="en-US" sz="2500" dirty="0" smtClean="0"/>
              <a:t>)</a:t>
            </a:r>
          </a:p>
          <a:p>
            <a:r>
              <a:rPr lang="en-US" sz="2500" dirty="0" smtClean="0"/>
              <a:t>// -&gt; 6</a:t>
            </a:r>
          </a:p>
          <a:p>
            <a:endParaRPr lang="en-US" sz="2500" dirty="0" smtClean="0"/>
          </a:p>
          <a:p>
            <a:r>
              <a:rPr lang="en-US" sz="2500" dirty="0" smtClean="0"/>
              <a:t>doSomething(5, </a:t>
            </a:r>
            <a:r>
              <a:rPr lang="en-US" sz="2500" dirty="0" smtClean="0">
                <a:solidFill>
                  <a:srgbClr val="A8C6D0"/>
                </a:solidFill>
              </a:rPr>
              <a:t>square</a:t>
            </a:r>
            <a:r>
              <a:rPr lang="en-US" sz="2500" dirty="0" smtClean="0"/>
              <a:t>)</a:t>
            </a:r>
          </a:p>
          <a:p>
            <a:r>
              <a:rPr lang="en-US" sz="2500" dirty="0" smtClean="0"/>
              <a:t>// -&gt; 25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Notes on Lambdas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7467600" cy="4525963"/>
          </a:xfrm>
        </p:spPr>
        <p:txBody>
          <a:bodyPr>
            <a:noAutofit/>
          </a:bodyPr>
          <a:lstStyle/>
          <a:p>
            <a:pPr>
              <a:buFont typeface="Wingdings" charset="2"/>
              <a:buChar char="§"/>
            </a:pPr>
            <a:r>
              <a:rPr lang="en-US" dirty="0" smtClean="0"/>
              <a:t>A lambda is an anonymous function; a function without an identifier.</a:t>
            </a:r>
          </a:p>
          <a:p>
            <a:pPr>
              <a:buFont typeface="Wingdings" charset="2"/>
              <a:buChar char="§"/>
            </a:pPr>
            <a:r>
              <a:rPr lang="en-US" dirty="0" smtClean="0"/>
              <a:t>A closure is a function whose definition “closes” over free variables.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Notes on Lambdas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7467600" cy="4525963"/>
          </a:xfrm>
        </p:spPr>
        <p:txBody>
          <a:bodyPr>
            <a:noAutofit/>
          </a:bodyPr>
          <a:lstStyle/>
          <a:p>
            <a:pPr>
              <a:buFont typeface="Wingdings" charset="2"/>
              <a:buChar char="§"/>
            </a:pPr>
            <a:r>
              <a:rPr lang="en-US" dirty="0" smtClean="0"/>
              <a:t>A lambda expression that doesn’t close over free variables isn’t a closure, strictly speaking.</a:t>
            </a:r>
          </a:p>
          <a:p>
            <a:pPr>
              <a:buFont typeface="Wingdings" charset="2"/>
              <a:buChar char="§"/>
            </a:pPr>
            <a:r>
              <a:rPr lang="en-US" dirty="0" smtClean="0"/>
              <a:t>A closure isn’t necessarily anonymous!</a:t>
            </a:r>
          </a:p>
          <a:p>
            <a:pPr>
              <a:buFont typeface="Wingdings" charset="2"/>
              <a:buChar char="§"/>
            </a:pPr>
            <a:r>
              <a:rPr lang="en-US" dirty="0" smtClean="0"/>
              <a:t>Closures enable function composition …</a:t>
            </a:r>
            <a:br>
              <a:rPr lang="en-US" dirty="0" smtClean="0"/>
            </a:br>
            <a:r>
              <a:rPr lang="en-US" dirty="0" smtClean="0">
                <a:solidFill>
                  <a:srgbClr val="A8C6D0"/>
                </a:solidFill>
              </a:rPr>
              <a:t>… and that’s a big deal!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λ</a:t>
            </a:r>
            <a:r>
              <a:rPr lang="en-US" dirty="0" smtClean="0"/>
              <a:t>: In Programming 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7467600" cy="4967514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§"/>
            </a:pPr>
            <a:r>
              <a:rPr lang="en-US" dirty="0" smtClean="0"/>
              <a:t>JavaScript has named and anonymous function expressions, as well as Function objects (with a constructor).</a:t>
            </a:r>
          </a:p>
          <a:p>
            <a:pPr>
              <a:buFont typeface="Wingdings" charset="2"/>
              <a:buChar char="§"/>
            </a:pPr>
            <a:r>
              <a:rPr lang="en-US" dirty="0" smtClean="0"/>
              <a:t>Ruby most notably has blocks, but also lambdas (keyword) and </a:t>
            </a:r>
            <a:r>
              <a:rPr lang="en-US" dirty="0" err="1" smtClean="0"/>
              <a:t>procs</a:t>
            </a:r>
            <a:r>
              <a:rPr lang="en-US" dirty="0" smtClean="0"/>
              <a:t>!</a:t>
            </a:r>
          </a:p>
          <a:p>
            <a:pPr>
              <a:buFont typeface="Wingdings" charset="2"/>
              <a:buChar char="§"/>
            </a:pPr>
            <a:r>
              <a:rPr lang="en-US" dirty="0" err="1" smtClean="0"/>
              <a:t>Scala</a:t>
            </a:r>
            <a:r>
              <a:rPr lang="en-US" dirty="0" smtClean="0"/>
              <a:t> has methods, function traits, and shorthand yielding trait instances.</a:t>
            </a:r>
          </a:p>
          <a:p>
            <a:pPr>
              <a:buFont typeface="Wingdings" charset="2"/>
              <a:buChar char="§"/>
            </a:pPr>
            <a:r>
              <a:rPr lang="en-US" dirty="0" smtClean="0"/>
              <a:t>How a programming language refers to such a construct is entirely preferential.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8190895" cy="1143000"/>
          </a:xfrm>
        </p:spPr>
        <p:txBody>
          <a:bodyPr/>
          <a:lstStyle/>
          <a:p>
            <a:pPr algn="ctr"/>
            <a:r>
              <a:rPr lang="en-US" dirty="0" smtClean="0"/>
              <a:t>Function Composition</a:t>
            </a:r>
            <a:endParaRPr lang="en-US" dirty="0"/>
          </a:p>
        </p:txBody>
      </p:sp>
      <p:pic>
        <p:nvPicPr>
          <p:cNvPr id="4" name="Content Placeholder 3" descr="beethoven7.jpeg"/>
          <p:cNvPicPr>
            <a:picLocks noGrp="1" noChangeAspect="1"/>
          </p:cNvPicPr>
          <p:nvPr>
            <p:ph idx="1"/>
          </p:nvPr>
        </p:nvPicPr>
        <p:blipFill>
          <a:blip r:embed="rId2"/>
          <a:srcRect l="-56330" r="-56330"/>
          <a:stretch>
            <a:fillRect/>
          </a:stretch>
        </p:blipFill>
        <p:spPr>
          <a:xfrm>
            <a:off x="732970" y="1600200"/>
            <a:ext cx="7467600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§"/>
            </a:pPr>
            <a:r>
              <a:rPr lang="en-US" dirty="0" err="1" smtClean="0"/>
              <a:t>com·po·si·tion</a:t>
            </a:r>
            <a:r>
              <a:rPr lang="en-US" dirty="0" smtClean="0"/>
              <a:t> </a:t>
            </a:r>
            <a:r>
              <a:rPr lang="en-US" i="1" dirty="0" smtClean="0"/>
              <a:t>-noun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1. the act of combining parts or 	elements to form a whole</a:t>
            </a:r>
            <a:br>
              <a:rPr lang="en-US" dirty="0" smtClean="0"/>
            </a:br>
            <a:r>
              <a:rPr lang="en-US" dirty="0" smtClean="0"/>
              <a:t>2. the resulting state or product</a:t>
            </a:r>
            <a:br>
              <a:rPr lang="en-US" dirty="0" smtClean="0"/>
            </a:br>
            <a:r>
              <a:rPr lang="en-US" dirty="0" smtClean="0"/>
              <a:t>3. manner of being composed;</a:t>
            </a:r>
            <a:br>
              <a:rPr lang="en-US" dirty="0" smtClean="0"/>
            </a:br>
            <a:r>
              <a:rPr lang="en-US" dirty="0" smtClean="0"/>
              <a:t>structure: </a:t>
            </a:r>
            <a:r>
              <a:rPr lang="en-US" i="1" dirty="0" smtClean="0"/>
              <a:t>This painting has an orderly	composition.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§"/>
            </a:pPr>
            <a:r>
              <a:rPr lang="en-US" dirty="0" err="1" smtClean="0"/>
              <a:t>com·po·si·tion</a:t>
            </a:r>
            <a:r>
              <a:rPr lang="en-US" dirty="0" smtClean="0"/>
              <a:t> </a:t>
            </a:r>
            <a:r>
              <a:rPr lang="en-US" i="1" dirty="0" smtClean="0"/>
              <a:t>-noun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1. the act of combining parts or 	elements to form a whole</a:t>
            </a:r>
            <a:br>
              <a:rPr lang="en-US" dirty="0" smtClean="0"/>
            </a:br>
            <a:r>
              <a:rPr lang="en-US" dirty="0" smtClean="0"/>
              <a:t>2. the resulting state or product</a:t>
            </a:r>
            <a:br>
              <a:rPr lang="en-US" dirty="0" smtClean="0"/>
            </a:br>
            <a:r>
              <a:rPr lang="en-US" dirty="0" smtClean="0"/>
              <a:t>3. manner of being composed;</a:t>
            </a:r>
            <a:br>
              <a:rPr lang="en-US" dirty="0" smtClean="0"/>
            </a:br>
            <a:r>
              <a:rPr lang="en-US" dirty="0" smtClean="0"/>
              <a:t>structure: </a:t>
            </a:r>
            <a:r>
              <a:rPr lang="en-US" i="1" dirty="0" smtClean="0"/>
              <a:t>This painting has an orderly	composition.</a:t>
            </a:r>
          </a:p>
          <a:p>
            <a:pPr>
              <a:buFont typeface="Wingdings" charset="2"/>
              <a:buChar char="§"/>
            </a:pPr>
            <a:endParaRPr lang="en-US" i="1" dirty="0" smtClean="0"/>
          </a:p>
          <a:p>
            <a:pPr>
              <a:buNone/>
            </a:pPr>
            <a:r>
              <a:rPr lang="en-US" dirty="0" smtClean="0"/>
              <a:t>Let’s glance back at the math…</a:t>
            </a:r>
            <a:endParaRPr lang="en-US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Composition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§"/>
            </a:pPr>
            <a:r>
              <a:rPr lang="en-US" i="1" dirty="0" err="1" smtClean="0">
                <a:solidFill>
                  <a:srgbClr val="CCAF0A"/>
                </a:solidFill>
                <a:latin typeface="Franklin Gothic Book"/>
                <a:cs typeface="Franklin Gothic Book"/>
              </a:rPr>
              <a:t>y</a:t>
            </a:r>
            <a:r>
              <a:rPr lang="en-US" i="1" dirty="0" smtClean="0">
                <a:solidFill>
                  <a:srgbClr val="CCAF0A"/>
                </a:solidFill>
                <a:latin typeface="Franklin Gothic Book"/>
                <a:cs typeface="Franklin Gothic Book"/>
              </a:rPr>
              <a:t> = </a:t>
            </a:r>
            <a:r>
              <a:rPr lang="en-US" i="1" dirty="0" err="1" smtClean="0">
                <a:solidFill>
                  <a:srgbClr val="CCAF0A"/>
                </a:solidFill>
                <a:latin typeface="Franklin Gothic Book"/>
                <a:cs typeface="Franklin Gothic Book"/>
              </a:rPr>
              <a:t>f(x</a:t>
            </a:r>
            <a:r>
              <a:rPr lang="en-US" i="1" dirty="0" smtClean="0">
                <a:solidFill>
                  <a:srgbClr val="CCAF0A"/>
                </a:solidFill>
                <a:latin typeface="Franklin Gothic Book"/>
                <a:cs typeface="Franklin Gothic Book"/>
              </a:rPr>
              <a:t>) </a:t>
            </a:r>
            <a:r>
              <a:rPr lang="en-US" dirty="0" smtClean="0">
                <a:latin typeface="Franklin Gothic Book"/>
                <a:cs typeface="Franklin Gothic Book"/>
              </a:rPr>
              <a:t>or </a:t>
            </a:r>
            <a:r>
              <a:rPr lang="en-US" i="1" dirty="0" err="1" smtClean="0">
                <a:solidFill>
                  <a:srgbClr val="CCAF0A"/>
                </a:solidFill>
                <a:latin typeface="Franklin Gothic Book"/>
                <a:cs typeface="Franklin Gothic Book"/>
              </a:rPr>
              <a:t>f</a:t>
            </a:r>
            <a:r>
              <a:rPr lang="en-US" i="1" dirty="0" smtClean="0">
                <a:solidFill>
                  <a:srgbClr val="CCAF0A"/>
                </a:solidFill>
                <a:latin typeface="Franklin Gothic Book"/>
                <a:cs typeface="Franklin Gothic Book"/>
              </a:rPr>
              <a:t>: </a:t>
            </a:r>
            <a:r>
              <a:rPr lang="en-US" i="1" dirty="0" err="1" smtClean="0">
                <a:solidFill>
                  <a:srgbClr val="CCAF0A"/>
                </a:solidFill>
                <a:latin typeface="Franklin Gothic Book"/>
                <a:cs typeface="Franklin Gothic Book"/>
              </a:rPr>
              <a:t>x</a:t>
            </a:r>
            <a:r>
              <a:rPr lang="en-US" i="1" dirty="0" smtClean="0">
                <a:solidFill>
                  <a:srgbClr val="CCAF0A"/>
                </a:solidFill>
                <a:latin typeface="Franklin Gothic Book"/>
                <a:cs typeface="Franklin Gothic Book"/>
              </a:rPr>
              <a:t> → </a:t>
            </a:r>
            <a:r>
              <a:rPr lang="en-US" i="1" dirty="0" err="1" smtClean="0">
                <a:solidFill>
                  <a:srgbClr val="CCAF0A"/>
                </a:solidFill>
                <a:latin typeface="Franklin Gothic Book"/>
                <a:cs typeface="Franklin Gothic Book"/>
              </a:rPr>
              <a:t>y</a:t>
            </a:r>
            <a:endParaRPr lang="en-US" i="1" dirty="0" smtClean="0">
              <a:solidFill>
                <a:srgbClr val="CCAF0A"/>
              </a:solidFill>
              <a:latin typeface="Franklin Gothic Book"/>
              <a:cs typeface="Franklin Gothic Book"/>
            </a:endParaRPr>
          </a:p>
          <a:p>
            <a:pPr>
              <a:buFont typeface="Wingdings" charset="2"/>
              <a:buChar char="§"/>
            </a:pPr>
            <a:r>
              <a:rPr lang="en-US" dirty="0" smtClean="0">
                <a:latin typeface="Franklin Gothic Book"/>
                <a:cs typeface="Franklin Gothic Book"/>
              </a:rPr>
              <a:t>“</a:t>
            </a:r>
            <a:r>
              <a:rPr lang="en-US" dirty="0" err="1" smtClean="0">
                <a:latin typeface="Franklin Gothic Book"/>
                <a:cs typeface="Franklin Gothic Book"/>
              </a:rPr>
              <a:t>y</a:t>
            </a:r>
            <a:r>
              <a:rPr lang="en-US" dirty="0" smtClean="0">
                <a:latin typeface="Franklin Gothic Book"/>
                <a:cs typeface="Franklin Gothic Book"/>
              </a:rPr>
              <a:t> is a function of </a:t>
            </a:r>
            <a:r>
              <a:rPr lang="en-US" dirty="0" err="1" smtClean="0">
                <a:latin typeface="Franklin Gothic Book"/>
                <a:cs typeface="Franklin Gothic Book"/>
              </a:rPr>
              <a:t>x</a:t>
            </a:r>
            <a:r>
              <a:rPr lang="en-US" dirty="0" smtClean="0">
                <a:latin typeface="Franklin Gothic Book"/>
                <a:cs typeface="Franklin Gothic Book"/>
              </a:rPr>
              <a:t>”</a:t>
            </a:r>
          </a:p>
          <a:p>
            <a:pPr lvl="1">
              <a:buFont typeface="Wingdings" charset="2"/>
              <a:buChar char="§"/>
            </a:pPr>
            <a:r>
              <a:rPr lang="en-US" sz="3000" dirty="0" smtClean="0">
                <a:latin typeface="Franklin Gothic Book"/>
                <a:cs typeface="Franklin Gothic Book"/>
              </a:rPr>
              <a:t>The value of </a:t>
            </a:r>
            <a:r>
              <a:rPr lang="en-US" sz="3000" dirty="0" err="1" smtClean="0">
                <a:latin typeface="Franklin Gothic Book"/>
                <a:cs typeface="Franklin Gothic Book"/>
              </a:rPr>
              <a:t>y</a:t>
            </a:r>
            <a:r>
              <a:rPr lang="en-US" sz="3000" dirty="0" smtClean="0">
                <a:latin typeface="Franklin Gothic Book"/>
                <a:cs typeface="Franklin Gothic Book"/>
              </a:rPr>
              <a:t> depends on </a:t>
            </a:r>
            <a:r>
              <a:rPr lang="en-US" sz="3000" dirty="0" err="1" smtClean="0">
                <a:latin typeface="Franklin Gothic Book"/>
                <a:cs typeface="Franklin Gothic Book"/>
              </a:rPr>
              <a:t>x</a:t>
            </a:r>
            <a:r>
              <a:rPr lang="en-US" sz="3000" dirty="0" smtClean="0">
                <a:latin typeface="Franklin Gothic Book"/>
                <a:cs typeface="Franklin Gothic Book"/>
              </a:rPr>
              <a:t>; a simple mapping from one value, </a:t>
            </a:r>
            <a:r>
              <a:rPr lang="en-US" sz="3000" dirty="0" err="1" smtClean="0">
                <a:latin typeface="Franklin Gothic Book"/>
                <a:cs typeface="Franklin Gothic Book"/>
              </a:rPr>
              <a:t>x</a:t>
            </a:r>
            <a:r>
              <a:rPr lang="en-US" sz="3000" dirty="0" smtClean="0">
                <a:latin typeface="Franklin Gothic Book"/>
                <a:cs typeface="Franklin Gothic Book"/>
              </a:rPr>
              <a:t>, to another, </a:t>
            </a:r>
            <a:r>
              <a:rPr lang="en-US" sz="3000" dirty="0" err="1" smtClean="0">
                <a:latin typeface="Franklin Gothic Book"/>
                <a:cs typeface="Franklin Gothic Book"/>
              </a:rPr>
              <a:t>y</a:t>
            </a:r>
            <a:r>
              <a:rPr lang="en-US" sz="3000" dirty="0" smtClean="0">
                <a:latin typeface="Franklin Gothic Book"/>
                <a:cs typeface="Franklin Gothic Book"/>
              </a:rPr>
              <a:t>.</a:t>
            </a:r>
            <a:endParaRPr lang="en-US" sz="3000" i="1" dirty="0" smtClean="0">
              <a:solidFill>
                <a:srgbClr val="CCAF0A"/>
              </a:solidFill>
              <a:latin typeface="Franklin Gothic Book"/>
              <a:cs typeface="Franklin Gothic Boo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Origins: The </a:t>
            </a:r>
            <a:r>
              <a:rPr lang="en-US" dirty="0" err="1" smtClean="0"/>
              <a:t>λ</a:t>
            </a:r>
            <a:r>
              <a:rPr lang="en-US" dirty="0" smtClean="0"/>
              <a:t>-Calculus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Composition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§"/>
            </a:pPr>
            <a:r>
              <a:rPr lang="en-US" i="1" dirty="0" smtClean="0">
                <a:solidFill>
                  <a:srgbClr val="CCAF0A"/>
                </a:solidFill>
                <a:latin typeface="Franklin Gothic Book"/>
                <a:cs typeface="Franklin Gothic Book"/>
              </a:rPr>
              <a:t>y = </a:t>
            </a:r>
            <a:r>
              <a:rPr lang="en-US" i="1" dirty="0" err="1" smtClean="0">
                <a:solidFill>
                  <a:srgbClr val="CCAF0A"/>
                </a:solidFill>
                <a:latin typeface="Franklin Gothic Book"/>
                <a:cs typeface="Franklin Gothic Book"/>
              </a:rPr>
              <a:t>f(x</a:t>
            </a:r>
            <a:r>
              <a:rPr lang="en-US" i="1" dirty="0" smtClean="0">
                <a:solidFill>
                  <a:srgbClr val="CCAF0A"/>
                </a:solidFill>
                <a:latin typeface="Franklin Gothic Book"/>
                <a:cs typeface="Franklin Gothic Book"/>
              </a:rPr>
              <a:t>) </a:t>
            </a:r>
            <a:r>
              <a:rPr lang="en-US" dirty="0" smtClean="0">
                <a:latin typeface="Franklin Gothic Book"/>
                <a:cs typeface="Franklin Gothic Book"/>
              </a:rPr>
              <a:t>or </a:t>
            </a:r>
            <a:r>
              <a:rPr lang="en-US" i="1" dirty="0" err="1" smtClean="0">
                <a:solidFill>
                  <a:srgbClr val="CCAF0A"/>
                </a:solidFill>
                <a:latin typeface="Franklin Gothic Book"/>
                <a:cs typeface="Franklin Gothic Book"/>
              </a:rPr>
              <a:t>f</a:t>
            </a:r>
            <a:r>
              <a:rPr lang="en-US" i="1" dirty="0" smtClean="0">
                <a:solidFill>
                  <a:srgbClr val="CCAF0A"/>
                </a:solidFill>
                <a:latin typeface="Franklin Gothic Book"/>
                <a:cs typeface="Franklin Gothic Book"/>
              </a:rPr>
              <a:t>: </a:t>
            </a:r>
            <a:r>
              <a:rPr lang="en-US" i="1" dirty="0" err="1" smtClean="0">
                <a:solidFill>
                  <a:srgbClr val="CCAF0A"/>
                </a:solidFill>
                <a:latin typeface="Franklin Gothic Book"/>
                <a:cs typeface="Franklin Gothic Book"/>
              </a:rPr>
              <a:t>x</a:t>
            </a:r>
            <a:r>
              <a:rPr lang="en-US" i="1" dirty="0" smtClean="0">
                <a:solidFill>
                  <a:srgbClr val="CCAF0A"/>
                </a:solidFill>
                <a:latin typeface="Franklin Gothic Book"/>
                <a:cs typeface="Franklin Gothic Book"/>
              </a:rPr>
              <a:t> → </a:t>
            </a:r>
            <a:r>
              <a:rPr lang="en-US" i="1" dirty="0" err="1" smtClean="0">
                <a:solidFill>
                  <a:srgbClr val="CCAF0A"/>
                </a:solidFill>
                <a:latin typeface="Franklin Gothic Book"/>
                <a:cs typeface="Franklin Gothic Book"/>
              </a:rPr>
              <a:t>y</a:t>
            </a:r>
            <a:endParaRPr lang="en-US" i="1" dirty="0" smtClean="0">
              <a:solidFill>
                <a:srgbClr val="CCAF0A"/>
              </a:solidFill>
              <a:latin typeface="Franklin Gothic Book"/>
              <a:cs typeface="Franklin Gothic Book"/>
            </a:endParaRPr>
          </a:p>
          <a:p>
            <a:pPr>
              <a:buFont typeface="Wingdings" charset="2"/>
              <a:buChar char="§"/>
            </a:pPr>
            <a:r>
              <a:rPr lang="en-US" dirty="0" smtClean="0">
                <a:latin typeface="Franklin Gothic Book"/>
                <a:cs typeface="Franklin Gothic Book"/>
              </a:rPr>
              <a:t>“</a:t>
            </a:r>
            <a:r>
              <a:rPr lang="en-US" dirty="0" err="1" smtClean="0">
                <a:latin typeface="Franklin Gothic Book"/>
                <a:cs typeface="Franklin Gothic Book"/>
              </a:rPr>
              <a:t>y</a:t>
            </a:r>
            <a:r>
              <a:rPr lang="en-US" dirty="0" smtClean="0">
                <a:latin typeface="Franklin Gothic Book"/>
                <a:cs typeface="Franklin Gothic Book"/>
              </a:rPr>
              <a:t> is a function of </a:t>
            </a:r>
            <a:r>
              <a:rPr lang="en-US" dirty="0" err="1" smtClean="0">
                <a:latin typeface="Franklin Gothic Book"/>
                <a:cs typeface="Franklin Gothic Book"/>
              </a:rPr>
              <a:t>x</a:t>
            </a:r>
            <a:r>
              <a:rPr lang="en-US" dirty="0" smtClean="0">
                <a:latin typeface="Franklin Gothic Book"/>
                <a:cs typeface="Franklin Gothic Book"/>
              </a:rPr>
              <a:t>”</a:t>
            </a:r>
          </a:p>
          <a:p>
            <a:pPr lvl="1">
              <a:buFont typeface="Wingdings" charset="2"/>
              <a:buChar char="§"/>
            </a:pPr>
            <a:r>
              <a:rPr lang="en-US" sz="3000" dirty="0" smtClean="0">
                <a:latin typeface="Franklin Gothic Book"/>
                <a:cs typeface="Franklin Gothic Book"/>
              </a:rPr>
              <a:t>The value of </a:t>
            </a:r>
            <a:r>
              <a:rPr lang="en-US" sz="3000" dirty="0" err="1" smtClean="0">
                <a:latin typeface="Franklin Gothic Book"/>
                <a:cs typeface="Franklin Gothic Book"/>
              </a:rPr>
              <a:t>y</a:t>
            </a:r>
            <a:r>
              <a:rPr lang="en-US" sz="3000" dirty="0" smtClean="0">
                <a:latin typeface="Franklin Gothic Book"/>
                <a:cs typeface="Franklin Gothic Book"/>
              </a:rPr>
              <a:t> depends on </a:t>
            </a:r>
            <a:r>
              <a:rPr lang="en-US" sz="3000" dirty="0" err="1" smtClean="0">
                <a:latin typeface="Franklin Gothic Book"/>
                <a:cs typeface="Franklin Gothic Book"/>
              </a:rPr>
              <a:t>x</a:t>
            </a:r>
            <a:r>
              <a:rPr lang="en-US" sz="3000" dirty="0" smtClean="0">
                <a:latin typeface="Franklin Gothic Book"/>
                <a:cs typeface="Franklin Gothic Book"/>
              </a:rPr>
              <a:t>; a simple mapping from one value, </a:t>
            </a:r>
            <a:r>
              <a:rPr lang="en-US" sz="3000" dirty="0" err="1" smtClean="0">
                <a:latin typeface="Franklin Gothic Book"/>
                <a:cs typeface="Franklin Gothic Book"/>
              </a:rPr>
              <a:t>x</a:t>
            </a:r>
            <a:r>
              <a:rPr lang="en-US" sz="3000" dirty="0" smtClean="0">
                <a:latin typeface="Franklin Gothic Book"/>
                <a:cs typeface="Franklin Gothic Book"/>
              </a:rPr>
              <a:t>, to another, </a:t>
            </a:r>
            <a:r>
              <a:rPr lang="en-US" sz="3000" dirty="0" err="1" smtClean="0">
                <a:latin typeface="Franklin Gothic Book"/>
                <a:cs typeface="Franklin Gothic Book"/>
              </a:rPr>
              <a:t>y</a:t>
            </a:r>
            <a:r>
              <a:rPr lang="en-US" sz="3000" dirty="0" smtClean="0">
                <a:latin typeface="Franklin Gothic Book"/>
                <a:cs typeface="Franklin Gothic Book"/>
              </a:rPr>
              <a:t>.</a:t>
            </a:r>
            <a:endParaRPr lang="en-US" sz="3000" i="1" dirty="0" smtClean="0">
              <a:solidFill>
                <a:srgbClr val="CCAF0A"/>
              </a:solidFill>
              <a:latin typeface="Franklin Gothic Book"/>
              <a:cs typeface="Franklin Gothic Book"/>
            </a:endParaRPr>
          </a:p>
          <a:p>
            <a:pPr>
              <a:buFont typeface="Wingdings" charset="2"/>
              <a:buChar char="§"/>
            </a:pPr>
            <a:r>
              <a:rPr lang="en-US" i="1" dirty="0" err="1" smtClean="0">
                <a:solidFill>
                  <a:srgbClr val="CCAF0A"/>
                </a:solidFill>
                <a:latin typeface="Franklin Gothic Book"/>
                <a:cs typeface="Franklin Gothic Book"/>
              </a:rPr>
              <a:t>f</a:t>
            </a:r>
            <a:r>
              <a:rPr lang="en-US" i="1" dirty="0" smtClean="0">
                <a:solidFill>
                  <a:srgbClr val="CCAF0A"/>
                </a:solidFill>
                <a:latin typeface="Franklin Gothic Book"/>
                <a:cs typeface="Franklin Gothic Book"/>
              </a:rPr>
              <a:t>: </a:t>
            </a:r>
            <a:r>
              <a:rPr lang="en-US" i="1" dirty="0" err="1" smtClean="0">
                <a:solidFill>
                  <a:srgbClr val="CCAF0A"/>
                </a:solidFill>
                <a:latin typeface="Franklin Gothic Book"/>
                <a:cs typeface="Franklin Gothic Book"/>
              </a:rPr>
              <a:t>x</a:t>
            </a:r>
            <a:r>
              <a:rPr lang="en-US" i="1" dirty="0" smtClean="0">
                <a:solidFill>
                  <a:srgbClr val="CCAF0A"/>
                </a:solidFill>
                <a:latin typeface="Franklin Gothic Book"/>
                <a:cs typeface="Franklin Gothic Book"/>
              </a:rPr>
              <a:t> → </a:t>
            </a:r>
            <a:r>
              <a:rPr lang="en-US" i="1" dirty="0" err="1" smtClean="0">
                <a:solidFill>
                  <a:srgbClr val="CCAF0A"/>
                </a:solidFill>
                <a:latin typeface="Franklin Gothic Book"/>
                <a:cs typeface="Franklin Gothic Book"/>
              </a:rPr>
              <a:t>y</a:t>
            </a:r>
            <a:r>
              <a:rPr lang="en-US" i="1" dirty="0" smtClean="0">
                <a:solidFill>
                  <a:srgbClr val="CCAF0A"/>
                </a:solidFill>
                <a:latin typeface="Franklin Gothic Book"/>
                <a:cs typeface="Franklin Gothic Book"/>
              </a:rPr>
              <a:t> </a:t>
            </a:r>
            <a:r>
              <a:rPr lang="en-US" dirty="0" smtClean="0">
                <a:latin typeface="Franklin Gothic Book"/>
                <a:cs typeface="Franklin Gothic Book"/>
              </a:rPr>
              <a:t>and </a:t>
            </a:r>
            <a:r>
              <a:rPr lang="en-US" i="1" dirty="0" err="1" smtClean="0">
                <a:solidFill>
                  <a:srgbClr val="CCAF0A"/>
                </a:solidFill>
                <a:latin typeface="Franklin Gothic Book"/>
                <a:cs typeface="Franklin Gothic Book"/>
              </a:rPr>
              <a:t>g</a:t>
            </a:r>
            <a:r>
              <a:rPr lang="en-US" i="1" dirty="0" smtClean="0">
                <a:solidFill>
                  <a:srgbClr val="CCAF0A"/>
                </a:solidFill>
                <a:latin typeface="Franklin Gothic Book"/>
                <a:cs typeface="Franklin Gothic Book"/>
              </a:rPr>
              <a:t>: </a:t>
            </a:r>
            <a:r>
              <a:rPr lang="en-US" i="1" dirty="0" err="1" smtClean="0">
                <a:solidFill>
                  <a:srgbClr val="CCAF0A"/>
                </a:solidFill>
                <a:latin typeface="Franklin Gothic Book"/>
                <a:cs typeface="Franklin Gothic Book"/>
              </a:rPr>
              <a:t>y</a:t>
            </a:r>
            <a:r>
              <a:rPr lang="en-US" i="1" dirty="0" smtClean="0">
                <a:solidFill>
                  <a:srgbClr val="CCAF0A"/>
                </a:solidFill>
                <a:latin typeface="Franklin Gothic Book"/>
                <a:cs typeface="Franklin Gothic Book"/>
              </a:rPr>
              <a:t> → </a:t>
            </a:r>
            <a:r>
              <a:rPr lang="en-US" i="1" dirty="0" err="1" smtClean="0">
                <a:solidFill>
                  <a:srgbClr val="CCAF0A"/>
                </a:solidFill>
                <a:latin typeface="Franklin Gothic Book"/>
                <a:cs typeface="Franklin Gothic Book"/>
              </a:rPr>
              <a:t>z</a:t>
            </a:r>
            <a:endParaRPr lang="en-US" i="1" dirty="0" smtClean="0">
              <a:solidFill>
                <a:srgbClr val="CCAF0A"/>
              </a:solidFill>
              <a:latin typeface="Franklin Gothic Book"/>
              <a:cs typeface="Franklin Gothic Book"/>
            </a:endParaRPr>
          </a:p>
          <a:p>
            <a:pPr>
              <a:buFont typeface="Wingdings" charset="2"/>
              <a:buChar char="§"/>
            </a:pPr>
            <a:r>
              <a:rPr lang="en-US" dirty="0" smtClean="0">
                <a:cs typeface="Rockwell"/>
              </a:rPr>
              <a:t>The domains of these functions are suitable for composition.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Composition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§"/>
            </a:pPr>
            <a:r>
              <a:rPr lang="en-US" dirty="0" smtClean="0">
                <a:latin typeface="+mj-lt"/>
                <a:cs typeface="Rockwell"/>
              </a:rPr>
              <a:t>We can combine functions with compatible </a:t>
            </a:r>
            <a:r>
              <a:rPr lang="en-US" smtClean="0">
                <a:latin typeface="+mj-lt"/>
                <a:cs typeface="Rockwell"/>
              </a:rPr>
              <a:t>domains</a:t>
            </a:r>
            <a:r>
              <a:rPr lang="en-US" smtClean="0">
                <a:latin typeface="+mj-lt"/>
                <a:cs typeface="Rockwell"/>
              </a:rPr>
              <a:t>.</a:t>
            </a:r>
            <a:endParaRPr lang="en-US" dirty="0" smtClean="0">
              <a:latin typeface="+mj-lt"/>
              <a:cs typeface="Rockwel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Composition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§"/>
            </a:pPr>
            <a:r>
              <a:rPr lang="en-US" dirty="0" smtClean="0">
                <a:latin typeface="+mj-lt"/>
                <a:cs typeface="Rockwell"/>
              </a:rPr>
              <a:t>We can combine functions with compatible domains.</a:t>
            </a:r>
          </a:p>
          <a:p>
            <a:pPr>
              <a:buFont typeface="Wingdings" charset="2"/>
              <a:buChar char="§"/>
            </a:pPr>
            <a:r>
              <a:rPr lang="en-US" i="1" dirty="0" smtClean="0">
                <a:solidFill>
                  <a:srgbClr val="CCAF0A"/>
                </a:solidFill>
                <a:latin typeface="+mj-lt"/>
                <a:cs typeface="Rockwell"/>
              </a:rPr>
              <a:t>(</a:t>
            </a:r>
            <a:r>
              <a:rPr lang="en-US" i="1" dirty="0" err="1" smtClean="0">
                <a:solidFill>
                  <a:srgbClr val="CCAF0A"/>
                </a:solidFill>
                <a:latin typeface="+mj-lt"/>
                <a:cs typeface="Rockwell"/>
              </a:rPr>
              <a:t>g</a:t>
            </a:r>
            <a:r>
              <a:rPr lang="en-US" i="1" dirty="0" smtClean="0">
                <a:solidFill>
                  <a:srgbClr val="CCAF0A"/>
                </a:solidFill>
                <a:latin typeface="+mj-lt"/>
                <a:cs typeface="Rockwell"/>
              </a:rPr>
              <a:t> . </a:t>
            </a:r>
            <a:r>
              <a:rPr lang="en-US" i="1" dirty="0" err="1" smtClean="0">
                <a:solidFill>
                  <a:srgbClr val="CCAF0A"/>
                </a:solidFill>
                <a:latin typeface="+mj-lt"/>
                <a:cs typeface="Rockwell"/>
              </a:rPr>
              <a:t>f</a:t>
            </a:r>
            <a:r>
              <a:rPr lang="en-US" i="1" dirty="0" smtClean="0">
                <a:solidFill>
                  <a:srgbClr val="CCAF0A"/>
                </a:solidFill>
                <a:latin typeface="+mj-lt"/>
                <a:cs typeface="Rockwell"/>
              </a:rPr>
              <a:t>) = </a:t>
            </a:r>
            <a:r>
              <a:rPr lang="en-US" i="1" dirty="0" err="1" smtClean="0">
                <a:solidFill>
                  <a:srgbClr val="CCAF0A"/>
                </a:solidFill>
                <a:latin typeface="+mj-lt"/>
                <a:cs typeface="Rockwell"/>
              </a:rPr>
              <a:t>g(f(x</a:t>
            </a:r>
            <a:r>
              <a:rPr lang="en-US" i="1" dirty="0" smtClean="0">
                <a:solidFill>
                  <a:srgbClr val="CCAF0A"/>
                </a:solidFill>
                <a:latin typeface="+mj-lt"/>
                <a:cs typeface="Rockwell"/>
              </a:rPr>
              <a:t>)) </a:t>
            </a:r>
            <a:r>
              <a:rPr lang="en-US" dirty="0" smtClean="0">
                <a:cs typeface="Rockwell"/>
              </a:rPr>
              <a:t>or </a:t>
            </a:r>
            <a:r>
              <a:rPr lang="en-US" i="1" dirty="0" smtClean="0">
                <a:solidFill>
                  <a:srgbClr val="CCAF0A"/>
                </a:solidFill>
                <a:cs typeface="Rockwell"/>
              </a:rPr>
              <a:t>(</a:t>
            </a:r>
            <a:r>
              <a:rPr lang="en-US" i="1" dirty="0" err="1" smtClean="0">
                <a:solidFill>
                  <a:srgbClr val="CCAF0A"/>
                </a:solidFill>
                <a:cs typeface="Rockwell"/>
              </a:rPr>
              <a:t>g</a:t>
            </a:r>
            <a:r>
              <a:rPr lang="en-US" i="1" dirty="0" smtClean="0">
                <a:solidFill>
                  <a:srgbClr val="CCAF0A"/>
                </a:solidFill>
                <a:cs typeface="Rockwell"/>
              </a:rPr>
              <a:t> ∘ </a:t>
            </a:r>
            <a:r>
              <a:rPr lang="en-US" i="1" dirty="0" err="1" smtClean="0">
                <a:solidFill>
                  <a:srgbClr val="CCAF0A"/>
                </a:solidFill>
                <a:cs typeface="Rockwell"/>
              </a:rPr>
              <a:t>f</a:t>
            </a:r>
            <a:r>
              <a:rPr lang="en-US" i="1" dirty="0" smtClean="0">
                <a:solidFill>
                  <a:srgbClr val="CCAF0A"/>
                </a:solidFill>
                <a:cs typeface="Rockwell"/>
              </a:rPr>
              <a:t>) = </a:t>
            </a:r>
            <a:r>
              <a:rPr lang="en-US" i="1" dirty="0" err="1" smtClean="0">
                <a:solidFill>
                  <a:srgbClr val="CCAF0A"/>
                </a:solidFill>
                <a:cs typeface="Rockwell"/>
              </a:rPr>
              <a:t>g(f(x</a:t>
            </a:r>
            <a:r>
              <a:rPr lang="en-US" i="1" dirty="0" smtClean="0">
                <a:solidFill>
                  <a:srgbClr val="CCAF0A"/>
                </a:solidFill>
                <a:cs typeface="Rockwell"/>
              </a:rPr>
              <a:t>))</a:t>
            </a:r>
            <a:endParaRPr lang="en-US" i="1" dirty="0" smtClean="0">
              <a:solidFill>
                <a:srgbClr val="CCAF0A"/>
              </a:solidFill>
              <a:latin typeface="+mj-lt"/>
              <a:cs typeface="Rockwell"/>
            </a:endParaRPr>
          </a:p>
          <a:p>
            <a:pPr>
              <a:buFont typeface="Wingdings" charset="2"/>
              <a:buChar char="§"/>
            </a:pPr>
            <a:r>
              <a:rPr lang="en-US" dirty="0" smtClean="0">
                <a:latin typeface="+mj-lt"/>
                <a:cs typeface="Rockwell"/>
              </a:rPr>
              <a:t>Combine the functions </a:t>
            </a:r>
            <a:r>
              <a:rPr lang="en-US" dirty="0" err="1" smtClean="0">
                <a:solidFill>
                  <a:srgbClr val="FFFFFF"/>
                </a:solidFill>
                <a:latin typeface="+mj-lt"/>
                <a:cs typeface="Rockwell"/>
              </a:rPr>
              <a:t>g</a:t>
            </a:r>
            <a:r>
              <a:rPr lang="en-US" dirty="0" smtClean="0">
                <a:solidFill>
                  <a:srgbClr val="FFFFFF"/>
                </a:solidFill>
                <a:latin typeface="+mj-lt"/>
                <a:cs typeface="Rockwell"/>
              </a:rPr>
              <a:t> and </a:t>
            </a:r>
            <a:r>
              <a:rPr lang="en-US" dirty="0" err="1" smtClean="0">
                <a:latin typeface="+mj-lt"/>
                <a:cs typeface="Rockwell"/>
              </a:rPr>
              <a:t>f</a:t>
            </a:r>
            <a:r>
              <a:rPr lang="en-US" dirty="0" smtClean="0">
                <a:latin typeface="+mj-lt"/>
                <a:cs typeface="Rockwell"/>
              </a:rPr>
              <a:t> into a new function that applies </a:t>
            </a:r>
            <a:r>
              <a:rPr lang="en-US" dirty="0" err="1" smtClean="0">
                <a:latin typeface="+mj-lt"/>
                <a:cs typeface="Rockwell"/>
              </a:rPr>
              <a:t>g</a:t>
            </a:r>
            <a:r>
              <a:rPr lang="en-US" dirty="0" smtClean="0">
                <a:latin typeface="+mj-lt"/>
                <a:cs typeface="Rockwell"/>
              </a:rPr>
              <a:t> to the result of applying </a:t>
            </a:r>
            <a:r>
              <a:rPr lang="en-US" dirty="0" err="1" smtClean="0">
                <a:latin typeface="+mj-lt"/>
                <a:cs typeface="Rockwell"/>
              </a:rPr>
              <a:t>f</a:t>
            </a:r>
            <a:r>
              <a:rPr lang="en-US" dirty="0" smtClean="0">
                <a:latin typeface="+mj-lt"/>
                <a:cs typeface="Rockwell"/>
              </a:rPr>
              <a:t> to </a:t>
            </a:r>
            <a:r>
              <a:rPr lang="en-US" dirty="0" err="1" smtClean="0">
                <a:latin typeface="+mj-lt"/>
                <a:cs typeface="Rockwell"/>
              </a:rPr>
              <a:t>x</a:t>
            </a:r>
            <a:r>
              <a:rPr lang="en-US" dirty="0" smtClean="0">
                <a:latin typeface="+mj-lt"/>
                <a:cs typeface="Rockwell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Composition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§"/>
            </a:pPr>
            <a:r>
              <a:rPr lang="en-US" dirty="0" smtClean="0">
                <a:latin typeface="+mj-lt"/>
                <a:cs typeface="Rockwell"/>
              </a:rPr>
              <a:t>We can combine functions with compatible domains.</a:t>
            </a:r>
          </a:p>
          <a:p>
            <a:pPr>
              <a:buFont typeface="Wingdings" charset="2"/>
              <a:buChar char="§"/>
            </a:pPr>
            <a:r>
              <a:rPr lang="en-US" i="1" dirty="0" smtClean="0">
                <a:solidFill>
                  <a:srgbClr val="CCAF0A"/>
                </a:solidFill>
                <a:latin typeface="+mj-lt"/>
                <a:cs typeface="Rockwell"/>
              </a:rPr>
              <a:t>(</a:t>
            </a:r>
            <a:r>
              <a:rPr lang="en-US" i="1" dirty="0" err="1" smtClean="0">
                <a:solidFill>
                  <a:srgbClr val="CCAF0A"/>
                </a:solidFill>
                <a:latin typeface="+mj-lt"/>
                <a:cs typeface="Rockwell"/>
              </a:rPr>
              <a:t>g</a:t>
            </a:r>
            <a:r>
              <a:rPr lang="en-US" i="1" dirty="0" smtClean="0">
                <a:solidFill>
                  <a:srgbClr val="CCAF0A"/>
                </a:solidFill>
                <a:latin typeface="+mj-lt"/>
                <a:cs typeface="Rockwell"/>
              </a:rPr>
              <a:t> . </a:t>
            </a:r>
            <a:r>
              <a:rPr lang="en-US" i="1" dirty="0" err="1" smtClean="0">
                <a:solidFill>
                  <a:srgbClr val="CCAF0A"/>
                </a:solidFill>
                <a:latin typeface="+mj-lt"/>
                <a:cs typeface="Rockwell"/>
              </a:rPr>
              <a:t>f</a:t>
            </a:r>
            <a:r>
              <a:rPr lang="en-US" i="1" dirty="0" smtClean="0">
                <a:solidFill>
                  <a:srgbClr val="CCAF0A"/>
                </a:solidFill>
                <a:latin typeface="+mj-lt"/>
                <a:cs typeface="Rockwell"/>
              </a:rPr>
              <a:t>) = </a:t>
            </a:r>
            <a:r>
              <a:rPr lang="en-US" i="1" dirty="0" err="1" smtClean="0">
                <a:solidFill>
                  <a:srgbClr val="CCAF0A"/>
                </a:solidFill>
                <a:latin typeface="+mj-lt"/>
                <a:cs typeface="Rockwell"/>
              </a:rPr>
              <a:t>g(f(x</a:t>
            </a:r>
            <a:r>
              <a:rPr lang="en-US" i="1" dirty="0" smtClean="0">
                <a:solidFill>
                  <a:srgbClr val="CCAF0A"/>
                </a:solidFill>
                <a:latin typeface="+mj-lt"/>
                <a:cs typeface="Rockwell"/>
              </a:rPr>
              <a:t>)) </a:t>
            </a:r>
            <a:r>
              <a:rPr lang="en-US" dirty="0" smtClean="0">
                <a:cs typeface="Rockwell"/>
              </a:rPr>
              <a:t>or </a:t>
            </a:r>
            <a:r>
              <a:rPr lang="en-US" i="1" dirty="0" smtClean="0">
                <a:solidFill>
                  <a:srgbClr val="CCAF0A"/>
                </a:solidFill>
                <a:cs typeface="Rockwell"/>
              </a:rPr>
              <a:t>(</a:t>
            </a:r>
            <a:r>
              <a:rPr lang="en-US" i="1" dirty="0" err="1" smtClean="0">
                <a:solidFill>
                  <a:srgbClr val="CCAF0A"/>
                </a:solidFill>
                <a:cs typeface="Rockwell"/>
              </a:rPr>
              <a:t>g</a:t>
            </a:r>
            <a:r>
              <a:rPr lang="en-US" i="1" dirty="0" smtClean="0">
                <a:solidFill>
                  <a:srgbClr val="CCAF0A"/>
                </a:solidFill>
                <a:cs typeface="Rockwell"/>
              </a:rPr>
              <a:t> ∘ </a:t>
            </a:r>
            <a:r>
              <a:rPr lang="en-US" i="1" dirty="0" err="1" smtClean="0">
                <a:solidFill>
                  <a:srgbClr val="CCAF0A"/>
                </a:solidFill>
                <a:cs typeface="Rockwell"/>
              </a:rPr>
              <a:t>f</a:t>
            </a:r>
            <a:r>
              <a:rPr lang="en-US" i="1" dirty="0" smtClean="0">
                <a:solidFill>
                  <a:srgbClr val="CCAF0A"/>
                </a:solidFill>
                <a:cs typeface="Rockwell"/>
              </a:rPr>
              <a:t>) = </a:t>
            </a:r>
            <a:r>
              <a:rPr lang="en-US" i="1" dirty="0" err="1" smtClean="0">
                <a:solidFill>
                  <a:srgbClr val="CCAF0A"/>
                </a:solidFill>
                <a:cs typeface="Rockwell"/>
              </a:rPr>
              <a:t>g(f(x</a:t>
            </a:r>
            <a:r>
              <a:rPr lang="en-US" i="1" dirty="0" smtClean="0">
                <a:solidFill>
                  <a:srgbClr val="CCAF0A"/>
                </a:solidFill>
                <a:cs typeface="Rockwell"/>
              </a:rPr>
              <a:t>))</a:t>
            </a:r>
            <a:endParaRPr lang="en-US" i="1" dirty="0" smtClean="0">
              <a:solidFill>
                <a:srgbClr val="CCAF0A"/>
              </a:solidFill>
              <a:latin typeface="+mj-lt"/>
              <a:cs typeface="Rockwell"/>
            </a:endParaRPr>
          </a:p>
          <a:p>
            <a:pPr>
              <a:buFont typeface="Wingdings" charset="2"/>
              <a:buChar char="§"/>
            </a:pPr>
            <a:r>
              <a:rPr lang="en-US" dirty="0" smtClean="0">
                <a:latin typeface="+mj-lt"/>
                <a:cs typeface="Rockwell"/>
              </a:rPr>
              <a:t>Combine the functions </a:t>
            </a:r>
            <a:r>
              <a:rPr lang="en-US" dirty="0" err="1" smtClean="0">
                <a:solidFill>
                  <a:srgbClr val="FFFFFF"/>
                </a:solidFill>
                <a:latin typeface="+mj-lt"/>
                <a:cs typeface="Rockwell"/>
              </a:rPr>
              <a:t>g</a:t>
            </a:r>
            <a:r>
              <a:rPr lang="en-US" dirty="0" smtClean="0">
                <a:solidFill>
                  <a:srgbClr val="FFFFFF"/>
                </a:solidFill>
                <a:latin typeface="+mj-lt"/>
                <a:cs typeface="Rockwell"/>
              </a:rPr>
              <a:t> and </a:t>
            </a:r>
            <a:r>
              <a:rPr lang="en-US" dirty="0" err="1" smtClean="0">
                <a:latin typeface="+mj-lt"/>
                <a:cs typeface="Rockwell"/>
              </a:rPr>
              <a:t>f</a:t>
            </a:r>
            <a:r>
              <a:rPr lang="en-US" dirty="0" smtClean="0">
                <a:latin typeface="+mj-lt"/>
                <a:cs typeface="Rockwell"/>
              </a:rPr>
              <a:t> into a new function that applies </a:t>
            </a:r>
            <a:r>
              <a:rPr lang="en-US" dirty="0" err="1" smtClean="0">
                <a:latin typeface="+mj-lt"/>
                <a:cs typeface="Rockwell"/>
              </a:rPr>
              <a:t>g</a:t>
            </a:r>
            <a:r>
              <a:rPr lang="en-US" dirty="0" smtClean="0">
                <a:latin typeface="+mj-lt"/>
                <a:cs typeface="Rockwell"/>
              </a:rPr>
              <a:t> to the result of applying </a:t>
            </a:r>
            <a:r>
              <a:rPr lang="en-US" dirty="0" err="1" smtClean="0">
                <a:latin typeface="+mj-lt"/>
                <a:cs typeface="Rockwell"/>
              </a:rPr>
              <a:t>f</a:t>
            </a:r>
            <a:r>
              <a:rPr lang="en-US" dirty="0" smtClean="0">
                <a:latin typeface="+mj-lt"/>
                <a:cs typeface="Rockwell"/>
              </a:rPr>
              <a:t> to </a:t>
            </a:r>
            <a:r>
              <a:rPr lang="en-US" dirty="0" err="1" smtClean="0">
                <a:latin typeface="+mj-lt"/>
                <a:cs typeface="Rockwell"/>
              </a:rPr>
              <a:t>x</a:t>
            </a:r>
            <a:r>
              <a:rPr lang="en-US" dirty="0" smtClean="0">
                <a:latin typeface="+mj-lt"/>
                <a:cs typeface="Rockwell"/>
              </a:rPr>
              <a:t>.</a:t>
            </a:r>
          </a:p>
          <a:p>
            <a:pPr>
              <a:buFont typeface="Wingdings" charset="2"/>
              <a:buChar char="§"/>
            </a:pPr>
            <a:endParaRPr lang="en-US" dirty="0" smtClean="0">
              <a:latin typeface="+mj-lt"/>
              <a:cs typeface="Rockwell"/>
            </a:endParaRPr>
          </a:p>
          <a:p>
            <a:pPr>
              <a:buNone/>
            </a:pPr>
            <a:r>
              <a:rPr lang="en-US" dirty="0" smtClean="0"/>
              <a:t>Back to </a:t>
            </a:r>
            <a:r>
              <a:rPr lang="en-US" smtClean="0"/>
              <a:t>the code!</a:t>
            </a:r>
            <a:endParaRPr lang="en-US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JavaScript: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1619905"/>
            <a:ext cx="8178800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/>
              <a:t>function </a:t>
            </a:r>
            <a:r>
              <a:rPr lang="en-US" sz="2500" dirty="0" err="1" smtClean="0"/>
              <a:t>compose(f</a:t>
            </a:r>
            <a:r>
              <a:rPr lang="en-US" sz="2500" dirty="0" smtClean="0"/>
              <a:t>, </a:t>
            </a:r>
            <a:r>
              <a:rPr lang="en-US" sz="2500" dirty="0" err="1" smtClean="0"/>
              <a:t>g</a:t>
            </a:r>
            <a:r>
              <a:rPr lang="en-US" sz="2500" dirty="0" smtClean="0"/>
              <a:t>) {</a:t>
            </a:r>
          </a:p>
          <a:p>
            <a:r>
              <a:rPr lang="en-US" sz="2500" dirty="0" smtClean="0">
                <a:solidFill>
                  <a:srgbClr val="A8C6D0"/>
                </a:solidFill>
              </a:rPr>
              <a:t>  // a closure, closing over the free</a:t>
            </a:r>
          </a:p>
          <a:p>
            <a:r>
              <a:rPr lang="en-US" sz="2500" dirty="0" smtClean="0">
                <a:solidFill>
                  <a:srgbClr val="A8C6D0"/>
                </a:solidFill>
              </a:rPr>
              <a:t>  // variables </a:t>
            </a:r>
            <a:r>
              <a:rPr lang="en-US" sz="2500" dirty="0" err="1" smtClean="0">
                <a:solidFill>
                  <a:srgbClr val="A8C6D0"/>
                </a:solidFill>
              </a:rPr>
              <a:t>f</a:t>
            </a:r>
            <a:r>
              <a:rPr lang="en-US" sz="2500" dirty="0" smtClean="0">
                <a:solidFill>
                  <a:srgbClr val="A8C6D0"/>
                </a:solidFill>
              </a:rPr>
              <a:t> and </a:t>
            </a:r>
            <a:r>
              <a:rPr lang="en-US" sz="2500" dirty="0" err="1" smtClean="0">
                <a:solidFill>
                  <a:srgbClr val="A8C6D0"/>
                </a:solidFill>
              </a:rPr>
              <a:t>g</a:t>
            </a:r>
            <a:endParaRPr lang="en-US" sz="2500" dirty="0" smtClean="0">
              <a:solidFill>
                <a:srgbClr val="A8C6D0"/>
              </a:solidFill>
            </a:endParaRPr>
          </a:p>
          <a:p>
            <a:r>
              <a:rPr lang="en-US" sz="2500" dirty="0" smtClean="0"/>
              <a:t>  return </a:t>
            </a:r>
            <a:r>
              <a:rPr lang="en-US" sz="2500" dirty="0" err="1" smtClean="0"/>
              <a:t>function(x</a:t>
            </a:r>
            <a:r>
              <a:rPr lang="en-US" sz="2500" dirty="0" smtClean="0"/>
              <a:t>) {</a:t>
            </a:r>
          </a:p>
          <a:p>
            <a:r>
              <a:rPr lang="en-US" sz="2500" dirty="0" smtClean="0"/>
              <a:t>    return </a:t>
            </a:r>
            <a:r>
              <a:rPr lang="en-US" sz="2500" dirty="0" err="1" smtClean="0"/>
              <a:t>g(f(x</a:t>
            </a:r>
            <a:r>
              <a:rPr lang="en-US" sz="2500" dirty="0" smtClean="0"/>
              <a:t>));</a:t>
            </a:r>
          </a:p>
          <a:p>
            <a:r>
              <a:rPr lang="en-US" sz="2500" dirty="0" smtClean="0"/>
              <a:t>  }</a:t>
            </a:r>
          </a:p>
          <a:p>
            <a:r>
              <a:rPr lang="en-US" sz="2500" dirty="0" smtClean="0"/>
              <a:t>}</a:t>
            </a:r>
          </a:p>
          <a:p>
            <a:endParaRPr lang="en-US" sz="2500" dirty="0" smtClean="0"/>
          </a:p>
          <a:p>
            <a:r>
              <a:rPr lang="en-US" sz="25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// recursive implementation:</a:t>
            </a:r>
          </a:p>
          <a:p>
            <a:r>
              <a:rPr lang="en-US" sz="25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// http://gist.github.com/366614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</a:t>
            </a:r>
            <a:r>
              <a:rPr lang="en-US" dirty="0" err="1" smtClean="0"/>
              <a:t>Scala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1572381"/>
            <a:ext cx="644843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/>
              <a:t>def </a:t>
            </a:r>
            <a:r>
              <a:rPr lang="en-US" sz="2500" dirty="0" err="1" smtClean="0"/>
              <a:t>compose[A</a:t>
            </a:r>
            <a:r>
              <a:rPr lang="en-US" sz="2500" dirty="0" smtClean="0"/>
              <a:t>, B, </a:t>
            </a:r>
            <a:r>
              <a:rPr lang="en-US" sz="2500" dirty="0" err="1" smtClean="0"/>
              <a:t>C](g</a:t>
            </a:r>
            <a:r>
              <a:rPr lang="en-US" sz="2500" dirty="0" smtClean="0"/>
              <a:t>: B =&gt; C, </a:t>
            </a:r>
            <a:r>
              <a:rPr lang="en-US" sz="2500" dirty="0" err="1" smtClean="0"/>
              <a:t>f</a:t>
            </a:r>
            <a:r>
              <a:rPr lang="en-US" sz="2500" dirty="0" smtClean="0"/>
              <a:t>: A =&gt; B) =</a:t>
            </a:r>
          </a:p>
          <a:p>
            <a:r>
              <a:rPr lang="en-US" sz="2500" dirty="0" smtClean="0"/>
              <a:t>  (</a:t>
            </a:r>
            <a:r>
              <a:rPr lang="en-US" sz="2500" dirty="0" err="1" smtClean="0"/>
              <a:t>x</a:t>
            </a:r>
            <a:r>
              <a:rPr lang="en-US" sz="2500" dirty="0" smtClean="0"/>
              <a:t>: A) =&gt; </a:t>
            </a:r>
            <a:r>
              <a:rPr lang="en-US" sz="2500" dirty="0" err="1" smtClean="0"/>
              <a:t>g(f(x</a:t>
            </a:r>
            <a:r>
              <a:rPr lang="en-US" sz="2500" dirty="0" smtClean="0"/>
              <a:t>)) </a:t>
            </a:r>
            <a:r>
              <a:rPr lang="en-US" sz="2500" dirty="0" smtClean="0">
                <a:solidFill>
                  <a:srgbClr val="A8C6D0"/>
                </a:solidFill>
              </a:rPr>
              <a:t>// the closure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325562"/>
          </a:xfrm>
        </p:spPr>
        <p:txBody>
          <a:bodyPr>
            <a:noAutofit/>
          </a:bodyPr>
          <a:lstStyle/>
          <a:p>
            <a:r>
              <a:rPr lang="en-US" dirty="0" smtClean="0"/>
              <a:t>Higher-Order Functions</a:t>
            </a:r>
            <a:br>
              <a:rPr lang="en-US" dirty="0" smtClean="0"/>
            </a:br>
            <a:r>
              <a:rPr lang="en-US" dirty="0" smtClean="0"/>
              <a:t>and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15855"/>
            <a:ext cx="7467600" cy="4525963"/>
          </a:xfrm>
        </p:spPr>
        <p:txBody>
          <a:bodyPr/>
          <a:lstStyle/>
          <a:p>
            <a:pPr>
              <a:buFont typeface="Wingdings" charset="2"/>
              <a:buChar char="§"/>
            </a:pPr>
            <a:r>
              <a:rPr lang="en-US" dirty="0" smtClean="0"/>
              <a:t>A function that takes another function as an argument and/or returns a function as its result.</a:t>
            </a:r>
          </a:p>
          <a:p>
            <a:pPr>
              <a:buFont typeface="Wingdings" charset="2"/>
              <a:buChar char="§"/>
            </a:pPr>
            <a:r>
              <a:rPr lang="en-US" dirty="0" smtClean="0"/>
              <a:t>Ruby, via Rails, brought higher-order functions that operate on</a:t>
            </a:r>
            <a:br>
              <a:rPr lang="en-US" dirty="0" smtClean="0"/>
            </a:br>
            <a:r>
              <a:rPr lang="en-US" dirty="0" smtClean="0"/>
              <a:t>lists mainstream.</a:t>
            </a:r>
          </a:p>
          <a:p>
            <a:pPr>
              <a:buFont typeface="Wingdings" charset="2"/>
              <a:buChar char="§"/>
            </a:pPr>
            <a:r>
              <a:rPr lang="en-US" dirty="0" smtClean="0"/>
              <a:t>Higher-order </a:t>
            </a:r>
            <a:r>
              <a:rPr lang="en-US" dirty="0" err="1" smtClean="0"/>
              <a:t>rockstars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i="1" dirty="0" smtClean="0">
                <a:solidFill>
                  <a:srgbClr val="A8C6D0"/>
                </a:solidFill>
              </a:rPr>
              <a:t>each, map, filter, fold  </a:t>
            </a:r>
            <a:r>
              <a:rPr lang="en-US" dirty="0" smtClean="0"/>
              <a:t>many more!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6"/>
            <a:ext cx="7467600" cy="510774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Because we know how to pass functions around, we know how to implement these …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6"/>
            <a:ext cx="7467600" cy="510774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Because we know how to pass functions around, we know how to implement these …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… but we’ll probably duplicate</a:t>
            </a:r>
            <a:br>
              <a:rPr lang="en-US" dirty="0" smtClean="0"/>
            </a:br>
            <a:r>
              <a:rPr lang="en-US" dirty="0" smtClean="0"/>
              <a:t>    code.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6"/>
            <a:ext cx="7467600" cy="510774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Because we know how to pass functions around, we know how to implement these …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… but we’ll probably duplicate</a:t>
            </a:r>
            <a:br>
              <a:rPr lang="en-US" dirty="0" smtClean="0"/>
            </a:br>
            <a:r>
              <a:rPr lang="en-US" dirty="0" smtClean="0"/>
              <a:t>    code.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Let’s talk about </a:t>
            </a:r>
            <a:r>
              <a:rPr lang="en-US" dirty="0" smtClean="0">
                <a:solidFill>
                  <a:srgbClr val="A8C6D0"/>
                </a:solidFill>
              </a:rPr>
              <a:t>folding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Origins: The </a:t>
            </a:r>
            <a:r>
              <a:rPr lang="en-US" dirty="0" err="1" smtClean="0"/>
              <a:t>λ</a:t>
            </a:r>
            <a:r>
              <a:rPr lang="en-US" dirty="0" smtClean="0"/>
              <a:t>-Calculus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charset="2"/>
              <a:buChar char="§"/>
            </a:pPr>
            <a:r>
              <a:rPr lang="en-US" dirty="0" smtClean="0"/>
              <a:t>Developed at Princeton in the 1930s by Alonzo Church (and others). </a:t>
            </a:r>
          </a:p>
          <a:p>
            <a:pPr marL="420624" lvl="1" indent="-384048">
              <a:buSzPct val="80000"/>
              <a:buFont typeface="Wingdings" charset="2"/>
              <a:buChar char="§"/>
            </a:pPr>
            <a:r>
              <a:rPr lang="en-US" sz="3000" dirty="0" smtClean="0"/>
              <a:t>Formal system for function definition, application, and recursion.</a:t>
            </a:r>
          </a:p>
          <a:p>
            <a:pPr marL="420624" lvl="1" indent="-384048">
              <a:buSzPct val="80000"/>
              <a:buFont typeface="Wingdings" charset="2"/>
              <a:buChar char="§"/>
            </a:pPr>
            <a:r>
              <a:rPr lang="en-US" sz="3000" dirty="0" smtClean="0"/>
              <a:t>Not focused on the physical world, but abstract problems about </a:t>
            </a:r>
            <a:r>
              <a:rPr lang="en-US" sz="3000" i="1" dirty="0" smtClean="0"/>
              <a:t>computation</a:t>
            </a:r>
            <a:r>
              <a:rPr lang="en-US" sz="300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JavaScript: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862667"/>
            <a:ext cx="6004932" cy="27853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/>
              <a:t>function </a:t>
            </a:r>
            <a:r>
              <a:rPr lang="en-US" sz="2500" dirty="0" err="1" smtClean="0"/>
              <a:t>foldr(list</a:t>
            </a:r>
            <a:r>
              <a:rPr lang="en-US" sz="2500" dirty="0" smtClean="0"/>
              <a:t>, init, </a:t>
            </a:r>
            <a:r>
              <a:rPr lang="en-US" sz="2500" dirty="0" err="1" smtClean="0"/>
              <a:t>f</a:t>
            </a:r>
            <a:r>
              <a:rPr lang="en-US" sz="2500" dirty="0" smtClean="0"/>
              <a:t>) {</a:t>
            </a:r>
          </a:p>
          <a:p>
            <a:r>
              <a:rPr lang="en-US" sz="2500" dirty="0" smtClean="0"/>
              <a:t>  </a:t>
            </a:r>
            <a:r>
              <a:rPr lang="en-US" sz="2500" dirty="0" err="1" smtClean="0"/>
              <a:t>if(list.length</a:t>
            </a:r>
            <a:r>
              <a:rPr lang="en-US" sz="2500" dirty="0" smtClean="0"/>
              <a:t> == 0)</a:t>
            </a:r>
          </a:p>
          <a:p>
            <a:r>
              <a:rPr lang="en-US" sz="2500" dirty="0" smtClean="0"/>
              <a:t>    return init;</a:t>
            </a:r>
          </a:p>
          <a:p>
            <a:r>
              <a:rPr lang="en-US" sz="2500" dirty="0" smtClean="0"/>
              <a:t>  else {</a:t>
            </a:r>
          </a:p>
          <a:p>
            <a:r>
              <a:rPr lang="en-US" sz="2500" dirty="0" smtClean="0"/>
              <a:t>    return foldr(list.slice(1), </a:t>
            </a:r>
            <a:r>
              <a:rPr lang="en-US" sz="2500" dirty="0" err="1" smtClean="0"/>
              <a:t>f(init</a:t>
            </a:r>
            <a:r>
              <a:rPr lang="en-US" sz="2500" dirty="0" smtClean="0"/>
              <a:t>, list[0]), </a:t>
            </a:r>
            <a:r>
              <a:rPr lang="en-US" sz="2500" dirty="0" err="1" smtClean="0"/>
              <a:t>f</a:t>
            </a:r>
            <a:r>
              <a:rPr lang="en-US" sz="2500" dirty="0" smtClean="0"/>
              <a:t>);</a:t>
            </a:r>
          </a:p>
          <a:p>
            <a:r>
              <a:rPr lang="en-US" sz="2500" dirty="0" smtClean="0"/>
              <a:t>  }</a:t>
            </a:r>
          </a:p>
          <a:p>
            <a:r>
              <a:rPr lang="en-US" sz="2500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</a:t>
            </a:r>
            <a:r>
              <a:rPr lang="en-US" dirty="0" err="1" smtClean="0"/>
              <a:t>Scala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862667"/>
            <a:ext cx="7463144" cy="20159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/>
              <a:t>def </a:t>
            </a:r>
            <a:r>
              <a:rPr lang="en-US" sz="2500" dirty="0" err="1" smtClean="0"/>
              <a:t>foldr[A</a:t>
            </a:r>
            <a:r>
              <a:rPr lang="en-US" sz="2500" dirty="0" smtClean="0"/>
              <a:t>, </a:t>
            </a:r>
            <a:r>
              <a:rPr lang="en-US" sz="2500" dirty="0" err="1" smtClean="0"/>
              <a:t>B](list</a:t>
            </a:r>
            <a:r>
              <a:rPr lang="en-US" sz="2500" dirty="0" smtClean="0"/>
              <a:t>: </a:t>
            </a:r>
            <a:r>
              <a:rPr lang="en-US" sz="2500" dirty="0" err="1" smtClean="0"/>
              <a:t>List[A</a:t>
            </a:r>
            <a:r>
              <a:rPr lang="en-US" sz="2500" dirty="0" smtClean="0"/>
              <a:t>], init: B, </a:t>
            </a:r>
            <a:r>
              <a:rPr lang="en-US" sz="2500" dirty="0" err="1" smtClean="0"/>
              <a:t>f</a:t>
            </a:r>
            <a:r>
              <a:rPr lang="en-US" sz="2500" dirty="0" smtClean="0"/>
              <a:t>: (B, A) =&gt; B): B =</a:t>
            </a:r>
          </a:p>
          <a:p>
            <a:r>
              <a:rPr lang="en-US" sz="2500" dirty="0" smtClean="0"/>
              <a:t>  list match {</a:t>
            </a:r>
          </a:p>
          <a:p>
            <a:r>
              <a:rPr lang="en-US" sz="2500" dirty="0" smtClean="0"/>
              <a:t>    case Nil =&gt; init</a:t>
            </a:r>
          </a:p>
          <a:p>
            <a:r>
              <a:rPr lang="en-US" sz="2500" dirty="0" smtClean="0"/>
              <a:t>    case head :: tail =&gt; </a:t>
            </a:r>
            <a:r>
              <a:rPr lang="en-US" sz="2500" dirty="0" err="1" smtClean="0"/>
              <a:t>foldr(tail</a:t>
            </a:r>
            <a:r>
              <a:rPr lang="en-US" sz="2500" dirty="0" smtClean="0"/>
              <a:t>, </a:t>
            </a:r>
            <a:r>
              <a:rPr lang="en-US" sz="2500" dirty="0" err="1" smtClean="0"/>
              <a:t>f(init</a:t>
            </a:r>
            <a:r>
              <a:rPr lang="en-US" sz="2500" dirty="0" smtClean="0"/>
              <a:t>, head), </a:t>
            </a:r>
            <a:r>
              <a:rPr lang="en-US" sz="2500" dirty="0" err="1" smtClean="0"/>
              <a:t>f</a:t>
            </a:r>
            <a:r>
              <a:rPr lang="en-US" sz="2500" dirty="0" smtClean="0"/>
              <a:t>)</a:t>
            </a:r>
          </a:p>
          <a:p>
            <a:r>
              <a:rPr lang="en-US" sz="2500" dirty="0" smtClean="0"/>
              <a:t> 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Some List Functions That can be Defined in Terms of Folding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charset="2"/>
              <a:buChar char="§"/>
            </a:pPr>
            <a:r>
              <a:rPr lang="en-US" dirty="0" smtClean="0"/>
              <a:t>sum	= </a:t>
            </a:r>
            <a:r>
              <a:rPr lang="en-US" dirty="0" err="1" smtClean="0"/>
              <a:t>foldr</a:t>
            </a:r>
            <a:r>
              <a:rPr lang="en-US" dirty="0" smtClean="0"/>
              <a:t> (+) 0</a:t>
            </a:r>
          </a:p>
          <a:p>
            <a:pPr>
              <a:buFont typeface="Wingdings" charset="2"/>
              <a:buChar char="§"/>
            </a:pPr>
            <a:r>
              <a:rPr lang="en-US" dirty="0" smtClean="0"/>
              <a:t>product	= </a:t>
            </a:r>
            <a:r>
              <a:rPr lang="en-US" dirty="0" err="1" smtClean="0"/>
              <a:t>foldr</a:t>
            </a:r>
            <a:r>
              <a:rPr lang="en-US" dirty="0" smtClean="0"/>
              <a:t> (*) 1</a:t>
            </a:r>
          </a:p>
          <a:p>
            <a:pPr>
              <a:buFont typeface="Wingdings" charset="2"/>
              <a:buChar char="§"/>
            </a:pPr>
            <a:r>
              <a:rPr lang="en-US" dirty="0" err="1" smtClean="0"/>
              <a:t>anytrue</a:t>
            </a:r>
            <a:r>
              <a:rPr lang="en-US" dirty="0" smtClean="0"/>
              <a:t>	= </a:t>
            </a:r>
            <a:r>
              <a:rPr lang="en-US" dirty="0" err="1" smtClean="0"/>
              <a:t>foldr</a:t>
            </a:r>
            <a:r>
              <a:rPr lang="en-US" dirty="0" smtClean="0"/>
              <a:t> (∨) false</a:t>
            </a:r>
          </a:p>
          <a:p>
            <a:pPr>
              <a:buFont typeface="Wingdings" charset="2"/>
              <a:buChar char="§"/>
            </a:pPr>
            <a:r>
              <a:rPr lang="en-US" dirty="0" err="1" smtClean="0"/>
              <a:t>alltrue</a:t>
            </a:r>
            <a:r>
              <a:rPr lang="en-US" dirty="0" smtClean="0"/>
              <a:t>	= </a:t>
            </a:r>
            <a:r>
              <a:rPr lang="en-US" dirty="0" err="1" smtClean="0"/>
              <a:t>foldr</a:t>
            </a:r>
            <a:r>
              <a:rPr lang="en-US" dirty="0" smtClean="0"/>
              <a:t> (∧) true</a:t>
            </a:r>
          </a:p>
          <a:p>
            <a:pPr>
              <a:buFont typeface="Wingdings" charset="2"/>
              <a:buChar char="§"/>
            </a:pPr>
            <a:r>
              <a:rPr lang="en-US" dirty="0" smtClean="0"/>
              <a:t>map	= </a:t>
            </a:r>
            <a:r>
              <a:rPr lang="en-US" dirty="0" err="1" smtClean="0"/>
              <a:t>foldr</a:t>
            </a:r>
            <a:r>
              <a:rPr lang="en-US" dirty="0" smtClean="0"/>
              <a:t> (cons . </a:t>
            </a:r>
            <a:r>
              <a:rPr lang="en-US" dirty="0" err="1" smtClean="0"/>
              <a:t>f</a:t>
            </a:r>
            <a:r>
              <a:rPr lang="en-US" dirty="0" smtClean="0"/>
              <a:t>) []</a:t>
            </a:r>
          </a:p>
          <a:p>
            <a:pPr>
              <a:buFont typeface="Wingdings" charset="2"/>
              <a:buChar char="§"/>
            </a:pPr>
            <a:endParaRPr lang="en-US" dirty="0" smtClean="0"/>
          </a:p>
          <a:p>
            <a:pPr>
              <a:buFont typeface="Wingdings" charset="2"/>
              <a:buChar char="§"/>
            </a:pPr>
            <a:r>
              <a:rPr lang="en-US" dirty="0" smtClean="0"/>
              <a:t>By </a:t>
            </a:r>
            <a:r>
              <a:rPr lang="en-US" dirty="0" smtClean="0">
                <a:solidFill>
                  <a:srgbClr val="A8C6D0"/>
                </a:solidFill>
              </a:rPr>
              <a:t>partially applying </a:t>
            </a:r>
            <a:r>
              <a:rPr lang="en-US" dirty="0" smtClean="0"/>
              <a:t>folds, we can define new list functions with very little programming!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Real-World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§"/>
            </a:pPr>
            <a:r>
              <a:rPr lang="en-US" dirty="0" smtClean="0"/>
              <a:t>Higher-order functions pay dividends (strategy pattern, factory, factories of factories, …)</a:t>
            </a:r>
          </a:p>
          <a:p>
            <a:pPr>
              <a:buFont typeface="Wingdings" charset="2"/>
              <a:buChar char="§"/>
            </a:pPr>
            <a:r>
              <a:rPr lang="en-US" dirty="0" smtClean="0"/>
              <a:t>“loan” pattern.</a:t>
            </a:r>
          </a:p>
          <a:p>
            <a:pPr>
              <a:buFont typeface="Wingdings" charset="2"/>
              <a:buChar char="§"/>
            </a:pPr>
            <a:r>
              <a:rPr lang="en-US" dirty="0" smtClean="0"/>
              <a:t>Event handling in the Lift framework.</a:t>
            </a:r>
          </a:p>
          <a:p>
            <a:pPr>
              <a:buFont typeface="Wingdings" charset="2"/>
              <a:buChar char="§"/>
            </a:pPr>
            <a:r>
              <a:rPr lang="en-US" dirty="0" smtClean="0"/>
              <a:t>List tasks (partitioning, filtering, transforming).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Didn’t Cover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§"/>
            </a:pPr>
            <a:r>
              <a:rPr lang="en-US" dirty="0" smtClean="0"/>
              <a:t>Currying</a:t>
            </a:r>
          </a:p>
          <a:p>
            <a:pPr>
              <a:buFont typeface="Wingdings" charset="2"/>
              <a:buChar char="§"/>
            </a:pPr>
            <a:r>
              <a:rPr lang="en-US" dirty="0" smtClean="0"/>
              <a:t>Pattern matching</a:t>
            </a:r>
          </a:p>
          <a:p>
            <a:pPr>
              <a:buFont typeface="Wingdings" charset="2"/>
              <a:buChar char="§"/>
            </a:pPr>
            <a:r>
              <a:rPr lang="en-US" dirty="0" smtClean="0"/>
              <a:t>Type inference, higher-</a:t>
            </a:r>
            <a:r>
              <a:rPr lang="en-US" dirty="0" err="1" smtClean="0"/>
              <a:t>kinded</a:t>
            </a:r>
            <a:r>
              <a:rPr lang="en-US" dirty="0" smtClean="0"/>
              <a:t> types, and general type systems</a:t>
            </a:r>
          </a:p>
          <a:p>
            <a:pPr>
              <a:buFont typeface="Wingdings" charset="2"/>
              <a:buChar char="§"/>
            </a:pPr>
            <a:r>
              <a:rPr lang="en-US" dirty="0" smtClean="0"/>
              <a:t>Partial function application</a:t>
            </a:r>
          </a:p>
          <a:p>
            <a:pPr>
              <a:buFont typeface="Wingdings" charset="2"/>
              <a:buChar char="§"/>
            </a:pPr>
            <a:r>
              <a:rPr lang="en-US" dirty="0" smtClean="0"/>
              <a:t>Monads</a:t>
            </a:r>
          </a:p>
          <a:p>
            <a:pPr>
              <a:buFont typeface="Wingdings" charset="2"/>
              <a:buChar char="§"/>
            </a:pPr>
            <a:r>
              <a:rPr lang="en-US" dirty="0" smtClean="0"/>
              <a:t>Lazy </a:t>
            </a:r>
            <a:r>
              <a:rPr lang="en-US" dirty="0" err="1" smtClean="0"/>
              <a:t>vs</a:t>
            </a:r>
            <a:r>
              <a:rPr lang="en-US" dirty="0" smtClean="0"/>
              <a:t> strict evaluation</a:t>
            </a:r>
          </a:p>
          <a:p>
            <a:pPr>
              <a:buFont typeface="Wingdings" charset="2"/>
              <a:buChar char="§"/>
            </a:pPr>
            <a:r>
              <a:rPr lang="en-US" dirty="0" smtClean="0"/>
              <a:t>MORE!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106937" cy="45259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Sample code available at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b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en-US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http://github.com/chrislewis/JaxFunc_0_ImperativelyFunctional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Thanks!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23354" y="1536174"/>
            <a:ext cx="617580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dirty="0" err="1" smtClean="0"/>
              <a:t>chris</a:t>
            </a:r>
            <a:r>
              <a:rPr lang="en-US" sz="3000" dirty="0" smtClean="0"/>
              <a:t> </a:t>
            </a:r>
            <a:r>
              <a:rPr lang="en-US" sz="3000" dirty="0" err="1" smtClean="0"/>
              <a:t>lewis</a:t>
            </a:r>
            <a:r>
              <a:rPr lang="en-US" sz="3000" dirty="0" smtClean="0"/>
              <a:t> / </a:t>
            </a:r>
            <a:r>
              <a:rPr lang="en-US" sz="30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chris@thegodcode.net</a:t>
            </a:r>
            <a:endParaRPr lang="en-US" sz="3000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sz="3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http://</a:t>
            </a:r>
            <a:r>
              <a:rPr lang="en-US" sz="30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twitter.com/burningodzilla</a:t>
            </a:r>
            <a:endParaRPr lang="en-US" sz="3000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sz="3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http://</a:t>
            </a:r>
            <a:r>
              <a:rPr lang="en-US" sz="30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github.com/chrislewis</a:t>
            </a:r>
            <a:endParaRPr lang="en-US" sz="3000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Origins: The </a:t>
            </a:r>
            <a:r>
              <a:rPr lang="en-US" dirty="0" err="1" smtClean="0"/>
              <a:t>λ</a:t>
            </a:r>
            <a:r>
              <a:rPr lang="en-US" dirty="0" smtClean="0"/>
              <a:t>-Calculus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charset="2"/>
              <a:buChar char="§"/>
            </a:pPr>
            <a:r>
              <a:rPr lang="en-US" dirty="0" smtClean="0"/>
              <a:t>Functions may receive functions as parameters and return functions as results.</a:t>
            </a:r>
          </a:p>
          <a:p>
            <a:pPr>
              <a:buFont typeface="Wingdings" charset="2"/>
              <a:buChar char="§"/>
            </a:pPr>
            <a:r>
              <a:rPr lang="en-US" dirty="0" smtClean="0"/>
              <a:t>A lambda may “close” over free variables to create a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closure</a:t>
            </a:r>
            <a:r>
              <a:rPr lang="en-US" dirty="0" smtClean="0"/>
              <a:t>.</a:t>
            </a:r>
          </a:p>
          <a:p>
            <a:pPr>
              <a:buFont typeface="Wingdings" charset="2"/>
              <a:buChar char="§"/>
            </a:pPr>
            <a:r>
              <a:rPr lang="en-US" sz="3000" dirty="0" smtClean="0"/>
              <a:t>Turing complete.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Origins: The </a:t>
            </a:r>
            <a:r>
              <a:rPr lang="en-US" dirty="0" err="1" smtClean="0"/>
              <a:t>λ</a:t>
            </a:r>
            <a:r>
              <a:rPr lang="en-US" dirty="0" smtClean="0"/>
              <a:t>-Calculus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charset="2"/>
              <a:buChar char="§"/>
            </a:pPr>
            <a:r>
              <a:rPr lang="en-US" dirty="0" smtClean="0"/>
              <a:t>Functions may receive functions as parameters and return functions as results.</a:t>
            </a:r>
          </a:p>
          <a:p>
            <a:pPr>
              <a:buFont typeface="Wingdings" charset="2"/>
              <a:buChar char="§"/>
            </a:pPr>
            <a:r>
              <a:rPr lang="en-US" dirty="0" smtClean="0"/>
              <a:t>A lambda may “close” over free variables to create a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closure</a:t>
            </a:r>
            <a:r>
              <a:rPr lang="en-US" dirty="0" smtClean="0"/>
              <a:t>.</a:t>
            </a:r>
          </a:p>
          <a:p>
            <a:pPr>
              <a:buFont typeface="Wingdings" charset="2"/>
              <a:buChar char="§"/>
            </a:pPr>
            <a:r>
              <a:rPr lang="en-US" sz="3000" dirty="0" smtClean="0"/>
              <a:t>Turing complete.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8992" y="4691832"/>
            <a:ext cx="3722387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/>
              <a:t>true := </a:t>
            </a:r>
            <a:r>
              <a:rPr lang="en-US" sz="2500" dirty="0" err="1" smtClean="0"/>
              <a:t>λxy.x</a:t>
            </a:r>
            <a:endParaRPr lang="en-US" sz="2500" dirty="0" smtClean="0"/>
          </a:p>
          <a:p>
            <a:r>
              <a:rPr lang="en-US" sz="2500" dirty="0" smtClean="0"/>
              <a:t>false := </a:t>
            </a:r>
            <a:r>
              <a:rPr lang="en-US" sz="2500" dirty="0" err="1" smtClean="0"/>
              <a:t>λxy.y</a:t>
            </a:r>
            <a:endParaRPr lang="en-US" sz="2500" dirty="0" smtClean="0"/>
          </a:p>
          <a:p>
            <a:r>
              <a:rPr lang="en-US" sz="2500" dirty="0" smtClean="0"/>
              <a:t>if-then-else := </a:t>
            </a:r>
            <a:r>
              <a:rPr lang="en-US" sz="2500" dirty="0" err="1" smtClean="0"/>
              <a:t>λpab.p</a:t>
            </a:r>
            <a:r>
              <a:rPr lang="en-US" sz="2500" dirty="0" smtClean="0"/>
              <a:t> a </a:t>
            </a:r>
            <a:r>
              <a:rPr lang="en-US" sz="2500" dirty="0" err="1" smtClean="0"/>
              <a:t>b</a:t>
            </a:r>
            <a:endParaRPr lang="en-US" sz="25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Origins: Lisp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7467600" cy="4386942"/>
          </a:xfrm>
        </p:spPr>
        <p:txBody>
          <a:bodyPr>
            <a:noAutofit/>
          </a:bodyPr>
          <a:lstStyle/>
          <a:p>
            <a:pPr>
              <a:buFont typeface="Wingdings" charset="2"/>
              <a:buChar char="§"/>
            </a:pPr>
            <a:r>
              <a:rPr lang="en-US" dirty="0" smtClean="0"/>
              <a:t>Developed at MIT by John McCarthy.</a:t>
            </a:r>
          </a:p>
          <a:p>
            <a:pPr>
              <a:buFont typeface="Wingdings" charset="2"/>
              <a:buChar char="§"/>
            </a:pPr>
            <a:r>
              <a:rPr lang="en-US" sz="3000" dirty="0" smtClean="0"/>
              <a:t>An Implementation of the </a:t>
            </a:r>
            <a:r>
              <a:rPr lang="en-US" dirty="0" err="1" smtClean="0"/>
              <a:t>λ</a:t>
            </a:r>
            <a:r>
              <a:rPr lang="en-US" dirty="0" smtClean="0"/>
              <a:t>-</a:t>
            </a:r>
            <a:r>
              <a:rPr lang="en-US" sz="3000" dirty="0" smtClean="0"/>
              <a:t>calculus.</a:t>
            </a:r>
          </a:p>
          <a:p>
            <a:pPr>
              <a:buFont typeface="Wingdings" charset="2"/>
              <a:buChar char="§"/>
            </a:pPr>
            <a:r>
              <a:rPr lang="en-US" dirty="0" smtClean="0"/>
              <a:t>Uniform treatment of data and functions;</a:t>
            </a:r>
            <a:br>
              <a:rPr lang="en-US" dirty="0" smtClean="0"/>
            </a:br>
            <a:r>
              <a:rPr lang="en-US" dirty="0" smtClean="0">
                <a:solidFill>
                  <a:srgbClr val="A8C6D0"/>
                </a:solidFill>
              </a:rPr>
              <a:t>higher-order functions</a:t>
            </a:r>
            <a:r>
              <a:rPr lang="en-US" dirty="0" smtClean="0">
                <a:solidFill>
                  <a:srgbClr val="6EA0B0"/>
                </a:solidFill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Origins: Lisp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7467600" cy="4386942"/>
          </a:xfrm>
        </p:spPr>
        <p:txBody>
          <a:bodyPr>
            <a:noAutofit/>
          </a:bodyPr>
          <a:lstStyle/>
          <a:p>
            <a:pPr>
              <a:buFont typeface="Wingdings" charset="2"/>
              <a:buChar char="§"/>
            </a:pPr>
            <a:r>
              <a:rPr lang="en-US" dirty="0" smtClean="0"/>
              <a:t>Extensive use of lambda expressions, closures, and </a:t>
            </a:r>
            <a:r>
              <a:rPr lang="en-US" dirty="0" smtClean="0">
                <a:solidFill>
                  <a:srgbClr val="A8C6D0"/>
                </a:solidFill>
              </a:rPr>
              <a:t>recursion</a:t>
            </a:r>
            <a:r>
              <a:rPr lang="en-US" dirty="0" smtClean="0"/>
              <a:t>.</a:t>
            </a:r>
          </a:p>
          <a:p>
            <a:pPr>
              <a:buFont typeface="Wingdings" charset="2"/>
              <a:buChar char="§"/>
            </a:pPr>
            <a:r>
              <a:rPr lang="en-US" dirty="0" smtClean="0"/>
              <a:t>In Lisp, as any programming language supporting them, </a:t>
            </a:r>
            <a:r>
              <a:rPr lang="en-US" dirty="0" smtClean="0">
                <a:solidFill>
                  <a:srgbClr val="A8C6D0"/>
                </a:solidFill>
              </a:rPr>
              <a:t>lambdas are functions</a:t>
            </a:r>
            <a:r>
              <a:rPr lang="en-US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Origins: Lisp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1417638"/>
            <a:ext cx="3235506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(define (is-even? </a:t>
            </a:r>
            <a:r>
              <a:rPr lang="en-US" sz="2000" dirty="0" err="1" smtClean="0"/>
              <a:t>x</a:t>
            </a:r>
            <a:r>
              <a:rPr lang="en-US" sz="2000" dirty="0" smtClean="0"/>
              <a:t>)</a:t>
            </a:r>
          </a:p>
          <a:p>
            <a:r>
              <a:rPr lang="en-US" sz="2000" dirty="0" smtClean="0"/>
              <a:t>  (= 0 (modulo </a:t>
            </a:r>
            <a:r>
              <a:rPr lang="en-US" sz="2000" dirty="0" err="1" smtClean="0"/>
              <a:t>x</a:t>
            </a:r>
            <a:r>
              <a:rPr lang="en-US" sz="2000" dirty="0" smtClean="0"/>
              <a:t> 2)))</a:t>
            </a:r>
          </a:p>
          <a:p>
            <a:endParaRPr lang="en-US" sz="2000" dirty="0" smtClean="0"/>
          </a:p>
          <a:p>
            <a:r>
              <a:rPr lang="en-US" sz="2000" dirty="0" smtClean="0"/>
              <a:t>(define (when-even </a:t>
            </a:r>
            <a:r>
              <a:rPr lang="en-US" sz="2000" dirty="0" err="1" smtClean="0"/>
              <a:t>x</a:t>
            </a:r>
            <a:r>
              <a:rPr lang="en-US" sz="2000" dirty="0" smtClean="0"/>
              <a:t> f1 f2)</a:t>
            </a:r>
          </a:p>
          <a:p>
            <a:r>
              <a:rPr lang="en-US" sz="2000" dirty="0" smtClean="0"/>
              <a:t>  (if (is-even? </a:t>
            </a:r>
            <a:r>
              <a:rPr lang="en-US" sz="2000" dirty="0" err="1" smtClean="0"/>
              <a:t>x</a:t>
            </a:r>
            <a:r>
              <a:rPr lang="en-US" sz="2000" dirty="0" smtClean="0"/>
              <a:t>)</a:t>
            </a:r>
          </a:p>
          <a:p>
            <a:r>
              <a:rPr lang="en-US" sz="2000" dirty="0" smtClean="0"/>
              <a:t>      (f1 </a:t>
            </a:r>
            <a:r>
              <a:rPr lang="en-US" sz="2000" dirty="0" err="1" smtClean="0"/>
              <a:t>x</a:t>
            </a:r>
            <a:r>
              <a:rPr lang="en-US" sz="2000" dirty="0" smtClean="0"/>
              <a:t>)</a:t>
            </a:r>
          </a:p>
          <a:p>
            <a:r>
              <a:rPr lang="en-US" sz="2000" dirty="0" smtClean="0"/>
              <a:t>      (f2 </a:t>
            </a:r>
            <a:r>
              <a:rPr lang="en-US" sz="2000" dirty="0" err="1" smtClean="0"/>
              <a:t>x</a:t>
            </a:r>
            <a:r>
              <a:rPr lang="en-US" sz="2000" dirty="0" smtClean="0"/>
              <a:t>)))</a:t>
            </a:r>
          </a:p>
          <a:p>
            <a:endParaRPr lang="en-US" sz="2000" dirty="0" smtClean="0"/>
          </a:p>
          <a:p>
            <a:r>
              <a:rPr lang="en-US" sz="2000" dirty="0" smtClean="0"/>
              <a:t>(define (down-to-one </a:t>
            </a:r>
            <a:r>
              <a:rPr lang="en-US" sz="2000" dirty="0" err="1" smtClean="0"/>
              <a:t>x</a:t>
            </a:r>
            <a:r>
              <a:rPr lang="en-US" sz="2000" dirty="0" smtClean="0"/>
              <a:t>)</a:t>
            </a:r>
          </a:p>
          <a:p>
            <a:r>
              <a:rPr lang="en-US" sz="2000" dirty="0" smtClean="0"/>
              <a:t>  (if (&lt;= </a:t>
            </a:r>
            <a:r>
              <a:rPr lang="en-US" sz="2000" dirty="0" err="1" smtClean="0"/>
              <a:t>x</a:t>
            </a:r>
            <a:r>
              <a:rPr lang="en-US" sz="2000" dirty="0" smtClean="0"/>
              <a:t> 1)</a:t>
            </a:r>
          </a:p>
          <a:p>
            <a:r>
              <a:rPr lang="en-US" sz="2000" dirty="0" smtClean="0"/>
              <a:t>      </a:t>
            </a:r>
            <a:r>
              <a:rPr lang="en-US" sz="2000" dirty="0" err="1" smtClean="0"/>
              <a:t>x</a:t>
            </a:r>
            <a:endParaRPr lang="en-US" sz="2000" dirty="0" smtClean="0"/>
          </a:p>
          <a:p>
            <a:r>
              <a:rPr lang="en-US" sz="2000" dirty="0" smtClean="0"/>
              <a:t>      (down-to-one (- </a:t>
            </a:r>
            <a:r>
              <a:rPr lang="en-US" sz="2000" dirty="0" err="1" smtClean="0"/>
              <a:t>x</a:t>
            </a:r>
            <a:r>
              <a:rPr lang="en-US" sz="2000" dirty="0" smtClean="0"/>
              <a:t> 1))))</a:t>
            </a:r>
          </a:p>
          <a:p>
            <a:endParaRPr lang="en-US" sz="2000" dirty="0" smtClean="0"/>
          </a:p>
          <a:p>
            <a:r>
              <a:rPr lang="en-US" sz="2000" dirty="0" smtClean="0"/>
              <a:t>(when-even 4</a:t>
            </a:r>
          </a:p>
          <a:p>
            <a:r>
              <a:rPr lang="en-US" sz="2000" dirty="0" smtClean="0"/>
              <a:t>  down-to-one</a:t>
            </a:r>
          </a:p>
          <a:p>
            <a:r>
              <a:rPr lang="en-US" sz="2000" dirty="0" smtClean="0"/>
              <a:t>  (lambda (</a:t>
            </a:r>
            <a:r>
              <a:rPr lang="en-US" sz="2000" dirty="0" err="1" smtClean="0"/>
              <a:t>x</a:t>
            </a:r>
            <a:r>
              <a:rPr lang="en-US" sz="2000" dirty="0" smtClean="0"/>
              <a:t>) (+ </a:t>
            </a:r>
            <a:r>
              <a:rPr lang="en-US" sz="2000" dirty="0" err="1" smtClean="0"/>
              <a:t>x</a:t>
            </a:r>
            <a:r>
              <a:rPr lang="en-US" sz="2000" dirty="0" smtClean="0"/>
              <a:t> 1)))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15086" cy="5422219"/>
          </a:xfrm>
        </p:spPr>
        <p:txBody>
          <a:bodyPr>
            <a:normAutofit/>
          </a:bodyPr>
          <a:lstStyle/>
          <a:p>
            <a:r>
              <a:rPr lang="en-US" dirty="0" smtClean="0"/>
              <a:t>There are many facets of functional programming.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We will focus primarily on</a:t>
            </a:r>
            <a:br>
              <a:rPr lang="en-US" dirty="0" smtClean="0"/>
            </a:br>
            <a:r>
              <a:rPr lang="en-US" dirty="0" smtClean="0"/>
              <a:t>higher-order functions and the</a:t>
            </a:r>
            <a:br>
              <a:rPr lang="en-US" dirty="0" smtClean="0"/>
            </a:br>
            <a:r>
              <a:rPr lang="en-US" dirty="0" smtClean="0"/>
              <a:t>treatment of functions as data.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Technic.thmx</Template>
  <TotalTime>1181</TotalTime>
  <Words>1551</Words>
  <Application>Microsoft Macintosh PowerPoint</Application>
  <PresentationFormat>On-screen Show (4:3)</PresentationFormat>
  <Paragraphs>178</Paragraphs>
  <Slides>36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Technic</vt:lpstr>
      <vt:lpstr>Imperatively Functional</vt:lpstr>
      <vt:lpstr>Origins: The λ-Calculus</vt:lpstr>
      <vt:lpstr>Origins: The λ-Calculus</vt:lpstr>
      <vt:lpstr>Origins: The λ-Calculus</vt:lpstr>
      <vt:lpstr>Origins: The λ-Calculus</vt:lpstr>
      <vt:lpstr>Origins: Lisp</vt:lpstr>
      <vt:lpstr>Origins: Lisp</vt:lpstr>
      <vt:lpstr>Origins: Lisp</vt:lpstr>
      <vt:lpstr>There are many facets of functional programming.  We will focus primarily on higher-order functions and the treatment of functions as data. </vt:lpstr>
      <vt:lpstr>Functions are Data</vt:lpstr>
      <vt:lpstr>Functions are Data</vt:lpstr>
      <vt:lpstr>Functions are Data</vt:lpstr>
      <vt:lpstr>Notes on Lambdas</vt:lpstr>
      <vt:lpstr>Notes on Lambdas</vt:lpstr>
      <vt:lpstr>λ: In Programming Languages</vt:lpstr>
      <vt:lpstr>Function Composition</vt:lpstr>
      <vt:lpstr>Slide 17</vt:lpstr>
      <vt:lpstr>Slide 18</vt:lpstr>
      <vt:lpstr>Function Composition</vt:lpstr>
      <vt:lpstr>Function Composition</vt:lpstr>
      <vt:lpstr>Function Composition</vt:lpstr>
      <vt:lpstr>Function Composition</vt:lpstr>
      <vt:lpstr>Function Composition</vt:lpstr>
      <vt:lpstr>In JavaScript:</vt:lpstr>
      <vt:lpstr>In Scala:</vt:lpstr>
      <vt:lpstr>Higher-Order Functions and Lists</vt:lpstr>
      <vt:lpstr>Because we know how to pass functions around, we know how to implement these …     </vt:lpstr>
      <vt:lpstr>Because we know how to pass functions around, we know how to implement these …  … but we’ll probably duplicate     code.  </vt:lpstr>
      <vt:lpstr>Because we know how to pass functions around, we know how to implement these …  … but we’ll probably duplicate     code.  Let’s talk about folding.</vt:lpstr>
      <vt:lpstr>In JavaScript:</vt:lpstr>
      <vt:lpstr>In Scala:</vt:lpstr>
      <vt:lpstr>Some List Functions That can be Defined in Terms of Folding</vt:lpstr>
      <vt:lpstr>Real-World Examples</vt:lpstr>
      <vt:lpstr>What we Didn’t Cover</vt:lpstr>
      <vt:lpstr>Questions?</vt:lpstr>
      <vt:lpstr>Thanks!</vt:lpstr>
    </vt:vector>
  </TitlesOfParts>
  <Company> Taleo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Imperatively Functional</dc:title>
  <dc:creator>Chris Lewis</dc:creator>
  <cp:lastModifiedBy>Chris Lewis</cp:lastModifiedBy>
  <cp:revision>332</cp:revision>
  <dcterms:created xsi:type="dcterms:W3CDTF">2010-06-17T21:40:16Z</dcterms:created>
  <dcterms:modified xsi:type="dcterms:W3CDTF">2010-06-17T21:52:20Z</dcterms:modified>
</cp:coreProperties>
</file>