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301" r:id="rId3"/>
    <p:sldId id="277" r:id="rId4"/>
    <p:sldId id="279" r:id="rId5"/>
    <p:sldId id="302" r:id="rId6"/>
    <p:sldId id="278" r:id="rId7"/>
    <p:sldId id="297" r:id="rId8"/>
    <p:sldId id="298" r:id="rId9"/>
    <p:sldId id="280" r:id="rId10"/>
    <p:sldId id="261" r:id="rId11"/>
    <p:sldId id="262" r:id="rId12"/>
    <p:sldId id="263" r:id="rId13"/>
    <p:sldId id="264" r:id="rId14"/>
    <p:sldId id="303" r:id="rId15"/>
    <p:sldId id="266" r:id="rId16"/>
    <p:sldId id="260" r:id="rId17"/>
    <p:sldId id="281" r:id="rId18"/>
    <p:sldId id="288" r:id="rId19"/>
    <p:sldId id="257" r:id="rId20"/>
    <p:sldId id="286" r:id="rId21"/>
    <p:sldId id="285" r:id="rId22"/>
    <p:sldId id="304" r:id="rId23"/>
    <p:sldId id="258" r:id="rId24"/>
    <p:sldId id="259" r:id="rId25"/>
    <p:sldId id="268" r:id="rId26"/>
    <p:sldId id="295" r:id="rId27"/>
    <p:sldId id="299" r:id="rId28"/>
    <p:sldId id="296" r:id="rId29"/>
    <p:sldId id="282" r:id="rId30"/>
    <p:sldId id="275" r:id="rId31"/>
    <p:sldId id="283" r:id="rId32"/>
    <p:sldId id="289" r:id="rId33"/>
    <p:sldId id="290" r:id="rId34"/>
    <p:sldId id="294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</a:t>
            </a:r>
            <a:r>
              <a:rPr lang="en-US" dirty="0" smtClean="0"/>
              <a:t>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>
                <a:latin typeface="Franklin Gothic Book"/>
                <a:cs typeface="Franklin Gothic Book"/>
              </a:rPr>
              <a:t>The value of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 depends on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sz="3000" dirty="0" err="1" smtClean="0">
                <a:latin typeface="Franklin Gothic Book"/>
                <a:cs typeface="Franklin Gothic Book"/>
              </a:rPr>
              <a:t>x</a:t>
            </a:r>
            <a:r>
              <a:rPr lang="en-US" sz="3000" dirty="0" smtClean="0">
                <a:latin typeface="Franklin Gothic Book"/>
                <a:cs typeface="Franklin Gothic Book"/>
              </a:rPr>
              <a:t>, to another, </a:t>
            </a:r>
            <a:r>
              <a:rPr lang="en-US" sz="3000" dirty="0" err="1" smtClean="0">
                <a:latin typeface="Franklin Gothic Book"/>
                <a:cs typeface="Franklin Gothic Book"/>
              </a:rPr>
              <a:t>y</a:t>
            </a:r>
            <a:r>
              <a:rPr lang="en-US" sz="3000" dirty="0" smtClean="0">
                <a:latin typeface="Franklin Gothic Book"/>
                <a:cs typeface="Franklin Gothic Book"/>
              </a:rPr>
              <a:t>.</a:t>
            </a:r>
            <a:endParaRPr lang="en-US" sz="3000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</a:t>
            </a:r>
            <a:r>
              <a:rPr lang="en-US" dirty="0" smtClean="0">
                <a:latin typeface="+mj-lt"/>
                <a:cs typeface="Rockwell"/>
              </a:rPr>
              <a:t>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∘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</a:t>
            </a:r>
            <a:r>
              <a:rPr lang="en-US" dirty="0" smtClean="0">
                <a:latin typeface="+mj-lt"/>
                <a:cs typeface="Rockwell"/>
              </a:rPr>
              <a:t> applies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 to the result of applying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to </a:t>
            </a:r>
            <a:r>
              <a:rPr lang="en-US" dirty="0" err="1" smtClean="0">
                <a:latin typeface="+mj-lt"/>
                <a:cs typeface="Rockwell"/>
              </a:rPr>
              <a:t>x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  <a:p>
            <a:pPr>
              <a:buFont typeface="Wingdings" charset="2"/>
              <a:buChar char="§"/>
            </a:pPr>
            <a:endParaRPr lang="en-US" dirty="0" smtClean="0">
              <a:latin typeface="+mj-lt"/>
              <a:cs typeface="Rockwell"/>
            </a:endParaRPr>
          </a:p>
          <a:p>
            <a:pPr>
              <a:buNone/>
            </a:pPr>
            <a:r>
              <a:rPr lang="en-US" dirty="0" smtClean="0"/>
              <a:t>Back to </a:t>
            </a:r>
            <a:r>
              <a:rPr lang="en-US" smtClean="0"/>
              <a:t>the code!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 recursive implementation:</a:t>
            </a:r>
          </a:p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http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://gist.github.com/366614</a:t>
            </a:r>
            <a:endParaRPr lang="en-US" sz="25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</a:t>
            </a:r>
            <a:r>
              <a:rPr lang="en-US" sz="2500" dirty="0" smtClean="0">
                <a:solidFill>
                  <a:srgbClr val="A8C6D0"/>
                </a:solidFill>
              </a:rPr>
              <a:t>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Autofit/>
          </a:bodyPr>
          <a:lstStyle/>
          <a:p>
            <a:r>
              <a:rPr lang="en-US" dirty="0" smtClean="0"/>
              <a:t>Higher-Order </a:t>
            </a:r>
            <a:r>
              <a:rPr lang="en-US" dirty="0" smtClean="0"/>
              <a:t>Functions</a:t>
            </a:r>
            <a:br>
              <a:rPr lang="en-US" dirty="0" smtClean="0"/>
            </a:br>
            <a:r>
              <a:rPr lang="en-US" dirty="0" smtClean="0"/>
              <a:t>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855"/>
            <a:ext cx="7467600" cy="452596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higher-order functions</a:t>
            </a:r>
            <a:r>
              <a:rPr lang="en-US" dirty="0" smtClean="0"/>
              <a:t> that </a:t>
            </a:r>
            <a:r>
              <a:rPr lang="en-US" dirty="0" smtClean="0"/>
              <a:t>operate on</a:t>
            </a:r>
            <a:br>
              <a:rPr lang="en-US" dirty="0" smtClean="0"/>
            </a:br>
            <a:r>
              <a:rPr lang="en-US" dirty="0" smtClean="0"/>
              <a:t>lists </a:t>
            </a:r>
            <a:r>
              <a:rPr lang="en-US" dirty="0" smtClean="0"/>
              <a:t>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Higher-order functions pay dividends (strategy pattern, factory, factories of factories, …)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992" y="4691832"/>
            <a:ext cx="37223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true :</a:t>
            </a:r>
            <a:r>
              <a:rPr lang="en-US" sz="2500" dirty="0" smtClean="0"/>
              <a:t>= </a:t>
            </a:r>
            <a:r>
              <a:rPr lang="en-US" sz="2500" dirty="0" err="1" smtClean="0"/>
              <a:t>λxy.x</a:t>
            </a:r>
            <a:endParaRPr lang="en-US" sz="2500" dirty="0" smtClean="0"/>
          </a:p>
          <a:p>
            <a:r>
              <a:rPr lang="en-US" sz="2500" dirty="0" smtClean="0"/>
              <a:t>false := </a:t>
            </a:r>
            <a:r>
              <a:rPr lang="en-US" sz="2500" dirty="0" err="1" smtClean="0"/>
              <a:t>λxy.y</a:t>
            </a:r>
            <a:endParaRPr lang="en-US" sz="2500" dirty="0" smtClean="0"/>
          </a:p>
          <a:p>
            <a:r>
              <a:rPr lang="en-US" sz="2500" dirty="0" smtClean="0"/>
              <a:t>if-then-else := </a:t>
            </a:r>
            <a:r>
              <a:rPr lang="en-US" sz="2500" dirty="0" err="1" smtClean="0"/>
              <a:t>λpab.p</a:t>
            </a:r>
            <a:r>
              <a:rPr lang="en-US" sz="2500" dirty="0" smtClean="0"/>
              <a:t> a </a:t>
            </a:r>
            <a:r>
              <a:rPr lang="en-US" sz="2500" dirty="0" err="1" smtClean="0"/>
              <a:t>b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higher</a:t>
            </a:r>
            <a:r>
              <a:rPr lang="en-US" dirty="0" smtClean="0">
                <a:solidFill>
                  <a:srgbClr val="A8C6D0"/>
                </a:solidFill>
              </a:rPr>
              <a:t>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use of lambda expressions,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Lisp, as any programming language supporting them,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2355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(define (is-even? X)</a:t>
            </a:r>
          </a:p>
          <a:p>
            <a:r>
              <a:rPr lang="en-US" sz="2000" smtClean="0"/>
              <a:t>  (</a:t>
            </a:r>
            <a:r>
              <a:rPr lang="en-US" sz="2000" dirty="0" smtClean="0"/>
              <a:t>= 0 (modulo </a:t>
            </a:r>
            <a:r>
              <a:rPr lang="en-US" sz="2000" dirty="0" err="1" smtClean="0"/>
              <a:t>x</a:t>
            </a:r>
            <a:r>
              <a:rPr lang="en-US" sz="2000" dirty="0" smtClean="0"/>
              <a:t> 2)))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(when-even </a:t>
            </a:r>
            <a:r>
              <a:rPr lang="en-US" sz="2000" dirty="0" err="1" smtClean="0"/>
              <a:t>x</a:t>
            </a:r>
            <a:r>
              <a:rPr lang="en-US" sz="2000" dirty="0" smtClean="0"/>
              <a:t> f1 f2)</a:t>
            </a:r>
          </a:p>
          <a:p>
            <a:r>
              <a:rPr lang="en-US" sz="2000" dirty="0" smtClean="0"/>
              <a:t>  (if (is-even?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(f1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(f2 </a:t>
            </a:r>
            <a:r>
              <a:rPr lang="en-US" sz="2000" dirty="0" err="1" smtClean="0"/>
              <a:t>x</a:t>
            </a:r>
            <a:r>
              <a:rPr lang="en-US" sz="2000" dirty="0" smtClean="0"/>
              <a:t>)))</a:t>
            </a:r>
          </a:p>
          <a:p>
            <a:endParaRPr lang="en-US" sz="2000" dirty="0" smtClean="0"/>
          </a:p>
          <a:p>
            <a:r>
              <a:rPr lang="en-US" sz="2000" dirty="0" smtClean="0"/>
              <a:t>(define (down-to-one </a:t>
            </a:r>
            <a:r>
              <a:rPr lang="en-US" sz="2000" dirty="0" err="1" smtClean="0"/>
              <a:t>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(if (&gt; </a:t>
            </a:r>
            <a:r>
              <a:rPr lang="en-US" sz="2000" dirty="0" err="1" smtClean="0"/>
              <a:t>x</a:t>
            </a:r>
            <a:r>
              <a:rPr lang="en-US" sz="2000" dirty="0" smtClean="0"/>
              <a:t> 1)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r>
              <a:rPr lang="en-US" sz="2000" dirty="0" smtClean="0"/>
              <a:t>      (down-to-one (- </a:t>
            </a:r>
            <a:r>
              <a:rPr lang="en-US" sz="2000" dirty="0" err="1" smtClean="0"/>
              <a:t>x</a:t>
            </a:r>
            <a:r>
              <a:rPr lang="en-US" sz="2000" dirty="0" smtClean="0"/>
              <a:t> 1))))</a:t>
            </a:r>
          </a:p>
          <a:p>
            <a:endParaRPr lang="en-US" sz="2000" dirty="0" smtClean="0"/>
          </a:p>
          <a:p>
            <a:r>
              <a:rPr lang="en-US" sz="2000" dirty="0" smtClean="0"/>
              <a:t>(when-even 4</a:t>
            </a:r>
          </a:p>
          <a:p>
            <a:r>
              <a:rPr lang="en-US" sz="2000" dirty="0" smtClean="0"/>
              <a:t>  down-to-one</a:t>
            </a:r>
          </a:p>
          <a:p>
            <a:r>
              <a:rPr lang="en-US" sz="2000" dirty="0" smtClean="0"/>
              <a:t>  (lambda (</a:t>
            </a:r>
            <a:r>
              <a:rPr lang="en-US" sz="2000" dirty="0" err="1" smtClean="0"/>
              <a:t>x</a:t>
            </a:r>
            <a:r>
              <a:rPr lang="en-US" sz="2000" dirty="0" smtClean="0"/>
              <a:t>) (+ </a:t>
            </a:r>
            <a:r>
              <a:rPr lang="en-US" sz="2000" dirty="0" err="1" smtClean="0"/>
              <a:t>x</a:t>
            </a:r>
            <a:r>
              <a:rPr lang="en-US" sz="2000" dirty="0" smtClean="0"/>
              <a:t> 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dirty="0" smtClean="0"/>
              <a:t>treatment of</a:t>
            </a:r>
            <a:r>
              <a:rPr lang="en-US" dirty="0" smtClean="0"/>
              <a:t> </a:t>
            </a:r>
            <a:r>
              <a:rPr lang="en-US" dirty="0" smtClean="0"/>
              <a:t>functions as data.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1164</TotalTime>
  <Words>1540</Words>
  <Application>Microsoft Macintosh PowerPoint</Application>
  <PresentationFormat>On-screen Show (4:3)</PresentationFormat>
  <Paragraphs>176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Technic</vt:lpstr>
      <vt:lpstr>Imperatively Functional</vt:lpstr>
      <vt:lpstr>Origins: The λ-Calculus</vt:lpstr>
      <vt:lpstr>Origins: The λ-Calculus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the treatment of functions as data. </vt:lpstr>
      <vt:lpstr>Functions are Data</vt:lpstr>
      <vt:lpstr>Functions are Data</vt:lpstr>
      <vt:lpstr>Functions are Data</vt:lpstr>
      <vt:lpstr>Notes on Lambdas</vt:lpstr>
      <vt:lpstr>Notes on Lambdas</vt:lpstr>
      <vt:lpstr>λ: In Programming Languages</vt:lpstr>
      <vt:lpstr>Function Composition</vt:lpstr>
      <vt:lpstr>Slide 17</vt:lpstr>
      <vt:lpstr>Slide 18</vt:lpstr>
      <vt:lpstr>Function Composition</vt:lpstr>
      <vt:lpstr>Function Composition</vt:lpstr>
      <vt:lpstr>Function Composition</vt:lpstr>
      <vt:lpstr>Function Composition</vt:lpstr>
      <vt:lpstr>In JavaScript:</vt:lpstr>
      <vt:lpstr>In Scala:</vt:lpstr>
      <vt:lpstr>Higher-Order Functions and Lists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328</cp:revision>
  <dcterms:created xsi:type="dcterms:W3CDTF">2010-06-16T01:44:59Z</dcterms:created>
  <dcterms:modified xsi:type="dcterms:W3CDTF">2010-06-16T02:16:58Z</dcterms:modified>
</cp:coreProperties>
</file>