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0" r:id="rId1"/>
  </p:sldMasterIdLst>
  <p:sldIdLst>
    <p:sldId id="256" r:id="rId2"/>
    <p:sldId id="277" r:id="rId3"/>
    <p:sldId id="279" r:id="rId4"/>
    <p:sldId id="278" r:id="rId5"/>
    <p:sldId id="297" r:id="rId6"/>
    <p:sldId id="298" r:id="rId7"/>
    <p:sldId id="280" r:id="rId8"/>
    <p:sldId id="261" r:id="rId9"/>
    <p:sldId id="262" r:id="rId10"/>
    <p:sldId id="263" r:id="rId11"/>
    <p:sldId id="264" r:id="rId12"/>
    <p:sldId id="266" r:id="rId13"/>
    <p:sldId id="260" r:id="rId14"/>
    <p:sldId id="281" r:id="rId15"/>
    <p:sldId id="288" r:id="rId16"/>
    <p:sldId id="257" r:id="rId17"/>
    <p:sldId id="286" r:id="rId18"/>
    <p:sldId id="285" r:id="rId19"/>
    <p:sldId id="258" r:id="rId20"/>
    <p:sldId id="259" r:id="rId21"/>
    <p:sldId id="268" r:id="rId22"/>
    <p:sldId id="295" r:id="rId23"/>
    <p:sldId id="299" r:id="rId24"/>
    <p:sldId id="296" r:id="rId25"/>
    <p:sldId id="282" r:id="rId26"/>
    <p:sldId id="275" r:id="rId27"/>
    <p:sldId id="283" r:id="rId28"/>
    <p:sldId id="289" r:id="rId29"/>
    <p:sldId id="290" r:id="rId30"/>
    <p:sldId id="294" r:id="rId31"/>
    <p:sldId id="30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37" autoAdjust="0"/>
  </p:normalViewPr>
  <p:slideViewPr>
    <p:cSldViewPr snapToGrid="0" snapToObjects="1">
      <p:cViewPr varScale="1">
        <p:scale>
          <a:sx n="121" d="100"/>
          <a:sy n="121" d="100"/>
        </p:scale>
        <p:origin x="-52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FBB243-1215-0146-8C14-45727866649E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2" y="2696525"/>
            <a:ext cx="3691779" cy="2301240"/>
          </a:xfrm>
        </p:spPr>
        <p:txBody>
          <a:bodyPr/>
          <a:lstStyle/>
          <a:p>
            <a:r>
              <a:rPr lang="en-US" dirty="0" smtClean="0"/>
              <a:t>Imperatively 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903777"/>
            <a:ext cx="6480048" cy="1752600"/>
          </a:xfrm>
        </p:spPr>
        <p:txBody>
          <a:bodyPr/>
          <a:lstStyle/>
          <a:p>
            <a:r>
              <a:rPr lang="en-US" dirty="0" smtClean="0"/>
              <a:t>Functional Programming Concepts</a:t>
            </a:r>
          </a:p>
          <a:p>
            <a:r>
              <a:rPr lang="en-US" dirty="0" smtClean="0"/>
              <a:t>for Imperative Programmers</a:t>
            </a:r>
            <a:endParaRPr lang="en-US" dirty="0"/>
          </a:p>
        </p:txBody>
      </p:sp>
      <p:pic>
        <p:nvPicPr>
          <p:cNvPr id="7" name="Picture 6" descr="1206565371256380727Anonymous_lambda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3" y="2856908"/>
            <a:ext cx="864838" cy="1267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9751" y="43976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hris</a:t>
            </a:r>
            <a:r>
              <a:rPr lang="en-US" sz="1400" dirty="0" smtClean="0"/>
              <a:t> </a:t>
            </a:r>
            <a:r>
              <a:rPr lang="en-US" sz="1400" dirty="0" err="1" smtClean="0"/>
              <a:t>lewis</a:t>
            </a:r>
            <a:r>
              <a:rPr lang="en-US" sz="1400" dirty="0" smtClean="0"/>
              <a:t> /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637218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+ 1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def </a:t>
            </a:r>
            <a:r>
              <a:rPr lang="en-US" sz="2500" dirty="0" err="1" smtClean="0"/>
              <a:t>doSomething[A</a:t>
            </a:r>
            <a:r>
              <a:rPr lang="en-US" sz="2500" dirty="0" smtClean="0"/>
              <a:t>, </a:t>
            </a:r>
            <a:r>
              <a:rPr lang="en-US" sz="2500" dirty="0" err="1" smtClean="0"/>
              <a:t>B](x</a:t>
            </a:r>
            <a:r>
              <a:rPr lang="en-US" sz="2500" dirty="0" smtClean="0"/>
              <a:t>: A,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 </a:t>
            </a:r>
            <a:r>
              <a:rPr lang="en-US" sz="2500" dirty="0" err="1" smtClean="0"/>
              <a:t>f(x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is an anonymous function; a function without an identifier.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 a function whose definition “closes” over free variables.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expression that doesn’t close over free variables isn’t a closure, strictly speaking.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isn’t necessarily anonymous!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Closures enable function composition …</a:t>
            </a:r>
            <a:br>
              <a:rPr lang="en-US" dirty="0" smtClean="0"/>
            </a:br>
            <a:r>
              <a:rPr lang="en-US" dirty="0" smtClean="0">
                <a:solidFill>
                  <a:srgbClr val="A8C6D0"/>
                </a:solidFill>
              </a:rPr>
              <a:t>… and that’s a big deal!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: In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967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JavaScript has named and anonymous function expressions, as well as Function objects (with a constructor).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 most notably has blocks, but also lambdas (keyword) and </a:t>
            </a:r>
            <a:r>
              <a:rPr lang="en-US" dirty="0" err="1" smtClean="0"/>
              <a:t>procs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Scala</a:t>
            </a:r>
            <a:r>
              <a:rPr lang="en-US" dirty="0" smtClean="0"/>
              <a:t> has methods, function traits, and shorthand yielding trait instances.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programming language refers to such a construct is entirely preferential.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/>
          <a:lstStyle/>
          <a:p>
            <a:pPr algn="ctr"/>
            <a:r>
              <a:rPr lang="en-US" dirty="0" smtClean="0"/>
              <a:t>Function Composition</a:t>
            </a:r>
            <a:endParaRPr lang="en-US" dirty="0"/>
          </a:p>
        </p:txBody>
      </p:sp>
      <p:pic>
        <p:nvPicPr>
          <p:cNvPr id="4" name="Content Placeholder 3" descr="beethoven7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6330" r="-56330"/>
          <a:stretch>
            <a:fillRect/>
          </a:stretch>
        </p:blipFill>
        <p:spPr>
          <a:xfrm>
            <a:off x="732970" y="1600200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  <a:p>
            <a:pPr>
              <a:buFont typeface="Wingdings" charset="2"/>
              <a:buChar char="§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Let’s glance back at the math…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depends 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y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depends 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and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→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z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Rockwell"/>
              </a:rPr>
              <a:t>The domains of these functions are suitable for 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o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uses the result of </a:t>
            </a:r>
            <a:r>
              <a:rPr lang="en-US" dirty="0" err="1" smtClean="0">
                <a:latin typeface="+mj-lt"/>
                <a:cs typeface="Rockwell"/>
              </a:rPr>
              <a:t>f(x</a:t>
            </a:r>
            <a:r>
              <a:rPr lang="en-US" dirty="0" smtClean="0">
                <a:latin typeface="+mj-lt"/>
                <a:cs typeface="Rockwell"/>
              </a:rPr>
              <a:t>) as the input to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9905"/>
            <a:ext cx="81788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compose(f</a:t>
            </a:r>
            <a:r>
              <a:rPr lang="en-US" sz="2500" dirty="0" smtClean="0"/>
              <a:t>, </a:t>
            </a:r>
            <a:r>
              <a:rPr lang="en-US" sz="2500" dirty="0" err="1" smtClean="0"/>
              <a:t>g</a:t>
            </a:r>
            <a:r>
              <a:rPr lang="en-US" sz="2500" dirty="0" smtClean="0"/>
              <a:t>) {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a closure, closing over the free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variables </a:t>
            </a:r>
            <a:r>
              <a:rPr lang="en-US" sz="2500" dirty="0" err="1" smtClean="0">
                <a:solidFill>
                  <a:srgbClr val="A8C6D0"/>
                </a:solidFill>
              </a:rPr>
              <a:t>f</a:t>
            </a:r>
            <a:r>
              <a:rPr lang="en-US" sz="2500" dirty="0" smtClean="0">
                <a:solidFill>
                  <a:srgbClr val="A8C6D0"/>
                </a:solidFill>
              </a:rPr>
              <a:t> and </a:t>
            </a:r>
            <a:r>
              <a:rPr lang="en-US" sz="2500" dirty="0" err="1" smtClean="0">
                <a:solidFill>
                  <a:srgbClr val="A8C6D0"/>
                </a:solidFill>
              </a:rPr>
              <a:t>g</a:t>
            </a:r>
            <a:endParaRPr lang="en-US" sz="2500" dirty="0" smtClean="0">
              <a:solidFill>
                <a:srgbClr val="A8C6D0"/>
              </a:solidFill>
            </a:endParaRP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function(x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  return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Princeton in the 1930s by Alonzo Church (and others). 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Formal system for function definition, application, and recursion.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Not focused on the physical world, but abstract problems about </a:t>
            </a:r>
            <a:r>
              <a:rPr lang="en-US" sz="3000" i="1" dirty="0" smtClean="0"/>
              <a:t>computation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2381"/>
            <a:ext cx="6448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compose[A</a:t>
            </a:r>
            <a:r>
              <a:rPr lang="en-US" sz="2500" dirty="0" smtClean="0"/>
              <a:t>, B, </a:t>
            </a:r>
            <a:r>
              <a:rPr lang="en-US" sz="2500" dirty="0" err="1" smtClean="0"/>
              <a:t>C](g</a:t>
            </a:r>
            <a:r>
              <a:rPr lang="en-US" sz="2500" dirty="0" smtClean="0"/>
              <a:t>: B =&gt; C,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</a:t>
            </a:r>
          </a:p>
          <a:p>
            <a:r>
              <a:rPr lang="en-US" sz="2500" dirty="0" smtClean="0"/>
              <a:t>  (</a:t>
            </a:r>
            <a:r>
              <a:rPr lang="en-US" sz="2500" dirty="0" err="1" smtClean="0"/>
              <a:t>x</a:t>
            </a:r>
            <a:r>
              <a:rPr lang="en-US" sz="2500" dirty="0" smtClean="0"/>
              <a:t>: A) =&gt;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 </a:t>
            </a:r>
            <a:r>
              <a:rPr lang="en-US" sz="2500" dirty="0" smtClean="0">
                <a:solidFill>
                  <a:srgbClr val="A8C6D0"/>
                </a:solidFill>
              </a:rPr>
              <a:t>// the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function that takes another function as an argument and/or returns a function as its result.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Ruby, via Rails, brought higher-order functions on lists mainstream.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Higher-order </a:t>
            </a:r>
            <a:r>
              <a:rPr lang="en-US" dirty="0" err="1" smtClean="0"/>
              <a:t>rockstars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rgbClr val="A8C6D0"/>
                </a:solidFill>
              </a:rPr>
              <a:t>each, map, filter, fold  </a:t>
            </a:r>
            <a:r>
              <a:rPr lang="en-US" dirty="0" smtClean="0"/>
              <a:t>many 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talk about </a:t>
            </a:r>
            <a:r>
              <a:rPr lang="en-US" dirty="0" smtClean="0">
                <a:solidFill>
                  <a:srgbClr val="A8C6D0"/>
                </a:solidFill>
              </a:rPr>
              <a:t>folding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600493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foldr(list</a:t>
            </a:r>
            <a:r>
              <a:rPr lang="en-US" sz="2500" dirty="0" smtClean="0"/>
              <a:t>, init, </a:t>
            </a:r>
            <a:r>
              <a:rPr lang="en-US" sz="2500" dirty="0" err="1" smtClean="0"/>
              <a:t>f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</a:t>
            </a:r>
            <a:r>
              <a:rPr lang="en-US" sz="2500" dirty="0" err="1" smtClean="0"/>
              <a:t>if(list.length</a:t>
            </a:r>
            <a:r>
              <a:rPr lang="en-US" sz="2500" dirty="0" smtClean="0"/>
              <a:t> == 0)</a:t>
            </a:r>
          </a:p>
          <a:p>
            <a:r>
              <a:rPr lang="en-US" sz="2500" dirty="0" smtClean="0"/>
              <a:t>    return init;</a:t>
            </a:r>
          </a:p>
          <a:p>
            <a:r>
              <a:rPr lang="en-US" sz="2500" dirty="0" smtClean="0"/>
              <a:t>  else {</a:t>
            </a:r>
          </a:p>
          <a:p>
            <a:r>
              <a:rPr lang="en-US" sz="2500" dirty="0" smtClean="0"/>
              <a:t>    return foldr(list.slice(1),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list[0]), </a:t>
            </a:r>
            <a:r>
              <a:rPr lang="en-US" sz="2500" dirty="0" err="1" smtClean="0"/>
              <a:t>f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7463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foldr[A</a:t>
            </a:r>
            <a:r>
              <a:rPr lang="en-US" sz="2500" dirty="0" smtClean="0"/>
              <a:t>, </a:t>
            </a:r>
            <a:r>
              <a:rPr lang="en-US" sz="2500" dirty="0" err="1" smtClean="0"/>
              <a:t>B](list</a:t>
            </a:r>
            <a:r>
              <a:rPr lang="en-US" sz="2500" dirty="0" smtClean="0"/>
              <a:t>: </a:t>
            </a:r>
            <a:r>
              <a:rPr lang="en-US" sz="2500" dirty="0" err="1" smtClean="0"/>
              <a:t>List[A</a:t>
            </a:r>
            <a:r>
              <a:rPr lang="en-US" sz="2500" dirty="0" smtClean="0"/>
              <a:t>], init: B, </a:t>
            </a:r>
            <a:r>
              <a:rPr lang="en-US" sz="2500" dirty="0" err="1" smtClean="0"/>
              <a:t>f</a:t>
            </a:r>
            <a:r>
              <a:rPr lang="en-US" sz="2500" dirty="0" smtClean="0"/>
              <a:t>: (B, A) =&gt; B): B =</a:t>
            </a:r>
          </a:p>
          <a:p>
            <a:r>
              <a:rPr lang="en-US" sz="2500" dirty="0" smtClean="0"/>
              <a:t>  list match {</a:t>
            </a:r>
          </a:p>
          <a:p>
            <a:r>
              <a:rPr lang="en-US" sz="2500" dirty="0" smtClean="0"/>
              <a:t>    case Nil =&gt; init</a:t>
            </a:r>
          </a:p>
          <a:p>
            <a:r>
              <a:rPr lang="en-US" sz="2500" dirty="0" smtClean="0"/>
              <a:t>    case head :: tail =&gt; </a:t>
            </a:r>
            <a:r>
              <a:rPr lang="en-US" sz="2500" dirty="0" err="1" smtClean="0"/>
              <a:t>foldr(tail</a:t>
            </a:r>
            <a:r>
              <a:rPr lang="en-US" sz="2500" dirty="0" smtClean="0"/>
              <a:t>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head), </a:t>
            </a:r>
            <a:r>
              <a:rPr lang="en-US" sz="2500" dirty="0" err="1" smtClean="0"/>
              <a:t>f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List Functions That can be Defined in Terms of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sum	= </a:t>
            </a:r>
            <a:r>
              <a:rPr lang="en-US" dirty="0" err="1" smtClean="0"/>
              <a:t>foldr</a:t>
            </a:r>
            <a:r>
              <a:rPr lang="en-US" dirty="0" smtClean="0"/>
              <a:t> (+) 0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product	= </a:t>
            </a:r>
            <a:r>
              <a:rPr lang="en-US" dirty="0" err="1" smtClean="0"/>
              <a:t>foldr</a:t>
            </a:r>
            <a:r>
              <a:rPr lang="en-US" dirty="0" smtClean="0"/>
              <a:t> (*) 1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anytrue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(∨) false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alltrue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(∧) true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map	= </a:t>
            </a:r>
            <a:r>
              <a:rPr lang="en-US" dirty="0" err="1" smtClean="0"/>
              <a:t>foldr</a:t>
            </a:r>
            <a:r>
              <a:rPr lang="en-US" dirty="0" smtClean="0"/>
              <a:t> (cons . </a:t>
            </a:r>
            <a:r>
              <a:rPr lang="en-US" dirty="0" err="1" smtClean="0"/>
              <a:t>f</a:t>
            </a:r>
            <a:r>
              <a:rPr lang="en-US" dirty="0" smtClean="0"/>
              <a:t>) []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By </a:t>
            </a:r>
            <a:r>
              <a:rPr lang="en-US" dirty="0" smtClean="0">
                <a:solidFill>
                  <a:srgbClr val="A8C6D0"/>
                </a:solidFill>
              </a:rPr>
              <a:t>partially applying </a:t>
            </a:r>
            <a:r>
              <a:rPr lang="en-US" dirty="0" smtClean="0"/>
              <a:t>folds, we can define new list functions with very little programming!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Higher-order functions pay dividends (strategy pattern, factory, factories of factories, …)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“loan” pattern.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Event handling in the Lift framework.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List tasks (partitioning, filtering, transforming).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Currying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Pattern matching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Type inference, higher-</a:t>
            </a:r>
            <a:r>
              <a:rPr lang="en-US" dirty="0" err="1" smtClean="0"/>
              <a:t>kinded</a:t>
            </a:r>
            <a:r>
              <a:rPr lang="en-US" dirty="0" smtClean="0"/>
              <a:t> types, and general type systems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Partial function application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Monads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Lazy </a:t>
            </a:r>
            <a:r>
              <a:rPr lang="en-US" dirty="0" err="1" smtClean="0"/>
              <a:t>vs</a:t>
            </a:r>
            <a:r>
              <a:rPr lang="en-US" dirty="0" smtClean="0"/>
              <a:t> strict 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Functions may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may “close” over free variables to create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Turing 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0693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Sample code available at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http://github.com/chrislewis/JaxFunc_0_ImperativelyFunctional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354" y="1536174"/>
            <a:ext cx="6175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chris</a:t>
            </a:r>
            <a:r>
              <a:rPr lang="en-US" sz="3000" dirty="0" smtClean="0"/>
              <a:t> </a:t>
            </a:r>
            <a:r>
              <a:rPr lang="en-US" sz="3000" dirty="0" err="1" smtClean="0"/>
              <a:t>lewis</a:t>
            </a:r>
            <a:r>
              <a:rPr lang="en-US" sz="3000" dirty="0" smtClean="0"/>
              <a:t> / 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twitter.com/burningodzilla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github.com/chrislewis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MIT by John McCarthy.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An Implementation of the </a:t>
            </a:r>
            <a:r>
              <a:rPr lang="en-US" dirty="0" err="1" smtClean="0"/>
              <a:t>λ</a:t>
            </a:r>
            <a:r>
              <a:rPr lang="en-US" dirty="0" smtClean="0"/>
              <a:t>-</a:t>
            </a:r>
            <a:r>
              <a:rPr lang="en-US" sz="3000" dirty="0" smtClean="0"/>
              <a:t>calculus.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Uniform treatment of data and functions; </a:t>
            </a:r>
            <a:br>
              <a:rPr lang="en-US" dirty="0" smtClean="0"/>
            </a:br>
            <a:r>
              <a:rPr lang="en-US" dirty="0" smtClean="0"/>
              <a:t>so-called </a:t>
            </a:r>
            <a:r>
              <a:rPr lang="en-US" dirty="0" smtClean="0">
                <a:solidFill>
                  <a:srgbClr val="A8C6D0"/>
                </a:solidFill>
              </a:rPr>
              <a:t>higher-order functions</a:t>
            </a:r>
            <a:r>
              <a:rPr lang="en-US" dirty="0" smtClean="0">
                <a:solidFill>
                  <a:srgbClr val="6EA0B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Extensive use of lambda expressions, closures, and </a:t>
            </a:r>
            <a:r>
              <a:rPr lang="en-US" dirty="0" smtClean="0">
                <a:solidFill>
                  <a:srgbClr val="A8C6D0"/>
                </a:solidFill>
              </a:rPr>
              <a:t>recursion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 Lisp, as any programming language supporting them, </a:t>
            </a:r>
            <a:r>
              <a:rPr lang="en-US" dirty="0" smtClean="0">
                <a:solidFill>
                  <a:srgbClr val="A8C6D0"/>
                </a:solidFill>
              </a:rPr>
              <a:t>lambdas are functions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17638"/>
            <a:ext cx="3998216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(define (when-even </a:t>
            </a:r>
            <a:r>
              <a:rPr lang="en-US" sz="2500" dirty="0" err="1" smtClean="0"/>
              <a:t>x</a:t>
            </a:r>
            <a:r>
              <a:rPr lang="en-US" sz="2500" dirty="0" smtClean="0"/>
              <a:t> f1 f2)</a:t>
            </a:r>
          </a:p>
          <a:p>
            <a:r>
              <a:rPr lang="en-US" sz="2500" dirty="0" smtClean="0"/>
              <a:t>  (if (= 0 (modulo </a:t>
            </a:r>
            <a:r>
              <a:rPr lang="en-US" sz="2500" dirty="0" err="1" smtClean="0"/>
              <a:t>x</a:t>
            </a:r>
            <a:r>
              <a:rPr lang="en-US" sz="2500" dirty="0" smtClean="0"/>
              <a:t> 2))</a:t>
            </a:r>
          </a:p>
          <a:p>
            <a:r>
              <a:rPr lang="en-US" sz="2500" dirty="0" smtClean="0"/>
              <a:t>      (f1 </a:t>
            </a:r>
            <a:r>
              <a:rPr lang="en-US" sz="2500" dirty="0" err="1" smtClean="0"/>
              <a:t>x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    (f2 </a:t>
            </a:r>
            <a:r>
              <a:rPr lang="en-US" sz="2500" dirty="0" err="1" smtClean="0"/>
              <a:t>x</a:t>
            </a:r>
            <a:r>
              <a:rPr lang="en-US" sz="2500" dirty="0" smtClean="0"/>
              <a:t>)))</a:t>
            </a:r>
          </a:p>
          <a:p>
            <a:endParaRPr lang="en-US" sz="2500" dirty="0" smtClean="0"/>
          </a:p>
          <a:p>
            <a:r>
              <a:rPr lang="en-US" sz="2500" dirty="0" smtClean="0"/>
              <a:t>(define (down-to-one </a:t>
            </a:r>
            <a:r>
              <a:rPr lang="en-US" sz="2500" dirty="0" err="1" smtClean="0"/>
              <a:t>x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(if (&gt; </a:t>
            </a:r>
            <a:r>
              <a:rPr lang="en-US" sz="2500" dirty="0" err="1" smtClean="0"/>
              <a:t>x</a:t>
            </a:r>
            <a:r>
              <a:rPr lang="en-US" sz="2500" dirty="0" smtClean="0"/>
              <a:t> 1)</a:t>
            </a:r>
          </a:p>
          <a:p>
            <a:r>
              <a:rPr lang="en-US" sz="2500" dirty="0" smtClean="0"/>
              <a:t>      </a:t>
            </a:r>
            <a:r>
              <a:rPr lang="en-US" sz="2500" dirty="0" err="1" smtClean="0"/>
              <a:t>x</a:t>
            </a:r>
            <a:endParaRPr lang="en-US" sz="2500" dirty="0" smtClean="0"/>
          </a:p>
          <a:p>
            <a:r>
              <a:rPr lang="en-US" sz="2500" dirty="0" smtClean="0"/>
              <a:t>      (down-to-one (- </a:t>
            </a:r>
            <a:r>
              <a:rPr lang="en-US" sz="2500" dirty="0" err="1" smtClean="0"/>
              <a:t>x</a:t>
            </a:r>
            <a:r>
              <a:rPr lang="en-US" sz="2500" dirty="0" smtClean="0"/>
              <a:t> 1))))</a:t>
            </a:r>
          </a:p>
          <a:p>
            <a:endParaRPr lang="en-US" sz="2500" dirty="0" smtClean="0"/>
          </a:p>
          <a:p>
            <a:r>
              <a:rPr lang="en-US" sz="2500" dirty="0" smtClean="0"/>
              <a:t>(when-even 4</a:t>
            </a:r>
          </a:p>
          <a:p>
            <a:r>
              <a:rPr lang="en-US" sz="2500" dirty="0" smtClean="0"/>
              <a:t>  down-to-one</a:t>
            </a:r>
          </a:p>
          <a:p>
            <a:r>
              <a:rPr lang="en-US" sz="2500" dirty="0" smtClean="0"/>
              <a:t>  (lambda (</a:t>
            </a:r>
            <a:r>
              <a:rPr lang="en-US" sz="2500" dirty="0" err="1" smtClean="0"/>
              <a:t>x</a:t>
            </a:r>
            <a:r>
              <a:rPr lang="en-US" sz="2500" dirty="0" smtClean="0"/>
              <a:t>) (+ </a:t>
            </a:r>
            <a:r>
              <a:rPr lang="en-US" sz="2500" dirty="0" err="1" smtClean="0"/>
              <a:t>x</a:t>
            </a:r>
            <a:r>
              <a:rPr lang="en-US" sz="2500" dirty="0" smtClean="0"/>
              <a:t> 1)))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86" cy="542221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facets of functional programming.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focus primarily on</a:t>
            </a:r>
            <a:br>
              <a:rPr lang="en-US" dirty="0" smtClean="0"/>
            </a:br>
            <a:r>
              <a:rPr lang="en-US" dirty="0" smtClean="0"/>
              <a:t>higher-order functions and functions as data.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64742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+ 1;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/>
              <a:t>function </a:t>
            </a:r>
            <a:r>
              <a:rPr lang="en-US" sz="2500" dirty="0" err="1" smtClean="0"/>
              <a:t>doSomething(i</a:t>
            </a:r>
            <a:r>
              <a:rPr lang="en-US" sz="2500" dirty="0" smtClean="0"/>
              <a:t>, work)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work(i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4067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1116</TotalTime>
  <Words>1378</Words>
  <Application>Microsoft Macintosh PowerPoint</Application>
  <PresentationFormat>On-screen Show (4:3)</PresentationFormat>
  <Paragraphs>155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Technic</vt:lpstr>
      <vt:lpstr>Imperatively Functional</vt:lpstr>
      <vt:lpstr>Origins: The λ-Calculus</vt:lpstr>
      <vt:lpstr>Origins: The λ-Calculus</vt:lpstr>
      <vt:lpstr>Origins: Lisp</vt:lpstr>
      <vt:lpstr>Origins: Lisp</vt:lpstr>
      <vt:lpstr>Origins: Lisp</vt:lpstr>
      <vt:lpstr>There are many facets of functional programming.  We will focus primarily on higher-order functions and functions as data. </vt:lpstr>
      <vt:lpstr>Functions are Data</vt:lpstr>
      <vt:lpstr>Functions are Data</vt:lpstr>
      <vt:lpstr>Functions are Data</vt:lpstr>
      <vt:lpstr>Notes on Lambdas</vt:lpstr>
      <vt:lpstr>λ: In Programming Languages</vt:lpstr>
      <vt:lpstr>Function Composition</vt:lpstr>
      <vt:lpstr>Slide 14</vt:lpstr>
      <vt:lpstr>Slide 15</vt:lpstr>
      <vt:lpstr>Function Composition</vt:lpstr>
      <vt:lpstr>Function Composition</vt:lpstr>
      <vt:lpstr>Function Composition</vt:lpstr>
      <vt:lpstr>In JavaScript:</vt:lpstr>
      <vt:lpstr>In Scala:</vt:lpstr>
      <vt:lpstr>Higher-Order Functions</vt:lpstr>
      <vt:lpstr>Because we know how to pass functions around, we know how to implement these …     </vt:lpstr>
      <vt:lpstr>Because we know how to pass functions around, we know how to implement these …  … but we’ll probably duplicate     code.  </vt:lpstr>
      <vt:lpstr>Because we know how to pass functions around, we know how to implement these …  … but we’ll probably duplicate     code.  Let’s talk about folding.</vt:lpstr>
      <vt:lpstr>In JavaScript:</vt:lpstr>
      <vt:lpstr>In Scala:</vt:lpstr>
      <vt:lpstr>Some List Functions That can be Defined in Terms of Folding</vt:lpstr>
      <vt:lpstr>Real-World Examples</vt:lpstr>
      <vt:lpstr>What we Didn’t Cover</vt:lpstr>
      <vt:lpstr>Questions?</vt:lpstr>
      <vt:lpstr>Thanks!</vt:lpstr>
    </vt:vector>
  </TitlesOfParts>
  <Company> Taleo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Imperatively Functional</dc:title>
  <dc:creator>Chris Lewis</dc:creator>
  <cp:lastModifiedBy>Chris Lewis</cp:lastModifiedBy>
  <cp:revision>305</cp:revision>
  <dcterms:created xsi:type="dcterms:W3CDTF">2010-06-15T11:22:12Z</dcterms:created>
  <dcterms:modified xsi:type="dcterms:W3CDTF">2010-06-15T11:41:38Z</dcterms:modified>
</cp:coreProperties>
</file>