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301" r:id="rId3"/>
    <p:sldId id="277" r:id="rId4"/>
    <p:sldId id="279" r:id="rId5"/>
    <p:sldId id="302" r:id="rId6"/>
    <p:sldId id="278" r:id="rId7"/>
    <p:sldId id="297" r:id="rId8"/>
    <p:sldId id="298" r:id="rId9"/>
    <p:sldId id="280" r:id="rId10"/>
    <p:sldId id="261" r:id="rId11"/>
    <p:sldId id="262" r:id="rId12"/>
    <p:sldId id="263" r:id="rId13"/>
    <p:sldId id="264" r:id="rId14"/>
    <p:sldId id="303" r:id="rId15"/>
    <p:sldId id="266" r:id="rId16"/>
    <p:sldId id="260" r:id="rId17"/>
    <p:sldId id="281" r:id="rId18"/>
    <p:sldId id="288" r:id="rId19"/>
    <p:sldId id="257" r:id="rId20"/>
    <p:sldId id="286" r:id="rId21"/>
    <p:sldId id="285" r:id="rId22"/>
    <p:sldId id="304" r:id="rId23"/>
    <p:sldId id="258" r:id="rId24"/>
    <p:sldId id="259" r:id="rId25"/>
    <p:sldId id="268" r:id="rId26"/>
    <p:sldId id="295" r:id="rId27"/>
    <p:sldId id="299" r:id="rId28"/>
    <p:sldId id="296" r:id="rId29"/>
    <p:sldId id="282" r:id="rId30"/>
    <p:sldId id="275" r:id="rId31"/>
    <p:sldId id="283" r:id="rId32"/>
    <p:sldId id="289" r:id="rId33"/>
    <p:sldId id="290" r:id="rId34"/>
    <p:sldId id="294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37" autoAdjust="0"/>
  </p:normalViewPr>
  <p:slideViewPr>
    <p:cSldViewPr snapToGrid="0" snapToObjects="1">
      <p:cViewPr varScale="1">
        <p:scale>
          <a:sx n="121" d="100"/>
          <a:sy n="121" d="100"/>
        </p:scale>
        <p:origin x="-52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6474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 work)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work(i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 a function whose definition “closes” over free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expression that doesn’t close over free variables isn’t a closure, strictly speaking.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methods, 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  <a:p>
            <a:pPr>
              <a:buFont typeface="Wingdings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Let’s glance back at the math…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sz="3000" dirty="0" smtClean="0">
                <a:latin typeface="Franklin Gothic Book"/>
                <a:cs typeface="Franklin Gothic Book"/>
              </a:rPr>
              <a:t>The value of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 depends on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, to another,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.</a:t>
            </a:r>
            <a:endParaRPr lang="en-US" sz="3000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y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sz="3000" dirty="0" smtClean="0">
                <a:latin typeface="Franklin Gothic Book"/>
                <a:cs typeface="Franklin Gothic Book"/>
              </a:rPr>
              <a:t>The value of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 depends on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, to another,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.</a:t>
            </a:r>
            <a:endParaRPr lang="en-US" sz="3000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z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Rockwell"/>
              </a:rPr>
              <a:t>The domains of these functions are suitable for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∘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applies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 to the result of applying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to </a:t>
            </a:r>
            <a:r>
              <a:rPr lang="en-US" dirty="0" err="1" smtClean="0">
                <a:latin typeface="+mj-lt"/>
                <a:cs typeface="Rockwell"/>
              </a:rPr>
              <a:t>x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∘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applies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 to the result of applying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to </a:t>
            </a:r>
            <a:r>
              <a:rPr lang="en-US" dirty="0" err="1" smtClean="0">
                <a:latin typeface="+mj-lt"/>
                <a:cs typeface="Rockwell"/>
              </a:rPr>
              <a:t>x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  <a:p>
            <a:pPr>
              <a:buFont typeface="Wingdings" charset="2"/>
              <a:buChar char="§"/>
            </a:pPr>
            <a:endParaRPr lang="en-US" dirty="0" smtClean="0">
              <a:latin typeface="+mj-lt"/>
              <a:cs typeface="Rockwell"/>
            </a:endParaRPr>
          </a:p>
          <a:p>
            <a:pPr>
              <a:buNone/>
            </a:pPr>
            <a:r>
              <a:rPr lang="en-US" dirty="0" smtClean="0"/>
              <a:t>Back to </a:t>
            </a:r>
            <a:r>
              <a:rPr lang="en-US" smtClean="0"/>
              <a:t>the code!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variables </a:t>
            </a:r>
            <a:r>
              <a:rPr lang="en-US" sz="2500" dirty="0" err="1" smtClean="0">
                <a:solidFill>
                  <a:srgbClr val="A8C6D0"/>
                </a:solidFill>
              </a:rPr>
              <a:t>f</a:t>
            </a:r>
            <a:r>
              <a:rPr lang="en-US" sz="2500" dirty="0" smtClean="0">
                <a:solidFill>
                  <a:srgbClr val="A8C6D0"/>
                </a:solidFill>
              </a:rPr>
              <a:t> and </a:t>
            </a:r>
            <a:r>
              <a:rPr lang="en-US" sz="2500" dirty="0" err="1" smtClean="0">
                <a:solidFill>
                  <a:srgbClr val="A8C6D0"/>
                </a:solidFill>
              </a:rPr>
              <a:t>g</a:t>
            </a:r>
            <a:endParaRPr lang="en-US" sz="2500" dirty="0" smtClean="0">
              <a:solidFill>
                <a:srgbClr val="A8C6D0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recursive implementation:</a:t>
            </a:r>
          </a:p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http://gist.github.com/366614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A8C6D0"/>
                </a:solidFill>
              </a:rPr>
              <a:t>// the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Autofit/>
          </a:bodyPr>
          <a:lstStyle/>
          <a:p>
            <a:r>
              <a:rPr lang="en-US" dirty="0" smtClean="0"/>
              <a:t>Higher-Order Functions</a:t>
            </a:r>
            <a:br>
              <a:rPr lang="en-US" dirty="0" smtClean="0"/>
            </a:br>
            <a:r>
              <a:rPr lang="en-US" dirty="0" smtClean="0"/>
              <a:t>and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5855"/>
            <a:ext cx="7467600" cy="452596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 higher-order functions that operate on</a:t>
            </a:r>
            <a:br>
              <a:rPr lang="en-US" dirty="0" smtClean="0"/>
            </a:br>
            <a:r>
              <a:rPr lang="en-US" dirty="0" smtClean="0"/>
              <a:t>lists mainstream.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A8C6D0"/>
                </a:solidFill>
              </a:rPr>
              <a:t>each, map, filter, fold  </a:t>
            </a:r>
            <a:r>
              <a:rPr lang="en-US" dirty="0" smtClean="0"/>
              <a:t>many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A8C6D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00493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 init,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 init;</a:t>
            </a:r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system for function definition, application, and recursion.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dirty="0" smtClean="0"/>
              <a:t>computation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463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 init: 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list match {</a:t>
            </a:r>
          </a:p>
          <a:p>
            <a:r>
              <a:rPr lang="en-US" sz="2500" dirty="0" smtClean="0"/>
              <a:t>    case Nil =&gt; init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List Functions That can be Defined in Terms of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sum	= </a:t>
            </a:r>
            <a:r>
              <a:rPr lang="en-US" dirty="0" err="1" smtClean="0"/>
              <a:t>foldr</a:t>
            </a:r>
            <a:r>
              <a:rPr lang="en-US" dirty="0" smtClean="0"/>
              <a:t> (+) 0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product	= </a:t>
            </a:r>
            <a:r>
              <a:rPr lang="en-US" dirty="0" err="1" smtClean="0"/>
              <a:t>foldr</a:t>
            </a:r>
            <a:r>
              <a:rPr lang="en-US" dirty="0" smtClean="0"/>
              <a:t> (*) 1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anytrue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(∨) false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alltrue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(∧) true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map	= </a:t>
            </a:r>
            <a:r>
              <a:rPr lang="en-US" dirty="0" err="1" smtClean="0"/>
              <a:t>foldr</a:t>
            </a:r>
            <a:r>
              <a:rPr lang="en-US" dirty="0" smtClean="0"/>
              <a:t> (cons . </a:t>
            </a:r>
            <a:r>
              <a:rPr lang="en-US" dirty="0" err="1" smtClean="0"/>
              <a:t>f</a:t>
            </a:r>
            <a:r>
              <a:rPr lang="en-US" dirty="0" smtClean="0"/>
              <a:t>) []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By </a:t>
            </a:r>
            <a:r>
              <a:rPr lang="en-US" dirty="0" smtClean="0">
                <a:solidFill>
                  <a:srgbClr val="A8C6D0"/>
                </a:solidFill>
              </a:rPr>
              <a:t>partially applying </a:t>
            </a:r>
            <a:r>
              <a:rPr lang="en-US" dirty="0" smtClean="0"/>
              <a:t>folds, we can define new list functions with very little programming!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Higher-order functions pay dividends (strategy pattern, factory, factories of factories, …)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“loan” pattern.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Event handling in the Lift framework.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List tasks (partitioning, filtering, transforming).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Currying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Pattern matching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Type inference, higher-</a:t>
            </a:r>
            <a:r>
              <a:rPr lang="en-US" dirty="0" err="1" smtClean="0"/>
              <a:t>kinded</a:t>
            </a:r>
            <a:r>
              <a:rPr lang="en-US" dirty="0" smtClean="0"/>
              <a:t> types, and general type 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Partial function application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Monads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Lazy </a:t>
            </a:r>
            <a:r>
              <a:rPr lang="en-US" dirty="0" err="1" smtClean="0"/>
              <a:t>vs</a:t>
            </a:r>
            <a:r>
              <a:rPr lang="en-US" dirty="0" smtClean="0"/>
              <a:t> strict 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0693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 code available at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http://github.com/chrislewis/JaxFunc_0_ImperativelyFunctional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354" y="1536174"/>
            <a:ext cx="6175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chris</a:t>
            </a:r>
            <a:r>
              <a:rPr lang="en-US" sz="3000" dirty="0" smtClean="0"/>
              <a:t> </a:t>
            </a:r>
            <a:r>
              <a:rPr lang="en-US" sz="3000" dirty="0" err="1" smtClean="0"/>
              <a:t>lewis</a:t>
            </a:r>
            <a:r>
              <a:rPr lang="en-US" sz="3000" dirty="0" smtClean="0"/>
              <a:t> /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twitter.com/burningodzilla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992" y="4691832"/>
            <a:ext cx="37223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true := </a:t>
            </a:r>
            <a:r>
              <a:rPr lang="en-US" sz="2500" dirty="0" err="1" smtClean="0"/>
              <a:t>λxy.x</a:t>
            </a:r>
            <a:endParaRPr lang="en-US" sz="2500" dirty="0" smtClean="0"/>
          </a:p>
          <a:p>
            <a:r>
              <a:rPr lang="en-US" sz="2500" dirty="0" smtClean="0"/>
              <a:t>false := </a:t>
            </a:r>
            <a:r>
              <a:rPr lang="en-US" sz="2500" dirty="0" err="1" smtClean="0"/>
              <a:t>λxy.y</a:t>
            </a:r>
            <a:endParaRPr lang="en-US" sz="2500" dirty="0" smtClean="0"/>
          </a:p>
          <a:p>
            <a:r>
              <a:rPr lang="en-US" sz="2500" dirty="0" smtClean="0"/>
              <a:t>if-then-else := </a:t>
            </a:r>
            <a:r>
              <a:rPr lang="en-US" sz="2500" dirty="0" err="1" smtClean="0"/>
              <a:t>λpab.p</a:t>
            </a:r>
            <a:r>
              <a:rPr lang="en-US" sz="2500" dirty="0" smtClean="0"/>
              <a:t> a </a:t>
            </a:r>
            <a:r>
              <a:rPr lang="en-US" sz="2500" dirty="0" err="1" smtClean="0"/>
              <a:t>b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 </a:t>
            </a:r>
            <a:r>
              <a:rPr lang="en-US" dirty="0" err="1" smtClean="0"/>
              <a:t>λ</a:t>
            </a:r>
            <a:r>
              <a:rPr lang="en-US" dirty="0" smtClean="0"/>
              <a:t>-</a:t>
            </a:r>
            <a:r>
              <a:rPr lang="en-US" sz="3000" dirty="0" smtClean="0"/>
              <a:t>calculus.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Uniform treatment of data and functions;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higher-order functions</a:t>
            </a:r>
            <a:r>
              <a:rPr lang="en-US" dirty="0" smtClean="0">
                <a:solidFill>
                  <a:srgbClr val="6EA0B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Extensive use of lambda expressions, closures, and </a:t>
            </a:r>
            <a:r>
              <a:rPr lang="en-US" dirty="0" smtClean="0">
                <a:solidFill>
                  <a:srgbClr val="A8C6D0"/>
                </a:solidFill>
              </a:rPr>
              <a:t>recursion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Lisp, as any programming language supporting them, </a:t>
            </a:r>
            <a:r>
              <a:rPr lang="en-US" dirty="0" smtClean="0">
                <a:solidFill>
                  <a:srgbClr val="A8C6D0"/>
                </a:solidFill>
              </a:rPr>
              <a:t>lambdas are functions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17638"/>
            <a:ext cx="32355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(define (is-even?</a:t>
            </a:r>
            <a:r>
              <a:rPr lang="en-US" sz="2000" dirty="0" smtClean="0"/>
              <a:t>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  (= 0 (modulo </a:t>
            </a:r>
            <a:r>
              <a:rPr lang="en-US" sz="2000" dirty="0" err="1" smtClean="0"/>
              <a:t>x</a:t>
            </a:r>
            <a:r>
              <a:rPr lang="en-US" sz="2000" dirty="0" smtClean="0"/>
              <a:t> 2)))</a:t>
            </a:r>
          </a:p>
          <a:p>
            <a:endParaRPr lang="en-US" sz="2000" dirty="0" smtClean="0"/>
          </a:p>
          <a:p>
            <a:r>
              <a:rPr lang="en-US" sz="2000" dirty="0" smtClean="0"/>
              <a:t>(define (when-even </a:t>
            </a:r>
            <a:r>
              <a:rPr lang="en-US" sz="2000" dirty="0" err="1" smtClean="0"/>
              <a:t>x</a:t>
            </a:r>
            <a:r>
              <a:rPr lang="en-US" sz="2000" dirty="0" smtClean="0"/>
              <a:t> f1 f2)</a:t>
            </a:r>
          </a:p>
          <a:p>
            <a:r>
              <a:rPr lang="en-US" sz="2000" dirty="0" smtClean="0"/>
              <a:t>  (if (is-even?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(f1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(f2 </a:t>
            </a:r>
            <a:r>
              <a:rPr lang="en-US" sz="2000" dirty="0" err="1" smtClean="0"/>
              <a:t>x</a:t>
            </a:r>
            <a:r>
              <a:rPr lang="en-US" sz="2000" dirty="0" smtClean="0"/>
              <a:t>)))</a:t>
            </a:r>
          </a:p>
          <a:p>
            <a:endParaRPr lang="en-US" sz="2000" dirty="0" smtClean="0"/>
          </a:p>
          <a:p>
            <a:r>
              <a:rPr lang="en-US" sz="2000" dirty="0" smtClean="0"/>
              <a:t>(define (down-to-one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(if </a:t>
            </a:r>
            <a:r>
              <a:rPr lang="en-US" sz="2000" dirty="0" smtClean="0"/>
              <a:t>(&lt;= </a:t>
            </a:r>
            <a:r>
              <a:rPr lang="en-US" sz="2000" dirty="0" err="1" smtClean="0"/>
              <a:t>x</a:t>
            </a:r>
            <a:r>
              <a:rPr lang="en-US" sz="2000" dirty="0" smtClean="0"/>
              <a:t> 1)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dirty="0" smtClean="0"/>
              <a:t>      (down-to-one (- </a:t>
            </a:r>
            <a:r>
              <a:rPr lang="en-US" sz="2000" dirty="0" err="1" smtClean="0"/>
              <a:t>x</a:t>
            </a:r>
            <a:r>
              <a:rPr lang="en-US" sz="2000" dirty="0" smtClean="0"/>
              <a:t> 1))))</a:t>
            </a:r>
          </a:p>
          <a:p>
            <a:endParaRPr lang="en-US" sz="2000" dirty="0" smtClean="0"/>
          </a:p>
          <a:p>
            <a:r>
              <a:rPr lang="en-US" sz="2000" dirty="0" smtClean="0"/>
              <a:t>(when-even 4</a:t>
            </a:r>
          </a:p>
          <a:p>
            <a:r>
              <a:rPr lang="en-US" sz="2000" dirty="0" smtClean="0"/>
              <a:t>  down-to-one</a:t>
            </a:r>
          </a:p>
          <a:p>
            <a:r>
              <a:rPr lang="en-US" sz="2000" dirty="0" smtClean="0"/>
              <a:t>  (lambda (</a:t>
            </a:r>
            <a:r>
              <a:rPr lang="en-US" sz="2000" dirty="0" err="1" smtClean="0"/>
              <a:t>x</a:t>
            </a:r>
            <a:r>
              <a:rPr lang="en-US" sz="2000" dirty="0" smtClean="0"/>
              <a:t>) (+ </a:t>
            </a:r>
            <a:r>
              <a:rPr lang="en-US" sz="2000" dirty="0" err="1" smtClean="0"/>
              <a:t>x</a:t>
            </a:r>
            <a:r>
              <a:rPr lang="en-US" sz="2000" dirty="0" smtClean="0"/>
              <a:t> 1)))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and the</a:t>
            </a:r>
            <a:br>
              <a:rPr lang="en-US" dirty="0" smtClean="0"/>
            </a:br>
            <a:r>
              <a:rPr lang="en-US" dirty="0" smtClean="0"/>
              <a:t>treatment of functions as data.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1169</TotalTime>
  <Words>1541</Words>
  <Application>Microsoft Macintosh PowerPoint</Application>
  <PresentationFormat>On-screen Show (4:3)</PresentationFormat>
  <Paragraphs>176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Technic</vt:lpstr>
      <vt:lpstr>Imperatively Functional</vt:lpstr>
      <vt:lpstr>Origins: The λ-Calculus</vt:lpstr>
      <vt:lpstr>Origins: The λ-Calculus</vt:lpstr>
      <vt:lpstr>Origins: The λ-Calculus</vt:lpstr>
      <vt:lpstr>Origins: The λ-Calculus</vt:lpstr>
      <vt:lpstr>Origins: Lisp</vt:lpstr>
      <vt:lpstr>Origins: Lisp</vt:lpstr>
      <vt:lpstr>Origins: Lisp</vt:lpstr>
      <vt:lpstr>There are many facets of functional programming.  We will focus primarily on higher-order functions and the treatment of functions as data. </vt:lpstr>
      <vt:lpstr>Functions are Data</vt:lpstr>
      <vt:lpstr>Functions are Data</vt:lpstr>
      <vt:lpstr>Functions are Data</vt:lpstr>
      <vt:lpstr>Notes on Lambdas</vt:lpstr>
      <vt:lpstr>Notes on Lambdas</vt:lpstr>
      <vt:lpstr>λ: In Programming Languages</vt:lpstr>
      <vt:lpstr>Function Composition</vt:lpstr>
      <vt:lpstr>Slide 17</vt:lpstr>
      <vt:lpstr>Slide 18</vt:lpstr>
      <vt:lpstr>Function Composition</vt:lpstr>
      <vt:lpstr>Function Composition</vt:lpstr>
      <vt:lpstr>Function Composition</vt:lpstr>
      <vt:lpstr>Function Composition</vt:lpstr>
      <vt:lpstr>In JavaScript:</vt:lpstr>
      <vt:lpstr>In Scala:</vt:lpstr>
      <vt:lpstr>Higher-Order Functions and Lists</vt:lpstr>
      <vt:lpstr>Because we know how to pass functions around, we know how to implement these …     </vt:lpstr>
      <vt:lpstr>Because we know how to pass functions around, we know how to implement these …  … but we’ll probably duplicate     code.  </vt:lpstr>
      <vt:lpstr>Because we know how to pass functions around, we know how to implement these …  … but we’ll probably duplicate     code.  Let’s talk about folding.</vt:lpstr>
      <vt:lpstr>In JavaScript:</vt:lpstr>
      <vt:lpstr>In Scala:</vt:lpstr>
      <vt:lpstr>Some List Functions That can be Defined in Terms of Folding</vt:lpstr>
      <vt:lpstr>Real-World Examples</vt:lpstr>
      <vt:lpstr>What we Didn’t Cover</vt:lpstr>
      <vt:lpstr>Questions?</vt:lpstr>
      <vt:lpstr>Thanks!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330</cp:revision>
  <dcterms:created xsi:type="dcterms:W3CDTF">2010-06-17T11:35:59Z</dcterms:created>
  <dcterms:modified xsi:type="dcterms:W3CDTF">2010-06-17T11:41:59Z</dcterms:modified>
</cp:coreProperties>
</file>