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68989"/>
  </p:normalViewPr>
  <p:slideViewPr>
    <p:cSldViewPr snapToGrid="0">
      <p:cViewPr varScale="1">
        <p:scale>
          <a:sx n="135" d="100"/>
          <a:sy n="135" d="100"/>
        </p:scale>
        <p:origin x="52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31349F-01F0-6B4A-994B-986302845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B5AF0-7DC5-BE40-A55B-BB87029AAA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8F4C-52AC-A747-8898-5B9E4A2D802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3CF5-118A-3043-BC77-0CC8FC391E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B1ACA-B688-194D-AE71-F4F35FF163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B3E5-24C0-8A45-8A31-61221CC3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42e5f9e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42e5f9e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Goals for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- 3 insights from the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- 1. Monthly sales number, 2. Customer loyalty impact, 3. category insight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1. All the data used is cleaned and processed using python and excel.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Assumption: The data is from a clothing store like </a:t>
            </a:r>
            <a:r>
              <a:rPr lang="en-CA" dirty="0" err="1"/>
              <a:t>holister</a:t>
            </a:r>
            <a:r>
              <a:rPr lang="en-CA" dirty="0"/>
              <a:t>, </a:t>
            </a:r>
            <a:r>
              <a:rPr lang="en-CA" dirty="0" err="1"/>
              <a:t>zara</a:t>
            </a:r>
            <a:r>
              <a:rPr lang="en-CA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Begin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1. Start off by looking at sale trend, to see where we are at in term of sale number.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2. The x axis shows the months from Jan and May, and the y axis shows the revenue, This graph shows the monthly revenue changes from Jan to May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It shows that have a steady increase in revenue from Jan to May.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4. The dotted line is a trend line using liner regression.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42e5f9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42e5f9e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Look at how loyal customer can impact revenue.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1: x is loyalty group, from 1 to 5, 1 meaning less loyal while 5 is the most loyal.  Y is the revenue in each group. Categories are shown using color in each of the bar. It represent the pct of category in a group.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2: x is loyalty group, y is the average total of a transaction, this shows that average transaction total in each loyalty group. It shows that a more loyal customer is more likely to have a higher transaction total.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3: This shows the distribution of loyalty group in all of our active customer. </a:t>
            </a:r>
          </a:p>
        </p:txBody>
      </p:sp>
    </p:spTree>
    <p:extLst>
      <p:ext uri="{BB962C8B-B14F-4D97-AF65-F5344CB8AC3E}">
        <p14:creationId xmlns:p14="http://schemas.microsoft.com/office/powerpoint/2010/main" val="6366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42e5f9e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42e5f9e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Lastly, data shows that Men category had been underperforming since Jan to May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1: the x axis is month, and the y axis is the revenue percentage of men category. It shows that even our revenue is raising, but men category has been decreasing in terming percentage in revenue.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2: It shows that Men category only make up 15% of our overall revenue. Why??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 3: It shows the average transaction total in different category. It shows that shopper are just as willing to buy and spending money on men items.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545034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31600" y="530725"/>
            <a:ext cx="8586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200" b="0" dirty="0"/>
              <a:t>Monthly sales has been growing steadily from Jan to May 2016</a:t>
            </a:r>
            <a:r>
              <a:rPr lang="en-CA" sz="2200" dirty="0"/>
              <a:t> 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032" y="1184624"/>
            <a:ext cx="5475368" cy="3404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799592-9509-D94F-A637-ED2DC8BE55E5}"/>
              </a:ext>
            </a:extLst>
          </p:cNvPr>
          <p:cNvGrpSpPr/>
          <p:nvPr/>
        </p:nvGrpSpPr>
        <p:grpSpPr>
          <a:xfrm>
            <a:off x="431600" y="1606275"/>
            <a:ext cx="2112817" cy="2123628"/>
            <a:chOff x="431600" y="1606275"/>
            <a:chExt cx="2112817" cy="2123628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431600" y="1606275"/>
              <a:ext cx="2112817" cy="2123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Overview</a:t>
              </a:r>
              <a:endParaRPr b="1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dirty="0">
                  <a:latin typeface="Lato"/>
                  <a:ea typeface="Lato"/>
                  <a:cs typeface="Lato"/>
                  <a:sym typeface="Lato"/>
                </a:rPr>
                <a:t>Data shows monthly revenue from</a:t>
              </a: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 </a:t>
              </a:r>
              <a:br>
                <a:rPr lang="en-CA" b="1" dirty="0">
                  <a:latin typeface="Lato"/>
                  <a:ea typeface="Lato"/>
                  <a:cs typeface="Lato"/>
                  <a:sym typeface="Lato"/>
                </a:rPr>
              </a:b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Jan to May 2016</a:t>
              </a: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dirty="0">
                  <a:latin typeface="Lato"/>
                  <a:ea typeface="Lato"/>
                  <a:cs typeface="Lato"/>
                  <a:sym typeface="Lato"/>
                </a:rPr>
                <a:t>There is a </a:t>
              </a: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linear growing</a:t>
              </a:r>
              <a:r>
                <a:rPr lang="en-CA" dirty="0">
                  <a:latin typeface="Lato"/>
                  <a:ea typeface="Lato"/>
                  <a:cs typeface="Lato"/>
                  <a:sym typeface="Lato"/>
                </a:rPr>
                <a:t> trend in revenue.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75C5B35-7478-5D48-9D9A-D890B272BD63}"/>
                </a:ext>
              </a:extLst>
            </p:cNvPr>
            <p:cNvCxnSpPr/>
            <p:nvPr/>
          </p:nvCxnSpPr>
          <p:spPr>
            <a:xfrm>
              <a:off x="529329" y="2886749"/>
              <a:ext cx="15743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27" y="1577967"/>
            <a:ext cx="3900024" cy="28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4;p14">
            <a:extLst>
              <a:ext uri="{FF2B5EF4-FFF2-40B4-BE49-F238E27FC236}">
                <a16:creationId xmlns:a16="http://schemas.microsoft.com/office/drawing/2014/main" id="{00EE6EE8-7C34-7A4A-AC10-DD60AED88B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727" y="1577967"/>
            <a:ext cx="3900024" cy="274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3;p14">
            <a:extLst>
              <a:ext uri="{FF2B5EF4-FFF2-40B4-BE49-F238E27FC236}">
                <a16:creationId xmlns:a16="http://schemas.microsoft.com/office/drawing/2014/main" id="{708418B5-75A4-6F41-B841-58866824C5AE}"/>
              </a:ext>
            </a:extLst>
          </p:cNvPr>
          <p:cNvSpPr txBox="1">
            <a:spLocks/>
          </p:cNvSpPr>
          <p:nvPr/>
        </p:nvSpPr>
        <p:spPr>
          <a:xfrm>
            <a:off x="423436" y="530725"/>
            <a:ext cx="7969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ts val="990"/>
            </a:pPr>
            <a:r>
              <a:rPr lang="en-CA" sz="2240" b="0" dirty="0"/>
              <a:t>More Revenue are Generated From Loyal Customer Group</a:t>
            </a:r>
          </a:p>
          <a:p>
            <a:pPr>
              <a:buSzPts val="990"/>
            </a:pPr>
            <a:endParaRPr lang="en-CA" sz="2240" dirty="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1360" y="1683193"/>
            <a:ext cx="2647086" cy="2641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6AFECE-7DF9-E443-A990-625585FDBD04}"/>
              </a:ext>
            </a:extLst>
          </p:cNvPr>
          <p:cNvGrpSpPr/>
          <p:nvPr/>
        </p:nvGrpSpPr>
        <p:grpSpPr>
          <a:xfrm>
            <a:off x="444875" y="1472742"/>
            <a:ext cx="2204057" cy="2852033"/>
            <a:chOff x="444875" y="1472742"/>
            <a:chExt cx="2204057" cy="2852033"/>
          </a:xfrm>
        </p:grpSpPr>
        <p:sp>
          <p:nvSpPr>
            <p:cNvPr id="12" name="Google Shape;95;p14">
              <a:extLst>
                <a:ext uri="{FF2B5EF4-FFF2-40B4-BE49-F238E27FC236}">
                  <a16:creationId xmlns:a16="http://schemas.microsoft.com/office/drawing/2014/main" id="{D230D2B9-F397-9A47-837B-0870B594F14F}"/>
                </a:ext>
              </a:extLst>
            </p:cNvPr>
            <p:cNvSpPr txBox="1"/>
            <p:nvPr/>
          </p:nvSpPr>
          <p:spPr>
            <a:xfrm>
              <a:off x="444875" y="1472742"/>
              <a:ext cx="2204057" cy="2852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Key Points</a:t>
              </a:r>
              <a:endParaRPr b="1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400"/>
                </a:spcBef>
                <a:spcAft>
                  <a:spcPts val="0"/>
                </a:spcAft>
                <a:buSzPts val="1400"/>
              </a:pP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By looking at revenue from each segment,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the more loyal group tends to generate more revenue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.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Women and Make-Up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 products account for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most of the revenue in each group, around 80% of the revenue.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A more loyal customer are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more likely to spend more in each transaction.</a:t>
              </a:r>
              <a:endParaRPr sz="12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78482-0B7A-544D-861F-9388272B4FF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56" y="2660506"/>
              <a:ext cx="20064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27CE8D-44A8-1B4F-A1A6-09DC9F78ACED}"/>
                </a:ext>
              </a:extLst>
            </p:cNvPr>
            <p:cNvCxnSpPr>
              <a:cxnSpLocks/>
            </p:cNvCxnSpPr>
            <p:nvPr/>
          </p:nvCxnSpPr>
          <p:spPr>
            <a:xfrm>
              <a:off x="538756" y="3574906"/>
              <a:ext cx="20064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95C7A5-71BE-8C49-88C4-B377363C51AB}"/>
              </a:ext>
            </a:extLst>
          </p:cNvPr>
          <p:cNvGrpSpPr/>
          <p:nvPr/>
        </p:nvGrpSpPr>
        <p:grpSpPr>
          <a:xfrm>
            <a:off x="6884242" y="1472742"/>
            <a:ext cx="1918578" cy="2852033"/>
            <a:chOff x="6780547" y="1472742"/>
            <a:chExt cx="1918578" cy="2852033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6780547" y="1472742"/>
              <a:ext cx="1918578" cy="2852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latin typeface="Lato"/>
                  <a:ea typeface="Lato"/>
                  <a:cs typeface="Lato"/>
                  <a:sym typeface="Lato"/>
                </a:rPr>
                <a:t>Conclusion</a:t>
              </a:r>
              <a:endParaRPr b="1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400"/>
                </a:spcBef>
                <a:spcAft>
                  <a:spcPts val="0"/>
                </a:spcAft>
                <a:buSzPts val="1400"/>
              </a:pP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The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more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 loyal the customer ⇒  the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more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 revenue generated.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However, we have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more Infrequent Customer than Loyal Customer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.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Lato"/>
                <a:ea typeface="Lato"/>
                <a:cs typeface="Lato"/>
                <a:sym typeface="Lato"/>
              </a:endParaRPr>
            </a:p>
            <a:p>
              <a:pPr marL="7938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Loyalty marketing program/campaign to </a:t>
              </a:r>
              <a:r>
                <a:rPr lang="en-CA" sz="1200" b="1" dirty="0">
                  <a:latin typeface="Lato"/>
                  <a:ea typeface="Lato"/>
                  <a:cs typeface="Lato"/>
                  <a:sym typeface="Lato"/>
                </a:rPr>
                <a:t>target Infrequent Customer</a:t>
              </a:r>
              <a:r>
                <a:rPr lang="en-CA" sz="1200" dirty="0">
                  <a:latin typeface="Lato"/>
                  <a:ea typeface="Lato"/>
                  <a:cs typeface="Lato"/>
                  <a:sym typeface="Lato"/>
                </a:rPr>
                <a:t> to boost revenue.</a:t>
              </a:r>
              <a:endParaRPr sz="1200" dirty="0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14EBF4-B8C9-AD4C-91C5-26F6BE57E191}"/>
                </a:ext>
              </a:extLst>
            </p:cNvPr>
            <p:cNvGrpSpPr/>
            <p:nvPr/>
          </p:nvGrpSpPr>
          <p:grpSpPr>
            <a:xfrm>
              <a:off x="6892423" y="2481398"/>
              <a:ext cx="1712822" cy="735291"/>
              <a:chOff x="6892422" y="2434263"/>
              <a:chExt cx="2006481" cy="73529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589607B-B619-F341-B983-5297C4652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2422" y="2434263"/>
                <a:ext cx="200648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4E4530-0E73-4A47-8E00-405545BD8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2422" y="3169554"/>
                <a:ext cx="200648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08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679E-6 L -0.2816 0.005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0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5311140" y="1852825"/>
            <a:ext cx="28020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A" dirty="0">
                <a:latin typeface="Lato"/>
                <a:ea typeface="Lato"/>
                <a:cs typeface="Lato"/>
                <a:sym typeface="Lato"/>
              </a:rPr>
              <a:t>Data shows that a customer are spending</a:t>
            </a:r>
            <a:r>
              <a:rPr lang="en-CA" b="1" dirty="0">
                <a:latin typeface="Lato"/>
                <a:ea typeface="Lato"/>
                <a:cs typeface="Lato"/>
                <a:sym typeface="Lato"/>
              </a:rPr>
              <a:t> more money</a:t>
            </a:r>
            <a:r>
              <a:rPr lang="en-CA" dirty="0">
                <a:latin typeface="Lato"/>
                <a:ea typeface="Lato"/>
                <a:cs typeface="Lato"/>
                <a:sym typeface="Lato"/>
              </a:rPr>
              <a:t> on men’s item on average (~$50) compare to any other category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7" y="1452174"/>
            <a:ext cx="4335356" cy="29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50694" y="4462369"/>
            <a:ext cx="576933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938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A" dirty="0">
                <a:latin typeface="Lato"/>
                <a:ea typeface="Lato"/>
                <a:cs typeface="Lato"/>
                <a:sym typeface="Lato"/>
              </a:rPr>
              <a:t>Data shows that Men category had been underperforming since Jan.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101" y="1449975"/>
            <a:ext cx="3482362" cy="315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5459109" y="1449975"/>
            <a:ext cx="347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Lato"/>
                <a:ea typeface="Lato"/>
                <a:cs typeface="Lato"/>
                <a:sym typeface="Lato"/>
              </a:rPr>
              <a:t>Are Men products too expensive?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429280" y="3114679"/>
            <a:ext cx="2755399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Lato"/>
                <a:ea typeface="Lato"/>
                <a:cs typeface="Lato"/>
                <a:sym typeface="Lato"/>
              </a:rPr>
              <a:t>Do we have enough products for men?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76" y="1354083"/>
            <a:ext cx="4335356" cy="316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6" y="1353297"/>
            <a:ext cx="4322720" cy="315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282858" y="3732760"/>
            <a:ext cx="29206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CA" b="1" dirty="0">
                <a:latin typeface="Lato"/>
                <a:ea typeface="Lato"/>
                <a:cs typeface="Lato"/>
                <a:sym typeface="Lato"/>
              </a:rPr>
              <a:t>We simply do not carry enough men’s item for customers.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3;p15">
            <a:extLst>
              <a:ext uri="{FF2B5EF4-FFF2-40B4-BE49-F238E27FC236}">
                <a16:creationId xmlns:a16="http://schemas.microsoft.com/office/drawing/2014/main" id="{9E015A7E-DA00-A94F-A283-6F1D930B2DCD}"/>
              </a:ext>
            </a:extLst>
          </p:cNvPr>
          <p:cNvSpPr txBox="1">
            <a:spLocks/>
          </p:cNvSpPr>
          <p:nvPr/>
        </p:nvSpPr>
        <p:spPr>
          <a:xfrm>
            <a:off x="423436" y="5356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ts val="990"/>
            </a:pPr>
            <a:r>
              <a:rPr lang="en-CA" sz="2240" b="0"/>
              <a:t>Improve Men Category Sales Performance</a:t>
            </a:r>
            <a:endParaRPr lang="en-CA" sz="224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6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564</Words>
  <Application>Microsoft Macintosh PowerPoint</Application>
  <PresentationFormat>On-screen Show (16:9)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Streamline</vt:lpstr>
      <vt:lpstr>Monthly sales has been growing steadily from Jan to May 2016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has been growing steadily from Jan to May 2016  </dc:title>
  <cp:lastModifiedBy>LiChris</cp:lastModifiedBy>
  <cp:revision>4</cp:revision>
  <dcterms:modified xsi:type="dcterms:W3CDTF">2021-11-18T06:28:29Z</dcterms:modified>
</cp:coreProperties>
</file>