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  <p:sldMasterId id="2147483935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706"/>
  </p:normalViewPr>
  <p:slideViewPr>
    <p:cSldViewPr snapToGrid="0" snapToObjects="1">
      <p:cViewPr varScale="1">
        <p:scale>
          <a:sx n="112" d="100"/>
          <a:sy n="112" d="100"/>
        </p:scale>
        <p:origin x="19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C4399-5B67-284D-84C5-042A6B05BEF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76D8EE9-E6B4-3140-AD65-1FD527344599}">
      <dgm:prSet phldrT="[Text]"/>
      <dgm:spPr/>
      <dgm:t>
        <a:bodyPr/>
        <a:lstStyle/>
        <a:p>
          <a:r>
            <a:rPr lang="en-US" dirty="0" smtClean="0"/>
            <a:t>Java Code</a:t>
          </a:r>
          <a:endParaRPr lang="en-US" dirty="0"/>
        </a:p>
      </dgm:t>
    </dgm:pt>
    <dgm:pt modelId="{D1AED3C7-F41F-2146-BE65-A9B9FC8D9033}" type="parTrans" cxnId="{F8E3B033-8419-1F42-8BEC-FAC192B8847F}">
      <dgm:prSet/>
      <dgm:spPr/>
      <dgm:t>
        <a:bodyPr/>
        <a:lstStyle/>
        <a:p>
          <a:endParaRPr lang="en-US"/>
        </a:p>
      </dgm:t>
    </dgm:pt>
    <dgm:pt modelId="{6EF898A1-FC69-204C-8ED4-4FFBBE1FF88F}" type="sibTrans" cxnId="{F8E3B033-8419-1F42-8BEC-FAC192B8847F}">
      <dgm:prSet/>
      <dgm:spPr/>
      <dgm:t>
        <a:bodyPr/>
        <a:lstStyle/>
        <a:p>
          <a:r>
            <a:rPr lang="en-US" dirty="0" smtClean="0"/>
            <a:t>compile</a:t>
          </a:r>
          <a:endParaRPr lang="en-US" dirty="0"/>
        </a:p>
      </dgm:t>
    </dgm:pt>
    <dgm:pt modelId="{A01F0C95-1A89-AA46-BE34-345B063AB4B6}">
      <dgm:prSet phldrT="[Text]"/>
      <dgm:spPr/>
      <dgm:t>
        <a:bodyPr/>
        <a:lstStyle/>
        <a:p>
          <a:r>
            <a:rPr lang="en-US" dirty="0" smtClean="0"/>
            <a:t>DVM </a:t>
          </a:r>
          <a:r>
            <a:rPr lang="en-US" smtClean="0"/>
            <a:t>bytecode</a:t>
          </a:r>
          <a:endParaRPr lang="en-US"/>
        </a:p>
      </dgm:t>
    </dgm:pt>
    <dgm:pt modelId="{81675E47-64E3-CB47-845F-AC217BC15311}" type="parTrans" cxnId="{D95B1F4A-7F74-BB4B-81CD-9EE388ABF3CF}">
      <dgm:prSet/>
      <dgm:spPr/>
      <dgm:t>
        <a:bodyPr/>
        <a:lstStyle/>
        <a:p>
          <a:endParaRPr lang="en-US"/>
        </a:p>
      </dgm:t>
    </dgm:pt>
    <dgm:pt modelId="{EFE236BA-0523-8143-ACC7-4FDD037EA0CC}" type="sibTrans" cxnId="{D95B1F4A-7F74-BB4B-81CD-9EE388ABF3CF}">
      <dgm:prSet/>
      <dgm:spPr/>
      <dgm:t>
        <a:bodyPr/>
        <a:lstStyle/>
        <a:p>
          <a:endParaRPr lang="en-US"/>
        </a:p>
      </dgm:t>
    </dgm:pt>
    <dgm:pt modelId="{20838D99-3201-A24A-847B-AD92FD309448}">
      <dgm:prSet phldrT="[Text]"/>
      <dgm:spPr/>
      <dgm:t>
        <a:bodyPr/>
        <a:lstStyle/>
        <a:p>
          <a:r>
            <a:rPr lang="en-US" dirty="0" smtClean="0"/>
            <a:t>JVM </a:t>
          </a:r>
          <a:r>
            <a:rPr lang="en-US" dirty="0" err="1" smtClean="0"/>
            <a:t>bytecode</a:t>
          </a:r>
          <a:endParaRPr lang="en-US" dirty="0"/>
        </a:p>
      </dgm:t>
    </dgm:pt>
    <dgm:pt modelId="{D801C638-C874-224A-B581-A39715D8CF81}" type="parTrans" cxnId="{33A25E17-3D78-4343-B03C-8BB730491452}">
      <dgm:prSet/>
      <dgm:spPr/>
      <dgm:t>
        <a:bodyPr/>
        <a:lstStyle/>
        <a:p>
          <a:endParaRPr lang="en-US"/>
        </a:p>
      </dgm:t>
    </dgm:pt>
    <dgm:pt modelId="{3FEFAE54-80DB-7F45-A8F5-30D16C846253}" type="sibTrans" cxnId="{33A25E17-3D78-4343-B03C-8BB730491452}">
      <dgm:prSet/>
      <dgm:spPr/>
      <dgm:t>
        <a:bodyPr/>
        <a:lstStyle/>
        <a:p>
          <a:r>
            <a:rPr lang="en-US" dirty="0" smtClean="0"/>
            <a:t>"</a:t>
          </a:r>
          <a:r>
            <a:rPr lang="en-US" dirty="0" err="1" smtClean="0"/>
            <a:t>dexing</a:t>
          </a:r>
          <a:r>
            <a:rPr lang="en-US" dirty="0" smtClean="0"/>
            <a:t>"</a:t>
          </a:r>
          <a:endParaRPr lang="en-US" dirty="0"/>
        </a:p>
      </dgm:t>
    </dgm:pt>
    <dgm:pt modelId="{3AAABBA4-D151-5649-9E80-BF64FF5B9B33}" type="pres">
      <dgm:prSet presAssocID="{DECC4399-5B67-284D-84C5-042A6B05BEFF}" presName="Name0" presStyleCnt="0">
        <dgm:presLayoutVars>
          <dgm:dir/>
          <dgm:resizeHandles val="exact"/>
        </dgm:presLayoutVars>
      </dgm:prSet>
      <dgm:spPr/>
    </dgm:pt>
    <dgm:pt modelId="{587891CF-A4B9-0F41-B00B-5E435D5D423E}" type="pres">
      <dgm:prSet presAssocID="{676D8EE9-E6B4-3140-AD65-1FD527344599}" presName="node" presStyleLbl="node1" presStyleIdx="0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EBDC1-4556-A247-B7B3-2EE808D96DD6}" type="pres">
      <dgm:prSet presAssocID="{6EF898A1-FC69-204C-8ED4-4FFBBE1FF88F}" presName="sibTrans" presStyleLbl="sibTrans2D1" presStyleIdx="0" presStyleCnt="2" custScaleX="167332"/>
      <dgm:spPr/>
      <dgm:t>
        <a:bodyPr/>
        <a:lstStyle/>
        <a:p>
          <a:endParaRPr lang="en-US"/>
        </a:p>
      </dgm:t>
    </dgm:pt>
    <dgm:pt modelId="{BE12DEDE-0DAC-F746-B87A-EC4DD6BE6769}" type="pres">
      <dgm:prSet presAssocID="{6EF898A1-FC69-204C-8ED4-4FFBBE1FF88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2FCD79A-05F4-044E-B18B-37406A922537}" type="pres">
      <dgm:prSet presAssocID="{20838D99-3201-A24A-847B-AD92FD309448}" presName="node" presStyleLbl="node1" presStyleIdx="1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6C50D-4B60-1A46-938A-B53FB705DC60}" type="pres">
      <dgm:prSet presAssocID="{3FEFAE54-80DB-7F45-A8F5-30D16C846253}" presName="sibTrans" presStyleLbl="sibTrans2D1" presStyleIdx="1" presStyleCnt="2" custScaleX="153364"/>
      <dgm:spPr/>
      <dgm:t>
        <a:bodyPr/>
        <a:lstStyle/>
        <a:p>
          <a:endParaRPr lang="en-US"/>
        </a:p>
      </dgm:t>
    </dgm:pt>
    <dgm:pt modelId="{1BDD3557-B5F3-FE4C-A7CB-66BACFB7B35B}" type="pres">
      <dgm:prSet presAssocID="{3FEFAE54-80DB-7F45-A8F5-30D16C84625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D2FA59B-7817-2848-9161-27020BAA5BE1}" type="pres">
      <dgm:prSet presAssocID="{A01F0C95-1A89-AA46-BE34-345B063AB4B6}" presName="node" presStyleLbl="node1" presStyleIdx="2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5992D-E56A-1141-9BCD-74571104DE44}" type="presOf" srcId="{DECC4399-5B67-284D-84C5-042A6B05BEFF}" destId="{3AAABBA4-D151-5649-9E80-BF64FF5B9B33}" srcOrd="0" destOrd="0" presId="urn:microsoft.com/office/officeart/2005/8/layout/process1"/>
    <dgm:cxn modelId="{D95B1F4A-7F74-BB4B-81CD-9EE388ABF3CF}" srcId="{DECC4399-5B67-284D-84C5-042A6B05BEFF}" destId="{A01F0C95-1A89-AA46-BE34-345B063AB4B6}" srcOrd="2" destOrd="0" parTransId="{81675E47-64E3-CB47-845F-AC217BC15311}" sibTransId="{EFE236BA-0523-8143-ACC7-4FDD037EA0CC}"/>
    <dgm:cxn modelId="{03A6976D-FCDC-744E-A701-5545AEBF55FD}" type="presOf" srcId="{676D8EE9-E6B4-3140-AD65-1FD527344599}" destId="{587891CF-A4B9-0F41-B00B-5E435D5D423E}" srcOrd="0" destOrd="0" presId="urn:microsoft.com/office/officeart/2005/8/layout/process1"/>
    <dgm:cxn modelId="{D3FBDE20-12D8-B040-BCEB-3D9E7FB9A9D4}" type="presOf" srcId="{6EF898A1-FC69-204C-8ED4-4FFBBE1FF88F}" destId="{BE12DEDE-0DAC-F746-B87A-EC4DD6BE6769}" srcOrd="1" destOrd="0" presId="urn:microsoft.com/office/officeart/2005/8/layout/process1"/>
    <dgm:cxn modelId="{430E233D-1EC1-1647-B366-EA2F892414C7}" type="presOf" srcId="{6EF898A1-FC69-204C-8ED4-4FFBBE1FF88F}" destId="{C54EBDC1-4556-A247-B7B3-2EE808D96DD6}" srcOrd="0" destOrd="0" presId="urn:microsoft.com/office/officeart/2005/8/layout/process1"/>
    <dgm:cxn modelId="{47B64588-85EE-374B-84BC-8421B5B4A9F5}" type="presOf" srcId="{3FEFAE54-80DB-7F45-A8F5-30D16C846253}" destId="{1BDD3557-B5F3-FE4C-A7CB-66BACFB7B35B}" srcOrd="1" destOrd="0" presId="urn:microsoft.com/office/officeart/2005/8/layout/process1"/>
    <dgm:cxn modelId="{33A25E17-3D78-4343-B03C-8BB730491452}" srcId="{DECC4399-5B67-284D-84C5-042A6B05BEFF}" destId="{20838D99-3201-A24A-847B-AD92FD309448}" srcOrd="1" destOrd="0" parTransId="{D801C638-C874-224A-B581-A39715D8CF81}" sibTransId="{3FEFAE54-80DB-7F45-A8F5-30D16C846253}"/>
    <dgm:cxn modelId="{5CB7261B-3D32-B34F-9C9B-B65EF347A5A6}" type="presOf" srcId="{A01F0C95-1A89-AA46-BE34-345B063AB4B6}" destId="{ED2FA59B-7817-2848-9161-27020BAA5BE1}" srcOrd="0" destOrd="0" presId="urn:microsoft.com/office/officeart/2005/8/layout/process1"/>
    <dgm:cxn modelId="{E2E83A01-C813-4146-BF4A-755BF306C6BF}" type="presOf" srcId="{20838D99-3201-A24A-847B-AD92FD309448}" destId="{A2FCD79A-05F4-044E-B18B-37406A922537}" srcOrd="0" destOrd="0" presId="urn:microsoft.com/office/officeart/2005/8/layout/process1"/>
    <dgm:cxn modelId="{07C53463-7ACA-A848-911D-110F85430209}" type="presOf" srcId="{3FEFAE54-80DB-7F45-A8F5-30D16C846253}" destId="{C256C50D-4B60-1A46-938A-B53FB705DC60}" srcOrd="0" destOrd="0" presId="urn:microsoft.com/office/officeart/2005/8/layout/process1"/>
    <dgm:cxn modelId="{F8E3B033-8419-1F42-8BEC-FAC192B8847F}" srcId="{DECC4399-5B67-284D-84C5-042A6B05BEFF}" destId="{676D8EE9-E6B4-3140-AD65-1FD527344599}" srcOrd="0" destOrd="0" parTransId="{D1AED3C7-F41F-2146-BE65-A9B9FC8D9033}" sibTransId="{6EF898A1-FC69-204C-8ED4-4FFBBE1FF88F}"/>
    <dgm:cxn modelId="{CB9042B1-0269-5047-A99F-59EAD6AD9AD1}" type="presParOf" srcId="{3AAABBA4-D151-5649-9E80-BF64FF5B9B33}" destId="{587891CF-A4B9-0F41-B00B-5E435D5D423E}" srcOrd="0" destOrd="0" presId="urn:microsoft.com/office/officeart/2005/8/layout/process1"/>
    <dgm:cxn modelId="{3DB3E516-965F-1940-98BD-2EB7C93A08F8}" type="presParOf" srcId="{3AAABBA4-D151-5649-9E80-BF64FF5B9B33}" destId="{C54EBDC1-4556-A247-B7B3-2EE808D96DD6}" srcOrd="1" destOrd="0" presId="urn:microsoft.com/office/officeart/2005/8/layout/process1"/>
    <dgm:cxn modelId="{08CDE602-BC96-0346-982F-EF144972E31A}" type="presParOf" srcId="{C54EBDC1-4556-A247-B7B3-2EE808D96DD6}" destId="{BE12DEDE-0DAC-F746-B87A-EC4DD6BE6769}" srcOrd="0" destOrd="0" presId="urn:microsoft.com/office/officeart/2005/8/layout/process1"/>
    <dgm:cxn modelId="{89863234-7D3C-124B-A88E-A7954466F382}" type="presParOf" srcId="{3AAABBA4-D151-5649-9E80-BF64FF5B9B33}" destId="{A2FCD79A-05F4-044E-B18B-37406A922537}" srcOrd="2" destOrd="0" presId="urn:microsoft.com/office/officeart/2005/8/layout/process1"/>
    <dgm:cxn modelId="{548076CA-FF50-3249-BC2B-D11C5133D940}" type="presParOf" srcId="{3AAABBA4-D151-5649-9E80-BF64FF5B9B33}" destId="{C256C50D-4B60-1A46-938A-B53FB705DC60}" srcOrd="3" destOrd="0" presId="urn:microsoft.com/office/officeart/2005/8/layout/process1"/>
    <dgm:cxn modelId="{03316CFB-D744-EC47-9AD1-CDA5856146F8}" type="presParOf" srcId="{C256C50D-4B60-1A46-938A-B53FB705DC60}" destId="{1BDD3557-B5F3-FE4C-A7CB-66BACFB7B35B}" srcOrd="0" destOrd="0" presId="urn:microsoft.com/office/officeart/2005/8/layout/process1"/>
    <dgm:cxn modelId="{6142328B-42F8-1A43-AAC6-96EC07EC1261}" type="presParOf" srcId="{3AAABBA4-D151-5649-9E80-BF64FF5B9B33}" destId="{ED2FA59B-7817-2848-9161-27020BAA5B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91CF-A4B9-0F41-B00B-5E435D5D423E}">
      <dsp:nvSpPr>
        <dsp:cNvPr id="0" name=""/>
        <dsp:cNvSpPr/>
      </dsp:nvSpPr>
      <dsp:spPr>
        <a:xfrm>
          <a:off x="1410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Java Code</a:t>
          </a:r>
          <a:endParaRPr lang="en-US" sz="1900" kern="1200" dirty="0"/>
        </a:p>
      </dsp:txBody>
      <dsp:txXfrm>
        <a:off x="18388" y="389195"/>
        <a:ext cx="1633600" cy="545704"/>
      </dsp:txXfrm>
    </dsp:sp>
    <dsp:sp modelId="{C54EBDC1-4556-A247-B7B3-2EE808D96DD6}">
      <dsp:nvSpPr>
        <dsp:cNvPr id="0" name=""/>
        <dsp:cNvSpPr/>
      </dsp:nvSpPr>
      <dsp:spPr>
        <a:xfrm>
          <a:off x="1780252" y="180027"/>
          <a:ext cx="1378981" cy="9640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compile</a:t>
          </a:r>
          <a:endParaRPr lang="en-US" sz="1500" kern="1200" dirty="0"/>
        </a:p>
      </dsp:txBody>
      <dsp:txXfrm>
        <a:off x="1780252" y="372835"/>
        <a:ext cx="1089769" cy="578424"/>
      </dsp:txXfrm>
    </dsp:sp>
    <dsp:sp modelId="{A2FCD79A-05F4-044E-B18B-37406A922537}">
      <dsp:nvSpPr>
        <dsp:cNvPr id="0" name=""/>
        <dsp:cNvSpPr/>
      </dsp:nvSpPr>
      <dsp:spPr>
        <a:xfrm>
          <a:off x="3223871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JVM </a:t>
          </a:r>
          <a:r>
            <a:rPr lang="en-US" sz="1900" kern="1200" dirty="0" err="1" smtClean="0"/>
            <a:t>bytecode</a:t>
          </a:r>
          <a:endParaRPr lang="en-US" sz="1900" kern="1200" dirty="0"/>
        </a:p>
      </dsp:txBody>
      <dsp:txXfrm>
        <a:off x="3240849" y="389195"/>
        <a:ext cx="1633600" cy="545704"/>
      </dsp:txXfrm>
    </dsp:sp>
    <dsp:sp modelId="{C256C50D-4B60-1A46-938A-B53FB705DC60}">
      <dsp:nvSpPr>
        <dsp:cNvPr id="0" name=""/>
        <dsp:cNvSpPr/>
      </dsp:nvSpPr>
      <dsp:spPr>
        <a:xfrm>
          <a:off x="5060268" y="180027"/>
          <a:ext cx="1263871" cy="9640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"</a:t>
          </a:r>
          <a:r>
            <a:rPr lang="en-US" sz="1500" kern="1200" dirty="0" err="1" smtClean="0"/>
            <a:t>dexing</a:t>
          </a:r>
          <a:r>
            <a:rPr lang="en-US" sz="1500" kern="1200" dirty="0" smtClean="0"/>
            <a:t>"</a:t>
          </a:r>
          <a:endParaRPr lang="en-US" sz="1500" kern="1200" dirty="0"/>
        </a:p>
      </dsp:txBody>
      <dsp:txXfrm>
        <a:off x="5060268" y="372835"/>
        <a:ext cx="974659" cy="578424"/>
      </dsp:txXfrm>
    </dsp:sp>
    <dsp:sp modelId="{ED2FA59B-7817-2848-9161-27020BAA5BE1}">
      <dsp:nvSpPr>
        <dsp:cNvPr id="0" name=""/>
        <dsp:cNvSpPr/>
      </dsp:nvSpPr>
      <dsp:spPr>
        <a:xfrm>
          <a:off x="6446332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DVM </a:t>
          </a:r>
          <a:r>
            <a:rPr lang="en-US" sz="1900" kern="1200" smtClean="0"/>
            <a:t>bytecode</a:t>
          </a:r>
          <a:endParaRPr lang="en-US" sz="1900" kern="1200"/>
        </a:p>
      </dsp:txBody>
      <dsp:txXfrm>
        <a:off x="6463310" y="389195"/>
        <a:ext cx="1633600" cy="545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5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7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hyperlink" Target="http://developer.android.com/about/dashboard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cases/oracle-v-google" TargetMode="External"/><Relationship Id="rId4" Type="http://schemas.openxmlformats.org/officeDocument/2006/relationships/image" Target="../media/image26.tiff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ource.android.com/devices/tech/dalvik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eveloper.android.com/tools/devic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" TargetMode="External"/><Relationship Id="rId4" Type="http://schemas.openxmlformats.org/officeDocument/2006/relationships/hyperlink" Target="http://ant.apache.org/" TargetMode="External"/><Relationship Id="rId5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racle.com/technetwork/java/javase/downloads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hyperlink" Target="https://github.com/info498d-w16/lectures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anvas.uw.edu/courses/1023396" TargetMode="External"/><Relationship Id="rId3" Type="http://schemas.openxmlformats.org/officeDocument/2006/relationships/hyperlink" Target="https://github.com/info498d-w1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hyperlink" Target="http://www.openhandsetalliance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/>
          <a:lstStyle/>
          <a:p>
            <a:r>
              <a:rPr lang="en-US" sz="6000" dirty="0" smtClean="0"/>
              <a:t>INFO 498 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Joel Ross</a:t>
            </a:r>
            <a:endParaRPr lang="en-US" dirty="0"/>
          </a:p>
          <a:p>
            <a:pPr algn="r"/>
            <a:r>
              <a:rPr lang="en-US" dirty="0" smtClean="0"/>
              <a:t>Winter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875" y="1152940"/>
            <a:ext cx="6572250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12405"/>
              </p:ext>
            </p:extLst>
          </p:nvPr>
        </p:nvGraphicFramePr>
        <p:xfrm>
          <a:off x="1350645" y="1174310"/>
          <a:ext cx="6442709" cy="482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9344"/>
                <a:gridCol w="1072866"/>
                <a:gridCol w="2927906"/>
                <a:gridCol w="10725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Nickname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Cupcake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Eclair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Froyo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Gingerbread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Honeycomb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 Cream Sandwich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July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Jelly</a:t>
                      </a:r>
                      <a:r>
                        <a:rPr lang="en-US" baseline="0" dirty="0" smtClean="0"/>
                        <a:t> Bean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KitKat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Lollipop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Marshmellow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775" y="1152940"/>
            <a:ext cx="8172450" cy="46053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1890" y="5861165"/>
            <a:ext cx="49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http://developer.android.com/about/dashboards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5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Upgrading Versions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235610"/>
            <a:ext cx="6183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Updates through purchasing new devices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3648987"/>
            <a:ext cx="6993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Reliant on carriers… but looking to change that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635" y="4172207"/>
            <a:ext cx="3918367" cy="2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332" y="1758830"/>
            <a:ext cx="3074670" cy="19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099" y="1591844"/>
            <a:ext cx="4000743" cy="567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Legal Battles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6457" y="1591844"/>
            <a:ext cx="74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+mj-lt"/>
              </a:rPr>
              <a:t>vs.</a:t>
            </a:r>
            <a:endParaRPr lang="en-US" sz="40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" y="2595903"/>
            <a:ext cx="7428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Claim:</a:t>
            </a:r>
            <a:r>
              <a:rPr lang="en-US" sz="2800" dirty="0" smtClean="0">
                <a:latin typeface="+mj-lt"/>
              </a:rPr>
              <a:t> Java API is copyrighted, so Google violated that by using it in Android (see </a:t>
            </a:r>
            <a:r>
              <a:rPr lang="en-US" sz="2800" dirty="0" smtClean="0">
                <a:latin typeface="+mj-lt"/>
                <a:hlinkClick r:id="rId3"/>
              </a:rPr>
              <a:t>EFF</a:t>
            </a:r>
            <a:r>
              <a:rPr lang="en-US" sz="2800" dirty="0" smtClean="0">
                <a:latin typeface="+mj-lt"/>
              </a:rPr>
              <a:t>)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341" y="1223217"/>
            <a:ext cx="2571001" cy="1410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42" y="3742693"/>
            <a:ext cx="5483900" cy="231520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67236" y="5795901"/>
            <a:ext cx="1543050" cy="2743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3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180" y="1125220"/>
            <a:ext cx="5829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3534410" cy="1367030"/>
          </a:xfrm>
        </p:spPr>
        <p:txBody>
          <a:bodyPr>
            <a:normAutofit/>
          </a:bodyPr>
          <a:lstStyle/>
          <a:p>
            <a:r>
              <a:rPr lang="en-US" smtClean="0"/>
              <a:t>Some </a:t>
            </a:r>
            <a:br>
              <a:rPr lang="en-US" smtClean="0"/>
            </a:br>
            <a:r>
              <a:rPr lang="en-US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4510" y="0"/>
            <a:ext cx="4504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Building Apps: </a:t>
            </a:r>
            <a:r>
              <a:rPr lang="en-US" dirty="0" err="1" smtClean="0"/>
              <a:t>Dalvik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" y="1309060"/>
            <a:ext cx="754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+mj-lt"/>
              </a:rPr>
              <a:t>Dalvik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Pre-Lollipop (5.0)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Register-based architecture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b</a:t>
            </a:r>
            <a:r>
              <a:rPr lang="en-US" sz="2800" dirty="0" err="1" smtClean="0"/>
              <a:t>ytecode</a:t>
            </a:r>
            <a:r>
              <a:rPr lang="en-US" sz="2800" dirty="0" smtClean="0"/>
              <a:t> </a:t>
            </a:r>
            <a:r>
              <a:rPr lang="en-US" sz="2800" dirty="0"/>
              <a:t>stored in DEX or ODEX </a:t>
            </a:r>
            <a:r>
              <a:rPr lang="en-US" sz="2800" dirty="0" smtClean="0"/>
              <a:t>files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J</a:t>
            </a:r>
            <a:r>
              <a:rPr lang="en-US" sz="2800" dirty="0" smtClean="0"/>
              <a:t>ust-</a:t>
            </a:r>
            <a:r>
              <a:rPr lang="en-US" sz="2800" b="1" dirty="0" smtClean="0"/>
              <a:t>I</a:t>
            </a:r>
            <a:r>
              <a:rPr lang="en-US" sz="2800" dirty="0" smtClean="0"/>
              <a:t>n-</a:t>
            </a:r>
            <a:r>
              <a:rPr lang="en-US" sz="2800" b="1" dirty="0" smtClean="0"/>
              <a:t>T</a:t>
            </a:r>
            <a:r>
              <a:rPr lang="en-US" sz="2800" dirty="0" smtClean="0"/>
              <a:t>ime compilation to native code</a:t>
            </a: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1401309"/>
              </p:ext>
            </p:extLst>
          </p:nvPr>
        </p:nvGraphicFramePr>
        <p:xfrm>
          <a:off x="653391" y="1768611"/>
          <a:ext cx="8115300" cy="132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Building Apps: 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Android </a:t>
            </a:r>
            <a:r>
              <a:rPr lang="en-US" sz="3600" b="1" dirty="0" err="1" smtClean="0"/>
              <a:t>RunTime</a:t>
            </a:r>
            <a:r>
              <a:rPr lang="en-US" sz="3600" b="1" dirty="0" smtClean="0"/>
              <a:t> (ART)</a:t>
            </a:r>
            <a:r>
              <a:rPr lang="en-US" sz="2800" b="1" dirty="0" smtClean="0"/>
              <a:t> </a:t>
            </a:r>
            <a:r>
              <a:rPr lang="en-US" sz="2800" dirty="0" smtClean="0"/>
              <a:t>Post-Lollipop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Compile into native code on installation ("</a:t>
            </a:r>
            <a:r>
              <a:rPr lang="en-US" sz="2800" b="1" dirty="0" smtClean="0"/>
              <a:t>A</a:t>
            </a:r>
            <a:r>
              <a:rPr lang="en-US" sz="2800" dirty="0" smtClean="0"/>
              <a:t>head </a:t>
            </a:r>
            <a:r>
              <a:rPr lang="en-US" sz="2800" b="1" dirty="0" smtClean="0"/>
              <a:t>O</a:t>
            </a:r>
            <a:r>
              <a:rPr lang="en-US" sz="2800" dirty="0" smtClean="0"/>
              <a:t>f </a:t>
            </a:r>
            <a:r>
              <a:rPr lang="en-US" sz="2800" b="1" dirty="0" smtClean="0"/>
              <a:t>T</a:t>
            </a:r>
            <a:r>
              <a:rPr lang="en-US" sz="2800" dirty="0" smtClean="0"/>
              <a:t>ime")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Accepts DEX </a:t>
            </a:r>
            <a:r>
              <a:rPr lang="en-US" sz="2800" dirty="0" err="1" smtClean="0"/>
              <a:t>bytecode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(for backwards compatibility)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4820" y="5886450"/>
            <a:ext cx="486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https://source.android.com/devices/tech/dalvik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Packaging Apps: </a:t>
            </a:r>
            <a:r>
              <a:rPr lang="en-US" b="1" dirty="0" smtClean="0"/>
              <a:t>APK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Basically </a:t>
            </a:r>
            <a:r>
              <a:rPr lang="en-US" sz="2800" b="1" dirty="0" smtClean="0"/>
              <a:t>.zip</a:t>
            </a:r>
            <a:r>
              <a:rPr lang="en-US" sz="2800" dirty="0" smtClean="0"/>
              <a:t> files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"side-load" or cryptographically sign for upload to Play Store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789395"/>
            <a:ext cx="2747010" cy="27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Introductions and syllabus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Android History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break!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Getting Started: "Hello World"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22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Building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Generate Java source files (e.g. from XML)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Compile Java source into JVM </a:t>
            </a:r>
            <a:r>
              <a:rPr lang="en-US" sz="2800" dirty="0" err="1" smtClean="0"/>
              <a:t>bytecode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"</a:t>
            </a:r>
            <a:r>
              <a:rPr lang="en-US" sz="2800" dirty="0" err="1" smtClean="0"/>
              <a:t>dex</a:t>
            </a:r>
            <a:r>
              <a:rPr lang="en-US" sz="2800" dirty="0" smtClean="0"/>
              <a:t>" JVM </a:t>
            </a:r>
            <a:r>
              <a:rPr lang="en-US" sz="2800" dirty="0" err="1" smtClean="0"/>
              <a:t>bytecode</a:t>
            </a:r>
            <a:r>
              <a:rPr lang="en-US" sz="2800" dirty="0" smtClean="0"/>
              <a:t> into </a:t>
            </a:r>
            <a:r>
              <a:rPr lang="en-US" sz="2800" dirty="0" err="1" smtClean="0"/>
              <a:t>Dalvik</a:t>
            </a:r>
            <a:r>
              <a:rPr lang="en-US" sz="2800" dirty="0" smtClean="0"/>
              <a:t> </a:t>
            </a:r>
            <a:r>
              <a:rPr lang="en-US" sz="2800" dirty="0" err="1" smtClean="0"/>
              <a:t>bytecode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Pack with graphics and assets into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apk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Cryptographically sign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apk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…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Profit!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033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Hardware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Windows, Mac, or Linux (because Java!)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dirty="0" smtClean="0"/>
              <a:t>emulator sucks on Windows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se the Intel HAXM for acceleration!</a:t>
            </a:r>
          </a:p>
          <a:p>
            <a:pPr marL="514350" indent="-514350">
              <a:buFont typeface="Arial" charset="0"/>
              <a:buChar char="•"/>
            </a:pP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Physical Android Device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dirty="0" smtClean="0"/>
              <a:t>turn on </a:t>
            </a:r>
            <a:r>
              <a:rPr lang="en-US" sz="2400" dirty="0" smtClean="0">
                <a:hlinkClick r:id="rId2"/>
              </a:rPr>
              <a:t>developer options</a:t>
            </a:r>
            <a:r>
              <a:rPr lang="en-US" sz="24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5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Development 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hlinkClick r:id="rId2"/>
              </a:rPr>
              <a:t>Java SDK</a:t>
            </a: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hlinkClick r:id="rId3"/>
              </a:rPr>
              <a:t>Gradle</a:t>
            </a:r>
            <a:r>
              <a:rPr lang="en-US" sz="2800" dirty="0" smtClean="0"/>
              <a:t> or </a:t>
            </a:r>
            <a:r>
              <a:rPr lang="en-US" sz="2800" dirty="0" smtClean="0">
                <a:hlinkClick r:id="rId4"/>
              </a:rPr>
              <a:t>Apache ANT</a:t>
            </a:r>
            <a:endParaRPr lang="en-US" sz="28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hlinkClick r:id="rId5"/>
              </a:rPr>
              <a:t>Android Studio</a:t>
            </a:r>
            <a:r>
              <a:rPr lang="en-US" sz="2800" dirty="0" smtClean="0"/>
              <a:t> IDE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 smtClean="0"/>
              <a:t>Android SDK (command-line tools)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android</a:t>
            </a:r>
            <a:r>
              <a:rPr lang="en-US" sz="2800" dirty="0" smtClean="0"/>
              <a:t> manage SDK/AVDs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emulator</a:t>
            </a:r>
            <a:r>
              <a:rPr lang="en-US" sz="2800" dirty="0" smtClean="0"/>
              <a:t> run the emulator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4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adb</a:t>
            </a:r>
            <a:r>
              <a:rPr lang="en-US" sz="2800" dirty="0" smtClean="0"/>
              <a:t> "android debugging bridge" connect to devices</a:t>
            </a:r>
          </a:p>
        </p:txBody>
      </p:sp>
    </p:spTree>
    <p:extLst>
      <p:ext uri="{BB962C8B-B14F-4D97-AF65-F5344CB8AC3E}">
        <p14:creationId xmlns:p14="http://schemas.microsoft.com/office/powerpoint/2010/main" val="1186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9450" y="4719000"/>
            <a:ext cx="2106930" cy="1604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309" y="802640"/>
            <a:ext cx="5886359" cy="237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" y="5726430"/>
            <a:ext cx="435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github.com/info498d-w16/lectures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Who is Joel?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369" y="1413565"/>
            <a:ext cx="5245100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7489" y="267460"/>
            <a:ext cx="1340678" cy="1340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7607" y="1762815"/>
            <a:ext cx="1560443" cy="399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953" y="2888615"/>
            <a:ext cx="2093459" cy="2105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2893" y="3653928"/>
            <a:ext cx="1972917" cy="1995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1788" y="3740562"/>
            <a:ext cx="2448676" cy="18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704" y="4495148"/>
            <a:ext cx="7414591" cy="1816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0100" y="1530627"/>
            <a:ext cx="74208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Ask the person across from you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Who are you?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Where are you from?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What are you most excited about for this class?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" y="1530627"/>
            <a:ext cx="60976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On Canvas</a:t>
            </a:r>
          </a:p>
          <a:p>
            <a:r>
              <a:rPr lang="en-US" sz="2800" dirty="0">
                <a:latin typeface="+mj-lt"/>
                <a:hlinkClick r:id="rId2"/>
              </a:rPr>
              <a:t>https://</a:t>
            </a:r>
            <a:r>
              <a:rPr lang="en-US" sz="2800" dirty="0" smtClean="0">
                <a:latin typeface="+mj-lt"/>
                <a:hlinkClick r:id="rId2"/>
              </a:rPr>
              <a:t>canvas.uw.edu/courses/1023396</a:t>
            </a:r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On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  <a:hlinkClick r:id="rId3"/>
              </a:rPr>
              <a:t>https://github.com/info498d-w16</a:t>
            </a:r>
            <a:r>
              <a:rPr lang="en-US" sz="2800" dirty="0" smtClean="0">
                <a:latin typeface="+mj-lt"/>
                <a:hlinkClick r:id="rId3"/>
              </a:rPr>
              <a:t>/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Let your TA know your username!</a:t>
            </a:r>
          </a:p>
        </p:txBody>
      </p:sp>
    </p:spTree>
    <p:extLst>
      <p:ext uri="{BB962C8B-B14F-4D97-AF65-F5344CB8AC3E}">
        <p14:creationId xmlns:p14="http://schemas.microsoft.com/office/powerpoint/2010/main" val="16378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80930" cy="13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Android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42579"/>
              </p:ext>
            </p:extLst>
          </p:nvPr>
        </p:nvGraphicFramePr>
        <p:xfrm>
          <a:off x="800100" y="1316990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/>
                <a:gridCol w="600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2003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Founded by Android Inc.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019" y="3568700"/>
            <a:ext cx="1245121" cy="683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800" y="3568700"/>
            <a:ext cx="1268379" cy="57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149" y="4251960"/>
            <a:ext cx="1360170" cy="448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014" y="5018252"/>
            <a:ext cx="1234440" cy="209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3626782"/>
            <a:ext cx="1934495" cy="454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4139470"/>
            <a:ext cx="1211580" cy="502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4887493"/>
            <a:ext cx="1703070" cy="3406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2994" y="3657204"/>
            <a:ext cx="1017270" cy="5062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893" y="4306027"/>
            <a:ext cx="911371" cy="67259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16071"/>
              </p:ext>
            </p:extLst>
          </p:nvPr>
        </p:nvGraphicFramePr>
        <p:xfrm>
          <a:off x="800100" y="2863452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/>
                <a:gridCol w="600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Launch of </a:t>
                      </a:r>
                      <a:r>
                        <a:rPr lang="en-US" sz="2800" dirty="0" smtClean="0">
                          <a:hlinkClick r:id="rId11"/>
                        </a:rPr>
                        <a:t>Open Handset Alliance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68050"/>
              </p:ext>
            </p:extLst>
          </p:nvPr>
        </p:nvGraphicFramePr>
        <p:xfrm>
          <a:off x="800100" y="2090221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/>
                <a:gridCol w="6002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2005</a:t>
                      </a:r>
                      <a:endParaRPr lang="en-US" sz="2800" b="1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Acquired by Google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Android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03380"/>
              </p:ext>
            </p:extLst>
          </p:nvPr>
        </p:nvGraphicFramePr>
        <p:xfrm>
          <a:off x="800100" y="1316990"/>
          <a:ext cx="4696459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2008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First Android</a:t>
                      </a:r>
                      <a:r>
                        <a:rPr lang="en-US" sz="2800" baseline="0" dirty="0" smtClean="0"/>
                        <a:t> Device </a:t>
                      </a:r>
                      <a:br>
                        <a:rPr lang="en-US" sz="2800" baseline="0" dirty="0" smtClean="0"/>
                      </a:br>
                      <a:r>
                        <a:rPr lang="en-US" sz="2800" baseline="0" dirty="0" smtClean="0"/>
                        <a:t>(HTC Dream / G1)</a:t>
                      </a:r>
                    </a:p>
                    <a:p>
                      <a:endParaRPr lang="en-US" sz="2000" baseline="0" dirty="0" smtClean="0"/>
                    </a:p>
                    <a:p>
                      <a:pPr algn="r"/>
                      <a:r>
                        <a:rPr lang="en-US" sz="2000" baseline="0" dirty="0" smtClean="0"/>
                        <a:t>528Mhz ARM</a:t>
                      </a:r>
                    </a:p>
                    <a:p>
                      <a:pPr algn="r"/>
                      <a:r>
                        <a:rPr lang="en-US" sz="2000" baseline="0" dirty="0" smtClean="0"/>
                        <a:t>256mb RAM</a:t>
                      </a:r>
                    </a:p>
                    <a:p>
                      <a:pPr algn="r"/>
                      <a:r>
                        <a:rPr lang="en-US" sz="2000" baseline="0" dirty="0" smtClean="0"/>
                        <a:t>3.2" screen at 320x480px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66953"/>
              </p:ext>
            </p:extLst>
          </p:nvPr>
        </p:nvGraphicFramePr>
        <p:xfrm>
          <a:off x="800100" y="3725746"/>
          <a:ext cx="469645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/>
                <a:gridCol w="37366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2010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First Nexus Device</a:t>
                      </a:r>
                    </a:p>
                    <a:p>
                      <a:r>
                        <a:rPr lang="en-US" sz="2800" dirty="0" smtClean="0"/>
                        <a:t>(Nexus One)</a:t>
                      </a:r>
                    </a:p>
                    <a:p>
                      <a:endParaRPr lang="en-US" sz="2800" dirty="0" smtClean="0"/>
                    </a:p>
                    <a:p>
                      <a:pPr algn="r"/>
                      <a:r>
                        <a:rPr lang="en-US" sz="2000" dirty="0" smtClean="0"/>
                        <a:t>1Ghz Scorpion</a:t>
                      </a:r>
                    </a:p>
                    <a:p>
                      <a:pPr algn="r"/>
                      <a:r>
                        <a:rPr lang="en-US" sz="2000" dirty="0" smtClean="0"/>
                        <a:t>512mb</a:t>
                      </a:r>
                      <a:r>
                        <a:rPr lang="en-US" sz="2000" baseline="0" dirty="0" smtClean="0"/>
                        <a:t> RAM</a:t>
                      </a:r>
                    </a:p>
                    <a:p>
                      <a:pPr algn="r"/>
                      <a:r>
                        <a:rPr lang="en-US" sz="2000" baseline="0" dirty="0" smtClean="0"/>
                        <a:t> 3.7" screen at 480x800px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420" y="1098313"/>
            <a:ext cx="3158662" cy="2627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6558" y="3725746"/>
            <a:ext cx="3308523" cy="2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431</Words>
  <Application>Microsoft Macintosh PowerPoint</Application>
  <PresentationFormat>On-screen Show (4:3)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Monaco</vt:lpstr>
      <vt:lpstr>Arial</vt:lpstr>
      <vt:lpstr>1_Retrospect</vt:lpstr>
      <vt:lpstr>Office Theme</vt:lpstr>
      <vt:lpstr>INFO 498 D:  Android Development</vt:lpstr>
      <vt:lpstr>Plan for the Day</vt:lpstr>
      <vt:lpstr>Introductions</vt:lpstr>
      <vt:lpstr>Who is Joel?</vt:lpstr>
      <vt:lpstr>Who are you?</vt:lpstr>
      <vt:lpstr>Course Materials</vt:lpstr>
      <vt:lpstr>What is Android?</vt:lpstr>
      <vt:lpstr>PowerPoint Presentation</vt:lpstr>
      <vt:lpstr>PowerPoint Presentation</vt:lpstr>
      <vt:lpstr>PowerPoint Presentation</vt:lpstr>
      <vt:lpstr>Android Versions</vt:lpstr>
      <vt:lpstr>Android Versions</vt:lpstr>
      <vt:lpstr>Upgrading Versions</vt:lpstr>
      <vt:lpstr>Legal Battles</vt:lpstr>
      <vt:lpstr>PowerPoint Presentation</vt:lpstr>
      <vt:lpstr>Some  Architecture</vt:lpstr>
      <vt:lpstr>Building Apps: Dalvik</vt:lpstr>
      <vt:lpstr>Building Apps: ART</vt:lpstr>
      <vt:lpstr>Packaging Apps: APKs</vt:lpstr>
      <vt:lpstr>Building Process</vt:lpstr>
      <vt:lpstr>Development Hardware</vt:lpstr>
      <vt:lpstr>Development Software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Joel Ross</cp:lastModifiedBy>
  <cp:revision>20</cp:revision>
  <dcterms:created xsi:type="dcterms:W3CDTF">2016-01-04T20:50:07Z</dcterms:created>
  <dcterms:modified xsi:type="dcterms:W3CDTF">2016-01-05T06:23:57Z</dcterms:modified>
</cp:coreProperties>
</file>